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6" r:id="rId3"/>
    <p:sldMasterId id="2147483719" r:id="rId4"/>
  </p:sldMasterIdLst>
  <p:notesMasterIdLst>
    <p:notesMasterId r:id="rId120"/>
  </p:notesMasterIdLst>
  <p:sldIdLst>
    <p:sldId id="256" r:id="rId5"/>
    <p:sldId id="427" r:id="rId6"/>
    <p:sldId id="347" r:id="rId7"/>
    <p:sldId id="421" r:id="rId8"/>
    <p:sldId id="423" r:id="rId9"/>
    <p:sldId id="348" r:id="rId10"/>
    <p:sldId id="349" r:id="rId11"/>
    <p:sldId id="350" r:id="rId12"/>
    <p:sldId id="380" r:id="rId13"/>
    <p:sldId id="430" r:id="rId14"/>
    <p:sldId id="431" r:id="rId15"/>
    <p:sldId id="370" r:id="rId16"/>
    <p:sldId id="376" r:id="rId17"/>
    <p:sldId id="371" r:id="rId18"/>
    <p:sldId id="864" r:id="rId19"/>
    <p:sldId id="373" r:id="rId20"/>
    <p:sldId id="381" r:id="rId21"/>
    <p:sldId id="440" r:id="rId22"/>
    <p:sldId id="428" r:id="rId23"/>
    <p:sldId id="383" r:id="rId24"/>
    <p:sldId id="384" r:id="rId25"/>
    <p:sldId id="386" r:id="rId26"/>
    <p:sldId id="391" r:id="rId27"/>
    <p:sldId id="390" r:id="rId28"/>
    <p:sldId id="389" r:id="rId29"/>
    <p:sldId id="388" r:id="rId30"/>
    <p:sldId id="393" r:id="rId31"/>
    <p:sldId id="392" r:id="rId32"/>
    <p:sldId id="437" r:id="rId33"/>
    <p:sldId id="394" r:id="rId34"/>
    <p:sldId id="363" r:id="rId35"/>
    <p:sldId id="398" r:id="rId36"/>
    <p:sldId id="364" r:id="rId37"/>
    <p:sldId id="396" r:id="rId38"/>
    <p:sldId id="399" r:id="rId39"/>
    <p:sldId id="400" r:id="rId40"/>
    <p:sldId id="401" r:id="rId41"/>
    <p:sldId id="402" r:id="rId42"/>
    <p:sldId id="863" r:id="rId43"/>
    <p:sldId id="403" r:id="rId44"/>
    <p:sldId id="404" r:id="rId45"/>
    <p:sldId id="405" r:id="rId46"/>
    <p:sldId id="438" r:id="rId47"/>
    <p:sldId id="439" r:id="rId48"/>
    <p:sldId id="406" r:id="rId49"/>
    <p:sldId id="429" r:id="rId50"/>
    <p:sldId id="433" r:id="rId51"/>
    <p:sldId id="410" r:id="rId52"/>
    <p:sldId id="424" r:id="rId53"/>
    <p:sldId id="426" r:id="rId54"/>
    <p:sldId id="368" r:id="rId55"/>
    <p:sldId id="435" r:id="rId56"/>
    <p:sldId id="436" r:id="rId57"/>
    <p:sldId id="417" r:id="rId58"/>
    <p:sldId id="369" r:id="rId59"/>
    <p:sldId id="434" r:id="rId60"/>
    <p:sldId id="258" r:id="rId61"/>
    <p:sldId id="411" r:id="rId62"/>
    <p:sldId id="412" r:id="rId63"/>
    <p:sldId id="413" r:id="rId64"/>
    <p:sldId id="867" r:id="rId65"/>
    <p:sldId id="407" r:id="rId66"/>
    <p:sldId id="358" r:id="rId67"/>
    <p:sldId id="353" r:id="rId68"/>
    <p:sldId id="312" r:id="rId69"/>
    <p:sldId id="354" r:id="rId70"/>
    <p:sldId id="352" r:id="rId71"/>
    <p:sldId id="351" r:id="rId72"/>
    <p:sldId id="355" r:id="rId73"/>
    <p:sldId id="356" r:id="rId74"/>
    <p:sldId id="360" r:id="rId75"/>
    <p:sldId id="869" r:id="rId76"/>
    <p:sldId id="361" r:id="rId77"/>
    <p:sldId id="362" r:id="rId78"/>
    <p:sldId id="357" r:id="rId79"/>
    <p:sldId id="418" r:id="rId80"/>
    <p:sldId id="868" r:id="rId81"/>
    <p:sldId id="379" r:id="rId82"/>
    <p:sldId id="419" r:id="rId83"/>
    <p:sldId id="257" r:id="rId84"/>
    <p:sldId id="259" r:id="rId85"/>
    <p:sldId id="260" r:id="rId86"/>
    <p:sldId id="261" r:id="rId87"/>
    <p:sldId id="262" r:id="rId88"/>
    <p:sldId id="263" r:id="rId89"/>
    <p:sldId id="264" r:id="rId90"/>
    <p:sldId id="265" r:id="rId91"/>
    <p:sldId id="284" r:id="rId92"/>
    <p:sldId id="302" r:id="rId93"/>
    <p:sldId id="304" r:id="rId94"/>
    <p:sldId id="305" r:id="rId95"/>
    <p:sldId id="307" r:id="rId96"/>
    <p:sldId id="308" r:id="rId97"/>
    <p:sldId id="309" r:id="rId98"/>
    <p:sldId id="310" r:id="rId99"/>
    <p:sldId id="311" r:id="rId100"/>
    <p:sldId id="313" r:id="rId101"/>
    <p:sldId id="314" r:id="rId102"/>
    <p:sldId id="315" r:id="rId103"/>
    <p:sldId id="865" r:id="rId104"/>
    <p:sldId id="798" r:id="rId105"/>
    <p:sldId id="792" r:id="rId106"/>
    <p:sldId id="317" r:id="rId107"/>
    <p:sldId id="318" r:id="rId108"/>
    <p:sldId id="320" r:id="rId109"/>
    <p:sldId id="328" r:id="rId110"/>
    <p:sldId id="330" r:id="rId111"/>
    <p:sldId id="331" r:id="rId112"/>
    <p:sldId id="336" r:id="rId113"/>
    <p:sldId id="337" r:id="rId114"/>
    <p:sldId id="338" r:id="rId115"/>
    <p:sldId id="341" r:id="rId116"/>
    <p:sldId id="342" r:id="rId117"/>
    <p:sldId id="344" r:id="rId118"/>
    <p:sldId id="346" r:id="rId1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939"/>
    <a:srgbClr val="040B4C"/>
    <a:srgbClr val="A2D668"/>
    <a:srgbClr val="1D1D1D"/>
    <a:srgbClr val="7D6C4B"/>
    <a:srgbClr val="1431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41" autoAdjust="0"/>
    <p:restoredTop sz="93655" autoAdjust="0"/>
  </p:normalViewPr>
  <p:slideViewPr>
    <p:cSldViewPr>
      <p:cViewPr varScale="1">
        <p:scale>
          <a:sx n="107" d="100"/>
          <a:sy n="107" d="100"/>
        </p:scale>
        <p:origin x="1308" y="10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8261A3-86A8-4E05-8359-D4EB6E9D8BA9}" type="datetimeFigureOut">
              <a:rPr lang="en-US" smtClean="0"/>
              <a:pPr/>
              <a:t>1/11/2024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586345-32E8-4044-8181-39285C275815}" type="slidenum">
              <a:rPr lang="en-US" smtClean="0"/>
              <a:pPr/>
              <a:t>‹#›</a:t>
            </a:fld>
            <a:endParaRPr lang="en-US"/>
          </a:p>
        </p:txBody>
      </p:sp>
    </p:spTree>
    <p:extLst>
      <p:ext uri="{BB962C8B-B14F-4D97-AF65-F5344CB8AC3E}">
        <p14:creationId xmlns:p14="http://schemas.microsoft.com/office/powerpoint/2010/main" val="1486386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86345-32E8-4044-8181-39285C275815}" type="slidenum">
              <a:rPr lang="en-US" smtClean="0"/>
              <a:pPr/>
              <a:t>1</a:t>
            </a:fld>
            <a:endParaRPr lang="en-US"/>
          </a:p>
        </p:txBody>
      </p:sp>
    </p:spTree>
    <p:extLst>
      <p:ext uri="{BB962C8B-B14F-4D97-AF65-F5344CB8AC3E}">
        <p14:creationId xmlns:p14="http://schemas.microsoft.com/office/powerpoint/2010/main" val="3282638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you can drive the project without damaging the </a:t>
            </a:r>
            <a:r>
              <a:rPr lang="en-US" dirty="0" err="1"/>
              <a:t>revegetation</a:t>
            </a:r>
            <a:r>
              <a:rPr lang="en-US" dirty="0"/>
              <a:t> efforts you must inspect the project, This exemption does not apply to road projects that can be easily accessed.</a:t>
            </a:r>
          </a:p>
        </p:txBody>
      </p:sp>
      <p:sp>
        <p:nvSpPr>
          <p:cNvPr id="4" name="Slide Number Placeholder 3"/>
          <p:cNvSpPr>
            <a:spLocks noGrp="1"/>
          </p:cNvSpPr>
          <p:nvPr>
            <p:ph type="sldNum" sz="quarter" idx="10"/>
          </p:nvPr>
        </p:nvSpPr>
        <p:spPr/>
        <p:txBody>
          <a:bodyPr/>
          <a:lstStyle/>
          <a:p>
            <a:fld id="{43586345-32E8-4044-8181-39285C275815}" type="slidenum">
              <a:rPr lang="en-US" smtClean="0"/>
              <a:pPr/>
              <a:t>30</a:t>
            </a:fld>
            <a:endParaRPr lang="en-US"/>
          </a:p>
        </p:txBody>
      </p:sp>
    </p:spTree>
    <p:extLst>
      <p:ext uri="{BB962C8B-B14F-4D97-AF65-F5344CB8AC3E}">
        <p14:creationId xmlns:p14="http://schemas.microsoft.com/office/powerpoint/2010/main" val="3142018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BF129274-AB9D-4101-901B-D6F86DCFB631}" type="slidenum">
              <a:rPr lang="en-US" smtClean="0"/>
              <a:pPr/>
              <a:t>31</a:t>
            </a:fld>
            <a:endParaRPr lang="en-US"/>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r>
              <a:rPr lang="en-US"/>
              <a:t>Make sure your report forms, sheets, logs, meet your permit requirements.</a:t>
            </a:r>
          </a:p>
        </p:txBody>
      </p:sp>
    </p:spTree>
    <p:extLst>
      <p:ext uri="{BB962C8B-B14F-4D97-AF65-F5344CB8AC3E}">
        <p14:creationId xmlns:p14="http://schemas.microsoft.com/office/powerpoint/2010/main" val="1067275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Lets start filling out the report</a:t>
            </a:r>
          </a:p>
        </p:txBody>
      </p:sp>
      <p:sp>
        <p:nvSpPr>
          <p:cNvPr id="4" name="Slide Number Placeholder 3"/>
          <p:cNvSpPr>
            <a:spLocks noGrp="1"/>
          </p:cNvSpPr>
          <p:nvPr>
            <p:ph type="sldNum" sz="quarter" idx="10"/>
          </p:nvPr>
        </p:nvSpPr>
        <p:spPr/>
        <p:txBody>
          <a:bodyPr/>
          <a:lstStyle/>
          <a:p>
            <a:fld id="{43586345-32E8-4044-8181-39285C275815}" type="slidenum">
              <a:rPr lang="en-US" smtClean="0"/>
              <a:pPr/>
              <a:t>32</a:t>
            </a:fld>
            <a:endParaRPr lang="en-US"/>
          </a:p>
        </p:txBody>
      </p:sp>
    </p:spTree>
    <p:extLst>
      <p:ext uri="{BB962C8B-B14F-4D97-AF65-F5344CB8AC3E}">
        <p14:creationId xmlns:p14="http://schemas.microsoft.com/office/powerpoint/2010/main" val="2213857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0DF00BD8-A0BD-4DDC-AF28-25983B9BFC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161DF2-E07A-418C-B37F-7986794F5FB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0179" name="Rectangle 2">
            <a:extLst>
              <a:ext uri="{FF2B5EF4-FFF2-40B4-BE49-F238E27FC236}">
                <a16:creationId xmlns:a16="http://schemas.microsoft.com/office/drawing/2014/main" id="{632C503A-40F5-4BDE-8ED2-4A868F3782F0}"/>
              </a:ext>
            </a:extLst>
          </p:cNvPr>
          <p:cNvSpPr>
            <a:spLocks noGrp="1" noRot="1" noChangeAspect="1" noChangeArrowheads="1" noTextEdit="1"/>
          </p:cNvSpPr>
          <p:nvPr>
            <p:ph type="sldImg"/>
          </p:nvPr>
        </p:nvSpPr>
        <p:spPr>
          <a:xfrm>
            <a:off x="1144588" y="685800"/>
            <a:ext cx="4572000" cy="3429000"/>
          </a:xfrm>
          <a:ln/>
        </p:spPr>
      </p:sp>
      <p:sp>
        <p:nvSpPr>
          <p:cNvPr id="50180" name="Rectangle 3">
            <a:extLst>
              <a:ext uri="{FF2B5EF4-FFF2-40B4-BE49-F238E27FC236}">
                <a16:creationId xmlns:a16="http://schemas.microsoft.com/office/drawing/2014/main" id="{AF365C3A-667B-44C5-AAAB-28647169DD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Can we go to far?</a:t>
            </a:r>
            <a:endParaRPr lang="en-US" altLang="en-US" dirty="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form is filled out and initialed by the Contractor’s Superintendent or SWPPP Manager. The purpose of this log is to document compliance with the CGP in regard to grading activities and stabilization.</a:t>
            </a:r>
          </a:p>
          <a:p>
            <a:endParaRPr lang="en-US" dirty="0"/>
          </a:p>
        </p:txBody>
      </p:sp>
      <p:sp>
        <p:nvSpPr>
          <p:cNvPr id="4" name="Slide Number Placeholder 3"/>
          <p:cNvSpPr>
            <a:spLocks noGrp="1"/>
          </p:cNvSpPr>
          <p:nvPr>
            <p:ph type="sldNum" sz="quarter" idx="10"/>
          </p:nvPr>
        </p:nvSpPr>
        <p:spPr/>
        <p:txBody>
          <a:bodyPr/>
          <a:lstStyle/>
          <a:p>
            <a:fld id="{43586345-32E8-4044-8181-39285C275815}" type="slidenum">
              <a:rPr lang="en-US" smtClean="0"/>
              <a:pPr/>
              <a:t>52</a:t>
            </a:fld>
            <a:endParaRPr lang="en-US"/>
          </a:p>
        </p:txBody>
      </p:sp>
    </p:spTree>
    <p:extLst>
      <p:ext uri="{BB962C8B-B14F-4D97-AF65-F5344CB8AC3E}">
        <p14:creationId xmlns:p14="http://schemas.microsoft.com/office/powerpoint/2010/main" val="2337088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586345-32E8-4044-8181-39285C275815}" type="slidenum">
              <a:rPr lang="en-US" smtClean="0"/>
              <a:pPr/>
              <a:t>54</a:t>
            </a:fld>
            <a:endParaRPr lang="en-US"/>
          </a:p>
        </p:txBody>
      </p:sp>
    </p:spTree>
    <p:extLst>
      <p:ext uri="{BB962C8B-B14F-4D97-AF65-F5344CB8AC3E}">
        <p14:creationId xmlns:p14="http://schemas.microsoft.com/office/powerpoint/2010/main" val="1312900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325331E2-A853-43B4-AFCD-DE8E50E1F969}" type="slidenum">
              <a:rPr lang="en-US" smtClean="0"/>
              <a:pPr/>
              <a:t>58</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en-US" b="1"/>
              <a:t>Clean plan on right, worked plan on left.</a:t>
            </a:r>
          </a:p>
        </p:txBody>
      </p:sp>
    </p:spTree>
    <p:extLst>
      <p:ext uri="{BB962C8B-B14F-4D97-AF65-F5344CB8AC3E}">
        <p14:creationId xmlns:p14="http://schemas.microsoft.com/office/powerpoint/2010/main" val="227972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Tanana airport on the Yukon</a:t>
            </a:r>
            <a:r>
              <a:rPr lang="en-US" baseline="0" dirty="0"/>
              <a:t> River, while a large project the SWPPP site map is pretty simple.</a:t>
            </a:r>
            <a:endParaRPr lang="en-US" dirty="0"/>
          </a:p>
        </p:txBody>
      </p:sp>
      <p:sp>
        <p:nvSpPr>
          <p:cNvPr id="4" name="Slide Number Placeholder 3"/>
          <p:cNvSpPr>
            <a:spLocks noGrp="1"/>
          </p:cNvSpPr>
          <p:nvPr>
            <p:ph type="sldNum" sz="quarter" idx="10"/>
          </p:nvPr>
        </p:nvSpPr>
        <p:spPr/>
        <p:txBody>
          <a:bodyPr/>
          <a:lstStyle/>
          <a:p>
            <a:fld id="{43586345-32E8-4044-8181-39285C275815}" type="slidenum">
              <a:rPr lang="en-US" smtClean="0"/>
              <a:pPr/>
              <a:t>59</a:t>
            </a:fld>
            <a:endParaRPr lang="en-US"/>
          </a:p>
        </p:txBody>
      </p:sp>
    </p:spTree>
    <p:extLst>
      <p:ext uri="{BB962C8B-B14F-4D97-AF65-F5344CB8AC3E}">
        <p14:creationId xmlns:p14="http://schemas.microsoft.com/office/powerpoint/2010/main" val="3068714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751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19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A3667E79-134D-4BB8-A587-B0902D677C0D}" type="slidenum">
              <a:rPr lang="en-US" smtClean="0"/>
              <a:pPr/>
              <a:t>3</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a:t>Cert 6</a:t>
            </a:r>
          </a:p>
          <a:p>
            <a:pPr eaLnBrk="1" hangingPunct="1"/>
            <a:r>
              <a:rPr lang="en-US"/>
              <a:t>Insert as slide 1, title slide</a:t>
            </a:r>
          </a:p>
          <a:p>
            <a:pPr eaLnBrk="1" hangingPunct="1"/>
            <a:endParaRPr lang="en-US"/>
          </a:p>
        </p:txBody>
      </p:sp>
    </p:spTree>
    <p:extLst>
      <p:ext uri="{BB962C8B-B14F-4D97-AF65-F5344CB8AC3E}">
        <p14:creationId xmlns:p14="http://schemas.microsoft.com/office/powerpoint/2010/main" val="1493075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354E213-8ABE-46C9-93B6-01052184685E}" type="slidenum">
              <a:rPr lang="en-US" smtClean="0"/>
              <a:pPr/>
              <a:t>63</a:t>
            </a:fld>
            <a:endParaRPr lang="en-US"/>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r>
              <a:rPr lang="en-US"/>
              <a:t>Beware of committing fraud. </a:t>
            </a:r>
          </a:p>
        </p:txBody>
      </p:sp>
    </p:spTree>
    <p:extLst>
      <p:ext uri="{BB962C8B-B14F-4D97-AF65-F5344CB8AC3E}">
        <p14:creationId xmlns:p14="http://schemas.microsoft.com/office/powerpoint/2010/main" val="855670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98EAFFA8-CD2E-41C1-A066-03BB15406044}" type="slidenum">
              <a:rPr lang="en-US" smtClean="0"/>
              <a:pPr/>
              <a:t>64</a:t>
            </a:fld>
            <a:endParaRPr lang="en-US"/>
          </a:p>
        </p:txBody>
      </p:sp>
      <p:sp>
        <p:nvSpPr>
          <p:cNvPr id="111619" name="Rectangle 2"/>
          <p:cNvSpPr>
            <a:spLocks noGrp="1" noRot="1" noChangeAspect="1" noChangeArrowheads="1" noTextEdit="1"/>
          </p:cNvSpPr>
          <p:nvPr>
            <p:ph type="sldImg"/>
          </p:nvPr>
        </p:nvSpPr>
        <p:spPr>
          <a:xfrm>
            <a:off x="1143000" y="687388"/>
            <a:ext cx="4572000" cy="3429000"/>
          </a:xfrm>
          <a:ln/>
        </p:spPr>
      </p:sp>
      <p:sp>
        <p:nvSpPr>
          <p:cNvPr id="111620" name="Rectangle 3"/>
          <p:cNvSpPr>
            <a:spLocks noGrp="1" noChangeArrowheads="1"/>
          </p:cNvSpPr>
          <p:nvPr>
            <p:ph type="body" idx="1"/>
          </p:nvPr>
        </p:nvSpPr>
        <p:spPr>
          <a:xfrm>
            <a:off x="914400" y="4343400"/>
            <a:ext cx="5029200" cy="4113213"/>
          </a:xfrm>
          <a:noFill/>
          <a:ln/>
        </p:spPr>
        <p:txBody>
          <a:bodyPr/>
          <a:lstStyle/>
          <a:p>
            <a:pPr eaLnBrk="1" hangingPunct="1"/>
            <a:r>
              <a:rPr lang="en-US"/>
              <a:t>Photo: example of inspection point</a:t>
            </a:r>
          </a:p>
          <a:p>
            <a:pPr eaLnBrk="1" hangingPunct="1"/>
            <a:endParaRPr lang="en-US"/>
          </a:p>
        </p:txBody>
      </p:sp>
    </p:spTree>
    <p:extLst>
      <p:ext uri="{BB962C8B-B14F-4D97-AF65-F5344CB8AC3E}">
        <p14:creationId xmlns:p14="http://schemas.microsoft.com/office/powerpoint/2010/main" val="813680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07193E64-1AD3-4B78-A79A-FA7AE659BD82}" type="slidenum">
              <a:rPr lang="en-US" smtClean="0"/>
              <a:pPr/>
              <a:t>66</a:t>
            </a:fld>
            <a:endParaRPr lang="en-U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b="1"/>
              <a:t>What is the situation and what should be done?</a:t>
            </a:r>
          </a:p>
        </p:txBody>
      </p:sp>
    </p:spTree>
    <p:extLst>
      <p:ext uri="{BB962C8B-B14F-4D97-AF65-F5344CB8AC3E}">
        <p14:creationId xmlns:p14="http://schemas.microsoft.com/office/powerpoint/2010/main" val="608315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38AAAE5D-2C01-4C4A-B8A6-95C3B596A44C}" type="slidenum">
              <a:rPr lang="en-US" smtClean="0"/>
              <a:pPr/>
              <a:t>67</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US"/>
              <a:t>High Turbidity, Visible sheen, Bare Soils, Is there a discharge?</a:t>
            </a:r>
          </a:p>
        </p:txBody>
      </p:sp>
    </p:spTree>
    <p:extLst>
      <p:ext uri="{BB962C8B-B14F-4D97-AF65-F5344CB8AC3E}">
        <p14:creationId xmlns:p14="http://schemas.microsoft.com/office/powerpoint/2010/main" val="2997539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B4E37313-8FD2-4147-85A2-47784AB20DEB}" type="slidenum">
              <a:rPr lang="en-US" smtClean="0"/>
              <a:pPr/>
              <a:t>68</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r>
              <a:rPr lang="en-US" b="1"/>
              <a:t>Where are the sediment controls? Is the site stabilized?</a:t>
            </a:r>
          </a:p>
        </p:txBody>
      </p:sp>
    </p:spTree>
    <p:extLst>
      <p:ext uri="{BB962C8B-B14F-4D97-AF65-F5344CB8AC3E}">
        <p14:creationId xmlns:p14="http://schemas.microsoft.com/office/powerpoint/2010/main" val="2752444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9523BE6E-EFE0-4FD3-9340-6B47B6D3F551}" type="slidenum">
              <a:rPr lang="en-US" smtClean="0"/>
              <a:pPr/>
              <a:t>69</a:t>
            </a:fld>
            <a:endParaRPr 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r>
              <a:rPr lang="en-US" b="1"/>
              <a:t>Note the grade and elevation of the ground and the fence, was this installed deep enough?</a:t>
            </a:r>
          </a:p>
        </p:txBody>
      </p:sp>
    </p:spTree>
    <p:extLst>
      <p:ext uri="{BB962C8B-B14F-4D97-AF65-F5344CB8AC3E}">
        <p14:creationId xmlns:p14="http://schemas.microsoft.com/office/powerpoint/2010/main" val="2465281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B2354FC8-7C49-488A-B993-3E53F0EA00BA}" type="slidenum">
              <a:rPr lang="en-US" smtClean="0"/>
              <a:pPr/>
              <a:t>70</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r>
              <a:rPr lang="en-US" b="1"/>
              <a:t>Remember silt fence is an at grade pond. Notice the stake at failure seems higher than the others. The slight J-hook is good design.</a:t>
            </a:r>
          </a:p>
          <a:p>
            <a:pPr eaLnBrk="1" hangingPunct="1"/>
            <a:r>
              <a:rPr lang="en-US" b="1"/>
              <a:t>Evidence this was working well for a time. Look at the eroded deposition.</a:t>
            </a:r>
          </a:p>
        </p:txBody>
      </p:sp>
    </p:spTree>
    <p:extLst>
      <p:ext uri="{BB962C8B-B14F-4D97-AF65-F5344CB8AC3E}">
        <p14:creationId xmlns:p14="http://schemas.microsoft.com/office/powerpoint/2010/main" val="2047874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E63A1545-917A-4374-80DF-2FB46B1A1E41}" type="slidenum">
              <a:rPr lang="en-US" smtClean="0"/>
              <a:pPr/>
              <a:t>75</a:t>
            </a:fld>
            <a:endParaRPr lang="en-US"/>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en-US"/>
              <a:t>We need to get out and watch the water flowing through the project. Witness the BMP’s in action.</a:t>
            </a:r>
          </a:p>
        </p:txBody>
      </p:sp>
    </p:spTree>
    <p:extLst>
      <p:ext uri="{BB962C8B-B14F-4D97-AF65-F5344CB8AC3E}">
        <p14:creationId xmlns:p14="http://schemas.microsoft.com/office/powerpoint/2010/main" val="3469409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r>
              <a:rPr lang="en-US"/>
              <a:t>Note where the pink line wattles are supposed to be.</a:t>
            </a:r>
          </a:p>
        </p:txBody>
      </p:sp>
      <p:sp>
        <p:nvSpPr>
          <p:cNvPr id="96260" name="Slide Number Placeholder 3"/>
          <p:cNvSpPr>
            <a:spLocks noGrp="1"/>
          </p:cNvSpPr>
          <p:nvPr>
            <p:ph type="sldNum" sz="quarter" idx="5"/>
          </p:nvPr>
        </p:nvSpPr>
        <p:spPr>
          <a:noFill/>
        </p:spPr>
        <p:txBody>
          <a:bodyPr/>
          <a:lstStyle/>
          <a:p>
            <a:fld id="{03B1EBA8-0A6C-48DC-8A8B-368C3655FF21}" type="slidenum">
              <a:rPr lang="en-US" smtClean="0"/>
              <a:pPr/>
              <a:t>81</a:t>
            </a:fld>
            <a:endParaRPr lang="en-US"/>
          </a:p>
        </p:txBody>
      </p:sp>
    </p:spTree>
    <p:extLst>
      <p:ext uri="{BB962C8B-B14F-4D97-AF65-F5344CB8AC3E}">
        <p14:creationId xmlns:p14="http://schemas.microsoft.com/office/powerpoint/2010/main" val="7200586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r>
              <a:rPr lang="en-US"/>
              <a:t>The plan does not show that the water will discharge this direction and has no perimeter control. How about a cold patch berm</a:t>
            </a:r>
          </a:p>
        </p:txBody>
      </p:sp>
      <p:sp>
        <p:nvSpPr>
          <p:cNvPr id="97284" name="Slide Number Placeholder 3"/>
          <p:cNvSpPr>
            <a:spLocks noGrp="1"/>
          </p:cNvSpPr>
          <p:nvPr>
            <p:ph type="sldNum" sz="quarter" idx="5"/>
          </p:nvPr>
        </p:nvSpPr>
        <p:spPr>
          <a:noFill/>
        </p:spPr>
        <p:txBody>
          <a:bodyPr/>
          <a:lstStyle/>
          <a:p>
            <a:fld id="{5BAD2BFA-CF78-43FD-94D6-1842A8DA5ED6}" type="slidenum">
              <a:rPr lang="en-US" smtClean="0"/>
              <a:pPr/>
              <a:t>82</a:t>
            </a:fld>
            <a:endParaRPr lang="en-US"/>
          </a:p>
        </p:txBody>
      </p:sp>
    </p:spTree>
    <p:extLst>
      <p:ext uri="{BB962C8B-B14F-4D97-AF65-F5344CB8AC3E}">
        <p14:creationId xmlns:p14="http://schemas.microsoft.com/office/powerpoint/2010/main" val="39284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Is this a slope protection </a:t>
            </a:r>
            <a:r>
              <a:rPr lang="en-US" dirty="0" err="1"/>
              <a:t>problen</a:t>
            </a:r>
            <a:r>
              <a:rPr lang="en-US" dirty="0"/>
              <a:t> or a flow control problem?</a:t>
            </a:r>
          </a:p>
        </p:txBody>
      </p:sp>
      <p:sp>
        <p:nvSpPr>
          <p:cNvPr id="4" name="Slide Number Placeholder 3"/>
          <p:cNvSpPr>
            <a:spLocks noGrp="1"/>
          </p:cNvSpPr>
          <p:nvPr>
            <p:ph type="sldNum" sz="quarter" idx="10"/>
          </p:nvPr>
        </p:nvSpPr>
        <p:spPr/>
        <p:txBody>
          <a:bodyPr/>
          <a:lstStyle/>
          <a:p>
            <a:fld id="{43586345-32E8-4044-8181-39285C275815}" type="slidenum">
              <a:rPr lang="en-US" smtClean="0"/>
              <a:pPr/>
              <a:t>5</a:t>
            </a:fld>
            <a:endParaRPr lang="en-US"/>
          </a:p>
        </p:txBody>
      </p:sp>
    </p:spTree>
    <p:extLst>
      <p:ext uri="{BB962C8B-B14F-4D97-AF65-F5344CB8AC3E}">
        <p14:creationId xmlns:p14="http://schemas.microsoft.com/office/powerpoint/2010/main" val="12106400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r>
              <a:rPr lang="en-US"/>
              <a:t>The berm under the guard rail will not allow any discharge, all these wattles are unecessary, note that the site map does not indicate that they are even here.</a:t>
            </a:r>
          </a:p>
        </p:txBody>
      </p:sp>
      <p:sp>
        <p:nvSpPr>
          <p:cNvPr id="98308" name="Slide Number Placeholder 3"/>
          <p:cNvSpPr>
            <a:spLocks noGrp="1"/>
          </p:cNvSpPr>
          <p:nvPr>
            <p:ph type="sldNum" sz="quarter" idx="5"/>
          </p:nvPr>
        </p:nvSpPr>
        <p:spPr>
          <a:noFill/>
        </p:spPr>
        <p:txBody>
          <a:bodyPr/>
          <a:lstStyle/>
          <a:p>
            <a:fld id="{0A432CE5-746E-4B60-A97A-A6E149AA0C71}" type="slidenum">
              <a:rPr lang="en-US" smtClean="0"/>
              <a:pPr/>
              <a:t>83</a:t>
            </a:fld>
            <a:endParaRPr lang="en-US"/>
          </a:p>
        </p:txBody>
      </p:sp>
    </p:spTree>
    <p:extLst>
      <p:ext uri="{BB962C8B-B14F-4D97-AF65-F5344CB8AC3E}">
        <p14:creationId xmlns:p14="http://schemas.microsoft.com/office/powerpoint/2010/main" val="1248781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 the last entry is for the plastic to be installed.</a:t>
            </a:r>
          </a:p>
        </p:txBody>
      </p:sp>
      <p:sp>
        <p:nvSpPr>
          <p:cNvPr id="4" name="Slide Number Placeholder 3"/>
          <p:cNvSpPr>
            <a:spLocks noGrp="1"/>
          </p:cNvSpPr>
          <p:nvPr>
            <p:ph type="sldNum" sz="quarter" idx="10"/>
          </p:nvPr>
        </p:nvSpPr>
        <p:spPr/>
        <p:txBody>
          <a:bodyPr/>
          <a:lstStyle/>
          <a:p>
            <a:fld id="{43586345-32E8-4044-8181-39285C275815}" type="slidenum">
              <a:rPr lang="en-US" smtClean="0"/>
              <a:pPr/>
              <a:t>84</a:t>
            </a:fld>
            <a:endParaRPr lang="en-US"/>
          </a:p>
        </p:txBody>
      </p:sp>
    </p:spTree>
    <p:extLst>
      <p:ext uri="{BB962C8B-B14F-4D97-AF65-F5344CB8AC3E}">
        <p14:creationId xmlns:p14="http://schemas.microsoft.com/office/powerpoint/2010/main" val="21719893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Map</a:t>
            </a:r>
            <a:r>
              <a:rPr lang="en-US" baseline="0" dirty="0"/>
              <a:t> shows marked up SWPPP.</a:t>
            </a:r>
            <a:endParaRPr lang="en-US" dirty="0"/>
          </a:p>
        </p:txBody>
      </p:sp>
      <p:sp>
        <p:nvSpPr>
          <p:cNvPr id="4" name="Slide Number Placeholder 3"/>
          <p:cNvSpPr>
            <a:spLocks noGrp="1"/>
          </p:cNvSpPr>
          <p:nvPr>
            <p:ph type="sldNum" sz="quarter" idx="10"/>
          </p:nvPr>
        </p:nvSpPr>
        <p:spPr/>
        <p:txBody>
          <a:bodyPr/>
          <a:lstStyle/>
          <a:p>
            <a:fld id="{43586345-32E8-4044-8181-39285C275815}" type="slidenum">
              <a:rPr lang="en-US" smtClean="0"/>
              <a:pPr/>
              <a:t>85</a:t>
            </a:fld>
            <a:endParaRPr lang="en-US"/>
          </a:p>
        </p:txBody>
      </p:sp>
    </p:spTree>
    <p:extLst>
      <p:ext uri="{BB962C8B-B14F-4D97-AF65-F5344CB8AC3E}">
        <p14:creationId xmlns:p14="http://schemas.microsoft.com/office/powerpoint/2010/main" val="38030161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the picture of the area: no plastic and where is the turbidity curtain? Must update map</a:t>
            </a:r>
            <a:r>
              <a:rPr lang="en-US" baseline="0" dirty="0"/>
              <a:t> and drawing</a:t>
            </a:r>
            <a:endParaRPr lang="en-US" dirty="0"/>
          </a:p>
        </p:txBody>
      </p:sp>
      <p:sp>
        <p:nvSpPr>
          <p:cNvPr id="4" name="Slide Number Placeholder 3"/>
          <p:cNvSpPr>
            <a:spLocks noGrp="1"/>
          </p:cNvSpPr>
          <p:nvPr>
            <p:ph type="sldNum" sz="quarter" idx="10"/>
          </p:nvPr>
        </p:nvSpPr>
        <p:spPr/>
        <p:txBody>
          <a:bodyPr/>
          <a:lstStyle/>
          <a:p>
            <a:fld id="{43586345-32E8-4044-8181-39285C275815}" type="slidenum">
              <a:rPr lang="en-US" smtClean="0"/>
              <a:pPr/>
              <a:t>86</a:t>
            </a:fld>
            <a:endParaRPr lang="en-US"/>
          </a:p>
        </p:txBody>
      </p:sp>
    </p:spTree>
    <p:extLst>
      <p:ext uri="{BB962C8B-B14F-4D97-AF65-F5344CB8AC3E}">
        <p14:creationId xmlns:p14="http://schemas.microsoft.com/office/powerpoint/2010/main" val="18718478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Close</a:t>
            </a:r>
            <a:r>
              <a:rPr lang="en-US" baseline="0" dirty="0"/>
              <a:t> up to show the turbidity curtain end.</a:t>
            </a:r>
            <a:endParaRPr lang="en-US" dirty="0"/>
          </a:p>
        </p:txBody>
      </p:sp>
      <p:sp>
        <p:nvSpPr>
          <p:cNvPr id="4" name="Slide Number Placeholder 3"/>
          <p:cNvSpPr>
            <a:spLocks noGrp="1"/>
          </p:cNvSpPr>
          <p:nvPr>
            <p:ph type="sldNum" sz="quarter" idx="10"/>
          </p:nvPr>
        </p:nvSpPr>
        <p:spPr/>
        <p:txBody>
          <a:bodyPr/>
          <a:lstStyle/>
          <a:p>
            <a:fld id="{43586345-32E8-4044-8181-39285C275815}" type="slidenum">
              <a:rPr lang="en-US" smtClean="0"/>
              <a:pPr/>
              <a:t>87</a:t>
            </a:fld>
            <a:endParaRPr lang="en-US"/>
          </a:p>
        </p:txBody>
      </p:sp>
    </p:spTree>
    <p:extLst>
      <p:ext uri="{BB962C8B-B14F-4D97-AF65-F5344CB8AC3E}">
        <p14:creationId xmlns:p14="http://schemas.microsoft.com/office/powerpoint/2010/main" val="2680323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DFFC235C-E9CD-45E7-ADD9-253395874AF6}" type="slidenum">
              <a:rPr lang="en-US" smtClean="0"/>
              <a:pPr/>
              <a:t>89</a:t>
            </a:fld>
            <a:endParaRPr lang="en-US"/>
          </a:p>
        </p:txBody>
      </p:sp>
      <p:sp>
        <p:nvSpPr>
          <p:cNvPr id="118787" name="Rectangle 2"/>
          <p:cNvSpPr>
            <a:spLocks noGrp="1" noRot="1" noChangeAspect="1" noChangeArrowheads="1" noTextEdit="1"/>
          </p:cNvSpPr>
          <p:nvPr>
            <p:ph type="sldImg"/>
          </p:nvPr>
        </p:nvSpPr>
        <p:spPr>
          <a:xfrm>
            <a:off x="1143000" y="687388"/>
            <a:ext cx="4572000" cy="3429000"/>
          </a:xfrm>
          <a:ln/>
        </p:spPr>
      </p:sp>
      <p:sp>
        <p:nvSpPr>
          <p:cNvPr id="118788" name="Rectangle 3"/>
          <p:cNvSpPr>
            <a:spLocks noGrp="1" noChangeArrowheads="1"/>
          </p:cNvSpPr>
          <p:nvPr>
            <p:ph type="body" idx="1"/>
          </p:nvPr>
        </p:nvSpPr>
        <p:spPr>
          <a:xfrm>
            <a:off x="914400" y="4343400"/>
            <a:ext cx="5029200" cy="4113213"/>
          </a:xfrm>
          <a:noFill/>
          <a:ln/>
        </p:spPr>
        <p:txBody>
          <a:bodyPr/>
          <a:lstStyle/>
          <a:p>
            <a:pPr eaLnBrk="1" hangingPunct="1"/>
            <a:r>
              <a:rPr lang="en-US" b="1"/>
              <a:t>If you don’t document it, It didn't happen.</a:t>
            </a:r>
          </a:p>
          <a:p>
            <a:pPr eaLnBrk="1" hangingPunct="1"/>
            <a:r>
              <a:rPr lang="en-US" b="1"/>
              <a:t>Pictures, Pictures, Pictures.</a:t>
            </a:r>
          </a:p>
        </p:txBody>
      </p:sp>
    </p:spTree>
    <p:extLst>
      <p:ext uri="{BB962C8B-B14F-4D97-AF65-F5344CB8AC3E}">
        <p14:creationId xmlns:p14="http://schemas.microsoft.com/office/powerpoint/2010/main" val="7384251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r>
              <a:rPr lang="en-US" dirty="0"/>
              <a:t>This is the eventual fix for the previous slide.</a:t>
            </a:r>
          </a:p>
        </p:txBody>
      </p:sp>
      <p:sp>
        <p:nvSpPr>
          <p:cNvPr id="119812" name="Slide Number Placeholder 3"/>
          <p:cNvSpPr>
            <a:spLocks noGrp="1"/>
          </p:cNvSpPr>
          <p:nvPr>
            <p:ph type="sldNum" sz="quarter" idx="5"/>
          </p:nvPr>
        </p:nvSpPr>
        <p:spPr>
          <a:noFill/>
        </p:spPr>
        <p:txBody>
          <a:bodyPr/>
          <a:lstStyle/>
          <a:p>
            <a:fld id="{34082178-2868-42DE-B4C9-02E34F23DA05}" type="slidenum">
              <a:rPr lang="en-US" smtClean="0"/>
              <a:pPr/>
              <a:t>91</a:t>
            </a:fld>
            <a:endParaRPr lang="en-US"/>
          </a:p>
        </p:txBody>
      </p:sp>
    </p:spTree>
    <p:extLst>
      <p:ext uri="{BB962C8B-B14F-4D97-AF65-F5344CB8AC3E}">
        <p14:creationId xmlns:p14="http://schemas.microsoft.com/office/powerpoint/2010/main" val="7406371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6387E008-C062-4991-922F-CBC07E09D8BE}" type="slidenum">
              <a:rPr lang="en-US" smtClean="0"/>
              <a:pPr/>
              <a:t>92</a:t>
            </a:fld>
            <a:endParaRPr 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r>
              <a:rPr lang="en-US" b="1"/>
              <a:t>Again contract is important. Who will take out the measures? How will they be paid?</a:t>
            </a:r>
          </a:p>
        </p:txBody>
      </p:sp>
    </p:spTree>
    <p:extLst>
      <p:ext uri="{BB962C8B-B14F-4D97-AF65-F5344CB8AC3E}">
        <p14:creationId xmlns:p14="http://schemas.microsoft.com/office/powerpoint/2010/main" val="2764844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626CB2E1-A75C-4B74-AB15-A31F404279E6}" type="slidenum">
              <a:rPr lang="en-US" smtClean="0"/>
              <a:pPr/>
              <a:t>93</a:t>
            </a:fld>
            <a:endParaRPr lang="en-US"/>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r>
              <a:rPr lang="en-US" b="1"/>
              <a:t>Solid waste, paint</a:t>
            </a:r>
          </a:p>
        </p:txBody>
      </p:sp>
    </p:spTree>
    <p:extLst>
      <p:ext uri="{BB962C8B-B14F-4D97-AF65-F5344CB8AC3E}">
        <p14:creationId xmlns:p14="http://schemas.microsoft.com/office/powerpoint/2010/main" val="37664642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198EC2FC-09DF-419B-8712-667964F227AF}" type="slidenum">
              <a:rPr lang="en-US" smtClean="0"/>
              <a:pPr/>
              <a:t>94</a:t>
            </a:fld>
            <a:endParaRPr lang="en-US"/>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r>
              <a:rPr lang="en-US"/>
              <a:t>Humor slide</a:t>
            </a:r>
          </a:p>
        </p:txBody>
      </p:sp>
    </p:spTree>
    <p:extLst>
      <p:ext uri="{BB962C8B-B14F-4D97-AF65-F5344CB8AC3E}">
        <p14:creationId xmlns:p14="http://schemas.microsoft.com/office/powerpoint/2010/main" val="2073426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EDC79E1E-E224-4958-8A9F-BB07EC1E545F}" type="slidenum">
              <a:rPr lang="en-US" smtClean="0"/>
              <a:pPr/>
              <a:t>6</a:t>
            </a:fld>
            <a:endParaRPr 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a:t>Explain why we must do this, focus on the benefits of compliance.</a:t>
            </a:r>
          </a:p>
        </p:txBody>
      </p:sp>
    </p:spTree>
    <p:extLst>
      <p:ext uri="{BB962C8B-B14F-4D97-AF65-F5344CB8AC3E}">
        <p14:creationId xmlns:p14="http://schemas.microsoft.com/office/powerpoint/2010/main" val="11958672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6109280B-ED05-4ACD-91F9-2FE1E4D46145}" type="slidenum">
              <a:rPr lang="en-US" smtClean="0"/>
              <a:pPr/>
              <a:t>97</a:t>
            </a:fld>
            <a:endParaRPr lang="en-US"/>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r>
              <a:rPr lang="en-US"/>
              <a:t>Note deposition at the toe of slope due to failure. This slope is too steep for straw blanket.</a:t>
            </a:r>
          </a:p>
        </p:txBody>
      </p:sp>
    </p:spTree>
    <p:extLst>
      <p:ext uri="{BB962C8B-B14F-4D97-AF65-F5344CB8AC3E}">
        <p14:creationId xmlns:p14="http://schemas.microsoft.com/office/powerpoint/2010/main" val="12210152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85AF402F-1F2A-4F2F-836A-3982C86A1C9E}" type="slidenum">
              <a:rPr lang="en-US" smtClean="0"/>
              <a:pPr/>
              <a:t>98</a:t>
            </a:fld>
            <a:endParaRPr lang="en-US"/>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r>
              <a:rPr lang="en-US" b="1"/>
              <a:t>What would happen if we hooked up the rain drains?</a:t>
            </a:r>
          </a:p>
          <a:p>
            <a:pPr eaLnBrk="1" hangingPunct="1"/>
            <a:r>
              <a:rPr lang="en-US" b="1"/>
              <a:t>How would that affect our runoff? Usually at this phase the detention / retention is complete.</a:t>
            </a:r>
          </a:p>
        </p:txBody>
      </p:sp>
    </p:spTree>
    <p:extLst>
      <p:ext uri="{BB962C8B-B14F-4D97-AF65-F5344CB8AC3E}">
        <p14:creationId xmlns:p14="http://schemas.microsoft.com/office/powerpoint/2010/main" val="42161110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A37E547C-D889-4A98-B440-AC003CB7E52C}" type="slidenum">
              <a:rPr lang="en-US" smtClean="0"/>
              <a:pPr/>
              <a:t>99</a:t>
            </a:fld>
            <a:endParaRPr lang="en-US"/>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b="1"/>
              <a:t>What should be monitored here?</a:t>
            </a:r>
          </a:p>
        </p:txBody>
      </p:sp>
    </p:spTree>
    <p:extLst>
      <p:ext uri="{BB962C8B-B14F-4D97-AF65-F5344CB8AC3E}">
        <p14:creationId xmlns:p14="http://schemas.microsoft.com/office/powerpoint/2010/main" val="1089317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31E94813-CE93-4D6F-904F-642748DDE8C0}" type="slidenum">
              <a:rPr lang="en-US" smtClean="0"/>
              <a:pPr/>
              <a:t>104</a:t>
            </a:fld>
            <a:endParaRPr lang="en-US"/>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r>
              <a:rPr lang="en-US" b="1"/>
              <a:t>Saturated soil sloughing is different from typical erosion.</a:t>
            </a:r>
          </a:p>
        </p:txBody>
      </p:sp>
    </p:spTree>
    <p:extLst>
      <p:ext uri="{BB962C8B-B14F-4D97-AF65-F5344CB8AC3E}">
        <p14:creationId xmlns:p14="http://schemas.microsoft.com/office/powerpoint/2010/main" val="30799167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627BBB7D-47E3-4709-A156-5F8B564D6810}" type="slidenum">
              <a:rPr lang="en-US" smtClean="0"/>
              <a:pPr/>
              <a:t>107</a:t>
            </a:fld>
            <a:endParaRPr lang="en-US"/>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a:t>Good inspection requires walking the job site</a:t>
            </a:r>
          </a:p>
        </p:txBody>
      </p:sp>
    </p:spTree>
    <p:extLst>
      <p:ext uri="{BB962C8B-B14F-4D97-AF65-F5344CB8AC3E}">
        <p14:creationId xmlns:p14="http://schemas.microsoft.com/office/powerpoint/2010/main" val="5637182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C5A4E84C-7A28-4B73-8247-E59D5FABF275}" type="slidenum">
              <a:rPr lang="en-US" smtClean="0"/>
              <a:pPr/>
              <a:t>108</a:t>
            </a:fld>
            <a:endParaRPr lang="en-US"/>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r>
              <a:rPr lang="en-US"/>
              <a:t>Inspecting all the BMP’s</a:t>
            </a:r>
          </a:p>
        </p:txBody>
      </p:sp>
    </p:spTree>
    <p:extLst>
      <p:ext uri="{BB962C8B-B14F-4D97-AF65-F5344CB8AC3E}">
        <p14:creationId xmlns:p14="http://schemas.microsoft.com/office/powerpoint/2010/main" val="505215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26895-B0BA-4994-ABA1-B0AFA803AF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r>
              <a:rPr lang="en-US" b="1"/>
              <a:t>Idemnify</a:t>
            </a:r>
            <a:r>
              <a:rPr lang="en-US"/>
              <a:t> = indemnify (pay for losses), defend (pay legal costs), hold harmless (protect from third party or your own suit)</a:t>
            </a:r>
          </a:p>
          <a:p>
            <a:pPr eaLnBrk="1" hangingPunct="1"/>
            <a:r>
              <a:rPr lang="en-US"/>
              <a:t>Builders’ insurance requires indemnity clauses of subcontractors</a:t>
            </a:r>
          </a:p>
          <a:p>
            <a:pPr eaLnBrk="1" hangingPunct="1"/>
            <a:r>
              <a:rPr lang="en-US"/>
              <a:t>If CESCL has prof liab policy, only covered for own negligent acts.</a:t>
            </a:r>
          </a:p>
          <a:p>
            <a:pPr eaLnBrk="1" hangingPunct="1"/>
            <a:r>
              <a:rPr lang="en-US" b="1"/>
              <a:t>Mutual indemnity</a:t>
            </a:r>
            <a:r>
              <a:rPr lang="en-US"/>
              <a:t> means CESCL indemnifies builder for negligent acts and vice versa.</a:t>
            </a:r>
          </a:p>
          <a:p>
            <a:pPr eaLnBrk="1" hangingPunct="1"/>
            <a:r>
              <a:rPr lang="en-US" b="1"/>
              <a:t>Make sure your indemnity doesn’t transfer to new owner without your agreement.</a:t>
            </a:r>
          </a:p>
        </p:txBody>
      </p:sp>
    </p:spTree>
    <p:extLst>
      <p:ext uri="{BB962C8B-B14F-4D97-AF65-F5344CB8AC3E}">
        <p14:creationId xmlns:p14="http://schemas.microsoft.com/office/powerpoint/2010/main" val="41933442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F7F29A9C-A50A-4303-9AE6-9B00EC19E15C}" type="slidenum">
              <a:rPr lang="en-US" smtClean="0"/>
              <a:pPr/>
              <a:t>112</a:t>
            </a:fld>
            <a:endParaRPr 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5661232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22EF2449-9EB8-4896-B683-B1EEECEDB66D}" type="slidenum">
              <a:rPr lang="en-US" smtClean="0"/>
              <a:pPr/>
              <a:t>115</a:t>
            </a:fld>
            <a:endParaRPr lang="en-US"/>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r>
              <a:rPr lang="en-US"/>
              <a:t>Summarize haw the SWPPP, Inspections, grading Logs etc come together.</a:t>
            </a:r>
          </a:p>
        </p:txBody>
      </p:sp>
    </p:spTree>
    <p:extLst>
      <p:ext uri="{BB962C8B-B14F-4D97-AF65-F5344CB8AC3E}">
        <p14:creationId xmlns:p14="http://schemas.microsoft.com/office/powerpoint/2010/main" val="3417947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66CFE9AC-4A09-4CA9-B935-73C00552EA67}" type="slidenum">
              <a:rPr lang="en-US" smtClean="0"/>
              <a:pPr/>
              <a:t>7</a:t>
            </a:fld>
            <a:endParaRPr lang="en-US"/>
          </a:p>
        </p:txBody>
      </p:sp>
      <p:sp>
        <p:nvSpPr>
          <p:cNvPr id="101379" name="Rectangle 2"/>
          <p:cNvSpPr>
            <a:spLocks noGrp="1" noRot="1" noChangeAspect="1" noChangeArrowheads="1" noTextEdit="1"/>
          </p:cNvSpPr>
          <p:nvPr>
            <p:ph type="sldImg"/>
          </p:nvPr>
        </p:nvSpPr>
        <p:spPr>
          <a:xfrm>
            <a:off x="1143000" y="687388"/>
            <a:ext cx="4572000" cy="3429000"/>
          </a:xfrm>
          <a:ln/>
        </p:spPr>
      </p:sp>
      <p:sp>
        <p:nvSpPr>
          <p:cNvPr id="101380" name="Rectangle 3"/>
          <p:cNvSpPr>
            <a:spLocks noGrp="1" noChangeArrowheads="1"/>
          </p:cNvSpPr>
          <p:nvPr>
            <p:ph type="body" idx="1"/>
          </p:nvPr>
        </p:nvSpPr>
        <p:spPr>
          <a:xfrm>
            <a:off x="914400" y="4343400"/>
            <a:ext cx="5029200" cy="4113213"/>
          </a:xfrm>
          <a:noFill/>
          <a:ln/>
        </p:spPr>
        <p:txBody>
          <a:bodyPr/>
          <a:lstStyle/>
          <a:p>
            <a:pPr eaLnBrk="1" hangingPunct="1"/>
            <a:endParaRPr lang="en-US"/>
          </a:p>
          <a:p>
            <a:pPr eaLnBrk="1" hangingPunct="1"/>
            <a:endParaRPr lang="en-US"/>
          </a:p>
          <a:p>
            <a:pPr eaLnBrk="1" hangingPunct="1"/>
            <a:endParaRPr lang="en-US"/>
          </a:p>
        </p:txBody>
      </p:sp>
    </p:spTree>
    <p:extLst>
      <p:ext uri="{BB962C8B-B14F-4D97-AF65-F5344CB8AC3E}">
        <p14:creationId xmlns:p14="http://schemas.microsoft.com/office/powerpoint/2010/main" val="3945362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EDA555A2-4580-48C8-BD4B-B6C05EA91F79}" type="slidenum">
              <a:rPr lang="en-US" smtClean="0"/>
              <a:pPr/>
              <a:t>8</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r>
              <a:rPr lang="en-US" dirty="0"/>
              <a:t>Washington has CESCL, EPA has Responsible person, Oregon recognizes CESCL</a:t>
            </a:r>
          </a:p>
          <a:p>
            <a:pPr eaLnBrk="1" hangingPunct="1"/>
            <a:r>
              <a:rPr lang="en-US" dirty="0"/>
              <a:t>In Alaska CESCL can be used to meet “Qualified Person” requirements.</a:t>
            </a:r>
          </a:p>
        </p:txBody>
      </p:sp>
    </p:spTree>
    <p:extLst>
      <p:ext uri="{BB962C8B-B14F-4D97-AF65-F5344CB8AC3E}">
        <p14:creationId xmlns:p14="http://schemas.microsoft.com/office/powerpoint/2010/main" val="3448632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r>
              <a:rPr lang="en-US" dirty="0"/>
              <a:t>Gravel pad with slopes covered with erosion control blanket</a:t>
            </a:r>
          </a:p>
        </p:txBody>
      </p:sp>
      <p:sp>
        <p:nvSpPr>
          <p:cNvPr id="10650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030E13-2B91-4C9D-9AFC-022FDA40FB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9453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a:p>
        </p:txBody>
      </p:sp>
      <p:sp>
        <p:nvSpPr>
          <p:cNvPr id="107524" name="Slide Number Placeholder 3"/>
          <p:cNvSpPr>
            <a:spLocks noGrp="1"/>
          </p:cNvSpPr>
          <p:nvPr>
            <p:ph type="sldNum" sz="quarter" idx="5"/>
          </p:nvPr>
        </p:nvSpPr>
        <p:spPr>
          <a:noFill/>
        </p:spPr>
        <p:txBody>
          <a:bodyPr/>
          <a:lstStyle/>
          <a:p>
            <a:fld id="{DC42D855-E132-48DE-8CB9-1851CFC03160}" type="slidenum">
              <a:rPr lang="en-US" smtClean="0"/>
              <a:pPr/>
              <a:t>16</a:t>
            </a:fld>
            <a:endParaRPr lang="en-US"/>
          </a:p>
        </p:txBody>
      </p:sp>
    </p:spTree>
    <p:extLst>
      <p:ext uri="{BB962C8B-B14F-4D97-AF65-F5344CB8AC3E}">
        <p14:creationId xmlns:p14="http://schemas.microsoft.com/office/powerpoint/2010/main" val="146235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Introduce the inspector icon and when it comes up lets fill out the</a:t>
            </a:r>
            <a:r>
              <a:rPr lang="en-US" baseline="0" dirty="0"/>
              <a:t> inspection</a:t>
            </a:r>
            <a:r>
              <a:rPr lang="en-US" dirty="0"/>
              <a:t> reports.</a:t>
            </a:r>
          </a:p>
        </p:txBody>
      </p:sp>
      <p:sp>
        <p:nvSpPr>
          <p:cNvPr id="4" name="Slide Number Placeholder 3"/>
          <p:cNvSpPr>
            <a:spLocks noGrp="1"/>
          </p:cNvSpPr>
          <p:nvPr>
            <p:ph type="sldNum" sz="quarter" idx="10"/>
          </p:nvPr>
        </p:nvSpPr>
        <p:spPr/>
        <p:txBody>
          <a:bodyPr/>
          <a:lstStyle/>
          <a:p>
            <a:fld id="{43586345-32E8-4044-8181-39285C275815}" type="slidenum">
              <a:rPr lang="en-US" smtClean="0"/>
              <a:pPr/>
              <a:t>20</a:t>
            </a:fld>
            <a:endParaRPr lang="en-US"/>
          </a:p>
        </p:txBody>
      </p:sp>
    </p:spTree>
    <p:extLst>
      <p:ext uri="{BB962C8B-B14F-4D97-AF65-F5344CB8AC3E}">
        <p14:creationId xmlns:p14="http://schemas.microsoft.com/office/powerpoint/2010/main" val="3290107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761690-CEF2-4BEC-85D7-ACE057E782C8}"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5709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85709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0956DA7B-6760-43C3-80A5-88F2242DBF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F6545B-B3FE-43EA-AD69-B938AF7526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66CA6E-D278-4016-AF20-43A426DF7312}"/>
              </a:ext>
            </a:extLst>
          </p:cNvPr>
          <p:cNvSpPr>
            <a:spLocks noGrp="1" noChangeArrowheads="1"/>
          </p:cNvSpPr>
          <p:nvPr>
            <p:ph type="sldNum" sz="quarter" idx="12"/>
          </p:nvPr>
        </p:nvSpPr>
        <p:spPr>
          <a:ln/>
        </p:spPr>
        <p:txBody>
          <a:bodyPr/>
          <a:lstStyle>
            <a:lvl1pPr>
              <a:defRPr/>
            </a:lvl1pPr>
          </a:lstStyle>
          <a:p>
            <a:fld id="{8D446D8A-A3B6-4EE8-B0B0-049CEA3B9316}" type="slidenum">
              <a:rPr lang="en-US" altLang="en-US"/>
              <a:pPr/>
              <a:t>‹#›</a:t>
            </a:fld>
            <a:endParaRPr lang="en-US" altLang="en-US"/>
          </a:p>
        </p:txBody>
      </p:sp>
    </p:spTree>
    <p:extLst>
      <p:ext uri="{BB962C8B-B14F-4D97-AF65-F5344CB8AC3E}">
        <p14:creationId xmlns:p14="http://schemas.microsoft.com/office/powerpoint/2010/main" val="3684804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FFC616-7175-4249-9E3A-0ABA265277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D804CBE-0229-4C6F-A3FD-F3F09198EB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D2E4AA5-42FE-4455-98A2-BE4E12F70A2E}"/>
              </a:ext>
            </a:extLst>
          </p:cNvPr>
          <p:cNvSpPr>
            <a:spLocks noGrp="1" noChangeArrowheads="1"/>
          </p:cNvSpPr>
          <p:nvPr>
            <p:ph type="sldNum" sz="quarter" idx="12"/>
          </p:nvPr>
        </p:nvSpPr>
        <p:spPr>
          <a:ln/>
        </p:spPr>
        <p:txBody>
          <a:bodyPr/>
          <a:lstStyle>
            <a:lvl1pPr>
              <a:defRPr/>
            </a:lvl1pPr>
          </a:lstStyle>
          <a:p>
            <a:fld id="{8A28D9A6-E4BD-414B-9324-C5930DA8D00C}" type="slidenum">
              <a:rPr lang="en-US" altLang="en-US"/>
              <a:pPr/>
              <a:t>‹#›</a:t>
            </a:fld>
            <a:endParaRPr lang="en-US" altLang="en-US"/>
          </a:p>
        </p:txBody>
      </p:sp>
    </p:spTree>
    <p:extLst>
      <p:ext uri="{BB962C8B-B14F-4D97-AF65-F5344CB8AC3E}">
        <p14:creationId xmlns:p14="http://schemas.microsoft.com/office/powerpoint/2010/main" val="3271254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DA0EA46-7996-4ADB-944B-55E6B72579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57E2CD-0E3C-4922-BCD2-D539DD0D5B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1FFA71-7495-415D-A7EB-C5FCAF8577CA}"/>
              </a:ext>
            </a:extLst>
          </p:cNvPr>
          <p:cNvSpPr>
            <a:spLocks noGrp="1" noChangeArrowheads="1"/>
          </p:cNvSpPr>
          <p:nvPr>
            <p:ph type="sldNum" sz="quarter" idx="12"/>
          </p:nvPr>
        </p:nvSpPr>
        <p:spPr>
          <a:ln/>
        </p:spPr>
        <p:txBody>
          <a:bodyPr/>
          <a:lstStyle>
            <a:lvl1pPr>
              <a:defRPr/>
            </a:lvl1pPr>
          </a:lstStyle>
          <a:p>
            <a:fld id="{AF688832-86B3-43AF-8756-EB89EE0C2652}" type="slidenum">
              <a:rPr lang="en-US" altLang="en-US"/>
              <a:pPr/>
              <a:t>‹#›</a:t>
            </a:fld>
            <a:endParaRPr lang="en-US" altLang="en-US"/>
          </a:p>
        </p:txBody>
      </p:sp>
    </p:spTree>
    <p:extLst>
      <p:ext uri="{BB962C8B-B14F-4D97-AF65-F5344CB8AC3E}">
        <p14:creationId xmlns:p14="http://schemas.microsoft.com/office/powerpoint/2010/main" val="3495679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6E66C60-0D64-4A80-88AD-93802E37ED5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729669E-4F43-49BE-9EEF-C64D8A7D74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242D452-4413-46F9-B875-81AED4E36386}"/>
              </a:ext>
            </a:extLst>
          </p:cNvPr>
          <p:cNvSpPr>
            <a:spLocks noGrp="1" noChangeArrowheads="1"/>
          </p:cNvSpPr>
          <p:nvPr>
            <p:ph type="sldNum" sz="quarter" idx="12"/>
          </p:nvPr>
        </p:nvSpPr>
        <p:spPr>
          <a:ln/>
        </p:spPr>
        <p:txBody>
          <a:bodyPr/>
          <a:lstStyle>
            <a:lvl1pPr>
              <a:defRPr/>
            </a:lvl1pPr>
          </a:lstStyle>
          <a:p>
            <a:fld id="{23AD46CB-1345-485C-912D-05722E421001}" type="slidenum">
              <a:rPr lang="en-US" altLang="en-US"/>
              <a:pPr/>
              <a:t>‹#›</a:t>
            </a:fld>
            <a:endParaRPr lang="en-US" altLang="en-US"/>
          </a:p>
        </p:txBody>
      </p:sp>
    </p:spTree>
    <p:extLst>
      <p:ext uri="{BB962C8B-B14F-4D97-AF65-F5344CB8AC3E}">
        <p14:creationId xmlns:p14="http://schemas.microsoft.com/office/powerpoint/2010/main" val="495682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5FF064D-639C-4D35-AE04-99C6DEF240E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6C101B0-5E40-43A1-BC43-70E15059DD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C8D6806-1D36-4295-9F58-268BE79B1332}"/>
              </a:ext>
            </a:extLst>
          </p:cNvPr>
          <p:cNvSpPr>
            <a:spLocks noGrp="1" noChangeArrowheads="1"/>
          </p:cNvSpPr>
          <p:nvPr>
            <p:ph type="sldNum" sz="quarter" idx="12"/>
          </p:nvPr>
        </p:nvSpPr>
        <p:spPr>
          <a:ln/>
        </p:spPr>
        <p:txBody>
          <a:bodyPr/>
          <a:lstStyle>
            <a:lvl1pPr>
              <a:defRPr/>
            </a:lvl1pPr>
          </a:lstStyle>
          <a:p>
            <a:fld id="{017B3E34-EF1C-491E-9476-1B5D939144E0}" type="slidenum">
              <a:rPr lang="en-US" altLang="en-US"/>
              <a:pPr/>
              <a:t>‹#›</a:t>
            </a:fld>
            <a:endParaRPr lang="en-US" altLang="en-US"/>
          </a:p>
        </p:txBody>
      </p:sp>
    </p:spTree>
    <p:extLst>
      <p:ext uri="{BB962C8B-B14F-4D97-AF65-F5344CB8AC3E}">
        <p14:creationId xmlns:p14="http://schemas.microsoft.com/office/powerpoint/2010/main" val="2256017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D5FF10E-B916-4AD0-B44C-8643796475A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C694C55-64B4-439A-85CF-B3B705DFAF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F27D9C0-1D3C-4A7C-8E54-187F81F86F0D}"/>
              </a:ext>
            </a:extLst>
          </p:cNvPr>
          <p:cNvSpPr>
            <a:spLocks noGrp="1" noChangeArrowheads="1"/>
          </p:cNvSpPr>
          <p:nvPr>
            <p:ph type="sldNum" sz="quarter" idx="12"/>
          </p:nvPr>
        </p:nvSpPr>
        <p:spPr>
          <a:ln/>
        </p:spPr>
        <p:txBody>
          <a:bodyPr/>
          <a:lstStyle>
            <a:lvl1pPr>
              <a:defRPr/>
            </a:lvl1pPr>
          </a:lstStyle>
          <a:p>
            <a:fld id="{328CE37C-A3C8-40FE-9993-7D6FEDE092CD}" type="slidenum">
              <a:rPr lang="en-US" altLang="en-US"/>
              <a:pPr/>
              <a:t>‹#›</a:t>
            </a:fld>
            <a:endParaRPr lang="en-US" altLang="en-US"/>
          </a:p>
        </p:txBody>
      </p:sp>
    </p:spTree>
    <p:extLst>
      <p:ext uri="{BB962C8B-B14F-4D97-AF65-F5344CB8AC3E}">
        <p14:creationId xmlns:p14="http://schemas.microsoft.com/office/powerpoint/2010/main" val="2914152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F56C756-A651-4C73-B180-8587E9345F9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BC63462-EE12-4D9F-B4F7-D861B7B63C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A2F6522-5896-40C5-A4B9-AF721D5C18FA}"/>
              </a:ext>
            </a:extLst>
          </p:cNvPr>
          <p:cNvSpPr>
            <a:spLocks noGrp="1" noChangeArrowheads="1"/>
          </p:cNvSpPr>
          <p:nvPr>
            <p:ph type="sldNum" sz="quarter" idx="12"/>
          </p:nvPr>
        </p:nvSpPr>
        <p:spPr>
          <a:ln/>
        </p:spPr>
        <p:txBody>
          <a:bodyPr/>
          <a:lstStyle>
            <a:lvl1pPr>
              <a:defRPr/>
            </a:lvl1pPr>
          </a:lstStyle>
          <a:p>
            <a:fld id="{9C21502E-67AC-4472-9D5E-A9DA24E4220E}" type="slidenum">
              <a:rPr lang="en-US" altLang="en-US"/>
              <a:pPr/>
              <a:t>‹#›</a:t>
            </a:fld>
            <a:endParaRPr lang="en-US" altLang="en-US"/>
          </a:p>
        </p:txBody>
      </p:sp>
    </p:spTree>
    <p:extLst>
      <p:ext uri="{BB962C8B-B14F-4D97-AF65-F5344CB8AC3E}">
        <p14:creationId xmlns:p14="http://schemas.microsoft.com/office/powerpoint/2010/main" val="4048113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85F4CEB-D6FF-49AF-9F6A-0545CF9E7B1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B3F8562-A4AB-433D-85A0-9E8DA593EB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96A6DFC-9839-4B31-B99D-C4AA7BE0115F}"/>
              </a:ext>
            </a:extLst>
          </p:cNvPr>
          <p:cNvSpPr>
            <a:spLocks noGrp="1" noChangeArrowheads="1"/>
          </p:cNvSpPr>
          <p:nvPr>
            <p:ph type="sldNum" sz="quarter" idx="12"/>
          </p:nvPr>
        </p:nvSpPr>
        <p:spPr>
          <a:ln/>
        </p:spPr>
        <p:txBody>
          <a:bodyPr/>
          <a:lstStyle>
            <a:lvl1pPr>
              <a:defRPr/>
            </a:lvl1pPr>
          </a:lstStyle>
          <a:p>
            <a:fld id="{B978C11D-E098-4E20-9932-7933CCEB6A1B}" type="slidenum">
              <a:rPr lang="en-US" altLang="en-US"/>
              <a:pPr/>
              <a:t>‹#›</a:t>
            </a:fld>
            <a:endParaRPr lang="en-US" altLang="en-US"/>
          </a:p>
        </p:txBody>
      </p:sp>
    </p:spTree>
    <p:extLst>
      <p:ext uri="{BB962C8B-B14F-4D97-AF65-F5344CB8AC3E}">
        <p14:creationId xmlns:p14="http://schemas.microsoft.com/office/powerpoint/2010/main" val="1841586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57DCB58-1CB9-49A3-9FA7-477E4D0C16D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0BFA711-CC65-4C31-AA75-E7122B6CA4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C75B634-47BC-43F6-9E7F-F8066AEB8170}"/>
              </a:ext>
            </a:extLst>
          </p:cNvPr>
          <p:cNvSpPr>
            <a:spLocks noGrp="1" noChangeArrowheads="1"/>
          </p:cNvSpPr>
          <p:nvPr>
            <p:ph type="sldNum" sz="quarter" idx="12"/>
          </p:nvPr>
        </p:nvSpPr>
        <p:spPr>
          <a:ln/>
        </p:spPr>
        <p:txBody>
          <a:bodyPr/>
          <a:lstStyle>
            <a:lvl1pPr>
              <a:defRPr/>
            </a:lvl1pPr>
          </a:lstStyle>
          <a:p>
            <a:fld id="{450BB398-B04B-44B2-B5F2-417EBDC8A315}" type="slidenum">
              <a:rPr lang="en-US" altLang="en-US"/>
              <a:pPr/>
              <a:t>‹#›</a:t>
            </a:fld>
            <a:endParaRPr lang="en-US" altLang="en-US"/>
          </a:p>
        </p:txBody>
      </p:sp>
    </p:spTree>
    <p:extLst>
      <p:ext uri="{BB962C8B-B14F-4D97-AF65-F5344CB8AC3E}">
        <p14:creationId xmlns:p14="http://schemas.microsoft.com/office/powerpoint/2010/main" val="3197441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A53D5F1-0DFE-4757-B165-AB1EECADD0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42D7FCE-61A5-497E-97E3-9EF8B58412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5000B1-3DAF-41E6-A5EB-32C52B67D047}"/>
              </a:ext>
            </a:extLst>
          </p:cNvPr>
          <p:cNvSpPr>
            <a:spLocks noGrp="1" noChangeArrowheads="1"/>
          </p:cNvSpPr>
          <p:nvPr>
            <p:ph type="sldNum" sz="quarter" idx="12"/>
          </p:nvPr>
        </p:nvSpPr>
        <p:spPr>
          <a:ln/>
        </p:spPr>
        <p:txBody>
          <a:bodyPr/>
          <a:lstStyle>
            <a:lvl1pPr>
              <a:defRPr/>
            </a:lvl1pPr>
          </a:lstStyle>
          <a:p>
            <a:fld id="{93B645A7-4647-4F41-8F99-ABFC6523769D}" type="slidenum">
              <a:rPr lang="en-US" altLang="en-US"/>
              <a:pPr/>
              <a:t>‹#›</a:t>
            </a:fld>
            <a:endParaRPr lang="en-US" altLang="en-US"/>
          </a:p>
        </p:txBody>
      </p:sp>
    </p:spTree>
    <p:extLst>
      <p:ext uri="{BB962C8B-B14F-4D97-AF65-F5344CB8AC3E}">
        <p14:creationId xmlns:p14="http://schemas.microsoft.com/office/powerpoint/2010/main" val="22507774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68AD0B-F3DE-417E-A59E-CF66B873D0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ADD5A5-00AD-43E2-8387-1D130B237D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C9EA70-FB70-4036-A874-95DEC5D0DD75}"/>
              </a:ext>
            </a:extLst>
          </p:cNvPr>
          <p:cNvSpPr>
            <a:spLocks noGrp="1" noChangeArrowheads="1"/>
          </p:cNvSpPr>
          <p:nvPr>
            <p:ph type="sldNum" sz="quarter" idx="12"/>
          </p:nvPr>
        </p:nvSpPr>
        <p:spPr>
          <a:ln/>
        </p:spPr>
        <p:txBody>
          <a:bodyPr/>
          <a:lstStyle>
            <a:lvl1pPr>
              <a:defRPr/>
            </a:lvl1pPr>
          </a:lstStyle>
          <a:p>
            <a:fld id="{D00C2EF0-4574-47AB-8F3E-C799D606457E}" type="slidenum">
              <a:rPr lang="en-US" altLang="en-US"/>
              <a:pPr/>
              <a:t>‹#›</a:t>
            </a:fld>
            <a:endParaRPr lang="en-US" altLang="en-US"/>
          </a:p>
        </p:txBody>
      </p:sp>
    </p:spTree>
    <p:extLst>
      <p:ext uri="{BB962C8B-B14F-4D97-AF65-F5344CB8AC3E}">
        <p14:creationId xmlns:p14="http://schemas.microsoft.com/office/powerpoint/2010/main" val="2783723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8AA47D6-5CC4-43B8-8592-33ECB393E38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881864-B9E6-4F85-B394-3E8165A9CE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7D4BAC4-6A30-401B-B780-2E46CF1776C5}"/>
              </a:ext>
            </a:extLst>
          </p:cNvPr>
          <p:cNvSpPr>
            <a:spLocks noGrp="1" noChangeArrowheads="1"/>
          </p:cNvSpPr>
          <p:nvPr>
            <p:ph type="sldNum" sz="quarter" idx="12"/>
          </p:nvPr>
        </p:nvSpPr>
        <p:spPr>
          <a:ln/>
        </p:spPr>
        <p:txBody>
          <a:bodyPr/>
          <a:lstStyle>
            <a:lvl1pPr>
              <a:defRPr/>
            </a:lvl1pPr>
          </a:lstStyle>
          <a:p>
            <a:fld id="{87341AE8-5EA3-4B31-B5E6-756D64F0A924}" type="slidenum">
              <a:rPr lang="en-US" altLang="en-US"/>
              <a:pPr/>
              <a:t>‹#›</a:t>
            </a:fld>
            <a:endParaRPr lang="en-US" altLang="en-US"/>
          </a:p>
        </p:txBody>
      </p:sp>
    </p:spTree>
    <p:extLst>
      <p:ext uri="{BB962C8B-B14F-4D97-AF65-F5344CB8AC3E}">
        <p14:creationId xmlns:p14="http://schemas.microsoft.com/office/powerpoint/2010/main" val="19475591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able Placeholder 2"/>
          <p:cNvSpPr>
            <a:spLocks noGrp="1"/>
          </p:cNvSpPr>
          <p:nvPr>
            <p:ph type="tbl" idx="1"/>
          </p:nvPr>
        </p:nvSpPr>
        <p:spPr>
          <a:xfrm>
            <a:off x="457200" y="1981200"/>
            <a:ext cx="8229600" cy="4114800"/>
          </a:xfrm>
        </p:spPr>
        <p:txBody>
          <a:bodyPr/>
          <a:lstStyle/>
          <a:p>
            <a:pPr lvl="0"/>
            <a:endParaRPr lang="en-US" noProof="0"/>
          </a:p>
        </p:txBody>
      </p:sp>
      <p:sp>
        <p:nvSpPr>
          <p:cNvPr id="4" name="Rectangle 4">
            <a:extLst>
              <a:ext uri="{FF2B5EF4-FFF2-40B4-BE49-F238E27FC236}">
                <a16:creationId xmlns:a16="http://schemas.microsoft.com/office/drawing/2014/main" id="{27ABAEFC-4C8F-4859-B151-FB693E27FF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4B3F42-3ACC-4420-AAC4-475CAA5FC6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852C32F-CBB8-4135-942E-18215732D7E0}"/>
              </a:ext>
            </a:extLst>
          </p:cNvPr>
          <p:cNvSpPr>
            <a:spLocks noGrp="1" noChangeArrowheads="1"/>
          </p:cNvSpPr>
          <p:nvPr>
            <p:ph type="sldNum" sz="quarter" idx="12"/>
          </p:nvPr>
        </p:nvSpPr>
        <p:spPr>
          <a:ln/>
        </p:spPr>
        <p:txBody>
          <a:bodyPr/>
          <a:lstStyle>
            <a:lvl1pPr>
              <a:defRPr/>
            </a:lvl1pPr>
          </a:lstStyle>
          <a:p>
            <a:fld id="{5A3E4923-FC37-4C59-9A70-3CC5925061AA}" type="slidenum">
              <a:rPr lang="en-US" altLang="en-US"/>
              <a:pPr/>
              <a:t>‹#›</a:t>
            </a:fld>
            <a:endParaRPr lang="en-US" altLang="en-US"/>
          </a:p>
        </p:txBody>
      </p:sp>
    </p:spTree>
    <p:extLst>
      <p:ext uri="{BB962C8B-B14F-4D97-AF65-F5344CB8AC3E}">
        <p14:creationId xmlns:p14="http://schemas.microsoft.com/office/powerpoint/2010/main" val="3928301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19E2B66C-3C7A-47A8-8471-E39D0FAFE47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72FFC0F-F31C-4967-B9B2-8F3D52C744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C01E723-2F71-4C41-BA7B-4C0BEB17D62C}"/>
              </a:ext>
            </a:extLst>
          </p:cNvPr>
          <p:cNvSpPr>
            <a:spLocks noGrp="1" noChangeArrowheads="1"/>
          </p:cNvSpPr>
          <p:nvPr>
            <p:ph type="sldNum" sz="quarter" idx="12"/>
          </p:nvPr>
        </p:nvSpPr>
        <p:spPr>
          <a:ln/>
        </p:spPr>
        <p:txBody>
          <a:bodyPr/>
          <a:lstStyle>
            <a:lvl1pPr>
              <a:defRPr/>
            </a:lvl1pPr>
          </a:lstStyle>
          <a:p>
            <a:fld id="{524C5401-575D-4986-98D3-F848F063FDE6}" type="slidenum">
              <a:rPr lang="en-US" altLang="en-US"/>
              <a:pPr/>
              <a:t>‹#›</a:t>
            </a:fld>
            <a:endParaRPr lang="en-US" altLang="en-US"/>
          </a:p>
        </p:txBody>
      </p:sp>
    </p:spTree>
    <p:extLst>
      <p:ext uri="{BB962C8B-B14F-4D97-AF65-F5344CB8AC3E}">
        <p14:creationId xmlns:p14="http://schemas.microsoft.com/office/powerpoint/2010/main" val="24767901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403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40858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4342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89520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27708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4400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84757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329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2560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64952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2396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744BE9-014D-4845-A259-4D0C06631363}" type="slidenum">
              <a:rPr lang="en-US"/>
              <a:pPr>
                <a:defRPr/>
              </a:pPr>
              <a:t>‹#›</a:t>
            </a:fld>
            <a:endParaRPr lang="en-US"/>
          </a:p>
        </p:txBody>
      </p:sp>
    </p:spTree>
    <p:extLst>
      <p:ext uri="{BB962C8B-B14F-4D97-AF65-F5344CB8AC3E}">
        <p14:creationId xmlns:p14="http://schemas.microsoft.com/office/powerpoint/2010/main" val="14298383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034BF80-0548-47B3-8174-43F2DF22F96B}" type="slidenum">
              <a:rPr lang="en-US"/>
              <a:pPr>
                <a:defRPr/>
              </a:pPr>
              <a:t>‹#›</a:t>
            </a:fld>
            <a:endParaRPr lang="en-US"/>
          </a:p>
        </p:txBody>
      </p:sp>
    </p:spTree>
    <p:extLst>
      <p:ext uri="{BB962C8B-B14F-4D97-AF65-F5344CB8AC3E}">
        <p14:creationId xmlns:p14="http://schemas.microsoft.com/office/powerpoint/2010/main" val="3991096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CAD1FEC-1C76-48C0-B077-C034693FC0CD}"/>
              </a:ext>
            </a:extLst>
          </p:cNvPr>
          <p:cNvSpPr>
            <a:spLocks noGrp="1"/>
          </p:cNvSpPr>
          <p:nvPr>
            <p:ph type="dt" sz="half" idx="10"/>
          </p:nvPr>
        </p:nvSpPr>
        <p:spPr/>
        <p:txBody>
          <a:bodyPr/>
          <a:lstStyle>
            <a:lvl1pPr>
              <a:defRPr/>
            </a:lvl1pPr>
          </a:lstStyle>
          <a:p>
            <a:pPr>
              <a:defRPr/>
            </a:pPr>
            <a:fld id="{D5C69B72-94E9-4502-96AB-E15BDCC5C0E2}" type="datetimeFigureOut">
              <a:rPr lang="en-US"/>
              <a:pPr>
                <a:defRPr/>
              </a:pPr>
              <a:t>1/11/2024</a:t>
            </a:fld>
            <a:endParaRPr lang="en-US"/>
          </a:p>
        </p:txBody>
      </p:sp>
      <p:sp>
        <p:nvSpPr>
          <p:cNvPr id="5" name="Footer Placeholder 4">
            <a:extLst>
              <a:ext uri="{FF2B5EF4-FFF2-40B4-BE49-F238E27FC236}">
                <a16:creationId xmlns:a16="http://schemas.microsoft.com/office/drawing/2014/main" id="{092A959E-5EFB-4C9F-8124-61C0FB76BA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EF11BB-BA43-48DA-A532-084E89504FD7}"/>
              </a:ext>
            </a:extLst>
          </p:cNvPr>
          <p:cNvSpPr>
            <a:spLocks noGrp="1"/>
          </p:cNvSpPr>
          <p:nvPr>
            <p:ph type="sldNum" sz="quarter" idx="12"/>
          </p:nvPr>
        </p:nvSpPr>
        <p:spPr/>
        <p:txBody>
          <a:bodyPr/>
          <a:lstStyle>
            <a:lvl1pPr>
              <a:defRPr/>
            </a:lvl1pPr>
          </a:lstStyle>
          <a:p>
            <a:pPr>
              <a:defRPr/>
            </a:pPr>
            <a:fld id="{02CA6B86-07F1-48BD-9054-4A15FEB52701}" type="slidenum">
              <a:rPr lang="en-US"/>
              <a:pPr>
                <a:defRPr/>
              </a:pPr>
              <a:t>‹#›</a:t>
            </a:fld>
            <a:endParaRPr lang="en-US"/>
          </a:p>
        </p:txBody>
      </p:sp>
    </p:spTree>
    <p:extLst>
      <p:ext uri="{BB962C8B-B14F-4D97-AF65-F5344CB8AC3E}">
        <p14:creationId xmlns:p14="http://schemas.microsoft.com/office/powerpoint/2010/main" val="36612010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2165C9-A9FA-41FE-A6BE-29B59E99C4BE}"/>
              </a:ext>
            </a:extLst>
          </p:cNvPr>
          <p:cNvSpPr>
            <a:spLocks noGrp="1"/>
          </p:cNvSpPr>
          <p:nvPr>
            <p:ph type="dt" sz="half" idx="10"/>
          </p:nvPr>
        </p:nvSpPr>
        <p:spPr/>
        <p:txBody>
          <a:bodyPr/>
          <a:lstStyle>
            <a:lvl1pPr>
              <a:defRPr/>
            </a:lvl1pPr>
          </a:lstStyle>
          <a:p>
            <a:pPr>
              <a:defRPr/>
            </a:pPr>
            <a:fld id="{D9A58A96-49C0-49E6-847D-CE92728A06D0}" type="datetimeFigureOut">
              <a:rPr lang="en-US"/>
              <a:pPr>
                <a:defRPr/>
              </a:pPr>
              <a:t>1/11/2024</a:t>
            </a:fld>
            <a:endParaRPr lang="en-US"/>
          </a:p>
        </p:txBody>
      </p:sp>
      <p:sp>
        <p:nvSpPr>
          <p:cNvPr id="5" name="Footer Placeholder 4">
            <a:extLst>
              <a:ext uri="{FF2B5EF4-FFF2-40B4-BE49-F238E27FC236}">
                <a16:creationId xmlns:a16="http://schemas.microsoft.com/office/drawing/2014/main" id="{F031AE87-6E84-4FBA-ACE0-44D03997CFF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2505928-BB00-44F7-92CA-6283347D03EE}"/>
              </a:ext>
            </a:extLst>
          </p:cNvPr>
          <p:cNvSpPr>
            <a:spLocks noGrp="1"/>
          </p:cNvSpPr>
          <p:nvPr>
            <p:ph type="sldNum" sz="quarter" idx="12"/>
          </p:nvPr>
        </p:nvSpPr>
        <p:spPr/>
        <p:txBody>
          <a:bodyPr/>
          <a:lstStyle>
            <a:lvl1pPr>
              <a:defRPr/>
            </a:lvl1pPr>
          </a:lstStyle>
          <a:p>
            <a:pPr>
              <a:defRPr/>
            </a:pPr>
            <a:fld id="{FEB30B97-49C5-4EC1-BD06-80A7D4FF7CED}" type="slidenum">
              <a:rPr lang="en-US"/>
              <a:pPr>
                <a:defRPr/>
              </a:pPr>
              <a:t>‹#›</a:t>
            </a:fld>
            <a:endParaRPr lang="en-US"/>
          </a:p>
        </p:txBody>
      </p:sp>
    </p:spTree>
    <p:extLst>
      <p:ext uri="{BB962C8B-B14F-4D97-AF65-F5344CB8AC3E}">
        <p14:creationId xmlns:p14="http://schemas.microsoft.com/office/powerpoint/2010/main" val="11750509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5BE967-A358-42C3-8267-5C2282426118}"/>
              </a:ext>
            </a:extLst>
          </p:cNvPr>
          <p:cNvSpPr>
            <a:spLocks noGrp="1"/>
          </p:cNvSpPr>
          <p:nvPr>
            <p:ph type="dt" sz="half" idx="10"/>
          </p:nvPr>
        </p:nvSpPr>
        <p:spPr/>
        <p:txBody>
          <a:bodyPr/>
          <a:lstStyle>
            <a:lvl1pPr>
              <a:defRPr/>
            </a:lvl1pPr>
          </a:lstStyle>
          <a:p>
            <a:pPr>
              <a:defRPr/>
            </a:pPr>
            <a:fld id="{5F8907FF-CBAC-4B02-9CE4-6489C22C8293}" type="datetimeFigureOut">
              <a:rPr lang="en-US"/>
              <a:pPr>
                <a:defRPr/>
              </a:pPr>
              <a:t>1/11/2024</a:t>
            </a:fld>
            <a:endParaRPr lang="en-US"/>
          </a:p>
        </p:txBody>
      </p:sp>
      <p:sp>
        <p:nvSpPr>
          <p:cNvPr id="5" name="Footer Placeholder 4">
            <a:extLst>
              <a:ext uri="{FF2B5EF4-FFF2-40B4-BE49-F238E27FC236}">
                <a16:creationId xmlns:a16="http://schemas.microsoft.com/office/drawing/2014/main" id="{B2538416-62F2-4E23-9555-DFDB2F39973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8419C6-2FC5-48B4-AC11-F702FAE8EF1E}"/>
              </a:ext>
            </a:extLst>
          </p:cNvPr>
          <p:cNvSpPr>
            <a:spLocks noGrp="1"/>
          </p:cNvSpPr>
          <p:nvPr>
            <p:ph type="sldNum" sz="quarter" idx="12"/>
          </p:nvPr>
        </p:nvSpPr>
        <p:spPr/>
        <p:txBody>
          <a:bodyPr/>
          <a:lstStyle>
            <a:lvl1pPr>
              <a:defRPr/>
            </a:lvl1pPr>
          </a:lstStyle>
          <a:p>
            <a:pPr>
              <a:defRPr/>
            </a:pPr>
            <a:fld id="{7E3C2612-51F5-437C-BC63-D97D2C7BDFC7}" type="slidenum">
              <a:rPr lang="en-US"/>
              <a:pPr>
                <a:defRPr/>
              </a:pPr>
              <a:t>‹#›</a:t>
            </a:fld>
            <a:endParaRPr lang="en-US"/>
          </a:p>
        </p:txBody>
      </p:sp>
    </p:spTree>
    <p:extLst>
      <p:ext uri="{BB962C8B-B14F-4D97-AF65-F5344CB8AC3E}">
        <p14:creationId xmlns:p14="http://schemas.microsoft.com/office/powerpoint/2010/main" val="975544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9A47BE9-C992-49AB-9AEF-367E9BB38B4C}"/>
              </a:ext>
            </a:extLst>
          </p:cNvPr>
          <p:cNvSpPr>
            <a:spLocks noGrp="1"/>
          </p:cNvSpPr>
          <p:nvPr>
            <p:ph type="dt" sz="half" idx="10"/>
          </p:nvPr>
        </p:nvSpPr>
        <p:spPr/>
        <p:txBody>
          <a:bodyPr/>
          <a:lstStyle>
            <a:lvl1pPr>
              <a:defRPr/>
            </a:lvl1pPr>
          </a:lstStyle>
          <a:p>
            <a:pPr>
              <a:defRPr/>
            </a:pPr>
            <a:fld id="{23D1DD41-A1E9-46B9-AAF0-263EE268EBEB}" type="datetimeFigureOut">
              <a:rPr lang="en-US"/>
              <a:pPr>
                <a:defRPr/>
              </a:pPr>
              <a:t>1/11/2024</a:t>
            </a:fld>
            <a:endParaRPr lang="en-US"/>
          </a:p>
        </p:txBody>
      </p:sp>
      <p:sp>
        <p:nvSpPr>
          <p:cNvPr id="6" name="Footer Placeholder 4">
            <a:extLst>
              <a:ext uri="{FF2B5EF4-FFF2-40B4-BE49-F238E27FC236}">
                <a16:creationId xmlns:a16="http://schemas.microsoft.com/office/drawing/2014/main" id="{3B40E4A3-62D9-4893-BD88-F648741CA01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AC94A58-6D7F-4C7D-9A75-451838BD299C}"/>
              </a:ext>
            </a:extLst>
          </p:cNvPr>
          <p:cNvSpPr>
            <a:spLocks noGrp="1"/>
          </p:cNvSpPr>
          <p:nvPr>
            <p:ph type="sldNum" sz="quarter" idx="12"/>
          </p:nvPr>
        </p:nvSpPr>
        <p:spPr/>
        <p:txBody>
          <a:bodyPr/>
          <a:lstStyle>
            <a:lvl1pPr>
              <a:defRPr/>
            </a:lvl1pPr>
          </a:lstStyle>
          <a:p>
            <a:pPr>
              <a:defRPr/>
            </a:pPr>
            <a:fld id="{B8554148-A3E9-4BAB-AE9D-74CC1393AD71}" type="slidenum">
              <a:rPr lang="en-US"/>
              <a:pPr>
                <a:defRPr/>
              </a:pPr>
              <a:t>‹#›</a:t>
            </a:fld>
            <a:endParaRPr lang="en-US"/>
          </a:p>
        </p:txBody>
      </p:sp>
    </p:spTree>
    <p:extLst>
      <p:ext uri="{BB962C8B-B14F-4D97-AF65-F5344CB8AC3E}">
        <p14:creationId xmlns:p14="http://schemas.microsoft.com/office/powerpoint/2010/main" val="25159217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D8139FE-3888-4959-B527-2751DDEAA173}"/>
              </a:ext>
            </a:extLst>
          </p:cNvPr>
          <p:cNvSpPr>
            <a:spLocks noGrp="1"/>
          </p:cNvSpPr>
          <p:nvPr>
            <p:ph type="dt" sz="half" idx="10"/>
          </p:nvPr>
        </p:nvSpPr>
        <p:spPr/>
        <p:txBody>
          <a:bodyPr/>
          <a:lstStyle>
            <a:lvl1pPr>
              <a:defRPr/>
            </a:lvl1pPr>
          </a:lstStyle>
          <a:p>
            <a:pPr>
              <a:defRPr/>
            </a:pPr>
            <a:fld id="{EC57CD6F-2D67-4552-B6B3-5B43EFC702FD}" type="datetimeFigureOut">
              <a:rPr lang="en-US"/>
              <a:pPr>
                <a:defRPr/>
              </a:pPr>
              <a:t>1/11/2024</a:t>
            </a:fld>
            <a:endParaRPr lang="en-US"/>
          </a:p>
        </p:txBody>
      </p:sp>
      <p:sp>
        <p:nvSpPr>
          <p:cNvPr id="8" name="Footer Placeholder 4">
            <a:extLst>
              <a:ext uri="{FF2B5EF4-FFF2-40B4-BE49-F238E27FC236}">
                <a16:creationId xmlns:a16="http://schemas.microsoft.com/office/drawing/2014/main" id="{10C3DB0E-61AD-4D91-B009-72FF6613946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6541F7-2D73-40F3-85E6-BF15640030DD}"/>
              </a:ext>
            </a:extLst>
          </p:cNvPr>
          <p:cNvSpPr>
            <a:spLocks noGrp="1"/>
          </p:cNvSpPr>
          <p:nvPr>
            <p:ph type="sldNum" sz="quarter" idx="12"/>
          </p:nvPr>
        </p:nvSpPr>
        <p:spPr/>
        <p:txBody>
          <a:bodyPr/>
          <a:lstStyle>
            <a:lvl1pPr>
              <a:defRPr/>
            </a:lvl1pPr>
          </a:lstStyle>
          <a:p>
            <a:pPr>
              <a:defRPr/>
            </a:pPr>
            <a:fld id="{BB507C35-E17C-4FC3-97D3-062294FB3C1C}" type="slidenum">
              <a:rPr lang="en-US"/>
              <a:pPr>
                <a:defRPr/>
              </a:pPr>
              <a:t>‹#›</a:t>
            </a:fld>
            <a:endParaRPr lang="en-US"/>
          </a:p>
        </p:txBody>
      </p:sp>
    </p:spTree>
    <p:extLst>
      <p:ext uri="{BB962C8B-B14F-4D97-AF65-F5344CB8AC3E}">
        <p14:creationId xmlns:p14="http://schemas.microsoft.com/office/powerpoint/2010/main" val="7268688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F4F6A96-5F36-4106-95BC-C8FB207E0A38}"/>
              </a:ext>
            </a:extLst>
          </p:cNvPr>
          <p:cNvSpPr>
            <a:spLocks noGrp="1"/>
          </p:cNvSpPr>
          <p:nvPr>
            <p:ph type="dt" sz="half" idx="10"/>
          </p:nvPr>
        </p:nvSpPr>
        <p:spPr/>
        <p:txBody>
          <a:bodyPr/>
          <a:lstStyle>
            <a:lvl1pPr>
              <a:defRPr/>
            </a:lvl1pPr>
          </a:lstStyle>
          <a:p>
            <a:pPr>
              <a:defRPr/>
            </a:pPr>
            <a:fld id="{011F866B-30E4-4540-BC1F-0DD7CA6390A3}" type="datetimeFigureOut">
              <a:rPr lang="en-US"/>
              <a:pPr>
                <a:defRPr/>
              </a:pPr>
              <a:t>1/11/2024</a:t>
            </a:fld>
            <a:endParaRPr lang="en-US"/>
          </a:p>
        </p:txBody>
      </p:sp>
      <p:sp>
        <p:nvSpPr>
          <p:cNvPr id="4" name="Footer Placeholder 4">
            <a:extLst>
              <a:ext uri="{FF2B5EF4-FFF2-40B4-BE49-F238E27FC236}">
                <a16:creationId xmlns:a16="http://schemas.microsoft.com/office/drawing/2014/main" id="{23512A8A-FF6B-4AFF-BAD2-5AA4F2D8468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DF544C-650B-44D7-9A7A-BB4E77EA1C42}"/>
              </a:ext>
            </a:extLst>
          </p:cNvPr>
          <p:cNvSpPr>
            <a:spLocks noGrp="1"/>
          </p:cNvSpPr>
          <p:nvPr>
            <p:ph type="sldNum" sz="quarter" idx="12"/>
          </p:nvPr>
        </p:nvSpPr>
        <p:spPr/>
        <p:txBody>
          <a:bodyPr/>
          <a:lstStyle>
            <a:lvl1pPr>
              <a:defRPr/>
            </a:lvl1pPr>
          </a:lstStyle>
          <a:p>
            <a:pPr>
              <a:defRPr/>
            </a:pPr>
            <a:fld id="{E2EC7EA8-96E4-43FF-91FD-0B87383C17B8}" type="slidenum">
              <a:rPr lang="en-US"/>
              <a:pPr>
                <a:defRPr/>
              </a:pPr>
              <a:t>‹#›</a:t>
            </a:fld>
            <a:endParaRPr lang="en-US"/>
          </a:p>
        </p:txBody>
      </p:sp>
    </p:spTree>
    <p:extLst>
      <p:ext uri="{BB962C8B-B14F-4D97-AF65-F5344CB8AC3E}">
        <p14:creationId xmlns:p14="http://schemas.microsoft.com/office/powerpoint/2010/main" val="18009137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C2785BF-B504-4D7D-8EA4-FC1EAC14F689}"/>
              </a:ext>
            </a:extLst>
          </p:cNvPr>
          <p:cNvSpPr>
            <a:spLocks noGrp="1"/>
          </p:cNvSpPr>
          <p:nvPr>
            <p:ph type="dt" sz="half" idx="10"/>
          </p:nvPr>
        </p:nvSpPr>
        <p:spPr/>
        <p:txBody>
          <a:bodyPr/>
          <a:lstStyle>
            <a:lvl1pPr>
              <a:defRPr/>
            </a:lvl1pPr>
          </a:lstStyle>
          <a:p>
            <a:pPr>
              <a:defRPr/>
            </a:pPr>
            <a:fld id="{1F4E26A0-4859-46E9-92CA-670E9ACB15EA}" type="datetimeFigureOut">
              <a:rPr lang="en-US"/>
              <a:pPr>
                <a:defRPr/>
              </a:pPr>
              <a:t>1/11/2024</a:t>
            </a:fld>
            <a:endParaRPr lang="en-US"/>
          </a:p>
        </p:txBody>
      </p:sp>
      <p:sp>
        <p:nvSpPr>
          <p:cNvPr id="3" name="Footer Placeholder 4">
            <a:extLst>
              <a:ext uri="{FF2B5EF4-FFF2-40B4-BE49-F238E27FC236}">
                <a16:creationId xmlns:a16="http://schemas.microsoft.com/office/drawing/2014/main" id="{F1FBD06A-6E45-409A-8FC2-58086A78B39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40FCD68-5AFD-41E7-B681-E20AEF37A033}"/>
              </a:ext>
            </a:extLst>
          </p:cNvPr>
          <p:cNvSpPr>
            <a:spLocks noGrp="1"/>
          </p:cNvSpPr>
          <p:nvPr>
            <p:ph type="sldNum" sz="quarter" idx="12"/>
          </p:nvPr>
        </p:nvSpPr>
        <p:spPr/>
        <p:txBody>
          <a:bodyPr/>
          <a:lstStyle>
            <a:lvl1pPr>
              <a:defRPr/>
            </a:lvl1pPr>
          </a:lstStyle>
          <a:p>
            <a:pPr>
              <a:defRPr/>
            </a:pPr>
            <a:fld id="{87829D7E-66D5-42CB-9894-75AEEADACB63}" type="slidenum">
              <a:rPr lang="en-US"/>
              <a:pPr>
                <a:defRPr/>
              </a:pPr>
              <a:t>‹#›</a:t>
            </a:fld>
            <a:endParaRPr lang="en-US"/>
          </a:p>
        </p:txBody>
      </p:sp>
    </p:spTree>
    <p:extLst>
      <p:ext uri="{BB962C8B-B14F-4D97-AF65-F5344CB8AC3E}">
        <p14:creationId xmlns:p14="http://schemas.microsoft.com/office/powerpoint/2010/main" val="35350223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1A878D8-D183-483B-92FA-4130546A5325}"/>
              </a:ext>
            </a:extLst>
          </p:cNvPr>
          <p:cNvSpPr>
            <a:spLocks noGrp="1"/>
          </p:cNvSpPr>
          <p:nvPr>
            <p:ph type="dt" sz="half" idx="10"/>
          </p:nvPr>
        </p:nvSpPr>
        <p:spPr/>
        <p:txBody>
          <a:bodyPr/>
          <a:lstStyle>
            <a:lvl1pPr>
              <a:defRPr/>
            </a:lvl1pPr>
          </a:lstStyle>
          <a:p>
            <a:pPr>
              <a:defRPr/>
            </a:pPr>
            <a:fld id="{C6E24A86-D295-40FF-855C-B125E41B087C}" type="datetimeFigureOut">
              <a:rPr lang="en-US"/>
              <a:pPr>
                <a:defRPr/>
              </a:pPr>
              <a:t>1/11/2024</a:t>
            </a:fld>
            <a:endParaRPr lang="en-US"/>
          </a:p>
        </p:txBody>
      </p:sp>
      <p:sp>
        <p:nvSpPr>
          <p:cNvPr id="6" name="Footer Placeholder 4">
            <a:extLst>
              <a:ext uri="{FF2B5EF4-FFF2-40B4-BE49-F238E27FC236}">
                <a16:creationId xmlns:a16="http://schemas.microsoft.com/office/drawing/2014/main" id="{8C336A2F-6446-463B-A9C5-40A7CD872C2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A86934-A1E4-4425-B0B6-25D2F62B3D22}"/>
              </a:ext>
            </a:extLst>
          </p:cNvPr>
          <p:cNvSpPr>
            <a:spLocks noGrp="1"/>
          </p:cNvSpPr>
          <p:nvPr>
            <p:ph type="sldNum" sz="quarter" idx="12"/>
          </p:nvPr>
        </p:nvSpPr>
        <p:spPr/>
        <p:txBody>
          <a:bodyPr/>
          <a:lstStyle>
            <a:lvl1pPr>
              <a:defRPr/>
            </a:lvl1pPr>
          </a:lstStyle>
          <a:p>
            <a:pPr>
              <a:defRPr/>
            </a:pPr>
            <a:fld id="{C48AB9B9-0B0C-4DE4-8B5E-B12CE9BB4AF9}" type="slidenum">
              <a:rPr lang="en-US"/>
              <a:pPr>
                <a:defRPr/>
              </a:pPr>
              <a:t>‹#›</a:t>
            </a:fld>
            <a:endParaRPr lang="en-US"/>
          </a:p>
        </p:txBody>
      </p:sp>
    </p:spTree>
    <p:extLst>
      <p:ext uri="{BB962C8B-B14F-4D97-AF65-F5344CB8AC3E}">
        <p14:creationId xmlns:p14="http://schemas.microsoft.com/office/powerpoint/2010/main" val="40883328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1F396FB-3D99-495A-A82A-7C8A3DAD4BD5}"/>
              </a:ext>
            </a:extLst>
          </p:cNvPr>
          <p:cNvSpPr>
            <a:spLocks noGrp="1"/>
          </p:cNvSpPr>
          <p:nvPr>
            <p:ph type="dt" sz="half" idx="10"/>
          </p:nvPr>
        </p:nvSpPr>
        <p:spPr/>
        <p:txBody>
          <a:bodyPr/>
          <a:lstStyle>
            <a:lvl1pPr>
              <a:defRPr/>
            </a:lvl1pPr>
          </a:lstStyle>
          <a:p>
            <a:pPr>
              <a:defRPr/>
            </a:pPr>
            <a:fld id="{8F7CD5A6-BD84-416F-886D-065F0AC059CE}" type="datetimeFigureOut">
              <a:rPr lang="en-US"/>
              <a:pPr>
                <a:defRPr/>
              </a:pPr>
              <a:t>1/11/2024</a:t>
            </a:fld>
            <a:endParaRPr lang="en-US"/>
          </a:p>
        </p:txBody>
      </p:sp>
      <p:sp>
        <p:nvSpPr>
          <p:cNvPr id="6" name="Footer Placeholder 4">
            <a:extLst>
              <a:ext uri="{FF2B5EF4-FFF2-40B4-BE49-F238E27FC236}">
                <a16:creationId xmlns:a16="http://schemas.microsoft.com/office/drawing/2014/main" id="{DCED844B-88FC-4D3E-AA91-B5BC38F605F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A20A8B9-7DBF-4B2D-AACE-289C7F7F2F5F}"/>
              </a:ext>
            </a:extLst>
          </p:cNvPr>
          <p:cNvSpPr>
            <a:spLocks noGrp="1"/>
          </p:cNvSpPr>
          <p:nvPr>
            <p:ph type="sldNum" sz="quarter" idx="12"/>
          </p:nvPr>
        </p:nvSpPr>
        <p:spPr/>
        <p:txBody>
          <a:bodyPr/>
          <a:lstStyle>
            <a:lvl1pPr>
              <a:defRPr/>
            </a:lvl1pPr>
          </a:lstStyle>
          <a:p>
            <a:pPr>
              <a:defRPr/>
            </a:pPr>
            <a:fld id="{74A3CDBA-3CAC-49B5-B2B6-E366419D0E3E}" type="slidenum">
              <a:rPr lang="en-US"/>
              <a:pPr>
                <a:defRPr/>
              </a:pPr>
              <a:t>‹#›</a:t>
            </a:fld>
            <a:endParaRPr lang="en-US"/>
          </a:p>
        </p:txBody>
      </p:sp>
    </p:spTree>
    <p:extLst>
      <p:ext uri="{BB962C8B-B14F-4D97-AF65-F5344CB8AC3E}">
        <p14:creationId xmlns:p14="http://schemas.microsoft.com/office/powerpoint/2010/main" val="26918958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EC0EE-F376-409B-BCEF-F6EE1B10720A}"/>
              </a:ext>
            </a:extLst>
          </p:cNvPr>
          <p:cNvSpPr>
            <a:spLocks noGrp="1"/>
          </p:cNvSpPr>
          <p:nvPr>
            <p:ph type="dt" sz="half" idx="10"/>
          </p:nvPr>
        </p:nvSpPr>
        <p:spPr/>
        <p:txBody>
          <a:bodyPr/>
          <a:lstStyle>
            <a:lvl1pPr>
              <a:defRPr/>
            </a:lvl1pPr>
          </a:lstStyle>
          <a:p>
            <a:pPr>
              <a:defRPr/>
            </a:pPr>
            <a:fld id="{75A65C8D-93D6-4B00-8DAA-F07E9CD097AA}" type="datetimeFigureOut">
              <a:rPr lang="en-US"/>
              <a:pPr>
                <a:defRPr/>
              </a:pPr>
              <a:t>1/11/2024</a:t>
            </a:fld>
            <a:endParaRPr lang="en-US"/>
          </a:p>
        </p:txBody>
      </p:sp>
      <p:sp>
        <p:nvSpPr>
          <p:cNvPr id="5" name="Footer Placeholder 4">
            <a:extLst>
              <a:ext uri="{FF2B5EF4-FFF2-40B4-BE49-F238E27FC236}">
                <a16:creationId xmlns:a16="http://schemas.microsoft.com/office/drawing/2014/main" id="{C9558CD1-3F25-4949-9403-CFDED7905E5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FBFC8F-0CC1-4CAB-9A3D-B92C7FBE7F8E}"/>
              </a:ext>
            </a:extLst>
          </p:cNvPr>
          <p:cNvSpPr>
            <a:spLocks noGrp="1"/>
          </p:cNvSpPr>
          <p:nvPr>
            <p:ph type="sldNum" sz="quarter" idx="12"/>
          </p:nvPr>
        </p:nvSpPr>
        <p:spPr/>
        <p:txBody>
          <a:bodyPr/>
          <a:lstStyle>
            <a:lvl1pPr>
              <a:defRPr/>
            </a:lvl1pPr>
          </a:lstStyle>
          <a:p>
            <a:pPr>
              <a:defRPr/>
            </a:pPr>
            <a:fld id="{F8880C32-CA85-431B-93B7-3FA56AB6B398}" type="slidenum">
              <a:rPr lang="en-US"/>
              <a:pPr>
                <a:defRPr/>
              </a:pPr>
              <a:t>‹#›</a:t>
            </a:fld>
            <a:endParaRPr lang="en-US"/>
          </a:p>
        </p:txBody>
      </p:sp>
    </p:spTree>
    <p:extLst>
      <p:ext uri="{BB962C8B-B14F-4D97-AF65-F5344CB8AC3E}">
        <p14:creationId xmlns:p14="http://schemas.microsoft.com/office/powerpoint/2010/main" val="2387371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7F7BFA-A73A-4B52-B2A2-CCE49D4D53AF}"/>
              </a:ext>
            </a:extLst>
          </p:cNvPr>
          <p:cNvSpPr>
            <a:spLocks noGrp="1"/>
          </p:cNvSpPr>
          <p:nvPr>
            <p:ph type="dt" sz="half" idx="10"/>
          </p:nvPr>
        </p:nvSpPr>
        <p:spPr/>
        <p:txBody>
          <a:bodyPr/>
          <a:lstStyle>
            <a:lvl1pPr>
              <a:defRPr/>
            </a:lvl1pPr>
          </a:lstStyle>
          <a:p>
            <a:pPr>
              <a:defRPr/>
            </a:pPr>
            <a:fld id="{E955335A-2FFD-498A-BC96-EAA52B4298F1}" type="datetimeFigureOut">
              <a:rPr lang="en-US"/>
              <a:pPr>
                <a:defRPr/>
              </a:pPr>
              <a:t>1/11/2024</a:t>
            </a:fld>
            <a:endParaRPr lang="en-US"/>
          </a:p>
        </p:txBody>
      </p:sp>
      <p:sp>
        <p:nvSpPr>
          <p:cNvPr id="5" name="Footer Placeholder 4">
            <a:extLst>
              <a:ext uri="{FF2B5EF4-FFF2-40B4-BE49-F238E27FC236}">
                <a16:creationId xmlns:a16="http://schemas.microsoft.com/office/drawing/2014/main" id="{B248A3E5-9BC2-4AB6-8FC9-B46105D316D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4C6CC2A-BBF0-4F7E-8B3F-7EB4FF3C484D}"/>
              </a:ext>
            </a:extLst>
          </p:cNvPr>
          <p:cNvSpPr>
            <a:spLocks noGrp="1"/>
          </p:cNvSpPr>
          <p:nvPr>
            <p:ph type="sldNum" sz="quarter" idx="12"/>
          </p:nvPr>
        </p:nvSpPr>
        <p:spPr/>
        <p:txBody>
          <a:bodyPr/>
          <a:lstStyle>
            <a:lvl1pPr>
              <a:defRPr/>
            </a:lvl1pPr>
          </a:lstStyle>
          <a:p>
            <a:pPr>
              <a:defRPr/>
            </a:pPr>
            <a:fld id="{A34A0A8F-D5B5-48B7-AF97-8F23FDCFDFB3}" type="slidenum">
              <a:rPr lang="en-US"/>
              <a:pPr>
                <a:defRPr/>
              </a:pPr>
              <a:t>‹#›</a:t>
            </a:fld>
            <a:endParaRPr lang="en-US"/>
          </a:p>
        </p:txBody>
      </p:sp>
    </p:spTree>
    <p:extLst>
      <p:ext uri="{BB962C8B-B14F-4D97-AF65-F5344CB8AC3E}">
        <p14:creationId xmlns:p14="http://schemas.microsoft.com/office/powerpoint/2010/main" val="4246330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2.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4315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856066" name="Rectangle 2">
            <a:extLst>
              <a:ext uri="{FF2B5EF4-FFF2-40B4-BE49-F238E27FC236}">
                <a16:creationId xmlns:a16="http://schemas.microsoft.com/office/drawing/2014/main" id="{60981A8D-50EA-4B8C-8F0A-7E0B28FB2473}"/>
              </a:ext>
            </a:extLst>
          </p:cNvPr>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56067" name="Rectangle 3">
            <a:extLst>
              <a:ext uri="{FF2B5EF4-FFF2-40B4-BE49-F238E27FC236}">
                <a16:creationId xmlns:a16="http://schemas.microsoft.com/office/drawing/2014/main" id="{19E02473-2592-4834-AA4A-FCB65163D28A}"/>
              </a:ext>
            </a:extLst>
          </p:cNvPr>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56068" name="Rectangle 4">
            <a:extLst>
              <a:ext uri="{FF2B5EF4-FFF2-40B4-BE49-F238E27FC236}">
                <a16:creationId xmlns:a16="http://schemas.microsoft.com/office/drawing/2014/main" id="{8E4CDA5B-3384-4414-8F01-FE2E933DDC7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en-US"/>
          </a:p>
        </p:txBody>
      </p:sp>
      <p:sp>
        <p:nvSpPr>
          <p:cNvPr id="856069" name="Rectangle 5">
            <a:extLst>
              <a:ext uri="{FF2B5EF4-FFF2-40B4-BE49-F238E27FC236}">
                <a16:creationId xmlns:a16="http://schemas.microsoft.com/office/drawing/2014/main" id="{F1912AF9-5094-439A-8843-526BCF124FD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en-US"/>
          </a:p>
        </p:txBody>
      </p:sp>
      <p:sp>
        <p:nvSpPr>
          <p:cNvPr id="856070" name="Rectangle 6">
            <a:extLst>
              <a:ext uri="{FF2B5EF4-FFF2-40B4-BE49-F238E27FC236}">
                <a16:creationId xmlns:a16="http://schemas.microsoft.com/office/drawing/2014/main" id="{3F199A17-C3CD-4017-86A0-8662610A77C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fld id="{BECD7FBD-076F-4992-9637-1AC74238E33B}" type="slidenum">
              <a:rPr lang="en-US" altLang="en-US"/>
              <a:pPr/>
              <a:t>‹#›</a:t>
            </a:fld>
            <a:endParaRPr lang="en-US" altLang="en-US"/>
          </a:p>
        </p:txBody>
      </p:sp>
    </p:spTree>
    <p:extLst>
      <p:ext uri="{BB962C8B-B14F-4D97-AF65-F5344CB8AC3E}">
        <p14:creationId xmlns:p14="http://schemas.microsoft.com/office/powerpoint/2010/main" val="3440227125"/>
      </p:ext>
    </p:extLst>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1/11/2024</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49649244"/>
      </p:ext>
    </p:extLst>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57EA5C10-5397-4746-B765-84A2ABD6845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60D0B9A6-A500-46F6-AD20-4D118046314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9FAE88C-BBD9-4E3B-B279-F4CD36C116C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white">
                    <a:tint val="75000"/>
                  </a:prstClr>
                </a:solidFill>
                <a:latin typeface="Calibri"/>
                <a:cs typeface="+mn-cs"/>
              </a:defRPr>
            </a:lvl1pPr>
          </a:lstStyle>
          <a:p>
            <a:pPr>
              <a:defRPr/>
            </a:pPr>
            <a:fld id="{C5D54360-C3DE-41E4-A4AB-8886F44728DD}" type="datetimeFigureOut">
              <a:rPr lang="en-US"/>
              <a:pPr>
                <a:defRPr/>
              </a:pPr>
              <a:t>1/11/2024</a:t>
            </a:fld>
            <a:endParaRPr lang="en-US"/>
          </a:p>
        </p:txBody>
      </p:sp>
      <p:sp>
        <p:nvSpPr>
          <p:cNvPr id="5" name="Footer Placeholder 4">
            <a:extLst>
              <a:ext uri="{FF2B5EF4-FFF2-40B4-BE49-F238E27FC236}">
                <a16:creationId xmlns:a16="http://schemas.microsoft.com/office/drawing/2014/main" id="{1E217D20-FF1F-4AD2-BD26-5CA464483FC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white">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BDBDC6D7-6934-4BDC-A1EB-6C8E804B28DE}"/>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prstClr val="white">
                    <a:tint val="75000"/>
                  </a:prstClr>
                </a:solidFill>
                <a:latin typeface="Calibri"/>
                <a:cs typeface="+mn-cs"/>
              </a:defRPr>
            </a:lvl1pPr>
          </a:lstStyle>
          <a:p>
            <a:pPr>
              <a:defRPr/>
            </a:pPr>
            <a:fld id="{8CE4C603-6735-4968-95B4-8C162E9ABDE8}" type="slidenum">
              <a:rPr lang="en-US"/>
              <a:pPr>
                <a:defRPr/>
              </a:pPr>
              <a:t>‹#›</a:t>
            </a:fld>
            <a:endParaRPr lang="en-US"/>
          </a:p>
        </p:txBody>
      </p:sp>
    </p:spTree>
    <p:extLst>
      <p:ext uri="{BB962C8B-B14F-4D97-AF65-F5344CB8AC3E}">
        <p14:creationId xmlns:p14="http://schemas.microsoft.com/office/powerpoint/2010/main" val="2342317008"/>
      </p:ext>
    </p:extLst>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wmf"/></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33.xml"/></Relationships>
</file>

<file path=ppt/slides/_rels/slide10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3.xml"/></Relationships>
</file>

<file path=ppt/slides/_rels/slide10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33.xml"/></Relationships>
</file>

<file path=ppt/slides/_rels/slide10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6.gif"/><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5.wdp"/></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8.xml"/><Relationship Id="rId1" Type="http://schemas.openxmlformats.org/officeDocument/2006/relationships/slideLayout" Target="../slideLayouts/slideLayout41.xml"/><Relationship Id="rId4" Type="http://schemas.openxmlformats.org/officeDocument/2006/relationships/image" Target="../media/image83.png"/></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6.gif"/></Relationships>
</file>

<file path=ppt/slides/_rels/slide6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6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6.gif"/></Relationships>
</file>

<file path=ppt/slides/_rels/slide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6.gif"/></Relationships>
</file>

<file path=ppt/slides/_rels/slide6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6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6.gif"/></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6.gif"/></Relationships>
</file>

<file path=ppt/slides/_rels/slide71.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106.wmf"/></Relationships>
</file>

<file path=ppt/slides/_rels/slide8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8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06.wmf"/><Relationship Id="rId4" Type="http://schemas.openxmlformats.org/officeDocument/2006/relationships/image" Target="../media/image110.png"/></Relationships>
</file>

<file path=ppt/slides/_rels/slide8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6.wmf"/></Relationships>
</file>

<file path=ppt/slides/_rels/slide8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8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8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a:xfrm>
            <a:off x="457200" y="0"/>
            <a:ext cx="8229600" cy="1143000"/>
          </a:xfrm>
        </p:spPr>
        <p:txBody>
          <a:bodyPr>
            <a:normAutofit/>
          </a:bodyPr>
          <a:lstStyle/>
          <a:p>
            <a:pPr eaLnBrk="1" hangingPunct="1">
              <a:defRPr/>
            </a:pPr>
            <a:r>
              <a:rPr lang="en-US" sz="5400" b="1" dirty="0">
                <a:effectLst>
                  <a:outerShdw blurRad="38100" dist="38100" dir="2700000" algn="tl">
                    <a:srgbClr val="000000">
                      <a:alpha val="43137"/>
                    </a:srgbClr>
                  </a:outerShdw>
                </a:effectLst>
              </a:rPr>
              <a:t>Inspections</a:t>
            </a:r>
          </a:p>
        </p:txBody>
      </p:sp>
      <p:sp>
        <p:nvSpPr>
          <p:cNvPr id="881667" name="Rectangle 3"/>
          <p:cNvSpPr>
            <a:spLocks noGrp="1" noChangeArrowheads="1"/>
          </p:cNvSpPr>
          <p:nvPr>
            <p:ph type="body" sz="half" idx="1"/>
          </p:nvPr>
        </p:nvSpPr>
        <p:spPr>
          <a:xfrm>
            <a:off x="2362200" y="6275801"/>
            <a:ext cx="6553200" cy="457200"/>
          </a:xfrm>
        </p:spPr>
        <p:txBody>
          <a:bodyPr/>
          <a:lstStyle/>
          <a:p>
            <a:pPr eaLnBrk="1" hangingPunct="1">
              <a:lnSpc>
                <a:spcPct val="90000"/>
              </a:lnSpc>
              <a:buFont typeface="Wingdings" pitchFamily="2" charset="2"/>
              <a:buNone/>
              <a:defRPr/>
            </a:pPr>
            <a:r>
              <a:rPr lang="en-US" sz="2400" dirty="0">
                <a:effectLst>
                  <a:outerShdw blurRad="38100" dist="38100" dir="2700000" algn="tl">
                    <a:srgbClr val="000000">
                      <a:alpha val="43137"/>
                    </a:srgbClr>
                  </a:outerShdw>
                </a:effectLst>
              </a:rPr>
              <a:t>Inspecting &amp; Planning to Keep You in Compliance</a:t>
            </a:r>
          </a:p>
        </p:txBody>
      </p:sp>
      <p:pic>
        <p:nvPicPr>
          <p:cNvPr id="2052" name="Picture 4" descr="new_pa261[1]"/>
          <p:cNvPicPr preferRelativeResize="0">
            <a:picLocks noGrp="1" noChangeArrowheads="1"/>
          </p:cNvPicPr>
          <p:nvPr>
            <p:ph sz="half" idx="2"/>
          </p:nvPr>
        </p:nvPicPr>
        <p:blipFill>
          <a:blip r:embed="rId3" cstate="email">
            <a:lum bright="12000"/>
            <a:extLst>
              <a:ext uri="{28A0092B-C50C-407E-A947-70E740481C1C}">
                <a14:useLocalDpi xmlns:a14="http://schemas.microsoft.com/office/drawing/2010/main"/>
              </a:ext>
            </a:extLst>
          </a:blip>
          <a:srcRect/>
          <a:stretch>
            <a:fillRect/>
          </a:stretch>
        </p:blipFill>
        <p:spPr>
          <a:xfrm>
            <a:off x="2362200" y="2667000"/>
            <a:ext cx="6553200" cy="3567113"/>
          </a:xfrm>
          <a:effectLst>
            <a:innerShdw blurRad="114300">
              <a:prstClr val="black"/>
            </a:innerShdw>
          </a:effectLst>
        </p:spPr>
      </p:pic>
      <p:pic>
        <p:nvPicPr>
          <p:cNvPr id="5" name="Picture 4" descr="PNWCIEC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6040" y="1260544"/>
            <a:ext cx="2043760" cy="2244656"/>
          </a:xfrm>
          <a:prstGeom prst="rect">
            <a:avLst/>
          </a:prstGeom>
          <a:noFill/>
          <a:effectLst>
            <a:innerShdw blurRad="114300">
              <a:prstClr val="black"/>
            </a:innerShdw>
          </a:effectLst>
        </p:spPr>
      </p:pic>
      <p:pic>
        <p:nvPicPr>
          <p:cNvPr id="6" name="Picture 12" descr="IEC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19800" y="1219200"/>
            <a:ext cx="2895600" cy="1256056"/>
          </a:xfrm>
          <a:prstGeom prst="rect">
            <a:avLst/>
          </a:prstGeom>
          <a:noFill/>
          <a:ln w="9525">
            <a:noFill/>
            <a:miter lim="800000"/>
            <a:headEnd/>
            <a:tailEnd/>
          </a:ln>
          <a:effectLst>
            <a:innerShdw blurRad="114300">
              <a:prstClr val="black"/>
            </a:innerShdw>
          </a:effectLst>
        </p:spPr>
      </p:pic>
      <p:pic>
        <p:nvPicPr>
          <p:cNvPr id="7" name="Picture 9" descr="dot_seal"/>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8600" y="4782185"/>
            <a:ext cx="1981200" cy="1923415"/>
          </a:xfrm>
          <a:prstGeom prst="rect">
            <a:avLst/>
          </a:prstGeom>
          <a:noFill/>
          <a:ln w="9525">
            <a:noFill/>
            <a:miter lim="800000"/>
            <a:headEnd/>
            <a:tailEnd/>
          </a:ln>
          <a:effectLst>
            <a:innerShdw blurRad="114300">
              <a:schemeClr val="bg1"/>
            </a:innerShdw>
          </a:effectLst>
        </p:spPr>
      </p:pic>
      <p:pic>
        <p:nvPicPr>
          <p:cNvPr id="8" name="Picture 1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05400" y="1219200"/>
            <a:ext cx="762000" cy="1246422"/>
          </a:xfrm>
          <a:prstGeom prst="rect">
            <a:avLst/>
          </a:prstGeom>
          <a:noFill/>
          <a:ln w="9525">
            <a:noFill/>
            <a:miter lim="800000"/>
            <a:headEnd/>
            <a:tailEnd/>
          </a:ln>
          <a:effectLst>
            <a:innerShdw blurRad="254000">
              <a:schemeClr val="bg2">
                <a:lumMod val="75000"/>
              </a:schemeClr>
            </a:innerShdw>
          </a:effectLst>
        </p:spPr>
      </p:pic>
      <p:pic>
        <p:nvPicPr>
          <p:cNvPr id="142338" name="Picture 2" descr="C:\Users\Owner\Pictures\AlaskaDistrict.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352800" y="1246188"/>
            <a:ext cx="1524000" cy="1190625"/>
          </a:xfrm>
          <a:prstGeom prst="rect">
            <a:avLst/>
          </a:prstGeom>
          <a:noFill/>
          <a:effectLst>
            <a:outerShdw blurRad="444500" dist="38100" dir="8100000" algn="tr" rotWithShape="0">
              <a:prstClr val="black">
                <a:alpha val="40000"/>
              </a:prstClr>
            </a:outerShdw>
          </a:effectLst>
        </p:spPr>
      </p:pic>
      <p:pic>
        <p:nvPicPr>
          <p:cNvPr id="10" name="Picture 7"/>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438400" y="1219200"/>
            <a:ext cx="770759" cy="1219200"/>
          </a:xfrm>
          <a:prstGeom prst="rect">
            <a:avLst/>
          </a:prstGeom>
          <a:noFill/>
          <a:effectLst>
            <a:innerShdw blurRad="114300">
              <a:prstClr val="black"/>
            </a:innerShdw>
          </a:effectLst>
        </p:spPr>
      </p:pic>
      <p:pic>
        <p:nvPicPr>
          <p:cNvPr id="11" name="Picture 2" descr="H:\MOA ANC\Picture2.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68914" y="3662269"/>
            <a:ext cx="1050286" cy="985931"/>
          </a:xfrm>
          <a:prstGeom prst="rect">
            <a:avLst/>
          </a:prstGeom>
          <a:noFill/>
          <a:ln w="9525">
            <a:noFill/>
            <a:miter lim="800000"/>
            <a:headEnd/>
            <a:tailEnd/>
          </a:ln>
          <a:effectLst>
            <a:innerShdw blurRad="114300">
              <a:prstClr val="black"/>
            </a:innerShdw>
          </a:effectLst>
        </p:spPr>
      </p:pic>
      <p:pic>
        <p:nvPicPr>
          <p:cNvPr id="14" name="Picture 13" descr="DEC Logo 1"/>
          <p:cNvPicPr/>
          <p:nvPr/>
        </p:nvPicPr>
        <p:blipFill>
          <a:blip r:embed="rId11" cstate="print"/>
          <a:srcRect/>
          <a:stretch>
            <a:fillRect/>
          </a:stretch>
        </p:blipFill>
        <p:spPr bwMode="auto">
          <a:xfrm>
            <a:off x="1219199" y="3623137"/>
            <a:ext cx="1119187" cy="1042988"/>
          </a:xfrm>
          <a:prstGeom prst="rect">
            <a:avLst/>
          </a:prstGeom>
          <a:noFill/>
          <a:ln w="9525">
            <a:noFill/>
            <a:miter lim="800000"/>
            <a:headEnd/>
            <a:tailEnd/>
          </a:ln>
        </p:spPr>
      </p:pic>
      <p:sp>
        <p:nvSpPr>
          <p:cNvPr id="13" name="TextBox 2"/>
          <p:cNvSpPr txBox="1"/>
          <p:nvPr/>
        </p:nvSpPr>
        <p:spPr>
          <a:xfrm>
            <a:off x="8127101" y="6581001"/>
            <a:ext cx="124549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January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3000"/>
                    </a14:imgEffect>
                  </a14:imgLayer>
                </a14:imgProps>
              </a:ext>
              <a:ext uri="{28A0092B-C50C-407E-A947-70E740481C1C}">
                <a14:useLocalDpi xmlns:a14="http://schemas.microsoft.com/office/drawing/2010/main" val="0"/>
              </a:ext>
            </a:extLst>
          </a:blip>
          <a:srcRect l="10744"/>
          <a:stretch/>
        </p:blipFill>
        <p:spPr>
          <a:xfrm>
            <a:off x="0" y="1"/>
            <a:ext cx="9144000" cy="6858000"/>
          </a:xfrm>
          <a:prstGeom prst="rect">
            <a:avLst/>
          </a:prstGeom>
          <a:effectLst>
            <a:innerShdw blurRad="114300">
              <a:prstClr val="black"/>
            </a:innerShdw>
          </a:effectLst>
        </p:spPr>
      </p:pic>
      <p:sp>
        <p:nvSpPr>
          <p:cNvPr id="2" name="Title 1"/>
          <p:cNvSpPr>
            <a:spLocks noGrp="1"/>
          </p:cNvSpPr>
          <p:nvPr>
            <p:ph type="title"/>
          </p:nvPr>
        </p:nvSpPr>
        <p:spPr>
          <a:xfrm>
            <a:off x="304800" y="6105644"/>
            <a:ext cx="7391400" cy="715962"/>
          </a:xfrm>
        </p:spPr>
        <p:txBody>
          <a:bodyPr>
            <a:normAutofit fontScale="90000"/>
          </a:bodyPr>
          <a:lstStyle/>
          <a:p>
            <a:pPr algn="l"/>
            <a:r>
              <a:rPr lang="en-US" b="1" dirty="0"/>
              <a:t>Site Inspections </a:t>
            </a:r>
            <a:br>
              <a:rPr lang="en-US" dirty="0"/>
            </a:br>
            <a:endParaRPr lang="en-US" dirty="0"/>
          </a:p>
        </p:txBody>
      </p:sp>
      <p:sp>
        <p:nvSpPr>
          <p:cNvPr id="3" name="Content Placeholder 2"/>
          <p:cNvSpPr>
            <a:spLocks noGrp="1"/>
          </p:cNvSpPr>
          <p:nvPr>
            <p:ph idx="1"/>
          </p:nvPr>
        </p:nvSpPr>
        <p:spPr>
          <a:xfrm>
            <a:off x="154119" y="76200"/>
            <a:ext cx="7692762" cy="2743200"/>
          </a:xfrm>
          <a:solidFill>
            <a:schemeClr val="bg2">
              <a:lumMod val="20000"/>
              <a:lumOff val="80000"/>
              <a:alpha val="52000"/>
            </a:schemeClr>
          </a:solidFill>
        </p:spPr>
        <p:txBody>
          <a:bodyPr/>
          <a:lstStyle/>
          <a:p>
            <a:pPr marL="0" lvl="0" indent="0">
              <a:spcBef>
                <a:spcPts val="0"/>
              </a:spcBef>
              <a:buNone/>
            </a:pPr>
            <a:r>
              <a:rPr lang="en-US" sz="2400" dirty="0">
                <a:solidFill>
                  <a:schemeClr val="bg1"/>
                </a:solidFill>
              </a:rPr>
              <a:t>5.4.1.1 Person(s) or positions of person(s) responsible for conducting site inspections; </a:t>
            </a:r>
          </a:p>
          <a:p>
            <a:pPr marL="0" lvl="0" indent="0">
              <a:spcBef>
                <a:spcPts val="0"/>
              </a:spcBef>
              <a:buNone/>
            </a:pPr>
            <a:r>
              <a:rPr lang="en-US" sz="2400" dirty="0">
                <a:solidFill>
                  <a:schemeClr val="bg1"/>
                </a:solidFill>
              </a:rPr>
              <a:t>5.4.1.2 Schedules to be followed for conducting inspections; </a:t>
            </a:r>
          </a:p>
          <a:p>
            <a:pPr marL="0" lvl="0" indent="0">
              <a:spcBef>
                <a:spcPts val="0"/>
              </a:spcBef>
              <a:buNone/>
            </a:pPr>
            <a:r>
              <a:rPr lang="en-US" sz="2400" dirty="0">
                <a:solidFill>
                  <a:schemeClr val="bg1"/>
                </a:solidFill>
              </a:rPr>
              <a:t>5.4.1.3 Any inspection checklist or form that will be used to collect and summarize data and observations; and </a:t>
            </a:r>
          </a:p>
          <a:p>
            <a:pPr marL="0" lvl="0" indent="0">
              <a:spcBef>
                <a:spcPts val="0"/>
              </a:spcBef>
              <a:buNone/>
            </a:pPr>
            <a:r>
              <a:rPr lang="en-US" sz="2400" dirty="0">
                <a:solidFill>
                  <a:schemeClr val="bg1"/>
                </a:solidFill>
              </a:rPr>
              <a:t>5.4.1.4 How conditions found that require corrective action will be addressed. </a:t>
            </a:r>
          </a:p>
          <a:p>
            <a:endParaRPr lang="en-US" dirty="0">
              <a:solidFill>
                <a:schemeClr val="bg1"/>
              </a:solidFill>
            </a:endParaRPr>
          </a:p>
        </p:txBody>
      </p:sp>
      <p:pic>
        <p:nvPicPr>
          <p:cNvPr id="4" name="Picture 3" descr="DEC Logo 1"/>
          <p:cNvPicPr/>
          <p:nvPr/>
        </p:nvPicPr>
        <p:blipFill>
          <a:blip r:embed="rId4" cstate="print"/>
          <a:srcRect/>
          <a:stretch>
            <a:fillRect/>
          </a:stretch>
        </p:blipFill>
        <p:spPr bwMode="auto">
          <a:xfrm>
            <a:off x="7993013" y="76200"/>
            <a:ext cx="1119187" cy="1042988"/>
          </a:xfrm>
          <a:prstGeom prst="rect">
            <a:avLst/>
          </a:prstGeom>
          <a:noFill/>
          <a:ln w="9525">
            <a:noFill/>
            <a:miter lim="800000"/>
            <a:headEnd/>
            <a:tailEnd/>
          </a:ln>
        </p:spPr>
      </p:pic>
    </p:spTree>
    <p:extLst>
      <p:ext uri="{BB962C8B-B14F-4D97-AF65-F5344CB8AC3E}">
        <p14:creationId xmlns:p14="http://schemas.microsoft.com/office/powerpoint/2010/main" val="347105981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9CCB49-568D-499F-A565-448077B29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77078"/>
            <a:ext cx="7974563" cy="5980922"/>
          </a:xfrm>
          <a:prstGeom prst="rect">
            <a:avLst/>
          </a:prstGeom>
        </p:spPr>
      </p:pic>
      <p:pic>
        <p:nvPicPr>
          <p:cNvPr id="5" name="Picture 4">
            <a:extLst>
              <a:ext uri="{FF2B5EF4-FFF2-40B4-BE49-F238E27FC236}">
                <a16:creationId xmlns:a16="http://schemas.microsoft.com/office/drawing/2014/main" id="{DFF71FD7-3D48-4D30-A59C-503468E9D8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22759" y="804765"/>
            <a:ext cx="4721290" cy="3540968"/>
          </a:xfrm>
          <a:prstGeom prst="rect">
            <a:avLst/>
          </a:prstGeom>
        </p:spPr>
      </p:pic>
    </p:spTree>
    <p:extLst>
      <p:ext uri="{BB962C8B-B14F-4D97-AF65-F5344CB8AC3E}">
        <p14:creationId xmlns:p14="http://schemas.microsoft.com/office/powerpoint/2010/main" val="40358382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F1468D-BF4C-4450-B4D7-62A6A37085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innerShdw blurRad="114300">
              <a:prstClr val="black"/>
            </a:innerShdw>
          </a:effectLst>
        </p:spPr>
      </p:pic>
      <p:sp>
        <p:nvSpPr>
          <p:cNvPr id="4" name="TextBox 3">
            <a:extLst>
              <a:ext uri="{FF2B5EF4-FFF2-40B4-BE49-F238E27FC236}">
                <a16:creationId xmlns:a16="http://schemas.microsoft.com/office/drawing/2014/main" id="{E04936A5-7463-45EB-B538-B2DC68878927}"/>
              </a:ext>
            </a:extLst>
          </p:cNvPr>
          <p:cNvSpPr txBox="1"/>
          <p:nvPr/>
        </p:nvSpPr>
        <p:spPr>
          <a:xfrm>
            <a:off x="6390169" y="138223"/>
            <a:ext cx="2526461" cy="120032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Temporary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Downspouts</a:t>
            </a:r>
          </a:p>
        </p:txBody>
      </p:sp>
    </p:spTree>
    <p:extLst>
      <p:ext uri="{BB962C8B-B14F-4D97-AF65-F5344CB8AC3E}">
        <p14:creationId xmlns:p14="http://schemas.microsoft.com/office/powerpoint/2010/main" val="20511481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DAC023-4078-4C61-9A79-E79FDE4095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innerShdw blurRad="114300">
              <a:prstClr val="black"/>
            </a:innerShdw>
          </a:effectLst>
        </p:spPr>
      </p:pic>
      <p:sp>
        <p:nvSpPr>
          <p:cNvPr id="4" name="TextBox 3">
            <a:extLst>
              <a:ext uri="{FF2B5EF4-FFF2-40B4-BE49-F238E27FC236}">
                <a16:creationId xmlns:a16="http://schemas.microsoft.com/office/drawing/2014/main" id="{660EF0B5-679D-4399-B168-0F7EB4761C91}"/>
              </a:ext>
            </a:extLst>
          </p:cNvPr>
          <p:cNvSpPr txBox="1"/>
          <p:nvPr/>
        </p:nvSpPr>
        <p:spPr>
          <a:xfrm>
            <a:off x="6485862" y="467832"/>
            <a:ext cx="2526461" cy="120032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Temporary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Downspouts</a:t>
            </a:r>
          </a:p>
        </p:txBody>
      </p:sp>
    </p:spTree>
    <p:extLst>
      <p:ext uri="{BB962C8B-B14F-4D97-AF65-F5344CB8AC3E}">
        <p14:creationId xmlns:p14="http://schemas.microsoft.com/office/powerpoint/2010/main" val="35690618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3-1-06 00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6627" name="Text Box 3"/>
          <p:cNvSpPr txBox="1">
            <a:spLocks noChangeArrowheads="1"/>
          </p:cNvSpPr>
          <p:nvPr/>
        </p:nvSpPr>
        <p:spPr bwMode="auto">
          <a:xfrm>
            <a:off x="2439988" y="1600200"/>
            <a:ext cx="6704012" cy="2041525"/>
          </a:xfrm>
          <a:prstGeom prst="rect">
            <a:avLst/>
          </a:prstGeom>
          <a:noFill/>
          <a:ln w="9525">
            <a:noFill/>
            <a:miter lim="800000"/>
            <a:headEnd/>
            <a:tailEnd/>
          </a:ln>
          <a:effectLst/>
        </p:spPr>
        <p:txBody>
          <a:bodyPr wrap="none">
            <a:spAutoFit/>
          </a:bodyPr>
          <a:lstStyle/>
          <a:p>
            <a:pPr eaLnBrk="1" hangingPunct="1">
              <a:defRPr/>
            </a:pPr>
            <a:r>
              <a:rPr lang="en-US" sz="3200">
                <a:solidFill>
                  <a:schemeClr val="tx2"/>
                </a:solidFill>
                <a:effectLst>
                  <a:outerShdw blurRad="38100" dist="38100" dir="2700000" algn="tl">
                    <a:srgbClr val="000000"/>
                  </a:outerShdw>
                </a:effectLst>
              </a:rPr>
              <a:t>Improper Installation:</a:t>
            </a:r>
          </a:p>
          <a:p>
            <a:pPr eaLnBrk="1" hangingPunct="1">
              <a:defRPr/>
            </a:pPr>
            <a:r>
              <a:rPr lang="en-US" sz="3200">
                <a:effectLst>
                  <a:outerShdw blurRad="38100" dist="38100" dir="2700000" algn="tl">
                    <a:srgbClr val="000000"/>
                  </a:outerShdw>
                </a:effectLst>
              </a:rPr>
              <a:t>Do the monitoring reports describe</a:t>
            </a:r>
          </a:p>
          <a:p>
            <a:pPr eaLnBrk="1" hangingPunct="1">
              <a:defRPr/>
            </a:pPr>
            <a:r>
              <a:rPr lang="en-US" sz="3200">
                <a:effectLst>
                  <a:outerShdw blurRad="38100" dist="38100" dir="2700000" algn="tl">
                    <a:srgbClr val="000000"/>
                  </a:outerShdw>
                </a:effectLst>
              </a:rPr>
              <a:t>&amp; document your permit compliance</a:t>
            </a:r>
          </a:p>
          <a:p>
            <a:pPr eaLnBrk="1" hangingPunct="1">
              <a:defRPr/>
            </a:pPr>
            <a:r>
              <a:rPr lang="en-US" sz="3200">
                <a:effectLst>
                  <a:outerShdw blurRad="38100" dist="38100" dir="2700000" algn="tl">
                    <a:srgbClr val="000000"/>
                  </a:outerShdw>
                </a:effectLst>
              </a:rPr>
              <a:t>or non-compliance?</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Pics 2 425"/>
          <p:cNvPicPr>
            <a:picLocks noChangeAspect="1" noChangeArrowheads="1"/>
          </p:cNvPicPr>
          <p:nvPr/>
        </p:nvPicPr>
        <p:blipFill>
          <a:blip r:embed="rId3" cstate="email">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0725" name="Text Box 5"/>
          <p:cNvSpPr txBox="1">
            <a:spLocks noChangeArrowheads="1"/>
          </p:cNvSpPr>
          <p:nvPr/>
        </p:nvSpPr>
        <p:spPr bwMode="auto">
          <a:xfrm>
            <a:off x="0" y="5791200"/>
            <a:ext cx="8650288" cy="1066800"/>
          </a:xfrm>
          <a:prstGeom prst="rect">
            <a:avLst/>
          </a:prstGeom>
          <a:noFill/>
          <a:ln w="9525">
            <a:noFill/>
            <a:miter lim="800000"/>
            <a:headEnd/>
            <a:tailEnd/>
          </a:ln>
          <a:effectLst/>
        </p:spPr>
        <p:txBody>
          <a:bodyPr wrap="none">
            <a:spAutoFit/>
          </a:bodyPr>
          <a:lstStyle/>
          <a:p>
            <a:pPr eaLnBrk="1" hangingPunct="1">
              <a:defRPr/>
            </a:pPr>
            <a:r>
              <a:rPr lang="en-US" sz="3200" b="1">
                <a:solidFill>
                  <a:schemeClr val="tx2"/>
                </a:solidFill>
                <a:effectLst>
                  <a:outerShdw blurRad="38100" dist="38100" dir="2700000" algn="tl">
                    <a:srgbClr val="000000"/>
                  </a:outerShdw>
                </a:effectLst>
              </a:rPr>
              <a:t>What should be in the monitoring report?</a:t>
            </a:r>
          </a:p>
          <a:p>
            <a:pPr eaLnBrk="1" hangingPunct="1">
              <a:defRPr/>
            </a:pPr>
            <a:r>
              <a:rPr lang="en-US" sz="3200" b="1">
                <a:solidFill>
                  <a:schemeClr val="tx2"/>
                </a:solidFill>
                <a:effectLst>
                  <a:outerShdw blurRad="38100" dist="38100" dir="2700000" algn="tl">
                    <a:srgbClr val="000000"/>
                  </a:outerShdw>
                </a:effectLst>
              </a:rPr>
              <a:t>What action should be taken?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5" descr="12-22-05 Camas 01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7587" name="Text Box 6"/>
          <p:cNvSpPr txBox="1">
            <a:spLocks noChangeArrowheads="1"/>
          </p:cNvSpPr>
          <p:nvPr/>
        </p:nvSpPr>
        <p:spPr bwMode="auto">
          <a:xfrm>
            <a:off x="0" y="5303838"/>
            <a:ext cx="8982075" cy="1554162"/>
          </a:xfrm>
          <a:prstGeom prst="rect">
            <a:avLst/>
          </a:prstGeom>
          <a:noFill/>
          <a:ln w="9525">
            <a:noFill/>
            <a:miter lim="800000"/>
            <a:headEnd/>
            <a:tailEnd/>
          </a:ln>
        </p:spPr>
        <p:txBody>
          <a:bodyPr wrap="none">
            <a:spAutoFit/>
          </a:bodyPr>
          <a:lstStyle/>
          <a:p>
            <a:r>
              <a:rPr lang="en-US" sz="3200" b="1"/>
              <a:t>Visual Inspection:</a:t>
            </a:r>
          </a:p>
          <a:p>
            <a:r>
              <a:rPr lang="en-US" sz="3200" b="1"/>
              <a:t>High Turbidity, Why did the tree fall down?</a:t>
            </a:r>
          </a:p>
          <a:p>
            <a:r>
              <a:rPr lang="en-US" sz="3200" b="1"/>
              <a:t>Is there a flow rate problem here?</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4-6-06 01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00150"/>
            <a:ext cx="9144000" cy="5657850"/>
          </a:xfrm>
          <a:prstGeom prst="rect">
            <a:avLst/>
          </a:prstGeom>
          <a:noFill/>
          <a:ln w="9525">
            <a:noFill/>
            <a:miter lim="800000"/>
            <a:headEnd/>
            <a:tailEnd/>
          </a:ln>
        </p:spPr>
      </p:pic>
      <p:sp>
        <p:nvSpPr>
          <p:cNvPr id="243715" name="Rectangle 3"/>
          <p:cNvSpPr>
            <a:spLocks noGrp="1" noChangeArrowheads="1"/>
          </p:cNvSpPr>
          <p:nvPr>
            <p:ph type="title"/>
          </p:nvPr>
        </p:nvSpPr>
        <p:spPr>
          <a:xfrm>
            <a:off x="0" y="0"/>
            <a:ext cx="6705600" cy="1143000"/>
          </a:xfrm>
        </p:spPr>
        <p:txBody>
          <a:bodyPr/>
          <a:lstStyle/>
          <a:p>
            <a:pPr eaLnBrk="1" hangingPunct="1">
              <a:defRPr/>
            </a:pPr>
            <a:r>
              <a:rPr lang="en-US" b="1" dirty="0"/>
              <a:t>Inspection Locations</a:t>
            </a:r>
          </a:p>
        </p:txBody>
      </p:sp>
      <p:pic>
        <p:nvPicPr>
          <p:cNvPr id="75780" name="Picture 1" descr="C:\Users\alex\Pictures\Microsoft Clip Organizer\j0173982.gif"/>
          <p:cNvPicPr>
            <a:picLocks noChangeAspect="1" noChangeArrowheads="1" noCrop="1"/>
          </p:cNvPicPr>
          <p:nvPr/>
        </p:nvPicPr>
        <p:blipFill>
          <a:blip r:embed="rId3" cstate="print"/>
          <a:srcRect/>
          <a:stretch>
            <a:fillRect/>
          </a:stretch>
        </p:blipFill>
        <p:spPr bwMode="auto">
          <a:xfrm>
            <a:off x="6781800" y="152400"/>
            <a:ext cx="2136775" cy="1905000"/>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DSCN330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7827" name="Text Box 5"/>
          <p:cNvSpPr txBox="1">
            <a:spLocks noChangeArrowheads="1"/>
          </p:cNvSpPr>
          <p:nvPr/>
        </p:nvSpPr>
        <p:spPr bwMode="auto">
          <a:xfrm>
            <a:off x="304800" y="6019800"/>
            <a:ext cx="7013575" cy="579438"/>
          </a:xfrm>
          <a:prstGeom prst="rect">
            <a:avLst/>
          </a:prstGeom>
          <a:noFill/>
          <a:ln w="9525">
            <a:noFill/>
            <a:miter lim="800000"/>
            <a:headEnd/>
            <a:tailEnd/>
          </a:ln>
        </p:spPr>
        <p:txBody>
          <a:bodyPr wrap="none">
            <a:spAutoFit/>
          </a:bodyPr>
          <a:lstStyle/>
          <a:p>
            <a:r>
              <a:rPr lang="en-US" sz="3200"/>
              <a:t>Inspection involves walking the line….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DSCN330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8851" name="Text Box 5"/>
          <p:cNvSpPr txBox="1">
            <a:spLocks noChangeArrowheads="1"/>
          </p:cNvSpPr>
          <p:nvPr/>
        </p:nvSpPr>
        <p:spPr bwMode="auto">
          <a:xfrm>
            <a:off x="441325" y="160338"/>
            <a:ext cx="7389813" cy="579437"/>
          </a:xfrm>
          <a:prstGeom prst="rect">
            <a:avLst/>
          </a:prstGeom>
          <a:solidFill>
            <a:srgbClr val="808080"/>
          </a:solidFill>
          <a:ln w="9525">
            <a:noFill/>
            <a:miter lim="800000"/>
            <a:headEnd/>
            <a:tailEnd/>
          </a:ln>
        </p:spPr>
        <p:txBody>
          <a:bodyPr wrap="none">
            <a:spAutoFit/>
          </a:bodyPr>
          <a:lstStyle/>
          <a:p>
            <a:r>
              <a:rPr lang="en-US" sz="3200"/>
              <a:t>&amp; Checking all the BMP’s along the way.</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12-22-05 Camas 01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06500"/>
            <a:ext cx="9144000" cy="5651500"/>
          </a:xfrm>
          <a:prstGeom prst="rect">
            <a:avLst/>
          </a:prstGeom>
          <a:noFill/>
          <a:ln w="9525">
            <a:noFill/>
            <a:miter lim="800000"/>
            <a:headEnd/>
            <a:tailEnd/>
          </a:ln>
        </p:spPr>
      </p:pic>
      <p:sp>
        <p:nvSpPr>
          <p:cNvPr id="230402" name="Rectangle 2"/>
          <p:cNvSpPr>
            <a:spLocks noGrp="1" noChangeArrowheads="1"/>
          </p:cNvSpPr>
          <p:nvPr>
            <p:ph type="title"/>
          </p:nvPr>
        </p:nvSpPr>
        <p:spPr>
          <a:xfrm>
            <a:off x="304800" y="0"/>
            <a:ext cx="8686800" cy="1219200"/>
          </a:xfrm>
        </p:spPr>
        <p:txBody>
          <a:bodyPr/>
          <a:lstStyle/>
          <a:p>
            <a:pPr eaLnBrk="1" hangingPunct="1">
              <a:defRPr/>
            </a:pPr>
            <a:r>
              <a:rPr lang="en-US" b="1" dirty="0">
                <a:solidFill>
                  <a:schemeClr val="tx1"/>
                </a:solidFill>
              </a:rPr>
              <a:t>Liability Issues for AK-CESCLs</a:t>
            </a:r>
          </a:p>
        </p:txBody>
      </p:sp>
      <p:sp>
        <p:nvSpPr>
          <p:cNvPr id="230403" name="Rectangle 3"/>
          <p:cNvSpPr>
            <a:spLocks noGrp="1" noChangeArrowheads="1"/>
          </p:cNvSpPr>
          <p:nvPr>
            <p:ph type="body" idx="1"/>
          </p:nvPr>
        </p:nvSpPr>
        <p:spPr>
          <a:xfrm>
            <a:off x="0" y="1219200"/>
            <a:ext cx="9144000" cy="5638800"/>
          </a:xfrm>
          <a:solidFill>
            <a:schemeClr val="tx1">
              <a:alpha val="50999"/>
            </a:schemeClr>
          </a:solidFill>
        </p:spPr>
        <p:txBody>
          <a:bodyPr/>
          <a:lstStyle/>
          <a:p>
            <a:pPr eaLnBrk="1" hangingPunct="1">
              <a:buFont typeface="Wingdings" pitchFamily="2" charset="2"/>
              <a:buNone/>
              <a:defRPr/>
            </a:pPr>
            <a:r>
              <a:rPr lang="en-US" sz="3400" dirty="0">
                <a:solidFill>
                  <a:schemeClr val="bg1"/>
                </a:solidFill>
                <a:effectLst>
                  <a:outerShdw blurRad="38100" dist="38100" dir="2700000" algn="tl">
                    <a:srgbClr val="C0C0C0"/>
                  </a:outerShdw>
                </a:effectLst>
              </a:rPr>
              <a:t>What you are required to do:</a:t>
            </a:r>
          </a:p>
          <a:p>
            <a:pPr lvl="1" eaLnBrk="1" hangingPunct="1">
              <a:defRPr/>
            </a:pPr>
            <a:r>
              <a:rPr lang="en-US" sz="2400" dirty="0">
                <a:solidFill>
                  <a:schemeClr val="bg1"/>
                </a:solidFill>
                <a:effectLst>
                  <a:outerShdw blurRad="38100" dist="38100" dir="2700000" algn="tl">
                    <a:srgbClr val="C0C0C0"/>
                  </a:outerShdw>
                </a:effectLst>
              </a:rPr>
              <a:t>Conduct and document inspections</a:t>
            </a:r>
          </a:p>
          <a:p>
            <a:pPr lvl="1" eaLnBrk="1" hangingPunct="1">
              <a:defRPr/>
            </a:pPr>
            <a:r>
              <a:rPr lang="en-US" sz="2400" dirty="0">
                <a:solidFill>
                  <a:schemeClr val="bg1"/>
                </a:solidFill>
                <a:effectLst>
                  <a:outerShdw blurRad="38100" dist="38100" dir="2700000" algn="tl">
                    <a:srgbClr val="C0C0C0"/>
                  </a:outerShdw>
                </a:effectLst>
              </a:rPr>
              <a:t>Assess BMP performance</a:t>
            </a:r>
          </a:p>
          <a:p>
            <a:pPr lvl="1" eaLnBrk="1" hangingPunct="1">
              <a:defRPr/>
            </a:pPr>
            <a:r>
              <a:rPr lang="en-US" sz="2400" dirty="0">
                <a:solidFill>
                  <a:schemeClr val="bg1"/>
                </a:solidFill>
                <a:effectLst>
                  <a:outerShdw blurRad="38100" dist="38100" dir="2700000" algn="tl">
                    <a:srgbClr val="C0C0C0"/>
                  </a:outerShdw>
                </a:effectLst>
              </a:rPr>
              <a:t>“I certify that this report is true, accurate, and complete, to the best of my knowledge and belief.”</a:t>
            </a:r>
          </a:p>
          <a:p>
            <a:pPr lvl="1" eaLnBrk="1" hangingPunct="1">
              <a:defRPr/>
            </a:pPr>
            <a:r>
              <a:rPr lang="en-US" sz="2400" dirty="0">
                <a:solidFill>
                  <a:schemeClr val="bg1"/>
                </a:solidFill>
                <a:effectLst>
                  <a:outerShdw blurRad="38100" dist="38100" dir="2700000" algn="tl">
                    <a:srgbClr val="C0C0C0"/>
                  </a:outerShdw>
                </a:effectLst>
              </a:rPr>
              <a:t>Determine compliance with SWPPP &amp; Permit</a:t>
            </a:r>
          </a:p>
          <a:p>
            <a:pPr lvl="1" eaLnBrk="1" hangingPunct="1">
              <a:defRPr/>
            </a:pPr>
            <a:r>
              <a:rPr lang="en-US" sz="2400" dirty="0">
                <a:solidFill>
                  <a:schemeClr val="bg1"/>
                </a:solidFill>
                <a:effectLst>
                  <a:outerShdw blurRad="38100" dist="38100" dir="2700000" algn="tl">
                    <a:srgbClr val="C0C0C0"/>
                  </a:outerShdw>
                </a:effectLst>
              </a:rPr>
              <a:t>Detail summary of remedial actions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0403">
                                            <p:bg/>
                                          </p:spTgt>
                                        </p:tgtEl>
                                        <p:attrNameLst>
                                          <p:attrName>style.visibility</p:attrName>
                                        </p:attrNameLst>
                                      </p:cBhvr>
                                      <p:to>
                                        <p:strVal val="visible"/>
                                      </p:to>
                                    </p:set>
                                    <p:animEffect transition="in" filter="fade">
                                      <p:cBhvr>
                                        <p:cTn id="7" dur="2000"/>
                                        <p:tgtEl>
                                          <p:spTgt spid="23040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0403">
                                            <p:txEl>
                                              <p:pRg st="0" end="0"/>
                                            </p:txEl>
                                          </p:spTgt>
                                        </p:tgtEl>
                                        <p:attrNameLst>
                                          <p:attrName>style.visibility</p:attrName>
                                        </p:attrNameLst>
                                      </p:cBhvr>
                                      <p:to>
                                        <p:strVal val="visible"/>
                                      </p:to>
                                    </p:set>
                                    <p:animEffect transition="in" filter="fade">
                                      <p:cBhvr>
                                        <p:cTn id="10" dur="2000"/>
                                        <p:tgtEl>
                                          <p:spTgt spid="23040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0403">
                                            <p:txEl>
                                              <p:pRg st="1" end="1"/>
                                            </p:txEl>
                                          </p:spTgt>
                                        </p:tgtEl>
                                        <p:attrNameLst>
                                          <p:attrName>style.visibility</p:attrName>
                                        </p:attrNameLst>
                                      </p:cBhvr>
                                      <p:to>
                                        <p:strVal val="visible"/>
                                      </p:to>
                                    </p:set>
                                    <p:animEffect transition="in" filter="fade">
                                      <p:cBhvr>
                                        <p:cTn id="13" dur="2000"/>
                                        <p:tgtEl>
                                          <p:spTgt spid="23040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0403">
                                            <p:txEl>
                                              <p:pRg st="2" end="2"/>
                                            </p:txEl>
                                          </p:spTgt>
                                        </p:tgtEl>
                                        <p:attrNameLst>
                                          <p:attrName>style.visibility</p:attrName>
                                        </p:attrNameLst>
                                      </p:cBhvr>
                                      <p:to>
                                        <p:strVal val="visible"/>
                                      </p:to>
                                    </p:set>
                                    <p:animEffect transition="in" filter="fade">
                                      <p:cBhvr>
                                        <p:cTn id="16" dur="2000"/>
                                        <p:tgtEl>
                                          <p:spTgt spid="23040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0403">
                                            <p:txEl>
                                              <p:pRg st="3" end="3"/>
                                            </p:txEl>
                                          </p:spTgt>
                                        </p:tgtEl>
                                        <p:attrNameLst>
                                          <p:attrName>style.visibility</p:attrName>
                                        </p:attrNameLst>
                                      </p:cBhvr>
                                      <p:to>
                                        <p:strVal val="visible"/>
                                      </p:to>
                                    </p:set>
                                    <p:animEffect transition="in" filter="fade">
                                      <p:cBhvr>
                                        <p:cTn id="19" dur="2000"/>
                                        <p:tgtEl>
                                          <p:spTgt spid="23040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0403">
                                            <p:txEl>
                                              <p:pRg st="4" end="4"/>
                                            </p:txEl>
                                          </p:spTgt>
                                        </p:tgtEl>
                                        <p:attrNameLst>
                                          <p:attrName>style.visibility</p:attrName>
                                        </p:attrNameLst>
                                      </p:cBhvr>
                                      <p:to>
                                        <p:strVal val="visible"/>
                                      </p:to>
                                    </p:set>
                                    <p:animEffect transition="in" filter="fade">
                                      <p:cBhvr>
                                        <p:cTn id="22" dur="2000"/>
                                        <p:tgtEl>
                                          <p:spTgt spid="23040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0403">
                                            <p:txEl>
                                              <p:pRg st="5" end="5"/>
                                            </p:txEl>
                                          </p:spTgt>
                                        </p:tgtEl>
                                        <p:attrNameLst>
                                          <p:attrName>style.visibility</p:attrName>
                                        </p:attrNameLst>
                                      </p:cBhvr>
                                      <p:to>
                                        <p:strVal val="visible"/>
                                      </p:to>
                                    </p:set>
                                    <p:animEffect transition="in" filter="fade">
                                      <p:cBhvr>
                                        <p:cTn id="25" dur="2000"/>
                                        <p:tgtEl>
                                          <p:spTgt spid="23040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006" y="121693"/>
            <a:ext cx="4724400" cy="736361"/>
          </a:xfrm>
        </p:spPr>
        <p:txBody>
          <a:bodyPr>
            <a:normAutofit fontScale="90000"/>
          </a:bodyPr>
          <a:lstStyle/>
          <a:p>
            <a:pPr algn="l"/>
            <a:r>
              <a:rPr lang="en-US" b="1" dirty="0">
                <a:solidFill>
                  <a:prstClr val="white"/>
                </a:solidFill>
                <a:effectLst>
                  <a:outerShdw blurRad="38100" dist="38100" dir="2700000" algn="tl">
                    <a:srgbClr val="000000">
                      <a:alpha val="43137"/>
                    </a:srgbClr>
                  </a:outerShdw>
                </a:effectLst>
              </a:rPr>
              <a:t>Site Inspections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23006" y="861218"/>
            <a:ext cx="8229600" cy="4525963"/>
          </a:xfrm>
        </p:spPr>
        <p:txBody>
          <a:bodyPr>
            <a:normAutofit/>
          </a:bodyPr>
          <a:lstStyle/>
          <a:p>
            <a:pPr marL="0" lvl="0" indent="0">
              <a:spcBef>
                <a:spcPts val="0"/>
              </a:spcBef>
              <a:buNone/>
            </a:pPr>
            <a:r>
              <a:rPr lang="en-US" sz="2800" dirty="0">
                <a:solidFill>
                  <a:prstClr val="white"/>
                </a:solidFill>
              </a:rPr>
              <a:t>5.4.2 A record of each inspection and of any corrective actions taken in accordance with Part 8.0 must be retained with the SWPPP for at least three years from the date that permit authorization expires or is terminated. </a:t>
            </a:r>
          </a:p>
          <a:p>
            <a:endParaRPr lang="en-US" sz="2800" dirty="0"/>
          </a:p>
        </p:txBody>
      </p:sp>
      <p:pic>
        <p:nvPicPr>
          <p:cNvPr id="4" name="Picture 3" descr="DEC Logo 1"/>
          <p:cNvPicPr/>
          <p:nvPr/>
        </p:nvPicPr>
        <p:blipFill>
          <a:blip r:embed="rId2" cstate="print"/>
          <a:srcRect/>
          <a:stretch>
            <a:fillRect/>
          </a:stretch>
        </p:blipFill>
        <p:spPr bwMode="auto">
          <a:xfrm>
            <a:off x="7993013" y="76200"/>
            <a:ext cx="1119187" cy="1042988"/>
          </a:xfrm>
          <a:prstGeom prst="rect">
            <a:avLst/>
          </a:prstGeom>
          <a:noFill/>
          <a:ln w="9525">
            <a:noFill/>
            <a:miter lim="800000"/>
            <a:headEnd/>
            <a:tailEnd/>
          </a:ln>
        </p:spPr>
      </p:pic>
      <p:pic>
        <p:nvPicPr>
          <p:cNvPr id="5" name="Picture 4" descr="L:\Backup3\pictures\6-28-07 Alaska Sam\6-28-07 Alaska Sam 27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129" t="18128" r="33938" b="40622"/>
          <a:stretch/>
        </p:blipFill>
        <p:spPr bwMode="auto">
          <a:xfrm>
            <a:off x="5185012" y="3124200"/>
            <a:ext cx="3806588" cy="357588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7" name="Picture 4" descr="7-7-07 135"/>
          <p:cNvPicPr>
            <a:picLocks noChangeAspect="1" noChangeArrowheads="1"/>
          </p:cNvPicPr>
          <p:nvPr/>
        </p:nvPicPr>
        <p:blipFill>
          <a:blip r:embed="rId4" cstate="print"/>
          <a:srcRect/>
          <a:stretch>
            <a:fillRect/>
          </a:stretch>
        </p:blipFill>
        <p:spPr bwMode="auto">
          <a:xfrm>
            <a:off x="304800" y="3124200"/>
            <a:ext cx="4724400" cy="3543300"/>
          </a:xfrm>
          <a:prstGeom prst="rect">
            <a:avLst/>
          </a:prstGeom>
          <a:noFill/>
          <a:ln w="9525">
            <a:noFill/>
            <a:miter lim="800000"/>
            <a:headEnd/>
            <a:tailEnd/>
          </a:ln>
          <a:effectLst>
            <a:innerShdw blurRad="114300">
              <a:prstClr val="black"/>
            </a:innerShdw>
          </a:effectLst>
        </p:spPr>
      </p:pic>
    </p:spTree>
    <p:extLst>
      <p:ext uri="{BB962C8B-B14F-4D97-AF65-F5344CB8AC3E}">
        <p14:creationId xmlns:p14="http://schemas.microsoft.com/office/powerpoint/2010/main" val="334578200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11-26-06 06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31426" name="Rectangle 2"/>
          <p:cNvSpPr>
            <a:spLocks noGrp="1" noChangeArrowheads="1"/>
          </p:cNvSpPr>
          <p:nvPr>
            <p:ph type="title"/>
          </p:nvPr>
        </p:nvSpPr>
        <p:spPr>
          <a:xfrm>
            <a:off x="457200" y="0"/>
            <a:ext cx="8229600" cy="1371600"/>
          </a:xfrm>
        </p:spPr>
        <p:txBody>
          <a:bodyPr>
            <a:normAutofit fontScale="90000"/>
          </a:bodyPr>
          <a:lstStyle/>
          <a:p>
            <a:pPr eaLnBrk="1" hangingPunct="1">
              <a:defRPr/>
            </a:pPr>
            <a:r>
              <a:rPr lang="en-US" b="1" dirty="0">
                <a:solidFill>
                  <a:schemeClr val="bg1"/>
                </a:solidFill>
              </a:rPr>
              <a:t>Always sample and report accurately and promptly</a:t>
            </a:r>
          </a:p>
        </p:txBody>
      </p:sp>
      <p:sp>
        <p:nvSpPr>
          <p:cNvPr id="5" name="TextBox 4"/>
          <p:cNvSpPr txBox="1"/>
          <p:nvPr/>
        </p:nvSpPr>
        <p:spPr>
          <a:xfrm>
            <a:off x="0" y="3811588"/>
            <a:ext cx="9144000" cy="3046412"/>
          </a:xfrm>
          <a:prstGeom prst="rect">
            <a:avLst/>
          </a:prstGeom>
          <a:solidFill>
            <a:schemeClr val="tx1">
              <a:lumMod val="95000"/>
              <a:alpha val="67000"/>
            </a:schemeClr>
          </a:solidFill>
        </p:spPr>
        <p:txBody>
          <a:bodyPr>
            <a:spAutoFit/>
          </a:bodyPr>
          <a:lstStyle/>
          <a:p>
            <a:pPr>
              <a:defRPr/>
            </a:pPr>
            <a:r>
              <a:rPr lang="en-US" sz="2400" b="1" dirty="0">
                <a:solidFill>
                  <a:schemeClr val="bg1">
                    <a:lumMod val="75000"/>
                  </a:schemeClr>
                </a:solidFill>
              </a:rPr>
              <a:t>Criminal Action</a:t>
            </a:r>
          </a:p>
          <a:p>
            <a:pPr>
              <a:defRPr/>
            </a:pPr>
            <a:r>
              <a:rPr lang="en-US" sz="2400" dirty="0">
                <a:solidFill>
                  <a:schemeClr val="bg1">
                    <a:lumMod val="75000"/>
                  </a:schemeClr>
                </a:solidFill>
              </a:rPr>
              <a:t>You are guilty of a Class A misdemeanor if you negligently:</a:t>
            </a:r>
          </a:p>
          <a:p>
            <a:pPr>
              <a:buFont typeface="Arial" pitchFamily="34" charset="0"/>
              <a:buChar char="•"/>
              <a:defRPr/>
            </a:pPr>
            <a:r>
              <a:rPr lang="en-US" sz="2400" dirty="0">
                <a:solidFill>
                  <a:schemeClr val="bg1">
                    <a:lumMod val="75000"/>
                  </a:schemeClr>
                </a:solidFill>
              </a:rPr>
              <a:t>Violates a regulation adopted by the Alaska DEC</a:t>
            </a:r>
          </a:p>
          <a:p>
            <a:pPr>
              <a:buFont typeface="Arial" pitchFamily="34" charset="0"/>
              <a:buChar char="•"/>
              <a:defRPr/>
            </a:pPr>
            <a:r>
              <a:rPr lang="en-US" sz="2400" dirty="0">
                <a:solidFill>
                  <a:schemeClr val="bg1">
                    <a:lumMod val="75000"/>
                  </a:schemeClr>
                </a:solidFill>
              </a:rPr>
              <a:t>Violates a permit</a:t>
            </a:r>
          </a:p>
          <a:p>
            <a:pPr>
              <a:buFont typeface="Arial" pitchFamily="34" charset="0"/>
              <a:buChar char="•"/>
              <a:defRPr/>
            </a:pPr>
            <a:r>
              <a:rPr lang="en-US" sz="2400" dirty="0">
                <a:solidFill>
                  <a:schemeClr val="bg1">
                    <a:lumMod val="75000"/>
                  </a:schemeClr>
                </a:solidFill>
              </a:rPr>
              <a:t> Fails to provide information or provides false information</a:t>
            </a:r>
          </a:p>
          <a:p>
            <a:pPr>
              <a:buFont typeface="Arial" pitchFamily="34" charset="0"/>
              <a:buChar char="•"/>
              <a:defRPr/>
            </a:pPr>
            <a:r>
              <a:rPr lang="en-US" sz="2400" dirty="0">
                <a:solidFill>
                  <a:schemeClr val="bg1">
                    <a:lumMod val="75000"/>
                  </a:schemeClr>
                </a:solidFill>
              </a:rPr>
              <a:t>Makes a false statement, representation, or certification in an application, notice, record, report, permit, or other document</a:t>
            </a:r>
          </a:p>
          <a:p>
            <a:pPr>
              <a:buFont typeface="Arial" pitchFamily="34" charset="0"/>
              <a:buChar char="•"/>
              <a:defRPr/>
            </a:pPr>
            <a:r>
              <a:rPr lang="en-US" sz="2400" dirty="0">
                <a:solidFill>
                  <a:schemeClr val="bg1">
                    <a:lumMod val="75000"/>
                  </a:schemeClr>
                </a:solidFill>
              </a:rPr>
              <a:t>Renders inaccurate a monitoring device or method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normAutofit fontScale="90000"/>
          </a:bodyPr>
          <a:lstStyle/>
          <a:p>
            <a:pPr eaLnBrk="1" hangingPunct="1">
              <a:defRPr/>
            </a:pPr>
            <a:r>
              <a:rPr lang="en-US" sz="4000" b="1" dirty="0">
                <a:solidFill>
                  <a:schemeClr val="tx1"/>
                </a:solidFill>
              </a:rPr>
              <a:t>Define AK-CESCL’s role in contract, and READ THE CONTRACT!</a:t>
            </a:r>
          </a:p>
        </p:txBody>
      </p:sp>
      <p:pic>
        <p:nvPicPr>
          <p:cNvPr id="86019" name="Picture 3" descr="8-3-05 005"/>
          <p:cNvPicPr>
            <a:picLocks noGrp="1" noChangeAspect="1" noChangeArrowheads="1"/>
          </p:cNvPicPr>
          <p:nvPr>
            <p:ph type="body" idx="1"/>
          </p:nvPr>
        </p:nvPicPr>
        <p:blipFill>
          <a:blip r:embed="rId3" cstate="email">
            <a:extLst>
              <a:ext uri="{28A0092B-C50C-407E-A947-70E740481C1C}">
                <a14:useLocalDpi xmlns:a14="http://schemas.microsoft.com/office/drawing/2010/main"/>
              </a:ext>
            </a:extLst>
          </a:blip>
          <a:srcRect/>
          <a:stretch>
            <a:fillRect/>
          </a:stretch>
        </p:blipFill>
        <p:spPr>
          <a:xfrm>
            <a:off x="5715000" y="1905000"/>
            <a:ext cx="3124200" cy="4572000"/>
          </a:xfrm>
        </p:spPr>
      </p:pic>
      <p:sp>
        <p:nvSpPr>
          <p:cNvPr id="86020" name="Text Box 4"/>
          <p:cNvSpPr txBox="1">
            <a:spLocks noChangeArrowheads="1"/>
          </p:cNvSpPr>
          <p:nvPr/>
        </p:nvSpPr>
        <p:spPr bwMode="auto">
          <a:xfrm>
            <a:off x="1676400" y="2971800"/>
            <a:ext cx="1235075"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021" name="Text Box 5"/>
          <p:cNvSpPr txBox="1">
            <a:spLocks noChangeArrowheads="1"/>
          </p:cNvSpPr>
          <p:nvPr/>
        </p:nvSpPr>
        <p:spPr bwMode="auto">
          <a:xfrm>
            <a:off x="533400" y="1905000"/>
            <a:ext cx="5181600" cy="4418013"/>
          </a:xfrm>
          <a:prstGeom prst="rect">
            <a:avLst/>
          </a:prstGeom>
          <a:noFill/>
          <a:ln w="9525">
            <a:noFill/>
            <a:miter lim="800000"/>
            <a:headEnd/>
            <a:tailEnd/>
          </a:ln>
        </p:spPr>
        <p:txBody>
          <a:bodyPr>
            <a:spAutoFit/>
          </a:bodyPr>
          <a:lstStyle/>
          <a:p>
            <a:pPr marL="233363" marR="0" lvl="0" indent="-233363" algn="ctr" defTabSz="914400" rtl="0" eaLnBrk="1" fontAlgn="auto" latinLnBrk="0" hangingPunct="1">
              <a:lnSpc>
                <a:spcPct val="100000"/>
              </a:lnSpc>
              <a:spcBef>
                <a:spcPts val="0"/>
              </a:spcBef>
              <a:spcAft>
                <a:spcPts val="0"/>
              </a:spcAft>
              <a:buClr>
                <a:srgbClr val="EEECE1"/>
              </a:buClr>
              <a:buSzTx/>
              <a:buFont typeface="Wingdings" pitchFamily="2" charset="2"/>
              <a:buNone/>
              <a:tabLst/>
              <a:defRPr/>
            </a:pPr>
            <a:r>
              <a:rPr kumimoji="0" lang="en-US" sz="3600" b="0" i="0" u="none" strike="noStrike" kern="1200" cap="none" spc="0" normalizeH="0" baseline="0" noProof="0">
                <a:ln>
                  <a:noFill/>
                </a:ln>
                <a:solidFill>
                  <a:srgbClr val="EEECE1"/>
                </a:solidFill>
                <a:effectLst/>
                <a:uLnTx/>
                <a:uFillTx/>
                <a:latin typeface="Calibri"/>
                <a:ea typeface="+mn-ea"/>
                <a:cs typeface="+mn-cs"/>
              </a:rPr>
              <a:t>Indemnity clause?</a:t>
            </a:r>
          </a:p>
          <a:p>
            <a:pPr marL="233363" marR="0" lvl="0" indent="-233363" algn="ctr" defTabSz="914400" rtl="0" eaLnBrk="1" fontAlgn="auto" latinLnBrk="0" hangingPunct="1">
              <a:lnSpc>
                <a:spcPct val="100000"/>
              </a:lnSpc>
              <a:spcBef>
                <a:spcPts val="0"/>
              </a:spcBef>
              <a:spcAft>
                <a:spcPts val="0"/>
              </a:spcAft>
              <a:buClr>
                <a:srgbClr val="EEECE1"/>
              </a:buClr>
              <a:buSzTx/>
              <a:buFont typeface="Wingdings" pitchFamily="2" charset="2"/>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0"/>
              </a:spcAft>
              <a:buClr>
                <a:srgbClr val="EEECE1"/>
              </a:buClr>
              <a:buSzTx/>
              <a:buFont typeface="Wingdings" pitchFamily="2" charset="2"/>
              <a:buChar char="§"/>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Some insurers require IC</a:t>
            </a:r>
          </a:p>
          <a:p>
            <a:pPr marL="233363" marR="0" lvl="0" indent="-233363" algn="l" defTabSz="914400" rtl="0" eaLnBrk="1" fontAlgn="auto" latinLnBrk="0" hangingPunct="1">
              <a:lnSpc>
                <a:spcPct val="100000"/>
              </a:lnSpc>
              <a:spcBef>
                <a:spcPts val="0"/>
              </a:spcBef>
              <a:spcAft>
                <a:spcPts val="0"/>
              </a:spcAft>
              <a:buClr>
                <a:srgbClr val="EEECE1"/>
              </a:buClr>
              <a:buSzTx/>
              <a:buFont typeface="Wingdings" pitchFamily="2" charset="2"/>
              <a:buChar char="§"/>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Don’t indemnify for more than what your insurance/ professional liability policy covers (unless you have deep pockets).</a:t>
            </a:r>
          </a:p>
          <a:p>
            <a:pPr marL="233363" marR="0" lvl="0" indent="-233363" algn="l" defTabSz="914400" rtl="0" eaLnBrk="1" fontAlgn="auto" latinLnBrk="0" hangingPunct="1">
              <a:lnSpc>
                <a:spcPct val="100000"/>
              </a:lnSpc>
              <a:spcBef>
                <a:spcPts val="0"/>
              </a:spcBef>
              <a:spcAft>
                <a:spcPts val="0"/>
              </a:spcAft>
              <a:buClr>
                <a:srgbClr val="EEECE1"/>
              </a:buClr>
              <a:buSzTx/>
              <a:buFont typeface="Wingdings" pitchFamily="2" charset="2"/>
              <a:buChar char="§"/>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Mutual indemnity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0"/>
            <a:ext cx="8229600" cy="1371600"/>
          </a:xfrm>
        </p:spPr>
        <p:txBody>
          <a:bodyPr/>
          <a:lstStyle/>
          <a:p>
            <a:pPr eaLnBrk="1" hangingPunct="1">
              <a:defRPr/>
            </a:pPr>
            <a:r>
              <a:rPr lang="en-US" b="1"/>
              <a:t>Access to Records</a:t>
            </a:r>
          </a:p>
        </p:txBody>
      </p:sp>
      <p:sp>
        <p:nvSpPr>
          <p:cNvPr id="113667" name="Rectangle 3"/>
          <p:cNvSpPr>
            <a:spLocks noGrp="1" noChangeArrowheads="1"/>
          </p:cNvSpPr>
          <p:nvPr>
            <p:ph type="body" idx="1"/>
          </p:nvPr>
        </p:nvSpPr>
        <p:spPr>
          <a:xfrm>
            <a:off x="0" y="1447800"/>
            <a:ext cx="8686800" cy="4876800"/>
          </a:xfrm>
        </p:spPr>
        <p:txBody>
          <a:bodyPr/>
          <a:lstStyle/>
          <a:p>
            <a:pPr eaLnBrk="1" hangingPunct="1">
              <a:lnSpc>
                <a:spcPct val="90000"/>
              </a:lnSpc>
              <a:buClr>
                <a:schemeClr val="tx2"/>
              </a:buClr>
              <a:defRPr/>
            </a:pPr>
            <a:r>
              <a:rPr lang="en-US" b="1" dirty="0"/>
              <a:t>Agency &amp; Local Jurisdiction Access</a:t>
            </a:r>
          </a:p>
          <a:p>
            <a:pPr lvl="1" eaLnBrk="1" hangingPunct="1">
              <a:lnSpc>
                <a:spcPct val="90000"/>
              </a:lnSpc>
              <a:buClr>
                <a:schemeClr val="tx2"/>
              </a:buClr>
              <a:defRPr/>
            </a:pPr>
            <a:r>
              <a:rPr lang="en-US" dirty="0"/>
              <a:t>Permit, Coverage Letter, SWPPP, Inspection Logs, and Discharge Data</a:t>
            </a:r>
          </a:p>
          <a:p>
            <a:pPr lvl="1" eaLnBrk="1" hangingPunct="1">
              <a:lnSpc>
                <a:spcPct val="90000"/>
              </a:lnSpc>
              <a:buClr>
                <a:schemeClr val="tx2"/>
              </a:buClr>
              <a:defRPr/>
            </a:pPr>
            <a:r>
              <a:rPr lang="en-US" dirty="0"/>
              <a:t>Inspection &amp;  Entry by Federal, State, or local inspector with credentials</a:t>
            </a:r>
          </a:p>
          <a:p>
            <a:pPr lvl="1" eaLnBrk="1" hangingPunct="1">
              <a:lnSpc>
                <a:spcPct val="90000"/>
              </a:lnSpc>
              <a:buClr>
                <a:schemeClr val="tx2"/>
              </a:buClr>
              <a:buFont typeface="Wingdings" pitchFamily="2" charset="2"/>
              <a:buNone/>
              <a:defRPr/>
            </a:pPr>
            <a:endParaRPr lang="en-US" dirty="0"/>
          </a:p>
          <a:p>
            <a:pPr eaLnBrk="1" hangingPunct="1">
              <a:lnSpc>
                <a:spcPct val="90000"/>
              </a:lnSpc>
              <a:buClr>
                <a:schemeClr val="tx2"/>
              </a:buClr>
              <a:defRPr/>
            </a:pPr>
            <a:r>
              <a:rPr lang="en-US" b="1" dirty="0"/>
              <a:t>Public Access</a:t>
            </a:r>
          </a:p>
          <a:p>
            <a:pPr lvl="1" eaLnBrk="1" hangingPunct="1">
              <a:lnSpc>
                <a:spcPct val="90000"/>
              </a:lnSpc>
              <a:buClr>
                <a:schemeClr val="tx2"/>
              </a:buClr>
              <a:defRPr/>
            </a:pPr>
            <a:r>
              <a:rPr lang="en-US" dirty="0"/>
              <a:t>Copy of Records after Written Request</a:t>
            </a:r>
          </a:p>
          <a:p>
            <a:pPr lvl="2" eaLnBrk="1" hangingPunct="1">
              <a:lnSpc>
                <a:spcPct val="90000"/>
              </a:lnSpc>
              <a:buClr>
                <a:schemeClr val="tx2"/>
              </a:buClr>
              <a:defRPr/>
            </a:pPr>
            <a:r>
              <a:rPr lang="en-US" dirty="0"/>
              <a:t>Procedures vary for various permitting authorities</a:t>
            </a:r>
          </a:p>
          <a:p>
            <a:pPr lvl="1" eaLnBrk="1" hangingPunct="1">
              <a:lnSpc>
                <a:spcPct val="90000"/>
              </a:lnSpc>
              <a:buClr>
                <a:schemeClr val="tx2"/>
              </a:buClr>
              <a:defRPr/>
            </a:pPr>
            <a:r>
              <a:rPr lang="en-US" dirty="0"/>
              <a:t>Provide to DEC for Public Review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228600" y="1219200"/>
            <a:ext cx="8915400" cy="5447645"/>
          </a:xfrm>
          <a:prstGeom prst="rect">
            <a:avLst/>
          </a:prstGeom>
          <a:noFill/>
          <a:ln w="9525">
            <a:noFill/>
            <a:miter lim="800000"/>
            <a:headEnd/>
            <a:tailEnd/>
          </a:ln>
          <a:effectLst/>
        </p:spPr>
        <p:txBody>
          <a:bodyPr wrap="square">
            <a:spAutoFit/>
          </a:bodyPr>
          <a:lstStyle/>
          <a:p>
            <a:pPr eaLnBrk="1" hangingPunct="1">
              <a:buClr>
                <a:schemeClr val="tx1"/>
              </a:buClr>
              <a:defRPr/>
            </a:pPr>
            <a:r>
              <a:rPr lang="en-US" sz="3600" b="1" dirty="0"/>
              <a:t>Who?</a:t>
            </a:r>
            <a:r>
              <a:rPr lang="en-US" sz="2800" b="1" dirty="0"/>
              <a:t>	“Qualified Individual”</a:t>
            </a:r>
          </a:p>
          <a:p>
            <a:pPr eaLnBrk="1" hangingPunct="1">
              <a:buClr>
                <a:schemeClr val="tx1"/>
              </a:buClr>
              <a:buFontTx/>
              <a:buChar char="•"/>
              <a:defRPr/>
            </a:pPr>
            <a:r>
              <a:rPr lang="en-US" sz="2800" b="1" dirty="0"/>
              <a:t> AK-CESCL does the inspection &amp; monitoring</a:t>
            </a:r>
          </a:p>
          <a:p>
            <a:pPr eaLnBrk="1" hangingPunct="1">
              <a:buClr>
                <a:schemeClr val="tx1"/>
              </a:buClr>
              <a:defRPr/>
            </a:pPr>
            <a:r>
              <a:rPr lang="en-US" sz="3600" b="1" dirty="0"/>
              <a:t>What?</a:t>
            </a:r>
          </a:p>
          <a:p>
            <a:pPr eaLnBrk="1" hangingPunct="1">
              <a:buClr>
                <a:schemeClr val="tx1"/>
              </a:buClr>
              <a:buFontTx/>
              <a:buChar char="•"/>
              <a:defRPr/>
            </a:pPr>
            <a:r>
              <a:rPr lang="en-US" sz="2800" b="1" dirty="0"/>
              <a:t> All disturbed areas, BMP’s, outfalls, exits, impacted areas</a:t>
            </a:r>
          </a:p>
          <a:p>
            <a:pPr eaLnBrk="1" hangingPunct="1">
              <a:buClr>
                <a:schemeClr val="tx1"/>
              </a:buClr>
              <a:defRPr/>
            </a:pPr>
            <a:r>
              <a:rPr lang="en-US" sz="3600" b="1" dirty="0"/>
              <a:t>When?</a:t>
            </a:r>
          </a:p>
          <a:p>
            <a:pPr eaLnBrk="1" hangingPunct="1">
              <a:buClr>
                <a:schemeClr val="tx1"/>
              </a:buClr>
              <a:buFontTx/>
              <a:buChar char="•"/>
              <a:defRPr/>
            </a:pPr>
            <a:r>
              <a:rPr lang="en-US" sz="2800" b="1" dirty="0"/>
              <a:t> Every 7 days or every 14 days &amp; within 24hr of a storm that causes discharge</a:t>
            </a:r>
          </a:p>
          <a:p>
            <a:pPr eaLnBrk="1" hangingPunct="1">
              <a:buClr>
                <a:schemeClr val="tx1"/>
              </a:buClr>
              <a:defRPr/>
            </a:pPr>
            <a:r>
              <a:rPr lang="en-US" sz="3600" b="1" dirty="0"/>
              <a:t>Where?</a:t>
            </a:r>
          </a:p>
          <a:p>
            <a:pPr eaLnBrk="1" hangingPunct="1">
              <a:buClr>
                <a:schemeClr val="tx1"/>
              </a:buClr>
              <a:buFontTx/>
              <a:buChar char="•"/>
              <a:defRPr/>
            </a:pPr>
            <a:r>
              <a:rPr lang="en-US" sz="2800" b="1" dirty="0"/>
              <a:t> Safely located &amp; marked locations</a:t>
            </a:r>
          </a:p>
          <a:p>
            <a:pPr eaLnBrk="1" hangingPunct="1">
              <a:buClr>
                <a:schemeClr val="tx1"/>
              </a:buClr>
              <a:defRPr/>
            </a:pPr>
            <a:r>
              <a:rPr lang="en-US" sz="3600" b="1" dirty="0"/>
              <a:t>Why?</a:t>
            </a:r>
          </a:p>
          <a:p>
            <a:pPr eaLnBrk="1" hangingPunct="1">
              <a:buClr>
                <a:schemeClr val="tx1"/>
              </a:buClr>
              <a:buFontTx/>
              <a:buChar char="•"/>
              <a:defRPr/>
            </a:pPr>
            <a:r>
              <a:rPr lang="en-US" sz="2800" b="1" dirty="0"/>
              <a:t> Permit requirements &amp; risk management</a:t>
            </a:r>
          </a:p>
        </p:txBody>
      </p:sp>
      <p:sp>
        <p:nvSpPr>
          <p:cNvPr id="58371" name="Text Box 3"/>
          <p:cNvSpPr txBox="1">
            <a:spLocks noChangeArrowheads="1"/>
          </p:cNvSpPr>
          <p:nvPr/>
        </p:nvSpPr>
        <p:spPr bwMode="auto">
          <a:xfrm>
            <a:off x="381000" y="228600"/>
            <a:ext cx="8458200" cy="830997"/>
          </a:xfrm>
          <a:prstGeom prst="rect">
            <a:avLst/>
          </a:prstGeom>
          <a:noFill/>
          <a:ln w="9525">
            <a:noFill/>
            <a:miter lim="800000"/>
            <a:headEnd/>
            <a:tailEnd/>
          </a:ln>
          <a:effectLst/>
        </p:spPr>
        <p:txBody>
          <a:bodyPr wrap="square">
            <a:spAutoFit/>
          </a:bodyPr>
          <a:lstStyle/>
          <a:p>
            <a:pPr eaLnBrk="1" hangingPunct="1">
              <a:defRPr/>
            </a:pPr>
            <a:r>
              <a:rPr lang="en-US" sz="4800" b="1" dirty="0"/>
              <a:t>Inspection &amp; Monitoring Review</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BUFFALO-1\share\pictures\My pics transfered from Sony 6-28-09\My Pictures\CA WBEE WalMart II\CA WBEE WalMart II 07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638"/>
            <a:ext cx="9144000" cy="6866638"/>
          </a:xfrm>
          <a:prstGeom prst="rect">
            <a:avLst/>
          </a:prstGeom>
          <a:noFill/>
          <a:effectLst>
            <a:innerShdw blurRad="114300">
              <a:prstClr val="black"/>
            </a:innerShdw>
          </a:effectLst>
        </p:spPr>
      </p:pic>
      <p:sp>
        <p:nvSpPr>
          <p:cNvPr id="2" name="Text Box 3"/>
          <p:cNvSpPr txBox="1">
            <a:spLocks noChangeArrowheads="1"/>
          </p:cNvSpPr>
          <p:nvPr/>
        </p:nvSpPr>
        <p:spPr bwMode="auto">
          <a:xfrm>
            <a:off x="152400" y="228600"/>
            <a:ext cx="7467600" cy="1754326"/>
          </a:xfrm>
          <a:prstGeom prst="rect">
            <a:avLst/>
          </a:prstGeom>
          <a:noFill/>
          <a:ln w="9525">
            <a:noFill/>
            <a:miter lim="800000"/>
            <a:headEnd/>
            <a:tailEnd/>
          </a:ln>
        </p:spPr>
        <p:txBody>
          <a:bodyPr>
            <a:spAutoFit/>
          </a:bodyPr>
          <a:lstStyle/>
          <a:p>
            <a:pPr>
              <a:defRPr/>
            </a:pPr>
            <a:r>
              <a:rPr lang="en-US" sz="3600" dirty="0">
                <a:solidFill>
                  <a:schemeClr val="bg2">
                    <a:lumMod val="75000"/>
                  </a:schemeClr>
                </a:solidFill>
                <a:effectLst>
                  <a:outerShdw blurRad="38100" dist="38100" dir="2700000" algn="tl">
                    <a:srgbClr val="000000">
                      <a:alpha val="43137"/>
                    </a:srgbClr>
                  </a:outerShdw>
                </a:effectLst>
                <a:latin typeface="Arial" charset="0"/>
              </a:rPr>
              <a:t>Be Prepared for your Inspections</a:t>
            </a:r>
          </a:p>
          <a:p>
            <a:pPr>
              <a:defRPr/>
            </a:pPr>
            <a:r>
              <a:rPr lang="en-US" sz="3600" dirty="0">
                <a:solidFill>
                  <a:schemeClr val="bg2">
                    <a:lumMod val="75000"/>
                  </a:schemeClr>
                </a:solidFill>
                <a:effectLst>
                  <a:outerShdw blurRad="38100" dist="38100" dir="2700000" algn="tl">
                    <a:srgbClr val="000000">
                      <a:alpha val="43137"/>
                    </a:srgbClr>
                  </a:outerShdw>
                </a:effectLst>
                <a:latin typeface="Arial" charset="0"/>
              </a:rPr>
              <a:t>Plan for your Inspections</a:t>
            </a:r>
          </a:p>
          <a:p>
            <a:pPr>
              <a:defRPr/>
            </a:pPr>
            <a:r>
              <a:rPr lang="en-US" sz="3600" dirty="0">
                <a:solidFill>
                  <a:schemeClr val="bg2">
                    <a:lumMod val="75000"/>
                  </a:schemeClr>
                </a:solidFill>
                <a:effectLst>
                  <a:outerShdw blurRad="38100" dist="38100" dir="2700000" algn="tl">
                    <a:srgbClr val="000000">
                      <a:alpha val="43137"/>
                    </a:srgbClr>
                  </a:outerShdw>
                </a:effectLst>
                <a:latin typeface="Arial" charset="0"/>
              </a:rPr>
              <a:t>Complete your Inspections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7" descr="Copy of index_001_013"/>
          <p:cNvPicPr>
            <a:picLocks noChangeAspect="1" noChangeArrowheads="1"/>
          </p:cNvPicPr>
          <p:nvPr/>
        </p:nvPicPr>
        <p:blipFill>
          <a:blip r:embed="rId3" cstate="email">
            <a:lum bright="21000" contrast="16000"/>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w="9525">
            <a:noFill/>
            <a:miter lim="800000"/>
            <a:headEnd/>
            <a:tailEnd/>
          </a:ln>
          <a:effectLst>
            <a:innerShdw blurRad="114300">
              <a:prstClr val="black"/>
            </a:innerShdw>
          </a:effectLst>
        </p:spPr>
      </p:pic>
      <p:sp>
        <p:nvSpPr>
          <p:cNvPr id="82948" name="Text Box 4"/>
          <p:cNvSpPr txBox="1">
            <a:spLocks noChangeArrowheads="1"/>
          </p:cNvSpPr>
          <p:nvPr/>
        </p:nvSpPr>
        <p:spPr bwMode="auto">
          <a:xfrm>
            <a:off x="152400" y="0"/>
            <a:ext cx="3716338" cy="823913"/>
          </a:xfrm>
          <a:prstGeom prst="rect">
            <a:avLst/>
          </a:prstGeom>
          <a:noFill/>
          <a:ln w="9525">
            <a:noFill/>
            <a:miter lim="800000"/>
            <a:headEnd/>
            <a:tailEnd/>
          </a:ln>
          <a:effectLst/>
        </p:spPr>
        <p:txBody>
          <a:bodyPr wrap="none">
            <a:spAutoFit/>
          </a:bodyPr>
          <a:lstStyle/>
          <a:p>
            <a:pPr eaLnBrk="1" hangingPunct="1">
              <a:defRPr/>
            </a:pPr>
            <a:r>
              <a:rPr lang="en-US" sz="4800" b="1">
                <a:solidFill>
                  <a:srgbClr val="000000"/>
                </a:solidFill>
                <a:effectLst>
                  <a:outerShdw blurRad="38100" dist="38100" dir="2700000" algn="tl">
                    <a:srgbClr val="FFFFFF"/>
                  </a:outerShdw>
                </a:effectLst>
              </a:rPr>
              <a:t>Remember,</a:t>
            </a:r>
          </a:p>
        </p:txBody>
      </p:sp>
      <p:sp>
        <p:nvSpPr>
          <p:cNvPr id="94212" name="Text Box 5"/>
          <p:cNvSpPr txBox="1">
            <a:spLocks noChangeArrowheads="1"/>
          </p:cNvSpPr>
          <p:nvPr/>
        </p:nvSpPr>
        <p:spPr bwMode="auto">
          <a:xfrm>
            <a:off x="231775" y="685800"/>
            <a:ext cx="3883025" cy="1373188"/>
          </a:xfrm>
          <a:prstGeom prst="rect">
            <a:avLst/>
          </a:prstGeom>
          <a:noFill/>
          <a:ln w="9525">
            <a:noFill/>
            <a:miter lim="800000"/>
            <a:headEnd/>
            <a:tailEnd/>
          </a:ln>
        </p:spPr>
        <p:txBody>
          <a:bodyPr wrap="none">
            <a:spAutoFit/>
          </a:bodyPr>
          <a:lstStyle/>
          <a:p>
            <a:pPr eaLnBrk="1" hangingPunct="1"/>
            <a:r>
              <a:rPr lang="en-US" sz="2800" b="1" dirty="0">
                <a:solidFill>
                  <a:srgbClr val="000000"/>
                </a:solidFill>
              </a:rPr>
              <a:t>An inspection is a</a:t>
            </a:r>
          </a:p>
          <a:p>
            <a:pPr eaLnBrk="1" hangingPunct="1"/>
            <a:r>
              <a:rPr lang="en-US" sz="2800" b="1" dirty="0">
                <a:solidFill>
                  <a:srgbClr val="000000"/>
                </a:solidFill>
              </a:rPr>
              <a:t>snapshot of the</a:t>
            </a:r>
          </a:p>
          <a:p>
            <a:pPr eaLnBrk="1" hangingPunct="1"/>
            <a:r>
              <a:rPr lang="en-US" sz="2800" b="1" dirty="0">
                <a:solidFill>
                  <a:srgbClr val="000000"/>
                </a:solidFill>
              </a:rPr>
              <a:t>construction process</a:t>
            </a:r>
          </a:p>
        </p:txBody>
      </p:sp>
      <p:sp>
        <p:nvSpPr>
          <p:cNvPr id="94213" name="Text Box 8"/>
          <p:cNvSpPr txBox="1">
            <a:spLocks noChangeArrowheads="1"/>
          </p:cNvSpPr>
          <p:nvPr/>
        </p:nvSpPr>
        <p:spPr bwMode="auto">
          <a:xfrm>
            <a:off x="4267200" y="4191000"/>
            <a:ext cx="4736168" cy="2554545"/>
          </a:xfrm>
          <a:prstGeom prst="rect">
            <a:avLst/>
          </a:prstGeom>
          <a:noFill/>
          <a:ln w="9525">
            <a:noFill/>
            <a:miter lim="800000"/>
            <a:headEnd/>
            <a:tailEnd/>
          </a:ln>
        </p:spPr>
        <p:txBody>
          <a:bodyPr wrap="none">
            <a:spAutoFit/>
          </a:bodyPr>
          <a:lstStyle/>
          <a:p>
            <a:r>
              <a:rPr lang="en-US" sz="3200" b="1" dirty="0">
                <a:solidFill>
                  <a:srgbClr val="000000"/>
                </a:solidFill>
              </a:rPr>
              <a:t>The SWPPP is the movie of</a:t>
            </a:r>
          </a:p>
          <a:p>
            <a:r>
              <a:rPr lang="en-US" sz="3200" b="1" dirty="0">
                <a:solidFill>
                  <a:srgbClr val="000000"/>
                </a:solidFill>
              </a:rPr>
              <a:t>the whole process. It is</a:t>
            </a:r>
          </a:p>
          <a:p>
            <a:r>
              <a:rPr lang="en-US" sz="3200" b="1" dirty="0">
                <a:solidFill>
                  <a:srgbClr val="000000"/>
                </a:solidFill>
              </a:rPr>
              <a:t>a critical element for</a:t>
            </a:r>
          </a:p>
          <a:p>
            <a:r>
              <a:rPr lang="en-US" sz="3200" b="1" dirty="0">
                <a:solidFill>
                  <a:srgbClr val="000000"/>
                </a:solidFill>
              </a:rPr>
              <a:t>defending your position,</a:t>
            </a:r>
          </a:p>
          <a:p>
            <a:r>
              <a:rPr lang="en-US" sz="3200" b="1" dirty="0">
                <a:solidFill>
                  <a:srgbClr val="000000"/>
                </a:solidFill>
              </a:rPr>
              <a:t>should you need it.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UFFALO-1\share\pictures\Davis ANC\Alex 2008 week 1 17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9144000" cy="6858000"/>
          </a:xfrm>
          <a:prstGeom prst="rect">
            <a:avLst/>
          </a:prstGeom>
          <a:noFill/>
          <a:effectLst>
            <a:innerShdw blurRad="114300">
              <a:prstClr val="black"/>
            </a:innerShdw>
          </a:effectLst>
        </p:spPr>
      </p:pic>
      <p:sp>
        <p:nvSpPr>
          <p:cNvPr id="3" name="Rectangle 2"/>
          <p:cNvSpPr/>
          <p:nvPr/>
        </p:nvSpPr>
        <p:spPr>
          <a:xfrm>
            <a:off x="1524000" y="165811"/>
            <a:ext cx="3812903" cy="523220"/>
          </a:xfrm>
          <a:prstGeom prst="rect">
            <a:avLst/>
          </a:prstGeom>
          <a:solidFill>
            <a:schemeClr val="tx1">
              <a:lumMod val="75000"/>
              <a:alpha val="85000"/>
            </a:schemeClr>
          </a:solidFill>
        </p:spPr>
        <p:txBody>
          <a:bodyPr wrap="none">
            <a:spAutoFit/>
          </a:bodyPr>
          <a:lstStyle/>
          <a:p>
            <a:pPr>
              <a:defRPr/>
            </a:pPr>
            <a:r>
              <a:rPr lang="en-US" sz="2800" b="1" dirty="0">
                <a:solidFill>
                  <a:srgbClr val="000000"/>
                </a:solidFill>
              </a:rPr>
              <a:t>PART 6.0  INSPECTIONS </a:t>
            </a:r>
          </a:p>
        </p:txBody>
      </p:sp>
      <p:sp>
        <p:nvSpPr>
          <p:cNvPr id="26629" name="TextBox 4"/>
          <p:cNvSpPr txBox="1">
            <a:spLocks noChangeArrowheads="1"/>
          </p:cNvSpPr>
          <p:nvPr/>
        </p:nvSpPr>
        <p:spPr bwMode="auto">
          <a:xfrm>
            <a:off x="6553200" y="209490"/>
            <a:ext cx="1572225" cy="400110"/>
          </a:xfrm>
          <a:prstGeom prst="rect">
            <a:avLst/>
          </a:prstGeom>
          <a:noFill/>
          <a:ln w="9525">
            <a:solidFill>
              <a:schemeClr val="bg1"/>
            </a:solidFill>
            <a:miter lim="800000"/>
            <a:headEnd/>
            <a:tailEnd/>
          </a:ln>
        </p:spPr>
        <p:txBody>
          <a:bodyPr wrap="none">
            <a:spAutoFit/>
          </a:bodyPr>
          <a:lstStyle/>
          <a:p>
            <a:r>
              <a:rPr lang="en-US" sz="2000" dirty="0">
                <a:solidFill>
                  <a:srgbClr val="000000"/>
                </a:solidFill>
              </a:rPr>
              <a:t>2021 CGP 6.0</a:t>
            </a:r>
          </a:p>
        </p:txBody>
      </p:sp>
      <p:sp>
        <p:nvSpPr>
          <p:cNvPr id="10" name="TextBox 9"/>
          <p:cNvSpPr txBox="1"/>
          <p:nvPr/>
        </p:nvSpPr>
        <p:spPr>
          <a:xfrm>
            <a:off x="152400" y="4724400"/>
            <a:ext cx="8915400" cy="2062103"/>
          </a:xfrm>
          <a:prstGeom prst="rect">
            <a:avLst/>
          </a:prstGeom>
          <a:solidFill>
            <a:schemeClr val="bg1">
              <a:lumMod val="75000"/>
              <a:lumOff val="25000"/>
              <a:alpha val="88000"/>
            </a:schemeClr>
          </a:solidFill>
        </p:spPr>
        <p:txBody>
          <a:bodyPr wrap="square" rtlCol="0">
            <a:spAutoFit/>
          </a:bodyPr>
          <a:lstStyle/>
          <a:p>
            <a:r>
              <a:rPr lang="en-US" sz="3200" b="1" dirty="0"/>
              <a:t>6.1 Inspection Frequency </a:t>
            </a:r>
          </a:p>
          <a:p>
            <a:r>
              <a:rPr lang="en-US" sz="3200" dirty="0"/>
              <a:t>A permittee must conduct inspections in accordance with one of three schedules. The SWPPP must specify which schedule will be followed. </a:t>
            </a:r>
          </a:p>
        </p:txBody>
      </p:sp>
      <p:sp>
        <p:nvSpPr>
          <p:cNvPr id="7" name="TextBox 6"/>
          <p:cNvSpPr txBox="1"/>
          <p:nvPr/>
        </p:nvSpPr>
        <p:spPr>
          <a:xfrm>
            <a:off x="8553774" y="6477000"/>
            <a:ext cx="590226" cy="369332"/>
          </a:xfrm>
          <a:prstGeom prst="rect">
            <a:avLst/>
          </a:prstGeom>
          <a:noFill/>
        </p:spPr>
        <p:txBody>
          <a:bodyPr wrap="none" rtlCol="0">
            <a:spAutoFit/>
          </a:bodyPr>
          <a:lstStyle/>
          <a:p>
            <a:r>
              <a:rPr lang="en-US" dirty="0"/>
              <a:t>ANC</a:t>
            </a:r>
          </a:p>
        </p:txBody>
      </p:sp>
      <p:pic>
        <p:nvPicPr>
          <p:cNvPr id="8" name="Picture 7" descr="DEC Logo 1"/>
          <p:cNvPicPr/>
          <p:nvPr/>
        </p:nvPicPr>
        <p:blipFill>
          <a:blip r:embed="rId3" cstate="print"/>
          <a:srcRect/>
          <a:stretch>
            <a:fillRect/>
          </a:stretch>
        </p:blipFill>
        <p:spPr bwMode="auto">
          <a:xfrm>
            <a:off x="134722" y="165201"/>
            <a:ext cx="1119187" cy="1042988"/>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BUFFALO-1\share\pictures\Eugene Training\DSC_0131.JPG"/>
          <p:cNvPicPr>
            <a:picLocks noChangeAspect="1" noChangeArrowheads="1"/>
          </p:cNvPicPr>
          <p:nvPr/>
        </p:nvPicPr>
        <p:blipFill>
          <a:blip r:embed="rId2" cstate="print"/>
          <a:srcRect t="5386" r="16124"/>
          <a:stretch>
            <a:fillRect/>
          </a:stretch>
        </p:blipFill>
        <p:spPr bwMode="auto">
          <a:xfrm>
            <a:off x="5105400" y="0"/>
            <a:ext cx="4037689" cy="3028569"/>
          </a:xfrm>
          <a:prstGeom prst="rect">
            <a:avLst/>
          </a:prstGeom>
          <a:noFill/>
          <a:effectLst>
            <a:innerShdw blurRad="152400">
              <a:prstClr val="black"/>
            </a:innerShdw>
          </a:effectLst>
        </p:spPr>
      </p:pic>
      <p:sp>
        <p:nvSpPr>
          <p:cNvPr id="5" name="TextBox 4"/>
          <p:cNvSpPr txBox="1"/>
          <p:nvPr/>
        </p:nvSpPr>
        <p:spPr>
          <a:xfrm>
            <a:off x="381000" y="2971800"/>
            <a:ext cx="8610600" cy="4278094"/>
          </a:xfrm>
          <a:prstGeom prst="rect">
            <a:avLst/>
          </a:prstGeom>
          <a:noFill/>
        </p:spPr>
        <p:txBody>
          <a:bodyPr wrap="square" rtlCol="0">
            <a:spAutoFit/>
          </a:bodyPr>
          <a:lstStyle/>
          <a:p>
            <a:r>
              <a:rPr lang="en-US" sz="2400" b="1" dirty="0"/>
              <a:t>6.1 Inspection Frequency </a:t>
            </a:r>
            <a:endParaRPr lang="en-US" sz="2400" dirty="0"/>
          </a:p>
          <a:p>
            <a:r>
              <a:rPr lang="en-US" sz="2400" dirty="0"/>
              <a:t>6.1.1 A permittee must conduct inspections at one of the following schedule: </a:t>
            </a:r>
          </a:p>
          <a:p>
            <a:r>
              <a:rPr lang="en-US" sz="2400" dirty="0"/>
              <a:t>6.1.1.1 Once every seven calendar days; or </a:t>
            </a:r>
          </a:p>
          <a:p>
            <a:r>
              <a:rPr lang="en-US" sz="2400" dirty="0"/>
              <a:t>6.1.1.2 Once every 14 calendar days </a:t>
            </a:r>
            <a:r>
              <a:rPr lang="en-US" sz="3200" dirty="0"/>
              <a:t>and</a:t>
            </a:r>
            <a:r>
              <a:rPr lang="en-US" sz="2400" dirty="0"/>
              <a:t> within 24 hours of the end of a storm event that resulted in a discharge from the site; or</a:t>
            </a:r>
          </a:p>
          <a:p>
            <a:r>
              <a:rPr lang="en-US" sz="2400" dirty="0"/>
              <a:t>6.1.1.3 For areas of the state where the mean annual precipitation is forty (40) inches or greater, or relatively continuous precipitation or sequential storm events, inspect at least once every seven (7) calendar days. </a:t>
            </a:r>
            <a:endParaRPr lang="en-US" sz="2400" dirty="0">
              <a:solidFill>
                <a:schemeClr val="bg1"/>
              </a:solidFill>
            </a:endParaRPr>
          </a:p>
          <a:p>
            <a:endParaRPr lang="en-US" sz="2400" dirty="0"/>
          </a:p>
        </p:txBody>
      </p:sp>
      <p:sp>
        <p:nvSpPr>
          <p:cNvPr id="6" name="TextBox 4"/>
          <p:cNvSpPr txBox="1">
            <a:spLocks noChangeArrowheads="1"/>
          </p:cNvSpPr>
          <p:nvPr/>
        </p:nvSpPr>
        <p:spPr bwMode="auto">
          <a:xfrm>
            <a:off x="1828800" y="228600"/>
            <a:ext cx="1572225" cy="400110"/>
          </a:xfrm>
          <a:prstGeom prst="rect">
            <a:avLst/>
          </a:prstGeom>
          <a:noFill/>
          <a:ln w="9525">
            <a:solidFill>
              <a:schemeClr val="tx1"/>
            </a:solidFill>
            <a:miter lim="800000"/>
            <a:headEnd/>
            <a:tailEnd/>
          </a:ln>
        </p:spPr>
        <p:txBody>
          <a:bodyPr wrap="none">
            <a:spAutoFit/>
          </a:bodyPr>
          <a:lstStyle/>
          <a:p>
            <a:r>
              <a:rPr lang="en-US" sz="2000" dirty="0"/>
              <a:t>2021 CGP 6.0</a:t>
            </a:r>
          </a:p>
        </p:txBody>
      </p:sp>
      <p:pic>
        <p:nvPicPr>
          <p:cNvPr id="9" name="Picture 8" descr="DEC Logo 1"/>
          <p:cNvPicPr/>
          <p:nvPr/>
        </p:nvPicPr>
        <p:blipFill>
          <a:blip r:embed="rId3" cstate="print"/>
          <a:srcRect/>
          <a:stretch>
            <a:fillRect/>
          </a:stretch>
        </p:blipFill>
        <p:spPr bwMode="auto">
          <a:xfrm>
            <a:off x="381000" y="193540"/>
            <a:ext cx="1119187" cy="1042988"/>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BUFFALO-1\share\pictures\grey hp\My Pictures\Copy of PC030106[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Oval Callout 2"/>
          <p:cNvSpPr/>
          <p:nvPr/>
        </p:nvSpPr>
        <p:spPr bwMode="auto">
          <a:xfrm>
            <a:off x="609600" y="0"/>
            <a:ext cx="4953000" cy="2286000"/>
          </a:xfrm>
          <a:prstGeom prst="wedgeEllipseCallout">
            <a:avLst>
              <a:gd name="adj1" fmla="val -31626"/>
              <a:gd name="adj2" fmla="val 58193"/>
            </a:avLst>
          </a:prstGeom>
          <a:solidFill>
            <a:schemeClr val="tx1">
              <a:lumMod val="85000"/>
              <a:alpha val="63000"/>
            </a:schemeClr>
          </a:solidFill>
          <a:ln w="82550" cap="flat" cmpd="sng" algn="ctr">
            <a:solidFill>
              <a:schemeClr val="accent4">
                <a:lumMod val="25000"/>
              </a:schemeClr>
            </a:solidFill>
            <a:prstDash val="solid"/>
            <a:round/>
            <a:headEnd type="none" w="med" len="med"/>
            <a:tailEnd type="none" w="med" len="med"/>
          </a:ln>
          <a:effectLst/>
        </p:spPr>
        <p:txBody>
          <a:bodyPr/>
          <a:lstStyle/>
          <a:p>
            <a:pPr>
              <a:defRPr/>
            </a:pPr>
            <a:endParaRPr lang="en-US"/>
          </a:p>
        </p:txBody>
      </p:sp>
      <p:sp>
        <p:nvSpPr>
          <p:cNvPr id="4" name="Cloud Callout 3"/>
          <p:cNvSpPr/>
          <p:nvPr/>
        </p:nvSpPr>
        <p:spPr bwMode="auto">
          <a:xfrm>
            <a:off x="2133600" y="3810000"/>
            <a:ext cx="2895600" cy="1828800"/>
          </a:xfrm>
          <a:prstGeom prst="cloudCallout">
            <a:avLst>
              <a:gd name="adj1" fmla="val -98022"/>
              <a:gd name="adj2" fmla="val -93668"/>
            </a:avLst>
          </a:prstGeom>
          <a:solidFill>
            <a:schemeClr val="tx1">
              <a:lumMod val="85000"/>
              <a:alpha val="59000"/>
            </a:schemeClr>
          </a:solidFill>
          <a:ln w="73025" cap="flat" cmpd="sng" algn="ctr">
            <a:solidFill>
              <a:schemeClr val="accent4">
                <a:lumMod val="25000"/>
              </a:schemeClr>
            </a:solidFill>
            <a:prstDash val="solid"/>
            <a:round/>
            <a:headEnd type="none" w="med" len="med"/>
            <a:tailEnd type="none" w="med" len="med"/>
          </a:ln>
          <a:effectLst/>
        </p:spPr>
        <p:txBody>
          <a:bodyPr/>
          <a:lstStyle/>
          <a:p>
            <a:pPr algn="ctr">
              <a:defRPr/>
            </a:pPr>
            <a:r>
              <a:rPr lang="en-US" sz="2800" dirty="0">
                <a:solidFill>
                  <a:schemeClr val="accent4">
                    <a:lumMod val="10000"/>
                  </a:schemeClr>
                </a:solidFill>
              </a:rPr>
              <a:t>Is the truck</a:t>
            </a:r>
          </a:p>
          <a:p>
            <a:pPr algn="ctr">
              <a:defRPr/>
            </a:pPr>
            <a:r>
              <a:rPr lang="en-US" sz="2800" dirty="0">
                <a:solidFill>
                  <a:schemeClr val="accent4">
                    <a:lumMod val="10000"/>
                  </a:schemeClr>
                </a:solidFill>
              </a:rPr>
              <a:t>a permitted</a:t>
            </a:r>
          </a:p>
          <a:p>
            <a:pPr algn="ctr">
              <a:defRPr/>
            </a:pPr>
            <a:r>
              <a:rPr lang="en-US" sz="2800" dirty="0">
                <a:solidFill>
                  <a:schemeClr val="accent4">
                    <a:lumMod val="10000"/>
                  </a:schemeClr>
                </a:solidFill>
              </a:rPr>
              <a:t>discharge?</a:t>
            </a:r>
          </a:p>
        </p:txBody>
      </p:sp>
      <p:sp>
        <p:nvSpPr>
          <p:cNvPr id="5" name="TextBox 4"/>
          <p:cNvSpPr txBox="1"/>
          <p:nvPr/>
        </p:nvSpPr>
        <p:spPr>
          <a:xfrm>
            <a:off x="762000" y="520005"/>
            <a:ext cx="4724400" cy="1384995"/>
          </a:xfrm>
          <a:prstGeom prst="rect">
            <a:avLst/>
          </a:prstGeom>
          <a:noFill/>
        </p:spPr>
        <p:txBody>
          <a:bodyPr wrap="square">
            <a:spAutoFit/>
          </a:bodyPr>
          <a:lstStyle/>
          <a:p>
            <a:pPr algn="ctr">
              <a:defRPr/>
            </a:pPr>
            <a:r>
              <a:rPr lang="en-US" sz="2800" dirty="0">
                <a:solidFill>
                  <a:schemeClr val="accent4">
                    <a:lumMod val="10000"/>
                  </a:schemeClr>
                </a:solidFill>
              </a:rPr>
              <a:t>It’s been discharging everyday</a:t>
            </a:r>
          </a:p>
          <a:p>
            <a:pPr algn="ctr">
              <a:defRPr/>
            </a:pPr>
            <a:r>
              <a:rPr lang="en-US" sz="2800" dirty="0">
                <a:solidFill>
                  <a:schemeClr val="accent4">
                    <a:lumMod val="10000"/>
                  </a:schemeClr>
                </a:solidFill>
              </a:rPr>
              <a:t>for the last week. How many</a:t>
            </a:r>
          </a:p>
          <a:p>
            <a:pPr algn="ctr">
              <a:defRPr/>
            </a:pPr>
            <a:r>
              <a:rPr lang="en-US" sz="2800" dirty="0">
                <a:solidFill>
                  <a:schemeClr val="accent4">
                    <a:lumMod val="10000"/>
                  </a:schemeClr>
                </a:solidFill>
              </a:rPr>
              <a:t>inspections should I have?</a:t>
            </a:r>
          </a:p>
        </p:txBody>
      </p:sp>
      <p:sp>
        <p:nvSpPr>
          <p:cNvPr id="8" name="TextBox 7"/>
          <p:cNvSpPr txBox="1"/>
          <p:nvPr/>
        </p:nvSpPr>
        <p:spPr>
          <a:xfrm>
            <a:off x="6297376" y="152400"/>
            <a:ext cx="2618024" cy="830997"/>
          </a:xfrm>
          <a:prstGeom prst="rect">
            <a:avLst/>
          </a:prstGeom>
          <a:noFill/>
        </p:spPr>
        <p:txBody>
          <a:bodyPr wrap="none" rtlCol="0">
            <a:spAutoFit/>
          </a:bodyPr>
          <a:lstStyle/>
          <a:p>
            <a:r>
              <a:rPr lang="en-US" sz="4800" dirty="0"/>
              <a:t>POP QUIZ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F:\DCIM\101NCD90\DSC_0008.JPG"/>
          <p:cNvPicPr>
            <a:picLocks noChangeAspect="1" noChangeArrowheads="1"/>
          </p:cNvPicPr>
          <p:nvPr/>
        </p:nvPicPr>
        <p:blipFill>
          <a:blip r:embed="rId3" cstate="email">
            <a:lum bright="13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ffectLst>
            <a:innerShdw blurRad="114300">
              <a:prstClr val="black"/>
            </a:innerShdw>
          </a:effectLst>
        </p:spPr>
      </p:pic>
      <p:sp>
        <p:nvSpPr>
          <p:cNvPr id="28677" name="TextBox 4"/>
          <p:cNvSpPr txBox="1">
            <a:spLocks noChangeArrowheads="1"/>
          </p:cNvSpPr>
          <p:nvPr/>
        </p:nvSpPr>
        <p:spPr bwMode="auto">
          <a:xfrm>
            <a:off x="1295400" y="6200745"/>
            <a:ext cx="1883208" cy="400110"/>
          </a:xfrm>
          <a:prstGeom prst="rect">
            <a:avLst/>
          </a:prstGeom>
          <a:noFill/>
          <a:ln w="9525">
            <a:solidFill>
              <a:schemeClr val="bg1"/>
            </a:solid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2021 CGP Pg. 44</a:t>
            </a:r>
          </a:p>
        </p:txBody>
      </p:sp>
      <p:sp>
        <p:nvSpPr>
          <p:cNvPr id="9" name="Rectangle 8"/>
          <p:cNvSpPr/>
          <p:nvPr/>
        </p:nvSpPr>
        <p:spPr>
          <a:xfrm>
            <a:off x="-29707" y="2340842"/>
            <a:ext cx="9144000" cy="3539430"/>
          </a:xfrm>
          <a:prstGeom prst="rect">
            <a:avLst/>
          </a:prstGeom>
          <a:solidFill>
            <a:schemeClr val="tx2">
              <a:lumMod val="90000"/>
              <a:alpha val="3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6.2.1 If the entire site is stabilized in accordance with Part 4.5, a permittee may reduce the frequency of inspections to at least once every calendar</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a:ln>
                  <a:noFill/>
                </a:ln>
                <a:solidFill>
                  <a:prstClr val="black"/>
                </a:solidFill>
                <a:effectLst/>
                <a:uLnTx/>
                <a:uFillTx/>
                <a:latin typeface="Calibri"/>
                <a:ea typeface="+mn-ea"/>
                <a:cs typeface="+mn-cs"/>
              </a:rPr>
              <a:t>month (minimum of 7 days separation between inspections) and within two business days of the end of a storm event at actively staffed sites that resulted in a discharge from the site; </a:t>
            </a: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p:cNvSpPr/>
          <p:nvPr/>
        </p:nvSpPr>
        <p:spPr>
          <a:xfrm>
            <a:off x="76200" y="381000"/>
            <a:ext cx="8382000"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6.2 Case-by-Case Reductions in Inspection Frequency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 permittee may reduce inspection frequency in the following situations: </a:t>
            </a:r>
          </a:p>
        </p:txBody>
      </p:sp>
      <p:sp>
        <p:nvSpPr>
          <p:cNvPr id="7" name="TextBox 6"/>
          <p:cNvSpPr txBox="1"/>
          <p:nvPr/>
        </p:nvSpPr>
        <p:spPr>
          <a:xfrm>
            <a:off x="7924800" y="6400800"/>
            <a:ext cx="11894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Anchorage</a:t>
            </a:r>
          </a:p>
        </p:txBody>
      </p:sp>
      <p:pic>
        <p:nvPicPr>
          <p:cNvPr id="11" name="Picture 10" descr="DEC Logo 1"/>
          <p:cNvPicPr/>
          <p:nvPr/>
        </p:nvPicPr>
        <p:blipFill>
          <a:blip r:embed="rId4" cstate="print"/>
          <a:srcRect/>
          <a:stretch>
            <a:fillRect/>
          </a:stretch>
        </p:blipFill>
        <p:spPr bwMode="auto">
          <a:xfrm>
            <a:off x="105461" y="5867399"/>
            <a:ext cx="917165" cy="880289"/>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UFFALO-1\share\pictures\2-24-08\2-24-08 04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538" y="-388"/>
            <a:ext cx="9253538" cy="6940937"/>
          </a:xfrm>
          <a:prstGeom prst="rect">
            <a:avLst/>
          </a:prstGeom>
          <a:noFill/>
          <a:effectLst>
            <a:innerShdw blurRad="190500">
              <a:prstClr val="black"/>
            </a:innerShdw>
          </a:effectLst>
        </p:spPr>
      </p:pic>
      <p:pic>
        <p:nvPicPr>
          <p:cNvPr id="2050" name="Picture 2" descr="\\BUFFALO-1\share\pictures\grey hp\My Pictures\5-17-08\5-17-08 25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0"/>
            <a:ext cx="9244554" cy="6934199"/>
          </a:xfrm>
          <a:prstGeom prst="rect">
            <a:avLst/>
          </a:prstGeom>
          <a:noFill/>
          <a:effectLst>
            <a:innerShdw blurRad="215900">
              <a:prstClr val="black"/>
            </a:innerShdw>
          </a:effectLst>
        </p:spPr>
      </p:pic>
      <p:sp>
        <p:nvSpPr>
          <p:cNvPr id="6" name="TextBox 5"/>
          <p:cNvSpPr txBox="1"/>
          <p:nvPr/>
        </p:nvSpPr>
        <p:spPr>
          <a:xfrm rot="10800000" flipV="1">
            <a:off x="5786933" y="157534"/>
            <a:ext cx="1981200" cy="400110"/>
          </a:xfrm>
          <a:prstGeom prst="rect">
            <a:avLst/>
          </a:prstGeom>
          <a:solidFill>
            <a:schemeClr val="tx1">
              <a:lumMod val="85000"/>
              <a:alpha val="44000"/>
            </a:schemeClr>
          </a:solidFill>
          <a:ln>
            <a:solidFill>
              <a:schemeClr val="bg1"/>
            </a:solidFill>
          </a:ln>
        </p:spPr>
        <p:txBody>
          <a:bodyPr wrap="square">
            <a:spAutoFit/>
          </a:bodyPr>
          <a:lstStyle/>
          <a:p>
            <a:pPr>
              <a:defRPr/>
            </a:pPr>
            <a:r>
              <a:rPr lang="en-US" sz="2000" dirty="0">
                <a:solidFill>
                  <a:schemeClr val="bg1"/>
                </a:solidFill>
              </a:rPr>
              <a:t>2021 CGP 6.2.2</a:t>
            </a:r>
          </a:p>
        </p:txBody>
      </p:sp>
      <p:sp>
        <p:nvSpPr>
          <p:cNvPr id="12" name="Rectangle 11"/>
          <p:cNvSpPr/>
          <p:nvPr/>
        </p:nvSpPr>
        <p:spPr>
          <a:xfrm>
            <a:off x="0" y="914400"/>
            <a:ext cx="8839200" cy="2677656"/>
          </a:xfrm>
          <a:prstGeom prst="rect">
            <a:avLst/>
          </a:prstGeom>
          <a:solidFill>
            <a:schemeClr val="tx1">
              <a:lumMod val="85000"/>
              <a:alpha val="65000"/>
            </a:schemeClr>
          </a:solidFill>
        </p:spPr>
        <p:txBody>
          <a:bodyPr wrap="square">
            <a:spAutoFit/>
          </a:bodyPr>
          <a:lstStyle/>
          <a:p>
            <a:r>
              <a:rPr lang="en-US" sz="2400" dirty="0">
                <a:solidFill>
                  <a:schemeClr val="bg1"/>
                </a:solidFill>
              </a:rPr>
              <a:t>6.2.2 If portions of the site have achieved final stabilization in accordance with Part 4.5 but construction activity remains on other portions of the site, a permittee may suspend inspections for those portions that have achieved final stabilization; however, the permittee must conduct subsequent inspections within two business days of the end of a storm event that results in a discharge from that portion of the site previously considered finally stabilized;</a:t>
            </a:r>
          </a:p>
        </p:txBody>
      </p:sp>
      <p:sp>
        <p:nvSpPr>
          <p:cNvPr id="13" name="TextBox 12"/>
          <p:cNvSpPr txBox="1"/>
          <p:nvPr/>
        </p:nvSpPr>
        <p:spPr>
          <a:xfrm>
            <a:off x="7772400" y="6477000"/>
            <a:ext cx="1189493" cy="369332"/>
          </a:xfrm>
          <a:prstGeom prst="rect">
            <a:avLst/>
          </a:prstGeom>
          <a:noFill/>
        </p:spPr>
        <p:txBody>
          <a:bodyPr wrap="none" rtlCol="0">
            <a:spAutoFit/>
          </a:bodyPr>
          <a:lstStyle/>
          <a:p>
            <a:r>
              <a:rPr lang="en-US" dirty="0">
                <a:solidFill>
                  <a:schemeClr val="bg1"/>
                </a:solidFill>
              </a:rPr>
              <a:t>Anchorage</a:t>
            </a:r>
          </a:p>
        </p:txBody>
      </p:sp>
      <p:pic>
        <p:nvPicPr>
          <p:cNvPr id="8" name="Picture 7" descr="DEC Logo 1"/>
          <p:cNvPicPr/>
          <p:nvPr/>
        </p:nvPicPr>
        <p:blipFill>
          <a:blip r:embed="rId5" cstate="print"/>
          <a:srcRect/>
          <a:stretch>
            <a:fillRect/>
          </a:stretch>
        </p:blipFill>
        <p:spPr bwMode="auto">
          <a:xfrm>
            <a:off x="8051030" y="108630"/>
            <a:ext cx="966787" cy="89803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Sam Winter Pics HD\IMGP0012[1].jpg"/>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3000" contrast="3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ffectLst>
            <a:innerShdw blurRad="114300">
              <a:prstClr val="black"/>
            </a:innerShdw>
          </a:effectLst>
        </p:spPr>
      </p:pic>
      <p:sp>
        <p:nvSpPr>
          <p:cNvPr id="2" name="Rectangle 1"/>
          <p:cNvSpPr/>
          <p:nvPr/>
        </p:nvSpPr>
        <p:spPr>
          <a:xfrm>
            <a:off x="228600" y="152400"/>
            <a:ext cx="8686800" cy="3539430"/>
          </a:xfrm>
          <a:prstGeom prst="rect">
            <a:avLst/>
          </a:prstGeom>
        </p:spPr>
        <p:txBody>
          <a:bodyPr wrap="square">
            <a:spAutoFit/>
          </a:bodyPr>
          <a:lstStyle/>
          <a:p>
            <a:r>
              <a:rPr lang="en-US" sz="2800" dirty="0">
                <a:solidFill>
                  <a:schemeClr val="bg1"/>
                </a:solidFill>
              </a:rPr>
              <a:t>6.2.3 If the project is undergoing winter shutdown (as defined in Appendix C), implemented control measures with Part 4.12 Winter Considerations, and is documented in accordance with Part 5.3.6.9, a permittee may stop inspections 14 calendar days after the anticipated fall freeze-up and must resume inspections in accordance with Part 6.1 at least 21 calendar days prior to the anticipated spring thaw; or</a:t>
            </a:r>
          </a:p>
        </p:txBody>
      </p:sp>
      <p:pic>
        <p:nvPicPr>
          <p:cNvPr id="5" name="Picture 4" descr="DEC Logo 1"/>
          <p:cNvPicPr/>
          <p:nvPr/>
        </p:nvPicPr>
        <p:blipFill>
          <a:blip r:embed="rId4" cstate="print"/>
          <a:srcRect/>
          <a:stretch>
            <a:fillRect/>
          </a:stretch>
        </p:blipFill>
        <p:spPr bwMode="auto">
          <a:xfrm>
            <a:off x="457200" y="5791200"/>
            <a:ext cx="966787" cy="898030"/>
          </a:xfrm>
          <a:prstGeom prst="rect">
            <a:avLst/>
          </a:prstGeom>
          <a:noFill/>
          <a:ln w="9525">
            <a:noFill/>
            <a:miter lim="800000"/>
            <a:headEnd/>
            <a:tailEnd/>
          </a:ln>
        </p:spPr>
      </p:pic>
      <p:sp>
        <p:nvSpPr>
          <p:cNvPr id="6" name="TextBox 5"/>
          <p:cNvSpPr txBox="1"/>
          <p:nvPr/>
        </p:nvSpPr>
        <p:spPr>
          <a:xfrm rot="10800000" flipV="1">
            <a:off x="7010400" y="6240215"/>
            <a:ext cx="1981200" cy="400110"/>
          </a:xfrm>
          <a:prstGeom prst="rect">
            <a:avLst/>
          </a:prstGeom>
          <a:solidFill>
            <a:schemeClr val="tx1">
              <a:lumMod val="85000"/>
              <a:alpha val="44000"/>
            </a:schemeClr>
          </a:solidFill>
          <a:ln>
            <a:solidFill>
              <a:schemeClr val="bg1"/>
            </a:solidFill>
          </a:ln>
        </p:spPr>
        <p:txBody>
          <a:bodyPr wrap="square">
            <a:spAutoFit/>
          </a:bodyPr>
          <a:lstStyle/>
          <a:p>
            <a:pPr>
              <a:defRPr/>
            </a:pPr>
            <a:r>
              <a:rPr lang="en-US" sz="2000" dirty="0">
                <a:solidFill>
                  <a:schemeClr val="bg1"/>
                </a:solidFill>
              </a:rPr>
              <a:t>2021 CGP 6.2.3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UFFALO-1\share\pictures\2-24-08\2-24-08 070.jpg">
            <a:extLst>
              <a:ext uri="{FF2B5EF4-FFF2-40B4-BE49-F238E27FC236}">
                <a16:creationId xmlns:a16="http://schemas.microsoft.com/office/drawing/2014/main" id="{63CEAB23-7EE7-4FB8-8476-591900FEA397}"/>
              </a:ext>
            </a:extLst>
          </p:cNvPr>
          <p:cNvPicPr>
            <a:picLocks noChangeAspect="1" noChangeArrowheads="1"/>
          </p:cNvPicPr>
          <p:nvPr/>
        </p:nvPicPr>
        <p:blipFill>
          <a:blip r:embed="rId2" cstate="print"/>
          <a:srcRect/>
          <a:stretch>
            <a:fillRect/>
          </a:stretch>
        </p:blipFill>
        <p:spPr bwMode="auto">
          <a:xfrm>
            <a:off x="-109538" y="-82550"/>
            <a:ext cx="9363076" cy="7023100"/>
          </a:xfrm>
          <a:prstGeom prst="rect">
            <a:avLst/>
          </a:prstGeom>
          <a:noFill/>
          <a:effectLst>
            <a:innerShdw blurRad="266700">
              <a:prstClr val="black"/>
            </a:innerShdw>
          </a:effectLst>
        </p:spPr>
      </p:pic>
      <p:sp>
        <p:nvSpPr>
          <p:cNvPr id="3" name="TextBox 2">
            <a:extLst>
              <a:ext uri="{FF2B5EF4-FFF2-40B4-BE49-F238E27FC236}">
                <a16:creationId xmlns:a16="http://schemas.microsoft.com/office/drawing/2014/main" id="{CF4C6858-2C39-4E1F-93C0-9FB0CBAC86C9}"/>
              </a:ext>
            </a:extLst>
          </p:cNvPr>
          <p:cNvSpPr txBox="1"/>
          <p:nvPr/>
        </p:nvSpPr>
        <p:spPr>
          <a:xfrm>
            <a:off x="152400" y="76200"/>
            <a:ext cx="8610600" cy="2677656"/>
          </a:xfrm>
          <a:prstGeom prst="rect">
            <a:avLst/>
          </a:prstGeom>
          <a:noFill/>
        </p:spPr>
        <p:txBody>
          <a:bodyPr wrap="square">
            <a:spAutoFit/>
          </a:bodyPr>
          <a:lstStyle/>
          <a:p>
            <a:r>
              <a:rPr lang="en-US" sz="2400" dirty="0"/>
              <a:t>6.2.4 If the project is undergoing winter construction the inspection frequency can be reduced to once per month if runoff is unlikely due to continuous frozen conditions that are likely to continue at the site for at least three (3) months based on historic seasonal averages. If unexpected weather conditions (such as above freezing temperatures or rain events) make discharges likely, the permittee must immediately resume a regular inspection frequency</a:t>
            </a:r>
          </a:p>
        </p:txBody>
      </p:sp>
      <p:sp>
        <p:nvSpPr>
          <p:cNvPr id="5" name="TextBox 4">
            <a:extLst>
              <a:ext uri="{FF2B5EF4-FFF2-40B4-BE49-F238E27FC236}">
                <a16:creationId xmlns:a16="http://schemas.microsoft.com/office/drawing/2014/main" id="{0E62C4FD-24FD-4DE7-A57D-5109357E5C96}"/>
              </a:ext>
            </a:extLst>
          </p:cNvPr>
          <p:cNvSpPr txBox="1"/>
          <p:nvPr/>
        </p:nvSpPr>
        <p:spPr>
          <a:xfrm rot="10800000" flipV="1">
            <a:off x="5748465" y="6248400"/>
            <a:ext cx="1981200" cy="400110"/>
          </a:xfrm>
          <a:prstGeom prst="rect">
            <a:avLst/>
          </a:prstGeom>
          <a:noFill/>
          <a:ln>
            <a:solidFill>
              <a:sysClr val="window" lastClr="FFFFFF"/>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rPr>
              <a:t>2021 CGP 6.2.4</a:t>
            </a:r>
          </a:p>
        </p:txBody>
      </p:sp>
      <p:pic>
        <p:nvPicPr>
          <p:cNvPr id="6" name="Picture 5" descr="DEC Logo 1">
            <a:extLst>
              <a:ext uri="{FF2B5EF4-FFF2-40B4-BE49-F238E27FC236}">
                <a16:creationId xmlns:a16="http://schemas.microsoft.com/office/drawing/2014/main" id="{7355047A-EA6C-4A12-ACDA-35849EAD6A52}"/>
              </a:ext>
            </a:extLst>
          </p:cNvPr>
          <p:cNvPicPr/>
          <p:nvPr/>
        </p:nvPicPr>
        <p:blipFill>
          <a:blip r:embed="rId3" cstate="print"/>
          <a:srcRect/>
          <a:stretch>
            <a:fillRect/>
          </a:stretch>
        </p:blipFill>
        <p:spPr bwMode="auto">
          <a:xfrm>
            <a:off x="8001000" y="5863175"/>
            <a:ext cx="966787" cy="898030"/>
          </a:xfrm>
          <a:prstGeom prst="rect">
            <a:avLst/>
          </a:prstGeom>
          <a:noFill/>
          <a:ln w="9525">
            <a:noFill/>
            <a:miter lim="800000"/>
            <a:headEnd/>
            <a:tailEnd/>
          </a:ln>
        </p:spPr>
      </p:pic>
    </p:spTree>
    <p:extLst>
      <p:ext uri="{BB962C8B-B14F-4D97-AF65-F5344CB8AC3E}">
        <p14:creationId xmlns:p14="http://schemas.microsoft.com/office/powerpoint/2010/main" val="624438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nvironmental\ErikN\Storm Water\Photos\North Pole Aug 27 2008\Aug 25 08 Field Review 0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4572000"/>
            <a:ext cx="8686800" cy="2062103"/>
          </a:xfrm>
          <a:prstGeom prst="rect">
            <a:avLst/>
          </a:prstGeom>
        </p:spPr>
        <p:txBody>
          <a:bodyPr wrap="square">
            <a:spAutoFit/>
          </a:bodyPr>
          <a:lstStyle/>
          <a:p>
            <a:r>
              <a:rPr lang="en-US" sz="3200" dirty="0"/>
              <a:t>6.2.5 If the entire site has achieved final stabilization (as defined in Appendix C) and a NOT has been submitted, no further inspection requirements apply to the site.</a:t>
            </a:r>
          </a:p>
        </p:txBody>
      </p:sp>
    </p:spTree>
    <p:extLst>
      <p:ext uri="{BB962C8B-B14F-4D97-AF65-F5344CB8AC3E}">
        <p14:creationId xmlns:p14="http://schemas.microsoft.com/office/powerpoint/2010/main" val="495147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 Inspections</a:t>
            </a:r>
          </a:p>
        </p:txBody>
      </p:sp>
      <p:sp>
        <p:nvSpPr>
          <p:cNvPr id="3" name="Content Placeholder 2"/>
          <p:cNvSpPr>
            <a:spLocks noGrp="1"/>
          </p:cNvSpPr>
          <p:nvPr>
            <p:ph idx="1"/>
          </p:nvPr>
        </p:nvSpPr>
        <p:spPr/>
        <p:txBody>
          <a:bodyPr>
            <a:normAutofit/>
          </a:bodyPr>
          <a:lstStyle/>
          <a:p>
            <a:pPr marL="0" indent="0">
              <a:buNone/>
            </a:pPr>
            <a:r>
              <a:rPr lang="en-US" i="1" dirty="0"/>
              <a:t>Goals of this section</a:t>
            </a:r>
            <a:r>
              <a:rPr lang="en-US" dirty="0"/>
              <a:t>:</a:t>
            </a:r>
          </a:p>
          <a:p>
            <a:r>
              <a:rPr lang="en-US" dirty="0"/>
              <a:t>Learn about inspection reporting requirements</a:t>
            </a:r>
          </a:p>
          <a:p>
            <a:r>
              <a:rPr lang="en-US" dirty="0"/>
              <a:t>Know:</a:t>
            </a:r>
          </a:p>
          <a:p>
            <a:pPr lvl="1"/>
            <a:r>
              <a:rPr lang="en-US" dirty="0"/>
              <a:t>Who can inspect;</a:t>
            </a:r>
          </a:p>
          <a:p>
            <a:pPr lvl="1"/>
            <a:r>
              <a:rPr lang="en-US" dirty="0"/>
              <a:t>Where to inspect; and</a:t>
            </a:r>
          </a:p>
          <a:p>
            <a:pPr lvl="1"/>
            <a:r>
              <a:rPr lang="en-US" dirty="0"/>
              <a:t>How often to inspect.</a:t>
            </a:r>
          </a:p>
          <a:p>
            <a:r>
              <a:rPr lang="en-US" dirty="0"/>
              <a:t>Understand recordkeeping requirements.</a:t>
            </a:r>
          </a:p>
        </p:txBody>
      </p:sp>
    </p:spTree>
    <p:extLst>
      <p:ext uri="{BB962C8B-B14F-4D97-AF65-F5344CB8AC3E}">
        <p14:creationId xmlns:p14="http://schemas.microsoft.com/office/powerpoint/2010/main" val="2033281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descr="\\LS-QLF0A\buffalo2\pictures\Bragaw Interchange\Eagle Loop ANC 06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ffectLst>
            <a:innerShdw blurRad="114300">
              <a:prstClr val="black"/>
            </a:innerShdw>
          </a:effectLst>
        </p:spPr>
      </p:pic>
      <p:sp>
        <p:nvSpPr>
          <p:cNvPr id="5" name="Rectangle 4"/>
          <p:cNvSpPr/>
          <p:nvPr/>
        </p:nvSpPr>
        <p:spPr>
          <a:xfrm>
            <a:off x="152400" y="4572000"/>
            <a:ext cx="8534400" cy="1384995"/>
          </a:xfrm>
          <a:prstGeom prst="rect">
            <a:avLst/>
          </a:prstGeom>
        </p:spPr>
        <p:txBody>
          <a:bodyPr wrap="square">
            <a:spAutoFit/>
          </a:bodyPr>
          <a:lstStyle/>
          <a:p>
            <a:r>
              <a:rPr lang="en-US" sz="2800" b="1" dirty="0"/>
              <a:t>6.3 Qualified Person </a:t>
            </a:r>
            <a:endParaRPr lang="en-US" sz="2800" dirty="0"/>
          </a:p>
          <a:p>
            <a:r>
              <a:rPr lang="en-US" sz="2800" dirty="0"/>
              <a:t>An inspection must be conducted by a qualified person (as defined in the Appendix C) provided by a permittee. </a:t>
            </a:r>
            <a:endParaRPr lang="en-US" sz="2800" dirty="0">
              <a:solidFill>
                <a:schemeClr val="bg1"/>
              </a:solidFill>
            </a:endParaRPr>
          </a:p>
        </p:txBody>
      </p:sp>
      <p:sp>
        <p:nvSpPr>
          <p:cNvPr id="7" name="TextBox 6"/>
          <p:cNvSpPr txBox="1"/>
          <p:nvPr/>
        </p:nvSpPr>
        <p:spPr>
          <a:xfrm>
            <a:off x="76200" y="6477000"/>
            <a:ext cx="1189493" cy="369332"/>
          </a:xfrm>
          <a:prstGeom prst="rect">
            <a:avLst/>
          </a:prstGeom>
          <a:noFill/>
        </p:spPr>
        <p:txBody>
          <a:bodyPr wrap="none" rtlCol="0">
            <a:spAutoFit/>
          </a:bodyPr>
          <a:lstStyle/>
          <a:p>
            <a:r>
              <a:rPr lang="en-US" dirty="0"/>
              <a:t>Anchorage</a:t>
            </a:r>
          </a:p>
        </p:txBody>
      </p:sp>
      <p:pic>
        <p:nvPicPr>
          <p:cNvPr id="8" name="Picture 7" descr="DEC Logo 1"/>
          <p:cNvPicPr/>
          <p:nvPr/>
        </p:nvPicPr>
        <p:blipFill>
          <a:blip r:embed="rId4" cstate="print"/>
          <a:srcRect/>
          <a:stretch>
            <a:fillRect/>
          </a:stretch>
        </p:blipFill>
        <p:spPr bwMode="auto">
          <a:xfrm>
            <a:off x="8001000" y="108630"/>
            <a:ext cx="966787" cy="89803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lex\Pictures\best\Emmonak Clinic Rd 8-03-10 035.jpg"/>
          <p:cNvPicPr>
            <a:picLocks noChangeAspect="1" noChangeArrowheads="1"/>
          </p:cNvPicPr>
          <p:nvPr/>
        </p:nvPicPr>
        <p:blipFill>
          <a:blip r:embed="rId2" cstate="email">
            <a:lum bright="28000" contrast="19000"/>
            <a:extLst>
              <a:ext uri="{28A0092B-C50C-407E-A947-70E740481C1C}">
                <a14:useLocalDpi xmlns:a14="http://schemas.microsoft.com/office/drawing/2010/main"/>
              </a:ext>
            </a:extLst>
          </a:blip>
          <a:srcRect/>
          <a:stretch>
            <a:fillRect/>
          </a:stretch>
        </p:blipFill>
        <p:spPr bwMode="auto">
          <a:xfrm>
            <a:off x="0" y="-1"/>
            <a:ext cx="9144044" cy="6858065"/>
          </a:xfrm>
          <a:prstGeom prst="rect">
            <a:avLst/>
          </a:prstGeom>
          <a:noFill/>
          <a:effectLst>
            <a:innerShdw blurRad="114300">
              <a:prstClr val="black"/>
            </a:innerShdw>
          </a:effectLst>
        </p:spPr>
      </p:pic>
      <p:sp>
        <p:nvSpPr>
          <p:cNvPr id="2" name="Rectangle 1"/>
          <p:cNvSpPr/>
          <p:nvPr/>
        </p:nvSpPr>
        <p:spPr>
          <a:xfrm>
            <a:off x="76200" y="3365480"/>
            <a:ext cx="9067800" cy="3416320"/>
          </a:xfrm>
          <a:prstGeom prst="rect">
            <a:avLst/>
          </a:prstGeom>
          <a:solidFill>
            <a:srgbClr val="A2D668">
              <a:alpha val="48000"/>
            </a:srgbClr>
          </a:solidFill>
        </p:spPr>
        <p:txBody>
          <a:bodyPr wrap="square">
            <a:spAutoFit/>
          </a:bodyPr>
          <a:lstStyle/>
          <a:p>
            <a:r>
              <a:rPr lang="en-US" sz="2400" dirty="0">
                <a:solidFill>
                  <a:schemeClr val="bg1"/>
                </a:solidFill>
              </a:rPr>
              <a:t>During a site inspection, a </a:t>
            </a:r>
            <a:r>
              <a:rPr lang="en-US" sz="2400" dirty="0" err="1">
                <a:solidFill>
                  <a:schemeClr val="bg1"/>
                </a:solidFill>
              </a:rPr>
              <a:t>permittee</a:t>
            </a:r>
            <a:r>
              <a:rPr lang="en-US" sz="2400" dirty="0">
                <a:solidFill>
                  <a:schemeClr val="bg1"/>
                </a:solidFill>
              </a:rPr>
              <a:t> </a:t>
            </a:r>
            <a:r>
              <a:rPr lang="en-US" sz="2400" u="sng" dirty="0">
                <a:solidFill>
                  <a:schemeClr val="bg1"/>
                </a:solidFill>
              </a:rPr>
              <a:t>must</a:t>
            </a:r>
            <a:r>
              <a:rPr lang="en-US" sz="2400" dirty="0">
                <a:solidFill>
                  <a:schemeClr val="bg1"/>
                </a:solidFill>
              </a:rPr>
              <a:t> inspect the following : </a:t>
            </a:r>
          </a:p>
          <a:p>
            <a:pPr>
              <a:buFont typeface="Arial" pitchFamily="34" charset="0"/>
              <a:buChar char="•"/>
            </a:pPr>
            <a:r>
              <a:rPr lang="en-US" sz="2400" dirty="0">
                <a:solidFill>
                  <a:schemeClr val="bg1"/>
                </a:solidFill>
              </a:rPr>
              <a:t>Areas disturbed by construction activity </a:t>
            </a:r>
          </a:p>
          <a:p>
            <a:pPr>
              <a:buFont typeface="Arial" pitchFamily="34" charset="0"/>
              <a:buChar char="•"/>
            </a:pPr>
            <a:r>
              <a:rPr lang="en-US" sz="2400" dirty="0">
                <a:solidFill>
                  <a:schemeClr val="bg1"/>
                </a:solidFill>
              </a:rPr>
              <a:t>Areas used for storage of materials that are exposed to precipitation </a:t>
            </a:r>
          </a:p>
          <a:p>
            <a:pPr>
              <a:buFont typeface="Arial" pitchFamily="34" charset="0"/>
              <a:buChar char="•"/>
            </a:pPr>
            <a:r>
              <a:rPr lang="en-US" sz="2400" dirty="0">
                <a:solidFill>
                  <a:schemeClr val="bg1"/>
                </a:solidFill>
              </a:rPr>
              <a:t>Areas where control measures are installed and maintained, BMP’s</a:t>
            </a:r>
          </a:p>
          <a:p>
            <a:pPr>
              <a:buFont typeface="Arial" pitchFamily="34" charset="0"/>
              <a:buChar char="•"/>
            </a:pPr>
            <a:r>
              <a:rPr lang="en-US" sz="2400" dirty="0">
                <a:solidFill>
                  <a:schemeClr val="bg1"/>
                </a:solidFill>
              </a:rPr>
              <a:t>Areas where pollutants have accumulated and may enter storm water</a:t>
            </a:r>
          </a:p>
          <a:p>
            <a:pPr>
              <a:buFont typeface="Arial" pitchFamily="34" charset="0"/>
              <a:buChar char="•"/>
            </a:pPr>
            <a:r>
              <a:rPr lang="en-US" sz="2400" dirty="0">
                <a:solidFill>
                  <a:schemeClr val="bg1"/>
                </a:solidFill>
              </a:rPr>
              <a:t>Locations where vehicles enter or exit the site; </a:t>
            </a:r>
          </a:p>
          <a:p>
            <a:pPr>
              <a:buFont typeface="Arial" pitchFamily="34" charset="0"/>
              <a:buChar char="•"/>
            </a:pPr>
            <a:r>
              <a:rPr lang="en-US" sz="2400" dirty="0">
                <a:solidFill>
                  <a:schemeClr val="bg1"/>
                </a:solidFill>
              </a:rPr>
              <a:t>Areas where storm water typically flows;</a:t>
            </a:r>
          </a:p>
          <a:p>
            <a:pPr>
              <a:buFont typeface="Arial" pitchFamily="34" charset="0"/>
              <a:buChar char="•"/>
            </a:pPr>
            <a:r>
              <a:rPr lang="en-US" sz="2400" dirty="0">
                <a:solidFill>
                  <a:schemeClr val="bg1"/>
                </a:solidFill>
              </a:rPr>
              <a:t>Points of discharge from the site.</a:t>
            </a:r>
          </a:p>
          <a:p>
            <a:pPr>
              <a:buFont typeface="Arial" pitchFamily="34" charset="0"/>
              <a:buChar char="•"/>
            </a:pPr>
            <a:r>
              <a:rPr lang="en-US" sz="2400" dirty="0">
                <a:solidFill>
                  <a:schemeClr val="bg1"/>
                </a:solidFill>
              </a:rPr>
              <a:t>Portions of the site where stabilization measures have been initiated. </a:t>
            </a:r>
          </a:p>
        </p:txBody>
      </p:sp>
      <p:sp>
        <p:nvSpPr>
          <p:cNvPr id="3" name="TextBox 2"/>
          <p:cNvSpPr txBox="1"/>
          <p:nvPr/>
        </p:nvSpPr>
        <p:spPr>
          <a:xfrm>
            <a:off x="6487328" y="240268"/>
            <a:ext cx="1610890" cy="369332"/>
          </a:xfrm>
          <a:prstGeom prst="rect">
            <a:avLst/>
          </a:prstGeom>
          <a:noFill/>
          <a:ln>
            <a:solidFill>
              <a:schemeClr val="tx1"/>
            </a:solidFill>
          </a:ln>
        </p:spPr>
        <p:txBody>
          <a:bodyPr wrap="none" rtlCol="0">
            <a:spAutoFit/>
          </a:bodyPr>
          <a:lstStyle/>
          <a:p>
            <a:r>
              <a:rPr lang="en-US" dirty="0"/>
              <a:t>2011 CGP 6.4.1</a:t>
            </a:r>
          </a:p>
        </p:txBody>
      </p:sp>
      <p:sp>
        <p:nvSpPr>
          <p:cNvPr id="5" name="TextBox 4"/>
          <p:cNvSpPr txBox="1"/>
          <p:nvPr/>
        </p:nvSpPr>
        <p:spPr>
          <a:xfrm>
            <a:off x="152400" y="76200"/>
            <a:ext cx="6935488" cy="1077218"/>
          </a:xfrm>
          <a:prstGeom prst="rect">
            <a:avLst/>
          </a:prstGeom>
          <a:noFill/>
        </p:spPr>
        <p:txBody>
          <a:bodyPr wrap="none" rtlCol="0">
            <a:spAutoFit/>
          </a:bodyPr>
          <a:lstStyle/>
          <a:p>
            <a:r>
              <a:rPr lang="en-US" sz="3200" dirty="0">
                <a:solidFill>
                  <a:schemeClr val="bg1"/>
                </a:solidFill>
              </a:rPr>
              <a:t>During a site inspection,</a:t>
            </a:r>
          </a:p>
          <a:p>
            <a:r>
              <a:rPr lang="en-US" sz="3200" dirty="0">
                <a:solidFill>
                  <a:schemeClr val="bg1"/>
                </a:solidFill>
              </a:rPr>
              <a:t>a </a:t>
            </a:r>
            <a:r>
              <a:rPr lang="en-US" sz="3200" dirty="0" err="1">
                <a:solidFill>
                  <a:schemeClr val="bg1"/>
                </a:solidFill>
              </a:rPr>
              <a:t>permittee</a:t>
            </a:r>
            <a:r>
              <a:rPr lang="en-US" sz="3200" dirty="0">
                <a:solidFill>
                  <a:schemeClr val="bg1"/>
                </a:solidFill>
              </a:rPr>
              <a:t> </a:t>
            </a:r>
            <a:r>
              <a:rPr lang="en-US" sz="3200" u="sng" dirty="0">
                <a:solidFill>
                  <a:schemeClr val="bg1"/>
                </a:solidFill>
              </a:rPr>
              <a:t>must</a:t>
            </a:r>
            <a:r>
              <a:rPr lang="en-US" sz="3200" dirty="0">
                <a:solidFill>
                  <a:schemeClr val="bg1"/>
                </a:solidFill>
              </a:rPr>
              <a:t> inspect the following : </a:t>
            </a:r>
          </a:p>
        </p:txBody>
      </p:sp>
      <p:sp>
        <p:nvSpPr>
          <p:cNvPr id="6" name="TextBox 5"/>
          <p:cNvSpPr txBox="1"/>
          <p:nvPr/>
        </p:nvSpPr>
        <p:spPr>
          <a:xfrm rot="10800000" flipV="1">
            <a:off x="6367864" y="157534"/>
            <a:ext cx="1981200" cy="400110"/>
          </a:xfrm>
          <a:prstGeom prst="rect">
            <a:avLst/>
          </a:prstGeom>
          <a:noFill/>
          <a:ln>
            <a:solidFill>
              <a:schemeClr val="bg1"/>
            </a:solidFill>
          </a:ln>
        </p:spPr>
        <p:txBody>
          <a:bodyPr wrap="square">
            <a:spAutoFit/>
          </a:bodyPr>
          <a:lstStyle/>
          <a:p>
            <a:pPr>
              <a:defRPr/>
            </a:pPr>
            <a:r>
              <a:rPr lang="en-US" sz="2000" dirty="0">
                <a:solidFill>
                  <a:schemeClr val="bg1"/>
                </a:solidFill>
              </a:rPr>
              <a:t>2021 CGP 6.4.1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lex\Pictures\best\P917043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30955"/>
          </a:xfrm>
          <a:prstGeom prst="rect">
            <a:avLst/>
          </a:prstGeom>
          <a:noFill/>
          <a:effectLst>
            <a:innerShdw blurRad="114300">
              <a:prstClr val="black"/>
            </a:innerShdw>
          </a:effectLst>
        </p:spPr>
      </p:pic>
      <p:sp>
        <p:nvSpPr>
          <p:cNvPr id="2" name="Rectangle 1"/>
          <p:cNvSpPr/>
          <p:nvPr/>
        </p:nvSpPr>
        <p:spPr>
          <a:xfrm>
            <a:off x="152400" y="76200"/>
            <a:ext cx="8382000" cy="830997"/>
          </a:xfrm>
          <a:prstGeom prst="rect">
            <a:avLst/>
          </a:prstGeom>
        </p:spPr>
        <p:txBody>
          <a:bodyPr wrap="square">
            <a:spAutoFit/>
          </a:bodyPr>
          <a:lstStyle/>
          <a:p>
            <a:r>
              <a:rPr lang="en-US" sz="2400" dirty="0">
                <a:solidFill>
                  <a:schemeClr val="bg1"/>
                </a:solidFill>
              </a:rPr>
              <a:t>6.4.2 </a:t>
            </a:r>
            <a:r>
              <a:rPr lang="en-US" sz="2400" b="1" dirty="0">
                <a:solidFill>
                  <a:schemeClr val="bg1"/>
                </a:solidFill>
              </a:rPr>
              <a:t>Scope of Inspection </a:t>
            </a:r>
          </a:p>
          <a:p>
            <a:r>
              <a:rPr lang="en-US" sz="2400" dirty="0">
                <a:solidFill>
                  <a:schemeClr val="bg1"/>
                </a:solidFill>
              </a:rPr>
              <a:t>The site inspection shall include the following: </a:t>
            </a:r>
          </a:p>
        </p:txBody>
      </p:sp>
      <p:sp>
        <p:nvSpPr>
          <p:cNvPr id="3" name="Rectangle 2"/>
          <p:cNvSpPr/>
          <p:nvPr/>
        </p:nvSpPr>
        <p:spPr>
          <a:xfrm>
            <a:off x="228600" y="5396805"/>
            <a:ext cx="8915400" cy="1384995"/>
          </a:xfrm>
          <a:prstGeom prst="rect">
            <a:avLst/>
          </a:prstGeom>
          <a:solidFill>
            <a:schemeClr val="tx1">
              <a:alpha val="48000"/>
            </a:schemeClr>
          </a:solidFill>
        </p:spPr>
        <p:txBody>
          <a:bodyPr wrap="square">
            <a:spAutoFit/>
          </a:bodyPr>
          <a:lstStyle/>
          <a:p>
            <a:r>
              <a:rPr lang="en-US" sz="2800" dirty="0">
                <a:solidFill>
                  <a:schemeClr val="bg1"/>
                </a:solidFill>
                <a:effectLst>
                  <a:outerShdw blurRad="38100" dist="38100" dir="2700000" algn="tl">
                    <a:srgbClr val="000000">
                      <a:alpha val="43137"/>
                    </a:srgbClr>
                  </a:outerShdw>
                </a:effectLst>
              </a:rPr>
              <a:t>6.4.2.1 Check whether all control measures are installed and operating as intended and determine if any control measures need to be replaced, repaired or maintained</a:t>
            </a:r>
          </a:p>
        </p:txBody>
      </p:sp>
      <p:sp>
        <p:nvSpPr>
          <p:cNvPr id="5" name="TextBox 4"/>
          <p:cNvSpPr txBox="1"/>
          <p:nvPr/>
        </p:nvSpPr>
        <p:spPr>
          <a:xfrm>
            <a:off x="8357271" y="6488668"/>
            <a:ext cx="862929" cy="369332"/>
          </a:xfrm>
          <a:prstGeom prst="rect">
            <a:avLst/>
          </a:prstGeom>
          <a:noFill/>
        </p:spPr>
        <p:txBody>
          <a:bodyPr wrap="none" rtlCol="0">
            <a:spAutoFit/>
          </a:bodyPr>
          <a:lstStyle/>
          <a:p>
            <a:r>
              <a:rPr lang="en-US" dirty="0">
                <a:solidFill>
                  <a:schemeClr val="bg1"/>
                </a:solidFill>
              </a:rPr>
              <a:t>Barrow</a:t>
            </a:r>
          </a:p>
        </p:txBody>
      </p:sp>
      <p:pic>
        <p:nvPicPr>
          <p:cNvPr id="7" name="Picture 6" descr="DEC Logo 1"/>
          <p:cNvPicPr/>
          <p:nvPr/>
        </p:nvPicPr>
        <p:blipFill>
          <a:blip r:embed="rId3" cstate="print"/>
          <a:srcRect/>
          <a:stretch>
            <a:fillRect/>
          </a:stretch>
        </p:blipFill>
        <p:spPr bwMode="auto">
          <a:xfrm>
            <a:off x="8001000" y="108630"/>
            <a:ext cx="966787" cy="89803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lex\Pictures\best\INLET Unrotecte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2834" cy="6858000"/>
          </a:xfrm>
          <a:prstGeom prst="rect">
            <a:avLst/>
          </a:prstGeom>
          <a:noFill/>
          <a:effectLst>
            <a:innerShdw blurRad="114300">
              <a:prstClr val="black"/>
            </a:innerShdw>
          </a:effectLst>
        </p:spPr>
      </p:pic>
      <p:sp>
        <p:nvSpPr>
          <p:cNvPr id="2" name="Rectangle 1"/>
          <p:cNvSpPr/>
          <p:nvPr/>
        </p:nvSpPr>
        <p:spPr>
          <a:xfrm>
            <a:off x="76200" y="76200"/>
            <a:ext cx="6096000" cy="830997"/>
          </a:xfrm>
          <a:prstGeom prst="rect">
            <a:avLst/>
          </a:prstGeom>
          <a:solidFill>
            <a:schemeClr val="tx1">
              <a:alpha val="58000"/>
            </a:schemeClr>
          </a:solidFill>
        </p:spPr>
        <p:txBody>
          <a:bodyPr wrap="square">
            <a:spAutoFit/>
          </a:bodyPr>
          <a:lstStyle/>
          <a:p>
            <a:r>
              <a:rPr lang="en-US" sz="2400" dirty="0">
                <a:solidFill>
                  <a:schemeClr val="bg1"/>
                </a:solidFill>
              </a:rPr>
              <a:t>6.4.2 </a:t>
            </a:r>
            <a:r>
              <a:rPr lang="en-US" sz="2400" b="1" dirty="0">
                <a:solidFill>
                  <a:schemeClr val="bg1"/>
                </a:solidFill>
              </a:rPr>
              <a:t>Scope of Inspection </a:t>
            </a:r>
          </a:p>
          <a:p>
            <a:r>
              <a:rPr lang="en-US" sz="2400" dirty="0">
                <a:solidFill>
                  <a:schemeClr val="bg1"/>
                </a:solidFill>
              </a:rPr>
              <a:t>The site inspection shall include the following: </a:t>
            </a:r>
          </a:p>
        </p:txBody>
      </p:sp>
      <p:sp>
        <p:nvSpPr>
          <p:cNvPr id="3" name="Rectangle 2"/>
          <p:cNvSpPr/>
          <p:nvPr/>
        </p:nvSpPr>
        <p:spPr>
          <a:xfrm>
            <a:off x="0" y="4611231"/>
            <a:ext cx="9144000" cy="2246769"/>
          </a:xfrm>
          <a:prstGeom prst="rect">
            <a:avLst/>
          </a:prstGeom>
          <a:solidFill>
            <a:schemeClr val="tx1">
              <a:alpha val="40000"/>
            </a:schemeClr>
          </a:solidFill>
        </p:spPr>
        <p:txBody>
          <a:bodyPr wrap="square">
            <a:spAutoFit/>
          </a:bodyPr>
          <a:lstStyle/>
          <a:p>
            <a:r>
              <a:rPr lang="en-US" sz="2800" dirty="0">
                <a:solidFill>
                  <a:schemeClr val="bg1"/>
                </a:solidFill>
              </a:rPr>
              <a:t>6.4.2.2 Check for the presence of accumulated sediment near the project area boundary that has a potential for being washed outside of the project boundary on locations such as roadways or parking lots, storm water conveyance systems, storm water inlets, and discharge points;</a:t>
            </a:r>
          </a:p>
        </p:txBody>
      </p:sp>
      <p:pic>
        <p:nvPicPr>
          <p:cNvPr id="6" name="Picture 5" descr="DEC Logo 1"/>
          <p:cNvPicPr/>
          <p:nvPr/>
        </p:nvPicPr>
        <p:blipFill>
          <a:blip r:embed="rId3" cstate="print"/>
          <a:srcRect/>
          <a:stretch>
            <a:fillRect/>
          </a:stretch>
        </p:blipFill>
        <p:spPr bwMode="auto">
          <a:xfrm>
            <a:off x="8001000" y="108630"/>
            <a:ext cx="966787" cy="89803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lex\Pictures\best\IMG_057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effectLst>
            <a:innerShdw blurRad="114300">
              <a:prstClr val="black"/>
            </a:innerShdw>
          </a:effectLst>
        </p:spPr>
      </p:pic>
      <p:sp>
        <p:nvSpPr>
          <p:cNvPr id="2" name="Rectangle 1"/>
          <p:cNvSpPr/>
          <p:nvPr/>
        </p:nvSpPr>
        <p:spPr>
          <a:xfrm>
            <a:off x="228600" y="152400"/>
            <a:ext cx="8382000" cy="954107"/>
          </a:xfrm>
          <a:prstGeom prst="rect">
            <a:avLst/>
          </a:prstGeom>
        </p:spPr>
        <p:txBody>
          <a:bodyPr wrap="square">
            <a:spAutoFit/>
          </a:bodyPr>
          <a:lstStyle/>
          <a:p>
            <a:r>
              <a:rPr lang="en-US" sz="2800" dirty="0">
                <a:solidFill>
                  <a:schemeClr val="bg1"/>
                </a:solidFill>
              </a:rPr>
              <a:t>6.4.2 </a:t>
            </a:r>
            <a:r>
              <a:rPr lang="en-US" sz="2800" b="1" dirty="0">
                <a:solidFill>
                  <a:schemeClr val="bg1"/>
                </a:solidFill>
              </a:rPr>
              <a:t>Scope of Inspection </a:t>
            </a:r>
          </a:p>
          <a:p>
            <a:r>
              <a:rPr lang="en-US" sz="2800" dirty="0">
                <a:solidFill>
                  <a:schemeClr val="bg1"/>
                </a:solidFill>
              </a:rPr>
              <a:t>The site inspection shall include the following: </a:t>
            </a:r>
          </a:p>
        </p:txBody>
      </p:sp>
      <p:sp>
        <p:nvSpPr>
          <p:cNvPr id="4" name="Rectangle 3"/>
          <p:cNvSpPr/>
          <p:nvPr/>
        </p:nvSpPr>
        <p:spPr>
          <a:xfrm>
            <a:off x="228600" y="5505271"/>
            <a:ext cx="8686800" cy="1200329"/>
          </a:xfrm>
          <a:prstGeom prst="rect">
            <a:avLst/>
          </a:prstGeom>
          <a:solidFill>
            <a:schemeClr val="bg1">
              <a:lumMod val="95000"/>
              <a:lumOff val="5000"/>
              <a:alpha val="86000"/>
            </a:schemeClr>
          </a:solidFill>
        </p:spPr>
        <p:txBody>
          <a:bodyPr wrap="square">
            <a:spAutoFit/>
          </a:bodyPr>
          <a:lstStyle/>
          <a:p>
            <a:r>
              <a:rPr lang="en-US" sz="2400" dirty="0">
                <a:effectLst>
                  <a:outerShdw blurRad="38100" dist="38100" dir="2700000" algn="tl">
                    <a:srgbClr val="000000">
                      <a:alpha val="43137"/>
                    </a:srgbClr>
                  </a:outerShdw>
                </a:effectLst>
              </a:rPr>
              <a:t>6.4.2.3 Check for the evidence of, or the potential for spills, leaks, or other accumulations of pollutants on the site entering the storm water conveyance system or waters of the U.S.</a:t>
            </a:r>
          </a:p>
        </p:txBody>
      </p:sp>
      <p:pic>
        <p:nvPicPr>
          <p:cNvPr id="6" name="Picture 5" descr="DEC Logo 1"/>
          <p:cNvPicPr/>
          <p:nvPr/>
        </p:nvPicPr>
        <p:blipFill>
          <a:blip r:embed="rId3" cstate="print"/>
          <a:srcRect/>
          <a:stretch>
            <a:fillRect/>
          </a:stretch>
        </p:blipFill>
        <p:spPr bwMode="auto">
          <a:xfrm>
            <a:off x="8001000" y="108630"/>
            <a:ext cx="966787" cy="89803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lex\Pictures\best\Alder Creek 10-25-10 270 (17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ffectLst>
            <a:innerShdw blurRad="114300">
              <a:prstClr val="black"/>
            </a:innerShdw>
          </a:effectLst>
        </p:spPr>
      </p:pic>
      <p:sp>
        <p:nvSpPr>
          <p:cNvPr id="2" name="Rectangle 1"/>
          <p:cNvSpPr/>
          <p:nvPr/>
        </p:nvSpPr>
        <p:spPr>
          <a:xfrm>
            <a:off x="152400" y="159603"/>
            <a:ext cx="8382000" cy="830997"/>
          </a:xfrm>
          <a:prstGeom prst="rect">
            <a:avLst/>
          </a:prstGeom>
        </p:spPr>
        <p:txBody>
          <a:bodyPr wrap="square">
            <a:spAutoFit/>
          </a:bodyPr>
          <a:lstStyle/>
          <a:p>
            <a:r>
              <a:rPr lang="en-US" sz="2400" dirty="0"/>
              <a:t>6.4.2 </a:t>
            </a:r>
            <a:r>
              <a:rPr lang="en-US" sz="2400" b="1" dirty="0"/>
              <a:t>Scope of Inspection </a:t>
            </a:r>
          </a:p>
          <a:p>
            <a:r>
              <a:rPr lang="en-US" sz="2400" dirty="0"/>
              <a:t>The site inspection shall include the following: </a:t>
            </a:r>
          </a:p>
        </p:txBody>
      </p:sp>
      <p:sp>
        <p:nvSpPr>
          <p:cNvPr id="3" name="Rectangle 2"/>
          <p:cNvSpPr/>
          <p:nvPr/>
        </p:nvSpPr>
        <p:spPr>
          <a:xfrm>
            <a:off x="228600" y="5320605"/>
            <a:ext cx="8610600" cy="1384995"/>
          </a:xfrm>
          <a:prstGeom prst="rect">
            <a:avLst/>
          </a:prstGeom>
          <a:solidFill>
            <a:schemeClr val="tx2">
              <a:lumMod val="25000"/>
              <a:alpha val="90000"/>
            </a:schemeClr>
          </a:solidFill>
        </p:spPr>
        <p:txBody>
          <a:bodyPr wrap="square">
            <a:spAutoFit/>
          </a:bodyPr>
          <a:lstStyle/>
          <a:p>
            <a:r>
              <a:rPr lang="en-US" sz="2800" dirty="0"/>
              <a:t>6.4.2.4 Describe visible areas where erosion has occurred near the project area boundary that has a potential for being washed outside of the project boundary</a:t>
            </a:r>
          </a:p>
        </p:txBody>
      </p:sp>
      <p:sp>
        <p:nvSpPr>
          <p:cNvPr id="6" name="TextBox 5"/>
          <p:cNvSpPr txBox="1"/>
          <p:nvPr/>
        </p:nvSpPr>
        <p:spPr>
          <a:xfrm>
            <a:off x="7723855" y="6412468"/>
            <a:ext cx="1191545" cy="369332"/>
          </a:xfrm>
          <a:prstGeom prst="rect">
            <a:avLst/>
          </a:prstGeom>
          <a:noFill/>
        </p:spPr>
        <p:txBody>
          <a:bodyPr wrap="none" rtlCol="0">
            <a:spAutoFit/>
          </a:bodyPr>
          <a:lstStyle/>
          <a:p>
            <a:r>
              <a:rPr lang="en-US" dirty="0"/>
              <a:t>North Pole</a:t>
            </a:r>
          </a:p>
        </p:txBody>
      </p:sp>
      <p:pic>
        <p:nvPicPr>
          <p:cNvPr id="7" name="Picture 6" descr="DEC Logo 1"/>
          <p:cNvPicPr/>
          <p:nvPr/>
        </p:nvPicPr>
        <p:blipFill>
          <a:blip r:embed="rId3" cstate="print"/>
          <a:srcRect/>
          <a:stretch>
            <a:fillRect/>
          </a:stretch>
        </p:blipFill>
        <p:spPr bwMode="auto">
          <a:xfrm>
            <a:off x="8001000" y="108630"/>
            <a:ext cx="966787" cy="89803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lex\Pictures\best\Rock Flume\8-10 Flume exc.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ffectLst>
            <a:innerShdw blurRad="114300">
              <a:prstClr val="black"/>
            </a:innerShdw>
          </a:effectLst>
        </p:spPr>
      </p:pic>
      <p:sp>
        <p:nvSpPr>
          <p:cNvPr id="2" name="Rectangle 1"/>
          <p:cNvSpPr/>
          <p:nvPr/>
        </p:nvSpPr>
        <p:spPr>
          <a:xfrm>
            <a:off x="152400" y="152400"/>
            <a:ext cx="8382000" cy="830997"/>
          </a:xfrm>
          <a:prstGeom prst="rect">
            <a:avLst/>
          </a:prstGeom>
        </p:spPr>
        <p:txBody>
          <a:bodyPr wrap="square">
            <a:spAutoFit/>
          </a:bodyPr>
          <a:lstStyle/>
          <a:p>
            <a:r>
              <a:rPr lang="en-US" sz="2400" dirty="0">
                <a:solidFill>
                  <a:schemeClr val="bg1"/>
                </a:solidFill>
              </a:rPr>
              <a:t>6.4.2 </a:t>
            </a:r>
            <a:r>
              <a:rPr lang="en-US" sz="2400" b="1" dirty="0">
                <a:solidFill>
                  <a:schemeClr val="bg1"/>
                </a:solidFill>
              </a:rPr>
              <a:t>Scope of Inspection </a:t>
            </a:r>
          </a:p>
          <a:p>
            <a:r>
              <a:rPr lang="en-US" sz="2400" dirty="0">
                <a:solidFill>
                  <a:schemeClr val="bg1"/>
                </a:solidFill>
              </a:rPr>
              <a:t>The site inspection shall include the following: </a:t>
            </a:r>
          </a:p>
        </p:txBody>
      </p:sp>
      <p:sp>
        <p:nvSpPr>
          <p:cNvPr id="3" name="Rectangle 2"/>
          <p:cNvSpPr/>
          <p:nvPr/>
        </p:nvSpPr>
        <p:spPr>
          <a:xfrm>
            <a:off x="2286000" y="5320605"/>
            <a:ext cx="6705600" cy="1384995"/>
          </a:xfrm>
          <a:prstGeom prst="rect">
            <a:avLst/>
          </a:prstGeom>
          <a:solidFill>
            <a:schemeClr val="tx1">
              <a:alpha val="50000"/>
            </a:schemeClr>
          </a:solidFill>
        </p:spPr>
        <p:txBody>
          <a:bodyPr wrap="square">
            <a:spAutoFit/>
          </a:bodyPr>
          <a:lstStyle/>
          <a:p>
            <a:r>
              <a:rPr lang="en-US" sz="2800" dirty="0">
                <a:solidFill>
                  <a:schemeClr val="bg1"/>
                </a:solidFill>
              </a:rPr>
              <a:t>6.4.2.5 Identify any locations where new or modified control measures are necessary to meet the requirements in Part 4.0</a:t>
            </a:r>
          </a:p>
        </p:txBody>
      </p:sp>
      <p:pic>
        <p:nvPicPr>
          <p:cNvPr id="6" name="Picture 5" descr="DEC Logo 1"/>
          <p:cNvPicPr/>
          <p:nvPr/>
        </p:nvPicPr>
        <p:blipFill>
          <a:blip r:embed="rId3" cstate="print"/>
          <a:srcRect/>
          <a:stretch>
            <a:fillRect/>
          </a:stretch>
        </p:blipFill>
        <p:spPr bwMode="auto">
          <a:xfrm>
            <a:off x="8077200" y="108630"/>
            <a:ext cx="890587" cy="874767"/>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lex\Pictures\best\IMG_014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 y="0"/>
            <a:ext cx="9143944" cy="6858219"/>
          </a:xfrm>
          <a:prstGeom prst="rect">
            <a:avLst/>
          </a:prstGeom>
          <a:noFill/>
          <a:effectLst>
            <a:innerShdw blurRad="114300">
              <a:prstClr val="black"/>
            </a:innerShdw>
          </a:effectLst>
        </p:spPr>
      </p:pic>
      <p:sp>
        <p:nvSpPr>
          <p:cNvPr id="2" name="Rectangle 1"/>
          <p:cNvSpPr/>
          <p:nvPr/>
        </p:nvSpPr>
        <p:spPr>
          <a:xfrm>
            <a:off x="76200" y="76200"/>
            <a:ext cx="5943600" cy="830997"/>
          </a:xfrm>
          <a:prstGeom prst="rect">
            <a:avLst/>
          </a:prstGeom>
          <a:solidFill>
            <a:schemeClr val="bg1">
              <a:lumMod val="85000"/>
              <a:lumOff val="15000"/>
              <a:alpha val="81000"/>
            </a:schemeClr>
          </a:solidFill>
        </p:spPr>
        <p:txBody>
          <a:bodyPr wrap="square">
            <a:spAutoFit/>
          </a:bodyPr>
          <a:lstStyle/>
          <a:p>
            <a:r>
              <a:rPr lang="en-US" sz="2400" dirty="0">
                <a:effectLst>
                  <a:outerShdw blurRad="38100" dist="38100" dir="2700000" algn="tl">
                    <a:srgbClr val="000000">
                      <a:alpha val="43137"/>
                    </a:srgbClr>
                  </a:outerShdw>
                </a:effectLst>
              </a:rPr>
              <a:t>6.4.2 </a:t>
            </a:r>
            <a:r>
              <a:rPr lang="en-US" sz="2400" b="1" dirty="0">
                <a:effectLst>
                  <a:outerShdw blurRad="38100" dist="38100" dir="2700000" algn="tl">
                    <a:srgbClr val="000000">
                      <a:alpha val="43137"/>
                    </a:srgbClr>
                  </a:outerShdw>
                </a:effectLst>
              </a:rPr>
              <a:t>Scope of Inspection </a:t>
            </a:r>
          </a:p>
          <a:p>
            <a:r>
              <a:rPr lang="en-US" sz="2400" dirty="0">
                <a:effectLst>
                  <a:outerShdw blurRad="38100" dist="38100" dir="2700000" algn="tl">
                    <a:srgbClr val="000000">
                      <a:alpha val="43137"/>
                    </a:srgbClr>
                  </a:outerShdw>
                </a:effectLst>
              </a:rPr>
              <a:t>The site inspection shall include the following: </a:t>
            </a:r>
          </a:p>
        </p:txBody>
      </p:sp>
      <p:sp>
        <p:nvSpPr>
          <p:cNvPr id="4" name="Rectangle 3"/>
          <p:cNvSpPr/>
          <p:nvPr/>
        </p:nvSpPr>
        <p:spPr>
          <a:xfrm>
            <a:off x="0" y="5934670"/>
            <a:ext cx="9144000" cy="923330"/>
          </a:xfrm>
          <a:prstGeom prst="rect">
            <a:avLst/>
          </a:prstGeom>
          <a:solidFill>
            <a:schemeClr val="tx1">
              <a:alpha val="50000"/>
            </a:schemeClr>
          </a:solidFill>
        </p:spPr>
        <p:txBody>
          <a:bodyPr wrap="square">
            <a:spAutoFit/>
          </a:bodyPr>
          <a:lstStyle/>
          <a:p>
            <a:r>
              <a:rPr lang="en-US" sz="2700" dirty="0">
                <a:solidFill>
                  <a:schemeClr val="bg1"/>
                </a:solidFill>
                <a:effectLst>
                  <a:outerShdw blurRad="38100" dist="38100" dir="2700000" algn="tl">
                    <a:srgbClr val="000000">
                      <a:alpha val="43137"/>
                    </a:srgbClr>
                  </a:outerShdw>
                </a:effectLst>
              </a:rPr>
              <a:t>6.4.2.6 Identify all points that discharge from the site and describe the conditions that are contributing to that discharge.</a:t>
            </a:r>
          </a:p>
        </p:txBody>
      </p:sp>
      <p:pic>
        <p:nvPicPr>
          <p:cNvPr id="6" name="Picture 5" descr="DEC Logo 1"/>
          <p:cNvPicPr/>
          <p:nvPr/>
        </p:nvPicPr>
        <p:blipFill>
          <a:blip r:embed="rId3" cstate="print"/>
          <a:srcRect/>
          <a:stretch>
            <a:fillRect/>
          </a:stretch>
        </p:blipFill>
        <p:spPr bwMode="auto">
          <a:xfrm>
            <a:off x="8001000" y="108630"/>
            <a:ext cx="966787" cy="89803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lex\Pictures\best\Minto AIP Dec 6, 2008 34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9" y="0"/>
            <a:ext cx="9143501" cy="6858000"/>
          </a:xfrm>
          <a:prstGeom prst="rect">
            <a:avLst/>
          </a:prstGeom>
          <a:noFill/>
          <a:effectLst>
            <a:innerShdw blurRad="114300">
              <a:prstClr val="black"/>
            </a:innerShdw>
          </a:effectLst>
        </p:spPr>
      </p:pic>
      <p:sp>
        <p:nvSpPr>
          <p:cNvPr id="2" name="Rectangle 1"/>
          <p:cNvSpPr/>
          <p:nvPr/>
        </p:nvSpPr>
        <p:spPr>
          <a:xfrm>
            <a:off x="76200" y="76200"/>
            <a:ext cx="3657600" cy="1200329"/>
          </a:xfrm>
          <a:prstGeom prst="rect">
            <a:avLst/>
          </a:prstGeom>
        </p:spPr>
        <p:txBody>
          <a:bodyPr wrap="square">
            <a:spAutoFit/>
          </a:bodyPr>
          <a:lstStyle/>
          <a:p>
            <a:r>
              <a:rPr lang="en-US" sz="2400" dirty="0">
                <a:solidFill>
                  <a:schemeClr val="bg1"/>
                </a:solidFill>
                <a:effectLst>
                  <a:outerShdw blurRad="38100" dist="38100" dir="2700000" algn="tl">
                    <a:srgbClr val="000000">
                      <a:alpha val="43137"/>
                    </a:srgbClr>
                  </a:outerShdw>
                </a:effectLst>
              </a:rPr>
              <a:t>6.4.2 </a:t>
            </a:r>
            <a:r>
              <a:rPr lang="en-US" sz="2400" b="1" dirty="0">
                <a:solidFill>
                  <a:schemeClr val="bg1"/>
                </a:solidFill>
                <a:effectLst>
                  <a:outerShdw blurRad="38100" dist="38100" dir="2700000" algn="tl">
                    <a:srgbClr val="000000">
                      <a:alpha val="43137"/>
                    </a:srgbClr>
                  </a:outerShdw>
                </a:effectLst>
              </a:rPr>
              <a:t>Scope of Inspection </a:t>
            </a:r>
          </a:p>
          <a:p>
            <a:r>
              <a:rPr lang="en-US" sz="2400" dirty="0">
                <a:solidFill>
                  <a:schemeClr val="bg1"/>
                </a:solidFill>
                <a:effectLst>
                  <a:outerShdw blurRad="38100" dist="38100" dir="2700000" algn="tl">
                    <a:srgbClr val="000000">
                      <a:alpha val="43137"/>
                    </a:srgbClr>
                  </a:outerShdw>
                </a:effectLst>
              </a:rPr>
              <a:t>The site inspection shall include the following: </a:t>
            </a:r>
          </a:p>
        </p:txBody>
      </p:sp>
      <p:sp>
        <p:nvSpPr>
          <p:cNvPr id="3" name="Rectangle 2"/>
          <p:cNvSpPr/>
          <p:nvPr/>
        </p:nvSpPr>
        <p:spPr>
          <a:xfrm>
            <a:off x="228600" y="4965918"/>
            <a:ext cx="4114800" cy="1815882"/>
          </a:xfrm>
          <a:prstGeom prst="rect">
            <a:avLst/>
          </a:prstGeom>
          <a:solidFill>
            <a:srgbClr val="7D6C4B">
              <a:alpha val="61000"/>
            </a:srgbClr>
          </a:solidFill>
        </p:spPr>
        <p:txBody>
          <a:bodyPr wrap="square">
            <a:spAutoFit/>
          </a:bodyPr>
          <a:lstStyle/>
          <a:p>
            <a:r>
              <a:rPr lang="en-US" sz="2800" dirty="0">
                <a:effectLst>
                  <a:outerShdw blurRad="38100" dist="38100" dir="2700000" algn="tl">
                    <a:srgbClr val="000000">
                      <a:alpha val="43137"/>
                    </a:srgbClr>
                  </a:outerShdw>
                </a:effectLst>
              </a:rPr>
              <a:t>6.4.2.7 Any incidents of noncompliance observed and corrective actions taken pursuant to Part 8.0. </a:t>
            </a:r>
          </a:p>
        </p:txBody>
      </p:sp>
      <p:pic>
        <p:nvPicPr>
          <p:cNvPr id="6" name="Picture 5" descr="DEC Logo 1"/>
          <p:cNvPicPr/>
          <p:nvPr/>
        </p:nvPicPr>
        <p:blipFill>
          <a:blip r:embed="rId3" cstate="print"/>
          <a:srcRect/>
          <a:stretch>
            <a:fillRect/>
          </a:stretch>
        </p:blipFill>
        <p:spPr bwMode="auto">
          <a:xfrm>
            <a:off x="8001000" y="108630"/>
            <a:ext cx="966787" cy="89803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B32B6C-2B81-4D66-9260-8143C0F6EB0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a:effectLst>
            <a:innerShdw blurRad="114300">
              <a:prstClr val="black"/>
            </a:innerShdw>
          </a:effectLst>
        </p:spPr>
      </p:pic>
      <p:sp>
        <p:nvSpPr>
          <p:cNvPr id="3" name="TextBox 2">
            <a:extLst>
              <a:ext uri="{FF2B5EF4-FFF2-40B4-BE49-F238E27FC236}">
                <a16:creationId xmlns:a16="http://schemas.microsoft.com/office/drawing/2014/main" id="{CF8F8D39-8D72-4897-830A-C8959CFC2877}"/>
              </a:ext>
            </a:extLst>
          </p:cNvPr>
          <p:cNvSpPr txBox="1"/>
          <p:nvPr/>
        </p:nvSpPr>
        <p:spPr>
          <a:xfrm>
            <a:off x="1066800" y="152400"/>
            <a:ext cx="7696200" cy="2246769"/>
          </a:xfrm>
          <a:prstGeom prst="rect">
            <a:avLst/>
          </a:prstGeom>
          <a:noFill/>
        </p:spPr>
        <p:txBody>
          <a:bodyPr wrap="square">
            <a:spAutoFit/>
          </a:bodyPr>
          <a:lstStyle/>
          <a:p>
            <a:r>
              <a:rPr lang="en-US" sz="2800" dirty="0"/>
              <a:t>6.5.1 Representative inspections may be performed at linear projects if the areas described in Part 6.4 are inaccessible, unsafe for personnel, would compromise stabilized areas, or would cause additional disturbance of soils.</a:t>
            </a:r>
          </a:p>
        </p:txBody>
      </p:sp>
    </p:spTree>
    <p:extLst>
      <p:ext uri="{BB962C8B-B14F-4D97-AF65-F5344CB8AC3E}">
        <p14:creationId xmlns:p14="http://schemas.microsoft.com/office/powerpoint/2010/main" val="1660180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 descr="F:\DCIM\100NCD90\DSC_267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914400"/>
            <a:ext cx="9144000" cy="4664740"/>
          </a:xfrm>
          <a:prstGeom prst="rect">
            <a:avLst/>
          </a:prstGeom>
          <a:noFill/>
          <a:effectLst>
            <a:innerShdw blurRad="114300">
              <a:prstClr val="black"/>
            </a:innerShdw>
          </a:effectLst>
        </p:spPr>
      </p:pic>
      <p:sp>
        <p:nvSpPr>
          <p:cNvPr id="52227" name="Rectangle 3"/>
          <p:cNvSpPr>
            <a:spLocks noGrp="1" noChangeArrowheads="1"/>
          </p:cNvSpPr>
          <p:nvPr>
            <p:ph type="title"/>
          </p:nvPr>
        </p:nvSpPr>
        <p:spPr>
          <a:xfrm>
            <a:off x="0" y="0"/>
            <a:ext cx="9220200" cy="914400"/>
          </a:xfrm>
        </p:spPr>
        <p:txBody>
          <a:bodyPr/>
          <a:lstStyle/>
          <a:p>
            <a:pPr eaLnBrk="1" hangingPunct="1">
              <a:defRPr/>
            </a:pPr>
            <a:r>
              <a:rPr lang="en-US" sz="4000" b="1" dirty="0"/>
              <a:t>Inspection/Monitoring/Reporting</a:t>
            </a:r>
          </a:p>
        </p:txBody>
      </p:sp>
      <p:sp>
        <p:nvSpPr>
          <p:cNvPr id="52228" name="Rectangle 4"/>
          <p:cNvSpPr>
            <a:spLocks noGrp="1" noChangeArrowheads="1"/>
          </p:cNvSpPr>
          <p:nvPr>
            <p:ph type="body" idx="1"/>
          </p:nvPr>
        </p:nvSpPr>
        <p:spPr>
          <a:xfrm>
            <a:off x="1828800" y="5638800"/>
            <a:ext cx="5715000" cy="990600"/>
          </a:xfrm>
        </p:spPr>
        <p:txBody>
          <a:bodyPr>
            <a:noAutofit/>
          </a:bodyPr>
          <a:lstStyle/>
          <a:p>
            <a:pPr eaLnBrk="1" hangingPunct="1">
              <a:lnSpc>
                <a:spcPct val="90000"/>
              </a:lnSpc>
              <a:buClr>
                <a:schemeClr val="tx2"/>
              </a:buClr>
              <a:buFont typeface="Wingdings" pitchFamily="2" charset="2"/>
              <a:buChar char="Ø"/>
              <a:defRPr/>
            </a:pPr>
            <a:r>
              <a:rPr lang="en-US" b="1" dirty="0"/>
              <a:t>Know if your plan is working</a:t>
            </a:r>
          </a:p>
          <a:p>
            <a:pPr eaLnBrk="1" hangingPunct="1">
              <a:lnSpc>
                <a:spcPct val="90000"/>
              </a:lnSpc>
              <a:buClr>
                <a:schemeClr val="tx2"/>
              </a:buClr>
              <a:buFont typeface="Wingdings" pitchFamily="2" charset="2"/>
              <a:buChar char="Ø"/>
              <a:defRPr/>
            </a:pPr>
            <a:r>
              <a:rPr lang="en-US" b="1" dirty="0"/>
              <a:t>Document corrective actions</a:t>
            </a:r>
          </a:p>
          <a:p>
            <a:pPr eaLnBrk="1" hangingPunct="1">
              <a:lnSpc>
                <a:spcPct val="90000"/>
              </a:lnSpc>
              <a:buFont typeface="Wingdings" pitchFamily="2" charset="2"/>
              <a:buChar char="Ø"/>
              <a:defRPr/>
            </a:pPr>
            <a:endParaRPr lang="en-US" b="1" dirty="0">
              <a:solidFill>
                <a:schemeClr val="hlink"/>
              </a:solidFill>
            </a:endParaRPr>
          </a:p>
        </p:txBody>
      </p:sp>
      <p:sp>
        <p:nvSpPr>
          <p:cNvPr id="5" name="TextBox 4"/>
          <p:cNvSpPr txBox="1"/>
          <p:nvPr/>
        </p:nvSpPr>
        <p:spPr>
          <a:xfrm>
            <a:off x="7973590" y="5117068"/>
            <a:ext cx="1094210" cy="369332"/>
          </a:xfrm>
          <a:prstGeom prst="rect">
            <a:avLst/>
          </a:prstGeom>
          <a:solidFill>
            <a:schemeClr val="tx1">
              <a:lumMod val="75000"/>
              <a:alpha val="70000"/>
            </a:schemeClr>
          </a:solidFill>
        </p:spPr>
        <p:txBody>
          <a:bodyPr wrap="none" rtlCol="0">
            <a:spAutoFit/>
          </a:bodyPr>
          <a:lstStyle/>
          <a:p>
            <a:r>
              <a:rPr lang="en-US" dirty="0">
                <a:solidFill>
                  <a:schemeClr val="bg1"/>
                </a:solidFill>
              </a:rPr>
              <a:t>Ketchikan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04800"/>
            <a:ext cx="5274008" cy="584775"/>
          </a:xfrm>
          <a:prstGeom prst="rect">
            <a:avLst/>
          </a:prstGeom>
        </p:spPr>
        <p:txBody>
          <a:bodyPr wrap="none">
            <a:spAutoFit/>
          </a:bodyPr>
          <a:lstStyle/>
          <a:p>
            <a:r>
              <a:rPr lang="en-US" sz="3200" b="1" dirty="0">
                <a:effectLst>
                  <a:outerShdw blurRad="38100" dist="38100" dir="2700000" algn="tl">
                    <a:srgbClr val="000000">
                      <a:alpha val="43137"/>
                    </a:srgbClr>
                  </a:outerShdw>
                </a:effectLst>
              </a:rPr>
              <a:t>6.5 Linear Project Inspections </a:t>
            </a:r>
            <a:endParaRPr lang="en-US" sz="3200" dirty="0">
              <a:effectLst>
                <a:outerShdw blurRad="38100" dist="38100" dir="2700000" algn="tl">
                  <a:srgbClr val="000000">
                    <a:alpha val="43137"/>
                  </a:srgbClr>
                </a:outerShdw>
              </a:effectLst>
            </a:endParaRPr>
          </a:p>
        </p:txBody>
      </p:sp>
      <p:sp>
        <p:nvSpPr>
          <p:cNvPr id="3" name="Rectangle 2"/>
          <p:cNvSpPr/>
          <p:nvPr/>
        </p:nvSpPr>
        <p:spPr>
          <a:xfrm>
            <a:off x="152400" y="4419600"/>
            <a:ext cx="8915400" cy="1569660"/>
          </a:xfrm>
          <a:prstGeom prst="rect">
            <a:avLst/>
          </a:prstGeom>
        </p:spPr>
        <p:txBody>
          <a:bodyPr wrap="square">
            <a:spAutoFit/>
          </a:bodyPr>
          <a:lstStyle/>
          <a:p>
            <a:r>
              <a:rPr lang="en-US" sz="3200" dirty="0">
                <a:effectLst>
                  <a:outerShdw blurRad="38100" dist="38100" dir="2700000" algn="tl">
                    <a:srgbClr val="000000">
                      <a:alpha val="43137"/>
                    </a:srgbClr>
                  </a:outerShdw>
                </a:effectLst>
              </a:rPr>
              <a:t>Representative inspections may be performed. Inspect control measures along the site 0.25 mile above and below each access point.</a:t>
            </a:r>
          </a:p>
        </p:txBody>
      </p:sp>
      <p:pic>
        <p:nvPicPr>
          <p:cNvPr id="4" name="Picture 8" descr="6-28-07 Alaska Sam 32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143000"/>
            <a:ext cx="7426977" cy="3048000"/>
          </a:xfrm>
          <a:prstGeom prst="rect">
            <a:avLst/>
          </a:prstGeom>
          <a:noFill/>
          <a:ln w="9525">
            <a:noFill/>
            <a:miter lim="800000"/>
            <a:headEnd/>
            <a:tailEnd/>
          </a:ln>
          <a:effectLst>
            <a:innerShdw blurRad="114300">
              <a:prstClr val="black"/>
            </a:innerShdw>
          </a:effectLst>
        </p:spPr>
      </p:pic>
      <p:sp>
        <p:nvSpPr>
          <p:cNvPr id="5" name="&quot;No&quot; Symbol 4"/>
          <p:cNvSpPr/>
          <p:nvPr/>
        </p:nvSpPr>
        <p:spPr bwMode="auto">
          <a:xfrm>
            <a:off x="685800" y="1676400"/>
            <a:ext cx="2209800" cy="1981200"/>
          </a:xfrm>
          <a:prstGeom prst="noSmoking">
            <a:avLst>
              <a:gd name="adj" fmla="val 8262"/>
            </a:avLst>
          </a:prstGeom>
          <a:solidFill>
            <a:srgbClr val="FF0000"/>
          </a:solidFill>
          <a:ln w="41275" cap="flat" cmpd="sng" algn="ctr">
            <a:solidFill>
              <a:srgbClr val="C00000"/>
            </a:solidFill>
            <a:prstDash val="solid"/>
            <a:round/>
            <a:headEnd type="none" w="med" len="med"/>
            <a:tailEnd type="none" w="med" len="med"/>
          </a:ln>
          <a:effectLst/>
        </p:spPr>
        <p:txBody>
          <a:bodyPr/>
          <a:lstStyle/>
          <a:p>
            <a:pPr>
              <a:defRPr/>
            </a:pPr>
            <a:endParaRPr lang="en-US"/>
          </a:p>
        </p:txBody>
      </p:sp>
      <p:pic>
        <p:nvPicPr>
          <p:cNvPr id="6" name="Picture 9" descr="\\BUFFALO-1\share\pictures\My Pictures\Misc Erosion\After Picture.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90243" y="1143000"/>
            <a:ext cx="5425157" cy="3048000"/>
          </a:xfrm>
          <a:prstGeom prst="rect">
            <a:avLst/>
          </a:prstGeom>
          <a:noFill/>
          <a:ln w="9525">
            <a:noFill/>
            <a:miter lim="800000"/>
            <a:headEnd/>
            <a:tailEnd/>
          </a:ln>
          <a:effectLst>
            <a:innerShdw blurRad="114300">
              <a:prstClr val="black"/>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3"/>
          <p:cNvSpPr txBox="1">
            <a:spLocks noChangeArrowheads="1"/>
          </p:cNvSpPr>
          <p:nvPr/>
        </p:nvSpPr>
        <p:spPr bwMode="auto">
          <a:xfrm>
            <a:off x="5334000" y="2386548"/>
            <a:ext cx="3810000" cy="3785652"/>
          </a:xfrm>
          <a:prstGeom prst="rect">
            <a:avLst/>
          </a:prstGeom>
          <a:noFill/>
          <a:ln w="9525">
            <a:noFill/>
            <a:miter lim="800000"/>
            <a:headEnd/>
            <a:tailEnd/>
          </a:ln>
        </p:spPr>
        <p:txBody>
          <a:bodyPr wrap="square">
            <a:spAutoFit/>
          </a:bodyPr>
          <a:lstStyle/>
          <a:p>
            <a:r>
              <a:rPr lang="en-US" sz="4000" dirty="0">
                <a:effectLst>
                  <a:outerShdw blurRad="38100" dist="38100" dir="2700000" algn="tl">
                    <a:srgbClr val="000000">
                      <a:alpha val="43137"/>
                    </a:srgbClr>
                  </a:outerShdw>
                </a:effectLst>
              </a:rPr>
              <a:t>Make Sure Your Inspection Forms Meet </a:t>
            </a:r>
            <a:r>
              <a:rPr lang="en-US" sz="4000" u="sng" dirty="0">
                <a:effectLst>
                  <a:outerShdw blurRad="38100" dist="38100" dir="2700000" algn="tl">
                    <a:srgbClr val="000000">
                      <a:alpha val="43137"/>
                    </a:srgbClr>
                  </a:outerShdw>
                </a:effectLst>
              </a:rPr>
              <a:t>All</a:t>
            </a:r>
            <a:r>
              <a:rPr lang="en-US" sz="4000" dirty="0">
                <a:effectLst>
                  <a:outerShdw blurRad="38100" dist="38100" dir="2700000" algn="tl">
                    <a:srgbClr val="000000">
                      <a:alpha val="43137"/>
                    </a:srgbClr>
                  </a:outerShdw>
                </a:effectLst>
              </a:rPr>
              <a:t> Your Permit</a:t>
            </a:r>
          </a:p>
          <a:p>
            <a:r>
              <a:rPr lang="en-US" sz="4000" dirty="0">
                <a:effectLst>
                  <a:outerShdw blurRad="38100" dist="38100" dir="2700000" algn="tl">
                    <a:srgbClr val="000000">
                      <a:alpha val="43137"/>
                    </a:srgbClr>
                  </a:outerShdw>
                </a:effectLst>
              </a:rPr>
              <a:t>&amp; Contract Requirements!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1000"/>
            <a:ext cx="5057838"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DEC Logo 1">
            <a:extLst>
              <a:ext uri="{FF2B5EF4-FFF2-40B4-BE49-F238E27FC236}">
                <a16:creationId xmlns:a16="http://schemas.microsoft.com/office/drawing/2014/main" id="{977B6E6F-35AF-4D16-9F99-49C8496E1CAE}"/>
              </a:ext>
            </a:extLst>
          </p:cNvPr>
          <p:cNvPicPr/>
          <p:nvPr/>
        </p:nvPicPr>
        <p:blipFill>
          <a:blip r:embed="rId4" cstate="print"/>
          <a:srcRect/>
          <a:stretch>
            <a:fillRect/>
          </a:stretch>
        </p:blipFill>
        <p:spPr bwMode="auto">
          <a:xfrm>
            <a:off x="7519988" y="265296"/>
            <a:ext cx="1447799" cy="1482726"/>
          </a:xfrm>
          <a:prstGeom prst="rect">
            <a:avLst/>
          </a:prstGeom>
          <a:noFill/>
          <a:ln w="9525">
            <a:noFill/>
            <a:miter lim="800000"/>
            <a:headEnd/>
            <a:tailEnd/>
          </a:ln>
        </p:spPr>
      </p:pic>
      <p:pic>
        <p:nvPicPr>
          <p:cNvPr id="7" name="Picture 4" descr="dot_seal">
            <a:extLst>
              <a:ext uri="{FF2B5EF4-FFF2-40B4-BE49-F238E27FC236}">
                <a16:creationId xmlns:a16="http://schemas.microsoft.com/office/drawing/2014/main" id="{112F4EE0-D8E0-46DC-A149-7D5056A599C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83239" y="265297"/>
            <a:ext cx="1447800" cy="1482725"/>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S-QLF0A\buffalo2\pictures\6-30-07 Alaska Hicks Cr\6-30-07 Alaska Hicks Cr 100.jpg"/>
          <p:cNvPicPr>
            <a:picLocks noChangeAspect="1" noChangeArrowheads="1"/>
          </p:cNvPicPr>
          <p:nvPr/>
        </p:nvPicPr>
        <p:blipFill>
          <a:blip r:embed="rId3" cstate="email">
            <a:extLst>
              <a:ext uri="{28A0092B-C50C-407E-A947-70E740481C1C}">
                <a14:useLocalDpi xmlns:a14="http://schemas.microsoft.com/office/drawing/2010/main"/>
              </a:ext>
            </a:extLst>
          </a:blip>
          <a:srcRect b="-1228"/>
          <a:stretch>
            <a:fillRect/>
          </a:stretch>
        </p:blipFill>
        <p:spPr bwMode="auto">
          <a:xfrm>
            <a:off x="0" y="1"/>
            <a:ext cx="9144000" cy="6934200"/>
          </a:xfrm>
          <a:prstGeom prst="rect">
            <a:avLst/>
          </a:prstGeom>
          <a:noFill/>
          <a:effectLst>
            <a:innerShdw blurRad="114300">
              <a:prstClr val="black"/>
            </a:innerShdw>
          </a:effectLst>
        </p:spPr>
      </p:pic>
      <p:sp>
        <p:nvSpPr>
          <p:cNvPr id="6" name="TextBox 5"/>
          <p:cNvSpPr txBox="1"/>
          <p:nvPr/>
        </p:nvSpPr>
        <p:spPr>
          <a:xfrm rot="994522">
            <a:off x="636217" y="1966667"/>
            <a:ext cx="1079545" cy="369332"/>
          </a:xfrm>
          <a:prstGeom prst="rect">
            <a:avLst/>
          </a:prstGeom>
          <a:solidFill>
            <a:srgbClr val="FFC000">
              <a:alpha val="92000"/>
            </a:srgbClr>
          </a:solidFill>
        </p:spPr>
        <p:txBody>
          <a:bodyPr wrap="square" rtlCol="0">
            <a:spAutoFit/>
          </a:bodyPr>
          <a:lstStyle/>
          <a:p>
            <a:r>
              <a:rPr lang="en-US" b="1" dirty="0">
                <a:solidFill>
                  <a:schemeClr val="bg2"/>
                </a:solidFill>
                <a:effectLst>
                  <a:outerShdw blurRad="38100" dist="38100" dir="2700000" algn="tl">
                    <a:srgbClr val="000000">
                      <a:alpha val="43137"/>
                    </a:srgbClr>
                  </a:outerShdw>
                </a:effectLst>
              </a:rPr>
              <a:t>AK-CESCL</a:t>
            </a:r>
          </a:p>
        </p:txBody>
      </p:sp>
      <p:sp>
        <p:nvSpPr>
          <p:cNvPr id="7" name="Rectangle 6"/>
          <p:cNvSpPr/>
          <p:nvPr/>
        </p:nvSpPr>
        <p:spPr>
          <a:xfrm>
            <a:off x="1981200" y="2438400"/>
            <a:ext cx="7162800" cy="1938992"/>
          </a:xfrm>
          <a:prstGeom prst="rect">
            <a:avLst/>
          </a:prstGeom>
          <a:solidFill>
            <a:schemeClr val="tx2">
              <a:lumMod val="25000"/>
              <a:alpha val="57000"/>
            </a:schemeClr>
          </a:solidFill>
        </p:spPr>
        <p:txBody>
          <a:bodyPr wrap="square">
            <a:spAutoFit/>
          </a:bodyPr>
          <a:lstStyle/>
          <a:p>
            <a:r>
              <a:rPr lang="en-US" sz="2400" b="1" dirty="0">
                <a:effectLst>
                  <a:outerShdw blurRad="38100" dist="38100" dir="2700000" algn="tl">
                    <a:srgbClr val="000000">
                      <a:alpha val="43137"/>
                    </a:srgbClr>
                  </a:outerShdw>
                </a:effectLst>
              </a:rPr>
              <a:t>6.7 Inspection Report </a:t>
            </a:r>
          </a:p>
          <a:p>
            <a:r>
              <a:rPr lang="en-US" sz="2400" dirty="0">
                <a:effectLst>
                  <a:outerShdw blurRad="38100" dist="38100" dir="2700000" algn="tl">
                    <a:srgbClr val="000000">
                      <a:alpha val="43137"/>
                    </a:srgbClr>
                  </a:outerShdw>
                </a:effectLst>
              </a:rPr>
              <a:t>6.7.1 At a minimum, the inspection report must include: </a:t>
            </a:r>
          </a:p>
          <a:p>
            <a:r>
              <a:rPr lang="en-US" sz="2400" dirty="0">
                <a:effectLst>
                  <a:outerShdw blurRad="38100" dist="38100" dir="2700000" algn="tl">
                    <a:srgbClr val="000000">
                      <a:alpha val="43137"/>
                    </a:srgbClr>
                  </a:outerShdw>
                </a:effectLst>
              </a:rPr>
              <a:t>6.7.1.1 The inspection date; </a:t>
            </a:r>
          </a:p>
          <a:p>
            <a:r>
              <a:rPr lang="en-US" sz="2400" dirty="0">
                <a:effectLst>
                  <a:outerShdw blurRad="38100" dist="38100" dir="2700000" algn="tl">
                    <a:srgbClr val="000000">
                      <a:alpha val="43137"/>
                    </a:srgbClr>
                  </a:outerShdw>
                </a:effectLst>
              </a:rPr>
              <a:t>6.7.1.2 Names, titles, and qualifications of personnel conducting the inspection; </a:t>
            </a:r>
          </a:p>
        </p:txBody>
      </p:sp>
      <p:pic>
        <p:nvPicPr>
          <p:cNvPr id="5" name="Picture 3" descr="C:\Users\alex\Pictures\Microsoft Clip Organizer\j0337016.gif"/>
          <p:cNvPicPr>
            <a:picLocks noChangeAspect="1" noChangeArrowheads="1" noCrop="1"/>
          </p:cNvPicPr>
          <p:nvPr/>
        </p:nvPicPr>
        <p:blipFill>
          <a:blip r:embed="rId4" cstate="print"/>
          <a:srcRect/>
          <a:stretch>
            <a:fillRect/>
          </a:stretch>
        </p:blipFill>
        <p:spPr bwMode="auto">
          <a:xfrm>
            <a:off x="7814732" y="5257800"/>
            <a:ext cx="1043517" cy="1295400"/>
          </a:xfrm>
          <a:prstGeom prst="rect">
            <a:avLst/>
          </a:prstGeom>
          <a:noFill/>
          <a:scene3d>
            <a:camera prst="orthographicFront"/>
            <a:lightRig rig="threePt" dir="t"/>
          </a:scene3d>
          <a:sp3d>
            <a:bevelT/>
          </a:sp3d>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3315"/>
          <a:stretch/>
        </p:blipFill>
        <p:spPr bwMode="auto">
          <a:xfrm>
            <a:off x="685799" y="9674"/>
            <a:ext cx="7315201" cy="684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9691" y="2743200"/>
            <a:ext cx="8023709" cy="4038600"/>
          </a:xfrm>
          <a:prstGeom prst="rect">
            <a:avLst/>
          </a:prstGeom>
          <a:noFill/>
          <a:ln w="9525">
            <a:noFill/>
            <a:miter lim="800000"/>
            <a:headEnd/>
            <a:tailEnd/>
          </a:ln>
        </p:spPr>
      </p:pic>
      <p:pic>
        <p:nvPicPr>
          <p:cNvPr id="4" name="Picture 1" descr="C:\Users\alex\Pictures\Microsoft Clip Organizer\j0172540.gif"/>
          <p:cNvPicPr>
            <a:picLocks noChangeAspect="1" noChangeArrowheads="1" noCrop="1"/>
          </p:cNvPicPr>
          <p:nvPr/>
        </p:nvPicPr>
        <p:blipFill>
          <a:blip r:embed="rId3" cstate="print"/>
          <a:srcRect/>
          <a:stretch>
            <a:fillRect/>
          </a:stretch>
        </p:blipFill>
        <p:spPr bwMode="auto">
          <a:xfrm>
            <a:off x="5729654" y="1371600"/>
            <a:ext cx="3261946" cy="1828800"/>
          </a:xfrm>
          <a:prstGeom prst="rect">
            <a:avLst/>
          </a:prstGeom>
          <a:noFill/>
          <a:ln w="9525">
            <a:noFill/>
            <a:miter lim="800000"/>
            <a:headEnd/>
            <a:tailEnd/>
          </a:ln>
        </p:spPr>
      </p:pic>
      <p:sp>
        <p:nvSpPr>
          <p:cNvPr id="6" name="Rectangle 5"/>
          <p:cNvSpPr/>
          <p:nvPr/>
        </p:nvSpPr>
        <p:spPr>
          <a:xfrm>
            <a:off x="228600" y="152400"/>
            <a:ext cx="8077200" cy="2585323"/>
          </a:xfrm>
          <a:prstGeom prst="rect">
            <a:avLst/>
          </a:prstGeom>
        </p:spPr>
        <p:txBody>
          <a:bodyPr wrap="square">
            <a:spAutoFit/>
          </a:bodyPr>
          <a:lstStyle/>
          <a:p>
            <a:r>
              <a:rPr lang="en-US" sz="2700" dirty="0">
                <a:effectLst>
                  <a:outerShdw blurRad="38100" dist="38100" dir="2700000" algn="tl">
                    <a:srgbClr val="000000">
                      <a:alpha val="43137"/>
                    </a:srgbClr>
                  </a:outerShdw>
                </a:effectLst>
              </a:rPr>
              <a:t>6.7.1.3 Weather information for the period since the last inspection (or since commencement of construction activity if the first inspection) including a general estimate of the beginning day of each storm event, duration of each storm event, and whether any discharges occurred.</a:t>
            </a:r>
          </a:p>
        </p:txBody>
      </p:sp>
      <p:pic>
        <p:nvPicPr>
          <p:cNvPr id="7" name="Picture 6" descr="DEC Logo 1"/>
          <p:cNvPicPr/>
          <p:nvPr/>
        </p:nvPicPr>
        <p:blipFill>
          <a:blip r:embed="rId4" cstate="print"/>
          <a:srcRect/>
          <a:stretch>
            <a:fillRect/>
          </a:stretch>
        </p:blipFill>
        <p:spPr bwMode="auto">
          <a:xfrm>
            <a:off x="8177213" y="108630"/>
            <a:ext cx="966787" cy="89803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9691" y="2743200"/>
            <a:ext cx="9014309" cy="4038600"/>
          </a:xfrm>
          <a:prstGeom prst="rect">
            <a:avLst/>
          </a:prstGeom>
          <a:noFill/>
          <a:ln w="9525">
            <a:noFill/>
            <a:miter lim="800000"/>
            <a:headEnd/>
            <a:tailEnd/>
          </a:ln>
        </p:spPr>
      </p:pic>
      <p:sp>
        <p:nvSpPr>
          <p:cNvPr id="3" name="Rectangle 2"/>
          <p:cNvSpPr/>
          <p:nvPr/>
        </p:nvSpPr>
        <p:spPr>
          <a:xfrm>
            <a:off x="1905000" y="304800"/>
            <a:ext cx="6248400" cy="2308324"/>
          </a:xfrm>
          <a:prstGeom prst="rect">
            <a:avLst/>
          </a:prstGeom>
        </p:spPr>
        <p:txBody>
          <a:bodyPr wrap="square">
            <a:spAutoFit/>
          </a:bodyPr>
          <a:lstStyle/>
          <a:p>
            <a:r>
              <a:rPr lang="en-US" sz="3600" dirty="0">
                <a:effectLst>
                  <a:outerShdw blurRad="38100" dist="38100" dir="2700000" algn="tl">
                    <a:srgbClr val="000000">
                      <a:alpha val="43137"/>
                    </a:srgbClr>
                  </a:outerShdw>
                </a:effectLst>
              </a:rPr>
              <a:t>6.7.1.4 Weather information and a description of any discharges occurring at the time of the inspection; </a:t>
            </a:r>
          </a:p>
        </p:txBody>
      </p:sp>
      <p:pic>
        <p:nvPicPr>
          <p:cNvPr id="7" name="Picture 6" descr="C:\Users\alex\Pictures\best\Taylor Hwy P9010074 (5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228600"/>
            <a:ext cx="1524000" cy="2198248"/>
          </a:xfrm>
          <a:prstGeom prst="rect">
            <a:avLst/>
          </a:prstGeom>
          <a:noFill/>
          <a:effectLst>
            <a:innerShdw blurRad="114300">
              <a:prstClr val="black"/>
            </a:innerShdw>
          </a:effectLst>
        </p:spPr>
      </p:pic>
      <p:sp>
        <p:nvSpPr>
          <p:cNvPr id="9" name="TextBox 8"/>
          <p:cNvSpPr txBox="1"/>
          <p:nvPr/>
        </p:nvSpPr>
        <p:spPr>
          <a:xfrm>
            <a:off x="2468022" y="3276600"/>
            <a:ext cx="351378" cy="369332"/>
          </a:xfrm>
          <a:prstGeom prst="rect">
            <a:avLst/>
          </a:prstGeom>
          <a:noFill/>
        </p:spPr>
        <p:txBody>
          <a:bodyPr wrap="none" rtlCol="0">
            <a:spAutoFit/>
          </a:bodyPr>
          <a:lstStyle/>
          <a:p>
            <a:r>
              <a:rPr lang="en-US" dirty="0">
                <a:solidFill>
                  <a:schemeClr val="bg1"/>
                </a:solidFill>
                <a:latin typeface="Comic Sans MS" pitchFamily="66" charset="0"/>
              </a:rPr>
              <a:t>X</a:t>
            </a:r>
          </a:p>
        </p:txBody>
      </p:sp>
      <p:sp>
        <p:nvSpPr>
          <p:cNvPr id="11" name="TextBox 10"/>
          <p:cNvSpPr txBox="1"/>
          <p:nvPr/>
        </p:nvSpPr>
        <p:spPr>
          <a:xfrm>
            <a:off x="1371600" y="4230469"/>
            <a:ext cx="740908" cy="646331"/>
          </a:xfrm>
          <a:prstGeom prst="rect">
            <a:avLst/>
          </a:prstGeom>
          <a:noFill/>
        </p:spPr>
        <p:txBody>
          <a:bodyPr wrap="none" rtlCol="0">
            <a:spAutoFit/>
          </a:bodyPr>
          <a:lstStyle/>
          <a:p>
            <a:r>
              <a:rPr lang="en-US" dirty="0">
                <a:solidFill>
                  <a:schemeClr val="bg1"/>
                </a:solidFill>
                <a:latin typeface="Comic Sans MS" pitchFamily="66" charset="0"/>
              </a:rPr>
              <a:t>Early</a:t>
            </a:r>
          </a:p>
          <a:p>
            <a:r>
              <a:rPr lang="en-US" dirty="0">
                <a:solidFill>
                  <a:schemeClr val="bg1"/>
                </a:solidFill>
                <a:latin typeface="Comic Sans MS" pitchFamily="66" charset="0"/>
              </a:rPr>
              <a:t>am</a:t>
            </a:r>
          </a:p>
        </p:txBody>
      </p:sp>
      <p:sp>
        <p:nvSpPr>
          <p:cNvPr id="12" name="TextBox 11"/>
          <p:cNvSpPr txBox="1"/>
          <p:nvPr/>
        </p:nvSpPr>
        <p:spPr>
          <a:xfrm>
            <a:off x="2057400" y="4800600"/>
            <a:ext cx="766557" cy="307777"/>
          </a:xfrm>
          <a:prstGeom prst="rect">
            <a:avLst/>
          </a:prstGeom>
          <a:noFill/>
        </p:spPr>
        <p:txBody>
          <a:bodyPr wrap="none" rtlCol="0">
            <a:spAutoFit/>
          </a:bodyPr>
          <a:lstStyle/>
          <a:p>
            <a:r>
              <a:rPr lang="en-US" sz="1400" dirty="0">
                <a:solidFill>
                  <a:schemeClr val="bg1"/>
                </a:solidFill>
                <a:latin typeface="Comic Sans MS" pitchFamily="66" charset="0"/>
              </a:rPr>
              <a:t>drizzle</a:t>
            </a:r>
          </a:p>
        </p:txBody>
      </p:sp>
      <p:sp>
        <p:nvSpPr>
          <p:cNvPr id="14" name="TextBox 13"/>
          <p:cNvSpPr txBox="1"/>
          <p:nvPr/>
        </p:nvSpPr>
        <p:spPr>
          <a:xfrm>
            <a:off x="8335422" y="6260068"/>
            <a:ext cx="351378" cy="369332"/>
          </a:xfrm>
          <a:prstGeom prst="rect">
            <a:avLst/>
          </a:prstGeom>
          <a:noFill/>
        </p:spPr>
        <p:txBody>
          <a:bodyPr wrap="none" rtlCol="0">
            <a:spAutoFit/>
          </a:bodyPr>
          <a:lstStyle/>
          <a:p>
            <a:r>
              <a:rPr lang="en-US" dirty="0">
                <a:solidFill>
                  <a:schemeClr val="bg1"/>
                </a:solidFill>
                <a:latin typeface="Comic Sans MS" pitchFamily="66" charset="0"/>
              </a:rPr>
              <a:t>X</a:t>
            </a:r>
          </a:p>
        </p:txBody>
      </p:sp>
      <p:sp>
        <p:nvSpPr>
          <p:cNvPr id="15" name="TextBox 14"/>
          <p:cNvSpPr txBox="1"/>
          <p:nvPr/>
        </p:nvSpPr>
        <p:spPr>
          <a:xfrm>
            <a:off x="7391400" y="6412468"/>
            <a:ext cx="1082348" cy="369332"/>
          </a:xfrm>
          <a:prstGeom prst="rect">
            <a:avLst/>
          </a:prstGeom>
          <a:noFill/>
        </p:spPr>
        <p:txBody>
          <a:bodyPr wrap="none" rtlCol="0">
            <a:spAutoFit/>
          </a:bodyPr>
          <a:lstStyle/>
          <a:p>
            <a:r>
              <a:rPr lang="en-US" dirty="0" err="1">
                <a:solidFill>
                  <a:schemeClr val="bg1"/>
                </a:solidFill>
                <a:latin typeface="Comic Sans MS" pitchFamily="66" charset="0"/>
              </a:rPr>
              <a:t>Drizzley</a:t>
            </a:r>
            <a:endParaRPr lang="en-US" dirty="0">
              <a:solidFill>
                <a:schemeClr val="bg1"/>
              </a:solidFill>
              <a:latin typeface="Comic Sans MS" pitchFamily="66" charset="0"/>
            </a:endParaRPr>
          </a:p>
        </p:txBody>
      </p:sp>
      <p:sp>
        <p:nvSpPr>
          <p:cNvPr id="16" name="TextBox 15"/>
          <p:cNvSpPr txBox="1"/>
          <p:nvPr/>
        </p:nvSpPr>
        <p:spPr>
          <a:xfrm>
            <a:off x="1828800" y="6412468"/>
            <a:ext cx="675185" cy="369332"/>
          </a:xfrm>
          <a:prstGeom prst="rect">
            <a:avLst/>
          </a:prstGeom>
          <a:noFill/>
        </p:spPr>
        <p:txBody>
          <a:bodyPr wrap="none" rtlCol="0">
            <a:spAutoFit/>
          </a:bodyPr>
          <a:lstStyle/>
          <a:p>
            <a:r>
              <a:rPr lang="en-US" dirty="0">
                <a:solidFill>
                  <a:schemeClr val="bg1"/>
                </a:solidFill>
                <a:latin typeface="Comic Sans MS" pitchFamily="66" charset="0"/>
              </a:rPr>
              <a:t>52 F</a:t>
            </a:r>
          </a:p>
        </p:txBody>
      </p:sp>
      <p:sp>
        <p:nvSpPr>
          <p:cNvPr id="18" name="TextBox 17"/>
          <p:cNvSpPr txBox="1"/>
          <p:nvPr/>
        </p:nvSpPr>
        <p:spPr>
          <a:xfrm>
            <a:off x="1447800" y="4038600"/>
            <a:ext cx="667170" cy="369332"/>
          </a:xfrm>
          <a:prstGeom prst="rect">
            <a:avLst/>
          </a:prstGeom>
          <a:noFill/>
        </p:spPr>
        <p:txBody>
          <a:bodyPr wrap="none" rtlCol="0">
            <a:spAutoFit/>
          </a:bodyPr>
          <a:lstStyle/>
          <a:p>
            <a:r>
              <a:rPr lang="en-US" dirty="0">
                <a:solidFill>
                  <a:schemeClr val="bg1"/>
                </a:solidFill>
                <a:latin typeface="Comic Sans MS" pitchFamily="66" charset="0"/>
              </a:rPr>
              <a:t>7-14</a:t>
            </a:r>
            <a:endParaRPr lang="en-US" dirty="0"/>
          </a:p>
        </p:txBody>
      </p:sp>
      <p:sp>
        <p:nvSpPr>
          <p:cNvPr id="19" name="TextBox 18"/>
          <p:cNvSpPr txBox="1"/>
          <p:nvPr/>
        </p:nvSpPr>
        <p:spPr>
          <a:xfrm>
            <a:off x="1371600" y="5498068"/>
            <a:ext cx="708848" cy="369332"/>
          </a:xfrm>
          <a:prstGeom prst="rect">
            <a:avLst/>
          </a:prstGeom>
          <a:noFill/>
        </p:spPr>
        <p:txBody>
          <a:bodyPr wrap="none" rtlCol="0">
            <a:spAutoFit/>
          </a:bodyPr>
          <a:lstStyle/>
          <a:p>
            <a:r>
              <a:rPr lang="en-US" dirty="0">
                <a:solidFill>
                  <a:schemeClr val="bg1"/>
                </a:solidFill>
                <a:latin typeface="Comic Sans MS" pitchFamily="66" charset="0"/>
              </a:rPr>
              <a:t>.40in</a:t>
            </a:r>
          </a:p>
        </p:txBody>
      </p:sp>
      <p:sp>
        <p:nvSpPr>
          <p:cNvPr id="20" name="TextBox 19"/>
          <p:cNvSpPr txBox="1"/>
          <p:nvPr/>
        </p:nvSpPr>
        <p:spPr>
          <a:xfrm>
            <a:off x="1371600" y="4800600"/>
            <a:ext cx="941283" cy="646331"/>
          </a:xfrm>
          <a:prstGeom prst="rect">
            <a:avLst/>
          </a:prstGeom>
          <a:noFill/>
        </p:spPr>
        <p:txBody>
          <a:bodyPr wrap="none" rtlCol="0">
            <a:spAutoFit/>
          </a:bodyPr>
          <a:lstStyle/>
          <a:p>
            <a:r>
              <a:rPr lang="en-US" dirty="0">
                <a:solidFill>
                  <a:schemeClr val="bg1"/>
                </a:solidFill>
                <a:latin typeface="Comic Sans MS" pitchFamily="66" charset="0"/>
              </a:rPr>
              <a:t>Rain</a:t>
            </a:r>
          </a:p>
          <a:p>
            <a:r>
              <a:rPr lang="en-US" dirty="0">
                <a:solidFill>
                  <a:schemeClr val="bg1"/>
                </a:solidFill>
                <a:latin typeface="Comic Sans MS" pitchFamily="66" charset="0"/>
              </a:rPr>
              <a:t>all day </a:t>
            </a:r>
            <a:endParaRPr lang="en-US" dirty="0"/>
          </a:p>
        </p:txBody>
      </p:sp>
      <p:sp>
        <p:nvSpPr>
          <p:cNvPr id="21" name="TextBox 20"/>
          <p:cNvSpPr txBox="1"/>
          <p:nvPr/>
        </p:nvSpPr>
        <p:spPr>
          <a:xfrm>
            <a:off x="2133600" y="4038600"/>
            <a:ext cx="667170" cy="369332"/>
          </a:xfrm>
          <a:prstGeom prst="rect">
            <a:avLst/>
          </a:prstGeom>
          <a:noFill/>
        </p:spPr>
        <p:txBody>
          <a:bodyPr wrap="none" rtlCol="0">
            <a:spAutoFit/>
          </a:bodyPr>
          <a:lstStyle/>
          <a:p>
            <a:r>
              <a:rPr lang="en-US" dirty="0">
                <a:solidFill>
                  <a:schemeClr val="bg1"/>
                </a:solidFill>
                <a:latin typeface="Comic Sans MS" pitchFamily="66" charset="0"/>
              </a:rPr>
              <a:t>7-15</a:t>
            </a:r>
            <a:endParaRPr lang="en-US" dirty="0"/>
          </a:p>
        </p:txBody>
      </p:sp>
      <p:pic>
        <p:nvPicPr>
          <p:cNvPr id="22" name="Picture 21" descr="DEC Logo 1"/>
          <p:cNvPicPr/>
          <p:nvPr/>
        </p:nvPicPr>
        <p:blipFill>
          <a:blip r:embed="rId4" cstate="print"/>
          <a:srcRect/>
          <a:stretch>
            <a:fillRect/>
          </a:stretch>
        </p:blipFill>
        <p:spPr bwMode="auto">
          <a:xfrm>
            <a:off x="8001000" y="108630"/>
            <a:ext cx="966787" cy="89803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lex\Pictures\best\FYU Photos 29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9144000" cy="6858001"/>
          </a:xfrm>
          <a:prstGeom prst="rect">
            <a:avLst/>
          </a:prstGeom>
          <a:noFill/>
          <a:effectLst>
            <a:innerShdw blurRad="114300">
              <a:prstClr val="black"/>
            </a:innerShdw>
          </a:effectLst>
        </p:spPr>
      </p:pic>
      <p:sp>
        <p:nvSpPr>
          <p:cNvPr id="2" name="Rectangle 1"/>
          <p:cNvSpPr/>
          <p:nvPr/>
        </p:nvSpPr>
        <p:spPr>
          <a:xfrm>
            <a:off x="76200" y="76200"/>
            <a:ext cx="8153400" cy="1200329"/>
          </a:xfrm>
          <a:prstGeom prst="rect">
            <a:avLst/>
          </a:prstGeom>
          <a:solidFill>
            <a:schemeClr val="tx1">
              <a:alpha val="62000"/>
            </a:schemeClr>
          </a:solidFill>
        </p:spPr>
        <p:txBody>
          <a:bodyPr wrap="square">
            <a:spAutoFit/>
          </a:bodyPr>
          <a:lstStyle/>
          <a:p>
            <a:r>
              <a:rPr lang="en-US" sz="3600" dirty="0">
                <a:solidFill>
                  <a:schemeClr val="bg1"/>
                </a:solidFill>
              </a:rPr>
              <a:t>6.7.1.5 Location(s) of discharges of sediment or other pollutants from the site; </a:t>
            </a:r>
          </a:p>
        </p:txBody>
      </p:sp>
      <p:sp>
        <p:nvSpPr>
          <p:cNvPr id="4" name="TextBox 3"/>
          <p:cNvSpPr txBox="1"/>
          <p:nvPr/>
        </p:nvSpPr>
        <p:spPr>
          <a:xfrm>
            <a:off x="8026233" y="6400800"/>
            <a:ext cx="1041567" cy="369332"/>
          </a:xfrm>
          <a:prstGeom prst="rect">
            <a:avLst/>
          </a:prstGeom>
          <a:noFill/>
        </p:spPr>
        <p:txBody>
          <a:bodyPr wrap="none" rtlCol="0">
            <a:spAutoFit/>
          </a:bodyPr>
          <a:lstStyle/>
          <a:p>
            <a:r>
              <a:rPr lang="en-US" dirty="0">
                <a:solidFill>
                  <a:schemeClr val="bg1"/>
                </a:solidFill>
              </a:rPr>
              <a:t>Ft. Yukon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lex\Pictures\best\Emmonak Clinic Rd 8-03-10 02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ffectLst>
            <a:innerShdw blurRad="114300">
              <a:prstClr val="black"/>
            </a:innerShdw>
          </a:effectLst>
        </p:spPr>
      </p:pic>
      <p:sp>
        <p:nvSpPr>
          <p:cNvPr id="2" name="Rectangle 1"/>
          <p:cNvSpPr/>
          <p:nvPr/>
        </p:nvSpPr>
        <p:spPr>
          <a:xfrm>
            <a:off x="228600" y="0"/>
            <a:ext cx="8534400" cy="1323439"/>
          </a:xfrm>
          <a:prstGeom prst="rect">
            <a:avLst/>
          </a:prstGeom>
        </p:spPr>
        <p:txBody>
          <a:bodyPr wrap="square">
            <a:spAutoFit/>
          </a:bodyPr>
          <a:lstStyle/>
          <a:p>
            <a:r>
              <a:rPr lang="en-US" sz="4000" dirty="0">
                <a:effectLst>
                  <a:outerShdw blurRad="38100" dist="38100" dir="2700000" algn="tl">
                    <a:srgbClr val="000000">
                      <a:alpha val="43137"/>
                    </a:srgbClr>
                  </a:outerShdw>
                </a:effectLst>
              </a:rPr>
              <a:t>6.7.1.6 Location(s) of control measures that need to be maintained; </a:t>
            </a:r>
          </a:p>
        </p:txBody>
      </p:sp>
      <p:sp>
        <p:nvSpPr>
          <p:cNvPr id="4" name="TextBox 3"/>
          <p:cNvSpPr txBox="1"/>
          <p:nvPr/>
        </p:nvSpPr>
        <p:spPr>
          <a:xfrm>
            <a:off x="7772400" y="6412468"/>
            <a:ext cx="1124026" cy="369332"/>
          </a:xfrm>
          <a:prstGeom prst="rect">
            <a:avLst/>
          </a:prstGeom>
          <a:solidFill>
            <a:schemeClr val="tx1">
              <a:alpha val="42000"/>
            </a:schemeClr>
          </a:solidFill>
        </p:spPr>
        <p:txBody>
          <a:bodyPr wrap="none" rtlCol="0">
            <a:spAutoFit/>
          </a:bodyPr>
          <a:lstStyle/>
          <a:p>
            <a:r>
              <a:rPr lang="en-US" dirty="0" err="1">
                <a:solidFill>
                  <a:schemeClr val="bg1"/>
                </a:solidFill>
              </a:rPr>
              <a:t>Emmonak</a:t>
            </a:r>
            <a:endParaRPr lang="en-US" dirty="0">
              <a:solidFill>
                <a:schemeClr val="bg1"/>
              </a:solidFill>
            </a:endParaRPr>
          </a:p>
        </p:txBody>
      </p:sp>
      <p:pic>
        <p:nvPicPr>
          <p:cNvPr id="5" name="Picture 3" descr="C:\Users\alex\Pictures\Microsoft Clip Organizer\j0337016.gif"/>
          <p:cNvPicPr>
            <a:picLocks noChangeAspect="1" noChangeArrowheads="1" noCrop="1"/>
          </p:cNvPicPr>
          <p:nvPr/>
        </p:nvPicPr>
        <p:blipFill>
          <a:blip r:embed="rId3" cstate="print"/>
          <a:srcRect/>
          <a:stretch>
            <a:fillRect/>
          </a:stretch>
        </p:blipFill>
        <p:spPr bwMode="auto">
          <a:xfrm>
            <a:off x="7772400" y="5055476"/>
            <a:ext cx="1083733" cy="1345324"/>
          </a:xfrm>
          <a:prstGeom prst="rect">
            <a:avLst/>
          </a:prstGeom>
          <a:noFill/>
          <a:scene3d>
            <a:camera prst="orthographicFront"/>
            <a:lightRig rig="threePt" dir="t"/>
          </a:scene3d>
          <a:sp3d>
            <a:bevelT/>
          </a:sp3d>
        </p:spPr>
      </p:pic>
      <p:sp>
        <p:nvSpPr>
          <p:cNvPr id="6" name="TextBox 5"/>
          <p:cNvSpPr txBox="1"/>
          <p:nvPr/>
        </p:nvSpPr>
        <p:spPr>
          <a:xfrm>
            <a:off x="8036404" y="4089737"/>
            <a:ext cx="574196" cy="1015663"/>
          </a:xfrm>
          <a:prstGeom prst="rect">
            <a:avLst/>
          </a:prstGeom>
          <a:noFill/>
        </p:spPr>
        <p:txBody>
          <a:bodyPr wrap="none" rtlCol="0">
            <a:spAutoFit/>
          </a:bodyPr>
          <a:lstStyle/>
          <a:p>
            <a:r>
              <a:rPr lang="en-US" sz="6000" b="1" dirty="0">
                <a:effectLst>
                  <a:outerShdw blurRad="38100" dist="38100" dir="2700000" algn="tl">
                    <a:srgbClr val="000000">
                      <a:alpha val="43137"/>
                    </a:srgbClr>
                  </a:outerShdw>
                </a:effectLst>
              </a:rPr>
              <a:t>3</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lex\Pictures\best\IMG_264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9144000" cy="6858001"/>
          </a:xfrm>
          <a:prstGeom prst="rect">
            <a:avLst/>
          </a:prstGeom>
          <a:noFill/>
          <a:effectLst>
            <a:innerShdw blurRad="114300">
              <a:prstClr val="black"/>
            </a:innerShdw>
          </a:effectLst>
        </p:spPr>
      </p:pic>
      <p:sp>
        <p:nvSpPr>
          <p:cNvPr id="2" name="Rectangle 1"/>
          <p:cNvSpPr/>
          <p:nvPr/>
        </p:nvSpPr>
        <p:spPr>
          <a:xfrm>
            <a:off x="304800" y="76200"/>
            <a:ext cx="8686800" cy="1815882"/>
          </a:xfrm>
          <a:prstGeom prst="rect">
            <a:avLst/>
          </a:prstGeom>
          <a:solidFill>
            <a:schemeClr val="tx1">
              <a:lumMod val="50000"/>
              <a:alpha val="60000"/>
            </a:schemeClr>
          </a:solidFill>
        </p:spPr>
        <p:txBody>
          <a:bodyPr wrap="square">
            <a:spAutoFit/>
          </a:bodyPr>
          <a:lstStyle/>
          <a:p>
            <a:r>
              <a:rPr lang="en-US" sz="2800" dirty="0">
                <a:effectLst>
                  <a:outerShdw blurRad="38100" dist="38100" dir="2700000" algn="tl">
                    <a:srgbClr val="000000">
                      <a:alpha val="43137"/>
                    </a:srgbClr>
                  </a:outerShdw>
                </a:effectLst>
              </a:rPr>
              <a:t>6.7.1.8 Location(s) where additional control measures are needed that did not exist at the time of inspection; and </a:t>
            </a:r>
          </a:p>
          <a:p>
            <a:r>
              <a:rPr lang="en-US" sz="2800" dirty="0">
                <a:effectLst>
                  <a:outerShdw blurRad="38100" dist="38100" dir="2700000" algn="tl">
                    <a:srgbClr val="000000">
                      <a:alpha val="43137"/>
                    </a:srgbClr>
                  </a:outerShdw>
                </a:effectLst>
              </a:rPr>
              <a:t>6.7.1.9 Corrective action required, if any, including complete-by dates.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04 res erosion ctrl 06">
            <a:extLst>
              <a:ext uri="{FF2B5EF4-FFF2-40B4-BE49-F238E27FC236}">
                <a16:creationId xmlns:a16="http://schemas.microsoft.com/office/drawing/2014/main" id="{D6D380E1-D873-4EBF-A940-1107CE01C02E}"/>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t="11438" r="19969"/>
          <a:stretch>
            <a:fillRect/>
          </a:stretch>
        </p:blipFill>
        <p:spPr bwMode="auto">
          <a:xfrm>
            <a:off x="0" y="0"/>
            <a:ext cx="9140825" cy="6856413"/>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UFFALO-1\share\pictures\From Airplanes\3-1-08 13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2291" name="TextBox 4"/>
          <p:cNvSpPr txBox="1">
            <a:spLocks noChangeArrowheads="1"/>
          </p:cNvSpPr>
          <p:nvPr/>
        </p:nvSpPr>
        <p:spPr bwMode="auto">
          <a:xfrm>
            <a:off x="0" y="5287963"/>
            <a:ext cx="8763000" cy="1570037"/>
          </a:xfrm>
          <a:prstGeom prst="rect">
            <a:avLst/>
          </a:prstGeom>
          <a:noFill/>
          <a:ln w="9525">
            <a:noFill/>
            <a:miter lim="800000"/>
            <a:headEnd/>
            <a:tailEnd/>
          </a:ln>
        </p:spPr>
        <p:txBody>
          <a:bodyPr>
            <a:spAutoFit/>
          </a:bodyPr>
          <a:lstStyle/>
          <a:p>
            <a:pPr algn="ctr"/>
            <a:r>
              <a:rPr lang="en-US" sz="4800" i="1">
                <a:latin typeface="Segoe Print" pitchFamily="2" charset="0"/>
              </a:rPr>
              <a:t>“A nation that destroys its soils, destroys itself.”</a:t>
            </a:r>
          </a:p>
        </p:txBody>
      </p:sp>
      <p:sp>
        <p:nvSpPr>
          <p:cNvPr id="6" name="TextBox 5"/>
          <p:cNvSpPr txBox="1">
            <a:spLocks noChangeArrowheads="1"/>
          </p:cNvSpPr>
          <p:nvPr/>
        </p:nvSpPr>
        <p:spPr bwMode="auto">
          <a:xfrm>
            <a:off x="6172200" y="762000"/>
            <a:ext cx="2660650" cy="400050"/>
          </a:xfrm>
          <a:prstGeom prst="rect">
            <a:avLst/>
          </a:prstGeom>
          <a:noFill/>
          <a:ln w="9525">
            <a:noFill/>
            <a:miter lim="800000"/>
            <a:headEnd/>
            <a:tailEnd/>
          </a:ln>
        </p:spPr>
        <p:txBody>
          <a:bodyPr wrap="none">
            <a:spAutoFit/>
          </a:bodyPr>
          <a:lstStyle/>
          <a:p>
            <a:r>
              <a:rPr lang="en-US" sz="2000"/>
              <a:t>-Franklin D. Roosevelt</a:t>
            </a:r>
          </a:p>
        </p:txBody>
      </p:sp>
      <p:sp>
        <p:nvSpPr>
          <p:cNvPr id="8" name="TextBox 7"/>
          <p:cNvSpPr txBox="1">
            <a:spLocks noChangeArrowheads="1"/>
          </p:cNvSpPr>
          <p:nvPr/>
        </p:nvSpPr>
        <p:spPr bwMode="auto">
          <a:xfrm>
            <a:off x="6858000" y="228600"/>
            <a:ext cx="1871663" cy="400050"/>
          </a:xfrm>
          <a:prstGeom prst="rect">
            <a:avLst/>
          </a:prstGeom>
          <a:noFill/>
          <a:ln w="9525">
            <a:noFill/>
            <a:miter lim="800000"/>
            <a:headEnd/>
            <a:tailEnd/>
          </a:ln>
        </p:spPr>
        <p:txBody>
          <a:bodyPr wrap="none">
            <a:spAutoFit/>
          </a:bodyPr>
          <a:lstStyle/>
          <a:p>
            <a:r>
              <a:rPr lang="en-US" sz="2000"/>
              <a:t>-32</a:t>
            </a:r>
            <a:r>
              <a:rPr lang="en-US" sz="2000" baseline="30000"/>
              <a:t>nd</a:t>
            </a:r>
            <a:r>
              <a:rPr lang="en-US" sz="2000"/>
              <a:t> President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lex\Pictures\best\20090828 0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2" y="0"/>
            <a:ext cx="9143708" cy="6858000"/>
          </a:xfrm>
          <a:prstGeom prst="rect">
            <a:avLst/>
          </a:prstGeom>
          <a:noFill/>
          <a:effectLst>
            <a:innerShdw blurRad="114300">
              <a:prstClr val="black"/>
            </a:innerShdw>
          </a:effectLst>
        </p:spPr>
      </p:pic>
      <p:sp>
        <p:nvSpPr>
          <p:cNvPr id="2" name="Rectangle 1"/>
          <p:cNvSpPr/>
          <p:nvPr/>
        </p:nvSpPr>
        <p:spPr>
          <a:xfrm>
            <a:off x="6019800" y="228600"/>
            <a:ext cx="2895600" cy="3108543"/>
          </a:xfrm>
          <a:prstGeom prst="rect">
            <a:avLst/>
          </a:prstGeom>
          <a:solidFill>
            <a:schemeClr val="tx1">
              <a:alpha val="53000"/>
            </a:schemeClr>
          </a:solidFill>
        </p:spPr>
        <p:txBody>
          <a:bodyPr wrap="square">
            <a:spAutoFit/>
          </a:bodyPr>
          <a:lstStyle/>
          <a:p>
            <a:r>
              <a:rPr lang="en-US" sz="2800" dirty="0">
                <a:solidFill>
                  <a:schemeClr val="bg1"/>
                </a:solidFill>
              </a:rPr>
              <a:t>6.7.2</a:t>
            </a:r>
          </a:p>
          <a:p>
            <a:r>
              <a:rPr lang="en-US" sz="2800" dirty="0">
                <a:solidFill>
                  <a:schemeClr val="bg1"/>
                </a:solidFill>
              </a:rPr>
              <a:t>The inspection report must be signed in accordance with Appendix A, Part 1.12.</a:t>
            </a:r>
          </a:p>
        </p:txBody>
      </p:sp>
      <p:pic>
        <p:nvPicPr>
          <p:cNvPr id="4" name="Picture 2" descr="http://upload.wikimedia.org/wikipedia/commons/7/71/JohnHancockSignatur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715000"/>
            <a:ext cx="3200400" cy="933355"/>
          </a:xfrm>
          <a:prstGeom prst="rect">
            <a:avLst/>
          </a:prstGeom>
          <a:noFill/>
          <a:ln w="9525">
            <a:noFill/>
            <a:miter lim="800000"/>
            <a:headEnd/>
            <a:tailEnd/>
          </a:ln>
          <a:effectLst>
            <a:innerShdw blurRad="114300">
              <a:prstClr val="black"/>
            </a:inn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28600" y="3505200"/>
            <a:ext cx="8637443" cy="2895600"/>
          </a:xfrm>
          <a:prstGeom prst="rect">
            <a:avLst/>
          </a:prstGeom>
          <a:noFill/>
          <a:ln w="9525">
            <a:noFill/>
            <a:miter lim="800000"/>
            <a:headEnd/>
            <a:tailEnd/>
          </a:ln>
          <a:effectLst>
            <a:innerShdw blurRad="114300">
              <a:prstClr val="black"/>
            </a:innerShdw>
          </a:effectLst>
        </p:spPr>
      </p:pic>
      <p:sp>
        <p:nvSpPr>
          <p:cNvPr id="3" name="TextBox 2"/>
          <p:cNvSpPr txBox="1"/>
          <p:nvPr/>
        </p:nvSpPr>
        <p:spPr>
          <a:xfrm>
            <a:off x="304800" y="420469"/>
            <a:ext cx="5424488" cy="646331"/>
          </a:xfrm>
          <a:prstGeom prst="rect">
            <a:avLst/>
          </a:prstGeom>
          <a:solidFill>
            <a:schemeClr val="tx1"/>
          </a:solidFill>
          <a:ln>
            <a:solidFill>
              <a:schemeClr val="bg2">
                <a:lumMod val="50000"/>
              </a:schemeClr>
            </a:solidFill>
          </a:ln>
        </p:spPr>
        <p:txBody>
          <a:bodyPr wrap="square">
            <a:spAutoFit/>
          </a:bodyPr>
          <a:lstStyle/>
          <a:p>
            <a:pPr>
              <a:defRPr/>
            </a:pPr>
            <a:r>
              <a:rPr lang="en-US" sz="3600" dirty="0">
                <a:solidFill>
                  <a:schemeClr val="bg2">
                    <a:lumMod val="50000"/>
                  </a:schemeClr>
                </a:solidFill>
              </a:rPr>
              <a:t>  AK DOT&amp;PF Form 25D-107</a:t>
            </a:r>
          </a:p>
        </p:txBody>
      </p:sp>
      <p:pic>
        <p:nvPicPr>
          <p:cNvPr id="22532" name="Picture 4" descr="dot_se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3581400"/>
            <a:ext cx="1447800" cy="1482725"/>
          </a:xfrm>
          <a:prstGeom prst="rect">
            <a:avLst/>
          </a:prstGeom>
          <a:noFill/>
          <a:ln w="9525">
            <a:noFill/>
            <a:miter lim="800000"/>
            <a:headEnd/>
            <a:tailEnd/>
          </a:ln>
        </p:spPr>
      </p:pic>
      <p:pic>
        <p:nvPicPr>
          <p:cNvPr id="6" name="Picture 2" descr="http://upload.wikimedia.org/wikipedia/commons/7/71/JohnHancockSignature.jpg"/>
          <p:cNvPicPr>
            <a:picLocks noChangeAspect="1" noChangeArrowheads="1"/>
          </p:cNvPicPr>
          <p:nvPr/>
        </p:nvPicPr>
        <p:blipFill>
          <a:blip r:embed="rId4" cstate="print"/>
          <a:srcRect/>
          <a:stretch>
            <a:fillRect/>
          </a:stretch>
        </p:blipFill>
        <p:spPr bwMode="auto">
          <a:xfrm>
            <a:off x="304800" y="1317786"/>
            <a:ext cx="5410200" cy="1577814"/>
          </a:xfrm>
          <a:prstGeom prst="rect">
            <a:avLst/>
          </a:prstGeom>
          <a:noFill/>
          <a:ln w="9525">
            <a:noFill/>
            <a:miter lim="800000"/>
            <a:headEnd/>
            <a:tailEnd/>
          </a:ln>
          <a:effectLst>
            <a:innerShdw blurRad="114300">
              <a:prstClr val="black"/>
            </a:innerShdw>
          </a:effectLst>
        </p:spPr>
      </p:pic>
      <p:pic>
        <p:nvPicPr>
          <p:cNvPr id="7" name="Picture 14" descr="MPj04008540000[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19800" y="425727"/>
            <a:ext cx="2799006" cy="2469873"/>
          </a:xfrm>
          <a:prstGeom prst="rect">
            <a:avLst/>
          </a:prstGeom>
          <a:noFill/>
          <a:ln w="28575">
            <a:noFill/>
            <a:miter lim="800000"/>
            <a:headEnd/>
            <a:tailEnd/>
          </a:ln>
          <a:effectLst>
            <a:innerShdw blurRad="215900">
              <a:prstClr val="black"/>
            </a:inn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DCIM\100OLYMP\P9070127.JPG"/>
          <p:cNvPicPr>
            <a:picLocks noChangeAspect="1" noChangeArrowheads="1"/>
          </p:cNvPicPr>
          <p:nvPr/>
        </p:nvPicPr>
        <p:blipFill>
          <a:blip r:embed="rId2" cstate="email">
            <a:lum bright="-30000" contrast="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ffectLst>
            <a:innerShdw blurRad="114300">
              <a:prstClr val="black"/>
            </a:innerShdw>
          </a:effectLst>
        </p:spPr>
      </p:pic>
      <p:sp>
        <p:nvSpPr>
          <p:cNvPr id="2" name="Rectangle 1"/>
          <p:cNvSpPr/>
          <p:nvPr/>
        </p:nvSpPr>
        <p:spPr>
          <a:xfrm>
            <a:off x="3341168" y="76200"/>
            <a:ext cx="5726632"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PART 7.0 MONITORING </a:t>
            </a:r>
            <a:endPar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3" name="TextBox 2"/>
          <p:cNvSpPr txBox="1"/>
          <p:nvPr/>
        </p:nvSpPr>
        <p:spPr>
          <a:xfrm>
            <a:off x="2133600" y="838200"/>
            <a:ext cx="6781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When discharging to a Impaired waterbody:</a:t>
            </a:r>
          </a:p>
        </p:txBody>
      </p:sp>
      <p:sp>
        <p:nvSpPr>
          <p:cNvPr id="4" name="TextBox 3"/>
          <p:cNvSpPr txBox="1"/>
          <p:nvPr/>
        </p:nvSpPr>
        <p:spPr>
          <a:xfrm>
            <a:off x="304800" y="2095486"/>
            <a:ext cx="346389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A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Permitee</a:t>
            </a:r>
            <a:r>
              <a:rPr kumimoji="0" lang="en-US" sz="3600" b="0" i="0" u="none" strike="noStrike" kern="1200" cap="none" spc="0" normalizeH="0" baseline="0" noProof="0" dirty="0">
                <a:ln>
                  <a:noFill/>
                </a:ln>
                <a:solidFill>
                  <a:prstClr val="white"/>
                </a:solidFill>
                <a:effectLst/>
                <a:uLnTx/>
                <a:uFillTx/>
                <a:latin typeface="Calibri"/>
                <a:ea typeface="+mn-ea"/>
                <a:cs typeface="+mn-cs"/>
              </a:rPr>
              <a:t> Must:</a:t>
            </a:r>
          </a:p>
        </p:txBody>
      </p:sp>
      <p:sp>
        <p:nvSpPr>
          <p:cNvPr id="5" name="TextBox 4"/>
          <p:cNvSpPr txBox="1"/>
          <p:nvPr/>
        </p:nvSpPr>
        <p:spPr>
          <a:xfrm>
            <a:off x="457200" y="2746098"/>
            <a:ext cx="8458200" cy="181588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Develop a monitoring plan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Obtain 2 representative samples during each discharge event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Submit data to DEC</a:t>
            </a:r>
          </a:p>
        </p:txBody>
      </p:sp>
      <p:sp>
        <p:nvSpPr>
          <p:cNvPr id="6" name="TextBox 5"/>
          <p:cNvSpPr txBox="1"/>
          <p:nvPr/>
        </p:nvSpPr>
        <p:spPr>
          <a:xfrm>
            <a:off x="533400" y="5232936"/>
            <a:ext cx="4938340"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During normal operating hours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In safe conditions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11552-C4F3-4E12-90D1-CC2905E51C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a:effectLst>
            <a:innerShdw blurRad="114300">
              <a:prstClr val="black"/>
            </a:innerShdw>
          </a:effectLst>
        </p:spPr>
      </p:pic>
      <p:sp>
        <p:nvSpPr>
          <p:cNvPr id="3" name="TextBox 2">
            <a:extLst>
              <a:ext uri="{FF2B5EF4-FFF2-40B4-BE49-F238E27FC236}">
                <a16:creationId xmlns:a16="http://schemas.microsoft.com/office/drawing/2014/main" id="{4E7440E3-AD6C-4C15-8524-12FDCBF09E1B}"/>
              </a:ext>
            </a:extLst>
          </p:cNvPr>
          <p:cNvSpPr txBox="1"/>
          <p:nvPr/>
        </p:nvSpPr>
        <p:spPr>
          <a:xfrm>
            <a:off x="190500" y="3886200"/>
            <a:ext cx="8763000" cy="2677656"/>
          </a:xfrm>
          <a:prstGeom prst="rect">
            <a:avLst/>
          </a:prstGeom>
          <a:noFill/>
        </p:spPr>
        <p:txBody>
          <a:bodyPr wrap="square">
            <a:spAutoFit/>
          </a:bodyPr>
          <a:lstStyle/>
          <a:p>
            <a:r>
              <a:rPr lang="en-US" sz="2800" dirty="0"/>
              <a:t>7.3.9 Rainfall Monitoring</a:t>
            </a:r>
          </a:p>
          <a:p>
            <a:r>
              <a:rPr lang="en-US" sz="2800" dirty="0"/>
              <a:t>7.3.9.1 A permittee must use a rain gauge on site or utilize the nearest National Weather Service (NWS) precipitation gauge station to determine the amount of rainfall during a storm event if the NWS gauge used is located within 20 miles of the site.</a:t>
            </a:r>
          </a:p>
        </p:txBody>
      </p:sp>
    </p:spTree>
    <p:extLst>
      <p:ext uri="{BB962C8B-B14F-4D97-AF65-F5344CB8AC3E}">
        <p14:creationId xmlns:p14="http://schemas.microsoft.com/office/powerpoint/2010/main" val="41821816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AAE52-CCC9-4E81-A2F7-5FD45301BD8D}"/>
              </a:ext>
            </a:extLst>
          </p:cNvPr>
          <p:cNvSpPr txBox="1"/>
          <p:nvPr/>
        </p:nvSpPr>
        <p:spPr>
          <a:xfrm>
            <a:off x="152400" y="5181600"/>
            <a:ext cx="8839200" cy="1384995"/>
          </a:xfrm>
          <a:prstGeom prst="rect">
            <a:avLst/>
          </a:prstGeom>
          <a:noFill/>
        </p:spPr>
        <p:txBody>
          <a:bodyPr wrap="square">
            <a:spAutoFit/>
          </a:bodyPr>
          <a:lstStyle/>
          <a:p>
            <a:r>
              <a:rPr lang="en-US" sz="2800" dirty="0"/>
              <a:t>7.3.9.2 A permittee must maintain daily records of the rainfall amounts and dates of rainfall events as part of the SWPPP, in accordance with Part 9.4.</a:t>
            </a:r>
          </a:p>
        </p:txBody>
      </p:sp>
      <p:pic>
        <p:nvPicPr>
          <p:cNvPr id="4" name="Picture 3">
            <a:extLst>
              <a:ext uri="{FF2B5EF4-FFF2-40B4-BE49-F238E27FC236}">
                <a16:creationId xmlns:a16="http://schemas.microsoft.com/office/drawing/2014/main" id="{35A65F35-359E-45A7-BF21-01DBC8FB41E6}"/>
              </a:ext>
            </a:extLst>
          </p:cNvPr>
          <p:cNvPicPr>
            <a:picLocks noChangeAspect="1"/>
          </p:cNvPicPr>
          <p:nvPr/>
        </p:nvPicPr>
        <p:blipFill rotWithShape="1">
          <a:blip r:embed="rId2"/>
          <a:srcRect l="32091" t="30382" r="53489" b="30481"/>
          <a:stretch/>
        </p:blipFill>
        <p:spPr>
          <a:xfrm>
            <a:off x="457200" y="291405"/>
            <a:ext cx="8229600" cy="4768354"/>
          </a:xfrm>
          <a:prstGeom prst="rect">
            <a:avLst/>
          </a:prstGeom>
        </p:spPr>
      </p:pic>
      <p:pic>
        <p:nvPicPr>
          <p:cNvPr id="5" name="Picture 4" descr="dot_seal">
            <a:extLst>
              <a:ext uri="{FF2B5EF4-FFF2-40B4-BE49-F238E27FC236}">
                <a16:creationId xmlns:a16="http://schemas.microsoft.com/office/drawing/2014/main" id="{55671ECC-E203-45F3-8899-63B9956D6A0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0" y="609600"/>
            <a:ext cx="1264887" cy="1295400"/>
          </a:xfrm>
          <a:prstGeom prst="rect">
            <a:avLst/>
          </a:prstGeom>
          <a:noFill/>
          <a:ln w="9525">
            <a:noFill/>
            <a:miter lim="800000"/>
            <a:headEnd/>
            <a:tailEnd/>
          </a:ln>
        </p:spPr>
      </p:pic>
      <p:sp>
        <p:nvSpPr>
          <p:cNvPr id="6" name="TextBox 5">
            <a:extLst>
              <a:ext uri="{FF2B5EF4-FFF2-40B4-BE49-F238E27FC236}">
                <a16:creationId xmlns:a16="http://schemas.microsoft.com/office/drawing/2014/main" id="{E1EF68D8-2DC9-489A-B511-8E8D3D4F495D}"/>
              </a:ext>
            </a:extLst>
          </p:cNvPr>
          <p:cNvSpPr txBox="1"/>
          <p:nvPr/>
        </p:nvSpPr>
        <p:spPr>
          <a:xfrm>
            <a:off x="4572000" y="284581"/>
            <a:ext cx="3912674" cy="369332"/>
          </a:xfrm>
          <a:prstGeom prst="rect">
            <a:avLst/>
          </a:prstGeom>
          <a:noFill/>
        </p:spPr>
        <p:txBody>
          <a:bodyPr wrap="none" rtlCol="0">
            <a:spAutoFit/>
          </a:bodyPr>
          <a:lstStyle/>
          <a:p>
            <a:r>
              <a:rPr lang="en-US" dirty="0">
                <a:solidFill>
                  <a:schemeClr val="bg1"/>
                </a:solidFill>
              </a:rPr>
              <a:t>25D-115 SWPPP Daily Record of Rainfall</a:t>
            </a:r>
          </a:p>
        </p:txBody>
      </p:sp>
    </p:spTree>
    <p:extLst>
      <p:ext uri="{BB962C8B-B14F-4D97-AF65-F5344CB8AC3E}">
        <p14:creationId xmlns:p14="http://schemas.microsoft.com/office/powerpoint/2010/main" val="11688721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lex\Pictures\best\DSC_0028.JPG"/>
          <p:cNvPicPr>
            <a:picLocks noChangeAspect="1" noChangeArrowheads="1"/>
          </p:cNvPicPr>
          <p:nvPr/>
        </p:nvPicPr>
        <p:blipFill>
          <a:blip r:embed="rId2" cstate="email">
            <a:lum bright="-10000"/>
            <a:extLst>
              <a:ext uri="{28A0092B-C50C-407E-A947-70E740481C1C}">
                <a14:useLocalDpi xmlns:a14="http://schemas.microsoft.com/office/drawing/2010/main"/>
              </a:ext>
            </a:extLst>
          </a:blip>
          <a:srcRect/>
          <a:stretch>
            <a:fillRect/>
          </a:stretch>
        </p:blipFill>
        <p:spPr bwMode="auto">
          <a:xfrm>
            <a:off x="0" y="0"/>
            <a:ext cx="9178561" cy="6858000"/>
          </a:xfrm>
          <a:prstGeom prst="rect">
            <a:avLst/>
          </a:prstGeom>
          <a:noFill/>
          <a:effectLst>
            <a:innerShdw blurRad="114300">
              <a:prstClr val="black"/>
            </a:innerShdw>
          </a:effectLst>
        </p:spPr>
      </p:pic>
      <p:pic>
        <p:nvPicPr>
          <p:cNvPr id="3" name="Picture 2" descr="F:\DCIM\101NCD90\DSC_055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220200" cy="6915149"/>
          </a:xfrm>
          <a:prstGeom prst="rect">
            <a:avLst/>
          </a:prstGeom>
          <a:noFill/>
          <a:effectLst>
            <a:innerShdw blurRad="114300">
              <a:prstClr val="black"/>
            </a:innerShdw>
          </a:effectLst>
        </p:spPr>
      </p:pic>
      <p:sp>
        <p:nvSpPr>
          <p:cNvPr id="2" name="Rectangle 1"/>
          <p:cNvSpPr/>
          <p:nvPr/>
        </p:nvSpPr>
        <p:spPr>
          <a:xfrm>
            <a:off x="152400" y="319236"/>
            <a:ext cx="8610600" cy="6386364"/>
          </a:xfrm>
          <a:prstGeom prst="rect">
            <a:avLst/>
          </a:prstGeom>
        </p:spPr>
        <p:txBody>
          <a:bodyPr wrap="square">
            <a:spAutoFit/>
          </a:bodyPr>
          <a:lstStyle/>
          <a:p>
            <a:r>
              <a:rPr lang="en-US" sz="2700" b="1" dirty="0">
                <a:effectLst>
                  <a:outerShdw blurRad="38100" dist="38100" dir="2700000" algn="tl">
                    <a:srgbClr val="000000">
                      <a:alpha val="43137"/>
                    </a:srgbClr>
                  </a:outerShdw>
                </a:effectLst>
              </a:rPr>
              <a:t>Corrective Action Conditions </a:t>
            </a:r>
          </a:p>
          <a:p>
            <a:endParaRPr lang="en-US" sz="2700" dirty="0">
              <a:effectLst>
                <a:outerShdw blurRad="38100" dist="38100" dir="2700000" algn="tl">
                  <a:srgbClr val="000000">
                    <a:alpha val="43137"/>
                  </a:srgbClr>
                </a:outerShdw>
              </a:effectLst>
            </a:endParaRPr>
          </a:p>
          <a:p>
            <a:endParaRPr lang="en-US" sz="2700" dirty="0">
              <a:effectLst>
                <a:outerShdw blurRad="38100" dist="38100" dir="2700000" algn="tl">
                  <a:srgbClr val="000000">
                    <a:alpha val="43137"/>
                  </a:srgbClr>
                </a:outerShdw>
              </a:effectLst>
            </a:endParaRPr>
          </a:p>
          <a:p>
            <a:endParaRPr lang="en-US" sz="2700" dirty="0">
              <a:effectLst>
                <a:outerShdw blurRad="38100" dist="38100" dir="2700000" algn="tl">
                  <a:srgbClr val="000000">
                    <a:alpha val="43137"/>
                  </a:srgbClr>
                </a:outerShdw>
              </a:effectLst>
            </a:endParaRPr>
          </a:p>
          <a:p>
            <a:endParaRPr lang="en-US" sz="2700" dirty="0">
              <a:effectLst>
                <a:outerShdw blurRad="38100" dist="38100" dir="2700000" algn="tl">
                  <a:srgbClr val="000000">
                    <a:alpha val="43137"/>
                  </a:srgbClr>
                </a:outerShdw>
              </a:effectLst>
            </a:endParaRPr>
          </a:p>
          <a:p>
            <a:endParaRPr lang="en-US" sz="2700" dirty="0">
              <a:effectLst>
                <a:outerShdw blurRad="38100" dist="38100" dir="2700000" algn="tl">
                  <a:srgbClr val="000000">
                    <a:alpha val="43137"/>
                  </a:srgbClr>
                </a:outerShdw>
              </a:effectLst>
            </a:endParaRPr>
          </a:p>
          <a:p>
            <a:endParaRPr lang="en-US" sz="2700" dirty="0">
              <a:effectLst>
                <a:outerShdw blurRad="38100" dist="38100" dir="2700000" algn="tl">
                  <a:srgbClr val="000000">
                    <a:alpha val="43137"/>
                  </a:srgbClr>
                </a:outerShdw>
              </a:effectLst>
            </a:endParaRPr>
          </a:p>
          <a:p>
            <a:endParaRPr lang="en-US" sz="2700" dirty="0">
              <a:effectLst>
                <a:outerShdw blurRad="38100" dist="38100" dir="2700000" algn="tl">
                  <a:srgbClr val="000000">
                    <a:alpha val="43137"/>
                  </a:srgbClr>
                </a:outerShdw>
              </a:effectLst>
            </a:endParaRPr>
          </a:p>
          <a:p>
            <a:endParaRPr lang="en-US" sz="2700" dirty="0">
              <a:effectLst>
                <a:outerShdw blurRad="38100" dist="38100" dir="2700000" algn="tl">
                  <a:srgbClr val="000000">
                    <a:alpha val="43137"/>
                  </a:srgbClr>
                </a:outerShdw>
              </a:effectLst>
            </a:endParaRPr>
          </a:p>
          <a:p>
            <a:endParaRPr lang="en-US" sz="2700" dirty="0">
              <a:effectLst>
                <a:outerShdw blurRad="38100" dist="38100" dir="2700000" algn="tl">
                  <a:srgbClr val="000000">
                    <a:alpha val="43137"/>
                  </a:srgbClr>
                </a:outerShdw>
              </a:effectLst>
            </a:endParaRPr>
          </a:p>
          <a:p>
            <a:endParaRPr lang="en-US" sz="2700" dirty="0">
              <a:effectLst>
                <a:outerShdw blurRad="38100" dist="38100" dir="2700000" algn="tl">
                  <a:srgbClr val="000000">
                    <a:alpha val="43137"/>
                  </a:srgbClr>
                </a:outerShdw>
              </a:effectLst>
            </a:endParaRPr>
          </a:p>
          <a:p>
            <a:r>
              <a:rPr lang="en-US" sz="2800" dirty="0"/>
              <a:t>8.1.1 A permittee must review and revise the selection, design, installation, and implementation of their control measures whenever any of the following conditions are identified, discovered, or made aware of at the site: </a:t>
            </a:r>
            <a:endParaRPr lang="en-US" sz="2700" dirty="0">
              <a:effectLst>
                <a:outerShdw blurRad="38100" dist="38100" dir="2700000" algn="tl">
                  <a:srgbClr val="000000">
                    <a:alpha val="43137"/>
                  </a:srgbClr>
                </a:outerShdw>
              </a:effectLst>
            </a:endParaRPr>
          </a:p>
        </p:txBody>
      </p:sp>
      <p:sp>
        <p:nvSpPr>
          <p:cNvPr id="4" name="TextBox 3"/>
          <p:cNvSpPr txBox="1"/>
          <p:nvPr/>
        </p:nvSpPr>
        <p:spPr>
          <a:xfrm>
            <a:off x="7878307" y="6400800"/>
            <a:ext cx="1189493"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Anchorage</a:t>
            </a:r>
          </a:p>
        </p:txBody>
      </p:sp>
      <p:sp>
        <p:nvSpPr>
          <p:cNvPr id="7" name="TextBox 6"/>
          <p:cNvSpPr txBox="1"/>
          <p:nvPr/>
        </p:nvSpPr>
        <p:spPr>
          <a:xfrm>
            <a:off x="7239000" y="304800"/>
            <a:ext cx="1572225" cy="400110"/>
          </a:xfrm>
          <a:prstGeom prst="rect">
            <a:avLst/>
          </a:prstGeom>
          <a:noFill/>
          <a:ln>
            <a:solidFill>
              <a:schemeClr val="tx1"/>
            </a:solidFill>
          </a:ln>
        </p:spPr>
        <p:txBody>
          <a:bodyPr wrap="none" rtlCol="0">
            <a:spAutoFit/>
          </a:bodyPr>
          <a:lstStyle/>
          <a:p>
            <a:r>
              <a:rPr lang="en-US" sz="2000" dirty="0"/>
              <a:t>2021 CGP 8.1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DCIM\102NCD80\DSC_070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256" r="4071"/>
          <a:stretch/>
        </p:blipFill>
        <p:spPr bwMode="auto">
          <a:xfrm>
            <a:off x="0" y="0"/>
            <a:ext cx="9141725"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Title 2"/>
          <p:cNvSpPr>
            <a:spLocks noGrp="1"/>
          </p:cNvSpPr>
          <p:nvPr>
            <p:ph type="ctrTitle"/>
          </p:nvPr>
        </p:nvSpPr>
        <p:spPr>
          <a:xfrm>
            <a:off x="5943600" y="152400"/>
            <a:ext cx="2971800" cy="1143000"/>
          </a:xfrm>
        </p:spPr>
        <p:txBody>
          <a:bodyPr>
            <a:normAutofit fontScale="90000"/>
          </a:bodyPr>
          <a:lstStyle/>
          <a:p>
            <a:pPr algn="r"/>
            <a:r>
              <a:rPr lang="en-US" dirty="0">
                <a:solidFill>
                  <a:schemeClr val="bg1"/>
                </a:solidFill>
              </a:rPr>
              <a:t>Corrective Actions</a:t>
            </a:r>
          </a:p>
        </p:txBody>
      </p:sp>
      <p:sp>
        <p:nvSpPr>
          <p:cNvPr id="4" name="Subtitle 3"/>
          <p:cNvSpPr>
            <a:spLocks noGrp="1"/>
          </p:cNvSpPr>
          <p:nvPr>
            <p:ph type="subTitle" idx="1"/>
          </p:nvPr>
        </p:nvSpPr>
        <p:spPr>
          <a:xfrm>
            <a:off x="304800" y="4085230"/>
            <a:ext cx="7772400" cy="2772770"/>
          </a:xfrm>
          <a:solidFill>
            <a:srgbClr val="4D4939">
              <a:alpha val="41000"/>
            </a:srgbClr>
          </a:solidFill>
        </p:spPr>
        <p:txBody>
          <a:bodyPr>
            <a:noAutofit/>
          </a:bodyPr>
          <a:lstStyle/>
          <a:p>
            <a:pPr lvl="0" algn="l">
              <a:spcBef>
                <a:spcPts val="0"/>
              </a:spcBef>
            </a:pPr>
            <a:r>
              <a:rPr lang="en-US" sz="2800" dirty="0">
                <a:solidFill>
                  <a:prstClr val="white"/>
                </a:solidFill>
              </a:rPr>
              <a:t>8.1.1.1 An unauthorized release or prohibited discharge (e.g., spill, leak, or discharge of non-storm water not authorized by permit);</a:t>
            </a:r>
          </a:p>
          <a:p>
            <a:pPr lvl="0" algn="l">
              <a:spcBef>
                <a:spcPts val="0"/>
              </a:spcBef>
            </a:pPr>
            <a:endParaRPr lang="en-US" sz="2800" dirty="0">
              <a:solidFill>
                <a:prstClr val="white"/>
              </a:solidFill>
            </a:endParaRPr>
          </a:p>
          <a:p>
            <a:pPr lvl="0" algn="l">
              <a:spcBef>
                <a:spcPts val="0"/>
              </a:spcBef>
            </a:pPr>
            <a:r>
              <a:rPr lang="en-US" sz="2800" dirty="0">
                <a:solidFill>
                  <a:prstClr val="white"/>
                </a:solidFill>
              </a:rPr>
              <a:t>8.1.1.2 Control measures are not designed, installed, and/or maintained as required in Part 4.0.</a:t>
            </a:r>
          </a:p>
          <a:p>
            <a:endParaRPr lang="en-US" sz="2800" dirty="0"/>
          </a:p>
        </p:txBody>
      </p:sp>
    </p:spTree>
    <p:extLst>
      <p:ext uri="{BB962C8B-B14F-4D97-AF65-F5344CB8AC3E}">
        <p14:creationId xmlns:p14="http://schemas.microsoft.com/office/powerpoint/2010/main" val="29442716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DCIM\102NCD80\DSC_070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746"/>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83605" y="75063"/>
            <a:ext cx="4261586" cy="1143000"/>
          </a:xfrm>
        </p:spPr>
        <p:txBody>
          <a:bodyPr>
            <a:normAutofit fontScale="90000"/>
          </a:bodyPr>
          <a:lstStyle/>
          <a:p>
            <a:pPr algn="l"/>
            <a:r>
              <a:rPr lang="en-US" dirty="0">
                <a:solidFill>
                  <a:schemeClr val="bg1"/>
                </a:solidFill>
              </a:rPr>
              <a:t>Corrective Actions</a:t>
            </a:r>
          </a:p>
        </p:txBody>
      </p:sp>
      <p:sp>
        <p:nvSpPr>
          <p:cNvPr id="3" name="Subtitle 2"/>
          <p:cNvSpPr>
            <a:spLocks noGrp="1"/>
          </p:cNvSpPr>
          <p:nvPr>
            <p:ph type="subTitle" idx="1"/>
          </p:nvPr>
        </p:nvSpPr>
        <p:spPr>
          <a:xfrm>
            <a:off x="196115" y="4114800"/>
            <a:ext cx="8610599" cy="2667000"/>
          </a:xfrm>
        </p:spPr>
        <p:txBody>
          <a:bodyPr>
            <a:normAutofit/>
          </a:bodyPr>
          <a:lstStyle/>
          <a:p>
            <a:pPr lvl="0" algn="l">
              <a:spcBef>
                <a:spcPts val="0"/>
              </a:spcBef>
            </a:pPr>
            <a:r>
              <a:rPr lang="en-US" sz="2400" dirty="0">
                <a:solidFill>
                  <a:schemeClr val="tx1"/>
                </a:solidFill>
              </a:rPr>
              <a:t>8.1.1.3 The permittee becomes aware, or DEC determines that the control measures are not operating as intended or are not effective enough to meet the requirements of Part 3.1.2</a:t>
            </a:r>
            <a:r>
              <a:rPr lang="en-US" sz="2400" dirty="0">
                <a:solidFill>
                  <a:schemeClr val="bg1"/>
                </a:solidFill>
              </a:rPr>
              <a:t>;</a:t>
            </a:r>
          </a:p>
          <a:p>
            <a:pPr lvl="0" algn="l">
              <a:spcBef>
                <a:spcPts val="0"/>
              </a:spcBef>
            </a:pPr>
            <a:endParaRPr lang="en-US" sz="2400" dirty="0">
              <a:solidFill>
                <a:schemeClr val="tx1"/>
              </a:solidFill>
            </a:endParaRPr>
          </a:p>
          <a:p>
            <a:pPr lvl="0" algn="l">
              <a:spcBef>
                <a:spcPts val="0"/>
              </a:spcBef>
            </a:pPr>
            <a:r>
              <a:rPr lang="en-US" sz="2400" dirty="0">
                <a:solidFill>
                  <a:schemeClr val="tx1"/>
                </a:solidFill>
              </a:rPr>
              <a:t>8.1.1.4 An inspection by DEC or EPA official determines that modification to the control measures are necessary to meet the requirements of this permit.</a:t>
            </a:r>
          </a:p>
          <a:p>
            <a:endParaRPr lang="en-US" dirty="0"/>
          </a:p>
        </p:txBody>
      </p:sp>
    </p:spTree>
    <p:extLst>
      <p:ext uri="{BB962C8B-B14F-4D97-AF65-F5344CB8AC3E}">
        <p14:creationId xmlns:p14="http://schemas.microsoft.com/office/powerpoint/2010/main" val="9446729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C:\Users\alex\Pictures\best\DSC_001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78561" cy="6858000"/>
          </a:xfrm>
          <a:prstGeom prst="rect">
            <a:avLst/>
          </a:prstGeom>
          <a:noFill/>
          <a:effectLst>
            <a:innerShdw blurRad="114300">
              <a:prstClr val="black"/>
            </a:innerShdw>
          </a:effectLst>
        </p:spPr>
      </p:pic>
      <p:sp>
        <p:nvSpPr>
          <p:cNvPr id="5" name="Rectangle 4"/>
          <p:cNvSpPr/>
          <p:nvPr/>
        </p:nvSpPr>
        <p:spPr>
          <a:xfrm>
            <a:off x="304800" y="3962400"/>
            <a:ext cx="8610600" cy="2677656"/>
          </a:xfrm>
          <a:prstGeom prst="rect">
            <a:avLst/>
          </a:prstGeom>
          <a:solidFill>
            <a:schemeClr val="tx1">
              <a:lumMod val="65000"/>
              <a:alpha val="59000"/>
            </a:schemeClr>
          </a:solidFill>
        </p:spPr>
        <p:txBody>
          <a:bodyPr wrap="square">
            <a:spAutoFit/>
          </a:bodyPr>
          <a:lstStyle/>
          <a:p>
            <a:r>
              <a:rPr lang="en-US" sz="2800" dirty="0">
                <a:solidFill>
                  <a:schemeClr val="bg1"/>
                </a:solidFill>
              </a:rPr>
              <a:t>The accumulation or tracking of sediment in or near any storm water conveyance channels, on roadways or parking lots outside the project area and adjacent to the site, in the immediate vicinity of control measures, at discharge points or entry points into the storm sewer system, or in other areas of the site. </a:t>
            </a:r>
          </a:p>
        </p:txBody>
      </p:sp>
      <p:sp>
        <p:nvSpPr>
          <p:cNvPr id="6" name="TextBox 5"/>
          <p:cNvSpPr txBox="1"/>
          <p:nvPr/>
        </p:nvSpPr>
        <p:spPr>
          <a:xfrm>
            <a:off x="409342" y="2514600"/>
            <a:ext cx="8112157" cy="1323439"/>
          </a:xfrm>
          <a:prstGeom prst="rect">
            <a:avLst/>
          </a:prstGeom>
          <a:noFill/>
        </p:spPr>
        <p:txBody>
          <a:bodyPr wrap="none" rtlCol="0">
            <a:spAutoFit/>
          </a:bodyPr>
          <a:lstStyle/>
          <a:p>
            <a:r>
              <a:rPr lang="en-US" sz="4000" dirty="0"/>
              <a:t>Translation:</a:t>
            </a:r>
          </a:p>
          <a:p>
            <a:r>
              <a:rPr lang="en-US" sz="4000" dirty="0"/>
              <a:t>See sediment = Take Corrective Action</a:t>
            </a:r>
          </a:p>
        </p:txBody>
      </p:sp>
      <p:sp>
        <p:nvSpPr>
          <p:cNvPr id="3" name="TextBox 2"/>
          <p:cNvSpPr txBox="1"/>
          <p:nvPr/>
        </p:nvSpPr>
        <p:spPr>
          <a:xfrm>
            <a:off x="7538203" y="6172200"/>
            <a:ext cx="1300997" cy="400110"/>
          </a:xfrm>
          <a:prstGeom prst="rect">
            <a:avLst/>
          </a:prstGeom>
          <a:noFill/>
        </p:spPr>
        <p:txBody>
          <a:bodyPr wrap="none" rtlCol="0">
            <a:spAutoFit/>
          </a:bodyPr>
          <a:lstStyle/>
          <a:p>
            <a:r>
              <a:rPr lang="en-US" sz="2000" dirty="0">
                <a:solidFill>
                  <a:schemeClr val="bg1"/>
                </a:solidFill>
              </a:rPr>
              <a:t>Anchorage</a:t>
            </a:r>
          </a:p>
        </p:txBody>
      </p:sp>
      <p:sp>
        <p:nvSpPr>
          <p:cNvPr id="8" name="TextBox 7"/>
          <p:cNvSpPr txBox="1"/>
          <p:nvPr/>
        </p:nvSpPr>
        <p:spPr>
          <a:xfrm>
            <a:off x="5715000" y="158795"/>
            <a:ext cx="1960152" cy="400110"/>
          </a:xfrm>
          <a:prstGeom prst="rect">
            <a:avLst/>
          </a:prstGeom>
          <a:solidFill>
            <a:schemeClr val="tx1">
              <a:lumMod val="85000"/>
              <a:alpha val="82000"/>
            </a:schemeClr>
          </a:solidFill>
          <a:ln>
            <a:solidFill>
              <a:schemeClr val="bg1"/>
            </a:solidFill>
          </a:ln>
        </p:spPr>
        <p:txBody>
          <a:bodyPr wrap="none" rtlCol="0">
            <a:spAutoFit/>
          </a:bodyPr>
          <a:lstStyle/>
          <a:p>
            <a:r>
              <a:rPr lang="en-US" sz="2000" dirty="0">
                <a:solidFill>
                  <a:schemeClr val="bg1"/>
                </a:solidFill>
              </a:rPr>
              <a:t>2021 CGP 8.1.1.5</a:t>
            </a:r>
            <a:endParaRPr lang="en-US" sz="2000" dirty="0"/>
          </a:p>
        </p:txBody>
      </p:sp>
      <p:pic>
        <p:nvPicPr>
          <p:cNvPr id="9" name="Picture 8" descr="DEC Logo 1"/>
          <p:cNvPicPr/>
          <p:nvPr/>
        </p:nvPicPr>
        <p:blipFill>
          <a:blip r:embed="rId3" cstate="print"/>
          <a:srcRect/>
          <a:stretch>
            <a:fillRect/>
          </a:stretch>
        </p:blipFill>
        <p:spPr bwMode="auto">
          <a:xfrm>
            <a:off x="8001000" y="108630"/>
            <a:ext cx="966787" cy="89803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2000"/>
                                        <p:tgtEl>
                                          <p:spTgt spid="5"/>
                                        </p:tgtEl>
                                      </p:cBhvr>
                                    </p:animEffect>
                                    <p:set>
                                      <p:cBhvr>
                                        <p:cTn id="9"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S-QLF0A\buffalo2\pictures\Homer, AK 2011\DSC_246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ffectLst>
            <a:innerShdw blurRad="114300">
              <a:prstClr val="black"/>
            </a:innerShdw>
          </a:effectLst>
        </p:spPr>
      </p:pic>
      <p:sp>
        <p:nvSpPr>
          <p:cNvPr id="4" name="TextBox 3"/>
          <p:cNvSpPr txBox="1"/>
          <p:nvPr/>
        </p:nvSpPr>
        <p:spPr>
          <a:xfrm>
            <a:off x="8313323" y="6488668"/>
            <a:ext cx="830677" cy="369332"/>
          </a:xfrm>
          <a:prstGeom prst="rect">
            <a:avLst/>
          </a:prstGeom>
          <a:noFill/>
        </p:spPr>
        <p:txBody>
          <a:bodyPr wrap="none" rtlCol="0">
            <a:spAutoFit/>
          </a:bodyPr>
          <a:lstStyle/>
          <a:p>
            <a:r>
              <a:rPr lang="en-US" dirty="0"/>
              <a:t>Homer</a:t>
            </a:r>
          </a:p>
        </p:txBody>
      </p:sp>
      <p:sp>
        <p:nvSpPr>
          <p:cNvPr id="5" name="TextBox 4"/>
          <p:cNvSpPr txBox="1"/>
          <p:nvPr/>
        </p:nvSpPr>
        <p:spPr>
          <a:xfrm>
            <a:off x="6170507" y="152400"/>
            <a:ext cx="2689711" cy="369332"/>
          </a:xfrm>
          <a:prstGeom prst="rect">
            <a:avLst/>
          </a:prstGeom>
          <a:noFill/>
          <a:ln>
            <a:solidFill>
              <a:schemeClr val="tx1"/>
            </a:solidFill>
          </a:ln>
        </p:spPr>
        <p:txBody>
          <a:bodyPr wrap="none" rtlCol="0">
            <a:spAutoFit/>
          </a:bodyPr>
          <a:lstStyle/>
          <a:p>
            <a:r>
              <a:rPr lang="en-US" dirty="0"/>
              <a:t>2021 CGP 8.2.1.1 &amp; 8.2.1.2</a:t>
            </a:r>
          </a:p>
        </p:txBody>
      </p:sp>
      <p:sp>
        <p:nvSpPr>
          <p:cNvPr id="6" name="TextBox 5"/>
          <p:cNvSpPr txBox="1"/>
          <p:nvPr/>
        </p:nvSpPr>
        <p:spPr>
          <a:xfrm>
            <a:off x="228600" y="152400"/>
            <a:ext cx="3679341" cy="646331"/>
          </a:xfrm>
          <a:prstGeom prst="rect">
            <a:avLst/>
          </a:prstGeom>
          <a:noFill/>
        </p:spPr>
        <p:txBody>
          <a:bodyPr wrap="none" rtlCol="0">
            <a:spAutoFit/>
          </a:bodyPr>
          <a:lstStyle/>
          <a:p>
            <a:r>
              <a:rPr lang="en-US" sz="3600" b="1" dirty="0"/>
              <a:t>Corrective Actions</a:t>
            </a:r>
          </a:p>
        </p:txBody>
      </p:sp>
      <p:sp>
        <p:nvSpPr>
          <p:cNvPr id="7" name="Rectangle 4"/>
          <p:cNvSpPr>
            <a:spLocks noChangeArrowheads="1"/>
          </p:cNvSpPr>
          <p:nvPr/>
        </p:nvSpPr>
        <p:spPr bwMode="auto">
          <a:xfrm>
            <a:off x="0" y="3352800"/>
            <a:ext cx="9144000" cy="2862322"/>
          </a:xfrm>
          <a:prstGeom prst="rect">
            <a:avLst/>
          </a:prstGeom>
          <a:solidFill>
            <a:srgbClr val="333333">
              <a:alpha val="52156"/>
            </a:srgbClr>
          </a:solidFill>
          <a:ln w="9525">
            <a:noFill/>
            <a:miter lim="800000"/>
            <a:headEnd/>
            <a:tailEnd/>
          </a:ln>
        </p:spPr>
        <p:txBody>
          <a:bodyPr>
            <a:spAutoFit/>
          </a:bodyPr>
          <a:lstStyle/>
          <a:p>
            <a:r>
              <a:rPr lang="en-US" sz="2000" dirty="0"/>
              <a:t>8.2.1.1 For conditions that are easily remedied (i.e., removal of tracked sediment, maintenance of control measures, or spill clean-up), the permittee must initiate appropriate steps to correct the problem within 24 hours from the time of discovery and correct the problem as soon as practicable; or</a:t>
            </a:r>
          </a:p>
          <a:p>
            <a:endParaRPr lang="en-US" sz="2000" dirty="0"/>
          </a:p>
          <a:p>
            <a:r>
              <a:rPr lang="en-US" sz="2000" dirty="0"/>
              <a:t>8.2.1.2 If installation of a new control measure is needed or an existing control measure requires redesign and reconstruction or replacement, the permittee must install the new or modified measure and make it operational within seven calendar days from the time of discovery of the need for the corrective action, unless infeasible;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lex\Desktop\Sam Flash Drive\WINTER09\Barrow 09\BARROW rain and slopes and such\P904001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ffectLst>
            <a:innerShdw blurRad="114300">
              <a:prstClr val="black"/>
            </a:innerShdw>
          </a:effectLst>
        </p:spPr>
      </p:pic>
      <p:sp>
        <p:nvSpPr>
          <p:cNvPr id="3" name="TextBox 2"/>
          <p:cNvSpPr txBox="1"/>
          <p:nvPr/>
        </p:nvSpPr>
        <p:spPr>
          <a:xfrm>
            <a:off x="198872" y="5638800"/>
            <a:ext cx="8792728" cy="707886"/>
          </a:xfrm>
          <a:prstGeom prst="rect">
            <a:avLst/>
          </a:prstGeom>
          <a:noFill/>
        </p:spPr>
        <p:txBody>
          <a:bodyPr wrap="none" rtlCol="0">
            <a:spAutoFit/>
          </a:bodyPr>
          <a:lstStyle/>
          <a:p>
            <a:r>
              <a:rPr lang="en-US" sz="4000" dirty="0"/>
              <a:t>Slope Stabilization or Flow Management?</a:t>
            </a:r>
          </a:p>
        </p:txBody>
      </p:sp>
      <p:sp>
        <p:nvSpPr>
          <p:cNvPr id="4" name="TextBox 3"/>
          <p:cNvSpPr txBox="1"/>
          <p:nvPr/>
        </p:nvSpPr>
        <p:spPr>
          <a:xfrm>
            <a:off x="228600" y="228600"/>
            <a:ext cx="7691080" cy="1446550"/>
          </a:xfrm>
          <a:prstGeom prst="rect">
            <a:avLst/>
          </a:prstGeom>
          <a:noFill/>
        </p:spPr>
        <p:txBody>
          <a:bodyPr wrap="none" rtlCol="0">
            <a:spAutoFit/>
          </a:bodyPr>
          <a:lstStyle/>
          <a:p>
            <a:r>
              <a:rPr lang="en-US" sz="4400" dirty="0">
                <a:solidFill>
                  <a:srgbClr val="040B4C"/>
                </a:solidFill>
                <a:effectLst>
                  <a:outerShdw blurRad="38100" dist="38100" dir="2700000" algn="tl">
                    <a:srgbClr val="000000">
                      <a:alpha val="43137"/>
                    </a:srgbClr>
                  </a:outerShdw>
                </a:effectLst>
              </a:rPr>
              <a:t>A Contractor that destroys their</a:t>
            </a:r>
          </a:p>
          <a:p>
            <a:r>
              <a:rPr lang="en-US" sz="4400" dirty="0">
                <a:solidFill>
                  <a:srgbClr val="040B4C"/>
                </a:solidFill>
                <a:effectLst>
                  <a:outerShdw blurRad="38100" dist="38100" dir="2700000" algn="tl">
                    <a:srgbClr val="000000">
                      <a:alpha val="43137"/>
                    </a:srgbClr>
                  </a:outerShdw>
                </a:effectLst>
              </a:rPr>
              <a:t>site &amp; soils destroys their profits.</a:t>
            </a:r>
          </a:p>
        </p:txBody>
      </p:sp>
      <p:sp>
        <p:nvSpPr>
          <p:cNvPr id="5" name="TextBox 4"/>
          <p:cNvSpPr txBox="1"/>
          <p:nvPr/>
        </p:nvSpPr>
        <p:spPr>
          <a:xfrm>
            <a:off x="8204871" y="6400800"/>
            <a:ext cx="862929" cy="369332"/>
          </a:xfrm>
          <a:prstGeom prst="rect">
            <a:avLst/>
          </a:prstGeom>
          <a:noFill/>
        </p:spPr>
        <p:txBody>
          <a:bodyPr wrap="none" rtlCol="0">
            <a:spAutoFit/>
          </a:bodyPr>
          <a:lstStyle/>
          <a:p>
            <a:r>
              <a:rPr lang="en-US" dirty="0"/>
              <a:t>Barrow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4572000"/>
            <a:ext cx="7772400" cy="2131142"/>
          </a:xfrm>
          <a:prstGeom prst="rect">
            <a:avLst/>
          </a:prstGeom>
          <a:noFill/>
          <a:ln w="9525">
            <a:noFill/>
            <a:miter lim="800000"/>
            <a:headEnd/>
            <a:tailEnd/>
          </a:ln>
        </p:spPr>
      </p:pic>
      <p:sp>
        <p:nvSpPr>
          <p:cNvPr id="2" name="Rectangle 1"/>
          <p:cNvSpPr/>
          <p:nvPr/>
        </p:nvSpPr>
        <p:spPr>
          <a:xfrm>
            <a:off x="152400" y="762000"/>
            <a:ext cx="8915400" cy="3785652"/>
          </a:xfrm>
          <a:prstGeom prst="rect">
            <a:avLst/>
          </a:prstGeom>
        </p:spPr>
        <p:txBody>
          <a:bodyPr wrap="square">
            <a:spAutoFit/>
          </a:bodyPr>
          <a:lstStyle/>
          <a:p>
            <a:r>
              <a:rPr lang="en-US" sz="2400" dirty="0"/>
              <a:t>8.3.1 A </a:t>
            </a:r>
            <a:r>
              <a:rPr lang="en-US" sz="2400" dirty="0" err="1"/>
              <a:t>permittee</a:t>
            </a:r>
            <a:r>
              <a:rPr lang="en-US" sz="2400" dirty="0"/>
              <a:t> must document the following in the corrective action log, within twenty-four (24) hours of discovery of any condition listed in Part 8.1 or upon notification from a sub contractor:</a:t>
            </a:r>
          </a:p>
          <a:p>
            <a:r>
              <a:rPr lang="en-US" sz="2400" dirty="0"/>
              <a:t>8.3.1.1 Date the problem was identified;</a:t>
            </a:r>
          </a:p>
          <a:p>
            <a:r>
              <a:rPr lang="en-US" sz="2400" dirty="0"/>
              <a:t>8.3.1.2 Summary of corrective action taken or to be taken (or, for conditions triggering corrective actions identified in Part 8.1, where the determination is made that action is not necessary, the basis for this determination);</a:t>
            </a:r>
          </a:p>
          <a:p>
            <a:r>
              <a:rPr lang="en-US" sz="2400" dirty="0"/>
              <a:t>8.3.1.3 Notice of whether SWPPP modifications were required; and</a:t>
            </a:r>
          </a:p>
          <a:p>
            <a:r>
              <a:rPr lang="en-US" sz="2400" dirty="0"/>
              <a:t>8.3.1.4 Date corrective action completed.</a:t>
            </a:r>
          </a:p>
        </p:txBody>
      </p:sp>
      <p:sp>
        <p:nvSpPr>
          <p:cNvPr id="3" name="TextBox 2"/>
          <p:cNvSpPr txBox="1"/>
          <p:nvPr/>
        </p:nvSpPr>
        <p:spPr>
          <a:xfrm>
            <a:off x="228600" y="152400"/>
            <a:ext cx="4262834" cy="646331"/>
          </a:xfrm>
          <a:prstGeom prst="rect">
            <a:avLst/>
          </a:prstGeom>
          <a:noFill/>
        </p:spPr>
        <p:txBody>
          <a:bodyPr wrap="none" rtlCol="0">
            <a:spAutoFit/>
          </a:bodyPr>
          <a:lstStyle/>
          <a:p>
            <a:r>
              <a:rPr lang="en-US" sz="3600" b="1" dirty="0"/>
              <a:t>Corrective Action Log</a:t>
            </a:r>
          </a:p>
        </p:txBody>
      </p:sp>
      <p:sp>
        <p:nvSpPr>
          <p:cNvPr id="4" name="TextBox 3"/>
          <p:cNvSpPr txBox="1"/>
          <p:nvPr/>
        </p:nvSpPr>
        <p:spPr>
          <a:xfrm>
            <a:off x="7162800" y="228600"/>
            <a:ext cx="1572225" cy="400110"/>
          </a:xfrm>
          <a:prstGeom prst="rect">
            <a:avLst/>
          </a:prstGeom>
          <a:noFill/>
          <a:ln>
            <a:solidFill>
              <a:schemeClr val="tx1"/>
            </a:solidFill>
          </a:ln>
        </p:spPr>
        <p:txBody>
          <a:bodyPr wrap="none" rtlCol="0">
            <a:spAutoFit/>
          </a:bodyPr>
          <a:lstStyle/>
          <a:p>
            <a:r>
              <a:rPr lang="en-US" sz="2000" dirty="0"/>
              <a:t>2021 CGP 8.3</a:t>
            </a:r>
          </a:p>
        </p:txBody>
      </p:sp>
      <p:sp>
        <p:nvSpPr>
          <p:cNvPr id="7" name="TextBox 6"/>
          <p:cNvSpPr txBox="1"/>
          <p:nvPr/>
        </p:nvSpPr>
        <p:spPr>
          <a:xfrm>
            <a:off x="6104185" y="4572000"/>
            <a:ext cx="2049215" cy="369332"/>
          </a:xfrm>
          <a:prstGeom prst="rect">
            <a:avLst/>
          </a:prstGeom>
          <a:noFill/>
        </p:spPr>
        <p:txBody>
          <a:bodyPr wrap="none" rtlCol="0">
            <a:spAutoFit/>
          </a:bodyPr>
          <a:lstStyle/>
          <a:p>
            <a:r>
              <a:rPr lang="en-US" dirty="0">
                <a:solidFill>
                  <a:schemeClr val="bg1"/>
                </a:solidFill>
              </a:rPr>
              <a:t>DOT Form 25D-112</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DFE074-4A8B-4F88-BC34-CDF3683060F3}"/>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9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a:effectLst>
            <a:innerShdw blurRad="114300">
              <a:prstClr val="black"/>
            </a:innerShdw>
          </a:effectLst>
        </p:spPr>
      </p:pic>
      <p:sp>
        <p:nvSpPr>
          <p:cNvPr id="73731" name="TextBox 5"/>
          <p:cNvSpPr txBox="1">
            <a:spLocks noChangeArrowheads="1"/>
          </p:cNvSpPr>
          <p:nvPr/>
        </p:nvSpPr>
        <p:spPr bwMode="auto">
          <a:xfrm>
            <a:off x="7150608" y="101944"/>
            <a:ext cx="1905000" cy="369332"/>
          </a:xfrm>
          <a:prstGeom prst="rect">
            <a:avLst/>
          </a:prstGeom>
          <a:noFill/>
          <a:ln w="9525">
            <a:solidFill>
              <a:schemeClr val="tx1"/>
            </a:solidFill>
            <a:miter lim="800000"/>
            <a:headEnd/>
            <a:tailEnd/>
          </a:ln>
        </p:spPr>
        <p:txBody>
          <a:bodyPr wrap="square">
            <a:spAutoFit/>
          </a:bodyPr>
          <a:lstStyle/>
          <a:p>
            <a:r>
              <a:rPr lang="en-US" sz="1800" dirty="0"/>
              <a:t>2021 CGP 5.8.2.1</a:t>
            </a:r>
          </a:p>
        </p:txBody>
      </p:sp>
      <p:sp>
        <p:nvSpPr>
          <p:cNvPr id="8" name="Rectangle 7"/>
          <p:cNvSpPr/>
          <p:nvPr/>
        </p:nvSpPr>
        <p:spPr>
          <a:xfrm>
            <a:off x="228600" y="4446026"/>
            <a:ext cx="8577572" cy="2308324"/>
          </a:xfrm>
          <a:prstGeom prst="rect">
            <a:avLst/>
          </a:prstGeom>
        </p:spPr>
        <p:txBody>
          <a:bodyPr wrap="square">
            <a:spAutoFit/>
          </a:bodyPr>
          <a:lstStyle/>
          <a:p>
            <a:r>
              <a:rPr lang="en-US" sz="2400" dirty="0">
                <a:effectLst>
                  <a:outerShdw blurRad="38100" dist="38100" dir="2700000" algn="tl">
                    <a:srgbClr val="000000">
                      <a:alpha val="43137"/>
                    </a:srgbClr>
                  </a:outerShdw>
                </a:effectLst>
              </a:rPr>
              <a:t>5.8.2.1.1 Date(s) when grading activities occur; </a:t>
            </a:r>
          </a:p>
          <a:p>
            <a:r>
              <a:rPr lang="en-US" sz="2400" dirty="0">
                <a:effectLst>
                  <a:outerShdw blurRad="38100" dist="38100" dir="2700000" algn="tl">
                    <a:srgbClr val="000000">
                      <a:alpha val="43137"/>
                    </a:srgbClr>
                  </a:outerShdw>
                </a:effectLst>
              </a:rPr>
              <a:t>5.8.2.1.2 Description of Grading Activity and Location </a:t>
            </a:r>
          </a:p>
          <a:p>
            <a:r>
              <a:rPr lang="en-US" sz="2400" dirty="0">
                <a:effectLst>
                  <a:outerShdw blurRad="38100" dist="38100" dir="2700000" algn="tl">
                    <a:srgbClr val="000000">
                      <a:alpha val="43137"/>
                    </a:srgbClr>
                  </a:outerShdw>
                </a:effectLst>
              </a:rPr>
              <a:t>5.8.2.1.3 Date(s) when construction activities temporarily or permanently cease on a portion of the site; </a:t>
            </a:r>
          </a:p>
          <a:p>
            <a:r>
              <a:rPr lang="en-US" sz="2400" dirty="0">
                <a:effectLst>
                  <a:outerShdw blurRad="38100" dist="38100" dir="2700000" algn="tl">
                    <a:srgbClr val="000000">
                      <a:alpha val="43137"/>
                    </a:srgbClr>
                  </a:outerShdw>
                </a:effectLst>
              </a:rPr>
              <a:t>5.8.2.1.4 Date(s) when stabilization measures are initiated; </a:t>
            </a:r>
          </a:p>
          <a:p>
            <a:r>
              <a:rPr lang="en-US" sz="2400" dirty="0">
                <a:effectLst>
                  <a:outerShdw blurRad="38100" dist="38100" dir="2700000" algn="tl">
                    <a:srgbClr val="000000">
                      <a:alpha val="43137"/>
                    </a:srgbClr>
                  </a:outerShdw>
                </a:effectLst>
              </a:rPr>
              <a:t>5.8.2.1.5 Description of Stabilization Measure. </a:t>
            </a:r>
          </a:p>
        </p:txBody>
      </p:sp>
      <p:pic>
        <p:nvPicPr>
          <p:cNvPr id="9" name="Picture 8" descr="DEC Logo 1"/>
          <p:cNvPicPr/>
          <p:nvPr/>
        </p:nvPicPr>
        <p:blipFill>
          <a:blip r:embed="rId4" cstate="print"/>
          <a:srcRect/>
          <a:stretch>
            <a:fillRect/>
          </a:stretch>
        </p:blipFill>
        <p:spPr bwMode="auto">
          <a:xfrm>
            <a:off x="8122258" y="593988"/>
            <a:ext cx="966787" cy="898030"/>
          </a:xfrm>
          <a:prstGeom prst="rect">
            <a:avLst/>
          </a:prstGeom>
          <a:noFill/>
          <a:ln w="9525">
            <a:noFill/>
            <a:miter lim="800000"/>
            <a:headEnd/>
            <a:tailEnd/>
          </a:ln>
        </p:spPr>
      </p:pic>
      <p:sp>
        <p:nvSpPr>
          <p:cNvPr id="7" name="TextBox 6"/>
          <p:cNvSpPr txBox="1"/>
          <p:nvPr/>
        </p:nvSpPr>
        <p:spPr>
          <a:xfrm>
            <a:off x="-5357" y="396672"/>
            <a:ext cx="7230762" cy="646331"/>
          </a:xfrm>
          <a:prstGeom prst="rect">
            <a:avLst/>
          </a:prstGeom>
          <a:noFill/>
        </p:spPr>
        <p:txBody>
          <a:bodyPr wrap="none" rtlCol="0">
            <a:spAutoFit/>
          </a:bodyPr>
          <a:lstStyle/>
          <a:p>
            <a:r>
              <a:rPr lang="en-US" sz="3600" b="1" dirty="0">
                <a:effectLst>
                  <a:outerShdw blurRad="38100" dist="38100" dir="2700000" algn="tl">
                    <a:srgbClr val="000000">
                      <a:alpha val="43137"/>
                    </a:srgbClr>
                  </a:outerShdw>
                </a:effectLst>
              </a:rPr>
              <a:t>Grading &amp; Stabilization Activities Log</a:t>
            </a:r>
          </a:p>
        </p:txBody>
      </p:sp>
      <p:sp>
        <p:nvSpPr>
          <p:cNvPr id="10" name="TextBox 9">
            <a:extLst>
              <a:ext uri="{FF2B5EF4-FFF2-40B4-BE49-F238E27FC236}">
                <a16:creationId xmlns:a16="http://schemas.microsoft.com/office/drawing/2014/main" id="{7F39D7C1-C838-45D1-93AD-99447044FA3C}"/>
              </a:ext>
            </a:extLst>
          </p:cNvPr>
          <p:cNvSpPr txBox="1"/>
          <p:nvPr/>
        </p:nvSpPr>
        <p:spPr>
          <a:xfrm>
            <a:off x="228600" y="1600200"/>
            <a:ext cx="3255764" cy="2308324"/>
          </a:xfrm>
          <a:prstGeom prst="rect">
            <a:avLst/>
          </a:prstGeom>
          <a:noFill/>
        </p:spPr>
        <p:txBody>
          <a:bodyPr wrap="square">
            <a:spAutoFit/>
          </a:bodyPr>
          <a:lstStyle/>
          <a:p>
            <a:r>
              <a:rPr lang="en-US" sz="2400" dirty="0">
                <a:effectLst>
                  <a:outerShdw blurRad="38100" dist="38100" dir="2700000" algn="tl">
                    <a:srgbClr val="000000">
                      <a:alpha val="43137"/>
                    </a:srgbClr>
                  </a:outerShdw>
                </a:effectLst>
              </a:rPr>
              <a:t>Summaries of the following information, or copies of the reports, must be maintained with the SWPPP by the permittee: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C Logo 1"/>
          <p:cNvPicPr/>
          <p:nvPr/>
        </p:nvPicPr>
        <p:blipFill>
          <a:blip r:embed="rId3" cstate="print"/>
          <a:srcRect/>
          <a:stretch>
            <a:fillRect/>
          </a:stretch>
        </p:blipFill>
        <p:spPr bwMode="auto">
          <a:xfrm>
            <a:off x="8162099" y="69273"/>
            <a:ext cx="966787" cy="898030"/>
          </a:xfrm>
          <a:prstGeom prst="rect">
            <a:avLst/>
          </a:prstGeom>
          <a:noFill/>
          <a:ln w="9525">
            <a:noFill/>
            <a:miter lim="800000"/>
            <a:headEnd/>
            <a:tailEnd/>
          </a:ln>
        </p:spPr>
      </p:pic>
      <p:sp>
        <p:nvSpPr>
          <p:cNvPr id="6" name="TextBox 5"/>
          <p:cNvSpPr txBox="1"/>
          <p:nvPr/>
        </p:nvSpPr>
        <p:spPr>
          <a:xfrm>
            <a:off x="336077" y="981985"/>
            <a:ext cx="7619999"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Grading Log is intended to be a continuous chronological record.  </a:t>
            </a:r>
          </a:p>
          <a:p>
            <a:pPr marL="285750" indent="-285750">
              <a:buFont typeface="Arial" panose="020B0604020202020204" pitchFamily="34" charset="0"/>
              <a:buChar char="•"/>
            </a:pPr>
            <a:r>
              <a:rPr lang="en-US" sz="2400" dirty="0"/>
              <a:t>Split the site up into areas either by station or mile and use a separate log sheet for each area. </a:t>
            </a:r>
          </a:p>
          <a:p>
            <a:pPr marL="285750" indent="-285750">
              <a:buFont typeface="Arial" panose="020B0604020202020204" pitchFamily="34" charset="0"/>
              <a:buChar char="•"/>
            </a:pPr>
            <a:r>
              <a:rPr lang="en-US" sz="2400" dirty="0"/>
              <a:t>For example, an airport project might separate the runway from the apron work.  </a:t>
            </a:r>
          </a:p>
        </p:txBody>
      </p:sp>
      <p:sp>
        <p:nvSpPr>
          <p:cNvPr id="7" name="TextBox 6"/>
          <p:cNvSpPr txBox="1"/>
          <p:nvPr/>
        </p:nvSpPr>
        <p:spPr>
          <a:xfrm>
            <a:off x="152400" y="0"/>
            <a:ext cx="7230762" cy="646331"/>
          </a:xfrm>
          <a:prstGeom prst="rect">
            <a:avLst/>
          </a:prstGeom>
          <a:noFill/>
        </p:spPr>
        <p:txBody>
          <a:bodyPr wrap="none" rtlCol="0">
            <a:spAutoFit/>
          </a:bodyPr>
          <a:lstStyle/>
          <a:p>
            <a:r>
              <a:rPr lang="en-US" sz="3600" b="1" dirty="0"/>
              <a:t>Grading &amp; Stabilization Activities Log</a:t>
            </a:r>
          </a:p>
        </p:txBody>
      </p:sp>
      <p:sp>
        <p:nvSpPr>
          <p:cNvPr id="8" name="TextBox 5"/>
          <p:cNvSpPr txBox="1">
            <a:spLocks noChangeArrowheads="1"/>
          </p:cNvSpPr>
          <p:nvPr/>
        </p:nvSpPr>
        <p:spPr bwMode="auto">
          <a:xfrm>
            <a:off x="6278708" y="597317"/>
            <a:ext cx="1905000" cy="369332"/>
          </a:xfrm>
          <a:prstGeom prst="rect">
            <a:avLst/>
          </a:prstGeom>
          <a:noFill/>
          <a:ln w="9525">
            <a:solidFill>
              <a:schemeClr val="tx1"/>
            </a:solidFill>
            <a:miter lim="800000"/>
            <a:headEnd/>
            <a:tailEnd/>
          </a:ln>
        </p:spPr>
        <p:txBody>
          <a:bodyPr wrap="square">
            <a:spAutoFit/>
          </a:bodyPr>
          <a:lstStyle/>
          <a:p>
            <a:r>
              <a:rPr lang="en-US" sz="1800" dirty="0"/>
              <a:t>2021 CGP 5.8.2.1</a:t>
            </a:r>
          </a:p>
        </p:txBody>
      </p:sp>
      <p:pic>
        <p:nvPicPr>
          <p:cNvPr id="9" name="Picture 8"/>
          <p:cNvPicPr>
            <a:picLocks noChangeAspect="1"/>
          </p:cNvPicPr>
          <p:nvPr/>
        </p:nvPicPr>
        <p:blipFill>
          <a:blip r:embed="rId4"/>
          <a:stretch>
            <a:fillRect/>
          </a:stretch>
        </p:blipFill>
        <p:spPr>
          <a:xfrm>
            <a:off x="53177" y="3429000"/>
            <a:ext cx="8991600" cy="3362325"/>
          </a:xfrm>
          <a:prstGeom prst="rect">
            <a:avLst/>
          </a:prstGeom>
        </p:spPr>
      </p:pic>
    </p:spTree>
    <p:extLst>
      <p:ext uri="{BB962C8B-B14F-4D97-AF65-F5344CB8AC3E}">
        <p14:creationId xmlns:p14="http://schemas.microsoft.com/office/powerpoint/2010/main" val="10543297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059" y="2045619"/>
            <a:ext cx="8382000" cy="3908762"/>
          </a:xfrm>
          <a:prstGeom prst="rect">
            <a:avLst/>
          </a:prstGeom>
          <a:noFill/>
        </p:spPr>
        <p:txBody>
          <a:bodyPr wrap="square" numCol="2" rtlCol="0">
            <a:spAutoFit/>
          </a:bodyPr>
          <a:lstStyle/>
          <a:p>
            <a:pPr marL="285750" lvl="0" indent="-285750">
              <a:buFont typeface="Arial" panose="020B0604020202020204" pitchFamily="34" charset="0"/>
              <a:buChar char="•"/>
            </a:pPr>
            <a:r>
              <a:rPr lang="en-US" sz="2400" dirty="0"/>
              <a:t>Stockpiling of erodible material</a:t>
            </a:r>
          </a:p>
          <a:p>
            <a:pPr marL="285750" lvl="0" indent="-285750">
              <a:buFont typeface="Arial" panose="020B0604020202020204" pitchFamily="34" charset="0"/>
              <a:buChar char="•"/>
            </a:pPr>
            <a:r>
              <a:rPr lang="en-US" sz="2400" dirty="0"/>
              <a:t>Clearing</a:t>
            </a:r>
            <a:endParaRPr lang="en-US" sz="2400" u="sng" dirty="0"/>
          </a:p>
          <a:p>
            <a:pPr marL="285750" lvl="0" indent="-285750">
              <a:buFont typeface="Arial" panose="020B0604020202020204" pitchFamily="34" charset="0"/>
              <a:buChar char="•"/>
            </a:pPr>
            <a:r>
              <a:rPr lang="en-US" sz="2400" dirty="0"/>
              <a:t>Grubbing</a:t>
            </a:r>
          </a:p>
          <a:p>
            <a:pPr marL="285750" lvl="0" indent="-285750">
              <a:buFont typeface="Arial" panose="020B0604020202020204" pitchFamily="34" charset="0"/>
              <a:buChar char="•"/>
            </a:pPr>
            <a:r>
              <a:rPr lang="en-US" sz="2400" dirty="0"/>
              <a:t>Excavation</a:t>
            </a:r>
          </a:p>
          <a:p>
            <a:pPr marL="285750" lvl="0" indent="-285750">
              <a:buFont typeface="Arial" panose="020B0604020202020204" pitchFamily="34" charset="0"/>
              <a:buChar char="•"/>
            </a:pPr>
            <a:endParaRPr lang="en-US" sz="2400" u="sng" dirty="0"/>
          </a:p>
          <a:p>
            <a:pPr marL="285750" lvl="0" indent="-285750">
              <a:buFont typeface="Arial" panose="020B0604020202020204" pitchFamily="34" charset="0"/>
              <a:buChar char="•"/>
            </a:pPr>
            <a:endParaRPr lang="en-US" sz="2400" u="sng" dirty="0"/>
          </a:p>
          <a:p>
            <a:pPr marL="285750" lvl="0" indent="-285750">
              <a:buFont typeface="Arial" panose="020B0604020202020204" pitchFamily="34" charset="0"/>
              <a:buChar char="•"/>
            </a:pPr>
            <a:endParaRPr lang="en-US" sz="2400" u="sng" dirty="0"/>
          </a:p>
          <a:p>
            <a:pPr marL="285750" lvl="0" indent="-285750">
              <a:buFont typeface="Arial" panose="020B0604020202020204" pitchFamily="34" charset="0"/>
              <a:buChar char="•"/>
            </a:pPr>
            <a:endParaRPr lang="en-US" sz="2400" u="sng" dirty="0"/>
          </a:p>
          <a:p>
            <a:pPr marL="285750" lvl="0" indent="-285750">
              <a:buFont typeface="Arial" panose="020B0604020202020204" pitchFamily="34" charset="0"/>
              <a:buChar char="•"/>
            </a:pPr>
            <a:endParaRPr lang="en-US" sz="2400" u="sng" dirty="0"/>
          </a:p>
          <a:p>
            <a:pPr marL="285750" lvl="0" indent="-285750">
              <a:buFont typeface="Arial" panose="020B0604020202020204" pitchFamily="34" charset="0"/>
              <a:buChar char="•"/>
            </a:pPr>
            <a:r>
              <a:rPr lang="en-US" sz="2400" dirty="0"/>
              <a:t>Embankment</a:t>
            </a:r>
          </a:p>
          <a:p>
            <a:pPr marL="285750" lvl="0" indent="-285750">
              <a:buFont typeface="Arial" panose="020B0604020202020204" pitchFamily="34" charset="0"/>
              <a:buChar char="•"/>
            </a:pPr>
            <a:r>
              <a:rPr lang="en-US" sz="2400" dirty="0"/>
              <a:t>Trenching</a:t>
            </a:r>
          </a:p>
          <a:p>
            <a:pPr marL="285750" lvl="0" indent="-285750">
              <a:buFont typeface="Arial" panose="020B0604020202020204" pitchFamily="34" charset="0"/>
              <a:buChar char="•"/>
            </a:pPr>
            <a:r>
              <a:rPr lang="en-US" sz="2400" dirty="0"/>
              <a:t>Backfill</a:t>
            </a:r>
          </a:p>
          <a:p>
            <a:pPr marL="285750" lvl="0" indent="-285750">
              <a:buFont typeface="Arial" panose="020B0604020202020204" pitchFamily="34" charset="0"/>
              <a:buChar char="•"/>
            </a:pPr>
            <a:r>
              <a:rPr lang="en-US" sz="2400" dirty="0"/>
              <a:t>Paving</a:t>
            </a:r>
          </a:p>
          <a:p>
            <a:pPr marL="285750" lvl="0" indent="-285750">
              <a:buFont typeface="Arial" panose="020B0604020202020204" pitchFamily="34" charset="0"/>
              <a:buChar char="•"/>
            </a:pPr>
            <a:r>
              <a:rPr lang="en-US" sz="2400" dirty="0"/>
              <a:t>Topsoil placement</a:t>
            </a:r>
          </a:p>
        </p:txBody>
      </p:sp>
      <p:sp>
        <p:nvSpPr>
          <p:cNvPr id="3" name="TextBox 2"/>
          <p:cNvSpPr txBox="1"/>
          <p:nvPr/>
        </p:nvSpPr>
        <p:spPr>
          <a:xfrm>
            <a:off x="251059" y="519736"/>
            <a:ext cx="7230762" cy="646331"/>
          </a:xfrm>
          <a:prstGeom prst="rect">
            <a:avLst/>
          </a:prstGeom>
          <a:noFill/>
        </p:spPr>
        <p:txBody>
          <a:bodyPr wrap="none" rtlCol="0">
            <a:spAutoFit/>
          </a:bodyPr>
          <a:lstStyle/>
          <a:p>
            <a:r>
              <a:rPr lang="en-US" sz="3600" b="1" dirty="0"/>
              <a:t>Grading &amp; Stabilization Activities Log</a:t>
            </a:r>
          </a:p>
        </p:txBody>
      </p:sp>
      <p:pic>
        <p:nvPicPr>
          <p:cNvPr id="4" name="Picture 3" descr="DEC Logo 1"/>
          <p:cNvPicPr/>
          <p:nvPr/>
        </p:nvPicPr>
        <p:blipFill>
          <a:blip r:embed="rId2" cstate="print"/>
          <a:srcRect/>
          <a:stretch>
            <a:fillRect/>
          </a:stretch>
        </p:blipFill>
        <p:spPr bwMode="auto">
          <a:xfrm>
            <a:off x="8162099" y="69273"/>
            <a:ext cx="966787" cy="898030"/>
          </a:xfrm>
          <a:prstGeom prst="rect">
            <a:avLst/>
          </a:prstGeom>
          <a:noFill/>
          <a:ln w="9525">
            <a:noFill/>
            <a:miter lim="800000"/>
            <a:headEnd/>
            <a:tailEnd/>
          </a:ln>
        </p:spPr>
      </p:pic>
      <p:sp>
        <p:nvSpPr>
          <p:cNvPr id="5" name="TextBox 5"/>
          <p:cNvSpPr txBox="1">
            <a:spLocks noChangeArrowheads="1"/>
          </p:cNvSpPr>
          <p:nvPr/>
        </p:nvSpPr>
        <p:spPr bwMode="auto">
          <a:xfrm>
            <a:off x="5943600" y="69273"/>
            <a:ext cx="1905000" cy="369332"/>
          </a:xfrm>
          <a:prstGeom prst="rect">
            <a:avLst/>
          </a:prstGeom>
          <a:noFill/>
          <a:ln w="9525">
            <a:solidFill>
              <a:schemeClr val="tx1"/>
            </a:solidFill>
            <a:miter lim="800000"/>
            <a:headEnd/>
            <a:tailEnd/>
          </a:ln>
        </p:spPr>
        <p:txBody>
          <a:bodyPr wrap="square">
            <a:spAutoFit/>
          </a:bodyPr>
          <a:lstStyle/>
          <a:p>
            <a:r>
              <a:rPr lang="en-US" sz="1800" dirty="0"/>
              <a:t>2021 CGP 5.8.2.1</a:t>
            </a:r>
          </a:p>
        </p:txBody>
      </p:sp>
      <p:pic>
        <p:nvPicPr>
          <p:cNvPr id="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0079" y="4046968"/>
            <a:ext cx="8143959" cy="2765317"/>
          </a:xfrm>
          <a:prstGeom prst="rect">
            <a:avLst/>
          </a:prstGeom>
          <a:noFill/>
          <a:ln w="9525">
            <a:noFill/>
            <a:miter lim="800000"/>
            <a:headEnd/>
            <a:tailEnd/>
          </a:ln>
        </p:spPr>
      </p:pic>
      <p:pic>
        <p:nvPicPr>
          <p:cNvPr id="7" name="Picture 4" descr="dot_sea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 y="4075964"/>
            <a:ext cx="1067169" cy="963442"/>
          </a:xfrm>
          <a:prstGeom prst="rect">
            <a:avLst/>
          </a:prstGeom>
          <a:noFill/>
          <a:ln w="9525">
            <a:noFill/>
            <a:miter lim="800000"/>
            <a:headEnd/>
            <a:tailEnd/>
          </a:ln>
        </p:spPr>
      </p:pic>
      <p:sp>
        <p:nvSpPr>
          <p:cNvPr id="8" name="TextBox 7"/>
          <p:cNvSpPr txBox="1"/>
          <p:nvPr/>
        </p:nvSpPr>
        <p:spPr>
          <a:xfrm>
            <a:off x="137287" y="1331167"/>
            <a:ext cx="8991599" cy="584775"/>
          </a:xfrm>
          <a:prstGeom prst="rect">
            <a:avLst/>
          </a:prstGeom>
          <a:noFill/>
        </p:spPr>
        <p:txBody>
          <a:bodyPr wrap="square" rtlCol="0">
            <a:spAutoFit/>
          </a:bodyPr>
          <a:lstStyle/>
          <a:p>
            <a:r>
              <a:rPr lang="en-US" sz="3200" dirty="0"/>
              <a:t>Grading &amp; stabilization includes, but is not limited to:</a:t>
            </a:r>
          </a:p>
        </p:txBody>
      </p:sp>
    </p:spTree>
    <p:extLst>
      <p:ext uri="{BB962C8B-B14F-4D97-AF65-F5344CB8AC3E}">
        <p14:creationId xmlns:p14="http://schemas.microsoft.com/office/powerpoint/2010/main" val="21369765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S-QLF0A\buffalo2\pictures\Kenai Alaska\DSCN3422.JP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5000" contrast="8000"/>
                    </a14:imgEffect>
                  </a14:imgLayer>
                </a14:imgProps>
              </a:ext>
              <a:ext uri="{28A0092B-C50C-407E-A947-70E740481C1C}">
                <a14:useLocalDpi xmlns:a14="http://schemas.microsoft.com/office/drawing/2010/main"/>
              </a:ext>
            </a:extLst>
          </a:blip>
          <a:srcRect/>
          <a:stretch>
            <a:fillRect/>
          </a:stretch>
        </p:blipFill>
        <p:spPr bwMode="auto">
          <a:xfrm>
            <a:off x="0" y="-1"/>
            <a:ext cx="9144000" cy="6858001"/>
          </a:xfrm>
          <a:prstGeom prst="rect">
            <a:avLst/>
          </a:prstGeom>
          <a:noFill/>
          <a:effectLst>
            <a:innerShdw blurRad="114300">
              <a:prstClr val="black"/>
            </a:innerShdw>
          </a:effectLst>
        </p:spPr>
      </p:pic>
      <p:sp>
        <p:nvSpPr>
          <p:cNvPr id="6" name="Rectangle 5"/>
          <p:cNvSpPr/>
          <p:nvPr/>
        </p:nvSpPr>
        <p:spPr>
          <a:xfrm>
            <a:off x="228600" y="2759766"/>
            <a:ext cx="8763000" cy="4154984"/>
          </a:xfrm>
          <a:prstGeom prst="rect">
            <a:avLst/>
          </a:prstGeom>
          <a:noFill/>
        </p:spPr>
        <p:txBody>
          <a:bodyPr wrap="square">
            <a:spAutoFit/>
          </a:bodyPr>
          <a:lstStyle/>
          <a:p>
            <a:endParaRPr lang="en-US" sz="2400" dirty="0"/>
          </a:p>
          <a:p>
            <a:r>
              <a:rPr lang="en-US" sz="2400" dirty="0"/>
              <a:t>5.9.1.1 Whenever changes are made to construction plans, control measures, good housekeeping measures, monitoring plans, or other activities at the site. This includes changes made in response to corrective actions.</a:t>
            </a:r>
          </a:p>
          <a:p>
            <a:endParaRPr lang="en-US" sz="2400" dirty="0"/>
          </a:p>
          <a:p>
            <a:r>
              <a:rPr lang="en-US" sz="2400" dirty="0"/>
              <a:t>5.9.1.2 If inspections determine that SWPPP modifications are necessary for compliance with this permit; or</a:t>
            </a:r>
          </a:p>
          <a:p>
            <a:endParaRPr lang="en-US" sz="2400" dirty="0"/>
          </a:p>
          <a:p>
            <a:r>
              <a:rPr lang="en-US" sz="2400" dirty="0"/>
              <a:t>5.9.1.3 To reflect any revisions to applicable federal, state, tribal, or local law that affect the control measures at the site.</a:t>
            </a:r>
          </a:p>
        </p:txBody>
      </p:sp>
      <p:sp>
        <p:nvSpPr>
          <p:cNvPr id="7" name="Rectangle 6"/>
          <p:cNvSpPr/>
          <p:nvPr/>
        </p:nvSpPr>
        <p:spPr>
          <a:xfrm>
            <a:off x="381000" y="304800"/>
            <a:ext cx="3841501" cy="584775"/>
          </a:xfrm>
          <a:prstGeom prst="rect">
            <a:avLst/>
          </a:prstGeom>
        </p:spPr>
        <p:txBody>
          <a:bodyPr wrap="none">
            <a:spAutoFit/>
          </a:bodyPr>
          <a:lstStyle/>
          <a:p>
            <a:r>
              <a:rPr lang="en-US" sz="3200" b="1" dirty="0">
                <a:solidFill>
                  <a:schemeClr val="bg1"/>
                </a:solidFill>
              </a:rPr>
              <a:t>SWPPP Modifications</a:t>
            </a:r>
          </a:p>
        </p:txBody>
      </p:sp>
      <p:sp>
        <p:nvSpPr>
          <p:cNvPr id="5" name="TextBox 4"/>
          <p:cNvSpPr txBox="1"/>
          <p:nvPr/>
        </p:nvSpPr>
        <p:spPr>
          <a:xfrm>
            <a:off x="8213926" y="6488668"/>
            <a:ext cx="701474" cy="369332"/>
          </a:xfrm>
          <a:prstGeom prst="rect">
            <a:avLst/>
          </a:prstGeom>
          <a:noFill/>
        </p:spPr>
        <p:txBody>
          <a:bodyPr wrap="none" rtlCol="0">
            <a:spAutoFit/>
          </a:bodyPr>
          <a:lstStyle/>
          <a:p>
            <a:r>
              <a:rPr lang="en-US" dirty="0"/>
              <a:t>Kenai</a:t>
            </a:r>
          </a:p>
        </p:txBody>
      </p:sp>
      <p:sp>
        <p:nvSpPr>
          <p:cNvPr id="9" name="TextBox 3"/>
          <p:cNvSpPr txBox="1">
            <a:spLocks noChangeArrowheads="1"/>
          </p:cNvSpPr>
          <p:nvPr/>
        </p:nvSpPr>
        <p:spPr bwMode="auto">
          <a:xfrm>
            <a:off x="6096000" y="152400"/>
            <a:ext cx="1610890" cy="369332"/>
          </a:xfrm>
          <a:prstGeom prst="rect">
            <a:avLst/>
          </a:prstGeom>
          <a:noFill/>
          <a:ln w="9525">
            <a:solidFill>
              <a:schemeClr val="bg1"/>
            </a:solidFill>
            <a:miter lim="800000"/>
            <a:headEnd/>
            <a:tailEnd/>
          </a:ln>
        </p:spPr>
        <p:txBody>
          <a:bodyPr wrap="none">
            <a:spAutoFit/>
          </a:bodyPr>
          <a:lstStyle/>
          <a:p>
            <a:r>
              <a:rPr lang="en-US" sz="1800" dirty="0">
                <a:solidFill>
                  <a:schemeClr val="bg1"/>
                </a:solidFill>
              </a:rPr>
              <a:t>2021 CGP 5.9.1</a:t>
            </a:r>
          </a:p>
        </p:txBody>
      </p:sp>
      <p:pic>
        <p:nvPicPr>
          <p:cNvPr id="10" name="Picture 9" descr="DEC Logo 1"/>
          <p:cNvPicPr/>
          <p:nvPr/>
        </p:nvPicPr>
        <p:blipFill>
          <a:blip r:embed="rId5" cstate="print"/>
          <a:srcRect/>
          <a:stretch>
            <a:fillRect/>
          </a:stretch>
        </p:blipFill>
        <p:spPr bwMode="auto">
          <a:xfrm>
            <a:off x="8001000" y="108630"/>
            <a:ext cx="966787" cy="898030"/>
          </a:xfrm>
          <a:prstGeom prst="rect">
            <a:avLst/>
          </a:prstGeom>
          <a:noFill/>
          <a:ln w="9525">
            <a:noFill/>
            <a:miter lim="800000"/>
            <a:headEnd/>
            <a:tailEnd/>
          </a:ln>
        </p:spPr>
      </p:pic>
      <p:sp>
        <p:nvSpPr>
          <p:cNvPr id="11" name="TextBox 10">
            <a:extLst>
              <a:ext uri="{FF2B5EF4-FFF2-40B4-BE49-F238E27FC236}">
                <a16:creationId xmlns:a16="http://schemas.microsoft.com/office/drawing/2014/main" id="{0E10AABE-C66C-4092-99E6-E39EA93F19B8}"/>
              </a:ext>
            </a:extLst>
          </p:cNvPr>
          <p:cNvSpPr txBox="1"/>
          <p:nvPr/>
        </p:nvSpPr>
        <p:spPr>
          <a:xfrm>
            <a:off x="381000" y="875715"/>
            <a:ext cx="7509284" cy="461665"/>
          </a:xfrm>
          <a:prstGeom prst="rect">
            <a:avLst/>
          </a:prstGeom>
          <a:noFill/>
        </p:spPr>
        <p:txBody>
          <a:bodyPr wrap="square">
            <a:spAutoFit/>
          </a:bodyPr>
          <a:lstStyle/>
          <a:p>
            <a:r>
              <a:rPr lang="en-US" sz="2400" dirty="0">
                <a:solidFill>
                  <a:schemeClr val="bg1"/>
                </a:solidFill>
              </a:rPr>
              <a:t>A permittee must modify the SWPPP, including site map(s):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3581400"/>
            <a:ext cx="8763000" cy="3249909"/>
          </a:xfrm>
          <a:prstGeom prst="rect">
            <a:avLst/>
          </a:prstGeom>
          <a:noFill/>
          <a:ln w="9525">
            <a:noFill/>
            <a:miter lim="800000"/>
            <a:headEnd/>
            <a:tailEnd/>
          </a:ln>
        </p:spPr>
      </p:pic>
      <p:sp>
        <p:nvSpPr>
          <p:cNvPr id="74756" name="TextBox 3"/>
          <p:cNvSpPr txBox="1">
            <a:spLocks noChangeArrowheads="1"/>
          </p:cNvSpPr>
          <p:nvPr/>
        </p:nvSpPr>
        <p:spPr bwMode="auto">
          <a:xfrm>
            <a:off x="6367611" y="108630"/>
            <a:ext cx="1436162" cy="369332"/>
          </a:xfrm>
          <a:prstGeom prst="rect">
            <a:avLst/>
          </a:prstGeom>
          <a:noFill/>
          <a:ln w="9525">
            <a:solidFill>
              <a:schemeClr val="tx1"/>
            </a:solidFill>
            <a:miter lim="800000"/>
            <a:headEnd/>
            <a:tailEnd/>
          </a:ln>
        </p:spPr>
        <p:txBody>
          <a:bodyPr wrap="none">
            <a:spAutoFit/>
          </a:bodyPr>
          <a:lstStyle/>
          <a:p>
            <a:r>
              <a:rPr lang="en-US" sz="1800" dirty="0"/>
              <a:t>2021 CGP 5.9</a:t>
            </a:r>
          </a:p>
        </p:txBody>
      </p:sp>
      <p:pic>
        <p:nvPicPr>
          <p:cNvPr id="74757" name="Picture 4" descr="dot_se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3657600"/>
            <a:ext cx="1143000" cy="962025"/>
          </a:xfrm>
          <a:prstGeom prst="rect">
            <a:avLst/>
          </a:prstGeom>
          <a:noFill/>
          <a:ln w="9525">
            <a:noFill/>
            <a:miter lim="800000"/>
            <a:headEnd/>
            <a:tailEnd/>
          </a:ln>
        </p:spPr>
      </p:pic>
      <p:sp>
        <p:nvSpPr>
          <p:cNvPr id="7" name="TextBox 6"/>
          <p:cNvSpPr txBox="1"/>
          <p:nvPr/>
        </p:nvSpPr>
        <p:spPr>
          <a:xfrm>
            <a:off x="5853112" y="4267200"/>
            <a:ext cx="3214688" cy="400050"/>
          </a:xfrm>
          <a:prstGeom prst="rect">
            <a:avLst/>
          </a:prstGeom>
          <a:solidFill>
            <a:schemeClr val="tx1"/>
          </a:solidFill>
          <a:ln>
            <a:solidFill>
              <a:schemeClr val="bg2">
                <a:lumMod val="50000"/>
              </a:schemeClr>
            </a:solidFill>
          </a:ln>
        </p:spPr>
        <p:txBody>
          <a:bodyPr wrap="none">
            <a:spAutoFit/>
          </a:bodyPr>
          <a:lstStyle/>
          <a:p>
            <a:pPr>
              <a:defRPr/>
            </a:pPr>
            <a:r>
              <a:rPr lang="en-US" sz="2000" dirty="0">
                <a:solidFill>
                  <a:schemeClr val="bg2">
                    <a:lumMod val="50000"/>
                  </a:schemeClr>
                </a:solidFill>
              </a:rPr>
              <a:t>AK DOT&amp;PF Form 25D-114</a:t>
            </a:r>
          </a:p>
        </p:txBody>
      </p:sp>
      <p:sp>
        <p:nvSpPr>
          <p:cNvPr id="10" name="Rectangle 9"/>
          <p:cNvSpPr/>
          <p:nvPr/>
        </p:nvSpPr>
        <p:spPr>
          <a:xfrm>
            <a:off x="152400" y="228600"/>
            <a:ext cx="8382000" cy="3108543"/>
          </a:xfrm>
          <a:prstGeom prst="rect">
            <a:avLst/>
          </a:prstGeom>
        </p:spPr>
        <p:txBody>
          <a:bodyPr wrap="square">
            <a:spAutoFit/>
          </a:bodyPr>
          <a:lstStyle/>
          <a:p>
            <a:r>
              <a:rPr lang="en-US" sz="2800" dirty="0"/>
              <a:t>5.9.2 </a:t>
            </a:r>
            <a:r>
              <a:rPr lang="en-US" sz="2800" b="1" dirty="0"/>
              <a:t>Log of SWPPP Modifications</a:t>
            </a:r>
          </a:p>
          <a:p>
            <a:r>
              <a:rPr lang="en-US" sz="2800" dirty="0"/>
              <a:t>A </a:t>
            </a:r>
            <a:r>
              <a:rPr lang="en-US" sz="2800" dirty="0" err="1"/>
              <a:t>permittee</a:t>
            </a:r>
            <a:r>
              <a:rPr lang="en-US" sz="2800" dirty="0"/>
              <a:t> must keep a log showing dates, name of person authorizing the change, and a brief summary of changes for all significant SWPPP modifications (e.g., adding new control measures, changes in project design, or significant storm events that cause for the replacement of control measures).</a:t>
            </a:r>
          </a:p>
        </p:txBody>
      </p:sp>
      <p:sp>
        <p:nvSpPr>
          <p:cNvPr id="8" name="TextBox 7"/>
          <p:cNvSpPr txBox="1"/>
          <p:nvPr/>
        </p:nvSpPr>
        <p:spPr>
          <a:xfrm>
            <a:off x="762000" y="5486400"/>
            <a:ext cx="288862" cy="369332"/>
          </a:xfrm>
          <a:prstGeom prst="rect">
            <a:avLst/>
          </a:prstGeom>
          <a:noFill/>
        </p:spPr>
        <p:txBody>
          <a:bodyPr wrap="none" rtlCol="0">
            <a:spAutoFit/>
          </a:bodyPr>
          <a:lstStyle/>
          <a:p>
            <a:r>
              <a:rPr lang="en-US" dirty="0">
                <a:solidFill>
                  <a:schemeClr val="bg1"/>
                </a:solidFill>
                <a:latin typeface="Comic Sans MS" pitchFamily="66" charset="0"/>
              </a:rPr>
              <a:t>1</a:t>
            </a:r>
          </a:p>
        </p:txBody>
      </p:sp>
      <p:sp>
        <p:nvSpPr>
          <p:cNvPr id="12" name="TextBox 11"/>
          <p:cNvSpPr txBox="1"/>
          <p:nvPr/>
        </p:nvSpPr>
        <p:spPr>
          <a:xfrm>
            <a:off x="1790872" y="5498068"/>
            <a:ext cx="4381328" cy="369332"/>
          </a:xfrm>
          <a:prstGeom prst="rect">
            <a:avLst/>
          </a:prstGeom>
          <a:noFill/>
        </p:spPr>
        <p:txBody>
          <a:bodyPr wrap="none" rtlCol="0">
            <a:spAutoFit/>
          </a:bodyPr>
          <a:lstStyle/>
          <a:p>
            <a:r>
              <a:rPr lang="en-US" dirty="0">
                <a:solidFill>
                  <a:schemeClr val="bg1"/>
                </a:solidFill>
                <a:latin typeface="Comic Sans MS" pitchFamily="66" charset="0"/>
              </a:rPr>
              <a:t>Install TRM @ culvert #5 in flow area </a:t>
            </a:r>
          </a:p>
        </p:txBody>
      </p:sp>
      <p:sp>
        <p:nvSpPr>
          <p:cNvPr id="13" name="TextBox 12"/>
          <p:cNvSpPr txBox="1"/>
          <p:nvPr/>
        </p:nvSpPr>
        <p:spPr>
          <a:xfrm>
            <a:off x="7620000" y="5486400"/>
            <a:ext cx="1117614" cy="369332"/>
          </a:xfrm>
          <a:prstGeom prst="rect">
            <a:avLst/>
          </a:prstGeom>
          <a:noFill/>
        </p:spPr>
        <p:txBody>
          <a:bodyPr wrap="none" rtlCol="0">
            <a:spAutoFit/>
          </a:bodyPr>
          <a:lstStyle/>
          <a:p>
            <a:r>
              <a:rPr lang="en-US" dirty="0">
                <a:solidFill>
                  <a:schemeClr val="bg1"/>
                </a:solidFill>
                <a:latin typeface="Comic Sans MS" pitchFamily="66" charset="0"/>
              </a:rPr>
              <a:t>S. Smith</a:t>
            </a:r>
          </a:p>
        </p:txBody>
      </p:sp>
      <p:sp>
        <p:nvSpPr>
          <p:cNvPr id="14" name="TextBox 13"/>
          <p:cNvSpPr txBox="1"/>
          <p:nvPr/>
        </p:nvSpPr>
        <p:spPr>
          <a:xfrm>
            <a:off x="6571830" y="5486400"/>
            <a:ext cx="667170" cy="369332"/>
          </a:xfrm>
          <a:prstGeom prst="rect">
            <a:avLst/>
          </a:prstGeom>
          <a:noFill/>
        </p:spPr>
        <p:txBody>
          <a:bodyPr wrap="none" rtlCol="0">
            <a:spAutoFit/>
          </a:bodyPr>
          <a:lstStyle/>
          <a:p>
            <a:r>
              <a:rPr lang="en-US" dirty="0">
                <a:solidFill>
                  <a:schemeClr val="bg1"/>
                </a:solidFill>
                <a:latin typeface="Comic Sans MS" pitchFamily="66" charset="0"/>
              </a:rPr>
              <a:t>7-14</a:t>
            </a:r>
          </a:p>
        </p:txBody>
      </p:sp>
      <p:sp>
        <p:nvSpPr>
          <p:cNvPr id="15" name="Oval Callout 14"/>
          <p:cNvSpPr/>
          <p:nvPr/>
        </p:nvSpPr>
        <p:spPr>
          <a:xfrm>
            <a:off x="6477000" y="5486400"/>
            <a:ext cx="914400" cy="381000"/>
          </a:xfrm>
          <a:prstGeom prst="wedgeEllipseCallout">
            <a:avLst>
              <a:gd name="adj1" fmla="val -72946"/>
              <a:gd name="adj2" fmla="val 107570"/>
            </a:avLst>
          </a:prstGeom>
          <a:noFill/>
          <a:ln>
            <a:solidFill>
              <a:srgbClr val="040B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625100" y="5943600"/>
            <a:ext cx="4132093" cy="369332"/>
          </a:xfrm>
          <a:prstGeom prst="rect">
            <a:avLst/>
          </a:prstGeom>
          <a:solidFill>
            <a:schemeClr val="tx1"/>
          </a:solidFill>
        </p:spPr>
        <p:txBody>
          <a:bodyPr wrap="none" rtlCol="0">
            <a:spAutoFit/>
          </a:bodyPr>
          <a:lstStyle/>
          <a:p>
            <a:r>
              <a:rPr lang="en-US" dirty="0">
                <a:solidFill>
                  <a:schemeClr val="bg1"/>
                </a:solidFill>
              </a:rPr>
              <a:t>Date Must be 7 days within the inspection</a:t>
            </a:r>
          </a:p>
        </p:txBody>
      </p:sp>
      <p:pic>
        <p:nvPicPr>
          <p:cNvPr id="17" name="Picture 16" descr="DEC Logo 1"/>
          <p:cNvPicPr/>
          <p:nvPr/>
        </p:nvPicPr>
        <p:blipFill>
          <a:blip r:embed="rId4" cstate="print"/>
          <a:srcRect/>
          <a:stretch>
            <a:fillRect/>
          </a:stretch>
        </p:blipFill>
        <p:spPr bwMode="auto">
          <a:xfrm>
            <a:off x="8001000" y="108630"/>
            <a:ext cx="966787" cy="89803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P spid="15" grpId="0" animBg="1"/>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2000"/>
            <a:ext cx="9144000" cy="6096000"/>
          </a:xfrm>
          <a:prstGeom prst="rect">
            <a:avLst/>
          </a:prstGeom>
        </p:spPr>
      </p:pic>
      <p:sp>
        <p:nvSpPr>
          <p:cNvPr id="3" name="Title 1"/>
          <p:cNvSpPr txBox="1">
            <a:spLocks/>
          </p:cNvSpPr>
          <p:nvPr/>
        </p:nvSpPr>
        <p:spPr>
          <a:xfrm>
            <a:off x="457200" y="0"/>
            <a:ext cx="8229600" cy="533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000" dirty="0">
                <a:effectLst>
                  <a:outerShdw blurRad="38100" dist="38100" dir="2700000" algn="tl">
                    <a:srgbClr val="000000">
                      <a:alpha val="43137"/>
                    </a:srgbClr>
                  </a:outerShdw>
                </a:effectLst>
              </a:rPr>
              <a:t>Site map before SWPPP markup</a:t>
            </a:r>
          </a:p>
        </p:txBody>
      </p:sp>
    </p:spTree>
    <p:extLst>
      <p:ext uri="{BB962C8B-B14F-4D97-AF65-F5344CB8AC3E}">
        <p14:creationId xmlns:p14="http://schemas.microsoft.com/office/powerpoint/2010/main" val="40049700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pPr>
              <a:defRPr/>
            </a:pPr>
            <a:r>
              <a:rPr lang="en-US" dirty="0">
                <a:effectLst>
                  <a:outerShdw blurRad="38100" dist="38100" dir="2700000" algn="tl">
                    <a:srgbClr val="000000">
                      <a:alpha val="43137"/>
                    </a:srgbClr>
                  </a:outerShdw>
                </a:effectLst>
              </a:rPr>
              <a:t>Site map after SWPPP markup</a:t>
            </a:r>
          </a:p>
        </p:txBody>
      </p:sp>
      <p:sp>
        <p:nvSpPr>
          <p:cNvPr id="3" name="Text Placeholder 2"/>
          <p:cNvSpPr>
            <a:spLocks noGrp="1"/>
          </p:cNvSpPr>
          <p:nvPr>
            <p:ph type="body" sz="half" idx="1"/>
          </p:nvPr>
        </p:nvSpPr>
        <p:spPr/>
        <p:txBody>
          <a:bodyPr/>
          <a:lstStyle/>
          <a:p>
            <a:pPr>
              <a:defRPr/>
            </a:pPr>
            <a:endParaRPr lang="en-US"/>
          </a:p>
        </p:txBody>
      </p:sp>
      <p:sp>
        <p:nvSpPr>
          <p:cNvPr id="4" name="Content Placeholder 3"/>
          <p:cNvSpPr>
            <a:spLocks noGrp="1"/>
          </p:cNvSpPr>
          <p:nvPr>
            <p:ph sz="half" idx="2"/>
          </p:nvPr>
        </p:nvSpPr>
        <p:spPr/>
        <p:txBody>
          <a:bodyPr/>
          <a:lstStyle/>
          <a:p>
            <a:pPr>
              <a:defRPr/>
            </a:pPr>
            <a:endParaRPr lang="en-US"/>
          </a:p>
        </p:txBody>
      </p:sp>
      <p:pic>
        <p:nvPicPr>
          <p:cNvPr id="4101"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50862"/>
            <a:ext cx="9144000" cy="6307138"/>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3-7-06 024"/>
          <p:cNvPicPr>
            <a:picLocks noChangeAspect="1" noChangeArrowheads="1"/>
          </p:cNvPicPr>
          <p:nvPr/>
        </p:nvPicPr>
        <p:blipFill>
          <a:blip r:embed="rId3" cstate="email">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
        <p:nvSpPr>
          <p:cNvPr id="31747" name="Text Box 3"/>
          <p:cNvSpPr txBox="1">
            <a:spLocks noChangeArrowheads="1"/>
          </p:cNvSpPr>
          <p:nvPr/>
        </p:nvSpPr>
        <p:spPr bwMode="auto">
          <a:xfrm>
            <a:off x="152400" y="5170488"/>
            <a:ext cx="6983413" cy="1554162"/>
          </a:xfrm>
          <a:prstGeom prst="rect">
            <a:avLst/>
          </a:prstGeom>
          <a:solidFill>
            <a:schemeClr val="bg1">
              <a:alpha val="54117"/>
            </a:schemeClr>
          </a:solidFill>
          <a:ln w="9525">
            <a:noFill/>
            <a:miter lim="800000"/>
            <a:headEnd/>
            <a:tailEnd/>
          </a:ln>
        </p:spPr>
        <p:txBody>
          <a:bodyPr wrap="none">
            <a:spAutoFit/>
          </a:bodyPr>
          <a:lstStyle/>
          <a:p>
            <a:pPr eaLnBrk="1" hangingPunct="1"/>
            <a:r>
              <a:rPr lang="en-US" sz="3200" b="1">
                <a:solidFill>
                  <a:schemeClr val="tx2"/>
                </a:solidFill>
              </a:rPr>
              <a:t>SWPPP is a “Living Document”</a:t>
            </a:r>
          </a:p>
          <a:p>
            <a:pPr eaLnBrk="1" hangingPunct="1">
              <a:buClr>
                <a:schemeClr val="tx2"/>
              </a:buClr>
              <a:buFontTx/>
              <a:buChar char="•"/>
            </a:pPr>
            <a:r>
              <a:rPr lang="en-US" sz="3200" b="1"/>
              <a:t> Mark up the plans with changes</a:t>
            </a:r>
          </a:p>
          <a:p>
            <a:pPr eaLnBrk="1" hangingPunct="1">
              <a:buClr>
                <a:schemeClr val="tx2"/>
              </a:buClr>
              <a:buFontTx/>
              <a:buChar char="•"/>
            </a:pPr>
            <a:r>
              <a:rPr lang="en-US" sz="3200" b="1"/>
              <a:t> Date and initial the changes</a:t>
            </a:r>
          </a:p>
        </p:txBody>
      </p:sp>
      <p:sp>
        <p:nvSpPr>
          <p:cNvPr id="31748" name="AutoShape 4"/>
          <p:cNvSpPr>
            <a:spLocks noChangeArrowheads="1"/>
          </p:cNvSpPr>
          <p:nvPr/>
        </p:nvSpPr>
        <p:spPr bwMode="auto">
          <a:xfrm rot="497829">
            <a:off x="7543800" y="4800600"/>
            <a:ext cx="228600" cy="152400"/>
          </a:xfrm>
          <a:prstGeom prst="roundRect">
            <a:avLst>
              <a:gd name="adj" fmla="val 16667"/>
            </a:avLst>
          </a:prstGeom>
          <a:solidFill>
            <a:srgbClr val="C0C0C0"/>
          </a:solidFill>
          <a:ln w="9525">
            <a:solidFill>
              <a:schemeClr val="tx1"/>
            </a:solidFill>
            <a:round/>
            <a:headEnd/>
            <a:tailEnd/>
          </a:ln>
        </p:spPr>
        <p:txBody>
          <a:bodyPr wrap="none" anchor="ctr"/>
          <a:lstStyle/>
          <a:p>
            <a:endParaRPr lang="en-US"/>
          </a:p>
        </p:txBody>
      </p:sp>
      <p:sp>
        <p:nvSpPr>
          <p:cNvPr id="31749" name="AutoShape 5"/>
          <p:cNvSpPr>
            <a:spLocks noChangeArrowheads="1"/>
          </p:cNvSpPr>
          <p:nvPr/>
        </p:nvSpPr>
        <p:spPr bwMode="auto">
          <a:xfrm rot="706098">
            <a:off x="7239000" y="1524000"/>
            <a:ext cx="762000" cy="76200"/>
          </a:xfrm>
          <a:prstGeom prst="roundRect">
            <a:avLst>
              <a:gd name="adj" fmla="val 16667"/>
            </a:avLst>
          </a:prstGeom>
          <a:solidFill>
            <a:srgbClr val="C0C0C0"/>
          </a:solidFill>
          <a:ln w="9525">
            <a:solidFill>
              <a:schemeClr val="tx1"/>
            </a:solidFill>
            <a:round/>
            <a:headEnd/>
            <a:tailEnd/>
          </a:ln>
        </p:spPr>
        <p:txBody>
          <a:bodyPr wrap="none" anchor="ctr"/>
          <a:lstStyle/>
          <a:p>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6-24-07 04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2771" name="Text Box 5"/>
          <p:cNvSpPr txBox="1">
            <a:spLocks noChangeArrowheads="1"/>
          </p:cNvSpPr>
          <p:nvPr/>
        </p:nvSpPr>
        <p:spPr bwMode="auto">
          <a:xfrm>
            <a:off x="3744913" y="5334000"/>
            <a:ext cx="3967162" cy="1190625"/>
          </a:xfrm>
          <a:prstGeom prst="rect">
            <a:avLst/>
          </a:prstGeom>
          <a:noFill/>
          <a:ln w="9525">
            <a:noFill/>
            <a:miter lim="800000"/>
            <a:headEnd/>
            <a:tailEnd/>
          </a:ln>
        </p:spPr>
        <p:txBody>
          <a:bodyPr wrap="none">
            <a:spAutoFit/>
          </a:bodyPr>
          <a:lstStyle/>
          <a:p>
            <a:pPr algn="ctr"/>
            <a:r>
              <a:rPr lang="en-US" sz="3600" b="1">
                <a:solidFill>
                  <a:schemeClr val="bg1"/>
                </a:solidFill>
              </a:rPr>
              <a:t>SWPPP Site Map</a:t>
            </a:r>
          </a:p>
          <a:p>
            <a:pPr algn="ctr"/>
            <a:r>
              <a:rPr lang="en-US" sz="3600" b="1">
                <a:solidFill>
                  <a:schemeClr val="bg1"/>
                </a:solidFill>
              </a:rPr>
              <a:t>Simple Site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descr="F:\DCIM\101NCD90\DSC_0028.JPG"/>
          <p:cNvPicPr>
            <a:picLocks noChangeAspect="1" noChangeArrowheads="1"/>
          </p:cNvPicPr>
          <p:nvPr/>
        </p:nvPicPr>
        <p:blipFill>
          <a:blip r:embed="rId3" cstate="email">
            <a:lum bright="-13000"/>
            <a:extLst>
              <a:ext uri="{28A0092B-C50C-407E-A947-70E740481C1C}">
                <a14:useLocalDpi xmlns:a14="http://schemas.microsoft.com/office/drawing/2010/main"/>
              </a:ext>
            </a:extLst>
          </a:blip>
          <a:srcRect/>
          <a:stretch>
            <a:fillRect/>
          </a:stretch>
        </p:blipFill>
        <p:spPr bwMode="auto">
          <a:xfrm>
            <a:off x="-25687" y="0"/>
            <a:ext cx="9169687" cy="6857951"/>
          </a:xfrm>
          <a:prstGeom prst="rect">
            <a:avLst/>
          </a:prstGeom>
          <a:noFill/>
          <a:effectLst>
            <a:innerShdw blurRad="114300">
              <a:prstClr val="black"/>
            </a:innerShdw>
          </a:effectLst>
        </p:spPr>
      </p:pic>
      <p:sp>
        <p:nvSpPr>
          <p:cNvPr id="4101" name="Text Box 5"/>
          <p:cNvSpPr txBox="1">
            <a:spLocks noChangeArrowheads="1"/>
          </p:cNvSpPr>
          <p:nvPr/>
        </p:nvSpPr>
        <p:spPr bwMode="auto">
          <a:xfrm>
            <a:off x="152400" y="76200"/>
            <a:ext cx="8807668" cy="707886"/>
          </a:xfrm>
          <a:prstGeom prst="rect">
            <a:avLst/>
          </a:prstGeom>
          <a:noFill/>
          <a:ln w="9525">
            <a:noFill/>
            <a:miter lim="800000"/>
            <a:headEnd/>
            <a:tailEnd/>
          </a:ln>
          <a:effectLst/>
        </p:spPr>
        <p:txBody>
          <a:bodyPr wrap="none">
            <a:spAutoFit/>
          </a:bodyPr>
          <a:lstStyle/>
          <a:p>
            <a:pPr eaLnBrk="1" hangingPunct="1">
              <a:defRPr/>
            </a:pPr>
            <a:r>
              <a:rPr lang="en-US" sz="4000" b="1" dirty="0">
                <a:solidFill>
                  <a:schemeClr val="tx2"/>
                </a:solidFill>
                <a:effectLst>
                  <a:outerShdw blurRad="38100" dist="38100" dir="2700000" algn="tl">
                    <a:srgbClr val="000000"/>
                  </a:outerShdw>
                </a:effectLst>
              </a:rPr>
              <a:t>Monitoring ~ Reporting ~ Recordkeeping</a:t>
            </a:r>
          </a:p>
        </p:txBody>
      </p:sp>
      <p:sp>
        <p:nvSpPr>
          <p:cNvPr id="4102" name="Text Box 6"/>
          <p:cNvSpPr txBox="1">
            <a:spLocks noChangeArrowheads="1"/>
          </p:cNvSpPr>
          <p:nvPr/>
        </p:nvSpPr>
        <p:spPr bwMode="auto">
          <a:xfrm>
            <a:off x="0" y="4419600"/>
            <a:ext cx="9144000" cy="2354491"/>
          </a:xfrm>
          <a:prstGeom prst="rect">
            <a:avLst/>
          </a:prstGeom>
          <a:solidFill>
            <a:schemeClr val="tx1">
              <a:lumMod val="65000"/>
              <a:alpha val="50000"/>
            </a:schemeClr>
          </a:solidFill>
          <a:ln w="9525">
            <a:noFill/>
            <a:miter lim="800000"/>
            <a:headEnd/>
            <a:tailEnd/>
          </a:ln>
          <a:effectLst/>
        </p:spPr>
        <p:txBody>
          <a:bodyPr wrap="square">
            <a:spAutoFit/>
          </a:bodyPr>
          <a:lstStyle/>
          <a:p>
            <a:pPr eaLnBrk="1" hangingPunct="1">
              <a:buClr>
                <a:schemeClr val="tx2"/>
              </a:buClr>
              <a:buFont typeface="Wingdings" pitchFamily="2" charset="2"/>
              <a:buChar char="ü"/>
              <a:defRPr/>
            </a:pPr>
            <a:r>
              <a:rPr lang="en-US" sz="4900" b="1" dirty="0">
                <a:solidFill>
                  <a:srgbClr val="FF6600"/>
                </a:solidFill>
                <a:effectLst>
                  <a:outerShdw blurRad="38100" dist="38100" dir="2700000" algn="tl">
                    <a:srgbClr val="000000"/>
                  </a:outerShdw>
                </a:effectLst>
                <a:latin typeface="Times New Roman" pitchFamily="18" charset="0"/>
              </a:rPr>
              <a:t> </a:t>
            </a:r>
            <a:r>
              <a:rPr lang="en-US" sz="4900" b="1" dirty="0">
                <a:effectLst>
                  <a:outerShdw blurRad="38100" dist="38100" dir="2700000" algn="tl">
                    <a:srgbClr val="000000"/>
                  </a:outerShdw>
                </a:effectLst>
              </a:rPr>
              <a:t>Permit Compliance</a:t>
            </a:r>
          </a:p>
          <a:p>
            <a:pPr eaLnBrk="1" hangingPunct="1">
              <a:buClr>
                <a:schemeClr val="tx2"/>
              </a:buClr>
              <a:buFont typeface="Wingdings" pitchFamily="2" charset="2"/>
              <a:buChar char="ü"/>
              <a:defRPr/>
            </a:pPr>
            <a:r>
              <a:rPr lang="en-US" sz="4900" b="1" dirty="0">
                <a:effectLst>
                  <a:outerShdw blurRad="38100" dist="38100" dir="2700000" algn="tl">
                    <a:srgbClr val="000000"/>
                  </a:outerShdw>
                </a:effectLst>
              </a:rPr>
              <a:t> Adaptive Management Analysis</a:t>
            </a:r>
          </a:p>
          <a:p>
            <a:pPr eaLnBrk="1" hangingPunct="1">
              <a:buClr>
                <a:schemeClr val="tx2"/>
              </a:buClr>
              <a:buFont typeface="Wingdings" pitchFamily="2" charset="2"/>
              <a:buChar char="ü"/>
              <a:defRPr/>
            </a:pPr>
            <a:r>
              <a:rPr lang="en-US" sz="4900" b="1" dirty="0">
                <a:effectLst>
                  <a:outerShdw blurRad="38100" dist="38100" dir="2700000" algn="tl">
                    <a:srgbClr val="000000"/>
                  </a:outerShdw>
                </a:effectLst>
              </a:rPr>
              <a:t> Risk Management</a:t>
            </a:r>
          </a:p>
        </p:txBody>
      </p:sp>
      <p:sp>
        <p:nvSpPr>
          <p:cNvPr id="5" name="TextBox 4"/>
          <p:cNvSpPr txBox="1"/>
          <p:nvPr/>
        </p:nvSpPr>
        <p:spPr>
          <a:xfrm>
            <a:off x="7878307" y="6400800"/>
            <a:ext cx="1189493" cy="369332"/>
          </a:xfrm>
          <a:prstGeom prst="rect">
            <a:avLst/>
          </a:prstGeom>
          <a:noFill/>
        </p:spPr>
        <p:txBody>
          <a:bodyPr wrap="none" rtlCol="0">
            <a:spAutoFit/>
          </a:bodyPr>
          <a:lstStyle/>
          <a:p>
            <a:r>
              <a:rPr lang="en-US" dirty="0"/>
              <a:t>Anchorage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6-27-07 Alaska 00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3795" name="Text Box 5"/>
          <p:cNvSpPr txBox="1">
            <a:spLocks noChangeArrowheads="1"/>
          </p:cNvSpPr>
          <p:nvPr/>
        </p:nvSpPr>
        <p:spPr bwMode="auto">
          <a:xfrm>
            <a:off x="304800" y="5486400"/>
            <a:ext cx="3967163" cy="1190625"/>
          </a:xfrm>
          <a:prstGeom prst="rect">
            <a:avLst/>
          </a:prstGeom>
          <a:noFill/>
          <a:ln w="9525">
            <a:noFill/>
            <a:miter lim="800000"/>
            <a:headEnd/>
            <a:tailEnd/>
          </a:ln>
        </p:spPr>
        <p:txBody>
          <a:bodyPr wrap="none">
            <a:spAutoFit/>
          </a:bodyPr>
          <a:lstStyle/>
          <a:p>
            <a:pPr algn="ctr"/>
            <a:r>
              <a:rPr lang="en-US" sz="3600" b="1">
                <a:solidFill>
                  <a:schemeClr val="bg1"/>
                </a:solidFill>
              </a:rPr>
              <a:t>SWPPP Site Map</a:t>
            </a:r>
          </a:p>
          <a:p>
            <a:pPr algn="ctr"/>
            <a:r>
              <a:rPr lang="en-US" sz="3600" b="1">
                <a:solidFill>
                  <a:schemeClr val="bg1"/>
                </a:solidFill>
              </a:rPr>
              <a:t>Complex Site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0AB0A125-CA06-4F7A-B165-A87C22F899E9}"/>
              </a:ext>
            </a:extLst>
          </p:cNvPr>
          <p:cNvSpPr>
            <a:spLocks noGrp="1"/>
          </p:cNvSpPr>
          <p:nvPr>
            <p:ph type="title"/>
          </p:nvPr>
        </p:nvSpPr>
        <p:spPr/>
        <p:txBody>
          <a:bodyPr/>
          <a:lstStyle/>
          <a:p>
            <a:pPr eaLnBrk="1" hangingPunct="1"/>
            <a:endParaRPr lang="en-US" altLang="en-US"/>
          </a:p>
        </p:txBody>
      </p:sp>
      <p:sp>
        <p:nvSpPr>
          <p:cNvPr id="72707" name="Content Placeholder 2">
            <a:extLst>
              <a:ext uri="{FF2B5EF4-FFF2-40B4-BE49-F238E27FC236}">
                <a16:creationId xmlns:a16="http://schemas.microsoft.com/office/drawing/2014/main" id="{571330D3-A799-4FAE-8414-49708318AE60}"/>
              </a:ext>
            </a:extLst>
          </p:cNvPr>
          <p:cNvSpPr>
            <a:spLocks noGrp="1"/>
          </p:cNvSpPr>
          <p:nvPr>
            <p:ph idx="1"/>
          </p:nvPr>
        </p:nvSpPr>
        <p:spPr/>
        <p:txBody>
          <a:bodyPr/>
          <a:lstStyle/>
          <a:p>
            <a:pPr eaLnBrk="1" hangingPunct="1"/>
            <a:endParaRPr lang="en-US" altLang="en-US"/>
          </a:p>
        </p:txBody>
      </p:sp>
      <p:pic>
        <p:nvPicPr>
          <p:cNvPr id="8194" name="Picture 2" descr="E:\DCIM\103NCD90\DSC_0480.JPG">
            <a:extLst>
              <a:ext uri="{FF2B5EF4-FFF2-40B4-BE49-F238E27FC236}">
                <a16:creationId xmlns:a16="http://schemas.microsoft.com/office/drawing/2014/main" id="{F284C696-A066-48BE-8C08-A51015875AF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 r="11512"/>
          <a:stretch/>
        </p:blipFill>
        <p:spPr bwMode="auto">
          <a:xfrm>
            <a:off x="-1905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8195" name="Picture 3">
            <a:extLst>
              <a:ext uri="{FF2B5EF4-FFF2-40B4-BE49-F238E27FC236}">
                <a16:creationId xmlns:a16="http://schemas.microsoft.com/office/drawing/2014/main" id="{94E36C50-C576-44EC-A0F9-1F666AD7AB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91075"/>
            <a:ext cx="9124950"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31F0F267-DCAF-48BD-80B5-5FDA79F21FDE}"/>
              </a:ext>
            </a:extLst>
          </p:cNvPr>
          <p:cNvSpPr txBox="1"/>
          <p:nvPr/>
        </p:nvSpPr>
        <p:spPr>
          <a:xfrm>
            <a:off x="0" y="2492375"/>
            <a:ext cx="2286000" cy="2308225"/>
          </a:xfrm>
          <a:prstGeom prst="rect">
            <a:avLst/>
          </a:prstGeom>
          <a:solidFill>
            <a:schemeClr val="tx1">
              <a:alpha val="74000"/>
            </a:schemeClr>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Does the installation match the details?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8F18533D-4F23-4090-80B0-338C8DA52E1A}"/>
              </a:ext>
            </a:extLst>
          </p:cNvPr>
          <p:cNvSpPr>
            <a:spLocks noGrp="1"/>
          </p:cNvSpPr>
          <p:nvPr>
            <p:ph type="title"/>
          </p:nvPr>
        </p:nvSpPr>
        <p:spPr/>
        <p:txBody>
          <a:bodyPr/>
          <a:lstStyle/>
          <a:p>
            <a:pPr eaLnBrk="1" hangingPunct="1"/>
            <a:endParaRPr lang="en-US" altLang="en-US"/>
          </a:p>
        </p:txBody>
      </p:sp>
      <p:sp>
        <p:nvSpPr>
          <p:cNvPr id="74755" name="Content Placeholder 2">
            <a:extLst>
              <a:ext uri="{FF2B5EF4-FFF2-40B4-BE49-F238E27FC236}">
                <a16:creationId xmlns:a16="http://schemas.microsoft.com/office/drawing/2014/main" id="{34414C65-8199-4BBF-93A2-C1160DA1C613}"/>
              </a:ext>
            </a:extLst>
          </p:cNvPr>
          <p:cNvSpPr>
            <a:spLocks noGrp="1"/>
          </p:cNvSpPr>
          <p:nvPr>
            <p:ph idx="1"/>
          </p:nvPr>
        </p:nvSpPr>
        <p:spPr/>
        <p:txBody>
          <a:bodyPr/>
          <a:lstStyle/>
          <a:p>
            <a:pPr eaLnBrk="1" hangingPunct="1"/>
            <a:endParaRPr lang="en-US" altLang="en-US"/>
          </a:p>
        </p:txBody>
      </p:sp>
      <p:pic>
        <p:nvPicPr>
          <p:cNvPr id="7170" name="Picture 2" descr="E:\DCIM\103NCD90\DSC_0481.JPG">
            <a:extLst>
              <a:ext uri="{FF2B5EF4-FFF2-40B4-BE49-F238E27FC236}">
                <a16:creationId xmlns:a16="http://schemas.microsoft.com/office/drawing/2014/main" id="{EE5EA8F4-AEE4-4793-9872-ED90A2605FA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10881"/>
          <a:stretch/>
        </p:blipFill>
        <p:spPr bwMode="auto">
          <a:xfrm>
            <a:off x="0" y="-11235"/>
            <a:ext cx="9235440" cy="688278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24A1E9E-008A-4C83-BB13-A40F9EF83113}"/>
              </a:ext>
            </a:extLst>
          </p:cNvPr>
          <p:cNvSpPr txBox="1"/>
          <p:nvPr/>
        </p:nvSpPr>
        <p:spPr>
          <a:xfrm>
            <a:off x="8588375" y="6488113"/>
            <a:ext cx="631825" cy="36988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Sitka</a:t>
            </a:r>
          </a:p>
        </p:txBody>
      </p:sp>
      <p:sp>
        <p:nvSpPr>
          <p:cNvPr id="6" name="Ribbon: Tilted Down 5">
            <a:extLst>
              <a:ext uri="{FF2B5EF4-FFF2-40B4-BE49-F238E27FC236}">
                <a16:creationId xmlns:a16="http://schemas.microsoft.com/office/drawing/2014/main" id="{384267CF-E032-4418-8A4D-7520AA8F190B}"/>
              </a:ext>
            </a:extLst>
          </p:cNvPr>
          <p:cNvSpPr/>
          <p:nvPr/>
        </p:nvSpPr>
        <p:spPr>
          <a:xfrm>
            <a:off x="228600" y="6282148"/>
            <a:ext cx="895738" cy="390908"/>
          </a:xfrm>
          <a:prstGeom prst="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64</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7-7-07 13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
        <p:nvSpPr>
          <p:cNvPr id="44035" name="Text Box 6"/>
          <p:cNvSpPr txBox="1">
            <a:spLocks noChangeArrowheads="1"/>
          </p:cNvSpPr>
          <p:nvPr/>
        </p:nvSpPr>
        <p:spPr bwMode="auto">
          <a:xfrm>
            <a:off x="0" y="0"/>
            <a:ext cx="7199313" cy="579438"/>
          </a:xfrm>
          <a:prstGeom prst="rect">
            <a:avLst/>
          </a:prstGeom>
          <a:noFill/>
          <a:ln w="9525">
            <a:noFill/>
            <a:miter lim="800000"/>
            <a:headEnd/>
            <a:tailEnd/>
          </a:ln>
        </p:spPr>
        <p:txBody>
          <a:bodyPr wrap="none">
            <a:spAutoFit/>
          </a:bodyPr>
          <a:lstStyle/>
          <a:p>
            <a:r>
              <a:rPr lang="en-US" sz="3200">
                <a:solidFill>
                  <a:schemeClr val="tx2"/>
                </a:solidFill>
              </a:rPr>
              <a:t>What should the inspection report say?</a:t>
            </a:r>
          </a:p>
        </p:txBody>
      </p:sp>
      <p:sp>
        <p:nvSpPr>
          <p:cNvPr id="44036" name="Text Box 7"/>
          <p:cNvSpPr txBox="1">
            <a:spLocks noChangeArrowheads="1"/>
          </p:cNvSpPr>
          <p:nvPr/>
        </p:nvSpPr>
        <p:spPr bwMode="auto">
          <a:xfrm>
            <a:off x="-28575" y="5883275"/>
            <a:ext cx="9144000" cy="946150"/>
          </a:xfrm>
          <a:prstGeom prst="rect">
            <a:avLst/>
          </a:prstGeom>
          <a:solidFill>
            <a:schemeClr val="tx1">
              <a:alpha val="39999"/>
            </a:schemeClr>
          </a:solidFill>
          <a:ln w="9525">
            <a:noFill/>
            <a:miter lim="800000"/>
            <a:headEnd/>
            <a:tailEnd/>
          </a:ln>
        </p:spPr>
        <p:txBody>
          <a:bodyPr>
            <a:spAutoFit/>
          </a:bodyPr>
          <a:lstStyle/>
          <a:p>
            <a:r>
              <a:rPr lang="en-US" sz="2800">
                <a:solidFill>
                  <a:srgbClr val="000000"/>
                </a:solidFill>
              </a:rPr>
              <a:t>Have you signed reports stating that</a:t>
            </a:r>
          </a:p>
          <a:p>
            <a:r>
              <a:rPr lang="en-US" sz="2800">
                <a:solidFill>
                  <a:srgbClr val="000000"/>
                </a:solidFill>
              </a:rPr>
              <a:t>you are in compliance with the SWPPP &amp; Permit?</a:t>
            </a:r>
          </a:p>
        </p:txBody>
      </p:sp>
      <p:pic>
        <p:nvPicPr>
          <p:cNvPr id="5" name="Picture 3" descr="C:\Users\alex\Pictures\Microsoft Clip Organizer\j0337016.gif"/>
          <p:cNvPicPr>
            <a:picLocks noChangeAspect="1" noChangeArrowheads="1" noCrop="1"/>
          </p:cNvPicPr>
          <p:nvPr/>
        </p:nvPicPr>
        <p:blipFill>
          <a:blip r:embed="rId4" cstate="print"/>
          <a:srcRect/>
          <a:stretch>
            <a:fillRect/>
          </a:stretch>
        </p:blipFill>
        <p:spPr bwMode="auto">
          <a:xfrm>
            <a:off x="7969250" y="5436476"/>
            <a:ext cx="1022350" cy="1269124"/>
          </a:xfrm>
          <a:prstGeom prst="rect">
            <a:avLst/>
          </a:prstGeom>
          <a:noFill/>
          <a:scene3d>
            <a:camera prst="orthographicFront"/>
            <a:lightRig rig="threePt" dir="t"/>
          </a:scene3d>
          <a:sp3d>
            <a:bevelT/>
          </a:sp3d>
        </p:spPr>
      </p:pic>
      <p:sp>
        <p:nvSpPr>
          <p:cNvPr id="6" name="TextBox 5"/>
          <p:cNvSpPr txBox="1"/>
          <p:nvPr/>
        </p:nvSpPr>
        <p:spPr>
          <a:xfrm>
            <a:off x="8153400" y="4242137"/>
            <a:ext cx="574196" cy="1015663"/>
          </a:xfrm>
          <a:prstGeom prst="rect">
            <a:avLst/>
          </a:prstGeom>
          <a:noFill/>
        </p:spPr>
        <p:txBody>
          <a:bodyPr wrap="none" rtlCol="0">
            <a:spAutoFit/>
          </a:bodyPr>
          <a:lstStyle/>
          <a:p>
            <a:r>
              <a:rPr lang="en-US" sz="6000" b="1" dirty="0">
                <a:effectLst>
                  <a:outerShdw blurRad="38100" dist="38100" dir="2700000" algn="tl">
                    <a:srgbClr val="000000">
                      <a:alpha val="43137"/>
                    </a:srgbClr>
                  </a:outerShdw>
                </a:effectLst>
              </a:rPr>
              <a:t>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228600" y="0"/>
            <a:ext cx="8686800" cy="1371600"/>
          </a:xfrm>
        </p:spPr>
        <p:txBody>
          <a:bodyPr>
            <a:noAutofit/>
          </a:bodyPr>
          <a:lstStyle/>
          <a:p>
            <a:pPr eaLnBrk="1" hangingPunct="1">
              <a:defRPr/>
            </a:pPr>
            <a:r>
              <a:rPr lang="en-US" sz="6000" dirty="0"/>
              <a:t>Inspection sites - silt fence</a:t>
            </a:r>
          </a:p>
        </p:txBody>
      </p:sp>
      <p:sp>
        <p:nvSpPr>
          <p:cNvPr id="160771" name="Rectangle 3"/>
          <p:cNvSpPr>
            <a:spLocks noGrp="1" noChangeArrowheads="1"/>
          </p:cNvSpPr>
          <p:nvPr>
            <p:ph type="body" idx="1"/>
          </p:nvPr>
        </p:nvSpPr>
        <p:spPr/>
        <p:txBody>
          <a:bodyPr/>
          <a:lstStyle/>
          <a:p>
            <a:pPr eaLnBrk="1" hangingPunct="1">
              <a:defRPr/>
            </a:pPr>
            <a:endParaRPr lang="en-US"/>
          </a:p>
        </p:txBody>
      </p:sp>
      <p:pic>
        <p:nvPicPr>
          <p:cNvPr id="38916" name="Picture 4" descr="2002_0614A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524000"/>
            <a:ext cx="9144000" cy="5334000"/>
          </a:xfrm>
          <a:prstGeom prst="rect">
            <a:avLst/>
          </a:prstGeom>
          <a:noFill/>
          <a:ln w="9525">
            <a:noFill/>
            <a:miter lim="800000"/>
            <a:headEnd/>
            <a:tailEnd/>
          </a:ln>
          <a:effectLst>
            <a:innerShdw blurRad="114300">
              <a:prstClr val="black"/>
            </a:innerShdw>
          </a:effectLst>
        </p:spPr>
      </p:pic>
      <p:pic>
        <p:nvPicPr>
          <p:cNvPr id="5" name="Picture 3" descr="C:\Users\alex\Pictures\Microsoft Clip Organizer\j0337016.gif"/>
          <p:cNvPicPr>
            <a:picLocks noChangeAspect="1" noChangeArrowheads="1" noCrop="1"/>
          </p:cNvPicPr>
          <p:nvPr/>
        </p:nvPicPr>
        <p:blipFill>
          <a:blip r:embed="rId4" cstate="print"/>
          <a:srcRect/>
          <a:stretch>
            <a:fillRect/>
          </a:stretch>
        </p:blipFill>
        <p:spPr bwMode="auto">
          <a:xfrm>
            <a:off x="7969250" y="5436476"/>
            <a:ext cx="1022350" cy="1269124"/>
          </a:xfrm>
          <a:prstGeom prst="rect">
            <a:avLst/>
          </a:prstGeom>
          <a:noFill/>
          <a:scene3d>
            <a:camera prst="orthographicFront"/>
            <a:lightRig rig="threePt" dir="t"/>
          </a:scene3d>
          <a:sp3d>
            <a:bevelT/>
          </a:sp3d>
        </p:spPr>
      </p:pic>
      <p:sp>
        <p:nvSpPr>
          <p:cNvPr id="6" name="TextBox 5"/>
          <p:cNvSpPr txBox="1"/>
          <p:nvPr/>
        </p:nvSpPr>
        <p:spPr>
          <a:xfrm>
            <a:off x="8153400" y="4242137"/>
            <a:ext cx="574196" cy="1015663"/>
          </a:xfrm>
          <a:prstGeom prst="rect">
            <a:avLst/>
          </a:prstGeom>
          <a:noFill/>
        </p:spPr>
        <p:txBody>
          <a:bodyPr wrap="none" rtlCol="0">
            <a:spAutoFit/>
          </a:bodyPr>
          <a:lstStyle/>
          <a:p>
            <a:r>
              <a:rPr lang="en-US" sz="6000" b="1" dirty="0">
                <a:effectLst>
                  <a:outerShdw blurRad="38100" dist="38100" dir="2700000" algn="tl">
                    <a:srgbClr val="000000">
                      <a:alpha val="43137"/>
                    </a:srgbClr>
                  </a:outerShdw>
                </a:effectLst>
              </a:rPr>
              <a:t>2</a:t>
            </a:r>
          </a:p>
        </p:txBody>
      </p:sp>
      <p:sp>
        <p:nvSpPr>
          <p:cNvPr id="7" name="Ribbon: Tilted Down 6">
            <a:extLst>
              <a:ext uri="{FF2B5EF4-FFF2-40B4-BE49-F238E27FC236}">
                <a16:creationId xmlns:a16="http://schemas.microsoft.com/office/drawing/2014/main" id="{DF17F287-2164-4B7F-8EC2-97452C797A8A}"/>
              </a:ext>
            </a:extLst>
          </p:cNvPr>
          <p:cNvSpPr/>
          <p:nvPr/>
        </p:nvSpPr>
        <p:spPr>
          <a:xfrm>
            <a:off x="228600" y="6282148"/>
            <a:ext cx="895738" cy="390908"/>
          </a:xfrm>
          <a:prstGeom prst="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66</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IMG_002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9395" name="Text Box 3"/>
          <p:cNvSpPr txBox="1">
            <a:spLocks noChangeArrowheads="1"/>
          </p:cNvSpPr>
          <p:nvPr/>
        </p:nvSpPr>
        <p:spPr bwMode="auto">
          <a:xfrm>
            <a:off x="-19050" y="228600"/>
            <a:ext cx="9163050" cy="579438"/>
          </a:xfrm>
          <a:prstGeom prst="rect">
            <a:avLst/>
          </a:prstGeom>
          <a:noFill/>
          <a:ln w="9525" algn="ctr">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charset="0"/>
                <a:ea typeface="+mn-ea"/>
                <a:cs typeface="+mn-cs"/>
              </a:rPr>
              <a:t>Perimeter Sediment Control &amp; Discharge Point</a:t>
            </a:r>
          </a:p>
        </p:txBody>
      </p:sp>
    </p:spTree>
    <p:extLst>
      <p:ext uri="{BB962C8B-B14F-4D97-AF65-F5344CB8AC3E}">
        <p14:creationId xmlns:p14="http://schemas.microsoft.com/office/powerpoint/2010/main" val="3093696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orest II 06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pic>
        <p:nvPicPr>
          <p:cNvPr id="3" name="Picture 3" descr="C:\Users\alex\Pictures\Microsoft Clip Organizer\j0337016.gif"/>
          <p:cNvPicPr>
            <a:picLocks noChangeAspect="1" noChangeArrowheads="1" noCrop="1"/>
          </p:cNvPicPr>
          <p:nvPr/>
        </p:nvPicPr>
        <p:blipFill>
          <a:blip r:embed="rId4" cstate="print"/>
          <a:srcRect/>
          <a:stretch>
            <a:fillRect/>
          </a:stretch>
        </p:blipFill>
        <p:spPr bwMode="auto">
          <a:xfrm>
            <a:off x="7969250" y="5436476"/>
            <a:ext cx="1022350" cy="1269124"/>
          </a:xfrm>
          <a:prstGeom prst="rect">
            <a:avLst/>
          </a:prstGeom>
          <a:noFill/>
          <a:scene3d>
            <a:camera prst="orthographicFront"/>
            <a:lightRig rig="threePt" dir="t"/>
          </a:scene3d>
          <a:sp3d>
            <a:bevelT/>
          </a:sp3d>
        </p:spPr>
      </p:pic>
      <p:sp>
        <p:nvSpPr>
          <p:cNvPr id="4" name="TextBox 3"/>
          <p:cNvSpPr txBox="1"/>
          <p:nvPr/>
        </p:nvSpPr>
        <p:spPr>
          <a:xfrm>
            <a:off x="8112604" y="4495800"/>
            <a:ext cx="574196" cy="1015663"/>
          </a:xfrm>
          <a:prstGeom prst="rect">
            <a:avLst/>
          </a:prstGeom>
          <a:noFill/>
        </p:spPr>
        <p:txBody>
          <a:bodyPr wrap="none" rtlCol="0">
            <a:spAutoFit/>
          </a:bodyPr>
          <a:lstStyle/>
          <a:p>
            <a:r>
              <a:rPr lang="en-US" sz="6000" b="1" dirty="0">
                <a:effectLst>
                  <a:outerShdw blurRad="38100" dist="38100" dir="2700000" algn="tl">
                    <a:srgbClr val="000000">
                      <a:alpha val="43137"/>
                    </a:srgbClr>
                  </a:outerShdw>
                </a:effectLst>
              </a:rPr>
              <a:t>4</a:t>
            </a:r>
          </a:p>
        </p:txBody>
      </p:sp>
      <p:sp>
        <p:nvSpPr>
          <p:cNvPr id="5" name="Ribbon: Tilted Down 4">
            <a:extLst>
              <a:ext uri="{FF2B5EF4-FFF2-40B4-BE49-F238E27FC236}">
                <a16:creationId xmlns:a16="http://schemas.microsoft.com/office/drawing/2014/main" id="{EF7D4E17-B1EF-4FCE-A396-1F96F653173E}"/>
              </a:ext>
            </a:extLst>
          </p:cNvPr>
          <p:cNvSpPr/>
          <p:nvPr/>
        </p:nvSpPr>
        <p:spPr>
          <a:xfrm>
            <a:off x="228600" y="6282148"/>
            <a:ext cx="895738" cy="390908"/>
          </a:xfrm>
          <a:prstGeom prst="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68</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Pics 2 352"/>
          <p:cNvPicPr>
            <a:picLocks noChangeAspect="1" noChangeArrowheads="1"/>
          </p:cNvPicPr>
          <p:nvPr/>
        </p:nvPicPr>
        <p:blipFill>
          <a:blip r:embed="rId3" cstate="email">
            <a:lum bright="30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
        <p:nvSpPr>
          <p:cNvPr id="37891" name="Text Box 3"/>
          <p:cNvSpPr txBox="1">
            <a:spLocks noChangeArrowheads="1"/>
          </p:cNvSpPr>
          <p:nvPr/>
        </p:nvSpPr>
        <p:spPr bwMode="auto">
          <a:xfrm>
            <a:off x="228600" y="665163"/>
            <a:ext cx="6262688" cy="641350"/>
          </a:xfrm>
          <a:prstGeom prst="rect">
            <a:avLst/>
          </a:prstGeom>
          <a:noFill/>
          <a:ln w="9525">
            <a:noFill/>
            <a:miter lim="800000"/>
            <a:headEnd/>
            <a:tailEnd/>
          </a:ln>
        </p:spPr>
        <p:txBody>
          <a:bodyPr wrap="none">
            <a:spAutoFit/>
          </a:bodyPr>
          <a:lstStyle/>
          <a:p>
            <a:pPr eaLnBrk="1" hangingPunct="1"/>
            <a:r>
              <a:rPr lang="en-US" sz="3600" b="1">
                <a:solidFill>
                  <a:schemeClr val="tx2"/>
                </a:solidFill>
              </a:rPr>
              <a:t>High Turbidity &amp; Oil Sheen</a:t>
            </a:r>
          </a:p>
        </p:txBody>
      </p:sp>
      <p:sp>
        <p:nvSpPr>
          <p:cNvPr id="37892" name="Text Box 4"/>
          <p:cNvSpPr txBox="1">
            <a:spLocks noChangeArrowheads="1"/>
          </p:cNvSpPr>
          <p:nvPr/>
        </p:nvSpPr>
        <p:spPr bwMode="auto">
          <a:xfrm>
            <a:off x="3429000" y="6019800"/>
            <a:ext cx="4905375" cy="641350"/>
          </a:xfrm>
          <a:prstGeom prst="rect">
            <a:avLst/>
          </a:prstGeom>
          <a:noFill/>
          <a:ln w="9525">
            <a:noFill/>
            <a:miter lim="800000"/>
            <a:headEnd/>
            <a:tailEnd/>
          </a:ln>
        </p:spPr>
        <p:txBody>
          <a:bodyPr wrap="none">
            <a:spAutoFit/>
          </a:bodyPr>
          <a:lstStyle/>
          <a:p>
            <a:r>
              <a:rPr lang="en-US" sz="3600" b="1" dirty="0"/>
              <a:t>What do you report?</a:t>
            </a:r>
          </a:p>
        </p:txBody>
      </p:sp>
      <p:pic>
        <p:nvPicPr>
          <p:cNvPr id="5" name="Picture 3" descr="C:\Users\alex\Pictures\Microsoft Clip Organizer\j0337016.gif"/>
          <p:cNvPicPr>
            <a:picLocks noChangeAspect="1" noChangeArrowheads="1" noCrop="1"/>
          </p:cNvPicPr>
          <p:nvPr/>
        </p:nvPicPr>
        <p:blipFill>
          <a:blip r:embed="rId4" cstate="print"/>
          <a:srcRect/>
          <a:stretch>
            <a:fillRect/>
          </a:stretch>
        </p:blipFill>
        <p:spPr bwMode="auto">
          <a:xfrm>
            <a:off x="7969250" y="5436476"/>
            <a:ext cx="1022350" cy="1269124"/>
          </a:xfrm>
          <a:prstGeom prst="rect">
            <a:avLst/>
          </a:prstGeom>
          <a:noFill/>
          <a:scene3d>
            <a:camera prst="orthographicFront"/>
            <a:lightRig rig="threePt" dir="t"/>
          </a:scene3d>
          <a:sp3d>
            <a:bevelT/>
          </a:sp3d>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02-08-06 044"/>
          <p:cNvPicPr>
            <a:picLocks noChangeAspect="1" noChangeArrowheads="1"/>
          </p:cNvPicPr>
          <p:nvPr/>
        </p:nvPicPr>
        <p:blipFill>
          <a:blip r:embed="rId3" cstate="email">
            <a:lum bright="18000"/>
            <a:extLst>
              <a:ext uri="{28A0092B-C50C-407E-A947-70E740481C1C}">
                <a14:useLocalDpi xmlns:a14="http://schemas.microsoft.com/office/drawing/2010/main"/>
              </a:ext>
            </a:extLst>
          </a:blip>
          <a:srcRect/>
          <a:stretch>
            <a:fillRect/>
          </a:stretch>
        </p:blipFill>
        <p:spPr bwMode="auto">
          <a:xfrm>
            <a:off x="0" y="685800"/>
            <a:ext cx="9144000" cy="6172200"/>
          </a:xfrm>
          <a:prstGeom prst="rect">
            <a:avLst/>
          </a:prstGeom>
          <a:noFill/>
          <a:ln w="9525">
            <a:noFill/>
            <a:miter lim="800000"/>
            <a:headEnd/>
            <a:tailEnd/>
          </a:ln>
        </p:spPr>
      </p:pic>
      <p:sp>
        <p:nvSpPr>
          <p:cNvPr id="36867" name="Text Box 3"/>
          <p:cNvSpPr txBox="1">
            <a:spLocks noChangeArrowheads="1"/>
          </p:cNvSpPr>
          <p:nvPr/>
        </p:nvSpPr>
        <p:spPr bwMode="auto">
          <a:xfrm>
            <a:off x="304800" y="66675"/>
            <a:ext cx="8424863" cy="519113"/>
          </a:xfrm>
          <a:prstGeom prst="rect">
            <a:avLst/>
          </a:prstGeom>
          <a:noFill/>
          <a:ln w="9525">
            <a:noFill/>
            <a:miter lim="800000"/>
            <a:headEnd/>
            <a:tailEnd/>
          </a:ln>
        </p:spPr>
        <p:txBody>
          <a:bodyPr wrap="none">
            <a:spAutoFit/>
          </a:bodyPr>
          <a:lstStyle/>
          <a:p>
            <a:pPr eaLnBrk="1" hangingPunct="1"/>
            <a:r>
              <a:rPr lang="en-US" sz="2800" b="1">
                <a:solidFill>
                  <a:schemeClr val="tx2"/>
                </a:solidFill>
              </a:rPr>
              <a:t>WHAT BMP’s ARE NEEDED FOR COMPLIANCE?</a:t>
            </a:r>
          </a:p>
        </p:txBody>
      </p:sp>
      <p:sp>
        <p:nvSpPr>
          <p:cNvPr id="36868" name="AutoShape 4"/>
          <p:cNvSpPr>
            <a:spLocks noChangeArrowheads="1"/>
          </p:cNvSpPr>
          <p:nvPr/>
        </p:nvSpPr>
        <p:spPr bwMode="auto">
          <a:xfrm rot="-497829">
            <a:off x="7543800" y="4724400"/>
            <a:ext cx="228600" cy="152400"/>
          </a:xfrm>
          <a:prstGeom prst="roundRect">
            <a:avLst>
              <a:gd name="adj" fmla="val 16667"/>
            </a:avLst>
          </a:prstGeom>
          <a:solidFill>
            <a:srgbClr val="969696"/>
          </a:solidFill>
          <a:ln w="9525">
            <a:solidFill>
              <a:schemeClr val="tx1"/>
            </a:solidFill>
            <a:round/>
            <a:headEnd/>
            <a:tailEnd/>
          </a:ln>
        </p:spPr>
        <p:txBody>
          <a:bodyPr wrap="none" anchor="ctr"/>
          <a:lstStyle/>
          <a:p>
            <a:endParaRPr lang="en-US"/>
          </a:p>
        </p:txBody>
      </p:sp>
      <p:pic>
        <p:nvPicPr>
          <p:cNvPr id="7173" name="Picture 5" descr="IMG_009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644525"/>
            <a:ext cx="9144000" cy="6213475"/>
          </a:xfrm>
          <a:prstGeom prst="rect">
            <a:avLst/>
          </a:prstGeom>
          <a:noFill/>
          <a:ln w="9525">
            <a:noFill/>
            <a:miter lim="800000"/>
            <a:headEnd/>
            <a:tailEnd/>
          </a:ln>
          <a:effectLst>
            <a:innerShdw blurRad="114300">
              <a:prstClr val="black"/>
            </a:innerShdw>
          </a:effectLst>
        </p:spPr>
      </p:pic>
      <p:sp>
        <p:nvSpPr>
          <p:cNvPr id="36870" name="Text Box 6"/>
          <p:cNvSpPr txBox="1">
            <a:spLocks noChangeArrowheads="1"/>
          </p:cNvSpPr>
          <p:nvPr/>
        </p:nvSpPr>
        <p:spPr bwMode="auto">
          <a:xfrm>
            <a:off x="3962400" y="783709"/>
            <a:ext cx="4556312" cy="523220"/>
          </a:xfrm>
          <a:prstGeom prst="rect">
            <a:avLst/>
          </a:prstGeom>
          <a:noFill/>
          <a:ln w="9525">
            <a:noFill/>
            <a:miter lim="800000"/>
            <a:headEnd/>
            <a:tailEnd/>
          </a:ln>
        </p:spPr>
        <p:txBody>
          <a:bodyPr wrap="none">
            <a:spAutoFit/>
          </a:bodyPr>
          <a:lstStyle/>
          <a:p>
            <a:r>
              <a:rPr lang="en-US" sz="2800" dirty="0">
                <a:solidFill>
                  <a:schemeClr val="bg1"/>
                </a:solidFill>
              </a:rPr>
              <a:t>What do the grading logs say?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fade">
                                      <p:cBhvr>
                                        <p:cTn id="7" dur="2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02-08-06 03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
        <p:nvSpPr>
          <p:cNvPr id="6147" name="Text Box 3"/>
          <p:cNvSpPr txBox="1">
            <a:spLocks noChangeArrowheads="1"/>
          </p:cNvSpPr>
          <p:nvPr/>
        </p:nvSpPr>
        <p:spPr bwMode="auto">
          <a:xfrm>
            <a:off x="533400" y="4921250"/>
            <a:ext cx="6360396" cy="1569660"/>
          </a:xfrm>
          <a:prstGeom prst="rect">
            <a:avLst/>
          </a:prstGeom>
          <a:noFill/>
          <a:ln w="9525">
            <a:noFill/>
            <a:miter lim="800000"/>
            <a:headEnd/>
            <a:tailEnd/>
          </a:ln>
          <a:effectLst/>
        </p:spPr>
        <p:txBody>
          <a:bodyPr wrap="none">
            <a:spAutoFit/>
          </a:bodyPr>
          <a:lstStyle/>
          <a:p>
            <a:pPr eaLnBrk="1" hangingPunct="1">
              <a:defRPr/>
            </a:pPr>
            <a:r>
              <a:rPr lang="en-US" sz="3200" b="1" dirty="0">
                <a:solidFill>
                  <a:schemeClr val="bg1"/>
                </a:solidFill>
                <a:effectLst>
                  <a:outerShdw blurRad="38100" dist="38100" dir="2700000" algn="tl">
                    <a:srgbClr val="000000"/>
                  </a:outerShdw>
                </a:effectLst>
              </a:rPr>
              <a:t>SILT FENCE BLOWOUT</a:t>
            </a:r>
          </a:p>
          <a:p>
            <a:pPr eaLnBrk="1" hangingPunct="1">
              <a:buFontTx/>
              <a:buChar char="•"/>
              <a:defRPr/>
            </a:pPr>
            <a:r>
              <a:rPr lang="en-US" sz="3200" b="1" dirty="0">
                <a:solidFill>
                  <a:schemeClr val="bg1"/>
                </a:solidFill>
                <a:effectLst>
                  <a:outerShdw blurRad="38100" dist="38100" dir="2700000" algn="tl">
                    <a:srgbClr val="000000"/>
                  </a:outerShdw>
                </a:effectLst>
              </a:rPr>
              <a:t> SAND BAGS ADDED TO REINFORCE</a:t>
            </a:r>
          </a:p>
          <a:p>
            <a:pPr eaLnBrk="1" hangingPunct="1">
              <a:buFontTx/>
              <a:buChar char="•"/>
              <a:defRPr/>
            </a:pPr>
            <a:r>
              <a:rPr lang="en-US" sz="3200" b="1" dirty="0">
                <a:solidFill>
                  <a:schemeClr val="bg1"/>
                </a:solidFill>
                <a:effectLst>
                  <a:outerShdw blurRad="38100" dist="38100" dir="2700000" algn="tl">
                    <a:srgbClr val="000000"/>
                  </a:outerShdw>
                </a:effectLst>
              </a:rPr>
              <a:t> GULLY FORMING</a:t>
            </a:r>
          </a:p>
        </p:txBody>
      </p:sp>
      <p:pic>
        <p:nvPicPr>
          <p:cNvPr id="4" name="Picture 3" descr="C:\Users\alex\Pictures\Microsoft Clip Organizer\j0337016.gif"/>
          <p:cNvPicPr>
            <a:picLocks noChangeAspect="1" noChangeArrowheads="1" noCrop="1"/>
          </p:cNvPicPr>
          <p:nvPr/>
        </p:nvPicPr>
        <p:blipFill>
          <a:blip r:embed="rId4" cstate="print"/>
          <a:srcRect/>
          <a:stretch>
            <a:fillRect/>
          </a:stretch>
        </p:blipFill>
        <p:spPr bwMode="auto">
          <a:xfrm>
            <a:off x="7969250" y="5436476"/>
            <a:ext cx="1022350" cy="1269124"/>
          </a:xfrm>
          <a:prstGeom prst="rect">
            <a:avLst/>
          </a:prstGeom>
          <a:noFill/>
          <a:scene3d>
            <a:camera prst="orthographicFront"/>
            <a:lightRig rig="threePt" dir="t"/>
          </a:scene3d>
          <a:sp3d>
            <a:bevelT/>
          </a:sp3d>
        </p:spPr>
      </p:pic>
      <p:sp>
        <p:nvSpPr>
          <p:cNvPr id="5" name="TextBox 4"/>
          <p:cNvSpPr txBox="1"/>
          <p:nvPr/>
        </p:nvSpPr>
        <p:spPr>
          <a:xfrm>
            <a:off x="8112604" y="4495800"/>
            <a:ext cx="574196" cy="1015663"/>
          </a:xfrm>
          <a:prstGeom prst="rect">
            <a:avLst/>
          </a:prstGeom>
          <a:noFill/>
        </p:spPr>
        <p:txBody>
          <a:bodyPr wrap="none" rtlCol="0">
            <a:spAutoFit/>
          </a:bodyPr>
          <a:lstStyle/>
          <a:p>
            <a:r>
              <a:rPr lang="en-US" sz="6000" b="1" dirty="0">
                <a:effectLst>
                  <a:outerShdw blurRad="38100" dist="38100" dir="2700000" algn="tl">
                    <a:srgbClr val="000000">
                      <a:alpha val="43137"/>
                    </a:srgbClr>
                  </a:outerShdw>
                </a:effectLst>
              </a:rPr>
              <a:t>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10-5-05 008"/>
          <p:cNvPicPr>
            <a:picLocks noGrp="1" noChangeAspect="1" noChangeArrowheads="1"/>
          </p:cNvPicPr>
          <p:nvPr>
            <p:ph idx="1"/>
          </p:nvPr>
        </p:nvPicPr>
        <p:blipFill>
          <a:blip r:embed="rId3" cstate="email">
            <a:lum bright="-28000" contrast="8000"/>
            <a:extLst>
              <a:ext uri="{28A0092B-C50C-407E-A947-70E740481C1C}">
                <a14:useLocalDpi xmlns:a14="http://schemas.microsoft.com/office/drawing/2010/main"/>
              </a:ext>
            </a:extLst>
          </a:blip>
          <a:srcRect/>
          <a:stretch>
            <a:fillRect/>
          </a:stretch>
        </p:blipFill>
        <p:spPr>
          <a:xfrm>
            <a:off x="0" y="0"/>
            <a:ext cx="9144000" cy="6858000"/>
          </a:xfrm>
          <a:noFill/>
          <a:effectLst>
            <a:innerShdw blurRad="114300">
              <a:prstClr val="black"/>
            </a:innerShdw>
          </a:effectLst>
        </p:spPr>
      </p:pic>
      <p:sp>
        <p:nvSpPr>
          <p:cNvPr id="47107" name="Rectangle 3"/>
          <p:cNvSpPr>
            <a:spLocks noChangeArrowheads="1"/>
          </p:cNvSpPr>
          <p:nvPr/>
        </p:nvSpPr>
        <p:spPr bwMode="auto">
          <a:xfrm>
            <a:off x="0" y="3718679"/>
            <a:ext cx="9144000" cy="3139321"/>
          </a:xfrm>
          <a:prstGeom prst="rect">
            <a:avLst/>
          </a:prstGeom>
          <a:noFill/>
          <a:ln w="9525">
            <a:noFill/>
            <a:miter lim="800000"/>
            <a:headEnd/>
            <a:tailEnd/>
          </a:ln>
          <a:effectLst/>
        </p:spPr>
        <p:txBody>
          <a:bodyPr wrap="square">
            <a:spAutoFit/>
          </a:bodyPr>
          <a:lstStyle/>
          <a:p>
            <a:pPr eaLnBrk="1" hangingPunct="1">
              <a:spcBef>
                <a:spcPct val="50000"/>
              </a:spcBef>
              <a:buClr>
                <a:schemeClr val="tx2"/>
              </a:buClr>
              <a:buFont typeface="Wingdings" pitchFamily="2" charset="2"/>
              <a:buChar char="§"/>
              <a:defRPr/>
            </a:pPr>
            <a:r>
              <a:rPr lang="en-US" sz="3600" dirty="0">
                <a:solidFill>
                  <a:schemeClr val="tx2"/>
                </a:solidFill>
                <a:effectLst>
                  <a:outerShdw blurRad="38100" dist="38100" dir="2700000" algn="tl">
                    <a:srgbClr val="000000"/>
                  </a:outerShdw>
                </a:effectLst>
              </a:rPr>
              <a:t> </a:t>
            </a:r>
            <a:r>
              <a:rPr lang="en-US" sz="3600" b="1" dirty="0">
                <a:solidFill>
                  <a:schemeClr val="tx2"/>
                </a:solidFill>
                <a:effectLst>
                  <a:outerShdw blurRad="38100" dist="38100" dir="2700000" algn="tl">
                    <a:srgbClr val="000000"/>
                  </a:outerShdw>
                </a:effectLst>
              </a:rPr>
              <a:t>Visual Inspections</a:t>
            </a:r>
          </a:p>
          <a:p>
            <a:pPr eaLnBrk="1" hangingPunct="1">
              <a:spcBef>
                <a:spcPct val="50000"/>
              </a:spcBef>
              <a:buClr>
                <a:schemeClr val="tx2"/>
              </a:buClr>
              <a:buFont typeface="Wingdings" pitchFamily="2" charset="2"/>
              <a:buChar char="§"/>
              <a:defRPr/>
            </a:pPr>
            <a:r>
              <a:rPr lang="en-US" sz="3600" b="1" dirty="0">
                <a:solidFill>
                  <a:schemeClr val="tx2"/>
                </a:solidFill>
                <a:effectLst>
                  <a:outerShdw blurRad="38100" dist="38100" dir="2700000" algn="tl">
                    <a:srgbClr val="000000"/>
                  </a:outerShdw>
                </a:effectLst>
              </a:rPr>
              <a:t> How, what &amp; where do you inspect</a:t>
            </a:r>
          </a:p>
          <a:p>
            <a:pPr eaLnBrk="1" hangingPunct="1">
              <a:spcBef>
                <a:spcPct val="50000"/>
              </a:spcBef>
              <a:buClr>
                <a:schemeClr val="tx2"/>
              </a:buClr>
              <a:buFont typeface="Wingdings" pitchFamily="2" charset="2"/>
              <a:buChar char="§"/>
              <a:defRPr/>
            </a:pPr>
            <a:r>
              <a:rPr lang="en-US" sz="3600" b="1" dirty="0">
                <a:solidFill>
                  <a:schemeClr val="tx2"/>
                </a:solidFill>
                <a:effectLst>
                  <a:outerShdw blurRad="38100" dist="38100" dir="2700000" algn="tl">
                    <a:srgbClr val="000000"/>
                  </a:outerShdw>
                </a:effectLst>
              </a:rPr>
              <a:t> Who does inspections</a:t>
            </a:r>
          </a:p>
          <a:p>
            <a:pPr eaLnBrk="1" hangingPunct="1">
              <a:spcBef>
                <a:spcPct val="50000"/>
              </a:spcBef>
              <a:buClr>
                <a:schemeClr val="tx2"/>
              </a:buClr>
              <a:buFont typeface="Wingdings" pitchFamily="2" charset="2"/>
              <a:buChar char="§"/>
              <a:defRPr/>
            </a:pPr>
            <a:r>
              <a:rPr lang="en-US" sz="3600" b="1" dirty="0">
                <a:solidFill>
                  <a:schemeClr val="tx2"/>
                </a:solidFill>
                <a:effectLst>
                  <a:outerShdw blurRad="38100" dist="38100" dir="2700000" algn="tl">
                    <a:srgbClr val="000000"/>
                  </a:outerShdw>
                </a:effectLst>
              </a:rPr>
              <a:t> Records &amp; Reporting</a:t>
            </a:r>
          </a:p>
        </p:txBody>
      </p:sp>
      <p:sp>
        <p:nvSpPr>
          <p:cNvPr id="47108" name="Rectangle 4"/>
          <p:cNvSpPr>
            <a:spLocks noGrp="1" noChangeArrowheads="1"/>
          </p:cNvSpPr>
          <p:nvPr>
            <p:ph type="title"/>
          </p:nvPr>
        </p:nvSpPr>
        <p:spPr>
          <a:xfrm>
            <a:off x="304800" y="0"/>
            <a:ext cx="8610600" cy="1600200"/>
          </a:xfrm>
        </p:spPr>
        <p:txBody>
          <a:bodyPr/>
          <a:lstStyle/>
          <a:p>
            <a:pPr eaLnBrk="1" hangingPunct="1">
              <a:defRPr/>
            </a:pPr>
            <a:r>
              <a:rPr lang="en-US" b="1" dirty="0">
                <a:effectLst>
                  <a:outerShdw blurRad="38100" dist="38100" dir="2700000" algn="tl">
                    <a:srgbClr val="000000">
                      <a:alpha val="43137"/>
                    </a:srgbClr>
                  </a:outerShdw>
                </a:effectLst>
              </a:rPr>
              <a:t>BMP Inspection &amp; Monitoring </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for Permit Compliance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02-08-06 03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
        <p:nvSpPr>
          <p:cNvPr id="5123" name="Text Box 3"/>
          <p:cNvSpPr txBox="1">
            <a:spLocks noChangeArrowheads="1"/>
          </p:cNvSpPr>
          <p:nvPr/>
        </p:nvSpPr>
        <p:spPr bwMode="auto">
          <a:xfrm>
            <a:off x="0" y="0"/>
            <a:ext cx="9144000" cy="1569660"/>
          </a:xfrm>
          <a:prstGeom prst="rect">
            <a:avLst/>
          </a:prstGeom>
          <a:solidFill>
            <a:schemeClr val="tx1">
              <a:alpha val="22000"/>
            </a:schemeClr>
          </a:solidFill>
          <a:ln w="9525">
            <a:noFill/>
            <a:miter lim="800000"/>
            <a:headEnd/>
            <a:tailEnd/>
          </a:ln>
          <a:effectLst/>
        </p:spPr>
        <p:txBody>
          <a:bodyPr>
            <a:spAutoFit/>
          </a:bodyPr>
          <a:lstStyle/>
          <a:p>
            <a:pPr eaLnBrk="1" hangingPunct="1">
              <a:defRPr/>
            </a:pPr>
            <a:r>
              <a:rPr lang="en-US" sz="3200" b="1" dirty="0">
                <a:solidFill>
                  <a:schemeClr val="bg1"/>
                </a:solidFill>
              </a:rPr>
              <a:t>SAME SILT FENCE FROM THE OTHER SIDE</a:t>
            </a:r>
          </a:p>
          <a:p>
            <a:pPr eaLnBrk="1" hangingPunct="1">
              <a:buFontTx/>
              <a:buChar char="•"/>
              <a:defRPr/>
            </a:pPr>
            <a:r>
              <a:rPr lang="en-US" sz="3200" b="1" dirty="0">
                <a:solidFill>
                  <a:schemeClr val="bg1"/>
                </a:solidFill>
              </a:rPr>
              <a:t> IS THERE A PROBLEM?</a:t>
            </a:r>
          </a:p>
          <a:p>
            <a:pPr eaLnBrk="1" hangingPunct="1">
              <a:buFontTx/>
              <a:buChar char="•"/>
              <a:defRPr/>
            </a:pPr>
            <a:r>
              <a:rPr lang="en-US" sz="3200" b="1" dirty="0">
                <a:solidFill>
                  <a:schemeClr val="bg1"/>
                </a:solidFill>
              </a:rPr>
              <a:t> WHAT SHOULD BE IN THE REPORTS?</a:t>
            </a:r>
          </a:p>
        </p:txBody>
      </p:sp>
      <p:pic>
        <p:nvPicPr>
          <p:cNvPr id="4" name="Picture 3" descr="C:\Users\alex\Pictures\Microsoft Clip Organizer\j0337016.gif"/>
          <p:cNvPicPr>
            <a:picLocks noChangeAspect="1" noChangeArrowheads="1" noCrop="1"/>
          </p:cNvPicPr>
          <p:nvPr/>
        </p:nvPicPr>
        <p:blipFill>
          <a:blip r:embed="rId4" cstate="print"/>
          <a:srcRect/>
          <a:stretch>
            <a:fillRect/>
          </a:stretch>
        </p:blipFill>
        <p:spPr bwMode="auto">
          <a:xfrm>
            <a:off x="7969250" y="5436476"/>
            <a:ext cx="1022350" cy="1269124"/>
          </a:xfrm>
          <a:prstGeom prst="rect">
            <a:avLst/>
          </a:prstGeom>
          <a:noFill/>
          <a:scene3d>
            <a:camera prst="orthographicFront"/>
            <a:lightRig rig="threePt" dir="t"/>
          </a:scene3d>
          <a:sp3d>
            <a:bevelT/>
          </a:sp3d>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eaLnBrk="1" hangingPunct="1">
              <a:defRPr/>
            </a:pPr>
            <a:endParaRPr lang="en-US"/>
          </a:p>
        </p:txBody>
      </p:sp>
      <p:sp>
        <p:nvSpPr>
          <p:cNvPr id="147459" name="Rectangle 3"/>
          <p:cNvSpPr>
            <a:spLocks noGrp="1" noChangeArrowheads="1"/>
          </p:cNvSpPr>
          <p:nvPr>
            <p:ph type="body" idx="1"/>
          </p:nvPr>
        </p:nvSpPr>
        <p:spPr/>
        <p:txBody>
          <a:bodyPr/>
          <a:lstStyle/>
          <a:p>
            <a:pPr eaLnBrk="1" hangingPunct="1">
              <a:defRPr/>
            </a:pPr>
            <a:endParaRPr lang="en-US"/>
          </a:p>
        </p:txBody>
      </p:sp>
      <p:pic>
        <p:nvPicPr>
          <p:cNvPr id="46084"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3" descr="C:\Users\alex\Pictures\Microsoft Clip Organizer\j0337016.gif"/>
          <p:cNvPicPr>
            <a:picLocks noChangeAspect="1" noChangeArrowheads="1" noCrop="1"/>
          </p:cNvPicPr>
          <p:nvPr/>
        </p:nvPicPr>
        <p:blipFill>
          <a:blip r:embed="rId3" cstate="print"/>
          <a:srcRect/>
          <a:stretch>
            <a:fillRect/>
          </a:stretch>
        </p:blipFill>
        <p:spPr bwMode="auto">
          <a:xfrm>
            <a:off x="7969250" y="5436476"/>
            <a:ext cx="1022350" cy="1269124"/>
          </a:xfrm>
          <a:prstGeom prst="rect">
            <a:avLst/>
          </a:prstGeom>
          <a:noFill/>
          <a:scene3d>
            <a:camera prst="orthographicFront"/>
            <a:lightRig rig="threePt" dir="t"/>
          </a:scene3d>
          <a:sp3d>
            <a:bevelT/>
          </a:sp3d>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A7C10-86B0-2CA5-771E-DDBDD402A458}"/>
              </a:ext>
            </a:extLst>
          </p:cNvPr>
          <p:cNvSpPr>
            <a:spLocks noGrp="1"/>
          </p:cNvSpPr>
          <p:nvPr>
            <p:ph type="title"/>
          </p:nvPr>
        </p:nvSpPr>
        <p:spPr>
          <a:xfrm>
            <a:off x="381000" y="2362200"/>
            <a:ext cx="8229600" cy="1143000"/>
          </a:xfrm>
        </p:spPr>
        <p:txBody>
          <a:bodyPr>
            <a:normAutofit/>
          </a:bodyPr>
          <a:lstStyle/>
          <a:p>
            <a:r>
              <a:rPr lang="en-US" sz="1800" dirty="0"/>
              <a:t>Insert Video Silt Fence Installation Techniques</a:t>
            </a:r>
          </a:p>
        </p:txBody>
      </p:sp>
    </p:spTree>
    <p:extLst>
      <p:ext uri="{BB962C8B-B14F-4D97-AF65-F5344CB8AC3E}">
        <p14:creationId xmlns:p14="http://schemas.microsoft.com/office/powerpoint/2010/main" val="36555647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47107" name="Text Box 5"/>
          <p:cNvSpPr txBox="1">
            <a:spLocks noChangeArrowheads="1"/>
          </p:cNvSpPr>
          <p:nvPr/>
        </p:nvSpPr>
        <p:spPr bwMode="auto">
          <a:xfrm>
            <a:off x="152400" y="152400"/>
            <a:ext cx="3411538" cy="762000"/>
          </a:xfrm>
          <a:prstGeom prst="rect">
            <a:avLst/>
          </a:prstGeom>
          <a:noFill/>
          <a:ln w="9525">
            <a:noFill/>
            <a:miter lim="800000"/>
            <a:headEnd/>
            <a:tailEnd/>
          </a:ln>
        </p:spPr>
        <p:txBody>
          <a:bodyPr wrap="none">
            <a:spAutoFit/>
          </a:bodyPr>
          <a:lstStyle/>
          <a:p>
            <a:r>
              <a:rPr lang="en-US" sz="4400">
                <a:solidFill>
                  <a:schemeClr val="bg2"/>
                </a:solidFill>
              </a:rPr>
              <a:t>Fugitive Dust</a:t>
            </a:r>
          </a:p>
        </p:txBody>
      </p:sp>
      <p:pic>
        <p:nvPicPr>
          <p:cNvPr id="4" name="Picture 3" descr="C:\Users\alex\Pictures\Microsoft Clip Organizer\j0337016.gif"/>
          <p:cNvPicPr>
            <a:picLocks noChangeAspect="1" noChangeArrowheads="1" noCrop="1"/>
          </p:cNvPicPr>
          <p:nvPr/>
        </p:nvPicPr>
        <p:blipFill>
          <a:blip r:embed="rId3" cstate="print"/>
          <a:srcRect/>
          <a:stretch>
            <a:fillRect/>
          </a:stretch>
        </p:blipFill>
        <p:spPr bwMode="auto">
          <a:xfrm>
            <a:off x="7969250" y="5436476"/>
            <a:ext cx="1022350" cy="1269124"/>
          </a:xfrm>
          <a:prstGeom prst="rect">
            <a:avLst/>
          </a:prstGeom>
          <a:noFill/>
          <a:scene3d>
            <a:camera prst="orthographicFront"/>
            <a:lightRig rig="threePt" dir="t"/>
          </a:scene3d>
          <a:sp3d>
            <a:bevelT/>
          </a:sp3d>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noChangeArrowheads="1"/>
          </p:cNvPicPr>
          <p:nvPr/>
        </p:nvPicPr>
        <p:blipFill>
          <a:blip r:embed="rId2" cstate="email">
            <a:lum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
        <p:nvSpPr>
          <p:cNvPr id="43011" name="Text Box 5"/>
          <p:cNvSpPr txBox="1">
            <a:spLocks noChangeArrowheads="1"/>
          </p:cNvSpPr>
          <p:nvPr/>
        </p:nvSpPr>
        <p:spPr bwMode="auto">
          <a:xfrm>
            <a:off x="384968" y="5335204"/>
            <a:ext cx="8374063" cy="762000"/>
          </a:xfrm>
          <a:prstGeom prst="rect">
            <a:avLst/>
          </a:prstGeom>
          <a:solidFill>
            <a:schemeClr val="tx1">
              <a:alpha val="58000"/>
            </a:schemeClr>
          </a:solidFill>
          <a:ln w="9525">
            <a:noFill/>
            <a:miter lim="800000"/>
            <a:headEnd/>
            <a:tailEnd/>
          </a:ln>
        </p:spPr>
        <p:txBody>
          <a:bodyPr wrap="none">
            <a:spAutoFit/>
          </a:bodyPr>
          <a:lstStyle/>
          <a:p>
            <a:pPr>
              <a:defRPr/>
            </a:pPr>
            <a:r>
              <a:rPr lang="en-US" sz="4400" dirty="0">
                <a:solidFill>
                  <a:schemeClr val="bg2">
                    <a:lumMod val="75000"/>
                  </a:schemeClr>
                </a:solidFill>
              </a:rPr>
              <a:t>What is on the inspection report?</a:t>
            </a:r>
          </a:p>
        </p:txBody>
      </p:sp>
      <p:sp>
        <p:nvSpPr>
          <p:cNvPr id="4" name="Ribbon: Tilted Down 3">
            <a:extLst>
              <a:ext uri="{FF2B5EF4-FFF2-40B4-BE49-F238E27FC236}">
                <a16:creationId xmlns:a16="http://schemas.microsoft.com/office/drawing/2014/main" id="{28D783D6-9563-4A09-B026-6CEC202ED4A9}"/>
              </a:ext>
            </a:extLst>
          </p:cNvPr>
          <p:cNvSpPr/>
          <p:nvPr/>
        </p:nvSpPr>
        <p:spPr>
          <a:xfrm>
            <a:off x="228600" y="6282148"/>
            <a:ext cx="895738" cy="390908"/>
          </a:xfrm>
          <a:prstGeom prst="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75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IMG_018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43011" name="Text Box 5"/>
          <p:cNvSpPr txBox="1">
            <a:spLocks noChangeArrowheads="1"/>
          </p:cNvSpPr>
          <p:nvPr/>
        </p:nvSpPr>
        <p:spPr bwMode="auto">
          <a:xfrm>
            <a:off x="4114800" y="152400"/>
            <a:ext cx="4073525" cy="519113"/>
          </a:xfrm>
          <a:prstGeom prst="rect">
            <a:avLst/>
          </a:prstGeom>
          <a:noFill/>
          <a:ln w="9525">
            <a:noFill/>
            <a:miter lim="800000"/>
            <a:headEnd/>
            <a:tailEnd/>
          </a:ln>
        </p:spPr>
        <p:txBody>
          <a:bodyPr wrap="none">
            <a:spAutoFit/>
          </a:bodyPr>
          <a:lstStyle/>
          <a:p>
            <a:r>
              <a:rPr lang="en-US" sz="2800" b="1">
                <a:solidFill>
                  <a:schemeClr val="bg2"/>
                </a:solidFill>
              </a:rPr>
              <a:t>Inspection takes time</a:t>
            </a:r>
          </a:p>
        </p:txBody>
      </p:sp>
      <p:sp>
        <p:nvSpPr>
          <p:cNvPr id="261126" name="Text Box 6"/>
          <p:cNvSpPr txBox="1">
            <a:spLocks noChangeArrowheads="1"/>
          </p:cNvSpPr>
          <p:nvPr/>
        </p:nvSpPr>
        <p:spPr bwMode="auto">
          <a:xfrm>
            <a:off x="0" y="6146800"/>
            <a:ext cx="9144000" cy="762000"/>
          </a:xfrm>
          <a:prstGeom prst="rect">
            <a:avLst/>
          </a:prstGeom>
          <a:solidFill>
            <a:schemeClr val="tx1">
              <a:alpha val="47842"/>
            </a:schemeClr>
          </a:solidFill>
          <a:ln w="9525">
            <a:noFill/>
            <a:miter lim="800000"/>
            <a:headEnd/>
            <a:tailEnd/>
          </a:ln>
        </p:spPr>
        <p:txBody>
          <a:bodyPr>
            <a:spAutoFit/>
          </a:bodyPr>
          <a:lstStyle/>
          <a:p>
            <a:r>
              <a:rPr lang="en-US" sz="4400" b="1">
                <a:solidFill>
                  <a:schemeClr val="bg2"/>
                </a:solidFill>
              </a:rPr>
              <a:t> Observation builds experience!</a:t>
            </a:r>
          </a:p>
        </p:txBody>
      </p:sp>
      <p:sp>
        <p:nvSpPr>
          <p:cNvPr id="261127" name="Text Box 7"/>
          <p:cNvSpPr txBox="1">
            <a:spLocks noChangeArrowheads="1"/>
          </p:cNvSpPr>
          <p:nvPr/>
        </p:nvSpPr>
        <p:spPr bwMode="auto">
          <a:xfrm>
            <a:off x="0" y="533400"/>
            <a:ext cx="2160588" cy="1373188"/>
          </a:xfrm>
          <a:prstGeom prst="rect">
            <a:avLst/>
          </a:prstGeom>
          <a:noFill/>
          <a:ln w="9525">
            <a:noFill/>
            <a:miter lim="800000"/>
            <a:headEnd/>
            <a:tailEnd/>
          </a:ln>
        </p:spPr>
        <p:txBody>
          <a:bodyPr wrap="none">
            <a:spAutoFit/>
          </a:bodyPr>
          <a:lstStyle/>
          <a:p>
            <a:r>
              <a:rPr lang="en-US" sz="2800" b="1"/>
              <a:t>Predicting</a:t>
            </a:r>
          </a:p>
          <a:p>
            <a:r>
              <a:rPr lang="en-US" sz="2800" b="1"/>
              <a:t>problems</a:t>
            </a:r>
          </a:p>
          <a:p>
            <a:r>
              <a:rPr lang="en-US" sz="2800" b="1"/>
              <a:t>takes skills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1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6" grpId="0" animBg="1"/>
      <p:bldP spid="26112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4572000"/>
            <a:ext cx="9144000" cy="2133600"/>
          </a:xfrm>
        </p:spPr>
        <p:txBody>
          <a:bodyPr>
            <a:noAutofit/>
          </a:bodyPr>
          <a:lstStyle/>
          <a:p>
            <a:pPr>
              <a:buNone/>
            </a:pPr>
            <a:r>
              <a:rPr lang="en-US" sz="2600" dirty="0"/>
              <a:t>	On DOT&amp;PF projects provide a citation to the BMP Manual or publication used as a source for the BMP, If no published source was used, then the SWPPP or SWPPP amendment must state that “No published BMP manual was used for this design.”  Include a drawing and description when designing a BMP.</a:t>
            </a:r>
          </a:p>
        </p:txBody>
      </p:sp>
      <p:pic>
        <p:nvPicPr>
          <p:cNvPr id="276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4343400"/>
          </a:xfrm>
          <a:prstGeom prst="rect">
            <a:avLst/>
          </a:prstGeom>
          <a:noFill/>
          <a:ln w="9525">
            <a:noFill/>
            <a:miter lim="800000"/>
            <a:headEnd/>
            <a:tailEnd/>
          </a:ln>
          <a:effectLst>
            <a:innerShdw blurRad="114300">
              <a:prstClr val="black"/>
            </a:innerShdw>
          </a:effectLst>
        </p:spPr>
      </p:pic>
      <p:pic>
        <p:nvPicPr>
          <p:cNvPr id="5" name="Picture 4" descr="dot_se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3124200"/>
            <a:ext cx="1447800" cy="1405573"/>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62"/>
            <a:ext cx="8229600" cy="715962"/>
          </a:xfrm>
        </p:spPr>
        <p:txBody>
          <a:bodyPr>
            <a:normAutofit fontScale="90000"/>
          </a:bodyPr>
          <a:lstStyle/>
          <a:p>
            <a:r>
              <a:rPr lang="en-US" dirty="0">
                <a:effectLst>
                  <a:outerShdw blurRad="38100" dist="38100" dir="2700000" algn="tl">
                    <a:srgbClr val="000000">
                      <a:alpha val="43137"/>
                    </a:srgbClr>
                  </a:outerShdw>
                </a:effectLst>
              </a:rPr>
              <a:t>Example DOT&amp;PF BMP</a:t>
            </a:r>
          </a:p>
        </p:txBody>
      </p:sp>
      <p:sp>
        <p:nvSpPr>
          <p:cNvPr id="4" name="Freeform 3"/>
          <p:cNvSpPr/>
          <p:nvPr/>
        </p:nvSpPr>
        <p:spPr>
          <a:xfrm>
            <a:off x="2819400" y="1981200"/>
            <a:ext cx="4663440" cy="3116580"/>
          </a:xfrm>
          <a:custGeom>
            <a:avLst/>
            <a:gdLst>
              <a:gd name="connsiteX0" fmla="*/ 0 w 2910840"/>
              <a:gd name="connsiteY0" fmla="*/ 982980 h 2202180"/>
              <a:gd name="connsiteX1" fmla="*/ 320040 w 2910840"/>
              <a:gd name="connsiteY1" fmla="*/ 419100 h 2202180"/>
              <a:gd name="connsiteX2" fmla="*/ 655320 w 2910840"/>
              <a:gd name="connsiteY2" fmla="*/ 144780 h 2202180"/>
              <a:gd name="connsiteX3" fmla="*/ 1158240 w 2910840"/>
              <a:gd name="connsiteY3" fmla="*/ 83820 h 2202180"/>
              <a:gd name="connsiteX4" fmla="*/ 1752600 w 2910840"/>
              <a:gd name="connsiteY4" fmla="*/ 647700 h 2202180"/>
              <a:gd name="connsiteX5" fmla="*/ 2468880 w 2910840"/>
              <a:gd name="connsiteY5" fmla="*/ 1623060 h 2202180"/>
              <a:gd name="connsiteX6" fmla="*/ 2910840 w 2910840"/>
              <a:gd name="connsiteY6" fmla="*/ 2202180 h 2202180"/>
              <a:gd name="connsiteX7" fmla="*/ 2910840 w 2910840"/>
              <a:gd name="connsiteY7" fmla="*/ 2202180 h 2202180"/>
              <a:gd name="connsiteX8" fmla="*/ 2910840 w 2910840"/>
              <a:gd name="connsiteY8" fmla="*/ 2202180 h 220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0840" h="2202180">
                <a:moveTo>
                  <a:pt x="0" y="982980"/>
                </a:moveTo>
                <a:cubicBezTo>
                  <a:pt x="105410" y="770890"/>
                  <a:pt x="210820" y="558800"/>
                  <a:pt x="320040" y="419100"/>
                </a:cubicBezTo>
                <a:cubicBezTo>
                  <a:pt x="429260" y="279400"/>
                  <a:pt x="515620" y="200660"/>
                  <a:pt x="655320" y="144780"/>
                </a:cubicBezTo>
                <a:cubicBezTo>
                  <a:pt x="795020" y="88900"/>
                  <a:pt x="975360" y="0"/>
                  <a:pt x="1158240" y="83820"/>
                </a:cubicBezTo>
                <a:cubicBezTo>
                  <a:pt x="1341120" y="167640"/>
                  <a:pt x="1534160" y="391160"/>
                  <a:pt x="1752600" y="647700"/>
                </a:cubicBezTo>
                <a:cubicBezTo>
                  <a:pt x="1971040" y="904240"/>
                  <a:pt x="2275840" y="1363980"/>
                  <a:pt x="2468880" y="1623060"/>
                </a:cubicBezTo>
                <a:cubicBezTo>
                  <a:pt x="2661920" y="1882140"/>
                  <a:pt x="2910840" y="2202180"/>
                  <a:pt x="2910840" y="2202180"/>
                </a:cubicBezTo>
                <a:lnTo>
                  <a:pt x="2910840" y="2202180"/>
                </a:lnTo>
                <a:lnTo>
                  <a:pt x="2910840" y="2202180"/>
                </a:lnTo>
              </a:path>
            </a:pathLst>
          </a:custGeom>
          <a:ln w="1143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9"/>
          <p:cNvSpPr/>
          <p:nvPr/>
        </p:nvSpPr>
        <p:spPr>
          <a:xfrm>
            <a:off x="3566160" y="2849880"/>
            <a:ext cx="548640" cy="3962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reeform 10"/>
          <p:cNvSpPr/>
          <p:nvPr/>
        </p:nvSpPr>
        <p:spPr>
          <a:xfrm>
            <a:off x="5791200" y="3581400"/>
            <a:ext cx="548640" cy="3962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11"/>
          <p:cNvSpPr/>
          <p:nvPr/>
        </p:nvSpPr>
        <p:spPr>
          <a:xfrm rot="4951889">
            <a:off x="4463438" y="3767246"/>
            <a:ext cx="548640" cy="723541"/>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12"/>
          <p:cNvSpPr/>
          <p:nvPr/>
        </p:nvSpPr>
        <p:spPr>
          <a:xfrm rot="1776641">
            <a:off x="5586580" y="4498767"/>
            <a:ext cx="791346" cy="614664"/>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3"/>
          <p:cNvSpPr/>
          <p:nvPr/>
        </p:nvSpPr>
        <p:spPr>
          <a:xfrm rot="10800000">
            <a:off x="6248400" y="4114800"/>
            <a:ext cx="548640" cy="57912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Freeform 14"/>
          <p:cNvSpPr/>
          <p:nvPr/>
        </p:nvSpPr>
        <p:spPr>
          <a:xfrm>
            <a:off x="6248400" y="4648200"/>
            <a:ext cx="548640" cy="3962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15"/>
          <p:cNvSpPr/>
          <p:nvPr/>
        </p:nvSpPr>
        <p:spPr>
          <a:xfrm>
            <a:off x="6553200" y="4572000"/>
            <a:ext cx="548640" cy="3962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reeform 16"/>
          <p:cNvSpPr/>
          <p:nvPr/>
        </p:nvSpPr>
        <p:spPr>
          <a:xfrm rot="15540450">
            <a:off x="4925473" y="3614145"/>
            <a:ext cx="548640" cy="3962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Freeform 17"/>
          <p:cNvSpPr/>
          <p:nvPr/>
        </p:nvSpPr>
        <p:spPr>
          <a:xfrm>
            <a:off x="3962400" y="3352800"/>
            <a:ext cx="548640" cy="5486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Freeform 18"/>
          <p:cNvSpPr/>
          <p:nvPr/>
        </p:nvSpPr>
        <p:spPr>
          <a:xfrm>
            <a:off x="4953000" y="4038600"/>
            <a:ext cx="548640" cy="3962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Freeform 19"/>
          <p:cNvSpPr/>
          <p:nvPr/>
        </p:nvSpPr>
        <p:spPr>
          <a:xfrm rot="8728122" flipV="1">
            <a:off x="5119091" y="2779540"/>
            <a:ext cx="548640" cy="48768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Freeform 20"/>
          <p:cNvSpPr/>
          <p:nvPr/>
        </p:nvSpPr>
        <p:spPr>
          <a:xfrm rot="7207783">
            <a:off x="5244284" y="3214539"/>
            <a:ext cx="701040" cy="5486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Freeform 21"/>
          <p:cNvSpPr/>
          <p:nvPr/>
        </p:nvSpPr>
        <p:spPr>
          <a:xfrm rot="19452332">
            <a:off x="5410200" y="3810000"/>
            <a:ext cx="533400" cy="65532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Freeform 22"/>
          <p:cNvSpPr/>
          <p:nvPr/>
        </p:nvSpPr>
        <p:spPr>
          <a:xfrm rot="17165096">
            <a:off x="5143120" y="4369073"/>
            <a:ext cx="624840" cy="5486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Freeform 23"/>
          <p:cNvSpPr/>
          <p:nvPr/>
        </p:nvSpPr>
        <p:spPr>
          <a:xfrm>
            <a:off x="5867400" y="3886200"/>
            <a:ext cx="487680" cy="579120"/>
          </a:xfrm>
          <a:custGeom>
            <a:avLst/>
            <a:gdLst>
              <a:gd name="connsiteX0" fmla="*/ 152400 w 487680"/>
              <a:gd name="connsiteY0" fmla="*/ 137160 h 579120"/>
              <a:gd name="connsiteX1" fmla="*/ 45720 w 487680"/>
              <a:gd name="connsiteY1" fmla="*/ 167640 h 579120"/>
              <a:gd name="connsiteX2" fmla="*/ 15240 w 487680"/>
              <a:gd name="connsiteY2" fmla="*/ 228600 h 579120"/>
              <a:gd name="connsiteX3" fmla="*/ 0 w 487680"/>
              <a:gd name="connsiteY3" fmla="*/ 320040 h 579120"/>
              <a:gd name="connsiteX4" fmla="*/ 76200 w 487680"/>
              <a:gd name="connsiteY4" fmla="*/ 365760 h 579120"/>
              <a:gd name="connsiteX5" fmla="*/ 106680 w 487680"/>
              <a:gd name="connsiteY5" fmla="*/ 411480 h 579120"/>
              <a:gd name="connsiteX6" fmla="*/ 76200 w 487680"/>
              <a:gd name="connsiteY6" fmla="*/ 457200 h 579120"/>
              <a:gd name="connsiteX7" fmla="*/ 76200 w 487680"/>
              <a:gd name="connsiteY7" fmla="*/ 563880 h 579120"/>
              <a:gd name="connsiteX8" fmla="*/ 259080 w 487680"/>
              <a:gd name="connsiteY8" fmla="*/ 579120 h 579120"/>
              <a:gd name="connsiteX9" fmla="*/ 320040 w 487680"/>
              <a:gd name="connsiteY9" fmla="*/ 487680 h 579120"/>
              <a:gd name="connsiteX10" fmla="*/ 396240 w 487680"/>
              <a:gd name="connsiteY10" fmla="*/ 320040 h 579120"/>
              <a:gd name="connsiteX11" fmla="*/ 487680 w 487680"/>
              <a:gd name="connsiteY11" fmla="*/ 243840 h 579120"/>
              <a:gd name="connsiteX12" fmla="*/ 487680 w 487680"/>
              <a:gd name="connsiteY12" fmla="*/ 45720 h 579120"/>
              <a:gd name="connsiteX13" fmla="*/ 381000 w 487680"/>
              <a:gd name="connsiteY13" fmla="*/ 0 h 579120"/>
              <a:gd name="connsiteX14" fmla="*/ 381000 w 487680"/>
              <a:gd name="connsiteY14" fmla="*/ 0 h 579120"/>
              <a:gd name="connsiteX15" fmla="*/ 228600 w 487680"/>
              <a:gd name="connsiteY15" fmla="*/ 91440 h 579120"/>
              <a:gd name="connsiteX16" fmla="*/ 152400 w 487680"/>
              <a:gd name="connsiteY16" fmla="*/ 137160 h 57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680" h="579120">
                <a:moveTo>
                  <a:pt x="152400" y="137160"/>
                </a:moveTo>
                <a:lnTo>
                  <a:pt x="45720" y="167640"/>
                </a:lnTo>
                <a:lnTo>
                  <a:pt x="15240" y="228600"/>
                </a:lnTo>
                <a:lnTo>
                  <a:pt x="0" y="320040"/>
                </a:lnTo>
                <a:lnTo>
                  <a:pt x="76200" y="365760"/>
                </a:lnTo>
                <a:lnTo>
                  <a:pt x="106680" y="411480"/>
                </a:lnTo>
                <a:lnTo>
                  <a:pt x="76200" y="457200"/>
                </a:lnTo>
                <a:lnTo>
                  <a:pt x="76200" y="563880"/>
                </a:lnTo>
                <a:lnTo>
                  <a:pt x="259080" y="579120"/>
                </a:lnTo>
                <a:lnTo>
                  <a:pt x="320040" y="487680"/>
                </a:lnTo>
                <a:lnTo>
                  <a:pt x="396240" y="320040"/>
                </a:lnTo>
                <a:lnTo>
                  <a:pt x="487680" y="243840"/>
                </a:lnTo>
                <a:lnTo>
                  <a:pt x="487680" y="45720"/>
                </a:lnTo>
                <a:lnTo>
                  <a:pt x="381000" y="0"/>
                </a:lnTo>
                <a:lnTo>
                  <a:pt x="381000" y="0"/>
                </a:lnTo>
                <a:lnTo>
                  <a:pt x="228600" y="91440"/>
                </a:lnTo>
                <a:lnTo>
                  <a:pt x="152400" y="137160"/>
                </a:lnTo>
                <a:close/>
              </a:path>
            </a:pathLst>
          </a:custGeom>
          <a:solidFill>
            <a:schemeClr val="bg1">
              <a:lumMod val="65000"/>
              <a:lumOff val="35000"/>
            </a:schemeClr>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Freeform 24"/>
          <p:cNvSpPr/>
          <p:nvPr/>
        </p:nvSpPr>
        <p:spPr>
          <a:xfrm rot="17027969">
            <a:off x="3631500" y="2230480"/>
            <a:ext cx="640080" cy="762000"/>
          </a:xfrm>
          <a:custGeom>
            <a:avLst/>
            <a:gdLst>
              <a:gd name="connsiteX0" fmla="*/ 152400 w 487680"/>
              <a:gd name="connsiteY0" fmla="*/ 137160 h 579120"/>
              <a:gd name="connsiteX1" fmla="*/ 45720 w 487680"/>
              <a:gd name="connsiteY1" fmla="*/ 167640 h 579120"/>
              <a:gd name="connsiteX2" fmla="*/ 15240 w 487680"/>
              <a:gd name="connsiteY2" fmla="*/ 228600 h 579120"/>
              <a:gd name="connsiteX3" fmla="*/ 0 w 487680"/>
              <a:gd name="connsiteY3" fmla="*/ 320040 h 579120"/>
              <a:gd name="connsiteX4" fmla="*/ 76200 w 487680"/>
              <a:gd name="connsiteY4" fmla="*/ 365760 h 579120"/>
              <a:gd name="connsiteX5" fmla="*/ 106680 w 487680"/>
              <a:gd name="connsiteY5" fmla="*/ 411480 h 579120"/>
              <a:gd name="connsiteX6" fmla="*/ 76200 w 487680"/>
              <a:gd name="connsiteY6" fmla="*/ 457200 h 579120"/>
              <a:gd name="connsiteX7" fmla="*/ 76200 w 487680"/>
              <a:gd name="connsiteY7" fmla="*/ 563880 h 579120"/>
              <a:gd name="connsiteX8" fmla="*/ 259080 w 487680"/>
              <a:gd name="connsiteY8" fmla="*/ 579120 h 579120"/>
              <a:gd name="connsiteX9" fmla="*/ 320040 w 487680"/>
              <a:gd name="connsiteY9" fmla="*/ 487680 h 579120"/>
              <a:gd name="connsiteX10" fmla="*/ 396240 w 487680"/>
              <a:gd name="connsiteY10" fmla="*/ 320040 h 579120"/>
              <a:gd name="connsiteX11" fmla="*/ 487680 w 487680"/>
              <a:gd name="connsiteY11" fmla="*/ 243840 h 579120"/>
              <a:gd name="connsiteX12" fmla="*/ 487680 w 487680"/>
              <a:gd name="connsiteY12" fmla="*/ 45720 h 579120"/>
              <a:gd name="connsiteX13" fmla="*/ 381000 w 487680"/>
              <a:gd name="connsiteY13" fmla="*/ 0 h 579120"/>
              <a:gd name="connsiteX14" fmla="*/ 381000 w 487680"/>
              <a:gd name="connsiteY14" fmla="*/ 0 h 579120"/>
              <a:gd name="connsiteX15" fmla="*/ 228600 w 487680"/>
              <a:gd name="connsiteY15" fmla="*/ 91440 h 579120"/>
              <a:gd name="connsiteX16" fmla="*/ 152400 w 487680"/>
              <a:gd name="connsiteY16" fmla="*/ 137160 h 57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680" h="579120">
                <a:moveTo>
                  <a:pt x="152400" y="137160"/>
                </a:moveTo>
                <a:lnTo>
                  <a:pt x="45720" y="167640"/>
                </a:lnTo>
                <a:lnTo>
                  <a:pt x="15240" y="228600"/>
                </a:lnTo>
                <a:lnTo>
                  <a:pt x="0" y="320040"/>
                </a:lnTo>
                <a:lnTo>
                  <a:pt x="76200" y="365760"/>
                </a:lnTo>
                <a:lnTo>
                  <a:pt x="106680" y="411480"/>
                </a:lnTo>
                <a:lnTo>
                  <a:pt x="76200" y="457200"/>
                </a:lnTo>
                <a:lnTo>
                  <a:pt x="76200" y="563880"/>
                </a:lnTo>
                <a:lnTo>
                  <a:pt x="259080" y="579120"/>
                </a:lnTo>
                <a:lnTo>
                  <a:pt x="320040" y="487680"/>
                </a:lnTo>
                <a:lnTo>
                  <a:pt x="396240" y="320040"/>
                </a:lnTo>
                <a:lnTo>
                  <a:pt x="487680" y="243840"/>
                </a:lnTo>
                <a:lnTo>
                  <a:pt x="487680" y="45720"/>
                </a:lnTo>
                <a:lnTo>
                  <a:pt x="381000" y="0"/>
                </a:lnTo>
                <a:lnTo>
                  <a:pt x="381000" y="0"/>
                </a:lnTo>
                <a:lnTo>
                  <a:pt x="228600" y="91440"/>
                </a:lnTo>
                <a:lnTo>
                  <a:pt x="152400" y="137160"/>
                </a:lnTo>
                <a:close/>
              </a:path>
            </a:pathLst>
          </a:custGeom>
          <a:solidFill>
            <a:schemeClr val="bg1">
              <a:lumMod val="65000"/>
              <a:lumOff val="35000"/>
            </a:schemeClr>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Freeform 25"/>
          <p:cNvSpPr/>
          <p:nvPr/>
        </p:nvSpPr>
        <p:spPr>
          <a:xfrm>
            <a:off x="4191000" y="2438400"/>
            <a:ext cx="487680" cy="579120"/>
          </a:xfrm>
          <a:custGeom>
            <a:avLst/>
            <a:gdLst>
              <a:gd name="connsiteX0" fmla="*/ 152400 w 487680"/>
              <a:gd name="connsiteY0" fmla="*/ 137160 h 579120"/>
              <a:gd name="connsiteX1" fmla="*/ 45720 w 487680"/>
              <a:gd name="connsiteY1" fmla="*/ 167640 h 579120"/>
              <a:gd name="connsiteX2" fmla="*/ 15240 w 487680"/>
              <a:gd name="connsiteY2" fmla="*/ 228600 h 579120"/>
              <a:gd name="connsiteX3" fmla="*/ 0 w 487680"/>
              <a:gd name="connsiteY3" fmla="*/ 320040 h 579120"/>
              <a:gd name="connsiteX4" fmla="*/ 76200 w 487680"/>
              <a:gd name="connsiteY4" fmla="*/ 365760 h 579120"/>
              <a:gd name="connsiteX5" fmla="*/ 106680 w 487680"/>
              <a:gd name="connsiteY5" fmla="*/ 411480 h 579120"/>
              <a:gd name="connsiteX6" fmla="*/ 76200 w 487680"/>
              <a:gd name="connsiteY6" fmla="*/ 457200 h 579120"/>
              <a:gd name="connsiteX7" fmla="*/ 76200 w 487680"/>
              <a:gd name="connsiteY7" fmla="*/ 563880 h 579120"/>
              <a:gd name="connsiteX8" fmla="*/ 259080 w 487680"/>
              <a:gd name="connsiteY8" fmla="*/ 579120 h 579120"/>
              <a:gd name="connsiteX9" fmla="*/ 320040 w 487680"/>
              <a:gd name="connsiteY9" fmla="*/ 487680 h 579120"/>
              <a:gd name="connsiteX10" fmla="*/ 396240 w 487680"/>
              <a:gd name="connsiteY10" fmla="*/ 320040 h 579120"/>
              <a:gd name="connsiteX11" fmla="*/ 487680 w 487680"/>
              <a:gd name="connsiteY11" fmla="*/ 243840 h 579120"/>
              <a:gd name="connsiteX12" fmla="*/ 487680 w 487680"/>
              <a:gd name="connsiteY12" fmla="*/ 45720 h 579120"/>
              <a:gd name="connsiteX13" fmla="*/ 381000 w 487680"/>
              <a:gd name="connsiteY13" fmla="*/ 0 h 579120"/>
              <a:gd name="connsiteX14" fmla="*/ 381000 w 487680"/>
              <a:gd name="connsiteY14" fmla="*/ 0 h 579120"/>
              <a:gd name="connsiteX15" fmla="*/ 228600 w 487680"/>
              <a:gd name="connsiteY15" fmla="*/ 91440 h 579120"/>
              <a:gd name="connsiteX16" fmla="*/ 152400 w 487680"/>
              <a:gd name="connsiteY16" fmla="*/ 137160 h 57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680" h="579120">
                <a:moveTo>
                  <a:pt x="152400" y="137160"/>
                </a:moveTo>
                <a:lnTo>
                  <a:pt x="45720" y="167640"/>
                </a:lnTo>
                <a:lnTo>
                  <a:pt x="15240" y="228600"/>
                </a:lnTo>
                <a:lnTo>
                  <a:pt x="0" y="320040"/>
                </a:lnTo>
                <a:lnTo>
                  <a:pt x="76200" y="365760"/>
                </a:lnTo>
                <a:lnTo>
                  <a:pt x="106680" y="411480"/>
                </a:lnTo>
                <a:lnTo>
                  <a:pt x="76200" y="457200"/>
                </a:lnTo>
                <a:lnTo>
                  <a:pt x="76200" y="563880"/>
                </a:lnTo>
                <a:lnTo>
                  <a:pt x="259080" y="579120"/>
                </a:lnTo>
                <a:lnTo>
                  <a:pt x="320040" y="487680"/>
                </a:lnTo>
                <a:lnTo>
                  <a:pt x="396240" y="320040"/>
                </a:lnTo>
                <a:lnTo>
                  <a:pt x="487680" y="243840"/>
                </a:lnTo>
                <a:lnTo>
                  <a:pt x="487680" y="45720"/>
                </a:lnTo>
                <a:lnTo>
                  <a:pt x="381000" y="0"/>
                </a:lnTo>
                <a:lnTo>
                  <a:pt x="381000" y="0"/>
                </a:lnTo>
                <a:lnTo>
                  <a:pt x="228600" y="91440"/>
                </a:lnTo>
                <a:lnTo>
                  <a:pt x="152400" y="137160"/>
                </a:lnTo>
                <a:close/>
              </a:path>
            </a:pathLst>
          </a:custGeom>
          <a:solidFill>
            <a:schemeClr val="bg1">
              <a:lumMod val="65000"/>
              <a:lumOff val="35000"/>
            </a:schemeClr>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26"/>
          <p:cNvSpPr/>
          <p:nvPr/>
        </p:nvSpPr>
        <p:spPr>
          <a:xfrm>
            <a:off x="3200400" y="2514600"/>
            <a:ext cx="487680" cy="838200"/>
          </a:xfrm>
          <a:custGeom>
            <a:avLst/>
            <a:gdLst>
              <a:gd name="connsiteX0" fmla="*/ 152400 w 487680"/>
              <a:gd name="connsiteY0" fmla="*/ 137160 h 579120"/>
              <a:gd name="connsiteX1" fmla="*/ 45720 w 487680"/>
              <a:gd name="connsiteY1" fmla="*/ 167640 h 579120"/>
              <a:gd name="connsiteX2" fmla="*/ 15240 w 487680"/>
              <a:gd name="connsiteY2" fmla="*/ 228600 h 579120"/>
              <a:gd name="connsiteX3" fmla="*/ 0 w 487680"/>
              <a:gd name="connsiteY3" fmla="*/ 320040 h 579120"/>
              <a:gd name="connsiteX4" fmla="*/ 76200 w 487680"/>
              <a:gd name="connsiteY4" fmla="*/ 365760 h 579120"/>
              <a:gd name="connsiteX5" fmla="*/ 106680 w 487680"/>
              <a:gd name="connsiteY5" fmla="*/ 411480 h 579120"/>
              <a:gd name="connsiteX6" fmla="*/ 76200 w 487680"/>
              <a:gd name="connsiteY6" fmla="*/ 457200 h 579120"/>
              <a:gd name="connsiteX7" fmla="*/ 76200 w 487680"/>
              <a:gd name="connsiteY7" fmla="*/ 563880 h 579120"/>
              <a:gd name="connsiteX8" fmla="*/ 259080 w 487680"/>
              <a:gd name="connsiteY8" fmla="*/ 579120 h 579120"/>
              <a:gd name="connsiteX9" fmla="*/ 320040 w 487680"/>
              <a:gd name="connsiteY9" fmla="*/ 487680 h 579120"/>
              <a:gd name="connsiteX10" fmla="*/ 396240 w 487680"/>
              <a:gd name="connsiteY10" fmla="*/ 320040 h 579120"/>
              <a:gd name="connsiteX11" fmla="*/ 487680 w 487680"/>
              <a:gd name="connsiteY11" fmla="*/ 243840 h 579120"/>
              <a:gd name="connsiteX12" fmla="*/ 487680 w 487680"/>
              <a:gd name="connsiteY12" fmla="*/ 45720 h 579120"/>
              <a:gd name="connsiteX13" fmla="*/ 381000 w 487680"/>
              <a:gd name="connsiteY13" fmla="*/ 0 h 579120"/>
              <a:gd name="connsiteX14" fmla="*/ 381000 w 487680"/>
              <a:gd name="connsiteY14" fmla="*/ 0 h 579120"/>
              <a:gd name="connsiteX15" fmla="*/ 228600 w 487680"/>
              <a:gd name="connsiteY15" fmla="*/ 91440 h 579120"/>
              <a:gd name="connsiteX16" fmla="*/ 152400 w 487680"/>
              <a:gd name="connsiteY16" fmla="*/ 137160 h 57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680" h="579120">
                <a:moveTo>
                  <a:pt x="152400" y="137160"/>
                </a:moveTo>
                <a:lnTo>
                  <a:pt x="45720" y="167640"/>
                </a:lnTo>
                <a:lnTo>
                  <a:pt x="15240" y="228600"/>
                </a:lnTo>
                <a:lnTo>
                  <a:pt x="0" y="320040"/>
                </a:lnTo>
                <a:lnTo>
                  <a:pt x="76200" y="365760"/>
                </a:lnTo>
                <a:lnTo>
                  <a:pt x="106680" y="411480"/>
                </a:lnTo>
                <a:lnTo>
                  <a:pt x="76200" y="457200"/>
                </a:lnTo>
                <a:lnTo>
                  <a:pt x="76200" y="563880"/>
                </a:lnTo>
                <a:lnTo>
                  <a:pt x="259080" y="579120"/>
                </a:lnTo>
                <a:lnTo>
                  <a:pt x="320040" y="487680"/>
                </a:lnTo>
                <a:lnTo>
                  <a:pt x="396240" y="320040"/>
                </a:lnTo>
                <a:lnTo>
                  <a:pt x="487680" y="243840"/>
                </a:lnTo>
                <a:lnTo>
                  <a:pt x="487680" y="45720"/>
                </a:lnTo>
                <a:lnTo>
                  <a:pt x="381000" y="0"/>
                </a:lnTo>
                <a:lnTo>
                  <a:pt x="381000" y="0"/>
                </a:lnTo>
                <a:lnTo>
                  <a:pt x="228600" y="91440"/>
                </a:lnTo>
                <a:lnTo>
                  <a:pt x="152400" y="137160"/>
                </a:lnTo>
                <a:close/>
              </a:path>
            </a:pathLst>
          </a:custGeom>
          <a:solidFill>
            <a:schemeClr val="bg1">
              <a:lumMod val="65000"/>
              <a:lumOff val="35000"/>
            </a:schemeClr>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Freeform 27"/>
          <p:cNvSpPr/>
          <p:nvPr/>
        </p:nvSpPr>
        <p:spPr>
          <a:xfrm rot="16865623">
            <a:off x="4811629" y="4348839"/>
            <a:ext cx="487680" cy="579120"/>
          </a:xfrm>
          <a:custGeom>
            <a:avLst/>
            <a:gdLst>
              <a:gd name="connsiteX0" fmla="*/ 152400 w 487680"/>
              <a:gd name="connsiteY0" fmla="*/ 137160 h 579120"/>
              <a:gd name="connsiteX1" fmla="*/ 45720 w 487680"/>
              <a:gd name="connsiteY1" fmla="*/ 167640 h 579120"/>
              <a:gd name="connsiteX2" fmla="*/ 15240 w 487680"/>
              <a:gd name="connsiteY2" fmla="*/ 228600 h 579120"/>
              <a:gd name="connsiteX3" fmla="*/ 0 w 487680"/>
              <a:gd name="connsiteY3" fmla="*/ 320040 h 579120"/>
              <a:gd name="connsiteX4" fmla="*/ 76200 w 487680"/>
              <a:gd name="connsiteY4" fmla="*/ 365760 h 579120"/>
              <a:gd name="connsiteX5" fmla="*/ 106680 w 487680"/>
              <a:gd name="connsiteY5" fmla="*/ 411480 h 579120"/>
              <a:gd name="connsiteX6" fmla="*/ 76200 w 487680"/>
              <a:gd name="connsiteY6" fmla="*/ 457200 h 579120"/>
              <a:gd name="connsiteX7" fmla="*/ 76200 w 487680"/>
              <a:gd name="connsiteY7" fmla="*/ 563880 h 579120"/>
              <a:gd name="connsiteX8" fmla="*/ 259080 w 487680"/>
              <a:gd name="connsiteY8" fmla="*/ 579120 h 579120"/>
              <a:gd name="connsiteX9" fmla="*/ 320040 w 487680"/>
              <a:gd name="connsiteY9" fmla="*/ 487680 h 579120"/>
              <a:gd name="connsiteX10" fmla="*/ 396240 w 487680"/>
              <a:gd name="connsiteY10" fmla="*/ 320040 h 579120"/>
              <a:gd name="connsiteX11" fmla="*/ 487680 w 487680"/>
              <a:gd name="connsiteY11" fmla="*/ 243840 h 579120"/>
              <a:gd name="connsiteX12" fmla="*/ 487680 w 487680"/>
              <a:gd name="connsiteY12" fmla="*/ 45720 h 579120"/>
              <a:gd name="connsiteX13" fmla="*/ 381000 w 487680"/>
              <a:gd name="connsiteY13" fmla="*/ 0 h 579120"/>
              <a:gd name="connsiteX14" fmla="*/ 381000 w 487680"/>
              <a:gd name="connsiteY14" fmla="*/ 0 h 579120"/>
              <a:gd name="connsiteX15" fmla="*/ 228600 w 487680"/>
              <a:gd name="connsiteY15" fmla="*/ 91440 h 579120"/>
              <a:gd name="connsiteX16" fmla="*/ 152400 w 487680"/>
              <a:gd name="connsiteY16" fmla="*/ 137160 h 57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680" h="579120">
                <a:moveTo>
                  <a:pt x="152400" y="137160"/>
                </a:moveTo>
                <a:lnTo>
                  <a:pt x="45720" y="167640"/>
                </a:lnTo>
                <a:lnTo>
                  <a:pt x="15240" y="228600"/>
                </a:lnTo>
                <a:lnTo>
                  <a:pt x="0" y="320040"/>
                </a:lnTo>
                <a:lnTo>
                  <a:pt x="76200" y="365760"/>
                </a:lnTo>
                <a:lnTo>
                  <a:pt x="106680" y="411480"/>
                </a:lnTo>
                <a:lnTo>
                  <a:pt x="76200" y="457200"/>
                </a:lnTo>
                <a:lnTo>
                  <a:pt x="76200" y="563880"/>
                </a:lnTo>
                <a:lnTo>
                  <a:pt x="259080" y="579120"/>
                </a:lnTo>
                <a:lnTo>
                  <a:pt x="320040" y="487680"/>
                </a:lnTo>
                <a:lnTo>
                  <a:pt x="396240" y="320040"/>
                </a:lnTo>
                <a:lnTo>
                  <a:pt x="487680" y="243840"/>
                </a:lnTo>
                <a:lnTo>
                  <a:pt x="487680" y="45720"/>
                </a:lnTo>
                <a:lnTo>
                  <a:pt x="381000" y="0"/>
                </a:lnTo>
                <a:lnTo>
                  <a:pt x="381000" y="0"/>
                </a:lnTo>
                <a:lnTo>
                  <a:pt x="228600" y="91440"/>
                </a:lnTo>
                <a:lnTo>
                  <a:pt x="152400" y="137160"/>
                </a:lnTo>
                <a:close/>
              </a:path>
            </a:pathLst>
          </a:custGeom>
          <a:solidFill>
            <a:schemeClr val="bg1">
              <a:lumMod val="65000"/>
              <a:lumOff val="35000"/>
            </a:schemeClr>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Freeform 28"/>
          <p:cNvSpPr/>
          <p:nvPr/>
        </p:nvSpPr>
        <p:spPr>
          <a:xfrm rot="11191188">
            <a:off x="4831902" y="3150014"/>
            <a:ext cx="487680" cy="579120"/>
          </a:xfrm>
          <a:custGeom>
            <a:avLst/>
            <a:gdLst>
              <a:gd name="connsiteX0" fmla="*/ 152400 w 487680"/>
              <a:gd name="connsiteY0" fmla="*/ 137160 h 579120"/>
              <a:gd name="connsiteX1" fmla="*/ 45720 w 487680"/>
              <a:gd name="connsiteY1" fmla="*/ 167640 h 579120"/>
              <a:gd name="connsiteX2" fmla="*/ 15240 w 487680"/>
              <a:gd name="connsiteY2" fmla="*/ 228600 h 579120"/>
              <a:gd name="connsiteX3" fmla="*/ 0 w 487680"/>
              <a:gd name="connsiteY3" fmla="*/ 320040 h 579120"/>
              <a:gd name="connsiteX4" fmla="*/ 76200 w 487680"/>
              <a:gd name="connsiteY4" fmla="*/ 365760 h 579120"/>
              <a:gd name="connsiteX5" fmla="*/ 106680 w 487680"/>
              <a:gd name="connsiteY5" fmla="*/ 411480 h 579120"/>
              <a:gd name="connsiteX6" fmla="*/ 76200 w 487680"/>
              <a:gd name="connsiteY6" fmla="*/ 457200 h 579120"/>
              <a:gd name="connsiteX7" fmla="*/ 76200 w 487680"/>
              <a:gd name="connsiteY7" fmla="*/ 563880 h 579120"/>
              <a:gd name="connsiteX8" fmla="*/ 259080 w 487680"/>
              <a:gd name="connsiteY8" fmla="*/ 579120 h 579120"/>
              <a:gd name="connsiteX9" fmla="*/ 320040 w 487680"/>
              <a:gd name="connsiteY9" fmla="*/ 487680 h 579120"/>
              <a:gd name="connsiteX10" fmla="*/ 396240 w 487680"/>
              <a:gd name="connsiteY10" fmla="*/ 320040 h 579120"/>
              <a:gd name="connsiteX11" fmla="*/ 487680 w 487680"/>
              <a:gd name="connsiteY11" fmla="*/ 243840 h 579120"/>
              <a:gd name="connsiteX12" fmla="*/ 487680 w 487680"/>
              <a:gd name="connsiteY12" fmla="*/ 45720 h 579120"/>
              <a:gd name="connsiteX13" fmla="*/ 381000 w 487680"/>
              <a:gd name="connsiteY13" fmla="*/ 0 h 579120"/>
              <a:gd name="connsiteX14" fmla="*/ 381000 w 487680"/>
              <a:gd name="connsiteY14" fmla="*/ 0 h 579120"/>
              <a:gd name="connsiteX15" fmla="*/ 228600 w 487680"/>
              <a:gd name="connsiteY15" fmla="*/ 91440 h 579120"/>
              <a:gd name="connsiteX16" fmla="*/ 152400 w 487680"/>
              <a:gd name="connsiteY16" fmla="*/ 137160 h 57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680" h="579120">
                <a:moveTo>
                  <a:pt x="152400" y="137160"/>
                </a:moveTo>
                <a:lnTo>
                  <a:pt x="45720" y="167640"/>
                </a:lnTo>
                <a:lnTo>
                  <a:pt x="15240" y="228600"/>
                </a:lnTo>
                <a:lnTo>
                  <a:pt x="0" y="320040"/>
                </a:lnTo>
                <a:lnTo>
                  <a:pt x="76200" y="365760"/>
                </a:lnTo>
                <a:lnTo>
                  <a:pt x="106680" y="411480"/>
                </a:lnTo>
                <a:lnTo>
                  <a:pt x="76200" y="457200"/>
                </a:lnTo>
                <a:lnTo>
                  <a:pt x="76200" y="563880"/>
                </a:lnTo>
                <a:lnTo>
                  <a:pt x="259080" y="579120"/>
                </a:lnTo>
                <a:lnTo>
                  <a:pt x="320040" y="487680"/>
                </a:lnTo>
                <a:lnTo>
                  <a:pt x="396240" y="320040"/>
                </a:lnTo>
                <a:lnTo>
                  <a:pt x="487680" y="243840"/>
                </a:lnTo>
                <a:lnTo>
                  <a:pt x="487680" y="45720"/>
                </a:lnTo>
                <a:lnTo>
                  <a:pt x="381000" y="0"/>
                </a:lnTo>
                <a:lnTo>
                  <a:pt x="381000" y="0"/>
                </a:lnTo>
                <a:lnTo>
                  <a:pt x="228600" y="91440"/>
                </a:lnTo>
                <a:lnTo>
                  <a:pt x="152400" y="137160"/>
                </a:lnTo>
                <a:close/>
              </a:path>
            </a:pathLst>
          </a:custGeom>
          <a:solidFill>
            <a:schemeClr val="bg1">
              <a:lumMod val="65000"/>
              <a:lumOff val="35000"/>
            </a:schemeClr>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29"/>
          <p:cNvSpPr/>
          <p:nvPr/>
        </p:nvSpPr>
        <p:spPr>
          <a:xfrm>
            <a:off x="3962400" y="3810000"/>
            <a:ext cx="411480" cy="441960"/>
          </a:xfrm>
          <a:custGeom>
            <a:avLst/>
            <a:gdLst>
              <a:gd name="connsiteX0" fmla="*/ 45720 w 411480"/>
              <a:gd name="connsiteY0" fmla="*/ 106680 h 441960"/>
              <a:gd name="connsiteX1" fmla="*/ 152400 w 411480"/>
              <a:gd name="connsiteY1" fmla="*/ 15240 h 441960"/>
              <a:gd name="connsiteX2" fmla="*/ 274320 w 411480"/>
              <a:gd name="connsiteY2" fmla="*/ 0 h 441960"/>
              <a:gd name="connsiteX3" fmla="*/ 365760 w 411480"/>
              <a:gd name="connsiteY3" fmla="*/ 45720 h 441960"/>
              <a:gd name="connsiteX4" fmla="*/ 411480 w 411480"/>
              <a:gd name="connsiteY4" fmla="*/ 137160 h 441960"/>
              <a:gd name="connsiteX5" fmla="*/ 411480 w 411480"/>
              <a:gd name="connsiteY5" fmla="*/ 137160 h 441960"/>
              <a:gd name="connsiteX6" fmla="*/ 350520 w 411480"/>
              <a:gd name="connsiteY6" fmla="*/ 274320 h 441960"/>
              <a:gd name="connsiteX7" fmla="*/ 350520 w 411480"/>
              <a:gd name="connsiteY7" fmla="*/ 274320 h 441960"/>
              <a:gd name="connsiteX8" fmla="*/ 350520 w 411480"/>
              <a:gd name="connsiteY8" fmla="*/ 274320 h 441960"/>
              <a:gd name="connsiteX9" fmla="*/ 213360 w 411480"/>
              <a:gd name="connsiteY9" fmla="*/ 441960 h 441960"/>
              <a:gd name="connsiteX10" fmla="*/ 91440 w 411480"/>
              <a:gd name="connsiteY10" fmla="*/ 396240 h 441960"/>
              <a:gd name="connsiteX11" fmla="*/ 106680 w 411480"/>
              <a:gd name="connsiteY11" fmla="*/ 320040 h 441960"/>
              <a:gd name="connsiteX12" fmla="*/ 0 w 411480"/>
              <a:gd name="connsiteY12" fmla="*/ 274320 h 441960"/>
              <a:gd name="connsiteX13" fmla="*/ 0 w 411480"/>
              <a:gd name="connsiteY13" fmla="*/ 274320 h 441960"/>
              <a:gd name="connsiteX14" fmla="*/ 45720 w 411480"/>
              <a:gd name="connsiteY14" fmla="*/ 106680 h 4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 h="441960">
                <a:moveTo>
                  <a:pt x="45720" y="106680"/>
                </a:moveTo>
                <a:lnTo>
                  <a:pt x="152400" y="15240"/>
                </a:lnTo>
                <a:lnTo>
                  <a:pt x="274320" y="0"/>
                </a:lnTo>
                <a:lnTo>
                  <a:pt x="365760" y="45720"/>
                </a:lnTo>
                <a:lnTo>
                  <a:pt x="411480" y="137160"/>
                </a:lnTo>
                <a:lnTo>
                  <a:pt x="411480" y="137160"/>
                </a:lnTo>
                <a:lnTo>
                  <a:pt x="350520" y="274320"/>
                </a:lnTo>
                <a:lnTo>
                  <a:pt x="350520" y="274320"/>
                </a:lnTo>
                <a:lnTo>
                  <a:pt x="350520" y="274320"/>
                </a:lnTo>
                <a:lnTo>
                  <a:pt x="213360" y="441960"/>
                </a:lnTo>
                <a:lnTo>
                  <a:pt x="91440" y="396240"/>
                </a:lnTo>
                <a:lnTo>
                  <a:pt x="106680" y="320040"/>
                </a:lnTo>
                <a:lnTo>
                  <a:pt x="0" y="274320"/>
                </a:lnTo>
                <a:lnTo>
                  <a:pt x="0" y="274320"/>
                </a:lnTo>
                <a:lnTo>
                  <a:pt x="45720" y="106680"/>
                </a:lnTo>
                <a:close/>
              </a:path>
            </a:pathLst>
          </a:custGeom>
          <a:solidFill>
            <a:schemeClr val="tx1">
              <a:lumMod val="50000"/>
              <a:alpha val="82000"/>
            </a:schemeClr>
          </a:solidFill>
          <a:ln>
            <a:solidFill>
              <a:schemeClr val="bg1">
                <a:lumMod val="85000"/>
                <a:lumOff val="15000"/>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Freeform 30"/>
          <p:cNvSpPr/>
          <p:nvPr/>
        </p:nvSpPr>
        <p:spPr>
          <a:xfrm rot="18239812">
            <a:off x="4223088" y="3539577"/>
            <a:ext cx="685579" cy="441960"/>
          </a:xfrm>
          <a:custGeom>
            <a:avLst/>
            <a:gdLst>
              <a:gd name="connsiteX0" fmla="*/ 45720 w 411480"/>
              <a:gd name="connsiteY0" fmla="*/ 106680 h 441960"/>
              <a:gd name="connsiteX1" fmla="*/ 152400 w 411480"/>
              <a:gd name="connsiteY1" fmla="*/ 15240 h 441960"/>
              <a:gd name="connsiteX2" fmla="*/ 274320 w 411480"/>
              <a:gd name="connsiteY2" fmla="*/ 0 h 441960"/>
              <a:gd name="connsiteX3" fmla="*/ 365760 w 411480"/>
              <a:gd name="connsiteY3" fmla="*/ 45720 h 441960"/>
              <a:gd name="connsiteX4" fmla="*/ 411480 w 411480"/>
              <a:gd name="connsiteY4" fmla="*/ 137160 h 441960"/>
              <a:gd name="connsiteX5" fmla="*/ 411480 w 411480"/>
              <a:gd name="connsiteY5" fmla="*/ 137160 h 441960"/>
              <a:gd name="connsiteX6" fmla="*/ 350520 w 411480"/>
              <a:gd name="connsiteY6" fmla="*/ 274320 h 441960"/>
              <a:gd name="connsiteX7" fmla="*/ 350520 w 411480"/>
              <a:gd name="connsiteY7" fmla="*/ 274320 h 441960"/>
              <a:gd name="connsiteX8" fmla="*/ 350520 w 411480"/>
              <a:gd name="connsiteY8" fmla="*/ 274320 h 441960"/>
              <a:gd name="connsiteX9" fmla="*/ 213360 w 411480"/>
              <a:gd name="connsiteY9" fmla="*/ 441960 h 441960"/>
              <a:gd name="connsiteX10" fmla="*/ 91440 w 411480"/>
              <a:gd name="connsiteY10" fmla="*/ 396240 h 441960"/>
              <a:gd name="connsiteX11" fmla="*/ 106680 w 411480"/>
              <a:gd name="connsiteY11" fmla="*/ 320040 h 441960"/>
              <a:gd name="connsiteX12" fmla="*/ 0 w 411480"/>
              <a:gd name="connsiteY12" fmla="*/ 274320 h 441960"/>
              <a:gd name="connsiteX13" fmla="*/ 0 w 411480"/>
              <a:gd name="connsiteY13" fmla="*/ 274320 h 441960"/>
              <a:gd name="connsiteX14" fmla="*/ 45720 w 411480"/>
              <a:gd name="connsiteY14" fmla="*/ 106680 h 4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 h="441960">
                <a:moveTo>
                  <a:pt x="45720" y="106680"/>
                </a:moveTo>
                <a:lnTo>
                  <a:pt x="152400" y="15240"/>
                </a:lnTo>
                <a:lnTo>
                  <a:pt x="274320" y="0"/>
                </a:lnTo>
                <a:lnTo>
                  <a:pt x="365760" y="45720"/>
                </a:lnTo>
                <a:lnTo>
                  <a:pt x="411480" y="137160"/>
                </a:lnTo>
                <a:lnTo>
                  <a:pt x="411480" y="137160"/>
                </a:lnTo>
                <a:lnTo>
                  <a:pt x="350520" y="274320"/>
                </a:lnTo>
                <a:lnTo>
                  <a:pt x="350520" y="274320"/>
                </a:lnTo>
                <a:lnTo>
                  <a:pt x="350520" y="274320"/>
                </a:lnTo>
                <a:lnTo>
                  <a:pt x="213360" y="441960"/>
                </a:lnTo>
                <a:lnTo>
                  <a:pt x="91440" y="396240"/>
                </a:lnTo>
                <a:lnTo>
                  <a:pt x="106680" y="320040"/>
                </a:lnTo>
                <a:lnTo>
                  <a:pt x="0" y="274320"/>
                </a:lnTo>
                <a:lnTo>
                  <a:pt x="0" y="274320"/>
                </a:lnTo>
                <a:lnTo>
                  <a:pt x="45720" y="106680"/>
                </a:lnTo>
                <a:close/>
              </a:path>
            </a:pathLst>
          </a:custGeom>
          <a:solidFill>
            <a:schemeClr val="tx1">
              <a:lumMod val="50000"/>
              <a:alpha val="82000"/>
            </a:schemeClr>
          </a:solidFill>
          <a:ln>
            <a:solidFill>
              <a:schemeClr val="bg1">
                <a:lumMod val="85000"/>
                <a:lumOff val="15000"/>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31"/>
          <p:cNvSpPr/>
          <p:nvPr/>
        </p:nvSpPr>
        <p:spPr>
          <a:xfrm rot="17992358">
            <a:off x="6710159" y="4788331"/>
            <a:ext cx="662126" cy="603099"/>
          </a:xfrm>
          <a:custGeom>
            <a:avLst/>
            <a:gdLst>
              <a:gd name="connsiteX0" fmla="*/ 45720 w 411480"/>
              <a:gd name="connsiteY0" fmla="*/ 106680 h 441960"/>
              <a:gd name="connsiteX1" fmla="*/ 152400 w 411480"/>
              <a:gd name="connsiteY1" fmla="*/ 15240 h 441960"/>
              <a:gd name="connsiteX2" fmla="*/ 274320 w 411480"/>
              <a:gd name="connsiteY2" fmla="*/ 0 h 441960"/>
              <a:gd name="connsiteX3" fmla="*/ 365760 w 411480"/>
              <a:gd name="connsiteY3" fmla="*/ 45720 h 441960"/>
              <a:gd name="connsiteX4" fmla="*/ 411480 w 411480"/>
              <a:gd name="connsiteY4" fmla="*/ 137160 h 441960"/>
              <a:gd name="connsiteX5" fmla="*/ 411480 w 411480"/>
              <a:gd name="connsiteY5" fmla="*/ 137160 h 441960"/>
              <a:gd name="connsiteX6" fmla="*/ 350520 w 411480"/>
              <a:gd name="connsiteY6" fmla="*/ 274320 h 441960"/>
              <a:gd name="connsiteX7" fmla="*/ 350520 w 411480"/>
              <a:gd name="connsiteY7" fmla="*/ 274320 h 441960"/>
              <a:gd name="connsiteX8" fmla="*/ 350520 w 411480"/>
              <a:gd name="connsiteY8" fmla="*/ 274320 h 441960"/>
              <a:gd name="connsiteX9" fmla="*/ 213360 w 411480"/>
              <a:gd name="connsiteY9" fmla="*/ 441960 h 441960"/>
              <a:gd name="connsiteX10" fmla="*/ 91440 w 411480"/>
              <a:gd name="connsiteY10" fmla="*/ 396240 h 441960"/>
              <a:gd name="connsiteX11" fmla="*/ 106680 w 411480"/>
              <a:gd name="connsiteY11" fmla="*/ 320040 h 441960"/>
              <a:gd name="connsiteX12" fmla="*/ 0 w 411480"/>
              <a:gd name="connsiteY12" fmla="*/ 274320 h 441960"/>
              <a:gd name="connsiteX13" fmla="*/ 0 w 411480"/>
              <a:gd name="connsiteY13" fmla="*/ 274320 h 441960"/>
              <a:gd name="connsiteX14" fmla="*/ 45720 w 411480"/>
              <a:gd name="connsiteY14" fmla="*/ 106680 h 4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 h="441960">
                <a:moveTo>
                  <a:pt x="45720" y="106680"/>
                </a:moveTo>
                <a:lnTo>
                  <a:pt x="152400" y="15240"/>
                </a:lnTo>
                <a:lnTo>
                  <a:pt x="274320" y="0"/>
                </a:lnTo>
                <a:lnTo>
                  <a:pt x="365760" y="45720"/>
                </a:lnTo>
                <a:lnTo>
                  <a:pt x="411480" y="137160"/>
                </a:lnTo>
                <a:lnTo>
                  <a:pt x="411480" y="137160"/>
                </a:lnTo>
                <a:lnTo>
                  <a:pt x="350520" y="274320"/>
                </a:lnTo>
                <a:lnTo>
                  <a:pt x="350520" y="274320"/>
                </a:lnTo>
                <a:lnTo>
                  <a:pt x="350520" y="274320"/>
                </a:lnTo>
                <a:lnTo>
                  <a:pt x="213360" y="441960"/>
                </a:lnTo>
                <a:lnTo>
                  <a:pt x="91440" y="396240"/>
                </a:lnTo>
                <a:lnTo>
                  <a:pt x="106680" y="320040"/>
                </a:lnTo>
                <a:lnTo>
                  <a:pt x="0" y="274320"/>
                </a:lnTo>
                <a:lnTo>
                  <a:pt x="0" y="274320"/>
                </a:lnTo>
                <a:lnTo>
                  <a:pt x="45720" y="106680"/>
                </a:lnTo>
                <a:close/>
              </a:path>
            </a:pathLst>
          </a:custGeom>
          <a:solidFill>
            <a:schemeClr val="tx1">
              <a:lumMod val="50000"/>
              <a:alpha val="82000"/>
            </a:schemeClr>
          </a:solidFill>
          <a:ln>
            <a:solidFill>
              <a:schemeClr val="bg1">
                <a:lumMod val="85000"/>
                <a:lumOff val="15000"/>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32"/>
          <p:cNvSpPr/>
          <p:nvPr/>
        </p:nvSpPr>
        <p:spPr>
          <a:xfrm>
            <a:off x="3733800" y="3276600"/>
            <a:ext cx="411480" cy="441960"/>
          </a:xfrm>
          <a:custGeom>
            <a:avLst/>
            <a:gdLst>
              <a:gd name="connsiteX0" fmla="*/ 45720 w 411480"/>
              <a:gd name="connsiteY0" fmla="*/ 106680 h 441960"/>
              <a:gd name="connsiteX1" fmla="*/ 152400 w 411480"/>
              <a:gd name="connsiteY1" fmla="*/ 15240 h 441960"/>
              <a:gd name="connsiteX2" fmla="*/ 274320 w 411480"/>
              <a:gd name="connsiteY2" fmla="*/ 0 h 441960"/>
              <a:gd name="connsiteX3" fmla="*/ 365760 w 411480"/>
              <a:gd name="connsiteY3" fmla="*/ 45720 h 441960"/>
              <a:gd name="connsiteX4" fmla="*/ 411480 w 411480"/>
              <a:gd name="connsiteY4" fmla="*/ 137160 h 441960"/>
              <a:gd name="connsiteX5" fmla="*/ 411480 w 411480"/>
              <a:gd name="connsiteY5" fmla="*/ 137160 h 441960"/>
              <a:gd name="connsiteX6" fmla="*/ 350520 w 411480"/>
              <a:gd name="connsiteY6" fmla="*/ 274320 h 441960"/>
              <a:gd name="connsiteX7" fmla="*/ 350520 w 411480"/>
              <a:gd name="connsiteY7" fmla="*/ 274320 h 441960"/>
              <a:gd name="connsiteX8" fmla="*/ 350520 w 411480"/>
              <a:gd name="connsiteY8" fmla="*/ 274320 h 441960"/>
              <a:gd name="connsiteX9" fmla="*/ 213360 w 411480"/>
              <a:gd name="connsiteY9" fmla="*/ 441960 h 441960"/>
              <a:gd name="connsiteX10" fmla="*/ 91440 w 411480"/>
              <a:gd name="connsiteY10" fmla="*/ 396240 h 441960"/>
              <a:gd name="connsiteX11" fmla="*/ 106680 w 411480"/>
              <a:gd name="connsiteY11" fmla="*/ 320040 h 441960"/>
              <a:gd name="connsiteX12" fmla="*/ 0 w 411480"/>
              <a:gd name="connsiteY12" fmla="*/ 274320 h 441960"/>
              <a:gd name="connsiteX13" fmla="*/ 0 w 411480"/>
              <a:gd name="connsiteY13" fmla="*/ 274320 h 441960"/>
              <a:gd name="connsiteX14" fmla="*/ 45720 w 411480"/>
              <a:gd name="connsiteY14" fmla="*/ 106680 h 4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 h="441960">
                <a:moveTo>
                  <a:pt x="45720" y="106680"/>
                </a:moveTo>
                <a:lnTo>
                  <a:pt x="152400" y="15240"/>
                </a:lnTo>
                <a:lnTo>
                  <a:pt x="274320" y="0"/>
                </a:lnTo>
                <a:lnTo>
                  <a:pt x="365760" y="45720"/>
                </a:lnTo>
                <a:lnTo>
                  <a:pt x="411480" y="137160"/>
                </a:lnTo>
                <a:lnTo>
                  <a:pt x="411480" y="137160"/>
                </a:lnTo>
                <a:lnTo>
                  <a:pt x="350520" y="274320"/>
                </a:lnTo>
                <a:lnTo>
                  <a:pt x="350520" y="274320"/>
                </a:lnTo>
                <a:lnTo>
                  <a:pt x="350520" y="274320"/>
                </a:lnTo>
                <a:lnTo>
                  <a:pt x="213360" y="441960"/>
                </a:lnTo>
                <a:lnTo>
                  <a:pt x="91440" y="396240"/>
                </a:lnTo>
                <a:lnTo>
                  <a:pt x="106680" y="320040"/>
                </a:lnTo>
                <a:lnTo>
                  <a:pt x="0" y="274320"/>
                </a:lnTo>
                <a:lnTo>
                  <a:pt x="0" y="274320"/>
                </a:lnTo>
                <a:lnTo>
                  <a:pt x="45720" y="106680"/>
                </a:lnTo>
                <a:close/>
              </a:path>
            </a:pathLst>
          </a:custGeom>
          <a:solidFill>
            <a:schemeClr val="tx1">
              <a:lumMod val="50000"/>
              <a:alpha val="82000"/>
            </a:schemeClr>
          </a:solidFill>
          <a:ln>
            <a:solidFill>
              <a:schemeClr val="bg1">
                <a:lumMod val="85000"/>
                <a:lumOff val="15000"/>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Freeform 33"/>
          <p:cNvSpPr/>
          <p:nvPr/>
        </p:nvSpPr>
        <p:spPr>
          <a:xfrm rot="2307784">
            <a:off x="4419600" y="2133600"/>
            <a:ext cx="411480" cy="441960"/>
          </a:xfrm>
          <a:custGeom>
            <a:avLst/>
            <a:gdLst>
              <a:gd name="connsiteX0" fmla="*/ 45720 w 411480"/>
              <a:gd name="connsiteY0" fmla="*/ 106680 h 441960"/>
              <a:gd name="connsiteX1" fmla="*/ 152400 w 411480"/>
              <a:gd name="connsiteY1" fmla="*/ 15240 h 441960"/>
              <a:gd name="connsiteX2" fmla="*/ 274320 w 411480"/>
              <a:gd name="connsiteY2" fmla="*/ 0 h 441960"/>
              <a:gd name="connsiteX3" fmla="*/ 365760 w 411480"/>
              <a:gd name="connsiteY3" fmla="*/ 45720 h 441960"/>
              <a:gd name="connsiteX4" fmla="*/ 411480 w 411480"/>
              <a:gd name="connsiteY4" fmla="*/ 137160 h 441960"/>
              <a:gd name="connsiteX5" fmla="*/ 411480 w 411480"/>
              <a:gd name="connsiteY5" fmla="*/ 137160 h 441960"/>
              <a:gd name="connsiteX6" fmla="*/ 350520 w 411480"/>
              <a:gd name="connsiteY6" fmla="*/ 274320 h 441960"/>
              <a:gd name="connsiteX7" fmla="*/ 350520 w 411480"/>
              <a:gd name="connsiteY7" fmla="*/ 274320 h 441960"/>
              <a:gd name="connsiteX8" fmla="*/ 350520 w 411480"/>
              <a:gd name="connsiteY8" fmla="*/ 274320 h 441960"/>
              <a:gd name="connsiteX9" fmla="*/ 213360 w 411480"/>
              <a:gd name="connsiteY9" fmla="*/ 441960 h 441960"/>
              <a:gd name="connsiteX10" fmla="*/ 91440 w 411480"/>
              <a:gd name="connsiteY10" fmla="*/ 396240 h 441960"/>
              <a:gd name="connsiteX11" fmla="*/ 106680 w 411480"/>
              <a:gd name="connsiteY11" fmla="*/ 320040 h 441960"/>
              <a:gd name="connsiteX12" fmla="*/ 0 w 411480"/>
              <a:gd name="connsiteY12" fmla="*/ 274320 h 441960"/>
              <a:gd name="connsiteX13" fmla="*/ 0 w 411480"/>
              <a:gd name="connsiteY13" fmla="*/ 274320 h 441960"/>
              <a:gd name="connsiteX14" fmla="*/ 45720 w 411480"/>
              <a:gd name="connsiteY14" fmla="*/ 106680 h 4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 h="441960">
                <a:moveTo>
                  <a:pt x="45720" y="106680"/>
                </a:moveTo>
                <a:lnTo>
                  <a:pt x="152400" y="15240"/>
                </a:lnTo>
                <a:lnTo>
                  <a:pt x="274320" y="0"/>
                </a:lnTo>
                <a:lnTo>
                  <a:pt x="365760" y="45720"/>
                </a:lnTo>
                <a:lnTo>
                  <a:pt x="411480" y="137160"/>
                </a:lnTo>
                <a:lnTo>
                  <a:pt x="411480" y="137160"/>
                </a:lnTo>
                <a:lnTo>
                  <a:pt x="350520" y="274320"/>
                </a:lnTo>
                <a:lnTo>
                  <a:pt x="350520" y="274320"/>
                </a:lnTo>
                <a:lnTo>
                  <a:pt x="350520" y="274320"/>
                </a:lnTo>
                <a:lnTo>
                  <a:pt x="213360" y="441960"/>
                </a:lnTo>
                <a:lnTo>
                  <a:pt x="91440" y="396240"/>
                </a:lnTo>
                <a:lnTo>
                  <a:pt x="106680" y="320040"/>
                </a:lnTo>
                <a:lnTo>
                  <a:pt x="0" y="274320"/>
                </a:lnTo>
                <a:lnTo>
                  <a:pt x="0" y="274320"/>
                </a:lnTo>
                <a:lnTo>
                  <a:pt x="45720" y="106680"/>
                </a:lnTo>
                <a:close/>
              </a:path>
            </a:pathLst>
          </a:custGeom>
          <a:solidFill>
            <a:schemeClr val="tx1">
              <a:lumMod val="50000"/>
              <a:alpha val="82000"/>
            </a:schemeClr>
          </a:solidFill>
          <a:ln>
            <a:solidFill>
              <a:schemeClr val="bg1">
                <a:lumMod val="85000"/>
                <a:lumOff val="15000"/>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Freeform 34"/>
          <p:cNvSpPr/>
          <p:nvPr/>
        </p:nvSpPr>
        <p:spPr>
          <a:xfrm rot="3488302">
            <a:off x="4601592" y="2403255"/>
            <a:ext cx="600008" cy="582658"/>
          </a:xfrm>
          <a:custGeom>
            <a:avLst/>
            <a:gdLst>
              <a:gd name="connsiteX0" fmla="*/ 45720 w 411480"/>
              <a:gd name="connsiteY0" fmla="*/ 106680 h 441960"/>
              <a:gd name="connsiteX1" fmla="*/ 152400 w 411480"/>
              <a:gd name="connsiteY1" fmla="*/ 15240 h 441960"/>
              <a:gd name="connsiteX2" fmla="*/ 274320 w 411480"/>
              <a:gd name="connsiteY2" fmla="*/ 0 h 441960"/>
              <a:gd name="connsiteX3" fmla="*/ 365760 w 411480"/>
              <a:gd name="connsiteY3" fmla="*/ 45720 h 441960"/>
              <a:gd name="connsiteX4" fmla="*/ 411480 w 411480"/>
              <a:gd name="connsiteY4" fmla="*/ 137160 h 441960"/>
              <a:gd name="connsiteX5" fmla="*/ 411480 w 411480"/>
              <a:gd name="connsiteY5" fmla="*/ 137160 h 441960"/>
              <a:gd name="connsiteX6" fmla="*/ 350520 w 411480"/>
              <a:gd name="connsiteY6" fmla="*/ 274320 h 441960"/>
              <a:gd name="connsiteX7" fmla="*/ 350520 w 411480"/>
              <a:gd name="connsiteY7" fmla="*/ 274320 h 441960"/>
              <a:gd name="connsiteX8" fmla="*/ 350520 w 411480"/>
              <a:gd name="connsiteY8" fmla="*/ 274320 h 441960"/>
              <a:gd name="connsiteX9" fmla="*/ 213360 w 411480"/>
              <a:gd name="connsiteY9" fmla="*/ 441960 h 441960"/>
              <a:gd name="connsiteX10" fmla="*/ 91440 w 411480"/>
              <a:gd name="connsiteY10" fmla="*/ 396240 h 441960"/>
              <a:gd name="connsiteX11" fmla="*/ 106680 w 411480"/>
              <a:gd name="connsiteY11" fmla="*/ 320040 h 441960"/>
              <a:gd name="connsiteX12" fmla="*/ 0 w 411480"/>
              <a:gd name="connsiteY12" fmla="*/ 274320 h 441960"/>
              <a:gd name="connsiteX13" fmla="*/ 0 w 411480"/>
              <a:gd name="connsiteY13" fmla="*/ 274320 h 441960"/>
              <a:gd name="connsiteX14" fmla="*/ 45720 w 411480"/>
              <a:gd name="connsiteY14" fmla="*/ 106680 h 4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 h="441960">
                <a:moveTo>
                  <a:pt x="45720" y="106680"/>
                </a:moveTo>
                <a:lnTo>
                  <a:pt x="152400" y="15240"/>
                </a:lnTo>
                <a:lnTo>
                  <a:pt x="274320" y="0"/>
                </a:lnTo>
                <a:lnTo>
                  <a:pt x="365760" y="45720"/>
                </a:lnTo>
                <a:lnTo>
                  <a:pt x="411480" y="137160"/>
                </a:lnTo>
                <a:lnTo>
                  <a:pt x="411480" y="137160"/>
                </a:lnTo>
                <a:lnTo>
                  <a:pt x="350520" y="274320"/>
                </a:lnTo>
                <a:lnTo>
                  <a:pt x="350520" y="274320"/>
                </a:lnTo>
                <a:lnTo>
                  <a:pt x="350520" y="274320"/>
                </a:lnTo>
                <a:lnTo>
                  <a:pt x="213360" y="441960"/>
                </a:lnTo>
                <a:lnTo>
                  <a:pt x="91440" y="396240"/>
                </a:lnTo>
                <a:lnTo>
                  <a:pt x="106680" y="320040"/>
                </a:lnTo>
                <a:lnTo>
                  <a:pt x="0" y="274320"/>
                </a:lnTo>
                <a:lnTo>
                  <a:pt x="0" y="274320"/>
                </a:lnTo>
                <a:lnTo>
                  <a:pt x="45720" y="106680"/>
                </a:lnTo>
                <a:close/>
              </a:path>
            </a:pathLst>
          </a:custGeom>
          <a:solidFill>
            <a:schemeClr val="tx1">
              <a:lumMod val="50000"/>
              <a:alpha val="82000"/>
            </a:schemeClr>
          </a:solidFill>
          <a:ln>
            <a:solidFill>
              <a:schemeClr val="bg1">
                <a:lumMod val="85000"/>
                <a:lumOff val="15000"/>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Freeform 35"/>
          <p:cNvSpPr/>
          <p:nvPr/>
        </p:nvSpPr>
        <p:spPr>
          <a:xfrm>
            <a:off x="3962400" y="2971800"/>
            <a:ext cx="548640" cy="3962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Freeform 36"/>
          <p:cNvSpPr/>
          <p:nvPr/>
        </p:nvSpPr>
        <p:spPr>
          <a:xfrm>
            <a:off x="4419600" y="3124200"/>
            <a:ext cx="548640" cy="3962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Freeform 37"/>
          <p:cNvSpPr/>
          <p:nvPr/>
        </p:nvSpPr>
        <p:spPr>
          <a:xfrm>
            <a:off x="4038600" y="2133600"/>
            <a:ext cx="548640" cy="3962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38"/>
          <p:cNvSpPr/>
          <p:nvPr/>
        </p:nvSpPr>
        <p:spPr>
          <a:xfrm>
            <a:off x="4495800" y="2819400"/>
            <a:ext cx="548640" cy="3962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Freeform 40"/>
          <p:cNvSpPr/>
          <p:nvPr/>
        </p:nvSpPr>
        <p:spPr>
          <a:xfrm rot="18277505">
            <a:off x="2605122" y="3272088"/>
            <a:ext cx="655320" cy="563880"/>
          </a:xfrm>
          <a:custGeom>
            <a:avLst/>
            <a:gdLst>
              <a:gd name="connsiteX0" fmla="*/ 15240 w 655320"/>
              <a:gd name="connsiteY0" fmla="*/ 198120 h 563880"/>
              <a:gd name="connsiteX1" fmla="*/ 182880 w 655320"/>
              <a:gd name="connsiteY1" fmla="*/ 0 h 563880"/>
              <a:gd name="connsiteX2" fmla="*/ 381000 w 655320"/>
              <a:gd name="connsiteY2" fmla="*/ 60960 h 563880"/>
              <a:gd name="connsiteX3" fmla="*/ 426720 w 655320"/>
              <a:gd name="connsiteY3" fmla="*/ 198120 h 563880"/>
              <a:gd name="connsiteX4" fmla="*/ 579120 w 655320"/>
              <a:gd name="connsiteY4" fmla="*/ 198120 h 563880"/>
              <a:gd name="connsiteX5" fmla="*/ 655320 w 655320"/>
              <a:gd name="connsiteY5" fmla="*/ 335280 h 563880"/>
              <a:gd name="connsiteX6" fmla="*/ 609600 w 655320"/>
              <a:gd name="connsiteY6" fmla="*/ 502920 h 563880"/>
              <a:gd name="connsiteX7" fmla="*/ 457200 w 655320"/>
              <a:gd name="connsiteY7" fmla="*/ 563880 h 563880"/>
              <a:gd name="connsiteX8" fmla="*/ 243840 w 655320"/>
              <a:gd name="connsiteY8" fmla="*/ 472440 h 563880"/>
              <a:gd name="connsiteX9" fmla="*/ 152400 w 655320"/>
              <a:gd name="connsiteY9" fmla="*/ 518160 h 563880"/>
              <a:gd name="connsiteX10" fmla="*/ 0 w 655320"/>
              <a:gd name="connsiteY10" fmla="*/ 411480 h 563880"/>
              <a:gd name="connsiteX11" fmla="*/ 60960 w 655320"/>
              <a:gd name="connsiteY11" fmla="*/ 320040 h 563880"/>
              <a:gd name="connsiteX12" fmla="*/ 15240 w 655320"/>
              <a:gd name="connsiteY12" fmla="*/ 198120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5320" h="563880">
                <a:moveTo>
                  <a:pt x="15240" y="198120"/>
                </a:moveTo>
                <a:lnTo>
                  <a:pt x="182880" y="0"/>
                </a:lnTo>
                <a:lnTo>
                  <a:pt x="381000" y="60960"/>
                </a:lnTo>
                <a:lnTo>
                  <a:pt x="426720" y="198120"/>
                </a:lnTo>
                <a:lnTo>
                  <a:pt x="579120" y="198120"/>
                </a:lnTo>
                <a:lnTo>
                  <a:pt x="655320" y="335280"/>
                </a:lnTo>
                <a:lnTo>
                  <a:pt x="609600" y="502920"/>
                </a:lnTo>
                <a:lnTo>
                  <a:pt x="457200" y="563880"/>
                </a:lnTo>
                <a:lnTo>
                  <a:pt x="243840" y="472440"/>
                </a:lnTo>
                <a:lnTo>
                  <a:pt x="152400" y="518160"/>
                </a:lnTo>
                <a:lnTo>
                  <a:pt x="0" y="411480"/>
                </a:lnTo>
                <a:lnTo>
                  <a:pt x="60960" y="320040"/>
                </a:lnTo>
                <a:lnTo>
                  <a:pt x="15240" y="198120"/>
                </a:lnTo>
                <a:close/>
              </a:path>
            </a:pathLst>
          </a:custGeom>
          <a:solidFill>
            <a:schemeClr val="bg1">
              <a:lumMod val="75000"/>
              <a:lumOff val="2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Freeform 41"/>
          <p:cNvSpPr/>
          <p:nvPr/>
        </p:nvSpPr>
        <p:spPr>
          <a:xfrm>
            <a:off x="2971800" y="3657600"/>
            <a:ext cx="655320" cy="563880"/>
          </a:xfrm>
          <a:custGeom>
            <a:avLst/>
            <a:gdLst>
              <a:gd name="connsiteX0" fmla="*/ 15240 w 655320"/>
              <a:gd name="connsiteY0" fmla="*/ 198120 h 563880"/>
              <a:gd name="connsiteX1" fmla="*/ 182880 w 655320"/>
              <a:gd name="connsiteY1" fmla="*/ 0 h 563880"/>
              <a:gd name="connsiteX2" fmla="*/ 381000 w 655320"/>
              <a:gd name="connsiteY2" fmla="*/ 60960 h 563880"/>
              <a:gd name="connsiteX3" fmla="*/ 426720 w 655320"/>
              <a:gd name="connsiteY3" fmla="*/ 198120 h 563880"/>
              <a:gd name="connsiteX4" fmla="*/ 579120 w 655320"/>
              <a:gd name="connsiteY4" fmla="*/ 198120 h 563880"/>
              <a:gd name="connsiteX5" fmla="*/ 655320 w 655320"/>
              <a:gd name="connsiteY5" fmla="*/ 335280 h 563880"/>
              <a:gd name="connsiteX6" fmla="*/ 609600 w 655320"/>
              <a:gd name="connsiteY6" fmla="*/ 502920 h 563880"/>
              <a:gd name="connsiteX7" fmla="*/ 457200 w 655320"/>
              <a:gd name="connsiteY7" fmla="*/ 563880 h 563880"/>
              <a:gd name="connsiteX8" fmla="*/ 243840 w 655320"/>
              <a:gd name="connsiteY8" fmla="*/ 472440 h 563880"/>
              <a:gd name="connsiteX9" fmla="*/ 152400 w 655320"/>
              <a:gd name="connsiteY9" fmla="*/ 518160 h 563880"/>
              <a:gd name="connsiteX10" fmla="*/ 0 w 655320"/>
              <a:gd name="connsiteY10" fmla="*/ 411480 h 563880"/>
              <a:gd name="connsiteX11" fmla="*/ 60960 w 655320"/>
              <a:gd name="connsiteY11" fmla="*/ 320040 h 563880"/>
              <a:gd name="connsiteX12" fmla="*/ 15240 w 655320"/>
              <a:gd name="connsiteY12" fmla="*/ 198120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5320" h="563880">
                <a:moveTo>
                  <a:pt x="15240" y="198120"/>
                </a:moveTo>
                <a:lnTo>
                  <a:pt x="182880" y="0"/>
                </a:lnTo>
                <a:lnTo>
                  <a:pt x="381000" y="60960"/>
                </a:lnTo>
                <a:lnTo>
                  <a:pt x="426720" y="198120"/>
                </a:lnTo>
                <a:lnTo>
                  <a:pt x="579120" y="198120"/>
                </a:lnTo>
                <a:lnTo>
                  <a:pt x="655320" y="335280"/>
                </a:lnTo>
                <a:lnTo>
                  <a:pt x="609600" y="502920"/>
                </a:lnTo>
                <a:lnTo>
                  <a:pt x="457200" y="563880"/>
                </a:lnTo>
                <a:lnTo>
                  <a:pt x="243840" y="472440"/>
                </a:lnTo>
                <a:lnTo>
                  <a:pt x="152400" y="518160"/>
                </a:lnTo>
                <a:lnTo>
                  <a:pt x="0" y="411480"/>
                </a:lnTo>
                <a:lnTo>
                  <a:pt x="60960" y="320040"/>
                </a:lnTo>
                <a:lnTo>
                  <a:pt x="15240" y="198120"/>
                </a:lnTo>
                <a:close/>
              </a:path>
            </a:pathLst>
          </a:custGeom>
          <a:solidFill>
            <a:schemeClr val="bg1">
              <a:lumMod val="75000"/>
              <a:lumOff val="2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Freeform 42"/>
          <p:cNvSpPr/>
          <p:nvPr/>
        </p:nvSpPr>
        <p:spPr>
          <a:xfrm rot="1167636">
            <a:off x="3498368" y="4089533"/>
            <a:ext cx="859891" cy="563880"/>
          </a:xfrm>
          <a:custGeom>
            <a:avLst/>
            <a:gdLst>
              <a:gd name="connsiteX0" fmla="*/ 15240 w 655320"/>
              <a:gd name="connsiteY0" fmla="*/ 198120 h 563880"/>
              <a:gd name="connsiteX1" fmla="*/ 182880 w 655320"/>
              <a:gd name="connsiteY1" fmla="*/ 0 h 563880"/>
              <a:gd name="connsiteX2" fmla="*/ 381000 w 655320"/>
              <a:gd name="connsiteY2" fmla="*/ 60960 h 563880"/>
              <a:gd name="connsiteX3" fmla="*/ 426720 w 655320"/>
              <a:gd name="connsiteY3" fmla="*/ 198120 h 563880"/>
              <a:gd name="connsiteX4" fmla="*/ 579120 w 655320"/>
              <a:gd name="connsiteY4" fmla="*/ 198120 h 563880"/>
              <a:gd name="connsiteX5" fmla="*/ 655320 w 655320"/>
              <a:gd name="connsiteY5" fmla="*/ 335280 h 563880"/>
              <a:gd name="connsiteX6" fmla="*/ 609600 w 655320"/>
              <a:gd name="connsiteY6" fmla="*/ 502920 h 563880"/>
              <a:gd name="connsiteX7" fmla="*/ 457200 w 655320"/>
              <a:gd name="connsiteY7" fmla="*/ 563880 h 563880"/>
              <a:gd name="connsiteX8" fmla="*/ 243840 w 655320"/>
              <a:gd name="connsiteY8" fmla="*/ 472440 h 563880"/>
              <a:gd name="connsiteX9" fmla="*/ 152400 w 655320"/>
              <a:gd name="connsiteY9" fmla="*/ 518160 h 563880"/>
              <a:gd name="connsiteX10" fmla="*/ 0 w 655320"/>
              <a:gd name="connsiteY10" fmla="*/ 411480 h 563880"/>
              <a:gd name="connsiteX11" fmla="*/ 60960 w 655320"/>
              <a:gd name="connsiteY11" fmla="*/ 320040 h 563880"/>
              <a:gd name="connsiteX12" fmla="*/ 15240 w 655320"/>
              <a:gd name="connsiteY12" fmla="*/ 198120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5320" h="563880">
                <a:moveTo>
                  <a:pt x="15240" y="198120"/>
                </a:moveTo>
                <a:lnTo>
                  <a:pt x="182880" y="0"/>
                </a:lnTo>
                <a:lnTo>
                  <a:pt x="381000" y="60960"/>
                </a:lnTo>
                <a:lnTo>
                  <a:pt x="426720" y="198120"/>
                </a:lnTo>
                <a:lnTo>
                  <a:pt x="579120" y="198120"/>
                </a:lnTo>
                <a:lnTo>
                  <a:pt x="655320" y="335280"/>
                </a:lnTo>
                <a:lnTo>
                  <a:pt x="609600" y="502920"/>
                </a:lnTo>
                <a:lnTo>
                  <a:pt x="457200" y="563880"/>
                </a:lnTo>
                <a:lnTo>
                  <a:pt x="243840" y="472440"/>
                </a:lnTo>
                <a:lnTo>
                  <a:pt x="152400" y="518160"/>
                </a:lnTo>
                <a:lnTo>
                  <a:pt x="0" y="411480"/>
                </a:lnTo>
                <a:lnTo>
                  <a:pt x="60960" y="320040"/>
                </a:lnTo>
                <a:lnTo>
                  <a:pt x="15240" y="198120"/>
                </a:lnTo>
                <a:close/>
              </a:path>
            </a:pathLst>
          </a:custGeom>
          <a:solidFill>
            <a:schemeClr val="bg1">
              <a:lumMod val="75000"/>
              <a:lumOff val="2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Freeform 43"/>
          <p:cNvSpPr/>
          <p:nvPr/>
        </p:nvSpPr>
        <p:spPr>
          <a:xfrm rot="18796039">
            <a:off x="2083419" y="3731292"/>
            <a:ext cx="655320" cy="563880"/>
          </a:xfrm>
          <a:custGeom>
            <a:avLst/>
            <a:gdLst>
              <a:gd name="connsiteX0" fmla="*/ 15240 w 655320"/>
              <a:gd name="connsiteY0" fmla="*/ 198120 h 563880"/>
              <a:gd name="connsiteX1" fmla="*/ 182880 w 655320"/>
              <a:gd name="connsiteY1" fmla="*/ 0 h 563880"/>
              <a:gd name="connsiteX2" fmla="*/ 381000 w 655320"/>
              <a:gd name="connsiteY2" fmla="*/ 60960 h 563880"/>
              <a:gd name="connsiteX3" fmla="*/ 426720 w 655320"/>
              <a:gd name="connsiteY3" fmla="*/ 198120 h 563880"/>
              <a:gd name="connsiteX4" fmla="*/ 579120 w 655320"/>
              <a:gd name="connsiteY4" fmla="*/ 198120 h 563880"/>
              <a:gd name="connsiteX5" fmla="*/ 655320 w 655320"/>
              <a:gd name="connsiteY5" fmla="*/ 335280 h 563880"/>
              <a:gd name="connsiteX6" fmla="*/ 609600 w 655320"/>
              <a:gd name="connsiteY6" fmla="*/ 502920 h 563880"/>
              <a:gd name="connsiteX7" fmla="*/ 457200 w 655320"/>
              <a:gd name="connsiteY7" fmla="*/ 563880 h 563880"/>
              <a:gd name="connsiteX8" fmla="*/ 243840 w 655320"/>
              <a:gd name="connsiteY8" fmla="*/ 472440 h 563880"/>
              <a:gd name="connsiteX9" fmla="*/ 152400 w 655320"/>
              <a:gd name="connsiteY9" fmla="*/ 518160 h 563880"/>
              <a:gd name="connsiteX10" fmla="*/ 0 w 655320"/>
              <a:gd name="connsiteY10" fmla="*/ 411480 h 563880"/>
              <a:gd name="connsiteX11" fmla="*/ 60960 w 655320"/>
              <a:gd name="connsiteY11" fmla="*/ 320040 h 563880"/>
              <a:gd name="connsiteX12" fmla="*/ 15240 w 655320"/>
              <a:gd name="connsiteY12" fmla="*/ 198120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5320" h="563880">
                <a:moveTo>
                  <a:pt x="15240" y="198120"/>
                </a:moveTo>
                <a:lnTo>
                  <a:pt x="182880" y="0"/>
                </a:lnTo>
                <a:lnTo>
                  <a:pt x="381000" y="60960"/>
                </a:lnTo>
                <a:lnTo>
                  <a:pt x="426720" y="198120"/>
                </a:lnTo>
                <a:lnTo>
                  <a:pt x="579120" y="198120"/>
                </a:lnTo>
                <a:lnTo>
                  <a:pt x="655320" y="335280"/>
                </a:lnTo>
                <a:lnTo>
                  <a:pt x="609600" y="502920"/>
                </a:lnTo>
                <a:lnTo>
                  <a:pt x="457200" y="563880"/>
                </a:lnTo>
                <a:lnTo>
                  <a:pt x="243840" y="472440"/>
                </a:lnTo>
                <a:lnTo>
                  <a:pt x="152400" y="518160"/>
                </a:lnTo>
                <a:lnTo>
                  <a:pt x="0" y="411480"/>
                </a:lnTo>
                <a:lnTo>
                  <a:pt x="60960" y="320040"/>
                </a:lnTo>
                <a:lnTo>
                  <a:pt x="15240" y="198120"/>
                </a:lnTo>
                <a:close/>
              </a:path>
            </a:pathLst>
          </a:custGeom>
          <a:solidFill>
            <a:schemeClr val="bg1">
              <a:lumMod val="75000"/>
              <a:lumOff val="2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Freeform 44"/>
          <p:cNvSpPr/>
          <p:nvPr/>
        </p:nvSpPr>
        <p:spPr>
          <a:xfrm rot="17902667">
            <a:off x="3124131" y="3188347"/>
            <a:ext cx="655320" cy="563880"/>
          </a:xfrm>
          <a:custGeom>
            <a:avLst/>
            <a:gdLst>
              <a:gd name="connsiteX0" fmla="*/ 15240 w 655320"/>
              <a:gd name="connsiteY0" fmla="*/ 198120 h 563880"/>
              <a:gd name="connsiteX1" fmla="*/ 182880 w 655320"/>
              <a:gd name="connsiteY1" fmla="*/ 0 h 563880"/>
              <a:gd name="connsiteX2" fmla="*/ 381000 w 655320"/>
              <a:gd name="connsiteY2" fmla="*/ 60960 h 563880"/>
              <a:gd name="connsiteX3" fmla="*/ 426720 w 655320"/>
              <a:gd name="connsiteY3" fmla="*/ 198120 h 563880"/>
              <a:gd name="connsiteX4" fmla="*/ 579120 w 655320"/>
              <a:gd name="connsiteY4" fmla="*/ 198120 h 563880"/>
              <a:gd name="connsiteX5" fmla="*/ 655320 w 655320"/>
              <a:gd name="connsiteY5" fmla="*/ 335280 h 563880"/>
              <a:gd name="connsiteX6" fmla="*/ 609600 w 655320"/>
              <a:gd name="connsiteY6" fmla="*/ 502920 h 563880"/>
              <a:gd name="connsiteX7" fmla="*/ 457200 w 655320"/>
              <a:gd name="connsiteY7" fmla="*/ 563880 h 563880"/>
              <a:gd name="connsiteX8" fmla="*/ 243840 w 655320"/>
              <a:gd name="connsiteY8" fmla="*/ 472440 h 563880"/>
              <a:gd name="connsiteX9" fmla="*/ 152400 w 655320"/>
              <a:gd name="connsiteY9" fmla="*/ 518160 h 563880"/>
              <a:gd name="connsiteX10" fmla="*/ 0 w 655320"/>
              <a:gd name="connsiteY10" fmla="*/ 411480 h 563880"/>
              <a:gd name="connsiteX11" fmla="*/ 60960 w 655320"/>
              <a:gd name="connsiteY11" fmla="*/ 320040 h 563880"/>
              <a:gd name="connsiteX12" fmla="*/ 15240 w 655320"/>
              <a:gd name="connsiteY12" fmla="*/ 198120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5320" h="563880">
                <a:moveTo>
                  <a:pt x="15240" y="198120"/>
                </a:moveTo>
                <a:lnTo>
                  <a:pt x="182880" y="0"/>
                </a:lnTo>
                <a:lnTo>
                  <a:pt x="381000" y="60960"/>
                </a:lnTo>
                <a:lnTo>
                  <a:pt x="426720" y="198120"/>
                </a:lnTo>
                <a:lnTo>
                  <a:pt x="579120" y="198120"/>
                </a:lnTo>
                <a:lnTo>
                  <a:pt x="655320" y="335280"/>
                </a:lnTo>
                <a:lnTo>
                  <a:pt x="609600" y="502920"/>
                </a:lnTo>
                <a:lnTo>
                  <a:pt x="457200" y="563880"/>
                </a:lnTo>
                <a:lnTo>
                  <a:pt x="243840" y="472440"/>
                </a:lnTo>
                <a:lnTo>
                  <a:pt x="152400" y="518160"/>
                </a:lnTo>
                <a:lnTo>
                  <a:pt x="0" y="411480"/>
                </a:lnTo>
                <a:lnTo>
                  <a:pt x="60960" y="320040"/>
                </a:lnTo>
                <a:lnTo>
                  <a:pt x="15240" y="198120"/>
                </a:lnTo>
                <a:close/>
              </a:path>
            </a:pathLst>
          </a:custGeom>
          <a:solidFill>
            <a:schemeClr val="bg1">
              <a:lumMod val="75000"/>
              <a:lumOff val="2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Freeform 45"/>
          <p:cNvSpPr/>
          <p:nvPr/>
        </p:nvSpPr>
        <p:spPr>
          <a:xfrm>
            <a:off x="4191000" y="4267200"/>
            <a:ext cx="655320" cy="563880"/>
          </a:xfrm>
          <a:custGeom>
            <a:avLst/>
            <a:gdLst>
              <a:gd name="connsiteX0" fmla="*/ 15240 w 655320"/>
              <a:gd name="connsiteY0" fmla="*/ 198120 h 563880"/>
              <a:gd name="connsiteX1" fmla="*/ 182880 w 655320"/>
              <a:gd name="connsiteY1" fmla="*/ 0 h 563880"/>
              <a:gd name="connsiteX2" fmla="*/ 381000 w 655320"/>
              <a:gd name="connsiteY2" fmla="*/ 60960 h 563880"/>
              <a:gd name="connsiteX3" fmla="*/ 426720 w 655320"/>
              <a:gd name="connsiteY3" fmla="*/ 198120 h 563880"/>
              <a:gd name="connsiteX4" fmla="*/ 579120 w 655320"/>
              <a:gd name="connsiteY4" fmla="*/ 198120 h 563880"/>
              <a:gd name="connsiteX5" fmla="*/ 655320 w 655320"/>
              <a:gd name="connsiteY5" fmla="*/ 335280 h 563880"/>
              <a:gd name="connsiteX6" fmla="*/ 609600 w 655320"/>
              <a:gd name="connsiteY6" fmla="*/ 502920 h 563880"/>
              <a:gd name="connsiteX7" fmla="*/ 457200 w 655320"/>
              <a:gd name="connsiteY7" fmla="*/ 563880 h 563880"/>
              <a:gd name="connsiteX8" fmla="*/ 243840 w 655320"/>
              <a:gd name="connsiteY8" fmla="*/ 472440 h 563880"/>
              <a:gd name="connsiteX9" fmla="*/ 152400 w 655320"/>
              <a:gd name="connsiteY9" fmla="*/ 518160 h 563880"/>
              <a:gd name="connsiteX10" fmla="*/ 0 w 655320"/>
              <a:gd name="connsiteY10" fmla="*/ 411480 h 563880"/>
              <a:gd name="connsiteX11" fmla="*/ 60960 w 655320"/>
              <a:gd name="connsiteY11" fmla="*/ 320040 h 563880"/>
              <a:gd name="connsiteX12" fmla="*/ 15240 w 655320"/>
              <a:gd name="connsiteY12" fmla="*/ 198120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5320" h="563880">
                <a:moveTo>
                  <a:pt x="15240" y="198120"/>
                </a:moveTo>
                <a:lnTo>
                  <a:pt x="182880" y="0"/>
                </a:lnTo>
                <a:lnTo>
                  <a:pt x="381000" y="60960"/>
                </a:lnTo>
                <a:lnTo>
                  <a:pt x="426720" y="198120"/>
                </a:lnTo>
                <a:lnTo>
                  <a:pt x="579120" y="198120"/>
                </a:lnTo>
                <a:lnTo>
                  <a:pt x="655320" y="335280"/>
                </a:lnTo>
                <a:lnTo>
                  <a:pt x="609600" y="502920"/>
                </a:lnTo>
                <a:lnTo>
                  <a:pt x="457200" y="563880"/>
                </a:lnTo>
                <a:lnTo>
                  <a:pt x="243840" y="472440"/>
                </a:lnTo>
                <a:lnTo>
                  <a:pt x="152400" y="518160"/>
                </a:lnTo>
                <a:lnTo>
                  <a:pt x="0" y="411480"/>
                </a:lnTo>
                <a:lnTo>
                  <a:pt x="60960" y="320040"/>
                </a:lnTo>
                <a:lnTo>
                  <a:pt x="15240" y="198120"/>
                </a:lnTo>
                <a:close/>
              </a:path>
            </a:pathLst>
          </a:custGeom>
          <a:solidFill>
            <a:schemeClr val="bg1">
              <a:lumMod val="75000"/>
              <a:lumOff val="2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Freeform 46"/>
          <p:cNvSpPr/>
          <p:nvPr/>
        </p:nvSpPr>
        <p:spPr>
          <a:xfrm>
            <a:off x="3505200" y="3657600"/>
            <a:ext cx="548640" cy="3962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Freeform 47"/>
          <p:cNvSpPr/>
          <p:nvPr/>
        </p:nvSpPr>
        <p:spPr>
          <a:xfrm rot="18919422">
            <a:off x="2527073" y="3750162"/>
            <a:ext cx="548640" cy="694431"/>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Freeform 48"/>
          <p:cNvSpPr/>
          <p:nvPr/>
        </p:nvSpPr>
        <p:spPr>
          <a:xfrm>
            <a:off x="3048000" y="4114800"/>
            <a:ext cx="548640" cy="3962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Freeform 49"/>
          <p:cNvSpPr/>
          <p:nvPr/>
        </p:nvSpPr>
        <p:spPr>
          <a:xfrm>
            <a:off x="2895600" y="3124200"/>
            <a:ext cx="548640" cy="3962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Freeform 50"/>
          <p:cNvSpPr/>
          <p:nvPr/>
        </p:nvSpPr>
        <p:spPr>
          <a:xfrm>
            <a:off x="76200" y="3825240"/>
            <a:ext cx="9067800" cy="2423160"/>
          </a:xfrm>
          <a:custGeom>
            <a:avLst/>
            <a:gdLst>
              <a:gd name="connsiteX0" fmla="*/ 0 w 9133840"/>
              <a:gd name="connsiteY0" fmla="*/ 0 h 2481580"/>
              <a:gd name="connsiteX1" fmla="*/ 1463040 w 9133840"/>
              <a:gd name="connsiteY1" fmla="*/ 228600 h 2481580"/>
              <a:gd name="connsiteX2" fmla="*/ 3002280 w 9133840"/>
              <a:gd name="connsiteY2" fmla="*/ 609600 h 2481580"/>
              <a:gd name="connsiteX3" fmla="*/ 4191000 w 9133840"/>
              <a:gd name="connsiteY3" fmla="*/ 960120 h 2481580"/>
              <a:gd name="connsiteX4" fmla="*/ 6614160 w 9133840"/>
              <a:gd name="connsiteY4" fmla="*/ 1325880 h 2481580"/>
              <a:gd name="connsiteX5" fmla="*/ 7650480 w 9133840"/>
              <a:gd name="connsiteY5" fmla="*/ 1615440 h 2481580"/>
              <a:gd name="connsiteX6" fmla="*/ 8900160 w 9133840"/>
              <a:gd name="connsiteY6" fmla="*/ 2346960 h 2481580"/>
              <a:gd name="connsiteX7" fmla="*/ 9052560 w 9133840"/>
              <a:gd name="connsiteY7" fmla="*/ 2423160 h 248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33840" h="2481580">
                <a:moveTo>
                  <a:pt x="0" y="0"/>
                </a:moveTo>
                <a:cubicBezTo>
                  <a:pt x="481330" y="63500"/>
                  <a:pt x="962660" y="127000"/>
                  <a:pt x="1463040" y="228600"/>
                </a:cubicBezTo>
                <a:cubicBezTo>
                  <a:pt x="1963420" y="330200"/>
                  <a:pt x="2547620" y="487680"/>
                  <a:pt x="3002280" y="609600"/>
                </a:cubicBezTo>
                <a:cubicBezTo>
                  <a:pt x="3456940" y="731520"/>
                  <a:pt x="3589020" y="840740"/>
                  <a:pt x="4191000" y="960120"/>
                </a:cubicBezTo>
                <a:cubicBezTo>
                  <a:pt x="4792980" y="1079500"/>
                  <a:pt x="6037580" y="1216660"/>
                  <a:pt x="6614160" y="1325880"/>
                </a:cubicBezTo>
                <a:cubicBezTo>
                  <a:pt x="7190740" y="1435100"/>
                  <a:pt x="7269480" y="1445260"/>
                  <a:pt x="7650480" y="1615440"/>
                </a:cubicBezTo>
                <a:cubicBezTo>
                  <a:pt x="8031480" y="1785620"/>
                  <a:pt x="8666480" y="2212340"/>
                  <a:pt x="8900160" y="2346960"/>
                </a:cubicBezTo>
                <a:cubicBezTo>
                  <a:pt x="9133840" y="2481580"/>
                  <a:pt x="9093200" y="2452370"/>
                  <a:pt x="9052560" y="2423160"/>
                </a:cubicBezTo>
              </a:path>
            </a:pathLst>
          </a:custGeom>
          <a:ln w="18732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TextBox 51"/>
          <p:cNvSpPr txBox="1"/>
          <p:nvPr/>
        </p:nvSpPr>
        <p:spPr>
          <a:xfrm>
            <a:off x="228600" y="4267200"/>
            <a:ext cx="22571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79646">
                    <a:lumMod val="75000"/>
                  </a:srgbClr>
                </a:solidFill>
                <a:effectLst/>
                <a:uLnTx/>
                <a:uFillTx/>
                <a:latin typeface="Calibri"/>
                <a:ea typeface="+mn-ea"/>
                <a:cs typeface="+mn-cs"/>
              </a:rPr>
              <a:t>Existing Grade</a:t>
            </a:r>
          </a:p>
        </p:txBody>
      </p:sp>
      <p:cxnSp>
        <p:nvCxnSpPr>
          <p:cNvPr id="54" name="Straight Arrow Connector 53"/>
          <p:cNvCxnSpPr/>
          <p:nvPr/>
        </p:nvCxnSpPr>
        <p:spPr>
          <a:xfrm>
            <a:off x="2514600" y="4572000"/>
            <a:ext cx="609600" cy="1588"/>
          </a:xfrm>
          <a:prstGeom prst="straightConnector1">
            <a:avLst/>
          </a:prstGeom>
          <a:ln w="508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5867400" y="2514600"/>
            <a:ext cx="21981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Berm  4’’- 8’’ Varies</a:t>
            </a:r>
          </a:p>
        </p:txBody>
      </p:sp>
      <p:cxnSp>
        <p:nvCxnSpPr>
          <p:cNvPr id="57" name="Straight Arrow Connector 56"/>
          <p:cNvCxnSpPr/>
          <p:nvPr/>
        </p:nvCxnSpPr>
        <p:spPr>
          <a:xfrm rot="5400000" flipH="1" flipV="1">
            <a:off x="6515894" y="2170906"/>
            <a:ext cx="5334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6781800" y="2971800"/>
            <a:ext cx="16828" cy="1950720"/>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60" name="Freeform 59"/>
          <p:cNvSpPr/>
          <p:nvPr/>
        </p:nvSpPr>
        <p:spPr>
          <a:xfrm>
            <a:off x="335280" y="2087880"/>
            <a:ext cx="3337560" cy="1874520"/>
          </a:xfrm>
          <a:custGeom>
            <a:avLst/>
            <a:gdLst>
              <a:gd name="connsiteX0" fmla="*/ 3230880 w 3337560"/>
              <a:gd name="connsiteY0" fmla="*/ 137160 h 1889760"/>
              <a:gd name="connsiteX1" fmla="*/ 2895600 w 3337560"/>
              <a:gd name="connsiteY1" fmla="*/ 396240 h 1889760"/>
              <a:gd name="connsiteX2" fmla="*/ 2621280 w 3337560"/>
              <a:gd name="connsiteY2" fmla="*/ 792480 h 1889760"/>
              <a:gd name="connsiteX3" fmla="*/ 2362200 w 3337560"/>
              <a:gd name="connsiteY3" fmla="*/ 1295400 h 1889760"/>
              <a:gd name="connsiteX4" fmla="*/ 2194560 w 3337560"/>
              <a:gd name="connsiteY4" fmla="*/ 1447800 h 1889760"/>
              <a:gd name="connsiteX5" fmla="*/ 2255520 w 3337560"/>
              <a:gd name="connsiteY5" fmla="*/ 1600200 h 1889760"/>
              <a:gd name="connsiteX6" fmla="*/ 2255520 w 3337560"/>
              <a:gd name="connsiteY6" fmla="*/ 1600200 h 1889760"/>
              <a:gd name="connsiteX7" fmla="*/ 1828800 w 3337560"/>
              <a:gd name="connsiteY7" fmla="*/ 1722120 h 1889760"/>
              <a:gd name="connsiteX8" fmla="*/ 1706880 w 3337560"/>
              <a:gd name="connsiteY8" fmla="*/ 1889760 h 1889760"/>
              <a:gd name="connsiteX9" fmla="*/ 1706880 w 3337560"/>
              <a:gd name="connsiteY9" fmla="*/ 1889760 h 1889760"/>
              <a:gd name="connsiteX10" fmla="*/ 1005840 w 3337560"/>
              <a:gd name="connsiteY10" fmla="*/ 1798320 h 1889760"/>
              <a:gd name="connsiteX11" fmla="*/ 472440 w 3337560"/>
              <a:gd name="connsiteY11" fmla="*/ 1691640 h 1889760"/>
              <a:gd name="connsiteX12" fmla="*/ 0 w 3337560"/>
              <a:gd name="connsiteY12" fmla="*/ 1615440 h 1889760"/>
              <a:gd name="connsiteX13" fmla="*/ 1341120 w 3337560"/>
              <a:gd name="connsiteY13" fmla="*/ 929640 h 1889760"/>
              <a:gd name="connsiteX14" fmla="*/ 2438400 w 3337560"/>
              <a:gd name="connsiteY14" fmla="*/ 350520 h 1889760"/>
              <a:gd name="connsiteX15" fmla="*/ 3108960 w 3337560"/>
              <a:gd name="connsiteY15" fmla="*/ 0 h 1889760"/>
              <a:gd name="connsiteX16" fmla="*/ 3337560 w 3337560"/>
              <a:gd name="connsiteY16" fmla="*/ 0 h 1889760"/>
              <a:gd name="connsiteX17" fmla="*/ 3230880 w 3337560"/>
              <a:gd name="connsiteY17" fmla="*/ 137160 h 188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7560" h="1889760">
                <a:moveTo>
                  <a:pt x="3230880" y="137160"/>
                </a:moveTo>
                <a:lnTo>
                  <a:pt x="2895600" y="396240"/>
                </a:lnTo>
                <a:lnTo>
                  <a:pt x="2621280" y="792480"/>
                </a:lnTo>
                <a:lnTo>
                  <a:pt x="2362200" y="1295400"/>
                </a:lnTo>
                <a:lnTo>
                  <a:pt x="2194560" y="1447800"/>
                </a:lnTo>
                <a:lnTo>
                  <a:pt x="2255520" y="1600200"/>
                </a:lnTo>
                <a:lnTo>
                  <a:pt x="2255520" y="1600200"/>
                </a:lnTo>
                <a:lnTo>
                  <a:pt x="1828800" y="1722120"/>
                </a:lnTo>
                <a:lnTo>
                  <a:pt x="1706880" y="1889760"/>
                </a:lnTo>
                <a:lnTo>
                  <a:pt x="1706880" y="1889760"/>
                </a:lnTo>
                <a:lnTo>
                  <a:pt x="1005840" y="1798320"/>
                </a:lnTo>
                <a:lnTo>
                  <a:pt x="472440" y="1691640"/>
                </a:lnTo>
                <a:lnTo>
                  <a:pt x="0" y="1615440"/>
                </a:lnTo>
                <a:lnTo>
                  <a:pt x="1341120" y="929640"/>
                </a:lnTo>
                <a:lnTo>
                  <a:pt x="2438400" y="350520"/>
                </a:lnTo>
                <a:lnTo>
                  <a:pt x="3108960" y="0"/>
                </a:lnTo>
                <a:lnTo>
                  <a:pt x="3337560" y="0"/>
                </a:lnTo>
                <a:lnTo>
                  <a:pt x="3230880" y="137160"/>
                </a:lnTo>
                <a:close/>
              </a:path>
            </a:pathLst>
          </a:custGeom>
          <a:blipFill>
            <a:blip r:embed="rId2" cstate="print"/>
            <a:tile tx="0" ty="0" sx="100000" sy="100000" flip="none" algn="tl"/>
          </a:blipFill>
          <a:ln w="44450">
            <a:solidFill>
              <a:schemeClr val="bg1">
                <a:lumMod val="85000"/>
                <a:lumOff val="15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TextBox 60"/>
          <p:cNvSpPr txBox="1"/>
          <p:nvPr/>
        </p:nvSpPr>
        <p:spPr>
          <a:xfrm>
            <a:off x="1239327" y="3102114"/>
            <a:ext cx="128804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Washed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Pea Gravel</a:t>
            </a:r>
          </a:p>
        </p:txBody>
      </p:sp>
      <p:cxnSp>
        <p:nvCxnSpPr>
          <p:cNvPr id="63" name="Straight Connector 62"/>
          <p:cNvCxnSpPr/>
          <p:nvPr/>
        </p:nvCxnSpPr>
        <p:spPr>
          <a:xfrm flipV="1">
            <a:off x="7315200" y="5257800"/>
            <a:ext cx="1828800" cy="76200"/>
          </a:xfrm>
          <a:prstGeom prst="line">
            <a:avLst/>
          </a:prstGeom>
          <a:ln w="244475" cmpd="dbl">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100000" t="100000"/>
              </a:path>
              <a:tileRect r="-100000" b="-100000"/>
            </a:gradFill>
            <a:headEnd type="triangle"/>
            <a:tailEnd type="none"/>
          </a:ln>
          <a:effectLst>
            <a:innerShdw blurRad="1524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7619394" y="5105400"/>
            <a:ext cx="6864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OHW</a:t>
            </a:r>
          </a:p>
        </p:txBody>
      </p:sp>
      <p:sp>
        <p:nvSpPr>
          <p:cNvPr id="69" name="TextBox 68"/>
          <p:cNvSpPr txBox="1"/>
          <p:nvPr/>
        </p:nvSpPr>
        <p:spPr>
          <a:xfrm>
            <a:off x="0" y="3011269"/>
            <a:ext cx="59843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Fill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area</a:t>
            </a:r>
          </a:p>
        </p:txBody>
      </p:sp>
      <p:sp>
        <p:nvSpPr>
          <p:cNvPr id="70" name="TextBox 69"/>
          <p:cNvSpPr txBox="1"/>
          <p:nvPr/>
        </p:nvSpPr>
        <p:spPr>
          <a:xfrm>
            <a:off x="457200" y="5867400"/>
            <a:ext cx="503112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No published BMP manual was used for this design.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Designed by Danny Dirt PE, AK-CESCL #007 </a:t>
            </a:r>
          </a:p>
        </p:txBody>
      </p:sp>
      <p:sp>
        <p:nvSpPr>
          <p:cNvPr id="56" name="Freeform 55"/>
          <p:cNvSpPr/>
          <p:nvPr/>
        </p:nvSpPr>
        <p:spPr>
          <a:xfrm>
            <a:off x="518160" y="2560320"/>
            <a:ext cx="2712720" cy="1478280"/>
          </a:xfrm>
          <a:custGeom>
            <a:avLst/>
            <a:gdLst>
              <a:gd name="connsiteX0" fmla="*/ 2712720 w 2712720"/>
              <a:gd name="connsiteY0" fmla="*/ 0 h 1478280"/>
              <a:gd name="connsiteX1" fmla="*/ 2377440 w 2712720"/>
              <a:gd name="connsiteY1" fmla="*/ 502920 h 1478280"/>
              <a:gd name="connsiteX2" fmla="*/ 2240280 w 2712720"/>
              <a:gd name="connsiteY2" fmla="*/ 838200 h 1478280"/>
              <a:gd name="connsiteX3" fmla="*/ 2072640 w 2712720"/>
              <a:gd name="connsiteY3" fmla="*/ 960120 h 1478280"/>
              <a:gd name="connsiteX4" fmla="*/ 2087880 w 2712720"/>
              <a:gd name="connsiteY4" fmla="*/ 1143000 h 1478280"/>
              <a:gd name="connsiteX5" fmla="*/ 1676400 w 2712720"/>
              <a:gd name="connsiteY5" fmla="*/ 1295400 h 1478280"/>
              <a:gd name="connsiteX6" fmla="*/ 1508760 w 2712720"/>
              <a:gd name="connsiteY6" fmla="*/ 1463040 h 1478280"/>
              <a:gd name="connsiteX7" fmla="*/ 0 w 2712720"/>
              <a:gd name="connsiteY7" fmla="*/ 120396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720" h="1478280">
                <a:moveTo>
                  <a:pt x="2712720" y="0"/>
                </a:moveTo>
                <a:cubicBezTo>
                  <a:pt x="2584450" y="181610"/>
                  <a:pt x="2456180" y="363220"/>
                  <a:pt x="2377440" y="502920"/>
                </a:cubicBezTo>
                <a:cubicBezTo>
                  <a:pt x="2298700" y="642620"/>
                  <a:pt x="2291080" y="762000"/>
                  <a:pt x="2240280" y="838200"/>
                </a:cubicBezTo>
                <a:cubicBezTo>
                  <a:pt x="2189480" y="914400"/>
                  <a:pt x="2098040" y="909320"/>
                  <a:pt x="2072640" y="960120"/>
                </a:cubicBezTo>
                <a:cubicBezTo>
                  <a:pt x="2047240" y="1010920"/>
                  <a:pt x="2153920" y="1087120"/>
                  <a:pt x="2087880" y="1143000"/>
                </a:cubicBezTo>
                <a:cubicBezTo>
                  <a:pt x="2021840" y="1198880"/>
                  <a:pt x="1772920" y="1242060"/>
                  <a:pt x="1676400" y="1295400"/>
                </a:cubicBezTo>
                <a:cubicBezTo>
                  <a:pt x="1579880" y="1348740"/>
                  <a:pt x="1788160" y="1478280"/>
                  <a:pt x="1508760" y="1463040"/>
                </a:cubicBezTo>
                <a:cubicBezTo>
                  <a:pt x="1229360" y="1447800"/>
                  <a:pt x="614680" y="1325880"/>
                  <a:pt x="0" y="1203960"/>
                </a:cubicBezTo>
              </a:path>
            </a:pathLst>
          </a:custGeom>
          <a:ln w="3492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p:cNvSpPr txBox="1"/>
          <p:nvPr/>
        </p:nvSpPr>
        <p:spPr>
          <a:xfrm>
            <a:off x="228600" y="1840468"/>
            <a:ext cx="26139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8oz Geotextile filter fabric</a:t>
            </a:r>
          </a:p>
        </p:txBody>
      </p:sp>
      <p:cxnSp>
        <p:nvCxnSpPr>
          <p:cNvPr id="64" name="Straight Arrow Connector 63"/>
          <p:cNvCxnSpPr/>
          <p:nvPr/>
        </p:nvCxnSpPr>
        <p:spPr>
          <a:xfrm>
            <a:off x="2286000" y="2133600"/>
            <a:ext cx="762000" cy="533400"/>
          </a:xfrm>
          <a:prstGeom prst="straightConnector1">
            <a:avLst/>
          </a:prstGeom>
          <a:ln w="15875">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62" name="Picture 61" descr="dot_se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76200"/>
            <a:ext cx="1098850" cy="1066800"/>
          </a:xfrm>
          <a:prstGeom prst="rect">
            <a:avLst/>
          </a:prstGeom>
          <a:noFill/>
          <a:ln w="9525">
            <a:noFill/>
            <a:miter lim="800000"/>
            <a:headEnd/>
            <a:tailEnd/>
          </a:ln>
        </p:spPr>
      </p:pic>
      <p:sp>
        <p:nvSpPr>
          <p:cNvPr id="3" name="TextBox 2">
            <a:extLst>
              <a:ext uri="{FF2B5EF4-FFF2-40B4-BE49-F238E27FC236}">
                <a16:creationId xmlns:a16="http://schemas.microsoft.com/office/drawing/2014/main" id="{BA08AF49-6227-42FE-A855-D407B5076ADC}"/>
              </a:ext>
            </a:extLst>
          </p:cNvPr>
          <p:cNvSpPr txBox="1"/>
          <p:nvPr/>
        </p:nvSpPr>
        <p:spPr>
          <a:xfrm>
            <a:off x="7315200" y="3352800"/>
            <a:ext cx="114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Rip Rap</a:t>
            </a:r>
          </a:p>
        </p:txBody>
      </p:sp>
      <p:cxnSp>
        <p:nvCxnSpPr>
          <p:cNvPr id="65" name="Straight Arrow Connector 64">
            <a:extLst>
              <a:ext uri="{FF2B5EF4-FFF2-40B4-BE49-F238E27FC236}">
                <a16:creationId xmlns:a16="http://schemas.microsoft.com/office/drawing/2014/main" id="{433FC1A0-6C8E-47CE-9B96-03033E4EAEBE}"/>
              </a:ext>
            </a:extLst>
          </p:cNvPr>
          <p:cNvCxnSpPr>
            <a:cxnSpLocks/>
            <a:stCxn id="3" idx="2"/>
            <a:endCxn id="24" idx="15"/>
          </p:cNvCxnSpPr>
          <p:nvPr/>
        </p:nvCxnSpPr>
        <p:spPr>
          <a:xfrm flipH="1">
            <a:off x="6096000" y="3722132"/>
            <a:ext cx="1790700" cy="25550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026" name="Picture 2" descr="C:\Users\alex\Pictures\best\witch hat with a wattle &amp; 4x4 to hold in plac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ffectLst>
            <a:innerShdw blurRad="114300">
              <a:prstClr val="black"/>
            </a:innerShdw>
          </a:effectLst>
        </p:spPr>
      </p:pic>
      <p:sp>
        <p:nvSpPr>
          <p:cNvPr id="6" name="TextBox 5"/>
          <p:cNvSpPr txBox="1"/>
          <p:nvPr/>
        </p:nvSpPr>
        <p:spPr>
          <a:xfrm>
            <a:off x="152400" y="558225"/>
            <a:ext cx="6701002" cy="584775"/>
          </a:xfrm>
          <a:prstGeom prst="rect">
            <a:avLst/>
          </a:prstGeom>
          <a:noFill/>
        </p:spPr>
        <p:txBody>
          <a:bodyPr wrap="none" rtlCol="0">
            <a:spAutoFit/>
          </a:bodyPr>
          <a:lstStyle/>
          <a:p>
            <a:r>
              <a:rPr lang="en-US" sz="3200" b="1" dirty="0">
                <a:solidFill>
                  <a:schemeClr val="bg1"/>
                </a:solidFill>
              </a:rPr>
              <a:t>Is there a detail in the SWPPP for this?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4724400"/>
            <a:ext cx="9144000" cy="2133600"/>
          </a:xfrm>
        </p:spPr>
        <p:txBody>
          <a:bodyPr>
            <a:noAutofit/>
          </a:bodyPr>
          <a:lstStyle/>
          <a:p>
            <a:pPr>
              <a:buNone/>
            </a:pPr>
            <a:r>
              <a:rPr lang="en-US" sz="2800" dirty="0">
                <a:effectLst>
                  <a:outerShdw blurRad="38100" dist="38100" dir="2700000" algn="tl">
                    <a:srgbClr val="000000">
                      <a:alpha val="43137"/>
                    </a:srgbClr>
                  </a:outerShdw>
                </a:effectLst>
              </a:rPr>
              <a:t>	Describe the sequence and timing of activities that disturb soils and of BMP implementation and removal. Phase earth disturbing activities to minimize un-stabilized areas, and to achieve temporary or final stabilization quickly. </a:t>
            </a:r>
          </a:p>
          <a:p>
            <a:pPr>
              <a:buNone/>
            </a:pPr>
            <a:endParaRPr lang="en-US" sz="2800" dirty="0">
              <a:effectLst>
                <a:outerShdw blurRad="38100" dist="38100" dir="2700000" algn="tl">
                  <a:srgbClr val="000000">
                    <a:alpha val="43137"/>
                  </a:srgbClr>
                </a:outerShdw>
              </a:effectLst>
            </a:endParaRPr>
          </a:p>
        </p:txBody>
      </p:sp>
      <p:pic>
        <p:nvPicPr>
          <p:cNvPr id="286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4505209"/>
          </a:xfrm>
          <a:prstGeom prst="rect">
            <a:avLst/>
          </a:prstGeom>
          <a:noFill/>
          <a:ln w="9525">
            <a:noFill/>
            <a:miter lim="800000"/>
            <a:headEnd/>
            <a:tailEnd/>
          </a:ln>
          <a:effectLst>
            <a:innerShdw blurRad="114300">
              <a:prstClr val="black"/>
            </a:innerShdw>
          </a:effectLst>
        </p:spPr>
      </p:pic>
      <p:sp>
        <p:nvSpPr>
          <p:cNvPr id="5" name="Freeform 4"/>
          <p:cNvSpPr/>
          <p:nvPr/>
        </p:nvSpPr>
        <p:spPr>
          <a:xfrm>
            <a:off x="2667000" y="701040"/>
            <a:ext cx="1470660" cy="3337560"/>
          </a:xfrm>
          <a:custGeom>
            <a:avLst/>
            <a:gdLst>
              <a:gd name="connsiteX0" fmla="*/ 1021080 w 1165860"/>
              <a:gd name="connsiteY0" fmla="*/ 0 h 3276600"/>
              <a:gd name="connsiteX1" fmla="*/ 1127760 w 1165860"/>
              <a:gd name="connsiteY1" fmla="*/ 518160 h 3276600"/>
              <a:gd name="connsiteX2" fmla="*/ 1127760 w 1165860"/>
              <a:gd name="connsiteY2" fmla="*/ 1143000 h 3276600"/>
              <a:gd name="connsiteX3" fmla="*/ 899160 w 1165860"/>
              <a:gd name="connsiteY3" fmla="*/ 1752600 h 3276600"/>
              <a:gd name="connsiteX4" fmla="*/ 502920 w 1165860"/>
              <a:gd name="connsiteY4" fmla="*/ 2545080 h 3276600"/>
              <a:gd name="connsiteX5" fmla="*/ 0 w 1165860"/>
              <a:gd name="connsiteY5" fmla="*/ 3276600 h 3276600"/>
              <a:gd name="connsiteX6" fmla="*/ 0 w 1165860"/>
              <a:gd name="connsiteY6" fmla="*/ 3276600 h 32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5860" h="3276600">
                <a:moveTo>
                  <a:pt x="1021080" y="0"/>
                </a:moveTo>
                <a:cubicBezTo>
                  <a:pt x="1065530" y="163830"/>
                  <a:pt x="1109980" y="327660"/>
                  <a:pt x="1127760" y="518160"/>
                </a:cubicBezTo>
                <a:cubicBezTo>
                  <a:pt x="1145540" y="708660"/>
                  <a:pt x="1165860" y="937260"/>
                  <a:pt x="1127760" y="1143000"/>
                </a:cubicBezTo>
                <a:cubicBezTo>
                  <a:pt x="1089660" y="1348740"/>
                  <a:pt x="1003300" y="1518920"/>
                  <a:pt x="899160" y="1752600"/>
                </a:cubicBezTo>
                <a:cubicBezTo>
                  <a:pt x="795020" y="1986280"/>
                  <a:pt x="652780" y="2291080"/>
                  <a:pt x="502920" y="2545080"/>
                </a:cubicBezTo>
                <a:cubicBezTo>
                  <a:pt x="353060" y="2799080"/>
                  <a:pt x="0" y="3276600"/>
                  <a:pt x="0" y="3276600"/>
                </a:cubicBezTo>
                <a:lnTo>
                  <a:pt x="0" y="3276600"/>
                </a:lnTo>
              </a:path>
            </a:pathLst>
          </a:custGeom>
          <a:ln w="190500">
            <a:solidFill>
              <a:srgbClr val="1508B8"/>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5040184" y="2249031"/>
            <a:ext cx="4103816" cy="2246769"/>
          </a:xfrm>
          <a:prstGeom prst="rect">
            <a:avLst/>
          </a:prstGeom>
          <a:solidFill>
            <a:schemeClr val="tx1"/>
          </a:solidFill>
        </p:spPr>
        <p:txBody>
          <a:bodyPr wrap="square" rtlCol="0">
            <a:spAutoFit/>
          </a:bodyPr>
          <a:lstStyle/>
          <a:p>
            <a:r>
              <a:rPr lang="en-US" sz="2000" dirty="0">
                <a:solidFill>
                  <a:schemeClr val="bg1"/>
                </a:solidFill>
              </a:rPr>
              <a:t>Prior to embankment fill:</a:t>
            </a:r>
          </a:p>
          <a:p>
            <a:r>
              <a:rPr lang="en-US" sz="2000" dirty="0">
                <a:solidFill>
                  <a:schemeClr val="bg1"/>
                </a:solidFill>
              </a:rPr>
              <a:t>1- Install Perimeter </a:t>
            </a:r>
            <a:r>
              <a:rPr lang="en-US" sz="2000" dirty="0" err="1">
                <a:solidFill>
                  <a:schemeClr val="bg1"/>
                </a:solidFill>
              </a:rPr>
              <a:t>berm</a:t>
            </a:r>
            <a:r>
              <a:rPr lang="en-US" sz="2000" dirty="0">
                <a:solidFill>
                  <a:schemeClr val="bg1"/>
                </a:solidFill>
              </a:rPr>
              <a:t> at OHW</a:t>
            </a:r>
          </a:p>
          <a:p>
            <a:r>
              <a:rPr lang="en-US" sz="2000" dirty="0">
                <a:solidFill>
                  <a:schemeClr val="bg1"/>
                </a:solidFill>
              </a:rPr>
              <a:t>2- Place 4 “ gravel filter layer on </a:t>
            </a:r>
            <a:r>
              <a:rPr lang="en-US" sz="2000" dirty="0" err="1">
                <a:solidFill>
                  <a:schemeClr val="bg1"/>
                </a:solidFill>
              </a:rPr>
              <a:t>berm</a:t>
            </a:r>
            <a:endParaRPr lang="en-US" sz="2000" dirty="0">
              <a:solidFill>
                <a:schemeClr val="bg1"/>
              </a:solidFill>
            </a:endParaRPr>
          </a:p>
          <a:p>
            <a:r>
              <a:rPr lang="en-US" sz="2000" dirty="0">
                <a:solidFill>
                  <a:schemeClr val="bg1"/>
                </a:solidFill>
              </a:rPr>
              <a:t>Upon completion of the approach fill:</a:t>
            </a:r>
          </a:p>
          <a:p>
            <a:r>
              <a:rPr lang="en-US" sz="2000" dirty="0">
                <a:solidFill>
                  <a:schemeClr val="bg1"/>
                </a:solidFill>
              </a:rPr>
              <a:t>1- Place </a:t>
            </a:r>
            <a:r>
              <a:rPr lang="en-US" sz="2000" dirty="0" err="1">
                <a:solidFill>
                  <a:schemeClr val="bg1"/>
                </a:solidFill>
              </a:rPr>
              <a:t>geotextile</a:t>
            </a:r>
            <a:r>
              <a:rPr lang="en-US" sz="2000" dirty="0">
                <a:solidFill>
                  <a:schemeClr val="bg1"/>
                </a:solidFill>
              </a:rPr>
              <a:t> fabric</a:t>
            </a:r>
          </a:p>
          <a:p>
            <a:r>
              <a:rPr lang="en-US" sz="2000" dirty="0">
                <a:solidFill>
                  <a:schemeClr val="bg1"/>
                </a:solidFill>
              </a:rPr>
              <a:t>2- Place rip rap on slopes</a:t>
            </a:r>
          </a:p>
          <a:p>
            <a:r>
              <a:rPr lang="en-US" sz="2000" dirty="0">
                <a:solidFill>
                  <a:schemeClr val="bg1"/>
                </a:solidFill>
              </a:rPr>
              <a:t>See detail Plan sheet </a:t>
            </a:r>
            <a:r>
              <a:rPr lang="en-US" sz="2000" dirty="0" err="1">
                <a:solidFill>
                  <a:schemeClr val="bg1"/>
                </a:solidFill>
              </a:rPr>
              <a:t>xxxxx</a:t>
            </a:r>
            <a:endParaRPr lang="en-US" sz="2000" dirty="0">
              <a:solidFill>
                <a:schemeClr val="bg1"/>
              </a:solidFill>
            </a:endParaRPr>
          </a:p>
        </p:txBody>
      </p:sp>
      <p:pic>
        <p:nvPicPr>
          <p:cNvPr id="7" name="Picture 6" descr="dot_se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76200"/>
            <a:ext cx="1447800" cy="140557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1" name="Picture 8" descr="6-27-07 Alaska 07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8889" y="228600"/>
            <a:ext cx="8636511" cy="2795588"/>
          </a:xfrm>
          <a:prstGeom prst="rect">
            <a:avLst/>
          </a:prstGeom>
          <a:noFill/>
          <a:ln w="9525">
            <a:noFill/>
            <a:miter lim="800000"/>
            <a:headEnd/>
            <a:tailEnd/>
          </a:ln>
          <a:effectLst>
            <a:innerShdw blurRad="114300">
              <a:prstClr val="black"/>
            </a:innerShdw>
          </a:effectLst>
        </p:spPr>
      </p:pic>
      <p:sp>
        <p:nvSpPr>
          <p:cNvPr id="125954" name="Rectangle 2"/>
          <p:cNvSpPr>
            <a:spLocks noGrp="1" noChangeArrowheads="1"/>
          </p:cNvSpPr>
          <p:nvPr>
            <p:ph type="title"/>
          </p:nvPr>
        </p:nvSpPr>
        <p:spPr>
          <a:xfrm>
            <a:off x="304800" y="152400"/>
            <a:ext cx="5867400" cy="1189038"/>
          </a:xfrm>
        </p:spPr>
        <p:txBody>
          <a:bodyPr>
            <a:normAutofit fontScale="90000"/>
          </a:bodyPr>
          <a:lstStyle/>
          <a:p>
            <a:pPr algn="l" eaLnBrk="1" hangingPunct="1">
              <a:defRPr/>
            </a:pPr>
            <a:r>
              <a:rPr lang="en-US" sz="4000" b="1" dirty="0">
                <a:solidFill>
                  <a:schemeClr val="tx1"/>
                </a:solidFill>
                <a:effectLst>
                  <a:outerShdw blurRad="38100" dist="38100" dir="2700000" algn="tl">
                    <a:srgbClr val="000000">
                      <a:alpha val="43137"/>
                    </a:srgbClr>
                  </a:outerShdw>
                </a:effectLst>
              </a:rPr>
              <a:t>Certified Erosion &amp;</a:t>
            </a:r>
            <a:br>
              <a:rPr lang="en-US" sz="4000" b="1" dirty="0">
                <a:solidFill>
                  <a:schemeClr val="tx1"/>
                </a:solidFill>
                <a:effectLst>
                  <a:outerShdw blurRad="38100" dist="38100" dir="2700000" algn="tl">
                    <a:srgbClr val="000000">
                      <a:alpha val="43137"/>
                    </a:srgbClr>
                  </a:outerShdw>
                </a:effectLst>
              </a:rPr>
            </a:br>
            <a:r>
              <a:rPr lang="en-US" sz="4000" b="1" dirty="0">
                <a:solidFill>
                  <a:schemeClr val="tx1"/>
                </a:solidFill>
                <a:effectLst>
                  <a:outerShdw blurRad="38100" dist="38100" dir="2700000" algn="tl">
                    <a:srgbClr val="000000">
                      <a:alpha val="43137"/>
                    </a:srgbClr>
                  </a:outerShdw>
                </a:effectLst>
              </a:rPr>
              <a:t>Sediment Control Lead</a:t>
            </a:r>
          </a:p>
        </p:txBody>
      </p:sp>
      <p:sp>
        <p:nvSpPr>
          <p:cNvPr id="125955" name="Rectangle 3"/>
          <p:cNvSpPr>
            <a:spLocks noGrp="1" noChangeArrowheads="1"/>
          </p:cNvSpPr>
          <p:nvPr>
            <p:ph type="body" idx="1"/>
          </p:nvPr>
        </p:nvSpPr>
        <p:spPr>
          <a:xfrm>
            <a:off x="0" y="3200400"/>
            <a:ext cx="9144000" cy="1143000"/>
          </a:xfrm>
        </p:spPr>
        <p:txBody>
          <a:bodyPr>
            <a:noAutofit/>
          </a:bodyPr>
          <a:lstStyle/>
          <a:p>
            <a:pPr marL="0" indent="0" eaLnBrk="1" hangingPunct="1">
              <a:buClr>
                <a:schemeClr val="tx1"/>
              </a:buClr>
              <a:buFont typeface="Wingdings" pitchFamily="2" charset="2"/>
              <a:buNone/>
              <a:defRPr/>
            </a:pPr>
            <a:r>
              <a:rPr lang="en-US" sz="2700" b="1" dirty="0">
                <a:effectLst>
                  <a:outerShdw blurRad="38100" dist="38100" dir="2700000" algn="tl">
                    <a:srgbClr val="000000">
                      <a:alpha val="43137"/>
                    </a:srgbClr>
                  </a:outerShdw>
                </a:effectLst>
              </a:rPr>
              <a:t>AK-CESCL:  Required on projects that disturb five acres or more</a:t>
            </a:r>
          </a:p>
          <a:p>
            <a:pPr marL="0" indent="0" eaLnBrk="1" hangingPunct="1">
              <a:buClr>
                <a:schemeClr val="tx1"/>
              </a:buClr>
              <a:buFont typeface="Wingdings" pitchFamily="2" charset="2"/>
              <a:buNone/>
              <a:defRPr/>
            </a:pPr>
            <a:r>
              <a:rPr lang="en-US" sz="2700" b="1" dirty="0">
                <a:effectLst>
                  <a:outerShdw blurRad="38100" dist="38100" dir="2700000" algn="tl">
                    <a:srgbClr val="000000">
                      <a:alpha val="43137"/>
                    </a:srgbClr>
                  </a:outerShdw>
                </a:effectLst>
              </a:rPr>
              <a:t>AK-CESCL:  Required for Active </a:t>
            </a:r>
            <a:r>
              <a:rPr lang="en-US" sz="2800" b="1" dirty="0">
                <a:effectLst>
                  <a:outerShdw blurRad="38100" dist="38100" dir="2700000" algn="tl">
                    <a:srgbClr val="000000">
                      <a:alpha val="43137"/>
                    </a:srgbClr>
                  </a:outerShdw>
                </a:effectLst>
              </a:rPr>
              <a:t>Treatment System Operators</a:t>
            </a:r>
          </a:p>
          <a:p>
            <a:pPr marL="0" indent="0" eaLnBrk="1" hangingPunct="1">
              <a:buClr>
                <a:schemeClr val="tx1"/>
              </a:buClr>
              <a:buFont typeface="Wingdings" pitchFamily="2" charset="2"/>
              <a:buNone/>
              <a:defRPr/>
            </a:pPr>
            <a:r>
              <a:rPr lang="en-US" sz="2800" b="1" dirty="0">
                <a:effectLst>
                  <a:outerShdw blurRad="38100" dist="38100" dir="2700000" algn="tl">
                    <a:srgbClr val="000000">
                      <a:alpha val="43137"/>
                    </a:srgbClr>
                  </a:outerShdw>
                </a:effectLst>
              </a:rPr>
              <a:t>AK-CESCL must be trained by an approved program.</a:t>
            </a:r>
          </a:p>
        </p:txBody>
      </p:sp>
      <p:sp>
        <p:nvSpPr>
          <p:cNvPr id="8201" name="TextBox 8"/>
          <p:cNvSpPr txBox="1">
            <a:spLocks noChangeArrowheads="1"/>
          </p:cNvSpPr>
          <p:nvPr/>
        </p:nvSpPr>
        <p:spPr bwMode="auto">
          <a:xfrm>
            <a:off x="-457200" y="4572000"/>
            <a:ext cx="9544050" cy="1384995"/>
          </a:xfrm>
          <a:prstGeom prst="rect">
            <a:avLst/>
          </a:prstGeom>
          <a:noFill/>
          <a:ln w="9525">
            <a:noFill/>
            <a:miter lim="800000"/>
            <a:headEnd/>
            <a:tailEnd/>
          </a:ln>
        </p:spPr>
        <p:txBody>
          <a:bodyPr wrap="square">
            <a:spAutoFit/>
          </a:bodyPr>
          <a:lstStyle/>
          <a:p>
            <a:pPr lvl="2" indent="-463550" eaLnBrk="1" hangingPunct="1">
              <a:buClr>
                <a:schemeClr val="tx1"/>
              </a:buClr>
              <a:defRPr/>
            </a:pPr>
            <a:r>
              <a:rPr lang="en-US" sz="2800" b="1" dirty="0">
                <a:effectLst>
                  <a:outerShdw blurRad="38100" dist="38100" dir="2700000" algn="tl">
                    <a:srgbClr val="000000">
                      <a:alpha val="43137"/>
                    </a:srgbClr>
                  </a:outerShdw>
                </a:effectLst>
              </a:rPr>
              <a:t>	        (two certified inspectors may be necessary)</a:t>
            </a:r>
          </a:p>
          <a:p>
            <a:pPr lvl="2" indent="-463550" eaLnBrk="1" hangingPunct="1">
              <a:buClr>
                <a:schemeClr val="tx1"/>
              </a:buClr>
              <a:defRPr/>
            </a:pPr>
            <a:r>
              <a:rPr lang="en-US" sz="2800" b="1" dirty="0">
                <a:effectLst>
                  <a:outerShdw blurRad="38100" dist="38100" dir="2700000" algn="tl">
                    <a:srgbClr val="000000">
                      <a:alpha val="43137"/>
                    </a:srgbClr>
                  </a:outerShdw>
                </a:effectLst>
              </a:rPr>
              <a:t>AK-CESCLs are decision-makers in the project process.</a:t>
            </a:r>
          </a:p>
          <a:p>
            <a:pPr lvl="2" indent="-463550" eaLnBrk="1" hangingPunct="1">
              <a:buClr>
                <a:schemeClr val="tx1"/>
              </a:buClr>
              <a:defRPr/>
            </a:pPr>
            <a:r>
              <a:rPr lang="en-US" sz="2800" b="1" dirty="0">
                <a:effectLst>
                  <a:outerShdw blurRad="38100" dist="38100" dir="2700000" algn="tl">
                    <a:srgbClr val="000000">
                      <a:alpha val="43137"/>
                    </a:srgbClr>
                  </a:outerShdw>
                </a:effectLst>
              </a:rPr>
              <a:t>AK-CESCLs  inspect  BMPs &amp; construction areas.</a:t>
            </a:r>
            <a:endParaRPr lang="en-US" sz="2800" dirty="0">
              <a:effectLst>
                <a:outerShdw blurRad="38100" dist="38100" dir="2700000" algn="tl">
                  <a:srgbClr val="000000">
                    <a:alpha val="43137"/>
                  </a:srgbClr>
                </a:outerShdw>
              </a:effectLst>
            </a:endParaRPr>
          </a:p>
        </p:txBody>
      </p:sp>
      <p:sp>
        <p:nvSpPr>
          <p:cNvPr id="6" name="TextBox 5"/>
          <p:cNvSpPr txBox="1"/>
          <p:nvPr/>
        </p:nvSpPr>
        <p:spPr>
          <a:xfrm>
            <a:off x="7010400" y="6185595"/>
            <a:ext cx="1883208" cy="400110"/>
          </a:xfrm>
          <a:prstGeom prst="rect">
            <a:avLst/>
          </a:prstGeom>
          <a:noFill/>
          <a:ln>
            <a:solidFill>
              <a:schemeClr val="tx1"/>
            </a:solidFill>
          </a:ln>
        </p:spPr>
        <p:txBody>
          <a:bodyPr wrap="none" rtlCol="0">
            <a:spAutoFit/>
          </a:bodyPr>
          <a:lstStyle/>
          <a:p>
            <a:r>
              <a:rPr lang="en-US" sz="2000" dirty="0"/>
              <a:t>2021 CGP Pg. 82</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Text Placeholder 2"/>
          <p:cNvSpPr>
            <a:spLocks noGrp="1"/>
          </p:cNvSpPr>
          <p:nvPr>
            <p:ph type="body" sz="half" idx="1"/>
          </p:nvPr>
        </p:nvSpPr>
        <p:spPr/>
        <p:txBody>
          <a:bodyPr/>
          <a:lstStyle/>
          <a:p>
            <a:pPr>
              <a:defRPr/>
            </a:pPr>
            <a:endParaRPr lang="en-US"/>
          </a:p>
        </p:txBody>
      </p:sp>
      <p:sp>
        <p:nvSpPr>
          <p:cNvPr id="4" name="Content Placeholder 3"/>
          <p:cNvSpPr>
            <a:spLocks noGrp="1"/>
          </p:cNvSpPr>
          <p:nvPr>
            <p:ph sz="half" idx="2"/>
          </p:nvPr>
        </p:nvSpPr>
        <p:spPr/>
        <p:txBody>
          <a:bodyPr/>
          <a:lstStyle/>
          <a:p>
            <a:pPr>
              <a:defRPr/>
            </a:pPr>
            <a:endParaRPr lang="en-US"/>
          </a:p>
        </p:txBody>
      </p:sp>
      <p:pic>
        <p:nvPicPr>
          <p:cNvPr id="3077" name="Picture 3" descr="C:\Users\alex\Documents\AK 2010 Site Audit\Paxson\DSC_084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79278" cy="6858000"/>
          </a:xfrm>
          <a:prstGeom prst="rect">
            <a:avLst/>
          </a:prstGeom>
          <a:noFill/>
          <a:ln w="9525">
            <a:noFill/>
            <a:miter lim="800000"/>
            <a:headEnd/>
            <a:tailEnd/>
          </a:ln>
          <a:effectLst>
            <a:innerShdw blurRad="114300">
              <a:prstClr val="black"/>
            </a:innerShdw>
          </a:effectLst>
        </p:spPr>
      </p:pic>
      <p:sp>
        <p:nvSpPr>
          <p:cNvPr id="6" name="TextBox 5"/>
          <p:cNvSpPr txBox="1"/>
          <p:nvPr/>
        </p:nvSpPr>
        <p:spPr>
          <a:xfrm>
            <a:off x="8247935" y="6400800"/>
            <a:ext cx="838306" cy="369332"/>
          </a:xfrm>
          <a:prstGeom prst="rect">
            <a:avLst/>
          </a:prstGeom>
          <a:noFill/>
        </p:spPr>
        <p:txBody>
          <a:bodyPr wrap="none" rtlCol="0">
            <a:spAutoFit/>
          </a:bodyPr>
          <a:lstStyle/>
          <a:p>
            <a:r>
              <a:rPr lang="en-US" dirty="0" err="1"/>
              <a:t>Paxson</a:t>
            </a:r>
            <a:endParaRPr lang="en-US" dirty="0"/>
          </a:p>
        </p:txBody>
      </p:sp>
      <p:sp>
        <p:nvSpPr>
          <p:cNvPr id="7" name="TextBox 6"/>
          <p:cNvSpPr txBox="1"/>
          <p:nvPr/>
        </p:nvSpPr>
        <p:spPr>
          <a:xfrm>
            <a:off x="152400" y="76200"/>
            <a:ext cx="4154279" cy="1200329"/>
          </a:xfrm>
          <a:prstGeom prst="rect">
            <a:avLst/>
          </a:prstGeom>
          <a:noFill/>
        </p:spPr>
        <p:txBody>
          <a:bodyPr wrap="none" rtlCol="0">
            <a:spAutoFit/>
          </a:bodyPr>
          <a:lstStyle/>
          <a:p>
            <a:r>
              <a:rPr lang="en-US" sz="4400" dirty="0">
                <a:solidFill>
                  <a:schemeClr val="bg1"/>
                </a:solidFill>
              </a:rPr>
              <a:t>Inspection report</a:t>
            </a:r>
          </a:p>
          <a:p>
            <a:r>
              <a:rPr lang="en-US" sz="2800" dirty="0">
                <a:solidFill>
                  <a:schemeClr val="bg1"/>
                </a:solidFill>
              </a:rPr>
              <a:t>Practice Time: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52400" y="76200"/>
            <a:ext cx="3124200" cy="1143000"/>
          </a:xfrm>
        </p:spPr>
        <p:txBody>
          <a:bodyPr/>
          <a:lstStyle/>
          <a:p>
            <a:pPr>
              <a:buFont typeface="Wingdings" pitchFamily="2" charset="2"/>
              <a:buNone/>
              <a:defRPr/>
            </a:pPr>
            <a:r>
              <a:rPr lang="en-US" dirty="0"/>
              <a:t>Inspection:</a:t>
            </a:r>
          </a:p>
          <a:p>
            <a:pPr>
              <a:buFont typeface="Wingdings" pitchFamily="2" charset="2"/>
              <a:buNone/>
              <a:defRPr/>
            </a:pPr>
            <a:r>
              <a:rPr lang="en-US" sz="2800" dirty="0"/>
              <a:t>Perimeter Controls</a:t>
            </a:r>
          </a:p>
        </p:txBody>
      </p:sp>
      <p:sp>
        <p:nvSpPr>
          <p:cNvPr id="4" name="Content Placeholder 3"/>
          <p:cNvSpPr>
            <a:spLocks noGrp="1"/>
          </p:cNvSpPr>
          <p:nvPr>
            <p:ph sz="half" idx="2"/>
          </p:nvPr>
        </p:nvSpPr>
        <p:spPr/>
        <p:txBody>
          <a:bodyPr/>
          <a:lstStyle/>
          <a:p>
            <a:pPr>
              <a:defRPr/>
            </a:pPr>
            <a:endParaRPr lang="en-US"/>
          </a:p>
        </p:txBody>
      </p:sp>
      <p:pic>
        <p:nvPicPr>
          <p:cNvPr id="5124" name="Picture 3"/>
          <p:cNvPicPr>
            <a:picLocks noChangeAspect="1" noChangeArrowheads="1"/>
          </p:cNvPicPr>
          <p:nvPr/>
        </p:nvPicPr>
        <p:blipFill>
          <a:blip r:embed="rId3" cstate="email">
            <a:lum bright="-11000" contrast="8000"/>
            <a:extLst>
              <a:ext uri="{28A0092B-C50C-407E-A947-70E740481C1C}">
                <a14:useLocalDpi xmlns:a14="http://schemas.microsoft.com/office/drawing/2010/main"/>
              </a:ext>
            </a:extLst>
          </a:blip>
          <a:srcRect/>
          <a:stretch>
            <a:fillRect/>
          </a:stretch>
        </p:blipFill>
        <p:spPr bwMode="auto">
          <a:xfrm>
            <a:off x="3429000" y="-9525"/>
            <a:ext cx="5715000" cy="6851650"/>
          </a:xfrm>
          <a:prstGeom prst="rect">
            <a:avLst/>
          </a:prstGeom>
          <a:noFill/>
          <a:ln w="9525">
            <a:noFill/>
            <a:miter lim="800000"/>
            <a:headEnd/>
            <a:tailEnd/>
          </a:ln>
        </p:spPr>
      </p:pic>
      <p:sp>
        <p:nvSpPr>
          <p:cNvPr id="9" name="Down Arrow 8"/>
          <p:cNvSpPr/>
          <p:nvPr/>
        </p:nvSpPr>
        <p:spPr bwMode="auto">
          <a:xfrm rot="20090539">
            <a:off x="6918707" y="681482"/>
            <a:ext cx="457200" cy="533400"/>
          </a:xfrm>
          <a:prstGeom prst="downArrow">
            <a:avLst/>
          </a:prstGeom>
          <a:solidFill>
            <a:srgbClr val="0000FF"/>
          </a:solidFill>
          <a:ln w="9525" cap="flat" cmpd="sng" algn="ctr">
            <a:solidFill>
              <a:schemeClr val="accent4">
                <a:lumMod val="10000"/>
              </a:schemeClr>
            </a:solidFill>
            <a:prstDash val="solid"/>
            <a:round/>
            <a:headEnd type="none" w="med" len="med"/>
            <a:tailEnd type="none" w="med" len="med"/>
          </a:ln>
          <a:effectLst/>
        </p:spPr>
        <p:txBody>
          <a:bodyPr/>
          <a:lstStyle/>
          <a:p>
            <a:pPr>
              <a:defRPr/>
            </a:pPr>
            <a:endParaRPr lang="en-US"/>
          </a:p>
        </p:txBody>
      </p:sp>
      <p:pic>
        <p:nvPicPr>
          <p:cNvPr id="5125" name="Picture 4" descr="C:\Users\alex\AppData\Local\Microsoft\Windows\Temporary Internet Files\Content.IE5\BZTZUQRO\MC900440422[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125374">
            <a:off x="6464326" y="52174"/>
            <a:ext cx="947738" cy="757238"/>
          </a:xfrm>
          <a:prstGeom prst="rect">
            <a:avLst/>
          </a:prstGeom>
          <a:noFill/>
          <a:ln w="9525">
            <a:noFill/>
            <a:miter lim="800000"/>
            <a:headEnd/>
            <a:tailEnd/>
          </a:ln>
        </p:spPr>
      </p:pic>
      <p:sp>
        <p:nvSpPr>
          <p:cNvPr id="7" name="TextBox 6"/>
          <p:cNvSpPr txBox="1"/>
          <p:nvPr/>
        </p:nvSpPr>
        <p:spPr>
          <a:xfrm>
            <a:off x="33430" y="2286000"/>
            <a:ext cx="2997167" cy="3046988"/>
          </a:xfrm>
          <a:prstGeom prst="rect">
            <a:avLst/>
          </a:prstGeom>
          <a:noFill/>
        </p:spPr>
        <p:txBody>
          <a:bodyPr wrap="none" rtlCol="0">
            <a:spAutoFit/>
          </a:bodyPr>
          <a:lstStyle/>
          <a:p>
            <a:pPr>
              <a:buClr>
                <a:schemeClr val="tx1"/>
              </a:buClr>
            </a:pPr>
            <a:r>
              <a:rPr lang="en-US" sz="3200" dirty="0"/>
              <a:t>Current site Map</a:t>
            </a:r>
          </a:p>
          <a:p>
            <a:pPr>
              <a:buClr>
                <a:schemeClr val="tx1"/>
              </a:buClr>
            </a:pPr>
            <a:r>
              <a:rPr lang="en-US" sz="3200" dirty="0"/>
              <a:t>Note:</a:t>
            </a:r>
          </a:p>
          <a:p>
            <a:pPr>
              <a:buClr>
                <a:schemeClr val="tx1"/>
              </a:buClr>
              <a:buFont typeface="Wingdings" pitchFamily="2" charset="2"/>
              <a:buChar char="ü"/>
            </a:pPr>
            <a:r>
              <a:rPr lang="en-US" sz="3200" dirty="0"/>
              <a:t> BMP locations</a:t>
            </a:r>
          </a:p>
          <a:p>
            <a:pPr>
              <a:buClr>
                <a:schemeClr val="tx1"/>
              </a:buClr>
              <a:buFont typeface="Wingdings" pitchFamily="2" charset="2"/>
              <a:buChar char="ü"/>
            </a:pPr>
            <a:endParaRPr lang="en-US" sz="3200" dirty="0"/>
          </a:p>
          <a:p>
            <a:pPr>
              <a:buClr>
                <a:schemeClr val="tx1"/>
              </a:buClr>
              <a:buFont typeface="Wingdings" pitchFamily="2" charset="2"/>
              <a:buChar char="ü"/>
            </a:pPr>
            <a:endParaRPr lang="en-US" sz="3200" dirty="0"/>
          </a:p>
          <a:p>
            <a:pPr>
              <a:buClr>
                <a:schemeClr val="tx1"/>
              </a:buClr>
            </a:pPr>
            <a:endParaRPr lang="en-US" sz="32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2050" name="Picture 2" descr="F:\DCIM\101NIKON\DSCN4218.JPG"/>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0" y="0"/>
            <a:ext cx="9144000" cy="6858000"/>
          </a:xfrm>
          <a:effectLst>
            <a:innerShdw blurRad="114300">
              <a:prstClr val="black"/>
            </a:innerShdw>
          </a:effectLst>
        </p:spPr>
      </p:pic>
      <p:sp>
        <p:nvSpPr>
          <p:cNvPr id="5" name="TextBox 4"/>
          <p:cNvSpPr txBox="1"/>
          <p:nvPr/>
        </p:nvSpPr>
        <p:spPr>
          <a:xfrm>
            <a:off x="2451100" y="5935662"/>
            <a:ext cx="5168900" cy="769938"/>
          </a:xfrm>
          <a:prstGeom prst="rect">
            <a:avLst/>
          </a:prstGeom>
          <a:noFill/>
        </p:spPr>
        <p:txBody>
          <a:bodyPr wrap="none">
            <a:spAutoFit/>
          </a:bodyPr>
          <a:lstStyle/>
          <a:p>
            <a:pPr>
              <a:defRPr/>
            </a:pPr>
            <a:r>
              <a:rPr lang="en-US" sz="4400" b="1" dirty="0">
                <a:solidFill>
                  <a:srgbClr val="000066"/>
                </a:solidFill>
                <a:effectLst>
                  <a:outerShdw blurRad="38100" dist="38100" dir="2700000" algn="tl">
                    <a:srgbClr val="000000">
                      <a:alpha val="43137"/>
                    </a:srgbClr>
                  </a:outerShdw>
                </a:effectLst>
              </a:rPr>
              <a:t>No Perimeter Control</a:t>
            </a:r>
          </a:p>
        </p:txBody>
      </p:sp>
      <p:sp>
        <p:nvSpPr>
          <p:cNvPr id="6" name="Freeform 5"/>
          <p:cNvSpPr/>
          <p:nvPr/>
        </p:nvSpPr>
        <p:spPr>
          <a:xfrm>
            <a:off x="554038" y="3130550"/>
            <a:ext cx="752475" cy="1538288"/>
          </a:xfrm>
          <a:custGeom>
            <a:avLst/>
            <a:gdLst>
              <a:gd name="connsiteX0" fmla="*/ 235527 w 752763"/>
              <a:gd name="connsiteY0" fmla="*/ 0 h 1537855"/>
              <a:gd name="connsiteX1" fmla="*/ 692727 w 752763"/>
              <a:gd name="connsiteY1" fmla="*/ 304800 h 1537855"/>
              <a:gd name="connsiteX2" fmla="*/ 595745 w 752763"/>
              <a:gd name="connsiteY2" fmla="*/ 900546 h 1537855"/>
              <a:gd name="connsiteX3" fmla="*/ 0 w 752763"/>
              <a:gd name="connsiteY3" fmla="*/ 1537855 h 1537855"/>
            </a:gdLst>
            <a:ahLst/>
            <a:cxnLst>
              <a:cxn ang="0">
                <a:pos x="connsiteX0" y="connsiteY0"/>
              </a:cxn>
              <a:cxn ang="0">
                <a:pos x="connsiteX1" y="connsiteY1"/>
              </a:cxn>
              <a:cxn ang="0">
                <a:pos x="connsiteX2" y="connsiteY2"/>
              </a:cxn>
              <a:cxn ang="0">
                <a:pos x="connsiteX3" y="connsiteY3"/>
              </a:cxn>
            </a:cxnLst>
            <a:rect l="l" t="t" r="r" b="b"/>
            <a:pathLst>
              <a:path w="752763" h="1537855">
                <a:moveTo>
                  <a:pt x="235527" y="0"/>
                </a:moveTo>
                <a:cubicBezTo>
                  <a:pt x="434109" y="77354"/>
                  <a:pt x="632691" y="154709"/>
                  <a:pt x="692727" y="304800"/>
                </a:cubicBezTo>
                <a:cubicBezTo>
                  <a:pt x="752763" y="454891"/>
                  <a:pt x="711200" y="695037"/>
                  <a:pt x="595745" y="900546"/>
                </a:cubicBezTo>
                <a:cubicBezTo>
                  <a:pt x="480291" y="1106055"/>
                  <a:pt x="240145" y="1321955"/>
                  <a:pt x="0" y="1537855"/>
                </a:cubicBezTo>
              </a:path>
            </a:pathLst>
          </a:custGeom>
          <a:ln w="53975">
            <a:solidFill>
              <a:srgbClr val="0000CC"/>
            </a:solidFill>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 name="Freeform 6"/>
          <p:cNvSpPr/>
          <p:nvPr/>
        </p:nvSpPr>
        <p:spPr>
          <a:xfrm>
            <a:off x="6359525" y="2868613"/>
            <a:ext cx="471488" cy="1509712"/>
          </a:xfrm>
          <a:custGeom>
            <a:avLst/>
            <a:gdLst>
              <a:gd name="connsiteX0" fmla="*/ 471055 w 471055"/>
              <a:gd name="connsiteY0" fmla="*/ 0 h 1510145"/>
              <a:gd name="connsiteX1" fmla="*/ 221673 w 471055"/>
              <a:gd name="connsiteY1" fmla="*/ 138545 h 1510145"/>
              <a:gd name="connsiteX2" fmla="*/ 83128 w 471055"/>
              <a:gd name="connsiteY2" fmla="*/ 471054 h 1510145"/>
              <a:gd name="connsiteX3" fmla="*/ 0 w 471055"/>
              <a:gd name="connsiteY3" fmla="*/ 1510145 h 1510145"/>
              <a:gd name="connsiteX4" fmla="*/ 0 w 471055"/>
              <a:gd name="connsiteY4" fmla="*/ 1510145 h 1510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055" h="1510145">
                <a:moveTo>
                  <a:pt x="471055" y="0"/>
                </a:moveTo>
                <a:cubicBezTo>
                  <a:pt x="378691" y="30018"/>
                  <a:pt x="286327" y="60036"/>
                  <a:pt x="221673" y="138545"/>
                </a:cubicBezTo>
                <a:cubicBezTo>
                  <a:pt x="157019" y="217054"/>
                  <a:pt x="120073" y="242454"/>
                  <a:pt x="83128" y="471054"/>
                </a:cubicBezTo>
                <a:cubicBezTo>
                  <a:pt x="46183" y="699654"/>
                  <a:pt x="0" y="1510145"/>
                  <a:pt x="0" y="1510145"/>
                </a:cubicBezTo>
                <a:lnTo>
                  <a:pt x="0" y="1510145"/>
                </a:lnTo>
              </a:path>
            </a:pathLst>
          </a:custGeom>
          <a:ln w="47625">
            <a:solidFill>
              <a:srgbClr val="0000CC"/>
            </a:solidFill>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8" name="Picture 3" descr="C:\Users\alex\Pictures\Microsoft Clip Organizer\j0337016.gif"/>
          <p:cNvPicPr>
            <a:picLocks noChangeAspect="1" noChangeArrowheads="1" noCrop="1"/>
          </p:cNvPicPr>
          <p:nvPr/>
        </p:nvPicPr>
        <p:blipFill>
          <a:blip r:embed="rId4" cstate="print"/>
          <a:srcRect/>
          <a:stretch>
            <a:fillRect/>
          </a:stretch>
        </p:blipFill>
        <p:spPr bwMode="auto">
          <a:xfrm>
            <a:off x="7969250" y="5436476"/>
            <a:ext cx="1022350" cy="1269124"/>
          </a:xfrm>
          <a:prstGeom prst="rect">
            <a:avLst/>
          </a:prstGeom>
          <a:noFill/>
          <a:scene3d>
            <a:camera prst="orthographicFront"/>
            <a:lightRig rig="threePt" dir="t"/>
          </a:scene3d>
          <a:sp3d>
            <a:bevelT/>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3074" name="Picture 2" descr="F:\DCIM\101NIKON\DSCN4219.JPG"/>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0" y="0"/>
            <a:ext cx="9144000" cy="6858000"/>
          </a:xfrm>
          <a:effectLst>
            <a:innerShdw blurRad="114300">
              <a:prstClr val="black"/>
            </a:innerShdw>
          </a:effectLst>
        </p:spPr>
      </p:pic>
      <p:sp>
        <p:nvSpPr>
          <p:cNvPr id="5" name="TextBox 4"/>
          <p:cNvSpPr txBox="1"/>
          <p:nvPr/>
        </p:nvSpPr>
        <p:spPr>
          <a:xfrm>
            <a:off x="457200" y="5562600"/>
            <a:ext cx="5165725" cy="830263"/>
          </a:xfrm>
          <a:prstGeom prst="rect">
            <a:avLst/>
          </a:prstGeom>
          <a:noFill/>
        </p:spPr>
        <p:txBody>
          <a:bodyPr wrap="none">
            <a:spAutoFit/>
          </a:bodyPr>
          <a:lstStyle/>
          <a:p>
            <a:pPr>
              <a:defRPr/>
            </a:pPr>
            <a:r>
              <a:rPr lang="en-US" sz="4800" b="1" dirty="0">
                <a:solidFill>
                  <a:srgbClr val="000066"/>
                </a:solidFill>
                <a:effectLst>
                  <a:outerShdw blurRad="38100" dist="38100" dir="2700000" algn="tl">
                    <a:srgbClr val="000000">
                      <a:alpha val="43137"/>
                    </a:srgbClr>
                  </a:outerShdw>
                </a:effectLst>
              </a:rPr>
              <a:t>Unnecessary BMP’s</a:t>
            </a:r>
          </a:p>
        </p:txBody>
      </p:sp>
      <p:sp>
        <p:nvSpPr>
          <p:cNvPr id="6" name="TextBox 5"/>
          <p:cNvSpPr txBox="1"/>
          <p:nvPr/>
        </p:nvSpPr>
        <p:spPr>
          <a:xfrm>
            <a:off x="8230148" y="6305490"/>
            <a:ext cx="685252" cy="400110"/>
          </a:xfrm>
          <a:prstGeom prst="rect">
            <a:avLst/>
          </a:prstGeom>
          <a:noFill/>
        </p:spPr>
        <p:txBody>
          <a:bodyPr wrap="none" rtlCol="0">
            <a:spAutoFit/>
          </a:bodyPr>
          <a:lstStyle/>
          <a:p>
            <a:r>
              <a:rPr lang="en-US" sz="2000" dirty="0"/>
              <a:t>Sitka</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08588" y="11113"/>
            <a:ext cx="3935412" cy="6846887"/>
          </a:xfrm>
          <a:prstGeom prst="rect">
            <a:avLst/>
          </a:prstGeom>
          <a:noFill/>
          <a:ln w="9525">
            <a:noFill/>
            <a:miter lim="800000"/>
            <a:headEnd/>
            <a:tailEnd/>
          </a:ln>
        </p:spPr>
      </p:pic>
      <p:sp>
        <p:nvSpPr>
          <p:cNvPr id="5" name="Down Arrow 4"/>
          <p:cNvSpPr/>
          <p:nvPr/>
        </p:nvSpPr>
        <p:spPr bwMode="auto">
          <a:xfrm rot="7196952">
            <a:off x="7889012" y="4407920"/>
            <a:ext cx="457200" cy="533400"/>
          </a:xfrm>
          <a:prstGeom prst="downArrow">
            <a:avLst/>
          </a:prstGeom>
          <a:solidFill>
            <a:srgbClr val="0000FF"/>
          </a:solidFill>
          <a:ln w="9525" cap="flat" cmpd="sng" algn="ctr">
            <a:solidFill>
              <a:schemeClr val="accent4">
                <a:lumMod val="10000"/>
              </a:schemeClr>
            </a:solidFill>
            <a:prstDash val="solid"/>
            <a:round/>
            <a:headEnd type="none" w="med" len="med"/>
            <a:tailEnd type="none" w="med" len="med"/>
          </a:ln>
          <a:effectLst/>
        </p:spPr>
        <p:txBody>
          <a:bodyPr/>
          <a:lstStyle/>
          <a:p>
            <a:pPr>
              <a:defRPr/>
            </a:pPr>
            <a:endParaRPr lang="en-US"/>
          </a:p>
        </p:txBody>
      </p:sp>
      <p:pic>
        <p:nvPicPr>
          <p:cNvPr id="8194" name="Picture 2"/>
          <p:cNvPicPr>
            <a:picLocks noChangeAspect="1" noChangeArrowheads="1"/>
          </p:cNvPicPr>
          <p:nvPr/>
        </p:nvPicPr>
        <p:blipFill>
          <a:blip r:embed="rId4" cstate="email">
            <a:lum bright="-14000"/>
            <a:extLst>
              <a:ext uri="{28A0092B-C50C-407E-A947-70E740481C1C}">
                <a14:useLocalDpi xmlns:a14="http://schemas.microsoft.com/office/drawing/2010/main"/>
              </a:ext>
            </a:extLst>
          </a:blip>
          <a:srcRect/>
          <a:stretch>
            <a:fillRect/>
          </a:stretch>
        </p:blipFill>
        <p:spPr bwMode="auto">
          <a:xfrm>
            <a:off x="0" y="0"/>
            <a:ext cx="5235575" cy="6858000"/>
          </a:xfrm>
          <a:prstGeom prst="rect">
            <a:avLst/>
          </a:prstGeom>
          <a:noFill/>
          <a:ln w="9525">
            <a:noFill/>
            <a:miter lim="800000"/>
            <a:headEnd/>
            <a:tailEnd/>
          </a:ln>
          <a:effectLst>
            <a:innerShdw blurRad="114300">
              <a:prstClr val="black"/>
            </a:innerShdw>
          </a:effectLst>
        </p:spPr>
      </p:pic>
      <p:pic>
        <p:nvPicPr>
          <p:cNvPr id="4" name="Picture 4" descr="C:\Users\alex\AppData\Local\Microsoft\Windows\Temporary Internet Files\Content.IE5\BZTZUQRO\MC900440422[1].wm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5930912">
            <a:off x="8050336" y="4643651"/>
            <a:ext cx="947738" cy="757238"/>
          </a:xfrm>
          <a:prstGeom prst="rect">
            <a:avLst/>
          </a:prstGeom>
          <a:noFill/>
          <a:ln w="9525">
            <a:noFill/>
            <a:miter lim="800000"/>
            <a:headEnd/>
            <a:tailEnd/>
          </a:ln>
          <a:scene3d>
            <a:camera prst="orthographicFront">
              <a:rot lat="11400000" lon="9600000" rev="0"/>
            </a:camera>
            <a:lightRig rig="threePt" dir="t"/>
          </a:scene3d>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a:p>
        </p:txBody>
      </p:sp>
      <p:pic>
        <p:nvPicPr>
          <p:cNvPr id="922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0"/>
            <a:ext cx="8407400" cy="6858000"/>
          </a:xfrm>
          <a:prstGeom prst="rect">
            <a:avLst/>
          </a:prstGeom>
          <a:noFill/>
          <a:ln w="9525">
            <a:noFill/>
            <a:miter lim="800000"/>
            <a:headEnd/>
            <a:tailEnd/>
          </a:ln>
        </p:spPr>
      </p:pic>
      <p:sp>
        <p:nvSpPr>
          <p:cNvPr id="5" name="Down Arrow 4"/>
          <p:cNvSpPr/>
          <p:nvPr/>
        </p:nvSpPr>
        <p:spPr bwMode="auto">
          <a:xfrm rot="6485265">
            <a:off x="5353695" y="3843406"/>
            <a:ext cx="457200" cy="533400"/>
          </a:xfrm>
          <a:prstGeom prst="downArrow">
            <a:avLst/>
          </a:prstGeom>
          <a:solidFill>
            <a:srgbClr val="0000FF"/>
          </a:solidFill>
          <a:ln w="9525" cap="flat" cmpd="sng" algn="ctr">
            <a:solidFill>
              <a:schemeClr val="accent4">
                <a:lumMod val="10000"/>
              </a:schemeClr>
            </a:solidFill>
            <a:prstDash val="solid"/>
            <a:round/>
            <a:headEnd type="none" w="med" len="med"/>
            <a:tailEnd type="none" w="med" len="med"/>
          </a:ln>
          <a:effectLst/>
        </p:spPr>
        <p:txBody>
          <a:bodyPr/>
          <a:lstStyle/>
          <a:p>
            <a:pPr>
              <a:defRPr/>
            </a:pPr>
            <a:endParaRPr lang="en-US"/>
          </a:p>
        </p:txBody>
      </p:sp>
      <p:pic>
        <p:nvPicPr>
          <p:cNvPr id="6" name="Picture 4" descr="C:\Users\alex\AppData\Local\Microsoft\Windows\Temporary Internet Files\Content.IE5\BZTZUQRO\MC900440422[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930912">
            <a:off x="5611936" y="3957850"/>
            <a:ext cx="947738" cy="757238"/>
          </a:xfrm>
          <a:prstGeom prst="rect">
            <a:avLst/>
          </a:prstGeom>
          <a:noFill/>
          <a:ln w="9525">
            <a:noFill/>
            <a:miter lim="800000"/>
            <a:headEnd/>
            <a:tailEnd/>
          </a:ln>
          <a:scene3d>
            <a:camera prst="orthographicFront">
              <a:rot lat="11400000" lon="9600000" rev="0"/>
            </a:camera>
            <a:lightRig rig="threePt" dir="t"/>
          </a:scene3d>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4337" name="Picture 1" descr="F:\DCIM\100NCD90\DSC_0857.JPG"/>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25828" y="1"/>
            <a:ext cx="9169829" cy="6858000"/>
          </a:xfrm>
          <a:effectLst>
            <a:innerShdw blurRad="114300">
              <a:prstClr val="black"/>
            </a:innerShdw>
          </a:effectLst>
        </p:spPr>
      </p:pic>
      <p:sp>
        <p:nvSpPr>
          <p:cNvPr id="5" name="TextBox 4"/>
          <p:cNvSpPr txBox="1"/>
          <p:nvPr/>
        </p:nvSpPr>
        <p:spPr>
          <a:xfrm>
            <a:off x="304800" y="5257800"/>
            <a:ext cx="4506913" cy="1446213"/>
          </a:xfrm>
          <a:prstGeom prst="rect">
            <a:avLst/>
          </a:prstGeom>
          <a:noFill/>
        </p:spPr>
        <p:txBody>
          <a:bodyPr wrap="none">
            <a:spAutoFit/>
          </a:bodyPr>
          <a:lstStyle/>
          <a:p>
            <a:pPr>
              <a:defRPr/>
            </a:pPr>
            <a:r>
              <a:rPr lang="en-US" sz="4400" dirty="0">
                <a:effectLst>
                  <a:outerShdw blurRad="38100" dist="38100" dir="2700000" algn="tl">
                    <a:srgbClr val="000000">
                      <a:alpha val="43137"/>
                    </a:srgbClr>
                  </a:outerShdw>
                </a:effectLst>
              </a:rPr>
              <a:t>Exposed Soils</a:t>
            </a:r>
          </a:p>
          <a:p>
            <a:pPr>
              <a:defRPr/>
            </a:pPr>
            <a:r>
              <a:rPr lang="en-US" sz="4400" dirty="0">
                <a:effectLst>
                  <a:outerShdw blurRad="38100" dist="38100" dir="2700000" algn="tl">
                    <a:srgbClr val="000000">
                      <a:alpha val="43137"/>
                    </a:srgbClr>
                  </a:outerShdw>
                </a:effectLst>
              </a:rPr>
              <a:t>Perimeter Controls</a:t>
            </a:r>
          </a:p>
        </p:txBody>
      </p:sp>
      <p:sp>
        <p:nvSpPr>
          <p:cNvPr id="10245" name="TextBox 6"/>
          <p:cNvSpPr txBox="1">
            <a:spLocks noChangeArrowheads="1"/>
          </p:cNvSpPr>
          <p:nvPr/>
        </p:nvSpPr>
        <p:spPr bwMode="auto">
          <a:xfrm>
            <a:off x="7815263" y="6381750"/>
            <a:ext cx="1252537" cy="400050"/>
          </a:xfrm>
          <a:prstGeom prst="rect">
            <a:avLst/>
          </a:prstGeom>
          <a:noFill/>
          <a:ln w="9525">
            <a:noFill/>
            <a:miter lim="800000"/>
            <a:headEnd/>
            <a:tailEnd/>
          </a:ln>
        </p:spPr>
        <p:txBody>
          <a:bodyPr wrap="none">
            <a:spAutoFit/>
          </a:bodyPr>
          <a:lstStyle/>
          <a:p>
            <a:r>
              <a:rPr lang="en-US" sz="2000" dirty="0"/>
              <a:t>Fairbanks</a:t>
            </a:r>
          </a:p>
        </p:txBody>
      </p:sp>
      <p:pic>
        <p:nvPicPr>
          <p:cNvPr id="6" name="Picture 3" descr="C:\Users\alex\Pictures\Microsoft Clip Organizer\j0337016.gif"/>
          <p:cNvPicPr>
            <a:picLocks noChangeAspect="1" noChangeArrowheads="1" noCrop="1"/>
          </p:cNvPicPr>
          <p:nvPr/>
        </p:nvPicPr>
        <p:blipFill>
          <a:blip r:embed="rId4" cstate="print"/>
          <a:srcRect/>
          <a:stretch>
            <a:fillRect/>
          </a:stretch>
        </p:blipFill>
        <p:spPr bwMode="auto">
          <a:xfrm>
            <a:off x="7924800" y="5029200"/>
            <a:ext cx="1022350" cy="1269124"/>
          </a:xfrm>
          <a:prstGeom prst="rect">
            <a:avLst/>
          </a:prstGeom>
          <a:noFill/>
          <a:scene3d>
            <a:camera prst="orthographicFront"/>
            <a:lightRig rig="threePt" dir="t"/>
          </a:scene3d>
          <a:sp3d>
            <a:bevelT/>
          </a:sp3d>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a:p>
        </p:txBody>
      </p:sp>
      <p:pic>
        <p:nvPicPr>
          <p:cNvPr id="4" name="Picture 1" descr="F:\DCIM\100NCD90\DSC_0857.JPG"/>
          <p:cNvPicPr>
            <a:picLocks noChangeAspect="1" noChangeArrowheads="1"/>
          </p:cNvPicPr>
          <p:nvPr/>
        </p:nvPicPr>
        <p:blipFill>
          <a:blip r:embed="rId3" cstate="email">
            <a:lum bright="-5000" contrast="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
        <p:nvSpPr>
          <p:cNvPr id="5" name="Freeform 4"/>
          <p:cNvSpPr>
            <a:spLocks/>
          </p:cNvSpPr>
          <p:nvPr/>
        </p:nvSpPr>
        <p:spPr bwMode="auto">
          <a:xfrm>
            <a:off x="2198688" y="1308100"/>
            <a:ext cx="2278062" cy="4760913"/>
          </a:xfrm>
          <a:custGeom>
            <a:avLst/>
            <a:gdLst>
              <a:gd name="T0" fmla="*/ 1473972 w 2278117"/>
              <a:gd name="T1" fmla="*/ 0 h 4761186"/>
              <a:gd name="T2" fmla="*/ 260113 w 2278117"/>
              <a:gd name="T3" fmla="*/ 535938 h 4761186"/>
              <a:gd name="T4" fmla="*/ 102470 w 2278117"/>
              <a:gd name="T5" fmla="*/ 1056111 h 4761186"/>
              <a:gd name="T6" fmla="*/ 874923 w 2278117"/>
              <a:gd name="T7" fmla="*/ 1418654 h 4761186"/>
              <a:gd name="T8" fmla="*/ 1221741 w 2278117"/>
              <a:gd name="T9" fmla="*/ 2537811 h 4761186"/>
              <a:gd name="T10" fmla="*/ 1694674 w 2278117"/>
              <a:gd name="T11" fmla="*/ 3262904 h 4761186"/>
              <a:gd name="T12" fmla="*/ 2277954 w 2278117"/>
              <a:gd name="T13" fmla="*/ 4760369 h 4761186"/>
              <a:gd name="T14" fmla="*/ 0 60000 65536"/>
              <a:gd name="T15" fmla="*/ 0 60000 65536"/>
              <a:gd name="T16" fmla="*/ 0 60000 65536"/>
              <a:gd name="T17" fmla="*/ 0 60000 65536"/>
              <a:gd name="T18" fmla="*/ 0 60000 65536"/>
              <a:gd name="T19" fmla="*/ 0 60000 65536"/>
              <a:gd name="T20" fmla="*/ 0 60000 65536"/>
              <a:gd name="T21" fmla="*/ 0 w 2278117"/>
              <a:gd name="T22" fmla="*/ 0 h 4761186"/>
              <a:gd name="T23" fmla="*/ 2278117 w 2278117"/>
              <a:gd name="T24" fmla="*/ 4761186 h 47611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78117" h="4761186">
                <a:moveTo>
                  <a:pt x="1474076" y="0"/>
                </a:moveTo>
                <a:cubicBezTo>
                  <a:pt x="981403" y="179990"/>
                  <a:pt x="488731" y="359980"/>
                  <a:pt x="260131" y="536028"/>
                </a:cubicBezTo>
                <a:cubicBezTo>
                  <a:pt x="31531" y="712076"/>
                  <a:pt x="0" y="909145"/>
                  <a:pt x="102476" y="1056290"/>
                </a:cubicBezTo>
                <a:cubicBezTo>
                  <a:pt x="204952" y="1203435"/>
                  <a:pt x="688428" y="1171903"/>
                  <a:pt x="874986" y="1418896"/>
                </a:cubicBezTo>
                <a:cubicBezTo>
                  <a:pt x="1061544" y="1665889"/>
                  <a:pt x="1085193" y="2230820"/>
                  <a:pt x="1221827" y="2538248"/>
                </a:cubicBezTo>
                <a:cubicBezTo>
                  <a:pt x="1358461" y="2845676"/>
                  <a:pt x="1518745" y="2892972"/>
                  <a:pt x="1694793" y="3263462"/>
                </a:cubicBezTo>
                <a:cubicBezTo>
                  <a:pt x="1870841" y="3633952"/>
                  <a:pt x="2074479" y="4197569"/>
                  <a:pt x="2278117" y="4761186"/>
                </a:cubicBezTo>
              </a:path>
            </a:pathLst>
          </a:custGeom>
          <a:noFill/>
          <a:ln w="79375" cap="flat" cmpd="sng" algn="ctr">
            <a:solidFill>
              <a:srgbClr val="0000FF"/>
            </a:solidFill>
            <a:prstDash val="solid"/>
            <a:round/>
            <a:headEnd type="none" w="med" len="med"/>
            <a:tailEnd type="arrow" w="lg" len="lg"/>
          </a:ln>
        </p:spPr>
        <p:txBody>
          <a:bodyPr/>
          <a:lstStyle/>
          <a:p>
            <a:endParaRPr lang="en-US"/>
          </a:p>
        </p:txBody>
      </p:sp>
      <p:sp>
        <p:nvSpPr>
          <p:cNvPr id="6" name="TextBox 5"/>
          <p:cNvSpPr txBox="1"/>
          <p:nvPr/>
        </p:nvSpPr>
        <p:spPr>
          <a:xfrm>
            <a:off x="5562600" y="4191000"/>
            <a:ext cx="3429000" cy="461963"/>
          </a:xfrm>
          <a:prstGeom prst="rect">
            <a:avLst/>
          </a:prstGeom>
          <a:solidFill>
            <a:schemeClr val="accent4">
              <a:lumMod val="25000"/>
              <a:alpha val="61000"/>
            </a:schemeClr>
          </a:solidFill>
        </p:spPr>
        <p:txBody>
          <a:bodyPr wrap="none">
            <a:spAutoFit/>
          </a:bodyPr>
          <a:lstStyle/>
          <a:p>
            <a:pPr>
              <a:defRPr/>
            </a:pPr>
            <a:r>
              <a:rPr lang="en-US" dirty="0"/>
              <a:t>End of Sediment Barrier</a:t>
            </a:r>
          </a:p>
        </p:txBody>
      </p:sp>
      <p:cxnSp>
        <p:nvCxnSpPr>
          <p:cNvPr id="11271" name="Straight Arrow Connector 7"/>
          <p:cNvCxnSpPr>
            <a:cxnSpLocks noChangeShapeType="1"/>
          </p:cNvCxnSpPr>
          <p:nvPr/>
        </p:nvCxnSpPr>
        <p:spPr bwMode="auto">
          <a:xfrm rot="10800000" flipV="1">
            <a:off x="5410200" y="4724400"/>
            <a:ext cx="1143000" cy="838200"/>
          </a:xfrm>
          <a:prstGeom prst="straightConnector1">
            <a:avLst/>
          </a:prstGeom>
          <a:noFill/>
          <a:ln w="60325" algn="ctr">
            <a:solidFill>
              <a:srgbClr val="000000"/>
            </a:solidFill>
            <a:round/>
            <a:headEnd/>
            <a:tailEnd type="arrow" w="med" len="med"/>
          </a:ln>
        </p:spPr>
      </p:cxnSp>
      <p:sp>
        <p:nvSpPr>
          <p:cNvPr id="8" name="TextBox 6"/>
          <p:cNvSpPr txBox="1">
            <a:spLocks noChangeArrowheads="1"/>
          </p:cNvSpPr>
          <p:nvPr/>
        </p:nvSpPr>
        <p:spPr bwMode="auto">
          <a:xfrm>
            <a:off x="7815263" y="6381750"/>
            <a:ext cx="1252537" cy="400050"/>
          </a:xfrm>
          <a:prstGeom prst="rect">
            <a:avLst/>
          </a:prstGeom>
          <a:noFill/>
          <a:ln w="9525">
            <a:noFill/>
            <a:miter lim="800000"/>
            <a:headEnd/>
            <a:tailEnd/>
          </a:ln>
        </p:spPr>
        <p:txBody>
          <a:bodyPr wrap="none">
            <a:spAutoFit/>
          </a:bodyPr>
          <a:lstStyle/>
          <a:p>
            <a:r>
              <a:rPr lang="en-US" sz="2000" dirty="0"/>
              <a:t>Fairbanks</a:t>
            </a:r>
          </a:p>
        </p:txBody>
      </p:sp>
      <p:pic>
        <p:nvPicPr>
          <p:cNvPr id="9" name="Picture 3" descr="C:\Users\alex\Pictures\Microsoft Clip Organizer\j0337016.gif"/>
          <p:cNvPicPr>
            <a:picLocks noChangeAspect="1" noChangeArrowheads="1" noCrop="1"/>
          </p:cNvPicPr>
          <p:nvPr/>
        </p:nvPicPr>
        <p:blipFill>
          <a:blip r:embed="rId4" cstate="print"/>
          <a:srcRect/>
          <a:stretch>
            <a:fillRect/>
          </a:stretch>
        </p:blipFill>
        <p:spPr bwMode="auto">
          <a:xfrm>
            <a:off x="7924800" y="5029200"/>
            <a:ext cx="1022350" cy="1269124"/>
          </a:xfrm>
          <a:prstGeom prst="rect">
            <a:avLst/>
          </a:prstGeom>
          <a:noFill/>
          <a:scene3d>
            <a:camera prst="orthographicFront"/>
            <a:lightRig rig="threePt" dir="t"/>
          </a:scene3d>
          <a:sp3d>
            <a:bevelT/>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228600" y="152400"/>
            <a:ext cx="8745538" cy="584200"/>
          </a:xfrm>
          <a:prstGeom prst="rect">
            <a:avLst/>
          </a:prstGeom>
          <a:noFill/>
          <a:ln w="9525">
            <a:noFill/>
            <a:miter lim="800000"/>
            <a:headEnd/>
            <a:tailEnd/>
          </a:ln>
        </p:spPr>
        <p:txBody>
          <a:bodyPr wrap="none">
            <a:spAutoFit/>
          </a:bodyPr>
          <a:lstStyle/>
          <a:p>
            <a:r>
              <a:rPr lang="en-US" sz="3200" b="1"/>
              <a:t>Inspection Requirements: Recordkeeping</a:t>
            </a:r>
            <a:endParaRPr lang="en-US" sz="3200"/>
          </a:p>
        </p:txBody>
      </p:sp>
      <p:sp>
        <p:nvSpPr>
          <p:cNvPr id="30723" name="Rectangle 3"/>
          <p:cNvSpPr>
            <a:spLocks noChangeArrowheads="1"/>
          </p:cNvSpPr>
          <p:nvPr/>
        </p:nvSpPr>
        <p:spPr bwMode="auto">
          <a:xfrm>
            <a:off x="304800" y="5181600"/>
            <a:ext cx="8534400" cy="1570038"/>
          </a:xfrm>
          <a:prstGeom prst="rect">
            <a:avLst/>
          </a:prstGeom>
          <a:noFill/>
          <a:ln w="9525">
            <a:noFill/>
            <a:miter lim="800000"/>
            <a:headEnd/>
            <a:tailEnd/>
          </a:ln>
        </p:spPr>
        <p:txBody>
          <a:bodyPr>
            <a:spAutoFit/>
          </a:bodyPr>
          <a:lstStyle/>
          <a:p>
            <a:r>
              <a:rPr lang="en-US" sz="2400" dirty="0"/>
              <a:t>Copies of the SWPPP, inspection records, all reports required by the permit, and records of all data used to complete the NOI must be retained for a period of at least 3 years from the date that permit coverage expires or is terminated.</a:t>
            </a:r>
          </a:p>
        </p:txBody>
      </p:sp>
      <p:pic>
        <p:nvPicPr>
          <p:cNvPr id="1026" name="Picture 2" descr="\\BUFFALO-1\share\pictures\My Pictures\3-7-06 02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8261" y="914400"/>
            <a:ext cx="8617139" cy="4114800"/>
          </a:xfrm>
          <a:prstGeom prst="rect">
            <a:avLst/>
          </a:prstGeom>
          <a:noFill/>
          <a:effectLst>
            <a:innerShdw blurRad="114300">
              <a:prstClr val="black"/>
            </a:innerShdw>
          </a:effec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Pics 2 44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
        <p:nvSpPr>
          <p:cNvPr id="155651" name="Rectangle 3"/>
          <p:cNvSpPr>
            <a:spLocks noGrp="1" noChangeArrowheads="1"/>
          </p:cNvSpPr>
          <p:nvPr>
            <p:ph type="title"/>
          </p:nvPr>
        </p:nvSpPr>
        <p:spPr>
          <a:xfrm>
            <a:off x="0" y="-152400"/>
            <a:ext cx="6400800" cy="1371600"/>
          </a:xfrm>
        </p:spPr>
        <p:txBody>
          <a:bodyPr/>
          <a:lstStyle/>
          <a:p>
            <a:pPr eaLnBrk="1" hangingPunct="1">
              <a:defRPr/>
            </a:pPr>
            <a:r>
              <a:rPr lang="en-US">
                <a:solidFill>
                  <a:srgbClr val="111111"/>
                </a:solidFill>
              </a:rPr>
              <a:t>Inspection: What next?</a:t>
            </a:r>
          </a:p>
        </p:txBody>
      </p:sp>
      <p:sp>
        <p:nvSpPr>
          <p:cNvPr id="155652" name="Rectangle 4"/>
          <p:cNvSpPr>
            <a:spLocks noGrp="1" noChangeArrowheads="1"/>
          </p:cNvSpPr>
          <p:nvPr>
            <p:ph type="body" idx="1"/>
          </p:nvPr>
        </p:nvSpPr>
        <p:spPr>
          <a:xfrm>
            <a:off x="457200" y="4114800"/>
            <a:ext cx="8686800" cy="2743200"/>
          </a:xfrm>
        </p:spPr>
        <p:txBody>
          <a:bodyPr/>
          <a:lstStyle/>
          <a:p>
            <a:pPr eaLnBrk="1" hangingPunct="1">
              <a:lnSpc>
                <a:spcPct val="90000"/>
              </a:lnSpc>
              <a:buClr>
                <a:srgbClr val="FFFF00"/>
              </a:buClr>
              <a:defRPr/>
            </a:pPr>
            <a:r>
              <a:rPr lang="en-US" dirty="0">
                <a:solidFill>
                  <a:srgbClr val="FFFF00"/>
                </a:solidFill>
              </a:rPr>
              <a:t>Review SWPPP for permit compliance</a:t>
            </a:r>
          </a:p>
          <a:p>
            <a:pPr eaLnBrk="1" hangingPunct="1">
              <a:lnSpc>
                <a:spcPct val="90000"/>
              </a:lnSpc>
              <a:buClr>
                <a:srgbClr val="FFFF00"/>
              </a:buClr>
              <a:defRPr/>
            </a:pPr>
            <a:r>
              <a:rPr lang="en-US" dirty="0">
                <a:solidFill>
                  <a:srgbClr val="FFFF00"/>
                </a:solidFill>
              </a:rPr>
              <a:t>Change SWPPP within 7 days if necessary</a:t>
            </a:r>
          </a:p>
          <a:p>
            <a:pPr eaLnBrk="1" hangingPunct="1">
              <a:lnSpc>
                <a:spcPct val="90000"/>
              </a:lnSpc>
              <a:buClr>
                <a:srgbClr val="FFFF00"/>
              </a:buClr>
              <a:defRPr/>
            </a:pPr>
            <a:r>
              <a:rPr lang="en-US" dirty="0">
                <a:solidFill>
                  <a:srgbClr val="FFFF00"/>
                </a:solidFill>
              </a:rPr>
              <a:t>Implement / maintain BMPs</a:t>
            </a:r>
          </a:p>
          <a:p>
            <a:pPr lvl="1" eaLnBrk="1" hangingPunct="1">
              <a:lnSpc>
                <a:spcPct val="90000"/>
              </a:lnSpc>
              <a:buClr>
                <a:srgbClr val="FFFF00"/>
              </a:buClr>
              <a:defRPr/>
            </a:pPr>
            <a:r>
              <a:rPr lang="en-US" dirty="0">
                <a:solidFill>
                  <a:srgbClr val="FFFF00"/>
                </a:solidFill>
              </a:rPr>
              <a:t>Within 24 hours / 7 days</a:t>
            </a:r>
          </a:p>
          <a:p>
            <a:pPr lvl="1" eaLnBrk="1" hangingPunct="1">
              <a:lnSpc>
                <a:spcPct val="90000"/>
              </a:lnSpc>
              <a:buClr>
                <a:srgbClr val="FFFF00"/>
              </a:buClr>
              <a:buFont typeface="Wingdings" pitchFamily="2" charset="2"/>
              <a:buNone/>
              <a:defRPr/>
            </a:pPr>
            <a:r>
              <a:rPr lang="en-US" dirty="0">
                <a:solidFill>
                  <a:srgbClr val="FFFF00"/>
                </a:solidFill>
              </a:rPr>
              <a:t>	Document BMP maintenance/addition in log book</a:t>
            </a:r>
          </a:p>
        </p:txBody>
      </p:sp>
      <p:sp>
        <p:nvSpPr>
          <p:cNvPr id="155658" name="Text Box 10"/>
          <p:cNvSpPr txBox="1">
            <a:spLocks noChangeArrowheads="1"/>
          </p:cNvSpPr>
          <p:nvPr/>
        </p:nvSpPr>
        <p:spPr bwMode="auto">
          <a:xfrm>
            <a:off x="990600" y="1447800"/>
            <a:ext cx="3719513" cy="641350"/>
          </a:xfrm>
          <a:prstGeom prst="rect">
            <a:avLst/>
          </a:prstGeom>
          <a:noFill/>
          <a:ln w="9525">
            <a:noFill/>
            <a:miter lim="800000"/>
            <a:headEnd/>
            <a:tailEnd/>
          </a:ln>
        </p:spPr>
        <p:txBody>
          <a:bodyPr wrap="none">
            <a:spAutoFit/>
          </a:bodyPr>
          <a:lstStyle/>
          <a:p>
            <a:r>
              <a:rPr lang="en-US" sz="3600">
                <a:solidFill>
                  <a:srgbClr val="000000"/>
                </a:solidFill>
              </a:rPr>
              <a:t>Read Your Permit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5652">
                                            <p:txEl>
                                              <p:pRg st="0" end="0"/>
                                            </p:txEl>
                                          </p:spTgt>
                                        </p:tgtEl>
                                        <p:attrNameLst>
                                          <p:attrName>style.visibility</p:attrName>
                                        </p:attrNameLst>
                                      </p:cBhvr>
                                      <p:to>
                                        <p:strVal val="visible"/>
                                      </p:to>
                                    </p:set>
                                    <p:animEffect transition="in" filter="fade">
                                      <p:cBhvr>
                                        <p:cTn id="7" dur="2000"/>
                                        <p:tgtEl>
                                          <p:spTgt spid="1556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5652">
                                            <p:txEl>
                                              <p:pRg st="1" end="1"/>
                                            </p:txEl>
                                          </p:spTgt>
                                        </p:tgtEl>
                                        <p:attrNameLst>
                                          <p:attrName>style.visibility</p:attrName>
                                        </p:attrNameLst>
                                      </p:cBhvr>
                                      <p:to>
                                        <p:strVal val="visible"/>
                                      </p:to>
                                    </p:set>
                                    <p:animEffect transition="in" filter="fade">
                                      <p:cBhvr>
                                        <p:cTn id="12" dur="2000"/>
                                        <p:tgtEl>
                                          <p:spTgt spid="1556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5652">
                                            <p:txEl>
                                              <p:pRg st="2" end="2"/>
                                            </p:txEl>
                                          </p:spTgt>
                                        </p:tgtEl>
                                        <p:attrNameLst>
                                          <p:attrName>style.visibility</p:attrName>
                                        </p:attrNameLst>
                                      </p:cBhvr>
                                      <p:to>
                                        <p:strVal val="visible"/>
                                      </p:to>
                                    </p:set>
                                    <p:animEffect transition="in" filter="fade">
                                      <p:cBhvr>
                                        <p:cTn id="17" dur="2000"/>
                                        <p:tgtEl>
                                          <p:spTgt spid="155652">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5652">
                                            <p:txEl>
                                              <p:pRg st="3" end="3"/>
                                            </p:txEl>
                                          </p:spTgt>
                                        </p:tgtEl>
                                        <p:attrNameLst>
                                          <p:attrName>style.visibility</p:attrName>
                                        </p:attrNameLst>
                                      </p:cBhvr>
                                      <p:to>
                                        <p:strVal val="visible"/>
                                      </p:to>
                                    </p:set>
                                    <p:animEffect transition="in" filter="fade">
                                      <p:cBhvr>
                                        <p:cTn id="20" dur="2000"/>
                                        <p:tgtEl>
                                          <p:spTgt spid="155652">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5652">
                                            <p:txEl>
                                              <p:pRg st="4" end="4"/>
                                            </p:txEl>
                                          </p:spTgt>
                                        </p:tgtEl>
                                        <p:attrNameLst>
                                          <p:attrName>style.visibility</p:attrName>
                                        </p:attrNameLst>
                                      </p:cBhvr>
                                      <p:to>
                                        <p:strVal val="visible"/>
                                      </p:to>
                                    </p:set>
                                    <p:animEffect transition="in" filter="fade">
                                      <p:cBhvr>
                                        <p:cTn id="23" dur="2000"/>
                                        <p:tgtEl>
                                          <p:spTgt spid="15565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155658"/>
                                        </p:tgtEl>
                                        <p:attrNameLst>
                                          <p:attrName>style.visibility</p:attrName>
                                        </p:attrNameLst>
                                      </p:cBhvr>
                                      <p:to>
                                        <p:strVal val="visible"/>
                                      </p:to>
                                    </p:set>
                                    <p:anim calcmode="lin" valueType="num">
                                      <p:cBhvr>
                                        <p:cTn id="28" dur="500" fill="hold"/>
                                        <p:tgtEl>
                                          <p:spTgt spid="155658"/>
                                        </p:tgtEl>
                                        <p:attrNameLst>
                                          <p:attrName>ppt_w</p:attrName>
                                        </p:attrNameLst>
                                      </p:cBhvr>
                                      <p:tavLst>
                                        <p:tav tm="0">
                                          <p:val>
                                            <p:fltVal val="0"/>
                                          </p:val>
                                        </p:tav>
                                        <p:tav tm="100000">
                                          <p:val>
                                            <p:strVal val="#ppt_w"/>
                                          </p:val>
                                        </p:tav>
                                      </p:tavLst>
                                    </p:anim>
                                    <p:anim calcmode="lin" valueType="num">
                                      <p:cBhvr>
                                        <p:cTn id="29" dur="500" fill="hold"/>
                                        <p:tgtEl>
                                          <p:spTgt spid="1556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2" grpId="0" build="p"/>
      <p:bldP spid="15565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700" y="1068678"/>
            <a:ext cx="8610600" cy="1938992"/>
          </a:xfrm>
          <a:prstGeom prst="rect">
            <a:avLst/>
          </a:prstGeom>
        </p:spPr>
        <p:txBody>
          <a:bodyPr wrap="square">
            <a:spAutoFit/>
          </a:bodyPr>
          <a:lstStyle/>
          <a:p>
            <a:r>
              <a:rPr lang="en-US" sz="2400" dirty="0"/>
              <a:t>5.4.1 The SWPPP must document the procedures for</a:t>
            </a:r>
          </a:p>
          <a:p>
            <a:r>
              <a:rPr lang="en-US" sz="2400" dirty="0"/>
              <a:t>performing site inspections specified by Part 6.0 of this</a:t>
            </a:r>
          </a:p>
          <a:p>
            <a:r>
              <a:rPr lang="en-US" sz="2400" dirty="0"/>
              <a:t>permit, and where necessary, procedures for taking corrective actions in accordance with Part 8.0. At a minimum, the SWPPP must document the following: </a:t>
            </a:r>
          </a:p>
        </p:txBody>
      </p:sp>
      <p:sp>
        <p:nvSpPr>
          <p:cNvPr id="6" name="TextBox 5"/>
          <p:cNvSpPr txBox="1"/>
          <p:nvPr/>
        </p:nvSpPr>
        <p:spPr>
          <a:xfrm>
            <a:off x="6074477" y="234562"/>
            <a:ext cx="1572225" cy="400110"/>
          </a:xfrm>
          <a:prstGeom prst="rect">
            <a:avLst/>
          </a:prstGeom>
          <a:noFill/>
          <a:ln>
            <a:solidFill>
              <a:schemeClr val="tx1"/>
            </a:solidFill>
          </a:ln>
        </p:spPr>
        <p:txBody>
          <a:bodyPr wrap="none" rtlCol="0">
            <a:spAutoFit/>
          </a:bodyPr>
          <a:lstStyle/>
          <a:p>
            <a:r>
              <a:rPr lang="en-US" sz="2000" dirty="0"/>
              <a:t>2021 CGP 5.4</a:t>
            </a:r>
          </a:p>
        </p:txBody>
      </p:sp>
      <p:pic>
        <p:nvPicPr>
          <p:cNvPr id="7" name="Picture 6" descr="DEC Logo 1"/>
          <p:cNvPicPr/>
          <p:nvPr/>
        </p:nvPicPr>
        <p:blipFill>
          <a:blip r:embed="rId2" cstate="print"/>
          <a:srcRect/>
          <a:stretch>
            <a:fillRect/>
          </a:stretch>
        </p:blipFill>
        <p:spPr bwMode="auto">
          <a:xfrm>
            <a:off x="7993013" y="76200"/>
            <a:ext cx="1119187" cy="1042988"/>
          </a:xfrm>
          <a:prstGeom prst="rect">
            <a:avLst/>
          </a:prstGeom>
          <a:noFill/>
          <a:ln w="9525">
            <a:noFill/>
            <a:miter lim="800000"/>
            <a:headEnd/>
            <a:tailEnd/>
          </a:ln>
        </p:spPr>
      </p:pic>
      <p:sp>
        <p:nvSpPr>
          <p:cNvPr id="2" name="TextBox 1"/>
          <p:cNvSpPr txBox="1"/>
          <p:nvPr/>
        </p:nvSpPr>
        <p:spPr>
          <a:xfrm>
            <a:off x="381000" y="142229"/>
            <a:ext cx="5257800" cy="584775"/>
          </a:xfrm>
          <a:prstGeom prst="rect">
            <a:avLst/>
          </a:prstGeom>
          <a:noFill/>
        </p:spPr>
        <p:txBody>
          <a:bodyPr wrap="square" rtlCol="0">
            <a:spAutoFit/>
          </a:bodyPr>
          <a:lstStyle/>
          <a:p>
            <a:pPr lvl="0"/>
            <a:r>
              <a:rPr lang="en-US" sz="3200" b="1" dirty="0">
                <a:solidFill>
                  <a:prstClr val="white"/>
                </a:solidFill>
              </a:rPr>
              <a:t>5.4 Site Inspections </a:t>
            </a:r>
            <a:endParaRPr lang="en-US" sz="3200" dirty="0">
              <a:solidFill>
                <a:prstClr val="white"/>
              </a:solidFill>
            </a:endParaRPr>
          </a:p>
        </p:txBody>
      </p:sp>
      <p:pic>
        <p:nvPicPr>
          <p:cNvPr id="8" name="Picture 7" descr="L:\Backup3\pictures\6-27-07 Alaska\6-27-07 Alaska 10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581" t="8112" r="1379" b="35071"/>
          <a:stretch/>
        </p:blipFill>
        <p:spPr bwMode="auto">
          <a:xfrm>
            <a:off x="1581608" y="3210323"/>
            <a:ext cx="6411405" cy="341311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7-7-07 03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pic>
        <p:nvPicPr>
          <p:cNvPr id="266244" name="Picture 4" descr="7-27-97 03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1204" name="Text Box 6"/>
          <p:cNvSpPr txBox="1">
            <a:spLocks noChangeArrowheads="1"/>
          </p:cNvSpPr>
          <p:nvPr/>
        </p:nvSpPr>
        <p:spPr bwMode="auto">
          <a:xfrm>
            <a:off x="0" y="6278563"/>
            <a:ext cx="9144000" cy="579437"/>
          </a:xfrm>
          <a:prstGeom prst="rect">
            <a:avLst/>
          </a:prstGeom>
          <a:solidFill>
            <a:schemeClr val="tx1">
              <a:alpha val="50195"/>
            </a:schemeClr>
          </a:solidFill>
          <a:ln w="9525">
            <a:noFill/>
            <a:miter lim="800000"/>
            <a:headEnd/>
            <a:tailEnd/>
          </a:ln>
        </p:spPr>
        <p:txBody>
          <a:bodyPr>
            <a:spAutoFit/>
          </a:bodyPr>
          <a:lstStyle/>
          <a:p>
            <a:r>
              <a:rPr lang="en-US" sz="3200">
                <a:solidFill>
                  <a:schemeClr val="bg2"/>
                </a:solidFill>
              </a:rPr>
              <a:t>Right Product?   Installed correctly?   Maintained?</a:t>
            </a:r>
          </a:p>
        </p:txBody>
      </p:sp>
      <p:sp>
        <p:nvSpPr>
          <p:cNvPr id="266247" name="Text Box 7"/>
          <p:cNvSpPr txBox="1">
            <a:spLocks noChangeArrowheads="1"/>
          </p:cNvSpPr>
          <p:nvPr/>
        </p:nvSpPr>
        <p:spPr bwMode="auto">
          <a:xfrm>
            <a:off x="5943600" y="4038600"/>
            <a:ext cx="2843213" cy="641350"/>
          </a:xfrm>
          <a:prstGeom prst="rect">
            <a:avLst/>
          </a:prstGeom>
          <a:noFill/>
          <a:ln w="9525">
            <a:noFill/>
            <a:miter lim="800000"/>
            <a:headEnd/>
            <a:tailEnd/>
          </a:ln>
        </p:spPr>
        <p:txBody>
          <a:bodyPr wrap="none">
            <a:spAutoFit/>
          </a:bodyPr>
          <a:lstStyle/>
          <a:p>
            <a:r>
              <a:rPr lang="en-US" sz="3600" b="1"/>
              <a:t>Now What?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44"/>
                                        </p:tgtEl>
                                        <p:attrNameLst>
                                          <p:attrName>style.visibility</p:attrName>
                                        </p:attrNameLst>
                                      </p:cBhvr>
                                      <p:to>
                                        <p:strVal val="visible"/>
                                      </p:to>
                                    </p:set>
                                    <p:animEffect transition="in" filter="fade">
                                      <p:cBhvr>
                                        <p:cTn id="7" dur="2000"/>
                                        <p:tgtEl>
                                          <p:spTgt spid="26624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66247"/>
                                        </p:tgtEl>
                                        <p:attrNameLst>
                                          <p:attrName>style.visibility</p:attrName>
                                        </p:attrNameLst>
                                      </p:cBhvr>
                                      <p:to>
                                        <p:strVal val="visible"/>
                                      </p:to>
                                    </p:set>
                                    <p:anim calcmode="lin" valueType="num">
                                      <p:cBhvr>
                                        <p:cTn id="12" dur="1000" fill="hold"/>
                                        <p:tgtEl>
                                          <p:spTgt spid="266247"/>
                                        </p:tgtEl>
                                        <p:attrNameLst>
                                          <p:attrName>ppt_w</p:attrName>
                                        </p:attrNameLst>
                                      </p:cBhvr>
                                      <p:tavLst>
                                        <p:tav tm="0">
                                          <p:val>
                                            <p:strVal val="#ppt_w*0.70"/>
                                          </p:val>
                                        </p:tav>
                                        <p:tav tm="100000">
                                          <p:val>
                                            <p:strVal val="#ppt_w"/>
                                          </p:val>
                                        </p:tav>
                                      </p:tavLst>
                                    </p:anim>
                                    <p:anim calcmode="lin" valueType="num">
                                      <p:cBhvr>
                                        <p:cTn id="13" dur="1000" fill="hold"/>
                                        <p:tgtEl>
                                          <p:spTgt spid="266247"/>
                                        </p:tgtEl>
                                        <p:attrNameLst>
                                          <p:attrName>ppt_h</p:attrName>
                                        </p:attrNameLst>
                                      </p:cBhvr>
                                      <p:tavLst>
                                        <p:tav tm="0">
                                          <p:val>
                                            <p:strVal val="#ppt_h"/>
                                          </p:val>
                                        </p:tav>
                                        <p:tav tm="100000">
                                          <p:val>
                                            <p:strVal val="#ppt_h"/>
                                          </p:val>
                                        </p:tav>
                                      </p:tavLst>
                                    </p:anim>
                                    <p:animEffect transition="in" filter="fade">
                                      <p:cBhvr>
                                        <p:cTn id="14" dur="1000"/>
                                        <p:tgtEl>
                                          <p:spTgt spid="266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G:\Mcmenamins Bags\8-10-07 04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2413" cy="6858000"/>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IMG_0020"/>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0" y="0"/>
            <a:ext cx="9144000" cy="6858000"/>
          </a:xfrm>
          <a:noFill/>
        </p:spPr>
      </p:pic>
      <p:sp>
        <p:nvSpPr>
          <p:cNvPr id="21507" name="Rectangle 3"/>
          <p:cNvSpPr>
            <a:spLocks noGrp="1" noChangeArrowheads="1"/>
          </p:cNvSpPr>
          <p:nvPr>
            <p:ph type="body" sz="half" idx="1"/>
          </p:nvPr>
        </p:nvSpPr>
        <p:spPr>
          <a:xfrm>
            <a:off x="5334000" y="0"/>
            <a:ext cx="3810000" cy="6858000"/>
          </a:xfrm>
          <a:solidFill>
            <a:schemeClr val="bg1">
              <a:alpha val="35001"/>
            </a:schemeClr>
          </a:solidFill>
        </p:spPr>
        <p:txBody>
          <a:bodyPr>
            <a:normAutofit lnSpcReduction="10000"/>
          </a:bodyPr>
          <a:lstStyle/>
          <a:p>
            <a:pPr eaLnBrk="1" hangingPunct="1">
              <a:lnSpc>
                <a:spcPct val="80000"/>
              </a:lnSpc>
              <a:buClr>
                <a:schemeClr val="tx2"/>
              </a:buClr>
              <a:defRPr/>
            </a:pPr>
            <a:endParaRPr lang="en-US" sz="2500" b="1" dirty="0"/>
          </a:p>
          <a:p>
            <a:pPr eaLnBrk="1" hangingPunct="1">
              <a:lnSpc>
                <a:spcPct val="80000"/>
              </a:lnSpc>
              <a:buClr>
                <a:schemeClr val="tx2"/>
              </a:buClr>
              <a:defRPr/>
            </a:pPr>
            <a:r>
              <a:rPr lang="en-US" sz="2500" b="1" dirty="0"/>
              <a:t>Maintain BMPs to assure continuous performance.  See specific BMP specifications  and maintenance requirements in approved Erosion and Sediment Control Manuals</a:t>
            </a:r>
          </a:p>
          <a:p>
            <a:pPr eaLnBrk="1" hangingPunct="1">
              <a:lnSpc>
                <a:spcPct val="80000"/>
              </a:lnSpc>
              <a:buClr>
                <a:schemeClr val="tx2"/>
              </a:buClr>
              <a:defRPr/>
            </a:pPr>
            <a:endParaRPr lang="en-US" sz="2500" b="1" dirty="0"/>
          </a:p>
          <a:p>
            <a:pPr eaLnBrk="1" hangingPunct="1">
              <a:lnSpc>
                <a:spcPct val="80000"/>
              </a:lnSpc>
              <a:buClr>
                <a:schemeClr val="tx2"/>
              </a:buClr>
              <a:defRPr/>
            </a:pPr>
            <a:r>
              <a:rPr lang="en-US" sz="2500" b="1" dirty="0"/>
              <a:t>Check sediment control BMPs weekly and after runoff events in dry season and daily in wet season during discharge</a:t>
            </a:r>
          </a:p>
          <a:p>
            <a:pPr eaLnBrk="1" hangingPunct="1">
              <a:lnSpc>
                <a:spcPct val="80000"/>
              </a:lnSpc>
              <a:buClr>
                <a:schemeClr val="tx2"/>
              </a:buClr>
              <a:buFont typeface="Wingdings" pitchFamily="2" charset="2"/>
              <a:buNone/>
              <a:defRPr/>
            </a:pPr>
            <a:endParaRPr lang="en-US" sz="2500" b="1" dirty="0"/>
          </a:p>
          <a:p>
            <a:pPr eaLnBrk="1" hangingPunct="1">
              <a:lnSpc>
                <a:spcPct val="80000"/>
              </a:lnSpc>
              <a:buClr>
                <a:schemeClr val="tx2"/>
              </a:buClr>
              <a:defRPr/>
            </a:pPr>
            <a:r>
              <a:rPr lang="en-US" sz="2500" b="1" dirty="0"/>
              <a:t>Remove temporary BMPs before filling for an NOT.</a:t>
            </a:r>
          </a:p>
        </p:txBody>
      </p:sp>
      <p:sp>
        <p:nvSpPr>
          <p:cNvPr id="4" name="TextBox 3"/>
          <p:cNvSpPr txBox="1"/>
          <p:nvPr/>
        </p:nvSpPr>
        <p:spPr>
          <a:xfrm>
            <a:off x="228600" y="5867400"/>
            <a:ext cx="4513223" cy="707886"/>
          </a:xfrm>
          <a:prstGeom prst="rect">
            <a:avLst/>
          </a:prstGeom>
          <a:noFill/>
        </p:spPr>
        <p:txBody>
          <a:bodyPr wrap="none" rtlCol="0">
            <a:spAutoFit/>
          </a:bodyPr>
          <a:lstStyle/>
          <a:p>
            <a:r>
              <a:rPr lang="en-US" sz="4000" dirty="0">
                <a:solidFill>
                  <a:schemeClr val="bg1"/>
                </a:solidFill>
              </a:rPr>
              <a:t>Advice to inspectors: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02-08-06 04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2533" name="Text Box 5"/>
          <p:cNvSpPr txBox="1">
            <a:spLocks noChangeArrowheads="1"/>
          </p:cNvSpPr>
          <p:nvPr/>
        </p:nvSpPr>
        <p:spPr bwMode="auto">
          <a:xfrm>
            <a:off x="228600" y="4486275"/>
            <a:ext cx="3705225" cy="2227263"/>
          </a:xfrm>
          <a:prstGeom prst="rect">
            <a:avLst/>
          </a:prstGeom>
          <a:noFill/>
          <a:ln w="9525">
            <a:noFill/>
            <a:miter lim="800000"/>
            <a:headEnd/>
            <a:tailEnd/>
          </a:ln>
          <a:effectLst/>
        </p:spPr>
        <p:txBody>
          <a:bodyPr wrap="none">
            <a:spAutoFit/>
          </a:bodyPr>
          <a:lstStyle/>
          <a:p>
            <a:pPr eaLnBrk="1" hangingPunct="1">
              <a:buClr>
                <a:schemeClr val="tx1"/>
              </a:buClr>
              <a:defRPr/>
            </a:pPr>
            <a:r>
              <a:rPr lang="en-US" sz="2800" b="1" u="sng">
                <a:effectLst>
                  <a:outerShdw blurRad="38100" dist="38100" dir="2700000" algn="tl">
                    <a:srgbClr val="000000"/>
                  </a:outerShdw>
                </a:effectLst>
              </a:rPr>
              <a:t>Bad Stuff:</a:t>
            </a:r>
          </a:p>
          <a:p>
            <a:pPr eaLnBrk="1" hangingPunct="1">
              <a:buClr>
                <a:schemeClr val="tx1"/>
              </a:buClr>
              <a:buFont typeface="Wingdings" pitchFamily="2" charset="2"/>
              <a:buChar char="ü"/>
              <a:defRPr/>
            </a:pPr>
            <a:r>
              <a:rPr lang="en-US" sz="2800" b="1">
                <a:effectLst>
                  <a:outerShdw blurRad="38100" dist="38100" dir="2700000" algn="tl">
                    <a:srgbClr val="000000"/>
                  </a:outerShdw>
                </a:effectLst>
              </a:rPr>
              <a:t> Garbage</a:t>
            </a:r>
          </a:p>
          <a:p>
            <a:pPr eaLnBrk="1" hangingPunct="1">
              <a:buClr>
                <a:schemeClr val="tx1"/>
              </a:buClr>
              <a:buFont typeface="Wingdings" pitchFamily="2" charset="2"/>
              <a:buChar char="ü"/>
              <a:defRPr/>
            </a:pPr>
            <a:r>
              <a:rPr lang="en-US" sz="2800" b="1">
                <a:effectLst>
                  <a:outerShdw blurRad="38100" dist="38100" dir="2700000" algn="tl">
                    <a:srgbClr val="000000"/>
                  </a:outerShdw>
                </a:effectLst>
              </a:rPr>
              <a:t> Perimeter control</a:t>
            </a:r>
          </a:p>
          <a:p>
            <a:pPr eaLnBrk="1" hangingPunct="1">
              <a:buClr>
                <a:schemeClr val="tx1"/>
              </a:buClr>
              <a:buFont typeface="Wingdings" pitchFamily="2" charset="2"/>
              <a:buChar char="ü"/>
              <a:defRPr/>
            </a:pPr>
            <a:r>
              <a:rPr lang="en-US" sz="2800" b="1">
                <a:effectLst>
                  <a:outerShdw blurRad="38100" dist="38100" dir="2700000" algn="tl">
                    <a:srgbClr val="000000"/>
                  </a:outerShdw>
                </a:effectLst>
              </a:rPr>
              <a:t> Bare soil</a:t>
            </a:r>
          </a:p>
          <a:p>
            <a:pPr eaLnBrk="1" hangingPunct="1">
              <a:buClr>
                <a:schemeClr val="tx1"/>
              </a:buClr>
              <a:buFont typeface="Wingdings" pitchFamily="2" charset="2"/>
              <a:buChar char="ü"/>
              <a:defRPr/>
            </a:pPr>
            <a:r>
              <a:rPr lang="en-US" sz="2800" b="1">
                <a:effectLst>
                  <a:outerShdw blurRad="38100" dist="38100" dir="2700000" algn="tl">
                    <a:srgbClr val="000000"/>
                  </a:outerShdw>
                </a:effectLst>
              </a:rPr>
              <a:t> Maintenance</a:t>
            </a:r>
          </a:p>
        </p:txBody>
      </p:sp>
      <p:sp>
        <p:nvSpPr>
          <p:cNvPr id="22534" name="Text Box 6"/>
          <p:cNvSpPr txBox="1">
            <a:spLocks noChangeArrowheads="1"/>
          </p:cNvSpPr>
          <p:nvPr/>
        </p:nvSpPr>
        <p:spPr bwMode="auto">
          <a:xfrm>
            <a:off x="5410200" y="4572000"/>
            <a:ext cx="3371850" cy="1800225"/>
          </a:xfrm>
          <a:prstGeom prst="rect">
            <a:avLst/>
          </a:prstGeom>
          <a:noFill/>
          <a:ln w="9525">
            <a:noFill/>
            <a:miter lim="800000"/>
            <a:headEnd/>
            <a:tailEnd/>
          </a:ln>
          <a:effectLst/>
        </p:spPr>
        <p:txBody>
          <a:bodyPr wrap="none">
            <a:spAutoFit/>
          </a:bodyPr>
          <a:lstStyle/>
          <a:p>
            <a:pPr eaLnBrk="1" hangingPunct="1">
              <a:buClr>
                <a:schemeClr val="tx1"/>
              </a:buClr>
              <a:defRPr/>
            </a:pPr>
            <a:r>
              <a:rPr lang="en-US" sz="2800" b="1" u="sng">
                <a:effectLst>
                  <a:outerShdw blurRad="38100" dist="38100" dir="2700000" algn="tl">
                    <a:srgbClr val="000000"/>
                  </a:outerShdw>
                </a:effectLst>
              </a:rPr>
              <a:t>Good Stuff:</a:t>
            </a:r>
          </a:p>
          <a:p>
            <a:pPr eaLnBrk="1" hangingPunct="1">
              <a:buClr>
                <a:schemeClr val="tx1"/>
              </a:buClr>
              <a:buFont typeface="Wingdings" pitchFamily="2" charset="2"/>
              <a:buChar char="ü"/>
              <a:defRPr/>
            </a:pPr>
            <a:r>
              <a:rPr lang="en-US" sz="2800" b="1">
                <a:effectLst>
                  <a:outerShdw blurRad="38100" dist="38100" dir="2700000" algn="tl">
                    <a:srgbClr val="000000"/>
                  </a:outerShdw>
                </a:effectLst>
              </a:rPr>
              <a:t> Rain drains</a:t>
            </a:r>
          </a:p>
          <a:p>
            <a:pPr eaLnBrk="1" hangingPunct="1">
              <a:buClr>
                <a:schemeClr val="tx1"/>
              </a:buClr>
              <a:buFont typeface="Wingdings" pitchFamily="2" charset="2"/>
              <a:buChar char="ü"/>
              <a:defRPr/>
            </a:pPr>
            <a:r>
              <a:rPr lang="en-US" sz="2800" b="1">
                <a:effectLst>
                  <a:outerShdw blurRad="38100" dist="38100" dir="2700000" algn="tl">
                    <a:srgbClr val="000000"/>
                  </a:outerShdw>
                </a:effectLst>
              </a:rPr>
              <a:t> Rock driveways</a:t>
            </a:r>
          </a:p>
          <a:p>
            <a:pPr eaLnBrk="1" hangingPunct="1">
              <a:buClr>
                <a:schemeClr val="tx1"/>
              </a:buClr>
              <a:buFont typeface="Wingdings" pitchFamily="2" charset="2"/>
              <a:buChar char="ü"/>
              <a:defRPr/>
            </a:pPr>
            <a:r>
              <a:rPr lang="en-US" sz="2800" b="1">
                <a:effectLst>
                  <a:outerShdw blurRad="38100" dist="38100" dir="2700000" algn="tl">
                    <a:srgbClr val="000000"/>
                  </a:outerShdw>
                </a:effectLst>
              </a:rPr>
              <a:t> Clean streets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FREEWAY"/>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6323" name="Text Box 5"/>
          <p:cNvSpPr txBox="1">
            <a:spLocks noChangeArrowheads="1"/>
          </p:cNvSpPr>
          <p:nvPr/>
        </p:nvSpPr>
        <p:spPr bwMode="auto">
          <a:xfrm>
            <a:off x="228600" y="685800"/>
            <a:ext cx="4030663" cy="1552575"/>
          </a:xfrm>
          <a:prstGeom prst="rect">
            <a:avLst/>
          </a:prstGeom>
          <a:noFill/>
          <a:ln w="9525">
            <a:noFill/>
            <a:miter lim="800000"/>
            <a:headEnd/>
            <a:tailEnd/>
          </a:ln>
        </p:spPr>
        <p:txBody>
          <a:bodyPr wrap="none">
            <a:spAutoFit/>
          </a:bodyPr>
          <a:lstStyle/>
          <a:p>
            <a:pPr>
              <a:buFont typeface="Wingdings" pitchFamily="2" charset="2"/>
              <a:buNone/>
            </a:pPr>
            <a:r>
              <a:rPr lang="en-US" b="1"/>
              <a:t>Good Stuff:</a:t>
            </a:r>
          </a:p>
          <a:p>
            <a:pPr>
              <a:buFont typeface="Wingdings" pitchFamily="2" charset="2"/>
              <a:buChar char="ü"/>
            </a:pPr>
            <a:r>
              <a:rPr lang="en-US" b="1"/>
              <a:t> No Tracking</a:t>
            </a:r>
          </a:p>
          <a:p>
            <a:pPr>
              <a:buFont typeface="Wingdings" pitchFamily="2" charset="2"/>
              <a:buChar char="ü"/>
            </a:pPr>
            <a:r>
              <a:rPr lang="en-US" b="1"/>
              <a:t> Grass Lined Swale</a:t>
            </a:r>
          </a:p>
          <a:p>
            <a:pPr>
              <a:buFont typeface="Wingdings" pitchFamily="2" charset="2"/>
              <a:buChar char="ü"/>
            </a:pPr>
            <a:r>
              <a:rPr lang="en-US" b="1"/>
              <a:t> Vegetation Established</a:t>
            </a:r>
          </a:p>
        </p:txBody>
      </p:sp>
      <p:sp>
        <p:nvSpPr>
          <p:cNvPr id="56324" name="Text Box 6"/>
          <p:cNvSpPr txBox="1">
            <a:spLocks noChangeArrowheads="1"/>
          </p:cNvSpPr>
          <p:nvPr/>
        </p:nvSpPr>
        <p:spPr bwMode="auto">
          <a:xfrm>
            <a:off x="0" y="5305425"/>
            <a:ext cx="7315200" cy="1552575"/>
          </a:xfrm>
          <a:prstGeom prst="rect">
            <a:avLst/>
          </a:prstGeom>
          <a:solidFill>
            <a:srgbClr val="969696">
              <a:alpha val="72156"/>
            </a:srgbClr>
          </a:solidFill>
          <a:ln w="9525">
            <a:noFill/>
            <a:miter lim="800000"/>
            <a:headEnd/>
            <a:tailEnd/>
          </a:ln>
        </p:spPr>
        <p:txBody>
          <a:bodyPr>
            <a:spAutoFit/>
          </a:bodyPr>
          <a:lstStyle/>
          <a:p>
            <a:r>
              <a:rPr lang="en-US" b="1"/>
              <a:t>Bad Stuff:</a:t>
            </a:r>
          </a:p>
          <a:p>
            <a:pPr>
              <a:buFont typeface="Wingdings" pitchFamily="2" charset="2"/>
              <a:buChar char="ü"/>
            </a:pPr>
            <a:r>
              <a:rPr lang="en-US" b="1"/>
              <a:t> Highway Missing in Both Directions</a:t>
            </a:r>
          </a:p>
          <a:p>
            <a:pPr>
              <a:buFont typeface="Wingdings" pitchFamily="2" charset="2"/>
              <a:buChar char="ü"/>
            </a:pPr>
            <a:r>
              <a:rPr lang="en-US" b="1"/>
              <a:t> Off ramp relocated to Downstream Location</a:t>
            </a:r>
          </a:p>
          <a:p>
            <a:pPr>
              <a:buFont typeface="Wingdings" pitchFamily="2" charset="2"/>
              <a:buChar char="ü"/>
            </a:pPr>
            <a:r>
              <a:rPr lang="en-US" b="1"/>
              <a:t> Repair Costs ???</a:t>
            </a:r>
          </a:p>
        </p:txBody>
      </p:sp>
      <p:sp>
        <p:nvSpPr>
          <p:cNvPr id="56325" name="AutoShape 7"/>
          <p:cNvSpPr>
            <a:spLocks noChangeArrowheads="1"/>
          </p:cNvSpPr>
          <p:nvPr/>
        </p:nvSpPr>
        <p:spPr bwMode="auto">
          <a:xfrm>
            <a:off x="7696200" y="2667000"/>
            <a:ext cx="914400" cy="457200"/>
          </a:xfrm>
          <a:prstGeom prst="roundRect">
            <a:avLst>
              <a:gd name="adj" fmla="val 16667"/>
            </a:avLst>
          </a:prstGeom>
          <a:solidFill>
            <a:srgbClr val="003300">
              <a:alpha val="83920"/>
            </a:srgbClr>
          </a:solidFill>
          <a:ln w="9525">
            <a:solidFill>
              <a:schemeClr val="tx1"/>
            </a:solidFill>
            <a:round/>
            <a:headEnd/>
            <a:tailEnd/>
          </a:ln>
        </p:spPr>
        <p:txBody>
          <a:bodyPr wrap="none" anchor="ctr"/>
          <a:lstStyle/>
          <a:p>
            <a:endParaRPr 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Road Const erosion SWRO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pic>
        <p:nvPicPr>
          <p:cNvPr id="242693" name="Picture 5" descr="Road Const erosion SWRO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7348" name="Text Box 6"/>
          <p:cNvSpPr txBox="1">
            <a:spLocks noChangeArrowheads="1"/>
          </p:cNvSpPr>
          <p:nvPr/>
        </p:nvSpPr>
        <p:spPr bwMode="auto">
          <a:xfrm>
            <a:off x="2133600" y="152400"/>
            <a:ext cx="6556375" cy="701675"/>
          </a:xfrm>
          <a:prstGeom prst="rect">
            <a:avLst/>
          </a:prstGeom>
          <a:noFill/>
          <a:ln w="9525">
            <a:noFill/>
            <a:miter lim="800000"/>
            <a:headEnd/>
            <a:tailEnd/>
          </a:ln>
        </p:spPr>
        <p:txBody>
          <a:bodyPr wrap="none">
            <a:spAutoFit/>
          </a:bodyPr>
          <a:lstStyle/>
          <a:p>
            <a:r>
              <a:rPr lang="en-US" sz="4000" b="1">
                <a:solidFill>
                  <a:schemeClr val="bg1"/>
                </a:solidFill>
              </a:rPr>
              <a:t>Self Reporting &amp; Policing</a:t>
            </a:r>
          </a:p>
        </p:txBody>
      </p:sp>
      <p:sp>
        <p:nvSpPr>
          <p:cNvPr id="57349" name="Text Box 7"/>
          <p:cNvSpPr txBox="1">
            <a:spLocks noChangeArrowheads="1"/>
          </p:cNvSpPr>
          <p:nvPr/>
        </p:nvSpPr>
        <p:spPr bwMode="auto">
          <a:xfrm>
            <a:off x="0" y="6491288"/>
            <a:ext cx="2676525" cy="366712"/>
          </a:xfrm>
          <a:prstGeom prst="rect">
            <a:avLst/>
          </a:prstGeom>
          <a:noFill/>
          <a:ln w="9525">
            <a:noFill/>
            <a:miter lim="800000"/>
            <a:headEnd/>
            <a:tailEnd/>
          </a:ln>
        </p:spPr>
        <p:txBody>
          <a:bodyPr wrap="none">
            <a:spAutoFit/>
          </a:bodyPr>
          <a:lstStyle/>
          <a:p>
            <a:r>
              <a:rPr lang="en-US" sz="1800" i="1"/>
              <a:t>Photos Courtesy WADOE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2693"/>
                                        </p:tgtEl>
                                        <p:attrNameLst>
                                          <p:attrName>style.visibility</p:attrName>
                                        </p:attrNameLst>
                                      </p:cBhvr>
                                      <p:to>
                                        <p:strVal val="visible"/>
                                      </p:to>
                                    </p:set>
                                    <p:animEffect transition="in" filter="fade">
                                      <p:cBhvr>
                                        <p:cTn id="7" dur="2000"/>
                                        <p:tgtEl>
                                          <p:spTgt spid="242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12-28-05 033"/>
          <p:cNvPicPr>
            <a:picLocks noChangeAspect="1" noChangeArrowheads="1"/>
          </p:cNvPicPr>
          <p:nvPr/>
        </p:nvPicPr>
        <p:blipFill>
          <a:blip r:embed="rId2" cstate="email">
            <a:lum bright="6000"/>
            <a:extLst>
              <a:ext uri="{28A0092B-C50C-407E-A947-70E740481C1C}">
                <a14:useLocalDpi xmlns:a14="http://schemas.microsoft.com/office/drawing/2010/main"/>
              </a:ext>
            </a:extLst>
          </a:blip>
          <a:srcRect/>
          <a:stretch>
            <a:fillRect/>
          </a:stretch>
        </p:blipFill>
        <p:spPr bwMode="auto">
          <a:xfrm>
            <a:off x="0" y="892175"/>
            <a:ext cx="9144000" cy="5965825"/>
          </a:xfrm>
          <a:prstGeom prst="rect">
            <a:avLst/>
          </a:prstGeom>
          <a:noFill/>
          <a:ln w="9525">
            <a:noFill/>
            <a:miter lim="800000"/>
            <a:headEnd/>
            <a:tailEnd/>
          </a:ln>
        </p:spPr>
      </p:pic>
      <p:sp>
        <p:nvSpPr>
          <p:cNvPr id="23555" name="Text Box 3"/>
          <p:cNvSpPr txBox="1">
            <a:spLocks noChangeArrowheads="1"/>
          </p:cNvSpPr>
          <p:nvPr/>
        </p:nvSpPr>
        <p:spPr bwMode="auto">
          <a:xfrm>
            <a:off x="228600" y="152400"/>
            <a:ext cx="8734425" cy="549275"/>
          </a:xfrm>
          <a:prstGeom prst="rect">
            <a:avLst/>
          </a:prstGeom>
          <a:noFill/>
          <a:ln w="9525">
            <a:noFill/>
            <a:miter lim="800000"/>
            <a:headEnd/>
            <a:tailEnd/>
          </a:ln>
          <a:effectLst/>
        </p:spPr>
        <p:txBody>
          <a:bodyPr wrap="none">
            <a:spAutoFit/>
          </a:bodyPr>
          <a:lstStyle/>
          <a:p>
            <a:pPr eaLnBrk="1" hangingPunct="1">
              <a:defRPr/>
            </a:pPr>
            <a:r>
              <a:rPr lang="en-US" sz="3000" b="1">
                <a:solidFill>
                  <a:schemeClr val="tx2"/>
                </a:solidFill>
                <a:effectLst>
                  <a:outerShdw blurRad="38100" dist="38100" dir="2700000" algn="tl">
                    <a:srgbClr val="000000"/>
                  </a:outerShdw>
                </a:effectLst>
              </a:rPr>
              <a:t>BMP Damage Results In Sediment Discharge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02-12-06 022"/>
          <p:cNvPicPr>
            <a:picLocks noChangeAspect="1" noChangeArrowheads="1"/>
          </p:cNvPicPr>
          <p:nvPr/>
        </p:nvPicPr>
        <p:blipFill>
          <a:blip r:embed="rId3" cstate="email">
            <a:lum bright="12000"/>
            <a:extLst>
              <a:ext uri="{28A0092B-C50C-407E-A947-70E740481C1C}">
                <a14:useLocalDpi xmlns:a14="http://schemas.microsoft.com/office/drawing/2010/main"/>
              </a:ext>
            </a:extLst>
          </a:blip>
          <a:srcRect/>
          <a:stretch>
            <a:fillRect/>
          </a:stretch>
        </p:blipFill>
        <p:spPr bwMode="auto">
          <a:xfrm>
            <a:off x="0" y="0"/>
            <a:ext cx="9220200" cy="6172200"/>
          </a:xfrm>
          <a:prstGeom prst="rect">
            <a:avLst/>
          </a:prstGeom>
          <a:noFill/>
          <a:ln w="9525">
            <a:noFill/>
            <a:miter lim="800000"/>
            <a:headEnd/>
            <a:tailEnd/>
          </a:ln>
        </p:spPr>
      </p:pic>
      <p:sp>
        <p:nvSpPr>
          <p:cNvPr id="24579" name="Text Box 3"/>
          <p:cNvSpPr txBox="1">
            <a:spLocks noChangeArrowheads="1"/>
          </p:cNvSpPr>
          <p:nvPr/>
        </p:nvSpPr>
        <p:spPr bwMode="auto">
          <a:xfrm>
            <a:off x="228600" y="6237288"/>
            <a:ext cx="8821738" cy="549275"/>
          </a:xfrm>
          <a:prstGeom prst="rect">
            <a:avLst/>
          </a:prstGeom>
          <a:noFill/>
          <a:ln w="9525">
            <a:noFill/>
            <a:miter lim="800000"/>
            <a:headEnd/>
            <a:tailEnd/>
          </a:ln>
          <a:effectLst/>
        </p:spPr>
        <p:txBody>
          <a:bodyPr wrap="none">
            <a:spAutoFit/>
          </a:bodyPr>
          <a:lstStyle/>
          <a:p>
            <a:pPr eaLnBrk="1" hangingPunct="1">
              <a:defRPr/>
            </a:pPr>
            <a:r>
              <a:rPr lang="en-US" sz="3000" b="1">
                <a:solidFill>
                  <a:schemeClr val="tx2"/>
                </a:solidFill>
                <a:effectLst>
                  <a:outerShdw blurRad="38100" dist="38100" dir="2700000" algn="tl">
                    <a:srgbClr val="000000"/>
                  </a:outerShdw>
                </a:effectLst>
              </a:rPr>
              <a:t>Indication of Slope Failure Under the Blanket</a:t>
            </a:r>
          </a:p>
        </p:txBody>
      </p:sp>
      <p:sp>
        <p:nvSpPr>
          <p:cNvPr id="60420" name="Freeform 5"/>
          <p:cNvSpPr>
            <a:spLocks/>
          </p:cNvSpPr>
          <p:nvPr/>
        </p:nvSpPr>
        <p:spPr bwMode="auto">
          <a:xfrm>
            <a:off x="3081338" y="992188"/>
            <a:ext cx="1558925" cy="3190875"/>
          </a:xfrm>
          <a:custGeom>
            <a:avLst/>
            <a:gdLst>
              <a:gd name="T0" fmla="*/ 2147483647 w 982"/>
              <a:gd name="T1" fmla="*/ 2147483647 h 2010"/>
              <a:gd name="T2" fmla="*/ 2147483647 w 982"/>
              <a:gd name="T3" fmla="*/ 2147483647 h 2010"/>
              <a:gd name="T4" fmla="*/ 2147483647 w 982"/>
              <a:gd name="T5" fmla="*/ 2147483647 h 2010"/>
              <a:gd name="T6" fmla="*/ 2147483647 w 982"/>
              <a:gd name="T7" fmla="*/ 2147483647 h 2010"/>
              <a:gd name="T8" fmla="*/ 2147483647 w 982"/>
              <a:gd name="T9" fmla="*/ 2147483647 h 2010"/>
              <a:gd name="T10" fmla="*/ 2147483647 w 982"/>
              <a:gd name="T11" fmla="*/ 2147483647 h 2010"/>
              <a:gd name="T12" fmla="*/ 2147483647 w 982"/>
              <a:gd name="T13" fmla="*/ 2147483647 h 2010"/>
              <a:gd name="T14" fmla="*/ 2147483647 w 982"/>
              <a:gd name="T15" fmla="*/ 2147483647 h 2010"/>
              <a:gd name="T16" fmla="*/ 2147483647 w 982"/>
              <a:gd name="T17" fmla="*/ 2147483647 h 2010"/>
              <a:gd name="T18" fmla="*/ 2147483647 w 982"/>
              <a:gd name="T19" fmla="*/ 2147483647 h 2010"/>
              <a:gd name="T20" fmla="*/ 2147483647 w 982"/>
              <a:gd name="T21" fmla="*/ 2147483647 h 2010"/>
              <a:gd name="T22" fmla="*/ 2147483647 w 982"/>
              <a:gd name="T23" fmla="*/ 2147483647 h 2010"/>
              <a:gd name="T24" fmla="*/ 2147483647 w 982"/>
              <a:gd name="T25" fmla="*/ 2147483647 h 2010"/>
              <a:gd name="T26" fmla="*/ 2147483647 w 982"/>
              <a:gd name="T27" fmla="*/ 2147483647 h 2010"/>
              <a:gd name="T28" fmla="*/ 2147483647 w 982"/>
              <a:gd name="T29" fmla="*/ 2147483647 h 2010"/>
              <a:gd name="T30" fmla="*/ 2147483647 w 982"/>
              <a:gd name="T31" fmla="*/ 2147483647 h 2010"/>
              <a:gd name="T32" fmla="*/ 2147483647 w 982"/>
              <a:gd name="T33" fmla="*/ 2147483647 h 2010"/>
              <a:gd name="T34" fmla="*/ 2147483647 w 982"/>
              <a:gd name="T35" fmla="*/ 2147483647 h 2010"/>
              <a:gd name="T36" fmla="*/ 2147483647 w 982"/>
              <a:gd name="T37" fmla="*/ 2147483647 h 2010"/>
              <a:gd name="T38" fmla="*/ 2147483647 w 982"/>
              <a:gd name="T39" fmla="*/ 2147483647 h 2010"/>
              <a:gd name="T40" fmla="*/ 2147483647 w 982"/>
              <a:gd name="T41" fmla="*/ 2147483647 h 2010"/>
              <a:gd name="T42" fmla="*/ 2147483647 w 982"/>
              <a:gd name="T43" fmla="*/ 2147483647 h 2010"/>
              <a:gd name="T44" fmla="*/ 2147483647 w 982"/>
              <a:gd name="T45" fmla="*/ 2147483647 h 2010"/>
              <a:gd name="T46" fmla="*/ 2147483647 w 982"/>
              <a:gd name="T47" fmla="*/ 2147483647 h 2010"/>
              <a:gd name="T48" fmla="*/ 2147483647 w 982"/>
              <a:gd name="T49" fmla="*/ 2147483647 h 2010"/>
              <a:gd name="T50" fmla="*/ 2147483647 w 982"/>
              <a:gd name="T51" fmla="*/ 2147483647 h 2010"/>
              <a:gd name="T52" fmla="*/ 2147483647 w 982"/>
              <a:gd name="T53" fmla="*/ 2147483647 h 2010"/>
              <a:gd name="T54" fmla="*/ 2147483647 w 982"/>
              <a:gd name="T55" fmla="*/ 2147483647 h 2010"/>
              <a:gd name="T56" fmla="*/ 2147483647 w 982"/>
              <a:gd name="T57" fmla="*/ 2147483647 h 2010"/>
              <a:gd name="T58" fmla="*/ 2147483647 w 982"/>
              <a:gd name="T59" fmla="*/ 2147483647 h 2010"/>
              <a:gd name="T60" fmla="*/ 2147483647 w 982"/>
              <a:gd name="T61" fmla="*/ 2147483647 h 2010"/>
              <a:gd name="T62" fmla="*/ 2147483647 w 982"/>
              <a:gd name="T63" fmla="*/ 2147483647 h 2010"/>
              <a:gd name="T64" fmla="*/ 2147483647 w 982"/>
              <a:gd name="T65" fmla="*/ 2147483647 h 2010"/>
              <a:gd name="T66" fmla="*/ 2147483647 w 982"/>
              <a:gd name="T67" fmla="*/ 2147483647 h 2010"/>
              <a:gd name="T68" fmla="*/ 2147483647 w 982"/>
              <a:gd name="T69" fmla="*/ 2147483647 h 2010"/>
              <a:gd name="T70" fmla="*/ 2147483647 w 982"/>
              <a:gd name="T71" fmla="*/ 2147483647 h 2010"/>
              <a:gd name="T72" fmla="*/ 2147483647 w 982"/>
              <a:gd name="T73" fmla="*/ 2147483647 h 2010"/>
              <a:gd name="T74" fmla="*/ 2147483647 w 982"/>
              <a:gd name="T75" fmla="*/ 2147483647 h 2010"/>
              <a:gd name="T76" fmla="*/ 2147483647 w 982"/>
              <a:gd name="T77" fmla="*/ 2147483647 h 2010"/>
              <a:gd name="T78" fmla="*/ 2147483647 w 982"/>
              <a:gd name="T79" fmla="*/ 2147483647 h 2010"/>
              <a:gd name="T80" fmla="*/ 2147483647 w 982"/>
              <a:gd name="T81" fmla="*/ 2147483647 h 2010"/>
              <a:gd name="T82" fmla="*/ 2147483647 w 982"/>
              <a:gd name="T83" fmla="*/ 2147483647 h 2010"/>
              <a:gd name="T84" fmla="*/ 2147483647 w 982"/>
              <a:gd name="T85" fmla="*/ 2147483647 h 2010"/>
              <a:gd name="T86" fmla="*/ 2147483647 w 982"/>
              <a:gd name="T87" fmla="*/ 2147483647 h 2010"/>
              <a:gd name="T88" fmla="*/ 2147483647 w 982"/>
              <a:gd name="T89" fmla="*/ 2147483647 h 2010"/>
              <a:gd name="T90" fmla="*/ 2147483647 w 982"/>
              <a:gd name="T91" fmla="*/ 2147483647 h 2010"/>
              <a:gd name="T92" fmla="*/ 2147483647 w 982"/>
              <a:gd name="T93" fmla="*/ 2147483647 h 2010"/>
              <a:gd name="T94" fmla="*/ 2147483647 w 982"/>
              <a:gd name="T95" fmla="*/ 2147483647 h 2010"/>
              <a:gd name="T96" fmla="*/ 2147483647 w 982"/>
              <a:gd name="T97" fmla="*/ 2147483647 h 2010"/>
              <a:gd name="T98" fmla="*/ 2147483647 w 982"/>
              <a:gd name="T99" fmla="*/ 2147483647 h 2010"/>
              <a:gd name="T100" fmla="*/ 2147483647 w 982"/>
              <a:gd name="T101" fmla="*/ 2147483647 h 2010"/>
              <a:gd name="T102" fmla="*/ 2147483647 w 982"/>
              <a:gd name="T103" fmla="*/ 2147483647 h 2010"/>
              <a:gd name="T104" fmla="*/ 2147483647 w 982"/>
              <a:gd name="T105" fmla="*/ 2147483647 h 2010"/>
              <a:gd name="T106" fmla="*/ 2147483647 w 982"/>
              <a:gd name="T107" fmla="*/ 2147483647 h 2010"/>
              <a:gd name="T108" fmla="*/ 2147483647 w 982"/>
              <a:gd name="T109" fmla="*/ 0 h 2010"/>
              <a:gd name="T110" fmla="*/ 2147483647 w 982"/>
              <a:gd name="T111" fmla="*/ 2147483647 h 2010"/>
              <a:gd name="T112" fmla="*/ 2147483647 w 982"/>
              <a:gd name="T113" fmla="*/ 2147483647 h 20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82"/>
              <a:gd name="T172" fmla="*/ 0 h 2010"/>
              <a:gd name="T173" fmla="*/ 982 w 982"/>
              <a:gd name="T174" fmla="*/ 2010 h 20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82" h="2010">
                <a:moveTo>
                  <a:pt x="330" y="11"/>
                </a:moveTo>
                <a:cubicBezTo>
                  <a:pt x="308" y="17"/>
                  <a:pt x="294" y="21"/>
                  <a:pt x="275" y="33"/>
                </a:cubicBezTo>
                <a:cubicBezTo>
                  <a:pt x="264" y="50"/>
                  <a:pt x="260" y="64"/>
                  <a:pt x="253" y="83"/>
                </a:cubicBezTo>
                <a:cubicBezTo>
                  <a:pt x="248" y="167"/>
                  <a:pt x="260" y="183"/>
                  <a:pt x="187" y="209"/>
                </a:cubicBezTo>
                <a:cubicBezTo>
                  <a:pt x="176" y="225"/>
                  <a:pt x="167" y="240"/>
                  <a:pt x="160" y="258"/>
                </a:cubicBezTo>
                <a:cubicBezTo>
                  <a:pt x="166" y="296"/>
                  <a:pt x="171" y="331"/>
                  <a:pt x="193" y="362"/>
                </a:cubicBezTo>
                <a:cubicBezTo>
                  <a:pt x="199" y="381"/>
                  <a:pt x="204" y="395"/>
                  <a:pt x="215" y="412"/>
                </a:cubicBezTo>
                <a:cubicBezTo>
                  <a:pt x="221" y="430"/>
                  <a:pt x="231" y="443"/>
                  <a:pt x="237" y="461"/>
                </a:cubicBezTo>
                <a:cubicBezTo>
                  <a:pt x="241" y="474"/>
                  <a:pt x="248" y="500"/>
                  <a:pt x="248" y="500"/>
                </a:cubicBezTo>
                <a:cubicBezTo>
                  <a:pt x="250" y="551"/>
                  <a:pt x="275" y="745"/>
                  <a:pt x="248" y="801"/>
                </a:cubicBezTo>
                <a:cubicBezTo>
                  <a:pt x="238" y="821"/>
                  <a:pt x="219" y="830"/>
                  <a:pt x="204" y="845"/>
                </a:cubicBezTo>
                <a:cubicBezTo>
                  <a:pt x="197" y="866"/>
                  <a:pt x="183" y="877"/>
                  <a:pt x="171" y="895"/>
                </a:cubicBezTo>
                <a:cubicBezTo>
                  <a:pt x="153" y="953"/>
                  <a:pt x="163" y="949"/>
                  <a:pt x="155" y="1043"/>
                </a:cubicBezTo>
                <a:cubicBezTo>
                  <a:pt x="154" y="1057"/>
                  <a:pt x="130" y="1087"/>
                  <a:pt x="127" y="1092"/>
                </a:cubicBezTo>
                <a:cubicBezTo>
                  <a:pt x="120" y="1103"/>
                  <a:pt x="105" y="1125"/>
                  <a:pt x="105" y="1125"/>
                </a:cubicBezTo>
                <a:cubicBezTo>
                  <a:pt x="96" y="1154"/>
                  <a:pt x="103" y="1136"/>
                  <a:pt x="78" y="1174"/>
                </a:cubicBezTo>
                <a:cubicBezTo>
                  <a:pt x="74" y="1180"/>
                  <a:pt x="67" y="1191"/>
                  <a:pt x="67" y="1191"/>
                </a:cubicBezTo>
                <a:cubicBezTo>
                  <a:pt x="61" y="1219"/>
                  <a:pt x="58" y="1230"/>
                  <a:pt x="34" y="1246"/>
                </a:cubicBezTo>
                <a:cubicBezTo>
                  <a:pt x="23" y="1274"/>
                  <a:pt x="10" y="1299"/>
                  <a:pt x="1" y="1328"/>
                </a:cubicBezTo>
                <a:cubicBezTo>
                  <a:pt x="3" y="1344"/>
                  <a:pt x="0" y="1362"/>
                  <a:pt x="6" y="1377"/>
                </a:cubicBezTo>
                <a:cubicBezTo>
                  <a:pt x="8" y="1383"/>
                  <a:pt x="18" y="1379"/>
                  <a:pt x="23" y="1383"/>
                </a:cubicBezTo>
                <a:cubicBezTo>
                  <a:pt x="46" y="1403"/>
                  <a:pt x="62" y="1426"/>
                  <a:pt x="89" y="1443"/>
                </a:cubicBezTo>
                <a:cubicBezTo>
                  <a:pt x="50" y="1469"/>
                  <a:pt x="63" y="1454"/>
                  <a:pt x="45" y="1482"/>
                </a:cubicBezTo>
                <a:cubicBezTo>
                  <a:pt x="46" y="1510"/>
                  <a:pt x="20" y="1685"/>
                  <a:pt x="83" y="1728"/>
                </a:cubicBezTo>
                <a:cubicBezTo>
                  <a:pt x="87" y="1734"/>
                  <a:pt x="89" y="1740"/>
                  <a:pt x="94" y="1745"/>
                </a:cubicBezTo>
                <a:cubicBezTo>
                  <a:pt x="99" y="1750"/>
                  <a:pt x="107" y="1751"/>
                  <a:pt x="111" y="1756"/>
                </a:cubicBezTo>
                <a:cubicBezTo>
                  <a:pt x="115" y="1760"/>
                  <a:pt x="112" y="1768"/>
                  <a:pt x="116" y="1772"/>
                </a:cubicBezTo>
                <a:cubicBezTo>
                  <a:pt x="126" y="1784"/>
                  <a:pt x="186" y="1804"/>
                  <a:pt x="204" y="1816"/>
                </a:cubicBezTo>
                <a:cubicBezTo>
                  <a:pt x="219" y="1839"/>
                  <a:pt x="238" y="1852"/>
                  <a:pt x="264" y="1860"/>
                </a:cubicBezTo>
                <a:cubicBezTo>
                  <a:pt x="302" y="1885"/>
                  <a:pt x="284" y="1878"/>
                  <a:pt x="314" y="1887"/>
                </a:cubicBezTo>
                <a:cubicBezTo>
                  <a:pt x="352" y="1913"/>
                  <a:pt x="390" y="1928"/>
                  <a:pt x="434" y="1942"/>
                </a:cubicBezTo>
                <a:cubicBezTo>
                  <a:pt x="469" y="1965"/>
                  <a:pt x="510" y="1970"/>
                  <a:pt x="550" y="1981"/>
                </a:cubicBezTo>
                <a:cubicBezTo>
                  <a:pt x="637" y="1978"/>
                  <a:pt x="712" y="2010"/>
                  <a:pt x="769" y="1953"/>
                </a:cubicBezTo>
                <a:cubicBezTo>
                  <a:pt x="778" y="1924"/>
                  <a:pt x="791" y="1896"/>
                  <a:pt x="796" y="1866"/>
                </a:cubicBezTo>
                <a:cubicBezTo>
                  <a:pt x="800" y="1840"/>
                  <a:pt x="793" y="1811"/>
                  <a:pt x="807" y="1789"/>
                </a:cubicBezTo>
                <a:cubicBezTo>
                  <a:pt x="821" y="1767"/>
                  <a:pt x="829" y="1737"/>
                  <a:pt x="846" y="1717"/>
                </a:cubicBezTo>
                <a:cubicBezTo>
                  <a:pt x="852" y="1710"/>
                  <a:pt x="862" y="1708"/>
                  <a:pt x="868" y="1701"/>
                </a:cubicBezTo>
                <a:cubicBezTo>
                  <a:pt x="893" y="1673"/>
                  <a:pt x="904" y="1643"/>
                  <a:pt x="923" y="1613"/>
                </a:cubicBezTo>
                <a:cubicBezTo>
                  <a:pt x="936" y="1570"/>
                  <a:pt x="953" y="1530"/>
                  <a:pt x="966" y="1487"/>
                </a:cubicBezTo>
                <a:cubicBezTo>
                  <a:pt x="976" y="1412"/>
                  <a:pt x="982" y="1387"/>
                  <a:pt x="972" y="1295"/>
                </a:cubicBezTo>
                <a:cubicBezTo>
                  <a:pt x="969" y="1267"/>
                  <a:pt x="944" y="1247"/>
                  <a:pt x="928" y="1229"/>
                </a:cubicBezTo>
                <a:cubicBezTo>
                  <a:pt x="901" y="1198"/>
                  <a:pt x="886" y="1175"/>
                  <a:pt x="851" y="1152"/>
                </a:cubicBezTo>
                <a:cubicBezTo>
                  <a:pt x="840" y="1135"/>
                  <a:pt x="823" y="1120"/>
                  <a:pt x="807" y="1108"/>
                </a:cubicBezTo>
                <a:cubicBezTo>
                  <a:pt x="797" y="1100"/>
                  <a:pt x="774" y="1087"/>
                  <a:pt x="774" y="1087"/>
                </a:cubicBezTo>
                <a:cubicBezTo>
                  <a:pt x="741" y="1037"/>
                  <a:pt x="785" y="1096"/>
                  <a:pt x="747" y="1065"/>
                </a:cubicBezTo>
                <a:cubicBezTo>
                  <a:pt x="742" y="1061"/>
                  <a:pt x="741" y="1053"/>
                  <a:pt x="736" y="1048"/>
                </a:cubicBezTo>
                <a:cubicBezTo>
                  <a:pt x="726" y="1038"/>
                  <a:pt x="713" y="1031"/>
                  <a:pt x="703" y="1021"/>
                </a:cubicBezTo>
                <a:cubicBezTo>
                  <a:pt x="698" y="1004"/>
                  <a:pt x="692" y="988"/>
                  <a:pt x="687" y="971"/>
                </a:cubicBezTo>
                <a:cubicBezTo>
                  <a:pt x="685" y="893"/>
                  <a:pt x="719" y="691"/>
                  <a:pt x="637" y="609"/>
                </a:cubicBezTo>
                <a:cubicBezTo>
                  <a:pt x="629" y="582"/>
                  <a:pt x="624" y="563"/>
                  <a:pt x="604" y="543"/>
                </a:cubicBezTo>
                <a:cubicBezTo>
                  <a:pt x="598" y="525"/>
                  <a:pt x="588" y="512"/>
                  <a:pt x="582" y="494"/>
                </a:cubicBezTo>
                <a:cubicBezTo>
                  <a:pt x="585" y="431"/>
                  <a:pt x="571" y="340"/>
                  <a:pt x="610" y="280"/>
                </a:cubicBezTo>
                <a:cubicBezTo>
                  <a:pt x="620" y="216"/>
                  <a:pt x="622" y="159"/>
                  <a:pt x="566" y="121"/>
                </a:cubicBezTo>
                <a:cubicBezTo>
                  <a:pt x="556" y="94"/>
                  <a:pt x="563" y="51"/>
                  <a:pt x="544" y="28"/>
                </a:cubicBezTo>
                <a:cubicBezTo>
                  <a:pt x="530" y="11"/>
                  <a:pt x="497" y="7"/>
                  <a:pt x="478" y="0"/>
                </a:cubicBezTo>
                <a:cubicBezTo>
                  <a:pt x="432" y="2"/>
                  <a:pt x="387" y="3"/>
                  <a:pt x="341" y="6"/>
                </a:cubicBezTo>
                <a:cubicBezTo>
                  <a:pt x="337" y="6"/>
                  <a:pt x="326" y="11"/>
                  <a:pt x="330" y="11"/>
                </a:cubicBezTo>
                <a:close/>
              </a:path>
            </a:pathLst>
          </a:custGeom>
          <a:noFill/>
          <a:ln w="44450">
            <a:solidFill>
              <a:srgbClr val="040B4C"/>
            </a:solidFill>
            <a:round/>
            <a:headEnd/>
            <a:tailEnd/>
          </a:ln>
        </p:spPr>
        <p:txBody>
          <a:bodyPr/>
          <a:lstStyle/>
          <a:p>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Plastic cover"/>
          <p:cNvPicPr>
            <a:picLocks noChangeAspect="1" noChangeArrowheads="1"/>
          </p:cNvPicPr>
          <p:nvPr/>
        </p:nvPicPr>
        <p:blipFill>
          <a:blip r:embed="rId3" cstate="email">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91843" name="Text Box 3"/>
          <p:cNvSpPr txBox="1">
            <a:spLocks noChangeArrowheads="1"/>
          </p:cNvSpPr>
          <p:nvPr/>
        </p:nvSpPr>
        <p:spPr bwMode="auto">
          <a:xfrm>
            <a:off x="1219200" y="5484813"/>
            <a:ext cx="6100763" cy="1373187"/>
          </a:xfrm>
          <a:prstGeom prst="rect">
            <a:avLst/>
          </a:prstGeom>
          <a:noFill/>
          <a:ln w="9525">
            <a:noFill/>
            <a:miter lim="800000"/>
            <a:headEnd/>
            <a:tailEnd/>
          </a:ln>
          <a:effectLst/>
        </p:spPr>
        <p:txBody>
          <a:bodyPr wrap="none">
            <a:spAutoFit/>
          </a:bodyPr>
          <a:lstStyle/>
          <a:p>
            <a:pPr eaLnBrk="1" hangingPunct="1">
              <a:buClr>
                <a:schemeClr val="tx2"/>
              </a:buClr>
              <a:buFont typeface="Wingdings" pitchFamily="2" charset="2"/>
              <a:buChar char="ü"/>
              <a:defRPr/>
            </a:pPr>
            <a:r>
              <a:rPr lang="en-US" sz="2800" b="1">
                <a:effectLst>
                  <a:outerShdw blurRad="38100" dist="38100" dir="2700000" algn="tl">
                    <a:srgbClr val="000000"/>
                  </a:outerShdw>
                </a:effectLst>
              </a:rPr>
              <a:t>PLASTIC SHEETING ON SLOPES</a:t>
            </a:r>
          </a:p>
          <a:p>
            <a:pPr eaLnBrk="1" hangingPunct="1">
              <a:buClr>
                <a:schemeClr val="tx2"/>
              </a:buClr>
              <a:buFont typeface="Wingdings" pitchFamily="2" charset="2"/>
              <a:buChar char="ü"/>
              <a:defRPr/>
            </a:pPr>
            <a:r>
              <a:rPr lang="en-US" sz="2800" b="1">
                <a:effectLst>
                  <a:outerShdw blurRad="38100" dist="38100" dir="2700000" algn="tl">
                    <a:srgbClr val="000000"/>
                  </a:outerShdw>
                </a:effectLst>
              </a:rPr>
              <a:t>STRAW ON EXPOSED SOILS</a:t>
            </a:r>
          </a:p>
          <a:p>
            <a:pPr eaLnBrk="1" hangingPunct="1">
              <a:buClr>
                <a:schemeClr val="tx2"/>
              </a:buClr>
              <a:buFont typeface="Wingdings" pitchFamily="2" charset="2"/>
              <a:buChar char="ü"/>
              <a:defRPr/>
            </a:pPr>
            <a:r>
              <a:rPr lang="en-US" sz="2800" b="1">
                <a:effectLst>
                  <a:outerShdw blurRad="38100" dist="38100" dir="2700000" algn="tl">
                    <a:srgbClr val="000000"/>
                  </a:outerShdw>
                </a:effectLst>
              </a:rPr>
              <a:t>PERIMETER SILT FENCE</a:t>
            </a:r>
          </a:p>
        </p:txBody>
      </p:sp>
      <p:sp>
        <p:nvSpPr>
          <p:cNvPr id="291844" name="Text Box 4"/>
          <p:cNvSpPr txBox="1">
            <a:spLocks noChangeArrowheads="1"/>
          </p:cNvSpPr>
          <p:nvPr/>
        </p:nvSpPr>
        <p:spPr bwMode="auto">
          <a:xfrm>
            <a:off x="0" y="0"/>
            <a:ext cx="6359177" cy="769441"/>
          </a:xfrm>
          <a:prstGeom prst="rect">
            <a:avLst/>
          </a:prstGeom>
          <a:noFill/>
          <a:ln w="9525">
            <a:noFill/>
            <a:miter lim="800000"/>
            <a:headEnd/>
            <a:tailEnd/>
          </a:ln>
          <a:effectLst/>
        </p:spPr>
        <p:txBody>
          <a:bodyPr wrap="none">
            <a:spAutoFit/>
          </a:bodyPr>
          <a:lstStyle/>
          <a:p>
            <a:pPr eaLnBrk="1" hangingPunct="1">
              <a:defRPr/>
            </a:pPr>
            <a:r>
              <a:rPr lang="en-US" sz="4400" b="1" dirty="0">
                <a:solidFill>
                  <a:srgbClr val="040B4C"/>
                </a:solidFill>
                <a:effectLst>
                  <a:outerShdw blurRad="38100" dist="38100" dir="2700000" algn="tl">
                    <a:srgbClr val="000000"/>
                  </a:outerShdw>
                </a:effectLst>
              </a:rPr>
              <a:t>GUTTERS &amp; RAIN DRAINS?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02-17-06 01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7651" name="Text Box 3"/>
          <p:cNvSpPr txBox="1">
            <a:spLocks noChangeArrowheads="1"/>
          </p:cNvSpPr>
          <p:nvPr/>
        </p:nvSpPr>
        <p:spPr bwMode="auto">
          <a:xfrm>
            <a:off x="304800" y="5780088"/>
            <a:ext cx="4306888" cy="579437"/>
          </a:xfrm>
          <a:prstGeom prst="rect">
            <a:avLst/>
          </a:prstGeom>
          <a:noFill/>
          <a:ln w="9525">
            <a:noFill/>
            <a:miter lim="800000"/>
            <a:headEnd/>
            <a:tailEnd/>
          </a:ln>
          <a:effectLst/>
        </p:spPr>
        <p:txBody>
          <a:bodyPr wrap="none">
            <a:spAutoFit/>
          </a:bodyPr>
          <a:lstStyle/>
          <a:p>
            <a:pPr eaLnBrk="1" hangingPunct="1">
              <a:defRPr/>
            </a:pPr>
            <a:r>
              <a:rPr lang="en-US" sz="3200" b="1">
                <a:effectLst>
                  <a:outerShdw blurRad="38100" dist="38100" dir="2700000" algn="tl">
                    <a:srgbClr val="000000"/>
                  </a:outerShdw>
                </a:effectLst>
              </a:rPr>
              <a:t>Perimeter Silt Fence</a:t>
            </a:r>
          </a:p>
        </p:txBody>
      </p:sp>
      <p:sp>
        <p:nvSpPr>
          <p:cNvPr id="27652" name="Text Box 4"/>
          <p:cNvSpPr txBox="1">
            <a:spLocks noChangeArrowheads="1"/>
          </p:cNvSpPr>
          <p:nvPr/>
        </p:nvSpPr>
        <p:spPr bwMode="auto">
          <a:xfrm>
            <a:off x="304800" y="4484688"/>
            <a:ext cx="2824163" cy="579437"/>
          </a:xfrm>
          <a:prstGeom prst="rect">
            <a:avLst/>
          </a:prstGeom>
          <a:noFill/>
          <a:ln w="9525">
            <a:noFill/>
            <a:miter lim="800000"/>
            <a:headEnd/>
            <a:tailEnd/>
          </a:ln>
          <a:effectLst/>
        </p:spPr>
        <p:txBody>
          <a:bodyPr wrap="none">
            <a:spAutoFit/>
          </a:bodyPr>
          <a:lstStyle/>
          <a:p>
            <a:pPr eaLnBrk="1" hangingPunct="1">
              <a:defRPr/>
            </a:pPr>
            <a:r>
              <a:rPr lang="en-US" sz="3200" b="1">
                <a:effectLst>
                  <a:outerShdw blurRad="38100" dist="38100" dir="2700000" algn="tl">
                    <a:srgbClr val="000000"/>
                  </a:outerShdw>
                </a:effectLst>
              </a:rPr>
              <a:t>Plastic Cover</a:t>
            </a:r>
          </a:p>
        </p:txBody>
      </p:sp>
      <p:sp>
        <p:nvSpPr>
          <p:cNvPr id="27653" name="Text Box 5"/>
          <p:cNvSpPr txBox="1">
            <a:spLocks noChangeArrowheads="1"/>
          </p:cNvSpPr>
          <p:nvPr/>
        </p:nvSpPr>
        <p:spPr bwMode="auto">
          <a:xfrm>
            <a:off x="228600" y="141288"/>
            <a:ext cx="4875213" cy="579437"/>
          </a:xfrm>
          <a:prstGeom prst="rect">
            <a:avLst/>
          </a:prstGeom>
          <a:noFill/>
          <a:ln w="9525">
            <a:noFill/>
            <a:miter lim="800000"/>
            <a:headEnd/>
            <a:tailEnd/>
          </a:ln>
          <a:effectLst/>
        </p:spPr>
        <p:txBody>
          <a:bodyPr wrap="none">
            <a:spAutoFit/>
          </a:bodyPr>
          <a:lstStyle/>
          <a:p>
            <a:pPr eaLnBrk="1" hangingPunct="1">
              <a:defRPr/>
            </a:pPr>
            <a:r>
              <a:rPr lang="en-US" sz="3200" b="1">
                <a:effectLst>
                  <a:outerShdw blurRad="38100" dist="38100" dir="2700000" algn="tl">
                    <a:srgbClr val="000000"/>
                  </a:outerShdw>
                </a:effectLst>
              </a:rPr>
              <a:t>Temporary Rain Drains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11812</TotalTime>
  <Words>4236</Words>
  <Application>Microsoft Office PowerPoint</Application>
  <PresentationFormat>On-screen Show (4:3)</PresentationFormat>
  <Paragraphs>551</Paragraphs>
  <Slides>115</Slides>
  <Notes>48</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115</vt:i4>
      </vt:variant>
    </vt:vector>
  </HeadingPairs>
  <TitlesOfParts>
    <vt:vector size="126" baseType="lpstr">
      <vt:lpstr>Arial</vt:lpstr>
      <vt:lpstr>Calibri</vt:lpstr>
      <vt:lpstr>Comic Sans MS</vt:lpstr>
      <vt:lpstr>Segoe Print</vt:lpstr>
      <vt:lpstr>Tahoma</vt:lpstr>
      <vt:lpstr>Times New Roman</vt:lpstr>
      <vt:lpstr>Wingdings</vt:lpstr>
      <vt:lpstr>Office Theme</vt:lpstr>
      <vt:lpstr>Textured</vt:lpstr>
      <vt:lpstr>1_Office Theme</vt:lpstr>
      <vt:lpstr>14_Office Theme</vt:lpstr>
      <vt:lpstr>Inspections</vt:lpstr>
      <vt:lpstr>9. Inspections</vt:lpstr>
      <vt:lpstr>Inspection/Monitoring/Reporting</vt:lpstr>
      <vt:lpstr>PowerPoint Presentation</vt:lpstr>
      <vt:lpstr>PowerPoint Presentation</vt:lpstr>
      <vt:lpstr>PowerPoint Presentation</vt:lpstr>
      <vt:lpstr>BMP Inspection &amp; Monitoring  for Permit Compliance</vt:lpstr>
      <vt:lpstr>Certified Erosion &amp; Sediment Control Lead</vt:lpstr>
      <vt:lpstr>PowerPoint Presentation</vt:lpstr>
      <vt:lpstr>Site Inspections  </vt:lpstr>
      <vt:lpstr>Site Inspections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Corrective Actions</vt:lpstr>
      <vt:lpstr>Corrective 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Site map after SWPPP markup</vt:lpstr>
      <vt:lpstr>PowerPoint Presentation</vt:lpstr>
      <vt:lpstr>PowerPoint Presentation</vt:lpstr>
      <vt:lpstr>PowerPoint Presentation</vt:lpstr>
      <vt:lpstr>PowerPoint Presentation</vt:lpstr>
      <vt:lpstr>PowerPoint Presentation</vt:lpstr>
      <vt:lpstr>PowerPoint Presentation</vt:lpstr>
      <vt:lpstr>Inspection sites - silt fence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Insert Video Silt Fence Installation Techniques</vt:lpstr>
      <vt:lpstr>PowerPoint Presentation</vt:lpstr>
      <vt:lpstr>PowerPoint Presentation</vt:lpstr>
      <vt:lpstr>PowerPoint Presentation</vt:lpstr>
      <vt:lpstr>PowerPoint Presentation</vt:lpstr>
      <vt:lpstr>Example DOT&amp;PF BMP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Inspection: What next?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Inspection Locations</vt:lpstr>
      <vt:lpstr>PowerPoint Presentation</vt:lpstr>
      <vt:lpstr>PowerPoint Presentation</vt:lpstr>
      <vt:lpstr>Liability Issues for AK-CESCLs</vt:lpstr>
      <vt:lpstr>Always sample and report accurately and promptly</vt:lpstr>
      <vt:lpstr>Define AK-CESCL’s role in contract, and READ THE CONTRACT!</vt:lpstr>
      <vt:lpstr>Access to Records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Construction Site Inspection</dc:title>
  <dc:creator>alex</dc:creator>
  <cp:lastModifiedBy>Norberg, Erik (DOT)</cp:lastModifiedBy>
  <cp:revision>122</cp:revision>
  <dcterms:created xsi:type="dcterms:W3CDTF">2006-08-16T00:00:00Z</dcterms:created>
  <dcterms:modified xsi:type="dcterms:W3CDTF">2024-01-11T19:26:39Z</dcterms:modified>
</cp:coreProperties>
</file>