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63"/>
  </p:notesMasterIdLst>
  <p:sldIdLst>
    <p:sldId id="321"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86" r:id="rId21"/>
    <p:sldId id="607" r:id="rId22"/>
    <p:sldId id="287" r:id="rId23"/>
    <p:sldId id="273" r:id="rId24"/>
    <p:sldId id="322" r:id="rId25"/>
    <p:sldId id="274" r:id="rId26"/>
    <p:sldId id="275" r:id="rId27"/>
    <p:sldId id="292" r:id="rId28"/>
    <p:sldId id="323" r:id="rId29"/>
    <p:sldId id="276" r:id="rId30"/>
    <p:sldId id="608" r:id="rId31"/>
    <p:sldId id="293" r:id="rId32"/>
    <p:sldId id="294" r:id="rId33"/>
    <p:sldId id="277" r:id="rId34"/>
    <p:sldId id="283" r:id="rId35"/>
    <p:sldId id="284" r:id="rId36"/>
    <p:sldId id="278" r:id="rId37"/>
    <p:sldId id="279" r:id="rId38"/>
    <p:sldId id="289" r:id="rId39"/>
    <p:sldId id="308" r:id="rId40"/>
    <p:sldId id="290" r:id="rId41"/>
    <p:sldId id="318" r:id="rId42"/>
    <p:sldId id="319" r:id="rId43"/>
    <p:sldId id="288" r:id="rId44"/>
    <p:sldId id="312" r:id="rId45"/>
    <p:sldId id="309" r:id="rId46"/>
    <p:sldId id="313" r:id="rId47"/>
    <p:sldId id="314" r:id="rId48"/>
    <p:sldId id="316" r:id="rId49"/>
    <p:sldId id="317"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91" autoAdjust="0"/>
    <p:restoredTop sz="89214" autoAdjust="0"/>
  </p:normalViewPr>
  <p:slideViewPr>
    <p:cSldViewPr>
      <p:cViewPr varScale="1">
        <p:scale>
          <a:sx n="112" d="100"/>
          <a:sy n="112" d="100"/>
        </p:scale>
        <p:origin x="1224"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07C9C-9500-4E98-9F72-AFACD63B2D41}" type="datetimeFigureOut">
              <a:rPr lang="en-US" smtClean="0"/>
              <a:pPr/>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A5A5FC-3EDB-4DDF-AD5D-2060B6C656FA}" type="slidenum">
              <a:rPr lang="en-US" smtClean="0"/>
              <a:pPr/>
              <a:t>‹#›</a:t>
            </a:fld>
            <a:endParaRPr lang="en-US"/>
          </a:p>
        </p:txBody>
      </p:sp>
    </p:spTree>
    <p:extLst>
      <p:ext uri="{BB962C8B-B14F-4D97-AF65-F5344CB8AC3E}">
        <p14:creationId xmlns:p14="http://schemas.microsoft.com/office/powerpoint/2010/main" val="2507966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5A5FC-3EDB-4DDF-AD5D-2060B6C656FA}" type="slidenum">
              <a:rPr lang="en-US" smtClean="0"/>
              <a:pPr/>
              <a:t>3</a:t>
            </a:fld>
            <a:endParaRPr lang="en-US"/>
          </a:p>
        </p:txBody>
      </p:sp>
    </p:spTree>
    <p:extLst>
      <p:ext uri="{BB962C8B-B14F-4D97-AF65-F5344CB8AC3E}">
        <p14:creationId xmlns:p14="http://schemas.microsoft.com/office/powerpoint/2010/main" val="328367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E637A1-C584-4AD6-B9F1-AEF2C3D045C4}" type="slidenum">
              <a:rPr lang="en-US"/>
              <a:pPr/>
              <a:t>24</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773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EFC6C701-ED1B-4E2B-A6F0-C4DBCBA6E819}" type="slidenum">
              <a:rPr lang="en-US" smtClean="0"/>
              <a:pPr>
                <a:defRPr/>
              </a:pPr>
              <a:t>30</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a:t>Or a PP  PPP for short.</a:t>
            </a:r>
          </a:p>
        </p:txBody>
      </p:sp>
    </p:spTree>
    <p:extLst>
      <p:ext uri="{BB962C8B-B14F-4D97-AF65-F5344CB8AC3E}">
        <p14:creationId xmlns:p14="http://schemas.microsoft.com/office/powerpoint/2010/main" val="796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r>
              <a:rPr lang="en-US" dirty="0"/>
              <a:t>Video Clip “Oh Crap 2 for module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30A78-A58E-401E-B2F2-B5D4F7784C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33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5A5FC-3EDB-4DDF-AD5D-2060B6C656FA}" type="slidenum">
              <a:rPr lang="en-US" smtClean="0"/>
              <a:pPr/>
              <a:t>34</a:t>
            </a:fld>
            <a:endParaRPr lang="en-US"/>
          </a:p>
        </p:txBody>
      </p:sp>
    </p:spTree>
    <p:extLst>
      <p:ext uri="{BB962C8B-B14F-4D97-AF65-F5344CB8AC3E}">
        <p14:creationId xmlns:p14="http://schemas.microsoft.com/office/powerpoint/2010/main" val="354031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A2D2EC68-777E-40D5-BBAD-AD00D244DB52}" type="slidenum">
              <a:rPr lang="en-US" smtClean="0"/>
              <a:pPr>
                <a:defRPr/>
              </a:pPr>
              <a:t>38</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b="1"/>
              <a:t>BMPs must be continually maintained – especially after rain events</a:t>
            </a:r>
          </a:p>
        </p:txBody>
      </p:sp>
    </p:spTree>
    <p:extLst>
      <p:ext uri="{BB962C8B-B14F-4D97-AF65-F5344CB8AC3E}">
        <p14:creationId xmlns:p14="http://schemas.microsoft.com/office/powerpoint/2010/main" val="20045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7A163E72-D1F0-44C6-87E9-8F2212F95D25}" type="slidenum">
              <a:rPr lang="en-US" smtClean="0"/>
              <a:pPr>
                <a:defRPr/>
              </a:pPr>
              <a:t>43</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a:t>All erosion and sediment control BMPs require regular maintenance to function.  Proper installation alone is no guarantee of success.  They should be inspected on a regular basis and after every storm event.  Frequent occurrences include storm drain inlets becoming clogged, silt fence overwhelmed by runoff and sediment after a storm, sediment traps filling in and stabilized construction entrances sinking into the mud.  These devices are useless in poor condition.  We highly recommend designating someone to visually inspect E&amp;S controls every day, reporting back to the construction manager with recommendations for maintenance or replacement.</a:t>
            </a:r>
          </a:p>
        </p:txBody>
      </p:sp>
    </p:spTree>
    <p:extLst>
      <p:ext uri="{BB962C8B-B14F-4D97-AF65-F5344CB8AC3E}">
        <p14:creationId xmlns:p14="http://schemas.microsoft.com/office/powerpoint/2010/main" val="320320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spcBef>
                <a:spcPct val="0"/>
              </a:spcBef>
            </a:pPr>
            <a:r>
              <a:rPr lang="en-US"/>
              <a:t>For more on this topic, see SWPPP Guide, Chapters 4 and 5 and the suggestions on the Sample Inspection Report in Appendix B.</a:t>
            </a:r>
          </a:p>
          <a:p>
            <a:endParaRPr lang="en-US"/>
          </a:p>
        </p:txBody>
      </p:sp>
      <p:sp>
        <p:nvSpPr>
          <p:cNvPr id="133124" name="Slide Number Placeholder 3"/>
          <p:cNvSpPr>
            <a:spLocks noGrp="1"/>
          </p:cNvSpPr>
          <p:nvPr>
            <p:ph type="sldNum" sz="quarter" idx="5"/>
          </p:nvPr>
        </p:nvSpPr>
        <p:spPr/>
        <p:txBody>
          <a:bodyPr/>
          <a:lstStyle/>
          <a:p>
            <a:pPr>
              <a:defRPr/>
            </a:pPr>
            <a:fld id="{5C58849D-8D07-44A0-8F0F-FCB683D29B47}" type="slidenum">
              <a:rPr lang="en-US" smtClean="0"/>
              <a:pPr>
                <a:defRPr/>
              </a:pPr>
              <a:t>44</a:t>
            </a:fld>
            <a:endParaRPr lang="en-US"/>
          </a:p>
        </p:txBody>
      </p:sp>
    </p:spTree>
    <p:extLst>
      <p:ext uri="{BB962C8B-B14F-4D97-AF65-F5344CB8AC3E}">
        <p14:creationId xmlns:p14="http://schemas.microsoft.com/office/powerpoint/2010/main" val="396716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97B7B0A3-DF6C-4792-9797-BC872616C758}" type="slidenum">
              <a:rPr lang="en-US" smtClean="0"/>
              <a:pPr>
                <a:defRPr/>
              </a:pPr>
              <a:t>49</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a:t>Ask your self with regards to all tasks associated with your project. </a:t>
            </a:r>
          </a:p>
        </p:txBody>
      </p:sp>
    </p:spTree>
    <p:extLst>
      <p:ext uri="{BB962C8B-B14F-4D97-AF65-F5344CB8AC3E}">
        <p14:creationId xmlns:p14="http://schemas.microsoft.com/office/powerpoint/2010/main" val="915508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BF197B2A-44C1-473B-9D0F-F879E60BAAD1}" type="slidenum">
              <a:rPr lang="en-US" smtClean="0"/>
              <a:pPr>
                <a:defRPr/>
              </a:pPr>
              <a:t>50</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b="1"/>
              <a:t>Clean &amp; Tidy</a:t>
            </a:r>
          </a:p>
        </p:txBody>
      </p:sp>
    </p:spTree>
    <p:extLst>
      <p:ext uri="{BB962C8B-B14F-4D97-AF65-F5344CB8AC3E}">
        <p14:creationId xmlns:p14="http://schemas.microsoft.com/office/powerpoint/2010/main" val="922710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p>
            <a:pPr>
              <a:defRPr/>
            </a:pPr>
            <a:fld id="{18E89240-7B60-4F0F-AF93-C00B98CC5166}" type="slidenum">
              <a:rPr lang="en-US" smtClean="0"/>
              <a:pPr>
                <a:defRPr/>
              </a:pPr>
              <a:t>52</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b="1"/>
              <a:t>Place Matting Materials Down Where People Walk</a:t>
            </a:r>
          </a:p>
        </p:txBody>
      </p:sp>
    </p:spTree>
    <p:extLst>
      <p:ext uri="{BB962C8B-B14F-4D97-AF65-F5344CB8AC3E}">
        <p14:creationId xmlns:p14="http://schemas.microsoft.com/office/powerpoint/2010/main" val="428672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33748D28-D9B0-4BF6-899D-D2B7BC76A50F}" type="slidenum">
              <a:rPr lang="en-US" smtClean="0"/>
              <a:pPr/>
              <a:t>4</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b="1"/>
              <a:t>Stabilize entrance &amp; parking areas with crushed rock to avoid trackout</a:t>
            </a:r>
          </a:p>
          <a:p>
            <a:pPr eaLnBrk="1" hangingPunct="1"/>
            <a:r>
              <a:rPr lang="en-US" b="1"/>
              <a:t>Tire baths may be necessary in large construction jobs</a:t>
            </a:r>
          </a:p>
        </p:txBody>
      </p:sp>
    </p:spTree>
    <p:extLst>
      <p:ext uri="{BB962C8B-B14F-4D97-AF65-F5344CB8AC3E}">
        <p14:creationId xmlns:p14="http://schemas.microsoft.com/office/powerpoint/2010/main" val="118783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Step by </a:t>
            </a:r>
            <a:r>
              <a:rPr lang="en-US"/>
              <a:t>step implementation</a:t>
            </a:r>
          </a:p>
        </p:txBody>
      </p:sp>
      <p:sp>
        <p:nvSpPr>
          <p:cNvPr id="4" name="Slide Number Placeholder 3"/>
          <p:cNvSpPr>
            <a:spLocks noGrp="1"/>
          </p:cNvSpPr>
          <p:nvPr>
            <p:ph type="sldNum" sz="quarter" idx="10"/>
          </p:nvPr>
        </p:nvSpPr>
        <p:spPr/>
        <p:txBody>
          <a:bodyPr/>
          <a:lstStyle/>
          <a:p>
            <a:fld id="{3AA5A5FC-3EDB-4DDF-AD5D-2060B6C656FA}" type="slidenum">
              <a:rPr lang="en-US" smtClean="0"/>
              <a:pPr/>
              <a:t>55</a:t>
            </a:fld>
            <a:endParaRPr lang="en-US"/>
          </a:p>
        </p:txBody>
      </p:sp>
    </p:spTree>
    <p:extLst>
      <p:ext uri="{BB962C8B-B14F-4D97-AF65-F5344CB8AC3E}">
        <p14:creationId xmlns:p14="http://schemas.microsoft.com/office/powerpoint/2010/main" val="119971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84D621A1-8ED8-447F-B274-CB2D50C58D5D}" type="slidenum">
              <a:rPr lang="en-US" smtClean="0"/>
              <a:pPr>
                <a:defRPr/>
              </a:pPr>
              <a:t>56</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b="1"/>
              <a:t>Someone has to remove the BMP’s for permit compliance.</a:t>
            </a:r>
          </a:p>
        </p:txBody>
      </p:sp>
    </p:spTree>
    <p:extLst>
      <p:ext uri="{BB962C8B-B14F-4D97-AF65-F5344CB8AC3E}">
        <p14:creationId xmlns:p14="http://schemas.microsoft.com/office/powerpoint/2010/main" val="160203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p>
            <a:pPr>
              <a:defRPr/>
            </a:pPr>
            <a:fld id="{8A97C303-28FF-462D-9B37-97C5DC5B561E}" type="slidenum">
              <a:rPr lang="en-US" smtClean="0"/>
              <a:pPr>
                <a:defRPr/>
              </a:pPr>
              <a:t>58</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b="1"/>
              <a:t>Scheduling and manage the project are the best BMP’s for construction activities.</a:t>
            </a:r>
          </a:p>
        </p:txBody>
      </p:sp>
    </p:spTree>
    <p:extLst>
      <p:ext uri="{BB962C8B-B14F-4D97-AF65-F5344CB8AC3E}">
        <p14:creationId xmlns:p14="http://schemas.microsoft.com/office/powerpoint/2010/main" val="3767921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9446C90C-152B-4D97-BF9F-1DF60BBC1574}" type="slidenum">
              <a:rPr lang="en-US" smtClean="0"/>
              <a:pPr>
                <a:defRPr/>
              </a:pPr>
              <a:t>59</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a:t>The approved Sediment and Stormwater plans must be kept on site, accessible, and must be referred to frequently.  The plan should be strictly adhered to with particular attention paid to the sequence of construction.  Any deviations need to be approved by the review agency.  Certain changes require formal revisions to the Sediment and Stormwater plans.  Coordinate with utilities and subcontractors to minimize conflicts and impacts on erosion and sediment controls.  Project managers should have equipment and materials available for stabilization, dust control, street sweeping and BMP maintenance.  For example, ordering additional stone will permit regular maintenance of the stabilized construction entrance without having to wait for availability.  An open dialog should be maintained with the project owner, engineer, E&amp;S control material suppliers, inspector and delegated agency representative.  It is beneficial to include erosion and sediment control aspects of the project in any progress meetings.</a:t>
            </a:r>
          </a:p>
        </p:txBody>
      </p:sp>
    </p:spTree>
    <p:extLst>
      <p:ext uri="{BB962C8B-B14F-4D97-AF65-F5344CB8AC3E}">
        <p14:creationId xmlns:p14="http://schemas.microsoft.com/office/powerpoint/2010/main" val="229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8627F26D-2F55-4350-9CD1-A82CB91070F2}" type="slidenum">
              <a:rPr lang="en-US" smtClean="0"/>
              <a:pPr/>
              <a:t>5</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2155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F0FA5129-3BCD-42F9-AE70-0B7E641AB977}" type="slidenum">
              <a:rPr lang="en-US" smtClean="0"/>
              <a:pPr/>
              <a:t>6</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a:t>Wash Water is Process Water</a:t>
            </a:r>
          </a:p>
          <a:p>
            <a:pPr eaLnBrk="1" hangingPunct="1"/>
            <a:r>
              <a:rPr lang="en-US"/>
              <a:t>Note surface drainage back to wheel wash holding tanks for treatment.</a:t>
            </a:r>
          </a:p>
        </p:txBody>
      </p:sp>
    </p:spTree>
    <p:extLst>
      <p:ext uri="{BB962C8B-B14F-4D97-AF65-F5344CB8AC3E}">
        <p14:creationId xmlns:p14="http://schemas.microsoft.com/office/powerpoint/2010/main" val="352852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79C74A24-870B-4919-BDFF-DBA39D467282}" type="slidenum">
              <a:rPr lang="en-US" smtClean="0"/>
              <a:pPr/>
              <a:t>7</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2842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A7D96B-E7E9-4E6A-AC4B-AB1890A1EF29}" type="slidenum">
              <a:rPr lang="en-US"/>
              <a:pPr/>
              <a:t>12</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32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a:latin typeface="+mn-lt"/>
              </a:rPr>
              <a:t>Construction sites may be subject to 40 CFR Part 112 regulations that require the preparation and implementation of a SPCC. If your site has a total storage capacity greater than 1,320 gallons and could discharge to navigable waters of the US your facility is subject to 40 CFR Part 112, your SWPPP should reference the SPCC Plan and keep the plan with the SWPPP.</a:t>
            </a:r>
          </a:p>
        </p:txBody>
      </p:sp>
      <p:sp>
        <p:nvSpPr>
          <p:cNvPr id="105476" name="Slide Number Placeholder 3"/>
          <p:cNvSpPr>
            <a:spLocks noGrp="1"/>
          </p:cNvSpPr>
          <p:nvPr>
            <p:ph type="sldNum" sz="quarter" idx="5"/>
          </p:nvPr>
        </p:nvSpPr>
        <p:spPr/>
        <p:txBody>
          <a:bodyPr/>
          <a:lstStyle/>
          <a:p>
            <a:pPr>
              <a:defRPr/>
            </a:pPr>
            <a:fld id="{CDAF0E44-5C1E-4BCA-AF5A-7AE47E2ACF48}" type="slidenum">
              <a:rPr lang="en-US" smtClean="0"/>
              <a:pPr>
                <a:defRPr/>
              </a:pPr>
              <a:t>16</a:t>
            </a:fld>
            <a:endParaRPr lang="en-US"/>
          </a:p>
        </p:txBody>
      </p:sp>
    </p:spTree>
    <p:extLst>
      <p:ext uri="{BB962C8B-B14F-4D97-AF65-F5344CB8AC3E}">
        <p14:creationId xmlns:p14="http://schemas.microsoft.com/office/powerpoint/2010/main" val="34410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7E2A2C8D-596F-46F2-AEB2-C06AF4F325C8}" type="slidenum">
              <a:rPr lang="en-US" smtClean="0"/>
              <a:pPr>
                <a:defRPr/>
              </a:pPr>
              <a:t>21</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b="1" dirty="0"/>
              <a:t>Includes the finishing tools. Note the pump truck is using no containment. Make sure the containment liner is sufficient for the volume.</a:t>
            </a:r>
          </a:p>
        </p:txBody>
      </p:sp>
    </p:spTree>
    <p:extLst>
      <p:ext uri="{BB962C8B-B14F-4D97-AF65-F5344CB8AC3E}">
        <p14:creationId xmlns:p14="http://schemas.microsoft.com/office/powerpoint/2010/main" val="327195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Concrete washout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5A5FC-3EDB-4DDF-AD5D-2060B6C656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00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F8EBE37-9E9E-48B7-86BC-457641C35C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1D7D8-0F6A-4385-B4E6-43DDF11C14E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1123B4-85C0-4A19-85CE-6D22EBB723BB}"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2527440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123B4-85C0-4A19-85CE-6D22EBB723BB}"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8010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1123B4-85C0-4A19-85CE-6D22EBB723BB}"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393432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1123B4-85C0-4A19-85CE-6D22EBB723BB}"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3399697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1123B4-85C0-4A19-85CE-6D22EBB723BB}" type="datetimeFigureOut">
              <a:rPr lang="en-US" smtClean="0"/>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21310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1123B4-85C0-4A19-85CE-6D22EBB723BB}" type="datetimeFigureOut">
              <a:rPr lang="en-US" smtClean="0"/>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556981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123B4-85C0-4A19-85CE-6D22EBB723BB}" type="datetimeFigureOut">
              <a:rPr lang="en-US" smtClean="0"/>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1850609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123B4-85C0-4A19-85CE-6D22EBB723BB}"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1103445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1123B4-85C0-4A19-85CE-6D22EBB723BB}"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4001377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123B4-85C0-4A19-85CE-6D22EBB723BB}"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4103101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1123B4-85C0-4A19-85CE-6D22EBB723BB}"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BFB92-7218-455E-8B6E-FE1F189382E6}" type="slidenum">
              <a:rPr lang="en-US" smtClean="0"/>
              <a:t>‹#›</a:t>
            </a:fld>
            <a:endParaRPr lang="en-US"/>
          </a:p>
        </p:txBody>
      </p:sp>
    </p:spTree>
    <p:extLst>
      <p:ext uri="{BB962C8B-B14F-4D97-AF65-F5344CB8AC3E}">
        <p14:creationId xmlns:p14="http://schemas.microsoft.com/office/powerpoint/2010/main" val="242058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123B4-85C0-4A19-85CE-6D22EBB723BB}" type="datetimeFigureOut">
              <a:rPr lang="en-US" smtClean="0"/>
              <a:t>1/24/22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BFB92-7218-455E-8B6E-FE1F189382E6}" type="slidenum">
              <a:rPr lang="en-US" smtClean="0"/>
              <a:t>‹#›</a:t>
            </a:fld>
            <a:endParaRPr lang="en-US"/>
          </a:p>
        </p:txBody>
      </p:sp>
    </p:spTree>
    <p:extLst>
      <p:ext uri="{BB962C8B-B14F-4D97-AF65-F5344CB8AC3E}">
        <p14:creationId xmlns:p14="http://schemas.microsoft.com/office/powerpoint/2010/main" val="27347690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9.png"/><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wmf"/></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CGP Requirements Part 3</a:t>
            </a:r>
          </a:p>
        </p:txBody>
      </p:sp>
      <p:sp>
        <p:nvSpPr>
          <p:cNvPr id="3" name="Content Placeholder 2"/>
          <p:cNvSpPr>
            <a:spLocks noGrp="1"/>
          </p:cNvSpPr>
          <p:nvPr>
            <p:ph idx="1"/>
          </p:nvPr>
        </p:nvSpPr>
        <p:spPr/>
        <p:txBody>
          <a:bodyPr>
            <a:normAutofit fontScale="92500" lnSpcReduction="10000"/>
          </a:bodyPr>
          <a:lstStyle/>
          <a:p>
            <a:pPr marL="0" indent="0">
              <a:buNone/>
            </a:pPr>
            <a:r>
              <a:rPr lang="en-US" i="1" dirty="0"/>
              <a:t>Goals of this section</a:t>
            </a:r>
            <a:r>
              <a:rPr lang="en-US" dirty="0"/>
              <a:t>:</a:t>
            </a:r>
          </a:p>
          <a:p>
            <a:r>
              <a:rPr lang="en-US" dirty="0"/>
              <a:t>Become familiar with the types of </a:t>
            </a:r>
            <a:r>
              <a:rPr lang="en-US" b="1" dirty="0"/>
              <a:t>good</a:t>
            </a:r>
            <a:r>
              <a:rPr lang="en-US" dirty="0"/>
              <a:t> </a:t>
            </a:r>
            <a:r>
              <a:rPr lang="en-US" b="1" dirty="0"/>
              <a:t>housekeeping measures </a:t>
            </a:r>
            <a:r>
              <a:rPr lang="en-US" dirty="0"/>
              <a:t>that are required by the CGP</a:t>
            </a:r>
          </a:p>
          <a:p>
            <a:r>
              <a:rPr lang="en-US" dirty="0"/>
              <a:t>Name on-site pollutants other than sediment</a:t>
            </a:r>
          </a:p>
          <a:p>
            <a:r>
              <a:rPr lang="en-US" dirty="0"/>
              <a:t>Know the steps required for winter shutdown</a:t>
            </a:r>
          </a:p>
          <a:p>
            <a:r>
              <a:rPr lang="en-US" dirty="0"/>
              <a:t>Know the what and who of BMP maintenance</a:t>
            </a:r>
          </a:p>
          <a:p>
            <a:r>
              <a:rPr lang="en-US" dirty="0"/>
              <a:t>Learn the names and functions of common good housekeeping BMPs</a:t>
            </a:r>
          </a:p>
        </p:txBody>
      </p:sp>
      <p:sp>
        <p:nvSpPr>
          <p:cNvPr id="4" name="TextBox 2"/>
          <p:cNvSpPr txBox="1"/>
          <p:nvPr/>
        </p:nvSpPr>
        <p:spPr>
          <a:xfrm>
            <a:off x="7772400" y="6477000"/>
            <a:ext cx="1219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January 2022</a:t>
            </a:r>
          </a:p>
        </p:txBody>
      </p:sp>
    </p:spTree>
    <p:extLst>
      <p:ext uri="{BB962C8B-B14F-4D97-AF65-F5344CB8AC3E}">
        <p14:creationId xmlns:p14="http://schemas.microsoft.com/office/powerpoint/2010/main" val="1740713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BUFFALO-1\share\pictures\grey hp\My Pictures\6-30-07 Alaska Hicks Cr\6-30-07 Alaska Hicks Cr 0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32691" cy="6858000"/>
          </a:xfrm>
          <a:prstGeom prst="rect">
            <a:avLst/>
          </a:prstGeom>
          <a:noFill/>
          <a:effectLst>
            <a:innerShdw blurRad="114300">
              <a:prstClr val="black"/>
            </a:innerShdw>
          </a:effectLst>
        </p:spPr>
      </p:pic>
      <p:pic>
        <p:nvPicPr>
          <p:cNvPr id="12290" name="Picture 2" descr="\\BUFFALO-1\share\pictures\My Pictures\Baker Tanks\Baker Longview ship\9-23-08 0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4147" y="4419600"/>
            <a:ext cx="3749853" cy="2438400"/>
          </a:xfrm>
          <a:prstGeom prst="rect">
            <a:avLst/>
          </a:prstGeom>
          <a:noFill/>
          <a:effectLst>
            <a:innerShdw blurRad="114300">
              <a:prstClr val="black"/>
            </a:innerShdw>
          </a:effectLst>
        </p:spPr>
      </p:pic>
      <p:pic>
        <p:nvPicPr>
          <p:cNvPr id="51201" name="Picture 1" descr="\\BUFFALO-1\share\Alaska Sites 2008\K Beach\Alex 2008 week 1 1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419600"/>
            <a:ext cx="5410834" cy="2438399"/>
          </a:xfrm>
          <a:prstGeom prst="rect">
            <a:avLst/>
          </a:prstGeom>
          <a:noFill/>
          <a:effectLst>
            <a:innerShdw blurRad="114300">
              <a:schemeClr val="tx1"/>
            </a:innerShdw>
          </a:effectLst>
        </p:spPr>
      </p:pic>
      <p:sp>
        <p:nvSpPr>
          <p:cNvPr id="12293" name="TextBox 4"/>
          <p:cNvSpPr txBox="1">
            <a:spLocks noChangeArrowheads="1"/>
          </p:cNvSpPr>
          <p:nvPr/>
        </p:nvSpPr>
        <p:spPr bwMode="auto">
          <a:xfrm>
            <a:off x="228600" y="152400"/>
            <a:ext cx="8847615" cy="1015663"/>
          </a:xfrm>
          <a:prstGeom prst="rect">
            <a:avLst/>
          </a:prstGeom>
          <a:noFill/>
          <a:ln w="9525">
            <a:noFill/>
            <a:miter lim="800000"/>
            <a:headEnd/>
            <a:tailEnd/>
          </a:ln>
        </p:spPr>
        <p:txBody>
          <a:bodyPr wrap="none">
            <a:spAutoFit/>
          </a:bodyPr>
          <a:lstStyle/>
          <a:p>
            <a:pPr eaLnBrk="0" hangingPunct="0"/>
            <a:r>
              <a:rPr lang="en-US" sz="3000" dirty="0">
                <a:solidFill>
                  <a:schemeClr val="bg1"/>
                </a:solidFill>
              </a:rPr>
              <a:t>Where &amp; how will fuel be delivered, stored &amp; managed.</a:t>
            </a:r>
          </a:p>
          <a:p>
            <a:pPr eaLnBrk="0" hangingPunct="0">
              <a:buFont typeface="Arial" charset="0"/>
              <a:buChar char="•"/>
            </a:pPr>
            <a:r>
              <a:rPr lang="en-US" sz="3000" dirty="0">
                <a:solidFill>
                  <a:schemeClr val="bg1"/>
                </a:solidFill>
              </a:rPr>
              <a:t>    Any prohibitions of practices?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untitled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099780" name="Picture 4" descr="untitled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04" name="Text Box 5"/>
          <p:cNvSpPr txBox="1">
            <a:spLocks noChangeArrowheads="1"/>
          </p:cNvSpPr>
          <p:nvPr/>
        </p:nvSpPr>
        <p:spPr bwMode="auto">
          <a:xfrm>
            <a:off x="304800" y="228600"/>
            <a:ext cx="3192463" cy="762000"/>
          </a:xfrm>
          <a:prstGeom prst="rect">
            <a:avLst/>
          </a:prstGeom>
          <a:noFill/>
          <a:ln w="9525">
            <a:noFill/>
            <a:miter lim="800000"/>
            <a:headEnd/>
            <a:tailEnd/>
          </a:ln>
        </p:spPr>
        <p:txBody>
          <a:bodyPr wrap="none">
            <a:spAutoFit/>
          </a:bodyPr>
          <a:lstStyle/>
          <a:p>
            <a:pPr eaLnBrk="0" hangingPunct="0"/>
            <a:r>
              <a:rPr lang="en-US" sz="4400"/>
              <a:t>Be Prepared</a:t>
            </a:r>
          </a:p>
        </p:txBody>
      </p:sp>
      <p:sp>
        <p:nvSpPr>
          <p:cNvPr id="5" name="TextBox 4"/>
          <p:cNvSpPr txBox="1"/>
          <p:nvPr/>
        </p:nvSpPr>
        <p:spPr>
          <a:xfrm>
            <a:off x="299287" y="5638800"/>
            <a:ext cx="5415713" cy="1077218"/>
          </a:xfrm>
          <a:prstGeom prst="rect">
            <a:avLst/>
          </a:prstGeom>
          <a:solidFill>
            <a:schemeClr val="tx1">
              <a:alpha val="62000"/>
            </a:schemeClr>
          </a:solidFill>
        </p:spPr>
        <p:txBody>
          <a:bodyPr wrap="none" rtlCol="0">
            <a:spAutoFit/>
          </a:bodyPr>
          <a:lstStyle/>
          <a:p>
            <a:r>
              <a:rPr lang="en-US" sz="3200" dirty="0">
                <a:solidFill>
                  <a:schemeClr val="bg1"/>
                </a:solidFill>
              </a:rPr>
              <a:t>Clean up spills or contaminated</a:t>
            </a:r>
          </a:p>
          <a:p>
            <a:r>
              <a:rPr lang="en-US" sz="3200" dirty="0">
                <a:solidFill>
                  <a:schemeClr val="bg1"/>
                </a:solidFill>
              </a:rPr>
              <a:t>surfaces immediately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99780"/>
                                        </p:tgtEl>
                                        <p:attrNameLst>
                                          <p:attrName>style.visibility</p:attrName>
                                        </p:attrNameLst>
                                      </p:cBhvr>
                                      <p:to>
                                        <p:strVal val="visible"/>
                                      </p:to>
                                    </p:set>
                                    <p:anim calcmode="lin" valueType="num">
                                      <p:cBhvr>
                                        <p:cTn id="7" dur="500" fill="hold"/>
                                        <p:tgtEl>
                                          <p:spTgt spid="1099780"/>
                                        </p:tgtEl>
                                        <p:attrNameLst>
                                          <p:attrName>ppt_w</p:attrName>
                                        </p:attrNameLst>
                                      </p:cBhvr>
                                      <p:tavLst>
                                        <p:tav tm="0">
                                          <p:val>
                                            <p:fltVal val="0"/>
                                          </p:val>
                                        </p:tav>
                                        <p:tav tm="100000">
                                          <p:val>
                                            <p:strVal val="#ppt_w"/>
                                          </p:val>
                                        </p:tav>
                                      </p:tavLst>
                                    </p:anim>
                                    <p:anim calcmode="lin" valueType="num">
                                      <p:cBhvr>
                                        <p:cTn id="8" dur="500" fill="hold"/>
                                        <p:tgtEl>
                                          <p:spTgt spid="1099780"/>
                                        </p:tgtEl>
                                        <p:attrNameLst>
                                          <p:attrName>ppt_h</p:attrName>
                                        </p:attrNameLst>
                                      </p:cBhvr>
                                      <p:tavLst>
                                        <p:tav tm="0">
                                          <p:val>
                                            <p:fltVal val="0"/>
                                          </p:val>
                                        </p:tav>
                                        <p:tav tm="100000">
                                          <p:val>
                                            <p:strVal val="#ppt_h"/>
                                          </p:val>
                                        </p:tav>
                                      </p:tavLst>
                                    </p:anim>
                                    <p:animEffect transition="in" filter="fade">
                                      <p:cBhvr>
                                        <p:cTn id="9" dur="500"/>
                                        <p:tgtEl>
                                          <p:spTgt spid="1099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8-25-09 33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8195" name="Text Box 3"/>
          <p:cNvSpPr txBox="1">
            <a:spLocks noChangeArrowheads="1"/>
          </p:cNvSpPr>
          <p:nvPr/>
        </p:nvSpPr>
        <p:spPr bwMode="auto">
          <a:xfrm>
            <a:off x="304800" y="5943600"/>
            <a:ext cx="5029200" cy="762000"/>
          </a:xfrm>
          <a:prstGeom prst="rect">
            <a:avLst/>
          </a:prstGeom>
          <a:noFill/>
          <a:ln w="9525">
            <a:noFill/>
            <a:miter lim="800000"/>
            <a:headEnd/>
            <a:tailEnd/>
          </a:ln>
          <a:effectLst/>
        </p:spPr>
        <p:txBody>
          <a:bodyPr wrap="square">
            <a:spAutoFit/>
          </a:bodyPr>
          <a:lstStyle/>
          <a:p>
            <a:r>
              <a:rPr lang="en-US" sz="4400" b="1" dirty="0"/>
              <a:t>Good Housekeeping</a:t>
            </a:r>
          </a:p>
        </p:txBody>
      </p:sp>
      <p:sp>
        <p:nvSpPr>
          <p:cNvPr id="4" name="TextBox 3"/>
          <p:cNvSpPr txBox="1"/>
          <p:nvPr/>
        </p:nvSpPr>
        <p:spPr>
          <a:xfrm>
            <a:off x="0" y="0"/>
            <a:ext cx="9119741" cy="1015663"/>
          </a:xfrm>
          <a:prstGeom prst="rect">
            <a:avLst/>
          </a:prstGeom>
          <a:solidFill>
            <a:schemeClr val="bg1">
              <a:alpha val="49000"/>
            </a:schemeClr>
          </a:solidFill>
        </p:spPr>
        <p:txBody>
          <a:bodyPr wrap="none" rtlCol="0">
            <a:spAutoFit/>
          </a:bodyPr>
          <a:lstStyle/>
          <a:p>
            <a:r>
              <a:rPr lang="en-US" sz="6000" dirty="0"/>
              <a:t>The Never Ending Challenge.</a:t>
            </a:r>
          </a:p>
        </p:txBody>
      </p:sp>
      <p:sp>
        <p:nvSpPr>
          <p:cNvPr id="5" name="TextBox 4"/>
          <p:cNvSpPr txBox="1"/>
          <p:nvPr/>
        </p:nvSpPr>
        <p:spPr>
          <a:xfrm>
            <a:off x="7882860" y="6400800"/>
            <a:ext cx="1184940" cy="369332"/>
          </a:xfrm>
          <a:prstGeom prst="rect">
            <a:avLst/>
          </a:prstGeom>
          <a:noFill/>
        </p:spPr>
        <p:txBody>
          <a:bodyPr wrap="none" rtlCol="0">
            <a:spAutoFit/>
          </a:bodyPr>
          <a:lstStyle/>
          <a:p>
            <a:r>
              <a:rPr lang="en-US" dirty="0" err="1"/>
              <a:t>Goodnews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S-QLF0A\buffalo2\pictures\Goodnews Bay\08-25-09 30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3" name="TextBox 2"/>
          <p:cNvSpPr txBox="1"/>
          <p:nvPr/>
        </p:nvSpPr>
        <p:spPr>
          <a:xfrm>
            <a:off x="228600" y="228600"/>
            <a:ext cx="3705373"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rPr>
              <a:t>Be Prepared</a:t>
            </a:r>
          </a:p>
        </p:txBody>
      </p:sp>
      <p:sp>
        <p:nvSpPr>
          <p:cNvPr id="4" name="Oval 3"/>
          <p:cNvSpPr/>
          <p:nvPr/>
        </p:nvSpPr>
        <p:spPr bwMode="auto">
          <a:xfrm rot="1484881">
            <a:off x="4899824" y="3663542"/>
            <a:ext cx="2133600" cy="1337801"/>
          </a:xfrm>
          <a:prstGeom prst="ellipse">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p:cNvSpPr/>
          <p:nvPr/>
        </p:nvSpPr>
        <p:spPr>
          <a:xfrm>
            <a:off x="228600" y="5029200"/>
            <a:ext cx="7924800" cy="1754326"/>
          </a:xfrm>
          <a:prstGeom prst="rect">
            <a:avLst/>
          </a:prstGeom>
          <a:solidFill>
            <a:schemeClr val="bg1">
              <a:lumMod val="75000"/>
              <a:lumOff val="25000"/>
              <a:alpha val="47000"/>
            </a:schemeClr>
          </a:solidFill>
        </p:spPr>
        <p:txBody>
          <a:bodyPr wrap="square">
            <a:spAutoFit/>
          </a:bodyPr>
          <a:lstStyle/>
          <a:p>
            <a:r>
              <a:rPr lang="en-US" sz="3600" dirty="0"/>
              <a:t>Ensure adequate clean up supplies are available at all times to handle spills, leaks, and disposal of used liquids </a:t>
            </a:r>
          </a:p>
        </p:txBody>
      </p:sp>
      <p:sp>
        <p:nvSpPr>
          <p:cNvPr id="6" name="TextBox 5"/>
          <p:cNvSpPr txBox="1"/>
          <p:nvPr/>
        </p:nvSpPr>
        <p:spPr>
          <a:xfrm>
            <a:off x="7882860" y="6400800"/>
            <a:ext cx="1184940" cy="369332"/>
          </a:xfrm>
          <a:prstGeom prst="rect">
            <a:avLst/>
          </a:prstGeom>
          <a:noFill/>
        </p:spPr>
        <p:txBody>
          <a:bodyPr wrap="none" rtlCol="0">
            <a:spAutoFit/>
          </a:bodyPr>
          <a:lstStyle/>
          <a:p>
            <a:r>
              <a:rPr lang="en-US" dirty="0" err="1"/>
              <a:t>Goodnews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opularmechanics.com/cm/popularmechanics/images/OdysseyOilSpill_500_0510-lg-966149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191000" cy="3143250"/>
          </a:xfrm>
          <a:prstGeom prst="rect">
            <a:avLst/>
          </a:prstGeom>
          <a:noFill/>
        </p:spPr>
      </p:pic>
      <p:pic>
        <p:nvPicPr>
          <p:cNvPr id="2" name="Picture 8" descr="9-18-06 03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0"/>
            <a:ext cx="4953001" cy="6858000"/>
          </a:xfrm>
          <a:prstGeom prst="rect">
            <a:avLst/>
          </a:prstGeom>
          <a:noFill/>
          <a:ln w="9525">
            <a:noFill/>
            <a:miter lim="800000"/>
            <a:headEnd/>
            <a:tailEnd/>
          </a:ln>
          <a:effectLst>
            <a:innerShdw blurRad="114300">
              <a:prstClr val="black"/>
            </a:innerShdw>
          </a:effectLst>
        </p:spPr>
      </p:pic>
      <p:sp>
        <p:nvSpPr>
          <p:cNvPr id="3" name="Rectangle 2"/>
          <p:cNvSpPr/>
          <p:nvPr/>
        </p:nvSpPr>
        <p:spPr>
          <a:xfrm>
            <a:off x="304800" y="3289280"/>
            <a:ext cx="3581400" cy="3416320"/>
          </a:xfrm>
          <a:prstGeom prst="rect">
            <a:avLst/>
          </a:prstGeom>
        </p:spPr>
        <p:txBody>
          <a:bodyPr wrap="square">
            <a:spAutoFit/>
          </a:bodyPr>
          <a:lstStyle/>
          <a:p>
            <a:r>
              <a:rPr lang="en-US" sz="3600" dirty="0"/>
              <a:t>4.8.2.4.3</a:t>
            </a:r>
          </a:p>
          <a:p>
            <a:r>
              <a:rPr lang="en-US" sz="3600" dirty="0"/>
              <a:t>Use drip pans or absorbents under or around leaky equipment and vehicles </a:t>
            </a:r>
          </a:p>
        </p:txBody>
      </p:sp>
      <p:pic>
        <p:nvPicPr>
          <p:cNvPr id="6" name="Picture 5" descr="DEC Logo 1"/>
          <p:cNvPicPr/>
          <p:nvPr/>
        </p:nvPicPr>
        <p:blipFill>
          <a:blip r:embed="rId4" cstate="print"/>
          <a:srcRect/>
          <a:stretch>
            <a:fillRect/>
          </a:stretch>
        </p:blipFill>
        <p:spPr bwMode="auto">
          <a:xfrm>
            <a:off x="304800" y="228600"/>
            <a:ext cx="1042987" cy="96678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S-QLF0A\buffalo2\pictures\Goodnews Bay\08-25-09 336.jpg"/>
          <p:cNvPicPr>
            <a:picLocks noChangeAspect="1" noChangeArrowheads="1"/>
          </p:cNvPicPr>
          <p:nvPr/>
        </p:nvPicPr>
        <p:blipFill>
          <a:blip r:embed="rId2" cstate="email">
            <a:lum bright="-2000"/>
            <a:extLst>
              <a:ext uri="{28A0092B-C50C-407E-A947-70E740481C1C}">
                <a14:useLocalDpi xmlns:a14="http://schemas.microsoft.com/office/drawing/2010/main"/>
              </a:ext>
            </a:extLst>
          </a:blip>
          <a:srcRect/>
          <a:stretch>
            <a:fillRect/>
          </a:stretch>
        </p:blipFill>
        <p:spPr bwMode="auto">
          <a:xfrm>
            <a:off x="0" y="0"/>
            <a:ext cx="9100058" cy="6858000"/>
          </a:xfrm>
          <a:prstGeom prst="rect">
            <a:avLst/>
          </a:prstGeom>
          <a:noFill/>
          <a:effectLst>
            <a:innerShdw blurRad="114300">
              <a:prstClr val="black"/>
            </a:innerShdw>
          </a:effectLst>
        </p:spPr>
      </p:pic>
      <p:sp>
        <p:nvSpPr>
          <p:cNvPr id="5" name="Rectangle 4"/>
          <p:cNvSpPr/>
          <p:nvPr/>
        </p:nvSpPr>
        <p:spPr>
          <a:xfrm>
            <a:off x="152400" y="76200"/>
            <a:ext cx="8040278" cy="646331"/>
          </a:xfrm>
          <a:prstGeom prst="rect">
            <a:avLst/>
          </a:prstGeom>
        </p:spPr>
        <p:txBody>
          <a:bodyPr wrap="none">
            <a:spAutoFit/>
          </a:bodyPr>
          <a:lstStyle/>
          <a:p>
            <a:r>
              <a:rPr lang="en-US" sz="3600" dirty="0">
                <a:solidFill>
                  <a:schemeClr val="bg1"/>
                </a:solidFill>
              </a:rPr>
              <a:t>4.8.3 </a:t>
            </a:r>
            <a:r>
              <a:rPr lang="en-US" sz="3600" b="1" dirty="0">
                <a:solidFill>
                  <a:schemeClr val="bg1"/>
                </a:solidFill>
              </a:rPr>
              <a:t>Staging and Material Storage Areas </a:t>
            </a:r>
            <a:endParaRPr lang="en-US" sz="3600" dirty="0">
              <a:solidFill>
                <a:schemeClr val="bg1"/>
              </a:solidFill>
            </a:endParaRPr>
          </a:p>
        </p:txBody>
      </p:sp>
      <p:sp>
        <p:nvSpPr>
          <p:cNvPr id="9" name="Rectangle 8"/>
          <p:cNvSpPr/>
          <p:nvPr/>
        </p:nvSpPr>
        <p:spPr>
          <a:xfrm>
            <a:off x="68239" y="152400"/>
            <a:ext cx="8915400" cy="3539430"/>
          </a:xfrm>
          <a:prstGeom prst="rect">
            <a:avLst/>
          </a:prstGeom>
          <a:solidFill>
            <a:schemeClr val="tx1">
              <a:alpha val="20000"/>
            </a:schemeClr>
          </a:solidFill>
        </p:spPr>
        <p:txBody>
          <a:bodyPr wrap="square">
            <a:spAutoFit/>
          </a:bodyPr>
          <a:lstStyle/>
          <a:p>
            <a:endParaRPr lang="en-US" sz="3200" dirty="0">
              <a:solidFill>
                <a:schemeClr val="bg1"/>
              </a:solidFill>
            </a:endParaRPr>
          </a:p>
          <a:p>
            <a:r>
              <a:rPr lang="en-US" sz="3200" dirty="0">
                <a:solidFill>
                  <a:schemeClr val="bg1"/>
                </a:solidFill>
              </a:rPr>
              <a:t>Designate areas</a:t>
            </a:r>
          </a:p>
          <a:p>
            <a:r>
              <a:rPr lang="en-US" sz="3200" dirty="0">
                <a:solidFill>
                  <a:schemeClr val="bg1"/>
                </a:solidFill>
              </a:rPr>
              <a:t>Minimize the exposure to precipitation and storm water and vandalism for all chemicals, treatment chemicals, liquid products, petroleum products, and other materials that have the potential to pose a threat to human health or the environment. </a:t>
            </a:r>
          </a:p>
        </p:txBody>
      </p:sp>
      <p:sp>
        <p:nvSpPr>
          <p:cNvPr id="8" name="TextBox 7"/>
          <p:cNvSpPr txBox="1"/>
          <p:nvPr/>
        </p:nvSpPr>
        <p:spPr>
          <a:xfrm>
            <a:off x="7418221" y="6400800"/>
            <a:ext cx="1573379" cy="369332"/>
          </a:xfrm>
          <a:prstGeom prst="rect">
            <a:avLst/>
          </a:prstGeom>
          <a:noFill/>
        </p:spPr>
        <p:txBody>
          <a:bodyPr wrap="none" rtlCol="0">
            <a:spAutoFit/>
          </a:bodyPr>
          <a:lstStyle/>
          <a:p>
            <a:r>
              <a:rPr lang="en-US" dirty="0" err="1">
                <a:solidFill>
                  <a:schemeClr val="bg1"/>
                </a:solidFill>
              </a:rPr>
              <a:t>Goodnews</a:t>
            </a:r>
            <a:r>
              <a:rPr lang="en-US" dirty="0">
                <a:solidFill>
                  <a:schemeClr val="bg1"/>
                </a:solidFill>
              </a:rPr>
              <a:t> Bay</a:t>
            </a:r>
          </a:p>
        </p:txBody>
      </p:sp>
      <p:pic>
        <p:nvPicPr>
          <p:cNvPr id="10" name="Picture 9"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UFFALO-1\share\pictures\Alaska good stuff\4-7-08 266.jpg"/>
          <p:cNvPicPr>
            <a:picLocks noChangeAspect="1" noChangeArrowheads="1"/>
          </p:cNvPicPr>
          <p:nvPr/>
        </p:nvPicPr>
        <p:blipFill>
          <a:blip r:embed="rId3" cstate="email">
            <a:lum bright="-8000" contrast="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3" name="Rectangle 2"/>
          <p:cNvSpPr/>
          <p:nvPr/>
        </p:nvSpPr>
        <p:spPr>
          <a:xfrm>
            <a:off x="6324600" y="152400"/>
            <a:ext cx="2819400" cy="4832092"/>
          </a:xfrm>
          <a:prstGeom prst="rect">
            <a:avLst/>
          </a:prstGeom>
        </p:spPr>
        <p:txBody>
          <a:bodyPr>
            <a:spAutoFit/>
          </a:bodyPr>
          <a:lstStyle/>
          <a:p>
            <a:pPr eaLnBrk="0" hangingPunct="0">
              <a:buFont typeface="Arial" pitchFamily="34" charset="0"/>
              <a:buChar char="•"/>
              <a:defRPr/>
            </a:pPr>
            <a:r>
              <a:rPr lang="en-US" sz="2800" b="1" dirty="0">
                <a:solidFill>
                  <a:schemeClr val="tx1">
                    <a:lumMod val="95000"/>
                  </a:schemeClr>
                </a:solidFill>
                <a:cs typeface="+mn-cs"/>
              </a:rPr>
              <a:t>Identify</a:t>
            </a:r>
            <a:r>
              <a:rPr lang="en-US" sz="2800" dirty="0">
                <a:solidFill>
                  <a:schemeClr val="tx1">
                    <a:lumMod val="95000"/>
                  </a:schemeClr>
                </a:solidFill>
                <a:cs typeface="+mn-cs"/>
              </a:rPr>
              <a:t> ways to reduce, stop, contain and clean up spills</a:t>
            </a:r>
          </a:p>
          <a:p>
            <a:pPr eaLnBrk="0" hangingPunct="0">
              <a:buFont typeface="Arial" pitchFamily="34" charset="0"/>
              <a:buChar char="•"/>
              <a:defRPr/>
            </a:pPr>
            <a:r>
              <a:rPr lang="en-US" sz="2800" b="1" dirty="0">
                <a:solidFill>
                  <a:schemeClr val="tx1">
                    <a:lumMod val="95000"/>
                  </a:schemeClr>
                </a:solidFill>
                <a:cs typeface="+mn-cs"/>
              </a:rPr>
              <a:t>Dispose</a:t>
            </a:r>
            <a:r>
              <a:rPr lang="en-US" sz="2800" dirty="0">
                <a:solidFill>
                  <a:schemeClr val="tx1">
                    <a:lumMod val="95000"/>
                  </a:schemeClr>
                </a:solidFill>
                <a:cs typeface="+mn-cs"/>
              </a:rPr>
              <a:t> of contaminated materials</a:t>
            </a:r>
          </a:p>
          <a:p>
            <a:pPr eaLnBrk="0" hangingPunct="0">
              <a:buFont typeface="Arial" pitchFamily="34" charset="0"/>
              <a:buChar char="•"/>
              <a:defRPr/>
            </a:pPr>
            <a:r>
              <a:rPr lang="en-US" sz="2800" b="1" dirty="0">
                <a:solidFill>
                  <a:schemeClr val="tx1">
                    <a:lumMod val="95000"/>
                  </a:schemeClr>
                </a:solidFill>
                <a:cs typeface="+mn-cs"/>
              </a:rPr>
              <a:t>Train </a:t>
            </a:r>
            <a:r>
              <a:rPr lang="en-US" sz="2800" dirty="0">
                <a:solidFill>
                  <a:schemeClr val="tx1">
                    <a:lumMod val="95000"/>
                  </a:schemeClr>
                </a:solidFill>
                <a:cs typeface="+mn-cs"/>
              </a:rPr>
              <a:t>personnel responsible for prevention and response</a:t>
            </a:r>
          </a:p>
        </p:txBody>
      </p:sp>
      <p:sp>
        <p:nvSpPr>
          <p:cNvPr id="5" name="TextBox 4"/>
          <p:cNvSpPr txBox="1"/>
          <p:nvPr/>
        </p:nvSpPr>
        <p:spPr>
          <a:xfrm>
            <a:off x="2057400" y="5943600"/>
            <a:ext cx="1257300" cy="369888"/>
          </a:xfrm>
          <a:prstGeom prst="rect">
            <a:avLst/>
          </a:prstGeom>
          <a:noFill/>
        </p:spPr>
        <p:txBody>
          <a:bodyPr wrap="none">
            <a:spAutoFit/>
          </a:bodyPr>
          <a:lstStyle/>
          <a:p>
            <a:pPr eaLnBrk="0" hangingPunct="0">
              <a:defRPr/>
            </a:pPr>
            <a:r>
              <a:rPr lang="en-US" dirty="0">
                <a:solidFill>
                  <a:schemeClr val="tx1">
                    <a:lumMod val="95000"/>
                  </a:schemeClr>
                </a:solidFill>
                <a:cs typeface="+mn-cs"/>
              </a:rPr>
              <a:t>Fuel Tanks</a:t>
            </a:r>
          </a:p>
        </p:txBody>
      </p:sp>
      <p:sp>
        <p:nvSpPr>
          <p:cNvPr id="6" name="TextBox 5"/>
          <p:cNvSpPr txBox="1"/>
          <p:nvPr/>
        </p:nvSpPr>
        <p:spPr>
          <a:xfrm>
            <a:off x="4267200" y="5562600"/>
            <a:ext cx="725488" cy="369888"/>
          </a:xfrm>
          <a:prstGeom prst="rect">
            <a:avLst/>
          </a:prstGeom>
          <a:noFill/>
        </p:spPr>
        <p:txBody>
          <a:bodyPr wrap="none">
            <a:spAutoFit/>
          </a:bodyPr>
          <a:lstStyle/>
          <a:p>
            <a:pPr eaLnBrk="0" hangingPunct="0">
              <a:defRPr/>
            </a:pPr>
            <a:r>
              <a:rPr lang="en-US" dirty="0">
                <a:solidFill>
                  <a:schemeClr val="tx1">
                    <a:lumMod val="95000"/>
                  </a:schemeClr>
                </a:solidFill>
                <a:cs typeface="+mn-cs"/>
              </a:rPr>
              <a:t>Toilet</a:t>
            </a:r>
          </a:p>
        </p:txBody>
      </p:sp>
      <p:sp>
        <p:nvSpPr>
          <p:cNvPr id="7" name="TextBox 6"/>
          <p:cNvSpPr txBox="1"/>
          <p:nvPr/>
        </p:nvSpPr>
        <p:spPr>
          <a:xfrm>
            <a:off x="990600" y="4038600"/>
            <a:ext cx="1470025" cy="646113"/>
          </a:xfrm>
          <a:prstGeom prst="rect">
            <a:avLst/>
          </a:prstGeom>
          <a:noFill/>
        </p:spPr>
        <p:txBody>
          <a:bodyPr wrap="none">
            <a:spAutoFit/>
          </a:bodyPr>
          <a:lstStyle/>
          <a:p>
            <a:pPr eaLnBrk="0" hangingPunct="0">
              <a:defRPr/>
            </a:pPr>
            <a:r>
              <a:rPr lang="en-US" dirty="0">
                <a:solidFill>
                  <a:schemeClr val="tx1">
                    <a:lumMod val="95000"/>
                  </a:schemeClr>
                </a:solidFill>
                <a:cs typeface="+mn-cs"/>
              </a:rPr>
              <a:t>Equipment</a:t>
            </a:r>
          </a:p>
          <a:p>
            <a:pPr eaLnBrk="0" hangingPunct="0">
              <a:defRPr/>
            </a:pPr>
            <a:r>
              <a:rPr lang="en-US" dirty="0">
                <a:solidFill>
                  <a:schemeClr val="tx1">
                    <a:lumMod val="95000"/>
                  </a:schemeClr>
                </a:solidFill>
                <a:cs typeface="+mn-cs"/>
              </a:rPr>
              <a:t>Maintenance</a:t>
            </a:r>
          </a:p>
        </p:txBody>
      </p:sp>
      <p:cxnSp>
        <p:nvCxnSpPr>
          <p:cNvPr id="9" name="Straight Arrow Connector 8"/>
          <p:cNvCxnSpPr/>
          <p:nvPr/>
        </p:nvCxnSpPr>
        <p:spPr>
          <a:xfrm flipV="1">
            <a:off x="3124200" y="5943600"/>
            <a:ext cx="152400" cy="76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00400" y="6096000"/>
            <a:ext cx="381000" cy="1588"/>
          </a:xfrm>
          <a:prstGeom prst="straightConnector1">
            <a:avLst/>
          </a:prstGeom>
          <a:ln>
            <a:solidFill>
              <a:schemeClr val="tx1"/>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4191000" y="5791200"/>
            <a:ext cx="152400" cy="120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01000" y="6412468"/>
            <a:ext cx="1094210" cy="369332"/>
          </a:xfrm>
          <a:prstGeom prst="rect">
            <a:avLst/>
          </a:prstGeom>
          <a:noFill/>
        </p:spPr>
        <p:txBody>
          <a:bodyPr wrap="square" rtlCol="0">
            <a:spAutoFit/>
          </a:bodyPr>
          <a:lstStyle/>
          <a:p>
            <a:r>
              <a:rPr lang="en-US" dirty="0"/>
              <a:t>Ketchikan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alex\Pictures\best\concrete wash out 16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4" name="Rectangle 3"/>
          <p:cNvSpPr/>
          <p:nvPr/>
        </p:nvSpPr>
        <p:spPr>
          <a:xfrm>
            <a:off x="0" y="0"/>
            <a:ext cx="8915400" cy="1077218"/>
          </a:xfrm>
          <a:prstGeom prst="rect">
            <a:avLst/>
          </a:prstGeom>
          <a:solidFill>
            <a:schemeClr val="bg1">
              <a:lumMod val="95000"/>
              <a:lumOff val="5000"/>
              <a:alpha val="79000"/>
            </a:schemeClr>
          </a:solidFill>
        </p:spPr>
        <p:txBody>
          <a:bodyPr wrap="square">
            <a:spAutoFit/>
          </a:bodyPr>
          <a:lstStyle/>
          <a:p>
            <a:r>
              <a:rPr lang="en-US" sz="3200" dirty="0"/>
              <a:t>4.8.4 </a:t>
            </a:r>
            <a:r>
              <a:rPr lang="en-US" sz="3200" b="1" dirty="0"/>
              <a:t>Washout of Applicators/Containers used</a:t>
            </a:r>
          </a:p>
          <a:p>
            <a:r>
              <a:rPr lang="en-US" sz="3200" b="1" dirty="0"/>
              <a:t>for Paint, Concrete, and Other Materials </a:t>
            </a:r>
            <a:endParaRPr lang="en-US" sz="3200" dirty="0"/>
          </a:p>
        </p:txBody>
      </p:sp>
      <p:sp>
        <p:nvSpPr>
          <p:cNvPr id="7" name="Rectangle 6"/>
          <p:cNvSpPr/>
          <p:nvPr/>
        </p:nvSpPr>
        <p:spPr>
          <a:xfrm>
            <a:off x="304800" y="4343400"/>
            <a:ext cx="8610600" cy="2369880"/>
          </a:xfrm>
          <a:prstGeom prst="rect">
            <a:avLst/>
          </a:prstGeom>
          <a:solidFill>
            <a:schemeClr val="bg1">
              <a:lumMod val="75000"/>
              <a:lumOff val="25000"/>
              <a:alpha val="54000"/>
            </a:schemeClr>
          </a:solidFill>
        </p:spPr>
        <p:txBody>
          <a:bodyPr wrap="square">
            <a:spAutoFit/>
          </a:bodyPr>
          <a:lstStyle/>
          <a:p>
            <a:r>
              <a:rPr lang="en-US" sz="3700" dirty="0"/>
              <a:t>Direct all concrete, paint, and washout activities into a lined, water-tight container or pit to ensure there is no discharge into the underlying soil and surrounding areas </a:t>
            </a:r>
          </a:p>
        </p:txBody>
      </p:sp>
      <p:sp>
        <p:nvSpPr>
          <p:cNvPr id="8" name="TextBox 7"/>
          <p:cNvSpPr txBox="1"/>
          <p:nvPr/>
        </p:nvSpPr>
        <p:spPr>
          <a:xfrm>
            <a:off x="8069988" y="6488668"/>
            <a:ext cx="1074012" cy="369332"/>
          </a:xfrm>
          <a:prstGeom prst="rect">
            <a:avLst/>
          </a:prstGeom>
          <a:noFill/>
        </p:spPr>
        <p:txBody>
          <a:bodyPr wrap="none" rtlCol="0">
            <a:spAutoFit/>
          </a:bodyPr>
          <a:lstStyle/>
          <a:p>
            <a:r>
              <a:rPr lang="en-US" dirty="0"/>
              <a:t>Fairbanks</a:t>
            </a:r>
          </a:p>
        </p:txBody>
      </p:sp>
      <p:pic>
        <p:nvPicPr>
          <p:cNvPr id="9" name="Picture 8"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DCIM\100NCD90\DSC_07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pic>
        <p:nvPicPr>
          <p:cNvPr id="6147" name="Picture 2" descr="C:\Users\alex\Pictures\Microsoft Clip Organizer\j0295167.gif"/>
          <p:cNvPicPr>
            <a:picLocks noGrp="1" noChangeAspect="1" noChangeArrowheads="1" noCrop="1"/>
          </p:cNvPicPr>
          <p:nvPr>
            <p:ph idx="1"/>
          </p:nvPr>
        </p:nvPicPr>
        <p:blipFill>
          <a:blip r:embed="rId3" cstate="print"/>
          <a:srcRect/>
          <a:stretch>
            <a:fillRect/>
          </a:stretch>
        </p:blipFill>
        <p:spPr>
          <a:xfrm>
            <a:off x="228600" y="4876800"/>
            <a:ext cx="1778000" cy="1735138"/>
          </a:xfrm>
        </p:spPr>
      </p:pic>
      <p:sp>
        <p:nvSpPr>
          <p:cNvPr id="4" name="TextBox 3"/>
          <p:cNvSpPr txBox="1"/>
          <p:nvPr/>
        </p:nvSpPr>
        <p:spPr>
          <a:xfrm>
            <a:off x="8529191" y="6381690"/>
            <a:ext cx="538609" cy="400110"/>
          </a:xfrm>
          <a:prstGeom prst="rect">
            <a:avLst/>
          </a:prstGeom>
          <a:solidFill>
            <a:schemeClr val="bg1">
              <a:lumMod val="65000"/>
              <a:lumOff val="35000"/>
            </a:schemeClr>
          </a:solidFill>
        </p:spPr>
        <p:txBody>
          <a:bodyPr wrap="none" rtlCol="0">
            <a:spAutoFit/>
          </a:bodyPr>
          <a:lstStyle/>
          <a:p>
            <a:r>
              <a:rPr lang="en-US" sz="2000" dirty="0" err="1"/>
              <a:t>Tok</a:t>
            </a:r>
            <a:endParaRPr lang="en-US" sz="2000" dirty="0"/>
          </a:p>
        </p:txBody>
      </p:sp>
      <p:sp>
        <p:nvSpPr>
          <p:cNvPr id="5" name="&quot;No&quot; Symbol 4"/>
          <p:cNvSpPr/>
          <p:nvPr/>
        </p:nvSpPr>
        <p:spPr>
          <a:xfrm>
            <a:off x="3048000" y="914400"/>
            <a:ext cx="3810000" cy="3581400"/>
          </a:xfrm>
          <a:prstGeom prst="noSmoking">
            <a:avLst>
              <a:gd name="adj" fmla="val 6504"/>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457200" y="0"/>
            <a:ext cx="8229600" cy="1371600"/>
          </a:xfrm>
        </p:spPr>
        <p:txBody>
          <a:bodyPr/>
          <a:lstStyle/>
          <a:p>
            <a:pPr eaLnBrk="1" hangingPunct="1">
              <a:defRPr/>
            </a:pPr>
            <a:r>
              <a:rPr lang="en-US" sz="4000" b="1"/>
              <a:t>Concrete Slurry is a Pollutant</a:t>
            </a:r>
          </a:p>
        </p:txBody>
      </p:sp>
      <p:sp>
        <p:nvSpPr>
          <p:cNvPr id="683011" name="Rectangle 3"/>
          <p:cNvSpPr>
            <a:spLocks noGrp="1" noChangeArrowheads="1"/>
          </p:cNvSpPr>
          <p:nvPr>
            <p:ph type="body" idx="1"/>
          </p:nvPr>
        </p:nvSpPr>
        <p:spPr>
          <a:xfrm>
            <a:off x="457200" y="1447800"/>
            <a:ext cx="8229600" cy="4419600"/>
          </a:xfrm>
        </p:spPr>
        <p:txBody>
          <a:bodyPr>
            <a:noAutofit/>
          </a:bodyPr>
          <a:lstStyle/>
          <a:p>
            <a:pPr eaLnBrk="1" hangingPunct="1">
              <a:buClr>
                <a:schemeClr val="tx2"/>
              </a:buClr>
              <a:defRPr/>
            </a:pPr>
            <a:r>
              <a:rPr lang="en-US" b="1" dirty="0"/>
              <a:t>Concrete Slurry From Pouring &amp; </a:t>
            </a:r>
            <a:r>
              <a:rPr lang="en-US" b="1" dirty="0" err="1"/>
              <a:t>Sawcutting</a:t>
            </a:r>
            <a:r>
              <a:rPr lang="en-US" b="1" dirty="0"/>
              <a:t> Pollutes Stormwater With High pH</a:t>
            </a:r>
          </a:p>
          <a:p>
            <a:pPr eaLnBrk="1" hangingPunct="1">
              <a:buClr>
                <a:schemeClr val="tx2"/>
              </a:buClr>
              <a:defRPr/>
            </a:pPr>
            <a:r>
              <a:rPr lang="en-US" b="1" dirty="0"/>
              <a:t>Do Not Allow Slurry to Mix With Stormwater</a:t>
            </a:r>
          </a:p>
          <a:p>
            <a:pPr eaLnBrk="1" hangingPunct="1">
              <a:buClr>
                <a:schemeClr val="tx2"/>
              </a:buClr>
              <a:defRPr/>
            </a:pPr>
            <a:r>
              <a:rPr lang="en-US" b="1" dirty="0"/>
              <a:t>If Slurry Mixes With Stormwater Then Treat With Dry Ice or CO2 </a:t>
            </a:r>
            <a:r>
              <a:rPr lang="en-US" b="1" dirty="0" err="1"/>
              <a:t>Sparging</a:t>
            </a:r>
            <a:endParaRPr lang="en-US" b="1" dirty="0"/>
          </a:p>
          <a:p>
            <a:pPr eaLnBrk="1" hangingPunct="1">
              <a:buClr>
                <a:schemeClr val="tx2"/>
              </a:buClr>
              <a:defRPr/>
            </a:pPr>
            <a:r>
              <a:rPr lang="en-US" b="1" dirty="0"/>
              <a:t>Concrete Clean Up Should Be Done Only in Formed Areas</a:t>
            </a:r>
          </a:p>
          <a:p>
            <a:pPr eaLnBrk="1" hangingPunct="1">
              <a:buClr>
                <a:schemeClr val="tx2"/>
              </a:buClr>
              <a:defRPr/>
            </a:pPr>
            <a:r>
              <a:rPr lang="en-US" b="1" dirty="0"/>
              <a:t>Unused Concrete Should Be Returned for Recycling</a:t>
            </a:r>
          </a:p>
          <a:p>
            <a:pPr eaLnBrk="1" hangingPunct="1">
              <a:defRPr/>
            </a:pPr>
            <a:endParaRPr lang="en-US"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PHX\PHX 010.jpg"/>
          <p:cNvPicPr>
            <a:picLocks noChangeAspect="1" noChangeArrowheads="1"/>
          </p:cNvPicPr>
          <p:nvPr/>
        </p:nvPicPr>
        <p:blipFill>
          <a:blip r:embed="rId2" cstate="email">
            <a:lum bright="-30000" contrast="10000"/>
            <a:extLst>
              <a:ext uri="{28A0092B-C50C-407E-A947-70E740481C1C}">
                <a14:useLocalDpi xmlns:a14="http://schemas.microsoft.com/office/drawing/2010/main"/>
              </a:ext>
            </a:extLst>
          </a:blip>
          <a:srcRect/>
          <a:stretch>
            <a:fillRect/>
          </a:stretch>
        </p:blipFill>
        <p:spPr bwMode="auto">
          <a:xfrm>
            <a:off x="0" y="0"/>
            <a:ext cx="9211873" cy="6858000"/>
          </a:xfrm>
          <a:prstGeom prst="rect">
            <a:avLst/>
          </a:prstGeom>
          <a:noFill/>
          <a:effectLst>
            <a:innerShdw blurRad="114300">
              <a:prstClr val="black"/>
            </a:innerShdw>
          </a:effectLst>
          <a:scene3d>
            <a:camera prst="orthographicFront">
              <a:rot lat="0" lon="0" rev="0"/>
            </a:camera>
            <a:lightRig rig="threePt" dir="t"/>
          </a:scene3d>
        </p:spPr>
      </p:pic>
      <p:sp>
        <p:nvSpPr>
          <p:cNvPr id="7" name="Title 1"/>
          <p:cNvSpPr txBox="1">
            <a:spLocks/>
          </p:cNvSpPr>
          <p:nvPr/>
        </p:nvSpPr>
        <p:spPr>
          <a:xfrm>
            <a:off x="0" y="762000"/>
            <a:ext cx="77724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4.7 Prohibited Discharge</a:t>
            </a:r>
          </a:p>
        </p:txBody>
      </p:sp>
      <p:sp>
        <p:nvSpPr>
          <p:cNvPr id="9" name="TextBox 8"/>
          <p:cNvSpPr txBox="1"/>
          <p:nvPr/>
        </p:nvSpPr>
        <p:spPr>
          <a:xfrm>
            <a:off x="5943600" y="147935"/>
            <a:ext cx="1845890" cy="461665"/>
          </a:xfrm>
          <a:prstGeom prst="rect">
            <a:avLst/>
          </a:prstGeom>
          <a:noFill/>
          <a:ln>
            <a:solidFill>
              <a:schemeClr val="tx1"/>
            </a:solidFill>
          </a:ln>
        </p:spPr>
        <p:txBody>
          <a:bodyPr wrap="none" rtlCol="0">
            <a:spAutoFit/>
          </a:bodyPr>
          <a:lstStyle/>
          <a:p>
            <a:r>
              <a:rPr lang="en-US" sz="2400" dirty="0"/>
              <a:t>2021 CGP 4.7</a:t>
            </a:r>
          </a:p>
        </p:txBody>
      </p:sp>
      <p:sp>
        <p:nvSpPr>
          <p:cNvPr id="8" name="Rectangle 7"/>
          <p:cNvSpPr/>
          <p:nvPr/>
        </p:nvSpPr>
        <p:spPr>
          <a:xfrm>
            <a:off x="152400" y="1612642"/>
            <a:ext cx="9144000" cy="5016758"/>
          </a:xfrm>
          <a:prstGeom prst="rect">
            <a:avLst/>
          </a:prstGeom>
        </p:spPr>
        <p:txBody>
          <a:bodyPr wrap="square">
            <a:spAutoFit/>
          </a:bodyPr>
          <a:lstStyle/>
          <a:p>
            <a:r>
              <a:rPr lang="en-US" sz="3200" dirty="0"/>
              <a:t>Wastewater from concrete washout, unless managed by an appropriate control measure; </a:t>
            </a:r>
          </a:p>
          <a:p>
            <a:endParaRPr lang="en-US" sz="3200" dirty="0"/>
          </a:p>
          <a:p>
            <a:r>
              <a:rPr lang="en-US" sz="3200" dirty="0"/>
              <a:t>Wastewater from washout and cleanout of stucco, paint, form release oils, curing compounds and other construction materials; </a:t>
            </a:r>
          </a:p>
          <a:p>
            <a:endParaRPr lang="en-US" sz="3200" dirty="0"/>
          </a:p>
          <a:p>
            <a:r>
              <a:rPr lang="en-US" sz="3200" dirty="0"/>
              <a:t>Fuels, oils, or other pollutants used in vehicle and equipment operation and maintenance; and </a:t>
            </a:r>
          </a:p>
          <a:p>
            <a:r>
              <a:rPr lang="en-US" sz="3200" dirty="0"/>
              <a:t>Soaps, solvents used in vehicle &amp; equipment washing. </a:t>
            </a:r>
          </a:p>
        </p:txBody>
      </p:sp>
      <p:pic>
        <p:nvPicPr>
          <p:cNvPr id="12" name="Picture 11"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75813-DC7B-44B6-9CEE-E996B3EDB3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Tree>
    <p:extLst>
      <p:ext uri="{BB962C8B-B14F-4D97-AF65-F5344CB8AC3E}">
        <p14:creationId xmlns:p14="http://schemas.microsoft.com/office/powerpoint/2010/main" val="324468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oncrete washout bad"/>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4495800" y="304800"/>
            <a:ext cx="4514850" cy="6019800"/>
          </a:xfrm>
        </p:spPr>
      </p:pic>
      <p:sp>
        <p:nvSpPr>
          <p:cNvPr id="999427" name="Rectangle 3"/>
          <p:cNvSpPr>
            <a:spLocks noGrp="1" noChangeArrowheads="1"/>
          </p:cNvSpPr>
          <p:nvPr>
            <p:ph type="body" sz="half" idx="1"/>
          </p:nvPr>
        </p:nvSpPr>
        <p:spPr>
          <a:xfrm>
            <a:off x="152400" y="1143000"/>
            <a:ext cx="4186238" cy="4114800"/>
          </a:xfrm>
        </p:spPr>
        <p:txBody>
          <a:bodyPr>
            <a:noAutofit/>
          </a:bodyPr>
          <a:lstStyle/>
          <a:p>
            <a:pPr eaLnBrk="1" hangingPunct="1">
              <a:buFont typeface="Wingdings" pitchFamily="2" charset="2"/>
              <a:buNone/>
              <a:defRPr/>
            </a:pPr>
            <a:r>
              <a:rPr lang="en-US" b="1" dirty="0">
                <a:solidFill>
                  <a:schemeClr val="tx2"/>
                </a:solidFill>
              </a:rPr>
              <a:t>Concrete Handling</a:t>
            </a:r>
          </a:p>
          <a:p>
            <a:pPr eaLnBrk="1" hangingPunct="1">
              <a:buClr>
                <a:schemeClr val="tx2"/>
              </a:buClr>
              <a:defRPr/>
            </a:pPr>
            <a:r>
              <a:rPr lang="en-US" b="1" dirty="0"/>
              <a:t>Concrete contributes turbidity and High pH</a:t>
            </a:r>
          </a:p>
          <a:p>
            <a:pPr eaLnBrk="1" hangingPunct="1">
              <a:buClr>
                <a:schemeClr val="tx2"/>
              </a:buClr>
              <a:defRPr/>
            </a:pPr>
            <a:r>
              <a:rPr lang="en-US" b="1" dirty="0"/>
              <a:t>Return unused concrete to plant</a:t>
            </a:r>
          </a:p>
          <a:p>
            <a:pPr eaLnBrk="1" hangingPunct="1">
              <a:buClr>
                <a:schemeClr val="tx2"/>
              </a:buClr>
              <a:defRPr/>
            </a:pPr>
            <a:r>
              <a:rPr lang="en-US" b="1" dirty="0"/>
              <a:t>Wash chutes, pumps, hand tools into a contained area</a:t>
            </a:r>
          </a:p>
          <a:p>
            <a:pPr eaLnBrk="1" hangingPunct="1">
              <a:buFont typeface="Wingdings" pitchFamily="2" charset="2"/>
              <a:buNone/>
              <a:defRPr/>
            </a:pPr>
            <a:endParaRPr lang="en-US" dirty="0"/>
          </a:p>
        </p:txBody>
      </p:sp>
      <p:sp>
        <p:nvSpPr>
          <p:cNvPr id="999430" name="Text Box 6"/>
          <p:cNvSpPr txBox="1">
            <a:spLocks noChangeArrowheads="1"/>
          </p:cNvSpPr>
          <p:nvPr/>
        </p:nvSpPr>
        <p:spPr bwMode="auto">
          <a:xfrm>
            <a:off x="151935" y="5562600"/>
            <a:ext cx="1851533" cy="1200329"/>
          </a:xfrm>
          <a:prstGeom prst="rect">
            <a:avLst/>
          </a:prstGeom>
          <a:noFill/>
          <a:ln w="9525">
            <a:noFill/>
            <a:miter lim="800000"/>
            <a:headEnd/>
            <a:tailEnd/>
          </a:ln>
          <a:effectLst/>
        </p:spPr>
        <p:txBody>
          <a:bodyPr wrap="none">
            <a:spAutoFit/>
          </a:bodyPr>
          <a:lstStyle/>
          <a:p>
            <a:pPr eaLnBrk="0" hangingPunct="0">
              <a:defRPr/>
            </a:pPr>
            <a:r>
              <a:rPr lang="en-US" b="1" dirty="0">
                <a:solidFill>
                  <a:schemeClr val="tx2"/>
                </a:solidFill>
                <a:effectLst>
                  <a:outerShdw blurRad="38100" dist="38100" dir="2700000" algn="tl">
                    <a:srgbClr val="000000"/>
                  </a:outerShdw>
                </a:effectLst>
                <a:cs typeface="+mn-cs"/>
              </a:rPr>
              <a:t>BMP</a:t>
            </a:r>
          </a:p>
          <a:p>
            <a:pPr eaLnBrk="0" hangingPunct="0">
              <a:defRPr/>
            </a:pPr>
            <a:r>
              <a:rPr lang="en-US" b="1" dirty="0">
                <a:solidFill>
                  <a:schemeClr val="tx2"/>
                </a:solidFill>
                <a:effectLst>
                  <a:outerShdw blurRad="38100" dist="38100" dir="2700000" algn="tl">
                    <a:srgbClr val="000000"/>
                  </a:outerShdw>
                </a:effectLst>
                <a:cs typeface="+mn-cs"/>
              </a:rPr>
              <a:t>WA C-151</a:t>
            </a:r>
          </a:p>
          <a:p>
            <a:pPr eaLnBrk="0" hangingPunct="0">
              <a:defRPr/>
            </a:pPr>
            <a:r>
              <a:rPr lang="en-US" b="1" dirty="0">
                <a:solidFill>
                  <a:schemeClr val="tx2"/>
                </a:solidFill>
                <a:effectLst>
                  <a:outerShdw blurRad="38100" dist="38100" dir="2700000" algn="tl">
                    <a:srgbClr val="000000"/>
                  </a:outerShdw>
                </a:effectLst>
                <a:cs typeface="+mn-cs"/>
              </a:rPr>
              <a:t>OR NS-14</a:t>
            </a:r>
          </a:p>
          <a:p>
            <a:pPr eaLnBrk="0" hangingPunct="0">
              <a:defRPr/>
            </a:pPr>
            <a:r>
              <a:rPr lang="en-US" b="1" dirty="0">
                <a:solidFill>
                  <a:schemeClr val="tx2"/>
                </a:solidFill>
                <a:effectLst>
                  <a:outerShdw blurRad="38100" dist="38100" dir="2700000" algn="tl">
                    <a:srgbClr val="000000"/>
                  </a:outerShdw>
                </a:effectLst>
              </a:rPr>
              <a:t>AKDOT&amp;PF-06.00</a:t>
            </a:r>
            <a:endParaRPr lang="en-US" b="1" dirty="0">
              <a:solidFill>
                <a:schemeClr val="tx2"/>
              </a:solidFill>
              <a:effectLst>
                <a:outerShdw blurRad="38100" dist="38100" dir="2700000" algn="tl">
                  <a:srgbClr val="000000"/>
                </a:outerShdw>
              </a:effectLst>
              <a:cs typeface="+mn-cs"/>
            </a:endParaRPr>
          </a:p>
        </p:txBody>
      </p:sp>
      <p:pic>
        <p:nvPicPr>
          <p:cNvPr id="999432" name="Picture 8" descr="Copy of garden eropollo 7"/>
          <p:cNvPicPr>
            <a:picLocks noGrp="1" noChangeAspect="1" noChangeArrowheads="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a:xfrm>
            <a:off x="4495800" y="2838450"/>
            <a:ext cx="4521200" cy="34861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9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9730" name="Picture 2" descr="C:\Users\alex\Pictures\best\P42001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5" name="Rectangle 4"/>
          <p:cNvSpPr/>
          <p:nvPr/>
        </p:nvSpPr>
        <p:spPr>
          <a:xfrm>
            <a:off x="76200" y="6096000"/>
            <a:ext cx="9060109" cy="738664"/>
          </a:xfrm>
          <a:prstGeom prst="rect">
            <a:avLst/>
          </a:prstGeom>
        </p:spPr>
        <p:txBody>
          <a:bodyPr wrap="none">
            <a:spAutoFit/>
          </a:bodyPr>
          <a:lstStyle/>
          <a:p>
            <a:r>
              <a:rPr lang="en-US" sz="4200" dirty="0">
                <a:effectLst>
                  <a:outerShdw blurRad="38100" dist="38100" dir="2700000" algn="tl">
                    <a:srgbClr val="000000">
                      <a:alpha val="43137"/>
                    </a:srgbClr>
                  </a:outerShdw>
                </a:effectLst>
              </a:rPr>
              <a:t> Designate areas to be used for washout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crete Washo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4800" y="274638"/>
            <a:ext cx="8382000" cy="6287052"/>
          </a:xfrm>
        </p:spPr>
      </p:pic>
    </p:spTree>
    <p:extLst>
      <p:ext uri="{BB962C8B-B14F-4D97-AF65-F5344CB8AC3E}">
        <p14:creationId xmlns:p14="http://schemas.microsoft.com/office/powerpoint/2010/main" val="363662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8-25-09 339"/>
          <p:cNvPicPr>
            <a:picLocks noChangeAspect="1" noChangeArrowheads="1"/>
          </p:cNvPicPr>
          <p:nvPr/>
        </p:nvPicPr>
        <p:blipFill>
          <a:blip r:embed="rId3" cstate="email">
            <a:lum bright="-18000" contrast="3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4" name="Rectangle 3"/>
          <p:cNvSpPr/>
          <p:nvPr/>
        </p:nvSpPr>
        <p:spPr>
          <a:xfrm>
            <a:off x="228600" y="670173"/>
            <a:ext cx="7924800" cy="1661993"/>
          </a:xfrm>
          <a:prstGeom prst="rect">
            <a:avLst/>
          </a:prstGeom>
        </p:spPr>
        <p:txBody>
          <a:bodyPr wrap="square">
            <a:spAutoFit/>
          </a:bodyPr>
          <a:lstStyle/>
          <a:p>
            <a:r>
              <a:rPr lang="en-US" sz="3400" dirty="0"/>
              <a:t>For concrete washout areas, remove hardened concrete waste when it has reached ½ the height of the container or pit </a:t>
            </a:r>
          </a:p>
        </p:txBody>
      </p:sp>
      <p:sp>
        <p:nvSpPr>
          <p:cNvPr id="6" name="TextBox 5"/>
          <p:cNvSpPr txBox="1"/>
          <p:nvPr/>
        </p:nvSpPr>
        <p:spPr>
          <a:xfrm>
            <a:off x="5486400" y="152400"/>
            <a:ext cx="2310761" cy="461665"/>
          </a:xfrm>
          <a:prstGeom prst="rect">
            <a:avLst/>
          </a:prstGeom>
          <a:noFill/>
          <a:ln>
            <a:solidFill>
              <a:schemeClr val="tx1"/>
            </a:solidFill>
          </a:ln>
        </p:spPr>
        <p:txBody>
          <a:bodyPr wrap="none" rtlCol="0">
            <a:spAutoFit/>
          </a:bodyPr>
          <a:lstStyle/>
          <a:p>
            <a:r>
              <a:rPr lang="en-US" sz="2400" dirty="0"/>
              <a:t>2021 CGP 4.8.4.5</a:t>
            </a:r>
          </a:p>
        </p:txBody>
      </p:sp>
      <p:sp>
        <p:nvSpPr>
          <p:cNvPr id="7" name="TextBox 6"/>
          <p:cNvSpPr txBox="1"/>
          <p:nvPr/>
        </p:nvSpPr>
        <p:spPr>
          <a:xfrm>
            <a:off x="7730460" y="6412468"/>
            <a:ext cx="1184940" cy="369332"/>
          </a:xfrm>
          <a:prstGeom prst="rect">
            <a:avLst/>
          </a:prstGeom>
          <a:noFill/>
        </p:spPr>
        <p:txBody>
          <a:bodyPr wrap="none" rtlCol="0">
            <a:spAutoFit/>
          </a:bodyPr>
          <a:lstStyle/>
          <a:p>
            <a:r>
              <a:rPr lang="en-US" dirty="0" err="1"/>
              <a:t>Goodnews</a:t>
            </a:r>
            <a:endParaRPr lang="en-US" dirty="0"/>
          </a:p>
        </p:txBody>
      </p:sp>
      <p:sp>
        <p:nvSpPr>
          <p:cNvPr id="8" name="TextBox 7"/>
          <p:cNvSpPr txBox="1"/>
          <p:nvPr/>
        </p:nvSpPr>
        <p:spPr>
          <a:xfrm>
            <a:off x="457200" y="4800600"/>
            <a:ext cx="3397277" cy="461665"/>
          </a:xfrm>
          <a:prstGeom prst="rect">
            <a:avLst/>
          </a:prstGeom>
          <a:noFill/>
        </p:spPr>
        <p:txBody>
          <a:bodyPr wrap="none" rtlCol="0">
            <a:spAutoFit/>
          </a:bodyPr>
          <a:lstStyle/>
          <a:p>
            <a:r>
              <a:rPr lang="en-US" sz="2400" dirty="0"/>
              <a:t>Village Concrete Washout</a:t>
            </a:r>
          </a:p>
        </p:txBody>
      </p:sp>
      <p:pic>
        <p:nvPicPr>
          <p:cNvPr id="9" name="Picture 8" descr="DEC Logo 1"/>
          <p:cNvPicPr/>
          <p:nvPr/>
        </p:nvPicPr>
        <p:blipFill>
          <a:blip r:embed="rId4"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FFALO-1\share\pictures\My Pictures\Alaska\2-17-08 045.jpg"/>
          <p:cNvPicPr>
            <a:picLocks noChangeAspect="1" noChangeArrowheads="1"/>
          </p:cNvPicPr>
          <p:nvPr/>
        </p:nvPicPr>
        <p:blipFill>
          <a:blip r:embed="rId2" cstate="email">
            <a:lum bright="-9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2" name="Rectangle 1"/>
          <p:cNvSpPr/>
          <p:nvPr/>
        </p:nvSpPr>
        <p:spPr>
          <a:xfrm>
            <a:off x="1905000" y="228600"/>
            <a:ext cx="6096000" cy="1077218"/>
          </a:xfrm>
          <a:prstGeom prst="rect">
            <a:avLst/>
          </a:prstGeom>
        </p:spPr>
        <p:txBody>
          <a:bodyPr wrap="square">
            <a:spAutoFit/>
          </a:bodyPr>
          <a:lstStyle/>
          <a:p>
            <a:r>
              <a:rPr lang="en-US" sz="3200" dirty="0">
                <a:solidFill>
                  <a:schemeClr val="bg1"/>
                </a:solidFill>
              </a:rPr>
              <a:t>4.8.6 </a:t>
            </a:r>
            <a:r>
              <a:rPr lang="en-US" sz="3200" b="1" dirty="0">
                <a:solidFill>
                  <a:schemeClr val="bg1"/>
                </a:solidFill>
              </a:rPr>
              <a:t>Storage, Handling, &amp; Disposal</a:t>
            </a:r>
          </a:p>
          <a:p>
            <a:r>
              <a:rPr lang="en-US" sz="3200" b="1" dirty="0">
                <a:solidFill>
                  <a:schemeClr val="bg1"/>
                </a:solidFill>
              </a:rPr>
              <a:t>	of Construction Waste </a:t>
            </a:r>
            <a:endParaRPr lang="en-US" sz="3200" dirty="0">
              <a:solidFill>
                <a:schemeClr val="bg1"/>
              </a:solidFill>
            </a:endParaRPr>
          </a:p>
        </p:txBody>
      </p:sp>
      <p:sp>
        <p:nvSpPr>
          <p:cNvPr id="5" name="TextBox 4"/>
          <p:cNvSpPr txBox="1"/>
          <p:nvPr/>
        </p:nvSpPr>
        <p:spPr>
          <a:xfrm>
            <a:off x="7549371" y="6400800"/>
            <a:ext cx="1518429" cy="369332"/>
          </a:xfrm>
          <a:prstGeom prst="rect">
            <a:avLst/>
          </a:prstGeom>
          <a:noFill/>
        </p:spPr>
        <p:txBody>
          <a:bodyPr wrap="none" rtlCol="0">
            <a:spAutoFit/>
          </a:bodyPr>
          <a:lstStyle/>
          <a:p>
            <a:r>
              <a:rPr lang="en-US" dirty="0"/>
              <a:t>Ft. Richardson</a:t>
            </a:r>
          </a:p>
        </p:txBody>
      </p:sp>
      <p:sp>
        <p:nvSpPr>
          <p:cNvPr id="6" name="TextBox 5"/>
          <p:cNvSpPr txBox="1"/>
          <p:nvPr/>
        </p:nvSpPr>
        <p:spPr>
          <a:xfrm>
            <a:off x="304800" y="1447800"/>
            <a:ext cx="8514639" cy="954107"/>
          </a:xfrm>
          <a:prstGeom prst="rect">
            <a:avLst/>
          </a:prstGeom>
          <a:solidFill>
            <a:schemeClr val="tx1">
              <a:alpha val="54000"/>
            </a:schemeClr>
          </a:solidFill>
        </p:spPr>
        <p:txBody>
          <a:bodyPr wrap="none" rtlCol="0">
            <a:spAutoFit/>
          </a:bodyPr>
          <a:lstStyle/>
          <a:p>
            <a:pPr>
              <a:buFont typeface="Arial" pitchFamily="34" charset="0"/>
              <a:buChar char="•"/>
            </a:pPr>
            <a:r>
              <a:rPr lang="en-US" sz="2800" dirty="0">
                <a:solidFill>
                  <a:schemeClr val="bg1"/>
                </a:solidFill>
              </a:rPr>
              <a:t>Provide for storage areas</a:t>
            </a:r>
          </a:p>
          <a:p>
            <a:pPr>
              <a:buFont typeface="Arial" pitchFamily="34" charset="0"/>
              <a:buChar char="•"/>
            </a:pPr>
            <a:r>
              <a:rPr lang="en-US" sz="2800" dirty="0">
                <a:solidFill>
                  <a:schemeClr val="bg1"/>
                </a:solidFill>
              </a:rPr>
              <a:t>Store Hazardous / toxic wastes in appropriate containers</a:t>
            </a:r>
          </a:p>
        </p:txBody>
      </p:sp>
      <p:pic>
        <p:nvPicPr>
          <p:cNvPr id="7" name="Picture 6"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S-QLF0A\buffalo2\pictures\PSG\PSG 10-08\10-20-08 06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ffectLst>
            <a:innerShdw blurRad="114300">
              <a:prstClr val="black"/>
            </a:innerShdw>
          </a:effectLst>
        </p:spPr>
      </p:pic>
      <p:sp>
        <p:nvSpPr>
          <p:cNvPr id="3" name="TextBox 2"/>
          <p:cNvSpPr txBox="1"/>
          <p:nvPr/>
        </p:nvSpPr>
        <p:spPr>
          <a:xfrm>
            <a:off x="381000" y="5791200"/>
            <a:ext cx="4008085" cy="769441"/>
          </a:xfrm>
          <a:prstGeom prst="rect">
            <a:avLst/>
          </a:prstGeom>
          <a:solidFill>
            <a:schemeClr val="bg1">
              <a:lumMod val="95000"/>
              <a:alpha val="73000"/>
            </a:schemeClr>
          </a:solidFill>
          <a:effectLst>
            <a:innerShdw blurRad="114300">
              <a:prstClr val="black"/>
            </a:innerShdw>
          </a:effectLst>
        </p:spPr>
        <p:txBody>
          <a:bodyPr wrap="none" rtlCol="0">
            <a:spAutoFit/>
          </a:bodyPr>
          <a:lstStyle/>
          <a:p>
            <a:r>
              <a:rPr lang="en-US" sz="4400" dirty="0" err="1"/>
              <a:t>Haz</a:t>
            </a:r>
            <a:r>
              <a:rPr lang="en-US" sz="4400" dirty="0"/>
              <a:t>-Mat Storage</a:t>
            </a:r>
          </a:p>
        </p:txBody>
      </p:sp>
      <p:sp>
        <p:nvSpPr>
          <p:cNvPr id="4" name="TextBox 3"/>
          <p:cNvSpPr txBox="1"/>
          <p:nvPr/>
        </p:nvSpPr>
        <p:spPr>
          <a:xfrm>
            <a:off x="7162800" y="6488668"/>
            <a:ext cx="1198341" cy="369332"/>
          </a:xfrm>
          <a:prstGeom prst="rect">
            <a:avLst/>
          </a:prstGeom>
          <a:noFill/>
        </p:spPr>
        <p:txBody>
          <a:bodyPr wrap="none" rtlCol="0">
            <a:spAutoFit/>
          </a:bodyPr>
          <a:lstStyle/>
          <a:p>
            <a:r>
              <a:rPr lang="en-US" dirty="0"/>
              <a:t>Petersburg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0848"/>
          <a:stretch/>
        </p:blipFill>
        <p:spPr>
          <a:xfrm>
            <a:off x="10633" y="0"/>
            <a:ext cx="9133367" cy="6858000"/>
          </a:xfrm>
          <a:prstGeom prst="rect">
            <a:avLst/>
          </a:prstGeom>
          <a:effectLst>
            <a:innerShdw blurRad="114300">
              <a:prstClr val="black"/>
            </a:innerShdw>
          </a:effectLst>
        </p:spPr>
      </p:pic>
      <p:sp>
        <p:nvSpPr>
          <p:cNvPr id="5" name="TextBox 4"/>
          <p:cNvSpPr txBox="1"/>
          <p:nvPr/>
        </p:nvSpPr>
        <p:spPr>
          <a:xfrm>
            <a:off x="350875" y="313591"/>
            <a:ext cx="4826578" cy="1015663"/>
          </a:xfrm>
          <a:prstGeom prst="rect">
            <a:avLst/>
          </a:prstGeom>
          <a:solidFill>
            <a:schemeClr val="accent6">
              <a:lumMod val="50000"/>
              <a:alpha val="59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Why is it here?</a:t>
            </a:r>
          </a:p>
        </p:txBody>
      </p:sp>
    </p:spTree>
    <p:extLst>
      <p:ext uri="{BB962C8B-B14F-4D97-AF65-F5344CB8AC3E}">
        <p14:creationId xmlns:p14="http://schemas.microsoft.com/office/powerpoint/2010/main" val="29577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descr="C:\Users\alex\Pictures\best\Kotz Shore Ave. P916037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innerShdw blurRad="114300">
              <a:prstClr val="black"/>
            </a:innerShdw>
          </a:effectLst>
        </p:spPr>
      </p:pic>
      <p:sp>
        <p:nvSpPr>
          <p:cNvPr id="5" name="Rectangle 4"/>
          <p:cNvSpPr/>
          <p:nvPr/>
        </p:nvSpPr>
        <p:spPr>
          <a:xfrm>
            <a:off x="3886200" y="1155918"/>
            <a:ext cx="5181600" cy="1815882"/>
          </a:xfrm>
          <a:prstGeom prst="rect">
            <a:avLst/>
          </a:prstGeom>
          <a:solidFill>
            <a:schemeClr val="tx1">
              <a:lumMod val="95000"/>
              <a:alpha val="83000"/>
            </a:schemeClr>
          </a:solidFill>
        </p:spPr>
        <p:txBody>
          <a:bodyPr wrap="square">
            <a:spAutoFit/>
          </a:bodyPr>
          <a:lstStyle/>
          <a:p>
            <a:r>
              <a:rPr lang="en-US" sz="2800" dirty="0">
                <a:solidFill>
                  <a:schemeClr val="bg1"/>
                </a:solidFill>
              </a:rPr>
              <a:t>Prevent discharges of pollutants to the drainage system or receiving water. Clean and inspect regularly for leaks and spills.</a:t>
            </a:r>
          </a:p>
        </p:txBody>
      </p:sp>
      <p:sp>
        <p:nvSpPr>
          <p:cNvPr id="7" name="Rectangle 6"/>
          <p:cNvSpPr/>
          <p:nvPr/>
        </p:nvSpPr>
        <p:spPr>
          <a:xfrm>
            <a:off x="1071718" y="238780"/>
            <a:ext cx="7081682" cy="523220"/>
          </a:xfrm>
          <a:prstGeom prst="rect">
            <a:avLst/>
          </a:prstGeom>
        </p:spPr>
        <p:txBody>
          <a:bodyPr wrap="none">
            <a:spAutoFit/>
          </a:bodyPr>
          <a:lstStyle/>
          <a:p>
            <a:r>
              <a:rPr lang="en-US" sz="2800" dirty="0">
                <a:solidFill>
                  <a:schemeClr val="bg1"/>
                </a:solidFill>
              </a:rPr>
              <a:t>4.8.6.4 Provide containment of portable toilets </a:t>
            </a:r>
            <a:endParaRPr lang="en-US" sz="2800" dirty="0"/>
          </a:p>
        </p:txBody>
      </p:sp>
      <p:sp>
        <p:nvSpPr>
          <p:cNvPr id="9" name="TextBox 8"/>
          <p:cNvSpPr txBox="1"/>
          <p:nvPr/>
        </p:nvSpPr>
        <p:spPr>
          <a:xfrm>
            <a:off x="8001000" y="6400800"/>
            <a:ext cx="1060162" cy="369332"/>
          </a:xfrm>
          <a:prstGeom prst="rect">
            <a:avLst/>
          </a:prstGeom>
          <a:noFill/>
        </p:spPr>
        <p:txBody>
          <a:bodyPr wrap="none" rtlCol="0">
            <a:spAutoFit/>
          </a:bodyPr>
          <a:lstStyle/>
          <a:p>
            <a:r>
              <a:rPr lang="en-US" dirty="0"/>
              <a:t>Kotzebue</a:t>
            </a:r>
          </a:p>
        </p:txBody>
      </p:sp>
      <p:sp>
        <p:nvSpPr>
          <p:cNvPr id="12" name="Freeform 11"/>
          <p:cNvSpPr/>
          <p:nvPr/>
        </p:nvSpPr>
        <p:spPr>
          <a:xfrm>
            <a:off x="2343150" y="742950"/>
            <a:ext cx="2743200" cy="4591050"/>
          </a:xfrm>
          <a:custGeom>
            <a:avLst/>
            <a:gdLst>
              <a:gd name="connsiteX0" fmla="*/ 0 w 2743200"/>
              <a:gd name="connsiteY0" fmla="*/ 0 h 4591050"/>
              <a:gd name="connsiteX1" fmla="*/ 361950 w 2743200"/>
              <a:gd name="connsiteY1" fmla="*/ 171450 h 4591050"/>
              <a:gd name="connsiteX2" fmla="*/ 628650 w 2743200"/>
              <a:gd name="connsiteY2" fmla="*/ 400050 h 4591050"/>
              <a:gd name="connsiteX3" fmla="*/ 971550 w 2743200"/>
              <a:gd name="connsiteY3" fmla="*/ 990600 h 4591050"/>
              <a:gd name="connsiteX4" fmla="*/ 2743200 w 2743200"/>
              <a:gd name="connsiteY4" fmla="*/ 4591050 h 459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4591050">
                <a:moveTo>
                  <a:pt x="0" y="0"/>
                </a:moveTo>
                <a:cubicBezTo>
                  <a:pt x="128587" y="52387"/>
                  <a:pt x="257175" y="104775"/>
                  <a:pt x="361950" y="171450"/>
                </a:cubicBezTo>
                <a:cubicBezTo>
                  <a:pt x="466725" y="238125"/>
                  <a:pt x="527050" y="263525"/>
                  <a:pt x="628650" y="400050"/>
                </a:cubicBezTo>
                <a:cubicBezTo>
                  <a:pt x="730250" y="536575"/>
                  <a:pt x="619125" y="292100"/>
                  <a:pt x="971550" y="990600"/>
                </a:cubicBezTo>
                <a:cubicBezTo>
                  <a:pt x="1323975" y="1689100"/>
                  <a:pt x="2033587" y="3140075"/>
                  <a:pt x="2743200" y="4591050"/>
                </a:cubicBezTo>
              </a:path>
            </a:pathLst>
          </a:cu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62000" y="3276600"/>
            <a:ext cx="476250" cy="1085850"/>
          </a:xfrm>
          <a:custGeom>
            <a:avLst/>
            <a:gdLst>
              <a:gd name="connsiteX0" fmla="*/ 0 w 476250"/>
              <a:gd name="connsiteY0" fmla="*/ 1085850 h 1085850"/>
              <a:gd name="connsiteX1" fmla="*/ 476250 w 476250"/>
              <a:gd name="connsiteY1" fmla="*/ 0 h 1085850"/>
            </a:gdLst>
            <a:ahLst/>
            <a:cxnLst>
              <a:cxn ang="0">
                <a:pos x="connsiteX0" y="connsiteY0"/>
              </a:cxn>
              <a:cxn ang="0">
                <a:pos x="connsiteX1" y="connsiteY1"/>
              </a:cxn>
            </a:cxnLst>
            <a:rect l="l" t="t" r="r" b="b"/>
            <a:pathLst>
              <a:path w="476250" h="1085850">
                <a:moveTo>
                  <a:pt x="0" y="1085850"/>
                </a:moveTo>
                <a:lnTo>
                  <a:pt x="476250" y="0"/>
                </a:lnTo>
              </a:path>
            </a:pathLst>
          </a:cu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57200" y="5334000"/>
            <a:ext cx="3806427" cy="954107"/>
          </a:xfrm>
          <a:prstGeom prst="rect">
            <a:avLst/>
          </a:prstGeom>
          <a:noFill/>
        </p:spPr>
        <p:txBody>
          <a:bodyPr wrap="none" rtlCol="0">
            <a:spAutoFit/>
          </a:bodyPr>
          <a:lstStyle/>
          <a:p>
            <a:pPr>
              <a:buFont typeface="Arial" pitchFamily="34" charset="0"/>
              <a:buChar char="•"/>
            </a:pPr>
            <a:r>
              <a:rPr lang="en-US" sz="2800" dirty="0"/>
              <a:t>Secondary Containment</a:t>
            </a:r>
          </a:p>
          <a:p>
            <a:pPr>
              <a:buFont typeface="Arial" pitchFamily="34" charset="0"/>
              <a:buChar char="•"/>
            </a:pPr>
            <a:r>
              <a:rPr lang="en-US" sz="2800" dirty="0"/>
              <a:t>Rope tie downs</a:t>
            </a:r>
          </a:p>
        </p:txBody>
      </p:sp>
      <p:pic>
        <p:nvPicPr>
          <p:cNvPr id="10" name="Picture 9"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00000-0008-0000-0000-000005000000}"/>
              </a:ext>
            </a:extLst>
          </p:cNvPr>
          <p:cNvPicPr>
            <a:picLocks noChangeAspect="1"/>
          </p:cNvPicPr>
          <p:nvPr/>
        </p:nvPicPr>
        <p:blipFill>
          <a:blip r:embed="rId2"/>
          <a:stretch>
            <a:fillRect/>
          </a:stretch>
        </p:blipFill>
        <p:spPr>
          <a:xfrm>
            <a:off x="0" y="0"/>
            <a:ext cx="9144000" cy="6857153"/>
          </a:xfrm>
          <a:prstGeom prst="rect">
            <a:avLst/>
          </a:prstGeom>
          <a:effectLst>
            <a:innerShdw blurRad="114300">
              <a:prstClr val="black"/>
            </a:innerShdw>
          </a:effectLst>
        </p:spPr>
      </p:pic>
      <p:sp>
        <p:nvSpPr>
          <p:cNvPr id="3" name="TextBox 2">
            <a:extLst>
              <a:ext uri="{FF2B5EF4-FFF2-40B4-BE49-F238E27FC236}">
                <a16:creationId xmlns:a16="http://schemas.microsoft.com/office/drawing/2014/main" id="{F4A53C2D-ED2D-438E-BF37-792CC41EB71C}"/>
              </a:ext>
            </a:extLst>
          </p:cNvPr>
          <p:cNvSpPr txBox="1"/>
          <p:nvPr/>
        </p:nvSpPr>
        <p:spPr>
          <a:xfrm>
            <a:off x="381000" y="5943600"/>
            <a:ext cx="7929350" cy="707886"/>
          </a:xfrm>
          <a:prstGeom prst="rect">
            <a:avLst/>
          </a:prstGeom>
          <a:solidFill>
            <a:schemeClr val="tx1">
              <a:lumMod val="85000"/>
              <a:alpha val="70000"/>
            </a:schemeClr>
          </a:solidFill>
        </p:spPr>
        <p:txBody>
          <a:bodyPr wrap="none" rtlCol="0">
            <a:spAutoFit/>
          </a:bodyPr>
          <a:lstStyle/>
          <a:p>
            <a:r>
              <a:rPr lang="en-US" sz="4000" dirty="0">
                <a:solidFill>
                  <a:schemeClr val="bg1"/>
                </a:solidFill>
              </a:rPr>
              <a:t>Stuck between rocks &amp; a smelly spot!</a:t>
            </a:r>
          </a:p>
        </p:txBody>
      </p:sp>
    </p:spTree>
    <p:extLst>
      <p:ext uri="{BB962C8B-B14F-4D97-AF65-F5344CB8AC3E}">
        <p14:creationId xmlns:p14="http://schemas.microsoft.com/office/powerpoint/2010/main" val="323836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PHX\PHX 010.jpg"/>
          <p:cNvPicPr>
            <a:picLocks noChangeAspect="1" noChangeArrowheads="1"/>
          </p:cNvPicPr>
          <p:nvPr/>
        </p:nvPicPr>
        <p:blipFill>
          <a:blip r:embed="rId3" cstate="email">
            <a:lum bright="-30000" contrast="10000"/>
            <a:extLst>
              <a:ext uri="{28A0092B-C50C-407E-A947-70E740481C1C}">
                <a14:useLocalDpi xmlns:a14="http://schemas.microsoft.com/office/drawing/2010/main"/>
              </a:ext>
            </a:extLst>
          </a:blip>
          <a:srcRect/>
          <a:stretch>
            <a:fillRect/>
          </a:stretch>
        </p:blipFill>
        <p:spPr bwMode="auto">
          <a:xfrm>
            <a:off x="0" y="0"/>
            <a:ext cx="9211873" cy="6858000"/>
          </a:xfrm>
          <a:prstGeom prst="rect">
            <a:avLst/>
          </a:prstGeom>
          <a:noFill/>
          <a:effectLst>
            <a:innerShdw blurRad="114300">
              <a:prstClr val="black"/>
            </a:innerShdw>
          </a:effectLst>
          <a:scene3d>
            <a:camera prst="orthographicFront">
              <a:rot lat="0" lon="0" rev="0"/>
            </a:camera>
            <a:lightRig rig="threePt" dir="t"/>
          </a:scene3d>
        </p:spPr>
      </p:pic>
      <p:sp>
        <p:nvSpPr>
          <p:cNvPr id="7" name="Title 1"/>
          <p:cNvSpPr txBox="1">
            <a:spLocks/>
          </p:cNvSpPr>
          <p:nvPr/>
        </p:nvSpPr>
        <p:spPr>
          <a:xfrm>
            <a:off x="0" y="838200"/>
            <a:ext cx="69342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Good Housekeeping</a:t>
            </a:r>
          </a:p>
        </p:txBody>
      </p:sp>
      <p:sp>
        <p:nvSpPr>
          <p:cNvPr id="9" name="TextBox 8"/>
          <p:cNvSpPr txBox="1"/>
          <p:nvPr/>
        </p:nvSpPr>
        <p:spPr>
          <a:xfrm>
            <a:off x="5943600" y="224135"/>
            <a:ext cx="1845890" cy="461665"/>
          </a:xfrm>
          <a:prstGeom prst="rect">
            <a:avLst/>
          </a:prstGeom>
          <a:noFill/>
          <a:ln>
            <a:solidFill>
              <a:schemeClr val="tx1"/>
            </a:solidFill>
          </a:ln>
        </p:spPr>
        <p:txBody>
          <a:bodyPr wrap="none" rtlCol="0">
            <a:spAutoFit/>
          </a:bodyPr>
          <a:lstStyle/>
          <a:p>
            <a:r>
              <a:rPr lang="en-US" sz="2400" dirty="0"/>
              <a:t>2021 CGP 4.8</a:t>
            </a:r>
          </a:p>
        </p:txBody>
      </p:sp>
      <p:sp>
        <p:nvSpPr>
          <p:cNvPr id="10" name="Rectangle 9"/>
          <p:cNvSpPr/>
          <p:nvPr/>
        </p:nvSpPr>
        <p:spPr>
          <a:xfrm>
            <a:off x="381000" y="4114800"/>
            <a:ext cx="8915400" cy="2308324"/>
          </a:xfrm>
          <a:prstGeom prst="rect">
            <a:avLst/>
          </a:prstGeom>
        </p:spPr>
        <p:txBody>
          <a:bodyPr wrap="square">
            <a:spAutoFit/>
          </a:bodyPr>
          <a:lstStyle/>
          <a:p>
            <a:r>
              <a:rPr lang="en-US" sz="3600" dirty="0"/>
              <a:t>A permittee </a:t>
            </a:r>
            <a:r>
              <a:rPr lang="en-US" sz="3600" u="sng" dirty="0"/>
              <a:t>must</a:t>
            </a:r>
            <a:r>
              <a:rPr lang="en-US" sz="3600" dirty="0"/>
              <a:t> design, install, implement, and maintain effective good housekeeping measures to prevent and/or minimize the discharge of pollutants. </a:t>
            </a:r>
          </a:p>
        </p:txBody>
      </p:sp>
      <p:pic>
        <p:nvPicPr>
          <p:cNvPr id="8" name="Picture 7" descr="DEC Logo 1"/>
          <p:cNvPicPr/>
          <p:nvPr/>
        </p:nvPicPr>
        <p:blipFill>
          <a:blip r:embed="rId4"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00032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41987" name="Text Box 3"/>
          <p:cNvSpPr txBox="1">
            <a:spLocks noChangeArrowheads="1"/>
          </p:cNvSpPr>
          <p:nvPr/>
        </p:nvSpPr>
        <p:spPr bwMode="auto">
          <a:xfrm>
            <a:off x="5334000" y="6172200"/>
            <a:ext cx="3810000" cy="369332"/>
          </a:xfrm>
          <a:prstGeom prst="rect">
            <a:avLst/>
          </a:prstGeom>
          <a:solidFill>
            <a:srgbClr val="000000"/>
          </a:solidFill>
          <a:ln w="9525">
            <a:noFill/>
            <a:miter lim="800000"/>
            <a:headEnd/>
            <a:tailEnd/>
          </a:ln>
        </p:spPr>
        <p:txBody>
          <a:bodyPr wrap="square">
            <a:spAutoFit/>
          </a:bodyPr>
          <a:lstStyle/>
          <a:p>
            <a:pPr eaLnBrk="0" hangingPunct="0"/>
            <a:r>
              <a:rPr lang="en-US"/>
              <a:t>Photo Courtesy WADOE </a:t>
            </a:r>
            <a:r>
              <a:rPr lang="en-US" i="1"/>
              <a:t>modified</a:t>
            </a:r>
            <a:r>
              <a:rPr lang="en-US"/>
              <a:t> </a:t>
            </a:r>
          </a:p>
        </p:txBody>
      </p:sp>
      <p:sp>
        <p:nvSpPr>
          <p:cNvPr id="41988" name="Text Box 4"/>
          <p:cNvSpPr txBox="1">
            <a:spLocks noChangeArrowheads="1"/>
          </p:cNvSpPr>
          <p:nvPr/>
        </p:nvSpPr>
        <p:spPr bwMode="auto">
          <a:xfrm>
            <a:off x="0" y="228600"/>
            <a:ext cx="9199563" cy="762000"/>
          </a:xfrm>
          <a:prstGeom prst="rect">
            <a:avLst/>
          </a:prstGeom>
          <a:noFill/>
          <a:ln w="9525">
            <a:noFill/>
            <a:miter lim="800000"/>
            <a:headEnd/>
            <a:tailEnd/>
          </a:ln>
        </p:spPr>
        <p:txBody>
          <a:bodyPr wrap="none">
            <a:spAutoFit/>
          </a:bodyPr>
          <a:lstStyle/>
          <a:p>
            <a:pPr eaLnBrk="0" hangingPunct="0"/>
            <a:r>
              <a:rPr lang="en-US" sz="4400">
                <a:solidFill>
                  <a:schemeClr val="bg1"/>
                </a:solidFill>
              </a:rPr>
              <a:t>Porta Potty Pollution Prevention Plan</a:t>
            </a:r>
          </a:p>
        </p:txBody>
      </p:sp>
      <p:sp>
        <p:nvSpPr>
          <p:cNvPr id="41989" name="Text Box 5"/>
          <p:cNvSpPr txBox="1">
            <a:spLocks noChangeArrowheads="1"/>
          </p:cNvSpPr>
          <p:nvPr/>
        </p:nvSpPr>
        <p:spPr bwMode="auto">
          <a:xfrm>
            <a:off x="7239000" y="1143000"/>
            <a:ext cx="1617663" cy="366713"/>
          </a:xfrm>
          <a:prstGeom prst="rect">
            <a:avLst/>
          </a:prstGeom>
          <a:noFill/>
          <a:ln w="9525">
            <a:noFill/>
            <a:miter lim="800000"/>
            <a:headEnd/>
            <a:tailEnd/>
          </a:ln>
        </p:spPr>
        <p:txBody>
          <a:bodyPr wrap="none">
            <a:spAutoFit/>
          </a:bodyPr>
          <a:lstStyle/>
          <a:p>
            <a:pPr eaLnBrk="0" hangingPunct="0"/>
            <a:r>
              <a:rPr lang="en-US" b="1">
                <a:solidFill>
                  <a:schemeClr val="bg1"/>
                </a:solidFill>
              </a:rPr>
              <a:t>Pee Pee PPP</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h crap 2 for Modul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4267200" cy="762000"/>
          </a:xfrm>
        </p:spPr>
        <p:txBody>
          <a:bodyPr>
            <a:normAutofit/>
          </a:bodyPr>
          <a:lstStyle/>
          <a:p>
            <a:r>
              <a:rPr lang="en-US" sz="3600" b="1" dirty="0">
                <a:effectLst>
                  <a:outerShdw blurRad="38100" dist="38100" dir="2700000" algn="tl">
                    <a:srgbClr val="000000">
                      <a:alpha val="43137"/>
                    </a:srgbClr>
                  </a:outerShdw>
                </a:effectLst>
              </a:rPr>
              <a:t>4.9 Spill Notification </a:t>
            </a:r>
            <a:endParaRPr lang="en-US" sz="3600" dirty="0">
              <a:effectLst>
                <a:outerShdw blurRad="38100" dist="38100" dir="2700000" algn="tl">
                  <a:srgbClr val="000000">
                    <a:alpha val="43137"/>
                  </a:srgbClr>
                </a:outerShdw>
              </a:effectLst>
            </a:endParaRPr>
          </a:p>
        </p:txBody>
      </p:sp>
      <p:sp>
        <p:nvSpPr>
          <p:cNvPr id="7" name="Rectangle 6"/>
          <p:cNvSpPr/>
          <p:nvPr/>
        </p:nvSpPr>
        <p:spPr>
          <a:xfrm>
            <a:off x="304800" y="2971800"/>
            <a:ext cx="8839200" cy="3477875"/>
          </a:xfrm>
          <a:prstGeom prst="rect">
            <a:avLst/>
          </a:prstGeom>
        </p:spPr>
        <p:txBody>
          <a:bodyPr wrap="square">
            <a:spAutoFit/>
          </a:bodyPr>
          <a:lstStyle/>
          <a:p>
            <a:r>
              <a:rPr lang="en-US" sz="2000" dirty="0"/>
              <a:t>9.3.1 A permittee is prohibited from discharging hazardous substances or oil from a spill or other release. Alaska state law (18 AAC 75.300) requires all oil and hazardous substance release be reported to DEC Spill Prevention and Response program. Spill reporting placards can be found at the following webpage: https://dec.alaska.gov/spar/ppr/spill-information/reporting</a:t>
            </a:r>
          </a:p>
          <a:p>
            <a:r>
              <a:rPr lang="en-US" sz="2000" dirty="0"/>
              <a:t>9.3.2 To report a spill, call the nearest DEC Area Response Team Office:</a:t>
            </a:r>
          </a:p>
          <a:p>
            <a:pPr marL="800100" lvl="1" indent="-342900">
              <a:buFont typeface="Arial" panose="020B0604020202020204" pitchFamily="34" charset="0"/>
              <a:buChar char="•"/>
            </a:pPr>
            <a:r>
              <a:rPr lang="en-US" sz="2000" dirty="0"/>
              <a:t>Southeast (Juneau) – 465-5340</a:t>
            </a:r>
          </a:p>
          <a:p>
            <a:pPr marL="800100" lvl="1" indent="-342900">
              <a:buFont typeface="Arial" panose="020B0604020202020204" pitchFamily="34" charset="0"/>
              <a:buChar char="•"/>
            </a:pPr>
            <a:r>
              <a:rPr lang="en-US" sz="2000" dirty="0"/>
              <a:t>Central (Anchorage) – 269-3063</a:t>
            </a:r>
          </a:p>
          <a:p>
            <a:pPr marL="800100" lvl="1" indent="-342900">
              <a:buFont typeface="Arial" panose="020B0604020202020204" pitchFamily="34" charset="0"/>
              <a:buChar char="•"/>
            </a:pPr>
            <a:r>
              <a:rPr lang="en-US" sz="2000" dirty="0"/>
              <a:t>Northern (Fairbanks) – 451-2121</a:t>
            </a:r>
          </a:p>
          <a:p>
            <a:r>
              <a:rPr lang="en-US" sz="2000" dirty="0"/>
              <a:t>9.3.3 Outside of normal business hours, the permittee must call (800) 478-9300 to report the spill as soon as the permittee has knowledge of the discharge</a:t>
            </a:r>
          </a:p>
        </p:txBody>
      </p:sp>
      <p:pic>
        <p:nvPicPr>
          <p:cNvPr id="9218" name="Picture 2" descr="http://news.bbc.co.uk/olmedia/1580000/images/_1582852_ap300lea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5800" y="228600"/>
            <a:ext cx="4419600" cy="2483121"/>
          </a:xfrm>
          <a:prstGeom prst="rect">
            <a:avLst/>
          </a:prstGeom>
          <a:noFill/>
          <a:effectLst>
            <a:innerShdw blurRad="114300">
              <a:prstClr val="black"/>
            </a:innerShdw>
          </a:effectLst>
        </p:spPr>
      </p:pic>
      <p:pic>
        <p:nvPicPr>
          <p:cNvPr id="9222" name="Picture 6" descr="National Response Center logo"/>
          <p:cNvPicPr>
            <a:picLocks noChangeAspect="1" noChangeArrowheads="1"/>
          </p:cNvPicPr>
          <p:nvPr/>
        </p:nvPicPr>
        <p:blipFill>
          <a:blip r:embed="rId3" cstate="print"/>
          <a:srcRect/>
          <a:stretch>
            <a:fillRect/>
          </a:stretch>
        </p:blipFill>
        <p:spPr bwMode="auto">
          <a:xfrm>
            <a:off x="2324100" y="952500"/>
            <a:ext cx="1790700" cy="1790700"/>
          </a:xfrm>
          <a:prstGeom prst="rect">
            <a:avLst/>
          </a:prstGeom>
          <a:noFill/>
        </p:spPr>
      </p:pic>
      <p:pic>
        <p:nvPicPr>
          <p:cNvPr id="8" name="Picture 7" descr="DEC Logo 1"/>
          <p:cNvPicPr/>
          <p:nvPr/>
        </p:nvPicPr>
        <p:blipFill>
          <a:blip r:embed="rId4" cstate="print"/>
          <a:srcRect/>
          <a:stretch>
            <a:fillRect/>
          </a:stretch>
        </p:blipFill>
        <p:spPr bwMode="auto">
          <a:xfrm>
            <a:off x="228600" y="838200"/>
            <a:ext cx="1943100" cy="1905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6-28-07 Alaska Hicks 0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35013"/>
            <a:ext cx="9144000" cy="6122987"/>
          </a:xfrm>
          <a:prstGeom prst="rect">
            <a:avLst/>
          </a:prstGeom>
          <a:noFill/>
          <a:ln w="9525">
            <a:noFill/>
            <a:miter lim="800000"/>
            <a:headEnd/>
            <a:tailEnd/>
          </a:ln>
        </p:spPr>
      </p:pic>
      <p:pic>
        <p:nvPicPr>
          <p:cNvPr id="1082373" name="Picture 5" descr="6-28-07 Alaska Hicks 08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35013"/>
            <a:ext cx="9144000" cy="6122987"/>
          </a:xfrm>
          <a:prstGeom prst="rect">
            <a:avLst/>
          </a:prstGeom>
          <a:noFill/>
          <a:ln w="9525">
            <a:noFill/>
            <a:miter lim="800000"/>
            <a:headEnd/>
            <a:tailEnd/>
          </a:ln>
        </p:spPr>
      </p:pic>
      <p:sp>
        <p:nvSpPr>
          <p:cNvPr id="33796" name="Text Box 6"/>
          <p:cNvSpPr txBox="1">
            <a:spLocks noChangeArrowheads="1"/>
          </p:cNvSpPr>
          <p:nvPr/>
        </p:nvSpPr>
        <p:spPr bwMode="auto">
          <a:xfrm>
            <a:off x="990600" y="76200"/>
            <a:ext cx="7620000" cy="646331"/>
          </a:xfrm>
          <a:prstGeom prst="rect">
            <a:avLst/>
          </a:prstGeom>
          <a:noFill/>
          <a:ln w="9525">
            <a:noFill/>
            <a:miter lim="800000"/>
            <a:headEnd/>
            <a:tailEnd/>
          </a:ln>
        </p:spPr>
        <p:txBody>
          <a:bodyPr wrap="square">
            <a:spAutoFit/>
          </a:bodyPr>
          <a:lstStyle/>
          <a:p>
            <a:pPr eaLnBrk="0" hangingPunct="0"/>
            <a:r>
              <a:rPr lang="en-US" sz="3600" b="1" dirty="0"/>
              <a:t>Secondary Containment With Notice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82373"/>
                                        </p:tgtEl>
                                        <p:attrNameLst>
                                          <p:attrName>style.visibility</p:attrName>
                                        </p:attrNameLst>
                                      </p:cBhvr>
                                      <p:to>
                                        <p:strVal val="visible"/>
                                      </p:to>
                                    </p:set>
                                    <p:animEffect transition="in" filter="dissolve">
                                      <p:cBhvr>
                                        <p:cTn id="7" dur="500"/>
                                        <p:tgtEl>
                                          <p:spTgt spid="1082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0705C-A5CE-41D9-9088-1AF98D4F0ABA}"/>
              </a:ext>
            </a:extLst>
          </p:cNvPr>
          <p:cNvPicPr>
            <a:picLocks noChangeAspect="1"/>
          </p:cNvPicPr>
          <p:nvPr/>
        </p:nvPicPr>
        <p:blipFill rotWithShape="1">
          <a:blip r:embed="rId3"/>
          <a:srcRect l="6803" t="14228" r="80971" b="8502"/>
          <a:stretch/>
        </p:blipFill>
        <p:spPr>
          <a:xfrm>
            <a:off x="76200" y="99181"/>
            <a:ext cx="4953000" cy="6682619"/>
          </a:xfrm>
          <a:prstGeom prst="rect">
            <a:avLst/>
          </a:prstGeom>
        </p:spPr>
      </p:pic>
      <p:sp>
        <p:nvSpPr>
          <p:cNvPr id="5" name="Text Box 5">
            <a:extLst>
              <a:ext uri="{FF2B5EF4-FFF2-40B4-BE49-F238E27FC236}">
                <a16:creationId xmlns:a16="http://schemas.microsoft.com/office/drawing/2014/main" id="{833E617A-8C2C-4139-835C-37D953773014}"/>
              </a:ext>
            </a:extLst>
          </p:cNvPr>
          <p:cNvSpPr txBox="1">
            <a:spLocks noChangeArrowheads="1"/>
          </p:cNvSpPr>
          <p:nvPr/>
        </p:nvSpPr>
        <p:spPr bwMode="auto">
          <a:xfrm>
            <a:off x="5218113" y="228600"/>
            <a:ext cx="3849687" cy="822325"/>
          </a:xfrm>
          <a:prstGeom prst="rect">
            <a:avLst/>
          </a:prstGeom>
          <a:noFill/>
          <a:ln w="9525">
            <a:noFill/>
            <a:miter lim="800000"/>
            <a:headEnd/>
            <a:tailEnd/>
          </a:ln>
        </p:spPr>
        <p:txBody>
          <a:bodyPr wrap="none">
            <a:spAutoFit/>
          </a:bodyPr>
          <a:lstStyle/>
          <a:p>
            <a:pPr algn="ctr" eaLnBrk="0" hangingPunct="0"/>
            <a:r>
              <a:rPr lang="en-US" sz="2400" dirty="0"/>
              <a:t>Understand &amp; Follow</a:t>
            </a:r>
          </a:p>
          <a:p>
            <a:pPr algn="ctr" eaLnBrk="0" hangingPunct="0"/>
            <a:r>
              <a:rPr lang="en-US" sz="2400" dirty="0"/>
              <a:t>All Reporting Requirements</a:t>
            </a:r>
          </a:p>
        </p:txBody>
      </p:sp>
      <p:pic>
        <p:nvPicPr>
          <p:cNvPr id="4" name="Picture 3">
            <a:extLst>
              <a:ext uri="{FF2B5EF4-FFF2-40B4-BE49-F238E27FC236}">
                <a16:creationId xmlns:a16="http://schemas.microsoft.com/office/drawing/2014/main" id="{D8099081-1578-420E-8871-326BF46B46A0}"/>
              </a:ext>
            </a:extLst>
          </p:cNvPr>
          <p:cNvPicPr>
            <a:picLocks noChangeAspect="1"/>
          </p:cNvPicPr>
          <p:nvPr/>
        </p:nvPicPr>
        <p:blipFill>
          <a:blip r:embed="rId4"/>
          <a:stretch>
            <a:fillRect/>
          </a:stretch>
        </p:blipFill>
        <p:spPr>
          <a:xfrm>
            <a:off x="5223530" y="3581400"/>
            <a:ext cx="3926164" cy="1146147"/>
          </a:xfrm>
          <a:prstGeom prst="rect">
            <a:avLst/>
          </a:prstGeom>
        </p:spPr>
      </p:pic>
      <p:sp>
        <p:nvSpPr>
          <p:cNvPr id="7" name="Text Box 14">
            <a:extLst>
              <a:ext uri="{FF2B5EF4-FFF2-40B4-BE49-F238E27FC236}">
                <a16:creationId xmlns:a16="http://schemas.microsoft.com/office/drawing/2014/main" id="{AE60325B-4977-4FB8-9994-8DEE6B1FF186}"/>
              </a:ext>
            </a:extLst>
          </p:cNvPr>
          <p:cNvSpPr txBox="1">
            <a:spLocks noChangeArrowheads="1"/>
          </p:cNvSpPr>
          <p:nvPr/>
        </p:nvSpPr>
        <p:spPr bwMode="auto">
          <a:xfrm>
            <a:off x="5791200" y="4876800"/>
            <a:ext cx="2998788" cy="1016000"/>
          </a:xfrm>
          <a:prstGeom prst="rect">
            <a:avLst/>
          </a:prstGeom>
          <a:noFill/>
          <a:ln w="9525">
            <a:noFill/>
            <a:miter lim="800000"/>
            <a:headEnd/>
            <a:tailEnd/>
          </a:ln>
        </p:spPr>
        <p:txBody>
          <a:bodyPr wrap="none">
            <a:spAutoFit/>
          </a:bodyPr>
          <a:lstStyle/>
          <a:p>
            <a:pPr algn="ctr" eaLnBrk="0" hangingPunct="0"/>
            <a:r>
              <a:rPr lang="en-US" sz="2000" dirty="0"/>
              <a:t>Even if Spills are into</a:t>
            </a:r>
          </a:p>
          <a:p>
            <a:pPr algn="ctr" eaLnBrk="0" hangingPunct="0"/>
            <a:r>
              <a:rPr lang="en-US" sz="2000" dirty="0"/>
              <a:t>Contained areas </a:t>
            </a:r>
          </a:p>
          <a:p>
            <a:pPr algn="ctr" eaLnBrk="0" hangingPunct="0"/>
            <a:r>
              <a:rPr lang="en-US" sz="2000" dirty="0"/>
              <a:t>&gt; 55 Gallons = 48 Hours</a:t>
            </a:r>
          </a:p>
        </p:txBody>
      </p:sp>
      <p:sp>
        <p:nvSpPr>
          <p:cNvPr id="8" name="Text Box 15">
            <a:extLst>
              <a:ext uri="{FF2B5EF4-FFF2-40B4-BE49-F238E27FC236}">
                <a16:creationId xmlns:a16="http://schemas.microsoft.com/office/drawing/2014/main" id="{46EA6048-888F-4732-BDC6-6707FC2BA7CB}"/>
              </a:ext>
            </a:extLst>
          </p:cNvPr>
          <p:cNvSpPr txBox="1">
            <a:spLocks noChangeArrowheads="1"/>
          </p:cNvSpPr>
          <p:nvPr/>
        </p:nvSpPr>
        <p:spPr bwMode="auto">
          <a:xfrm>
            <a:off x="5743575" y="5994400"/>
            <a:ext cx="2954338" cy="701675"/>
          </a:xfrm>
          <a:prstGeom prst="rect">
            <a:avLst/>
          </a:prstGeom>
          <a:noFill/>
          <a:ln w="9525">
            <a:noFill/>
            <a:miter lim="800000"/>
            <a:headEnd/>
            <a:tailEnd/>
          </a:ln>
        </p:spPr>
        <p:txBody>
          <a:bodyPr wrap="none">
            <a:spAutoFit/>
          </a:bodyPr>
          <a:lstStyle/>
          <a:p>
            <a:pPr algn="ctr" eaLnBrk="0" hangingPunct="0"/>
            <a:r>
              <a:rPr lang="en-US" sz="2000" dirty="0"/>
              <a:t>Report all Spills Between</a:t>
            </a:r>
          </a:p>
          <a:p>
            <a:pPr algn="ctr" eaLnBrk="0" hangingPunct="0"/>
            <a:r>
              <a:rPr lang="en-US" sz="2000" dirty="0"/>
              <a:t>1 &amp; 10 Gallons Monthly</a:t>
            </a:r>
          </a:p>
        </p:txBody>
      </p:sp>
      <p:sp>
        <p:nvSpPr>
          <p:cNvPr id="9" name="Text Box 12">
            <a:extLst>
              <a:ext uri="{FF2B5EF4-FFF2-40B4-BE49-F238E27FC236}">
                <a16:creationId xmlns:a16="http://schemas.microsoft.com/office/drawing/2014/main" id="{BEC87C29-B14B-4C7B-9FAE-6A480A3FE8C4}"/>
              </a:ext>
            </a:extLst>
          </p:cNvPr>
          <p:cNvSpPr txBox="1">
            <a:spLocks noChangeArrowheads="1"/>
          </p:cNvSpPr>
          <p:nvPr/>
        </p:nvSpPr>
        <p:spPr bwMode="auto">
          <a:xfrm>
            <a:off x="5825331" y="2743803"/>
            <a:ext cx="2635250" cy="701675"/>
          </a:xfrm>
          <a:prstGeom prst="rect">
            <a:avLst/>
          </a:prstGeom>
          <a:noFill/>
          <a:ln w="9525">
            <a:noFill/>
            <a:miter lim="800000"/>
            <a:headEnd/>
            <a:tailEnd/>
          </a:ln>
        </p:spPr>
        <p:txBody>
          <a:bodyPr wrap="none">
            <a:spAutoFit/>
          </a:bodyPr>
          <a:lstStyle/>
          <a:p>
            <a:pPr algn="ctr" eaLnBrk="0" hangingPunct="0"/>
            <a:r>
              <a:rPr lang="en-US" sz="2000" dirty="0"/>
              <a:t>To Water any amount</a:t>
            </a:r>
          </a:p>
          <a:p>
            <a:pPr algn="ctr" eaLnBrk="0" hangingPunct="0"/>
            <a:r>
              <a:rPr lang="en-US" sz="2000" dirty="0"/>
              <a:t>Report Immediately</a:t>
            </a:r>
          </a:p>
        </p:txBody>
      </p:sp>
      <p:sp>
        <p:nvSpPr>
          <p:cNvPr id="10" name="Text Box 10">
            <a:extLst>
              <a:ext uri="{FF2B5EF4-FFF2-40B4-BE49-F238E27FC236}">
                <a16:creationId xmlns:a16="http://schemas.microsoft.com/office/drawing/2014/main" id="{0533B447-6589-4FEC-8681-B5AA24FD37C9}"/>
              </a:ext>
            </a:extLst>
          </p:cNvPr>
          <p:cNvSpPr txBox="1">
            <a:spLocks noChangeArrowheads="1"/>
          </p:cNvSpPr>
          <p:nvPr/>
        </p:nvSpPr>
        <p:spPr bwMode="auto">
          <a:xfrm>
            <a:off x="5743575" y="1335112"/>
            <a:ext cx="2886075" cy="701675"/>
          </a:xfrm>
          <a:prstGeom prst="rect">
            <a:avLst/>
          </a:prstGeom>
          <a:noFill/>
          <a:ln w="9525">
            <a:noFill/>
            <a:miter lim="800000"/>
            <a:headEnd/>
            <a:tailEnd/>
          </a:ln>
        </p:spPr>
        <p:txBody>
          <a:bodyPr wrap="none">
            <a:spAutoFit/>
          </a:bodyPr>
          <a:lstStyle/>
          <a:p>
            <a:pPr algn="ctr" eaLnBrk="0" hangingPunct="0"/>
            <a:r>
              <a:rPr lang="en-US" sz="2000" dirty="0"/>
              <a:t>Hazardous, Any Amount</a:t>
            </a:r>
          </a:p>
          <a:p>
            <a:pPr algn="ctr" eaLnBrk="0" hangingPunct="0"/>
            <a:r>
              <a:rPr lang="en-US" sz="2000" dirty="0"/>
              <a:t>Report Immediately</a:t>
            </a:r>
          </a:p>
        </p:txBody>
      </p:sp>
      <p:sp>
        <p:nvSpPr>
          <p:cNvPr id="11" name="Text Box 11">
            <a:extLst>
              <a:ext uri="{FF2B5EF4-FFF2-40B4-BE49-F238E27FC236}">
                <a16:creationId xmlns:a16="http://schemas.microsoft.com/office/drawing/2014/main" id="{CE9B48D0-E478-4135-961E-C86277135348}"/>
              </a:ext>
            </a:extLst>
          </p:cNvPr>
          <p:cNvSpPr txBox="1">
            <a:spLocks noChangeArrowheads="1"/>
          </p:cNvSpPr>
          <p:nvPr/>
        </p:nvSpPr>
        <p:spPr bwMode="auto">
          <a:xfrm>
            <a:off x="6253956" y="2169304"/>
            <a:ext cx="1933575" cy="519113"/>
          </a:xfrm>
          <a:prstGeom prst="rect">
            <a:avLst/>
          </a:prstGeom>
          <a:noFill/>
          <a:ln w="9525">
            <a:noFill/>
            <a:miter lim="800000"/>
            <a:headEnd/>
            <a:tailEnd/>
          </a:ln>
        </p:spPr>
        <p:txBody>
          <a:bodyPr wrap="none">
            <a:spAutoFit/>
          </a:bodyPr>
          <a:lstStyle/>
          <a:p>
            <a:pPr eaLnBrk="0" hangingPunct="0"/>
            <a:r>
              <a:rPr lang="en-US" sz="2800" dirty="0"/>
              <a:t>OIL SPILLS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S-QLF0A\buffalo2\pictures\6-6-08 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538" y="-82551"/>
            <a:ext cx="9253538" cy="6940937"/>
          </a:xfrm>
          <a:prstGeom prst="rect">
            <a:avLst/>
          </a:prstGeom>
          <a:noFill/>
          <a:effectLst>
            <a:innerShdw blurRad="114300">
              <a:prstClr val="black"/>
            </a:innerShdw>
          </a:effectLst>
        </p:spPr>
      </p:pic>
      <p:sp>
        <p:nvSpPr>
          <p:cNvPr id="2" name="Title 1"/>
          <p:cNvSpPr>
            <a:spLocks noGrp="1"/>
          </p:cNvSpPr>
          <p:nvPr>
            <p:ph type="title"/>
          </p:nvPr>
        </p:nvSpPr>
        <p:spPr>
          <a:xfrm>
            <a:off x="0" y="-76200"/>
            <a:ext cx="8077200" cy="914400"/>
          </a:xfrm>
        </p:spPr>
        <p:txBody>
          <a:bodyPr>
            <a:normAutofit/>
          </a:bodyPr>
          <a:lstStyle/>
          <a:p>
            <a:r>
              <a:rPr lang="en-US" sz="2800" b="1" dirty="0">
                <a:solidFill>
                  <a:schemeClr val="bg1"/>
                </a:solidFill>
              </a:rPr>
              <a:t>4.11 Permanent Storm Water Management Control </a:t>
            </a:r>
            <a:endParaRPr lang="en-US" sz="2800" dirty="0">
              <a:solidFill>
                <a:schemeClr val="bg1"/>
              </a:solidFill>
            </a:endParaRPr>
          </a:p>
        </p:txBody>
      </p:sp>
      <p:sp>
        <p:nvSpPr>
          <p:cNvPr id="5" name="Rectangle 4"/>
          <p:cNvSpPr/>
          <p:nvPr/>
        </p:nvSpPr>
        <p:spPr>
          <a:xfrm>
            <a:off x="0" y="4719697"/>
            <a:ext cx="8915400" cy="2062103"/>
          </a:xfrm>
          <a:prstGeom prst="rect">
            <a:avLst/>
          </a:prstGeom>
        </p:spPr>
        <p:txBody>
          <a:bodyPr wrap="square">
            <a:spAutoFit/>
          </a:bodyPr>
          <a:lstStyle/>
          <a:p>
            <a:r>
              <a:rPr lang="en-US" sz="3200" dirty="0"/>
              <a:t>A </a:t>
            </a:r>
            <a:r>
              <a:rPr lang="en-US" sz="3200" dirty="0" err="1"/>
              <a:t>permittee</a:t>
            </a:r>
            <a:r>
              <a:rPr lang="en-US" sz="3200" dirty="0"/>
              <a:t> who constructs, alters, installs, modifies, or operates any part of a permanent storm water management control at a site must submit a copy of the engineering plans for review </a:t>
            </a:r>
          </a:p>
        </p:txBody>
      </p:sp>
      <p:sp>
        <p:nvSpPr>
          <p:cNvPr id="6" name="TextBox 5"/>
          <p:cNvSpPr txBox="1"/>
          <p:nvPr/>
        </p:nvSpPr>
        <p:spPr>
          <a:xfrm>
            <a:off x="7952455" y="6488668"/>
            <a:ext cx="1191545" cy="369332"/>
          </a:xfrm>
          <a:prstGeom prst="rect">
            <a:avLst/>
          </a:prstGeom>
          <a:noFill/>
        </p:spPr>
        <p:txBody>
          <a:bodyPr wrap="none" rtlCol="0">
            <a:spAutoFit/>
          </a:bodyPr>
          <a:lstStyle/>
          <a:p>
            <a:r>
              <a:rPr lang="en-US" dirty="0"/>
              <a:t>North Pole</a:t>
            </a:r>
          </a:p>
        </p:txBody>
      </p:sp>
      <p:pic>
        <p:nvPicPr>
          <p:cNvPr id="7" name="Picture 6" descr="DEC Logo 1"/>
          <p:cNvPicPr/>
          <p:nvPr/>
        </p:nvPicPr>
        <p:blipFill>
          <a:blip r:embed="rId3" cstate="print"/>
          <a:srcRect/>
          <a:stretch>
            <a:fillRect/>
          </a:stretch>
        </p:blipFill>
        <p:spPr bwMode="auto">
          <a:xfrm>
            <a:off x="7923880" y="143470"/>
            <a:ext cx="1042987" cy="96678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lex\Desktop\Sam Flash Drive\WINTER09\EAGLE ER 09\_2009 Eagle Flooding &amp; Ice over-run Photos\2009-05-08 Elec Power firm @ Eagle - ice damage photos\Cat Excavato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innerShdw blurRad="114300">
              <a:prstClr val="black"/>
            </a:innerShdw>
          </a:effectLst>
        </p:spPr>
      </p:pic>
      <p:sp>
        <p:nvSpPr>
          <p:cNvPr id="2" name="Title 1"/>
          <p:cNvSpPr>
            <a:spLocks noGrp="1"/>
          </p:cNvSpPr>
          <p:nvPr>
            <p:ph type="title"/>
          </p:nvPr>
        </p:nvSpPr>
        <p:spPr>
          <a:xfrm>
            <a:off x="2057400" y="228600"/>
            <a:ext cx="5943600" cy="762000"/>
          </a:xfrm>
          <a:solidFill>
            <a:schemeClr val="tx1">
              <a:lumMod val="95000"/>
              <a:alpha val="57000"/>
            </a:schemeClr>
          </a:solidFill>
        </p:spPr>
        <p:txBody>
          <a:bodyPr/>
          <a:lstStyle/>
          <a:p>
            <a:r>
              <a:rPr lang="en-US" dirty="0">
                <a:solidFill>
                  <a:schemeClr val="bg1"/>
                </a:solidFill>
              </a:rPr>
              <a:t>4.12.1 </a:t>
            </a:r>
            <a:r>
              <a:rPr lang="en-US" b="1" dirty="0">
                <a:solidFill>
                  <a:schemeClr val="bg1"/>
                </a:solidFill>
              </a:rPr>
              <a:t>Winter Shutdown </a:t>
            </a:r>
            <a:endParaRPr lang="en-US" dirty="0">
              <a:solidFill>
                <a:schemeClr val="bg1"/>
              </a:solidFill>
            </a:endParaRPr>
          </a:p>
        </p:txBody>
      </p:sp>
      <p:sp>
        <p:nvSpPr>
          <p:cNvPr id="5" name="Rectangle 4"/>
          <p:cNvSpPr/>
          <p:nvPr/>
        </p:nvSpPr>
        <p:spPr>
          <a:xfrm>
            <a:off x="76200" y="3811012"/>
            <a:ext cx="8991600" cy="3046988"/>
          </a:xfrm>
          <a:prstGeom prst="rect">
            <a:avLst/>
          </a:prstGeom>
          <a:solidFill>
            <a:schemeClr val="tx1">
              <a:alpha val="57000"/>
            </a:schemeClr>
          </a:solidFill>
        </p:spPr>
        <p:txBody>
          <a:bodyPr wrap="square">
            <a:spAutoFit/>
          </a:bodyPr>
          <a:lstStyle/>
          <a:p>
            <a:r>
              <a:rPr lang="en-US" sz="2400" dirty="0">
                <a:solidFill>
                  <a:schemeClr val="bg1"/>
                </a:solidFill>
              </a:rPr>
              <a:t>The </a:t>
            </a:r>
            <a:r>
              <a:rPr lang="en-US" sz="2400" dirty="0" err="1">
                <a:solidFill>
                  <a:schemeClr val="bg1"/>
                </a:solidFill>
              </a:rPr>
              <a:t>permittee</a:t>
            </a:r>
            <a:r>
              <a:rPr lang="en-US" sz="2400" dirty="0">
                <a:solidFill>
                  <a:schemeClr val="bg1"/>
                </a:solidFill>
              </a:rPr>
              <a:t> must identify the anticipated dates of fall freeze-up and spring thaw for their site and plan for winter shutdown.</a:t>
            </a:r>
          </a:p>
          <a:p>
            <a:pPr>
              <a:buFont typeface="Arial" pitchFamily="34" charset="0"/>
              <a:buChar char="•"/>
            </a:pPr>
            <a:r>
              <a:rPr lang="en-US" sz="2400" dirty="0">
                <a:solidFill>
                  <a:schemeClr val="bg1"/>
                </a:solidFill>
              </a:rPr>
              <a:t>Frozen ground by itself is not considered stabilization. </a:t>
            </a:r>
          </a:p>
          <a:p>
            <a:endParaRPr lang="en-US" sz="2400" dirty="0">
              <a:solidFill>
                <a:schemeClr val="bg1"/>
              </a:solidFill>
            </a:endParaRPr>
          </a:p>
          <a:p>
            <a:r>
              <a:rPr lang="en-US" sz="2400" dirty="0">
                <a:solidFill>
                  <a:schemeClr val="bg1"/>
                </a:solidFill>
              </a:rPr>
              <a:t>A </a:t>
            </a:r>
            <a:r>
              <a:rPr lang="en-US" sz="2400" dirty="0" err="1">
                <a:solidFill>
                  <a:schemeClr val="bg1"/>
                </a:solidFill>
              </a:rPr>
              <a:t>permittee</a:t>
            </a:r>
            <a:r>
              <a:rPr lang="en-US" sz="2400" dirty="0">
                <a:solidFill>
                  <a:schemeClr val="bg1"/>
                </a:solidFill>
              </a:rPr>
              <a:t> must provide for : </a:t>
            </a:r>
          </a:p>
          <a:p>
            <a:pPr>
              <a:buFont typeface="Arial" pitchFamily="34" charset="0"/>
              <a:buChar char="•"/>
            </a:pPr>
            <a:r>
              <a:rPr lang="en-US" sz="2400" dirty="0">
                <a:solidFill>
                  <a:schemeClr val="bg1"/>
                </a:solidFill>
              </a:rPr>
              <a:t>Stabilization of conveyance channels; disturbed slopes, disturbed soils, and soil stockpiles.</a:t>
            </a:r>
          </a:p>
          <a:p>
            <a:pPr>
              <a:buFont typeface="Arial" pitchFamily="34" charset="0"/>
              <a:buChar char="•"/>
            </a:pPr>
            <a:r>
              <a:rPr lang="en-US" sz="2400" dirty="0">
                <a:solidFill>
                  <a:schemeClr val="bg1"/>
                </a:solidFill>
              </a:rPr>
              <a:t>Erosion and sediment control measures in anticipation of spring thaw. </a:t>
            </a:r>
          </a:p>
        </p:txBody>
      </p:sp>
      <p:sp>
        <p:nvSpPr>
          <p:cNvPr id="7" name="Rectangle 6"/>
          <p:cNvSpPr/>
          <p:nvPr/>
        </p:nvSpPr>
        <p:spPr>
          <a:xfrm>
            <a:off x="6172200" y="6019800"/>
            <a:ext cx="2590800" cy="228600"/>
          </a:xfrm>
          <a:prstGeom prst="rect">
            <a:avLst/>
          </a:prstGeom>
          <a:solidFill>
            <a:schemeClr val="tx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EC Logo 1"/>
          <p:cNvPicPr/>
          <p:nvPr/>
        </p:nvPicPr>
        <p:blipFill>
          <a:blip r:embed="rId3" cstate="print"/>
          <a:srcRect/>
          <a:stretch>
            <a:fillRect/>
          </a:stretch>
        </p:blipFill>
        <p:spPr bwMode="auto">
          <a:xfrm>
            <a:off x="7924800" y="147934"/>
            <a:ext cx="1042987" cy="96678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x\Pictures\best\IMG_53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338" cy="6858000"/>
          </a:xfrm>
          <a:prstGeom prst="rect">
            <a:avLst/>
          </a:prstGeom>
          <a:noFill/>
          <a:effectLst>
            <a:innerShdw blurRad="114300">
              <a:prstClr val="black"/>
            </a:innerShdw>
          </a:effectLst>
        </p:spPr>
      </p:pic>
      <p:sp>
        <p:nvSpPr>
          <p:cNvPr id="6" name="Rectangle 5"/>
          <p:cNvSpPr/>
          <p:nvPr/>
        </p:nvSpPr>
        <p:spPr>
          <a:xfrm>
            <a:off x="152400" y="228600"/>
            <a:ext cx="8915400" cy="1815882"/>
          </a:xfrm>
          <a:prstGeom prst="rect">
            <a:avLst/>
          </a:prstGeom>
        </p:spPr>
        <p:txBody>
          <a:bodyPr wrap="square">
            <a:spAutoFit/>
          </a:bodyPr>
          <a:lstStyle/>
          <a:p>
            <a:r>
              <a:rPr lang="en-US" sz="2800" dirty="0">
                <a:solidFill>
                  <a:schemeClr val="bg1"/>
                </a:solidFill>
              </a:rPr>
              <a:t>4.12.2 </a:t>
            </a:r>
            <a:r>
              <a:rPr lang="en-US" sz="2800" b="1" dirty="0">
                <a:solidFill>
                  <a:schemeClr val="bg1"/>
                </a:solidFill>
              </a:rPr>
              <a:t>Winter Construction </a:t>
            </a:r>
          </a:p>
          <a:p>
            <a:r>
              <a:rPr lang="en-US" sz="2800" dirty="0">
                <a:solidFill>
                  <a:schemeClr val="bg1"/>
                </a:solidFill>
              </a:rPr>
              <a:t>Permit coverage is not required for the construction of ice roads or the placement of sand or gravel on frozen tundra with no excavation or potential to pollute waters of the U.S. </a:t>
            </a:r>
          </a:p>
        </p:txBody>
      </p:sp>
      <p:pic>
        <p:nvPicPr>
          <p:cNvPr id="5" name="Picture 4" descr="DEC Logo 1"/>
          <p:cNvPicPr/>
          <p:nvPr/>
        </p:nvPicPr>
        <p:blipFill>
          <a:blip r:embed="rId3" cstate="print"/>
          <a:srcRect/>
          <a:stretch>
            <a:fillRect/>
          </a:stretch>
        </p:blipFill>
        <p:spPr bwMode="auto">
          <a:xfrm>
            <a:off x="7924800" y="5791200"/>
            <a:ext cx="1042987" cy="96678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a:xfrm>
            <a:off x="304800" y="228600"/>
            <a:ext cx="3429000" cy="600075"/>
          </a:xfrm>
        </p:spPr>
        <p:txBody>
          <a:bodyPr>
            <a:normAutofit fontScale="90000"/>
          </a:bodyPr>
          <a:lstStyle/>
          <a:p>
            <a:pPr eaLnBrk="1" hangingPunct="1">
              <a:defRPr/>
            </a:pPr>
            <a:r>
              <a:rPr lang="en-US" sz="4000" b="1" dirty="0">
                <a:solidFill>
                  <a:schemeClr val="tx1"/>
                </a:solidFill>
                <a:effectLst>
                  <a:outerShdw blurRad="38100" dist="38100" dir="2700000" algn="tl">
                    <a:srgbClr val="000000">
                      <a:alpha val="43137"/>
                    </a:srgbClr>
                  </a:outerShdw>
                </a:effectLst>
              </a:rPr>
              <a:t>Maintain BMPs</a:t>
            </a:r>
          </a:p>
        </p:txBody>
      </p:sp>
      <p:sp>
        <p:nvSpPr>
          <p:cNvPr id="692227" name="Rectangle 3"/>
          <p:cNvSpPr>
            <a:spLocks noGrp="1" noChangeArrowheads="1"/>
          </p:cNvSpPr>
          <p:nvPr>
            <p:ph type="body" sz="half" idx="1"/>
          </p:nvPr>
        </p:nvSpPr>
        <p:spPr/>
        <p:txBody>
          <a:bodyPr/>
          <a:lstStyle/>
          <a:p>
            <a:pPr eaLnBrk="1" hangingPunct="1">
              <a:lnSpc>
                <a:spcPct val="80000"/>
              </a:lnSpc>
              <a:buFont typeface="Wingdings" pitchFamily="2" charset="2"/>
              <a:buNone/>
              <a:defRPr/>
            </a:pPr>
            <a:endParaRPr lang="en-US" sz="1800"/>
          </a:p>
          <a:p>
            <a:pPr eaLnBrk="1" hangingPunct="1">
              <a:lnSpc>
                <a:spcPct val="80000"/>
              </a:lnSpc>
              <a:defRPr/>
            </a:pPr>
            <a:endParaRPr lang="en-US" sz="1800"/>
          </a:p>
          <a:p>
            <a:pPr eaLnBrk="1" hangingPunct="1">
              <a:lnSpc>
                <a:spcPct val="80000"/>
              </a:lnSpc>
              <a:defRPr/>
            </a:pPr>
            <a:endParaRPr lang="en-US" sz="1800"/>
          </a:p>
          <a:p>
            <a:pPr lvl="1" eaLnBrk="1" hangingPunct="1">
              <a:lnSpc>
                <a:spcPct val="80000"/>
              </a:lnSpc>
              <a:defRPr/>
            </a:pPr>
            <a:endParaRPr lang="en-US" sz="1600"/>
          </a:p>
          <a:p>
            <a:pPr lvl="1" eaLnBrk="1" hangingPunct="1">
              <a:lnSpc>
                <a:spcPct val="80000"/>
              </a:lnSpc>
              <a:buFont typeface="Wingdings" pitchFamily="2" charset="2"/>
              <a:buNone/>
              <a:defRPr/>
            </a:pPr>
            <a:endParaRPr lang="en-US" sz="1600"/>
          </a:p>
          <a:p>
            <a:pPr eaLnBrk="1" hangingPunct="1">
              <a:lnSpc>
                <a:spcPct val="80000"/>
              </a:lnSpc>
              <a:defRPr/>
            </a:pPr>
            <a:endParaRPr lang="en-US" sz="1800"/>
          </a:p>
          <a:p>
            <a:pPr eaLnBrk="1" hangingPunct="1">
              <a:lnSpc>
                <a:spcPct val="80000"/>
              </a:lnSpc>
              <a:defRPr/>
            </a:pPr>
            <a:endParaRPr lang="en-US" sz="1800"/>
          </a:p>
          <a:p>
            <a:pPr lvl="1" eaLnBrk="1" hangingPunct="1">
              <a:lnSpc>
                <a:spcPct val="80000"/>
              </a:lnSpc>
              <a:buFont typeface="Wingdings" pitchFamily="2" charset="2"/>
              <a:buNone/>
              <a:defRPr/>
            </a:pPr>
            <a:endParaRPr lang="en-US" sz="1600"/>
          </a:p>
          <a:p>
            <a:pPr eaLnBrk="1" hangingPunct="1">
              <a:lnSpc>
                <a:spcPct val="80000"/>
              </a:lnSpc>
              <a:defRPr/>
            </a:pPr>
            <a:endParaRPr lang="en-US" sz="1800"/>
          </a:p>
          <a:p>
            <a:pPr lvl="2" eaLnBrk="1" hangingPunct="1">
              <a:lnSpc>
                <a:spcPct val="80000"/>
              </a:lnSpc>
              <a:buFont typeface="Wingdings" pitchFamily="2" charset="2"/>
              <a:buNone/>
              <a:defRPr/>
            </a:pPr>
            <a:endParaRPr lang="en-US" sz="1400"/>
          </a:p>
          <a:p>
            <a:pPr lvl="2" eaLnBrk="1" hangingPunct="1">
              <a:lnSpc>
                <a:spcPct val="80000"/>
              </a:lnSpc>
              <a:defRPr/>
            </a:pPr>
            <a:endParaRPr lang="en-US" sz="1400"/>
          </a:p>
          <a:p>
            <a:pPr lvl="2" eaLnBrk="1" hangingPunct="1">
              <a:lnSpc>
                <a:spcPct val="80000"/>
              </a:lnSpc>
              <a:buFont typeface="Wingdings" pitchFamily="2" charset="2"/>
              <a:buNone/>
              <a:defRPr/>
            </a:pPr>
            <a:endParaRPr lang="en-US" sz="1400"/>
          </a:p>
          <a:p>
            <a:pPr lvl="1" eaLnBrk="1" hangingPunct="1">
              <a:lnSpc>
                <a:spcPct val="80000"/>
              </a:lnSpc>
              <a:defRPr/>
            </a:pPr>
            <a:endParaRPr lang="en-US" sz="1600"/>
          </a:p>
          <a:p>
            <a:pPr lvl="1" eaLnBrk="1" hangingPunct="1">
              <a:lnSpc>
                <a:spcPct val="80000"/>
              </a:lnSpc>
              <a:defRPr/>
            </a:pPr>
            <a:endParaRPr lang="en-US" sz="1600"/>
          </a:p>
          <a:p>
            <a:pPr eaLnBrk="1" hangingPunct="1">
              <a:lnSpc>
                <a:spcPct val="80000"/>
              </a:lnSpc>
              <a:defRPr/>
            </a:pPr>
            <a:endParaRPr lang="en-US" sz="1000"/>
          </a:p>
          <a:p>
            <a:pPr lvl="2" eaLnBrk="1" hangingPunct="1">
              <a:lnSpc>
                <a:spcPct val="80000"/>
              </a:lnSpc>
              <a:defRPr/>
            </a:pPr>
            <a:endParaRPr lang="en-US" sz="1000"/>
          </a:p>
          <a:p>
            <a:pPr lvl="1" eaLnBrk="1" hangingPunct="1">
              <a:lnSpc>
                <a:spcPct val="80000"/>
              </a:lnSpc>
              <a:defRPr/>
            </a:pPr>
            <a:endParaRPr lang="en-US" sz="1600"/>
          </a:p>
        </p:txBody>
      </p:sp>
      <p:pic>
        <p:nvPicPr>
          <p:cNvPr id="46084" name="Picture 4" descr="PC220024"/>
          <p:cNvPicPr>
            <a:picLocks noGrp="1" noChangeAspect="1" noChangeArrowheads="1"/>
          </p:cNvPicPr>
          <p:nvPr>
            <p:ph sz="half" idx="2"/>
          </p:nvPr>
        </p:nvPicPr>
        <p:blipFill>
          <a:blip r:embed="rId3" cstate="email">
            <a:lum bright="18000"/>
            <a:extLst>
              <a:ext uri="{28A0092B-C50C-407E-A947-70E740481C1C}">
                <a14:useLocalDpi xmlns:a14="http://schemas.microsoft.com/office/drawing/2010/main"/>
              </a:ext>
            </a:extLst>
          </a:blip>
          <a:srcRect/>
          <a:stretch>
            <a:fillRect/>
          </a:stretch>
        </p:blipFill>
        <p:spPr>
          <a:xfrm>
            <a:off x="0" y="1066800"/>
            <a:ext cx="9144000" cy="5791200"/>
          </a:xfrm>
        </p:spPr>
      </p:pic>
      <p:sp>
        <p:nvSpPr>
          <p:cNvPr id="692229" name="Rectangle 5"/>
          <p:cNvSpPr>
            <a:spLocks noChangeArrowheads="1"/>
          </p:cNvSpPr>
          <p:nvPr/>
        </p:nvSpPr>
        <p:spPr bwMode="auto">
          <a:xfrm>
            <a:off x="152400" y="4876800"/>
            <a:ext cx="6324600" cy="1981200"/>
          </a:xfrm>
          <a:prstGeom prst="rect">
            <a:avLst/>
          </a:prstGeom>
          <a:noFill/>
          <a:ln w="9525">
            <a:noFill/>
            <a:miter lim="800000"/>
            <a:headEnd/>
            <a:tailEnd/>
          </a:ln>
          <a:effectLst/>
        </p:spPr>
        <p:txBody>
          <a:bodyPr/>
          <a:lstStyle/>
          <a:p>
            <a:pPr marL="342900" indent="-342900">
              <a:spcBef>
                <a:spcPct val="20000"/>
              </a:spcBef>
              <a:buSzPct val="65000"/>
              <a:buFont typeface="Wingdings" pitchFamily="2" charset="2"/>
              <a:buChar char="n"/>
              <a:defRPr/>
            </a:pPr>
            <a:r>
              <a:rPr lang="en-US" sz="2800" b="1" dirty="0">
                <a:solidFill>
                  <a:schemeClr val="bg1"/>
                </a:solidFill>
                <a:cs typeface="+mn-cs"/>
              </a:rPr>
              <a:t>All BMP’S Have Designed Performance Goals &amp; Standards</a:t>
            </a:r>
          </a:p>
          <a:p>
            <a:pPr marL="342900" indent="-342900">
              <a:spcBef>
                <a:spcPct val="20000"/>
              </a:spcBef>
              <a:buSzPct val="65000"/>
              <a:buFont typeface="Wingdings" pitchFamily="2" charset="2"/>
              <a:buChar char="n"/>
              <a:defRPr/>
            </a:pPr>
            <a:r>
              <a:rPr lang="en-US" sz="2800" b="1" dirty="0">
                <a:solidFill>
                  <a:schemeClr val="bg1"/>
                </a:solidFill>
                <a:cs typeface="+mn-cs"/>
              </a:rPr>
              <a:t>All BMPs Should Have the Performance Goals Detailed in the SWPPP</a:t>
            </a:r>
            <a:endParaRPr lang="en-US" sz="2800" dirty="0">
              <a:solidFill>
                <a:schemeClr val="bg1"/>
              </a:solidFill>
              <a:cs typeface="+mn-cs"/>
            </a:endParaRPr>
          </a:p>
        </p:txBody>
      </p:sp>
      <p:sp>
        <p:nvSpPr>
          <p:cNvPr id="6" name="TextBox 5">
            <a:extLst>
              <a:ext uri="{FF2B5EF4-FFF2-40B4-BE49-F238E27FC236}">
                <a16:creationId xmlns:a16="http://schemas.microsoft.com/office/drawing/2014/main" id="{97EBBD0E-E324-46DF-B8D3-75BE4D2F2F2B}"/>
              </a:ext>
            </a:extLst>
          </p:cNvPr>
          <p:cNvSpPr txBox="1"/>
          <p:nvPr/>
        </p:nvSpPr>
        <p:spPr>
          <a:xfrm>
            <a:off x="6705600" y="297804"/>
            <a:ext cx="2001382" cy="461665"/>
          </a:xfrm>
          <a:prstGeom prst="rect">
            <a:avLst/>
          </a:prstGeom>
          <a:noFill/>
          <a:ln>
            <a:solidFill>
              <a:schemeClr val="tx1"/>
            </a:solidFill>
          </a:ln>
        </p:spPr>
        <p:txBody>
          <a:bodyPr wrap="none" rtlCol="0">
            <a:spAutoFit/>
          </a:bodyPr>
          <a:lstStyle/>
          <a:p>
            <a:r>
              <a:rPr lang="en-US" sz="2400" dirty="0"/>
              <a:t>2021 CGP 4.13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BUFFALO-1\share\pictures\Alaska Sites 2008\North Pole\Kris Eagle, NP 00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 name="Rectangle 4"/>
          <p:cNvSpPr/>
          <p:nvPr/>
        </p:nvSpPr>
        <p:spPr>
          <a:xfrm>
            <a:off x="228600" y="5320605"/>
            <a:ext cx="8610600" cy="1384995"/>
          </a:xfrm>
          <a:prstGeom prst="rect">
            <a:avLst/>
          </a:prstGeom>
          <a:solidFill>
            <a:schemeClr val="tx1">
              <a:alpha val="53000"/>
            </a:schemeClr>
          </a:solidFill>
        </p:spPr>
        <p:txBody>
          <a:bodyPr wrap="square">
            <a:spAutoFit/>
          </a:bodyPr>
          <a:lstStyle/>
          <a:p>
            <a:r>
              <a:rPr lang="en-US" sz="2800" dirty="0">
                <a:solidFill>
                  <a:schemeClr val="bg1"/>
                </a:solidFill>
              </a:rPr>
              <a:t>4.13.1 A permittee must maintain all control measures, good housekeeping measures, and other protective measures in effective operating condition.</a:t>
            </a:r>
          </a:p>
        </p:txBody>
      </p:sp>
      <p:sp>
        <p:nvSpPr>
          <p:cNvPr id="8" name="TextBox 7"/>
          <p:cNvSpPr txBox="1"/>
          <p:nvPr/>
        </p:nvSpPr>
        <p:spPr>
          <a:xfrm>
            <a:off x="5715000" y="228600"/>
            <a:ext cx="2001382" cy="461665"/>
          </a:xfrm>
          <a:prstGeom prst="rect">
            <a:avLst/>
          </a:prstGeom>
          <a:noFill/>
          <a:ln>
            <a:solidFill>
              <a:schemeClr val="tx1"/>
            </a:solidFill>
          </a:ln>
        </p:spPr>
        <p:txBody>
          <a:bodyPr wrap="none" rtlCol="0">
            <a:spAutoFit/>
          </a:bodyPr>
          <a:lstStyle/>
          <a:p>
            <a:r>
              <a:rPr lang="en-US" sz="2400" dirty="0"/>
              <a:t>2021 CGP 4.13</a:t>
            </a:r>
          </a:p>
        </p:txBody>
      </p:sp>
      <p:pic>
        <p:nvPicPr>
          <p:cNvPr id="9" name="Picture 8"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7" descr="Tire Bath on Quarry Spall"/>
          <p:cNvPicPr>
            <a:picLocks noGrp="1" noChangeAspect="1" noChangeArrowheads="1"/>
          </p:cNvPicPr>
          <p:nvPr>
            <p:ph idx="1"/>
          </p:nvPr>
        </p:nvPicPr>
        <p:blipFill>
          <a:blip r:embed="rId3" cstate="email">
            <a:lum/>
            <a:extLst>
              <a:ext uri="{28A0092B-C50C-407E-A947-70E740481C1C}">
                <a14:useLocalDpi xmlns:a14="http://schemas.microsoft.com/office/drawing/2010/main"/>
              </a:ext>
            </a:extLst>
          </a:blip>
          <a:srcRect/>
          <a:stretch>
            <a:fillRect/>
          </a:stretch>
        </p:blipFill>
        <p:spPr>
          <a:xfrm>
            <a:off x="0" y="1230313"/>
            <a:ext cx="9144000" cy="5627687"/>
          </a:xfrm>
          <a:noFill/>
          <a:effectLst>
            <a:innerShdw blurRad="114300">
              <a:prstClr val="black"/>
            </a:innerShdw>
          </a:effectLst>
        </p:spPr>
      </p:pic>
      <p:sp>
        <p:nvSpPr>
          <p:cNvPr id="37892" name="Text Box 11"/>
          <p:cNvSpPr txBox="1">
            <a:spLocks noChangeArrowheads="1"/>
          </p:cNvSpPr>
          <p:nvPr/>
        </p:nvSpPr>
        <p:spPr bwMode="auto">
          <a:xfrm>
            <a:off x="228600" y="5791200"/>
            <a:ext cx="2002215" cy="923330"/>
          </a:xfrm>
          <a:prstGeom prst="rect">
            <a:avLst/>
          </a:prstGeom>
          <a:noFill/>
          <a:ln w="9525">
            <a:noFill/>
            <a:miter lim="800000"/>
            <a:headEnd/>
            <a:tailEnd/>
          </a:ln>
        </p:spPr>
        <p:txBody>
          <a:bodyPr wrap="none">
            <a:spAutoFit/>
          </a:bodyPr>
          <a:lstStyle/>
          <a:p>
            <a:r>
              <a:rPr lang="en-US" sz="1800" b="1" i="0" dirty="0">
                <a:effectLst>
                  <a:outerShdw blurRad="38100" dist="38100" dir="2700000" algn="tl">
                    <a:srgbClr val="000000">
                      <a:alpha val="43137"/>
                    </a:srgbClr>
                  </a:outerShdw>
                </a:effectLst>
              </a:rPr>
              <a:t>BMP</a:t>
            </a:r>
          </a:p>
          <a:p>
            <a:r>
              <a:rPr lang="en-US" sz="1800" b="1" i="0" dirty="0">
                <a:effectLst>
                  <a:outerShdw blurRad="38100" dist="38100" dir="2700000" algn="tl">
                    <a:srgbClr val="000000">
                      <a:alpha val="43137"/>
                    </a:srgbClr>
                  </a:outerShdw>
                </a:effectLst>
              </a:rPr>
              <a:t>OR SC-11</a:t>
            </a:r>
          </a:p>
          <a:p>
            <a:r>
              <a:rPr lang="en-US" sz="1800" b="1" i="0" dirty="0">
                <a:effectLst>
                  <a:outerShdw blurRad="38100" dist="38100" dir="2700000" algn="tl">
                    <a:srgbClr val="000000">
                      <a:alpha val="43137"/>
                    </a:srgbClr>
                  </a:outerShdw>
                </a:effectLst>
              </a:rPr>
              <a:t>AKDOT&amp;PF – 42.00</a:t>
            </a:r>
          </a:p>
        </p:txBody>
      </p:sp>
      <p:sp>
        <p:nvSpPr>
          <p:cNvPr id="37893" name="AutoShape 12"/>
          <p:cNvSpPr>
            <a:spLocks noChangeArrowheads="1"/>
          </p:cNvSpPr>
          <p:nvPr/>
        </p:nvSpPr>
        <p:spPr bwMode="auto">
          <a:xfrm>
            <a:off x="304800" y="3124200"/>
            <a:ext cx="1219200" cy="304800"/>
          </a:xfrm>
          <a:prstGeom prst="roundRect">
            <a:avLst>
              <a:gd name="adj" fmla="val 16667"/>
            </a:avLst>
          </a:prstGeom>
          <a:solidFill>
            <a:srgbClr val="E2E2E2"/>
          </a:solidFill>
          <a:ln w="9525">
            <a:noFill/>
            <a:round/>
            <a:headEnd/>
            <a:tailEnd/>
          </a:ln>
        </p:spPr>
        <p:txBody>
          <a:bodyPr wrap="none" anchor="ctr"/>
          <a:lstStyle/>
          <a:p>
            <a:endParaRPr lang="en-US"/>
          </a:p>
        </p:txBody>
      </p:sp>
      <p:sp>
        <p:nvSpPr>
          <p:cNvPr id="37894" name="AutoShape 13"/>
          <p:cNvSpPr>
            <a:spLocks noChangeArrowheads="1"/>
          </p:cNvSpPr>
          <p:nvPr/>
        </p:nvSpPr>
        <p:spPr bwMode="auto">
          <a:xfrm>
            <a:off x="7696200" y="3124200"/>
            <a:ext cx="609600" cy="228600"/>
          </a:xfrm>
          <a:prstGeom prst="roundRect">
            <a:avLst>
              <a:gd name="adj" fmla="val 16667"/>
            </a:avLst>
          </a:prstGeom>
          <a:solidFill>
            <a:srgbClr val="E0E0E0"/>
          </a:solidFill>
          <a:ln w="9525">
            <a:noFill/>
            <a:round/>
            <a:headEnd/>
            <a:tailEnd/>
          </a:ln>
        </p:spPr>
        <p:txBody>
          <a:bodyPr wrap="none" anchor="ctr"/>
          <a:lstStyle/>
          <a:p>
            <a:endParaRPr lang="en-US"/>
          </a:p>
        </p:txBody>
      </p:sp>
      <p:sp>
        <p:nvSpPr>
          <p:cNvPr id="37895" name="Line 15"/>
          <p:cNvSpPr>
            <a:spLocks noChangeShapeType="1"/>
          </p:cNvSpPr>
          <p:nvPr/>
        </p:nvSpPr>
        <p:spPr bwMode="auto">
          <a:xfrm>
            <a:off x="4953000" y="2971800"/>
            <a:ext cx="2286000" cy="0"/>
          </a:xfrm>
          <a:prstGeom prst="line">
            <a:avLst/>
          </a:prstGeom>
          <a:noFill/>
          <a:ln w="193675">
            <a:solidFill>
              <a:srgbClr val="EAEAEA"/>
            </a:solidFill>
            <a:round/>
            <a:headEnd/>
            <a:tailEnd/>
          </a:ln>
        </p:spPr>
        <p:txBody>
          <a:bodyPr/>
          <a:lstStyle/>
          <a:p>
            <a:endParaRPr lang="en-US"/>
          </a:p>
        </p:txBody>
      </p:sp>
      <p:sp>
        <p:nvSpPr>
          <p:cNvPr id="8" name="Rectangle 7"/>
          <p:cNvSpPr/>
          <p:nvPr/>
        </p:nvSpPr>
        <p:spPr>
          <a:xfrm>
            <a:off x="2667000" y="4953000"/>
            <a:ext cx="6019800" cy="1384995"/>
          </a:xfrm>
          <a:prstGeom prst="rect">
            <a:avLst/>
          </a:prstGeom>
          <a:solidFill>
            <a:schemeClr val="bg1">
              <a:lumMod val="75000"/>
              <a:lumOff val="25000"/>
              <a:alpha val="70000"/>
            </a:schemeClr>
          </a:solidFill>
        </p:spPr>
        <p:txBody>
          <a:bodyPr wrap="square">
            <a:spAutoFit/>
          </a:bodyPr>
          <a:lstStyle/>
          <a:p>
            <a:r>
              <a:rPr lang="en-US" sz="2800" dirty="0">
                <a:effectLst>
                  <a:outerShdw blurRad="38100" dist="38100" dir="2700000" algn="tl">
                    <a:srgbClr val="000000">
                      <a:alpha val="43137"/>
                    </a:srgbClr>
                  </a:outerShdw>
                </a:effectLst>
              </a:rPr>
              <a:t>The SWPPP must describe the pollution prevention measures used to eliminate or reduce non-storm water discharges. </a:t>
            </a:r>
          </a:p>
        </p:txBody>
      </p:sp>
      <p:sp>
        <p:nvSpPr>
          <p:cNvPr id="9" name="TextBox 8"/>
          <p:cNvSpPr txBox="1"/>
          <p:nvPr/>
        </p:nvSpPr>
        <p:spPr>
          <a:xfrm>
            <a:off x="8234495" y="6412468"/>
            <a:ext cx="833305" cy="369332"/>
          </a:xfrm>
          <a:prstGeom prst="rect">
            <a:avLst/>
          </a:prstGeom>
          <a:noFill/>
        </p:spPr>
        <p:txBody>
          <a:bodyPr wrap="none" rtlCol="0">
            <a:spAutoFit/>
          </a:bodyPr>
          <a:lstStyle/>
          <a:p>
            <a:r>
              <a:rPr lang="en-US" dirty="0"/>
              <a:t>Seattle</a:t>
            </a:r>
          </a:p>
        </p:txBody>
      </p:sp>
      <p:sp>
        <p:nvSpPr>
          <p:cNvPr id="11" name="Rectangle 10"/>
          <p:cNvSpPr/>
          <p:nvPr/>
        </p:nvSpPr>
        <p:spPr>
          <a:xfrm>
            <a:off x="533400" y="152400"/>
            <a:ext cx="7620000" cy="1077218"/>
          </a:xfrm>
          <a:prstGeom prst="rect">
            <a:avLst/>
          </a:prstGeom>
        </p:spPr>
        <p:txBody>
          <a:bodyPr wrap="square">
            <a:spAutoFit/>
          </a:bodyPr>
          <a:lstStyle/>
          <a:p>
            <a:r>
              <a:rPr lang="en-US" sz="3200" dirty="0"/>
              <a:t>4.8.1 </a:t>
            </a:r>
            <a:r>
              <a:rPr lang="en-US" sz="3200" b="1" dirty="0"/>
              <a:t>Washing of Equipment and Vehicles</a:t>
            </a:r>
          </a:p>
          <a:p>
            <a:r>
              <a:rPr lang="en-US" sz="3200" b="1" dirty="0"/>
              <a:t>          &amp; Wheel Wash-Down </a:t>
            </a:r>
            <a:endParaRPr lang="en-US" sz="3200" dirty="0"/>
          </a:p>
        </p:txBody>
      </p:sp>
      <p:pic>
        <p:nvPicPr>
          <p:cNvPr id="13" name="Picture 12" descr="DEC Logo 1"/>
          <p:cNvPicPr/>
          <p:nvPr/>
        </p:nvPicPr>
        <p:blipFill>
          <a:blip r:embed="rId4"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UFFALO-1\share\pictures\Alaska Sites 2008\KTN RSA\0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 name="Rectangle 4"/>
          <p:cNvSpPr/>
          <p:nvPr/>
        </p:nvSpPr>
        <p:spPr>
          <a:xfrm>
            <a:off x="0" y="303620"/>
            <a:ext cx="6553200" cy="1938992"/>
          </a:xfrm>
          <a:prstGeom prst="rect">
            <a:avLst/>
          </a:prstGeom>
          <a:noFill/>
        </p:spPr>
        <p:txBody>
          <a:bodyPr wrap="square">
            <a:spAutoFit/>
          </a:bodyPr>
          <a:lstStyle/>
          <a:p>
            <a:r>
              <a:rPr lang="en-US" sz="2400" dirty="0">
                <a:solidFill>
                  <a:schemeClr val="bg1"/>
                </a:solidFill>
              </a:rPr>
              <a:t>If site inspections required by Part 6.0 identify control measures, good housekeeping measures, or other protective measures that are not operating effectively, the </a:t>
            </a:r>
            <a:r>
              <a:rPr lang="en-US" sz="2400" dirty="0" err="1">
                <a:solidFill>
                  <a:schemeClr val="bg1"/>
                </a:solidFill>
              </a:rPr>
              <a:t>permittee</a:t>
            </a:r>
            <a:r>
              <a:rPr lang="en-US" sz="2400" dirty="0">
                <a:solidFill>
                  <a:schemeClr val="bg1"/>
                </a:solidFill>
              </a:rPr>
              <a:t> must implement corrective actions in accordance with Part 8.0. </a:t>
            </a:r>
          </a:p>
        </p:txBody>
      </p:sp>
      <p:sp>
        <p:nvSpPr>
          <p:cNvPr id="6" name="TextBox 5"/>
          <p:cNvSpPr txBox="1"/>
          <p:nvPr/>
        </p:nvSpPr>
        <p:spPr>
          <a:xfrm>
            <a:off x="6019800" y="76200"/>
            <a:ext cx="2233817" cy="461665"/>
          </a:xfrm>
          <a:prstGeom prst="rect">
            <a:avLst/>
          </a:prstGeom>
          <a:noFill/>
          <a:ln>
            <a:solidFill>
              <a:schemeClr val="bg1"/>
            </a:solidFill>
          </a:ln>
        </p:spPr>
        <p:txBody>
          <a:bodyPr wrap="none" rtlCol="0">
            <a:spAutoFit/>
          </a:bodyPr>
          <a:lstStyle/>
          <a:p>
            <a:r>
              <a:rPr lang="en-US" sz="2400" dirty="0">
                <a:solidFill>
                  <a:schemeClr val="bg1"/>
                </a:solidFill>
              </a:rPr>
              <a:t>2021 CGP 4.13.1</a:t>
            </a:r>
          </a:p>
        </p:txBody>
      </p:sp>
      <p:sp>
        <p:nvSpPr>
          <p:cNvPr id="9" name="TextBox 8"/>
          <p:cNvSpPr txBox="1"/>
          <p:nvPr/>
        </p:nvSpPr>
        <p:spPr>
          <a:xfrm>
            <a:off x="7973590" y="6488668"/>
            <a:ext cx="1094210" cy="369332"/>
          </a:xfrm>
          <a:prstGeom prst="rect">
            <a:avLst/>
          </a:prstGeom>
          <a:noFill/>
        </p:spPr>
        <p:txBody>
          <a:bodyPr wrap="none" rtlCol="0">
            <a:spAutoFit/>
          </a:bodyPr>
          <a:lstStyle/>
          <a:p>
            <a:r>
              <a:rPr lang="en-US" dirty="0"/>
              <a:t>Ketchikan</a:t>
            </a:r>
          </a:p>
        </p:txBody>
      </p:sp>
      <p:pic>
        <p:nvPicPr>
          <p:cNvPr id="10" name="Picture 9" descr="DEC Logo 1"/>
          <p:cNvPicPr/>
          <p:nvPr/>
        </p:nvPicPr>
        <p:blipFill>
          <a:blip r:embed="rId3" cstate="print"/>
          <a:srcRect/>
          <a:stretch>
            <a:fillRect/>
          </a:stretch>
        </p:blipFill>
        <p:spPr bwMode="auto">
          <a:xfrm>
            <a:off x="8024813" y="537865"/>
            <a:ext cx="1042987" cy="96678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7EFAC-2BD4-44C7-8E47-B56B758335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76200" y="76200"/>
            <a:ext cx="5486400" cy="2677656"/>
          </a:xfrm>
          <a:prstGeom prst="rect">
            <a:avLst/>
          </a:prstGeom>
          <a:solidFill>
            <a:schemeClr val="bg1">
              <a:lumMod val="85000"/>
              <a:lumOff val="15000"/>
              <a:alpha val="71000"/>
            </a:schemeClr>
          </a:solidFill>
        </p:spPr>
        <p:txBody>
          <a:bodyPr wrap="square">
            <a:spAutoFit/>
          </a:bodyPr>
          <a:lstStyle/>
          <a:p>
            <a:r>
              <a:rPr lang="en-US" sz="2800" dirty="0"/>
              <a:t>4.13.2 If existing control measures need to be modified or if additional control measures are necessary for any reason, the permittee must complete any corrective action in accordance with Part 8.2. </a:t>
            </a:r>
          </a:p>
        </p:txBody>
      </p:sp>
      <p:sp>
        <p:nvSpPr>
          <p:cNvPr id="6" name="TextBox 5"/>
          <p:cNvSpPr txBox="1"/>
          <p:nvPr/>
        </p:nvSpPr>
        <p:spPr>
          <a:xfrm>
            <a:off x="5791200" y="169663"/>
            <a:ext cx="2001382" cy="461665"/>
          </a:xfrm>
          <a:prstGeom prst="rect">
            <a:avLst/>
          </a:prstGeom>
          <a:solidFill>
            <a:schemeClr val="bg1">
              <a:lumMod val="85000"/>
              <a:lumOff val="15000"/>
              <a:alpha val="74000"/>
            </a:schemeClr>
          </a:solidFill>
          <a:ln>
            <a:solidFill>
              <a:schemeClr val="tx1"/>
            </a:solidFill>
          </a:ln>
        </p:spPr>
        <p:txBody>
          <a:bodyPr wrap="none" rtlCol="0">
            <a:spAutoFit/>
          </a:bodyPr>
          <a:lstStyle/>
          <a:p>
            <a:r>
              <a:rPr lang="en-US" sz="2400" dirty="0"/>
              <a:t>2021 CGP 4.13</a:t>
            </a:r>
          </a:p>
        </p:txBody>
      </p:sp>
      <p:pic>
        <p:nvPicPr>
          <p:cNvPr id="8" name="Picture 7"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S-QLF0A\buffalo2\pictures\ANC ECO 3\10-2-07 0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71" y="1"/>
            <a:ext cx="9183872" cy="6858000"/>
          </a:xfrm>
          <a:prstGeom prst="rect">
            <a:avLst/>
          </a:prstGeom>
          <a:noFill/>
          <a:effectLst>
            <a:innerShdw blurRad="114300">
              <a:prstClr val="black"/>
            </a:innerShdw>
          </a:effectLst>
        </p:spPr>
      </p:pic>
      <p:sp>
        <p:nvSpPr>
          <p:cNvPr id="2" name="Rectangle 1"/>
          <p:cNvSpPr/>
          <p:nvPr/>
        </p:nvSpPr>
        <p:spPr>
          <a:xfrm>
            <a:off x="0" y="2487643"/>
            <a:ext cx="9067800" cy="4339650"/>
          </a:xfrm>
          <a:prstGeom prst="rect">
            <a:avLst/>
          </a:prstGeom>
          <a:solidFill>
            <a:schemeClr val="bg1">
              <a:lumMod val="75000"/>
              <a:lumOff val="25000"/>
              <a:alpha val="58000"/>
            </a:schemeClr>
          </a:solidFill>
        </p:spPr>
        <p:txBody>
          <a:bodyPr wrap="square">
            <a:spAutoFit/>
          </a:bodyPr>
          <a:lstStyle/>
          <a:p>
            <a:r>
              <a:rPr lang="en-US" sz="2300" dirty="0"/>
              <a:t>4.13.3 A permittee must remove sediment from silt fences, check dams, berms or other controls before the accumulated sediment reaches:</a:t>
            </a:r>
          </a:p>
          <a:p>
            <a:r>
              <a:rPr lang="en-US" sz="2300" dirty="0"/>
              <a:t>4.13.3.1 One-third (⅓) the distance up the above-ground height (or it reaches a lower height based on manufacturer’s specifications) for silt fences;</a:t>
            </a:r>
          </a:p>
          <a:p>
            <a:r>
              <a:rPr lang="en-US" sz="2300" dirty="0"/>
              <a:t>4.13.3.2 One-half (½) the distance up the above-ground height (or it reaches a lower height based on manufacturer’s specifications or BMP guidance manuals) for storm water inlets, check dams, berms, or other control measure; or</a:t>
            </a:r>
          </a:p>
          <a:p>
            <a:r>
              <a:rPr lang="en-US" sz="2300" dirty="0"/>
              <a:t>4.13.3.3 For sediment traps or sediment ponds, the permittee must remove accumulated sediment when the design capacity has been reduced by fifty (50%) percent.</a:t>
            </a:r>
          </a:p>
        </p:txBody>
      </p:sp>
      <p:sp>
        <p:nvSpPr>
          <p:cNvPr id="3" name="TextBox 2"/>
          <p:cNvSpPr txBox="1"/>
          <p:nvPr/>
        </p:nvSpPr>
        <p:spPr>
          <a:xfrm>
            <a:off x="5791200" y="228599"/>
            <a:ext cx="2001382" cy="461665"/>
          </a:xfrm>
          <a:prstGeom prst="rect">
            <a:avLst/>
          </a:prstGeom>
          <a:noFill/>
          <a:ln>
            <a:solidFill>
              <a:schemeClr val="tx1"/>
            </a:solidFill>
          </a:ln>
        </p:spPr>
        <p:txBody>
          <a:bodyPr wrap="none" rtlCol="0">
            <a:spAutoFit/>
          </a:bodyPr>
          <a:lstStyle/>
          <a:p>
            <a:r>
              <a:rPr lang="en-US" sz="2400" dirty="0"/>
              <a:t>2021 CGP 4.13</a:t>
            </a:r>
          </a:p>
        </p:txBody>
      </p:sp>
      <p:sp>
        <p:nvSpPr>
          <p:cNvPr id="6" name="TextBox 5"/>
          <p:cNvSpPr txBox="1"/>
          <p:nvPr/>
        </p:nvSpPr>
        <p:spPr>
          <a:xfrm>
            <a:off x="77232" y="320933"/>
            <a:ext cx="1189493" cy="369332"/>
          </a:xfrm>
          <a:prstGeom prst="rect">
            <a:avLst/>
          </a:prstGeom>
          <a:noFill/>
        </p:spPr>
        <p:txBody>
          <a:bodyPr wrap="none" rtlCol="0">
            <a:spAutoFit/>
          </a:bodyPr>
          <a:lstStyle/>
          <a:p>
            <a:r>
              <a:rPr lang="en-US" dirty="0">
                <a:solidFill>
                  <a:schemeClr val="bg1"/>
                </a:solidFill>
              </a:rPr>
              <a:t>Anchorage</a:t>
            </a:r>
          </a:p>
        </p:txBody>
      </p:sp>
      <p:pic>
        <p:nvPicPr>
          <p:cNvPr id="7" name="Picture 6"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0" y="0"/>
            <a:ext cx="6172200" cy="990600"/>
          </a:xfrm>
        </p:spPr>
        <p:txBody>
          <a:bodyPr/>
          <a:lstStyle/>
          <a:p>
            <a:pPr eaLnBrk="1" hangingPunct="1">
              <a:defRPr/>
            </a:pPr>
            <a:r>
              <a:rPr lang="en-US" b="1"/>
              <a:t>MAINTAIN BMPs</a:t>
            </a:r>
          </a:p>
        </p:txBody>
      </p:sp>
      <p:pic>
        <p:nvPicPr>
          <p:cNvPr id="50179" name="Picture 3" descr="Paul011"/>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228600" y="3962400"/>
            <a:ext cx="4038600" cy="2692400"/>
          </a:xfrm>
        </p:spPr>
      </p:pic>
      <p:sp>
        <p:nvSpPr>
          <p:cNvPr id="1064964" name="Rectangle 4"/>
          <p:cNvSpPr>
            <a:spLocks noGrp="1" noChangeArrowheads="1"/>
          </p:cNvSpPr>
          <p:nvPr>
            <p:ph type="body" sz="half" idx="2"/>
          </p:nvPr>
        </p:nvSpPr>
        <p:spPr>
          <a:xfrm>
            <a:off x="4419600" y="2514600"/>
            <a:ext cx="4724400" cy="4114800"/>
          </a:xfrm>
        </p:spPr>
        <p:txBody>
          <a:bodyPr/>
          <a:lstStyle/>
          <a:p>
            <a:pPr eaLnBrk="1" hangingPunct="1">
              <a:buClr>
                <a:schemeClr val="tx1">
                  <a:lumMod val="95000"/>
                </a:schemeClr>
              </a:buClr>
              <a:defRPr/>
            </a:pPr>
            <a:r>
              <a:rPr lang="en-US" sz="2800" dirty="0"/>
              <a:t>All BMPs require maintenance</a:t>
            </a:r>
          </a:p>
          <a:p>
            <a:pPr eaLnBrk="1" hangingPunct="1">
              <a:buClr>
                <a:schemeClr val="tx1">
                  <a:lumMod val="95000"/>
                </a:schemeClr>
              </a:buClr>
              <a:defRPr/>
            </a:pPr>
            <a:r>
              <a:rPr lang="en-US" sz="2800" dirty="0"/>
              <a:t>Proper installation is only the first step</a:t>
            </a:r>
          </a:p>
          <a:p>
            <a:pPr eaLnBrk="1" hangingPunct="1">
              <a:buClr>
                <a:schemeClr val="tx1">
                  <a:lumMod val="95000"/>
                </a:schemeClr>
              </a:buClr>
              <a:defRPr/>
            </a:pPr>
            <a:r>
              <a:rPr lang="en-US" sz="2800" dirty="0"/>
              <a:t>Inspect on a regular basis and after every discharge</a:t>
            </a:r>
          </a:p>
          <a:p>
            <a:pPr eaLnBrk="1" hangingPunct="1">
              <a:buClr>
                <a:schemeClr val="tx1">
                  <a:lumMod val="95000"/>
                </a:schemeClr>
              </a:buClr>
              <a:defRPr/>
            </a:pPr>
            <a:r>
              <a:rPr lang="en-US" sz="2800" dirty="0"/>
              <a:t>Designate a person to inspect E &amp; S controls</a:t>
            </a:r>
          </a:p>
          <a:p>
            <a:pPr eaLnBrk="1" hangingPunct="1">
              <a:buClr>
                <a:schemeClr val="tx1">
                  <a:lumMod val="95000"/>
                </a:schemeClr>
              </a:buClr>
              <a:defRPr/>
            </a:pPr>
            <a:endParaRPr lang="en-US" sz="2800" dirty="0"/>
          </a:p>
        </p:txBody>
      </p:sp>
      <p:pic>
        <p:nvPicPr>
          <p:cNvPr id="50181" name="Picture 8" descr="Excavator &amp; ditch sediment Clark C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990600"/>
            <a:ext cx="3902075" cy="2925763"/>
          </a:xfrm>
          <a:prstGeom prst="rect">
            <a:avLst/>
          </a:prstGeom>
          <a:noFill/>
          <a:ln w="9525">
            <a:noFill/>
            <a:miter lim="800000"/>
            <a:headEnd/>
            <a:tailEnd/>
          </a:ln>
        </p:spPr>
      </p:pic>
      <p:pic>
        <p:nvPicPr>
          <p:cNvPr id="50182" name="Picture 10" descr="8-09-06 03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228600"/>
            <a:ext cx="2819400" cy="21145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FFALO-1\share\pictures\Bragaw Interchange\Eagle Loop ANC 06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effectLst>
            <a:innerShdw blurRad="114300">
              <a:prstClr val="black"/>
            </a:innerShdw>
          </a:effectLst>
        </p:spPr>
      </p:pic>
      <p:sp>
        <p:nvSpPr>
          <p:cNvPr id="3" name="Rectangle 2"/>
          <p:cNvSpPr/>
          <p:nvPr/>
        </p:nvSpPr>
        <p:spPr>
          <a:xfrm>
            <a:off x="228600" y="228600"/>
            <a:ext cx="5326063" cy="584200"/>
          </a:xfrm>
          <a:prstGeom prst="rect">
            <a:avLst/>
          </a:prstGeom>
        </p:spPr>
        <p:txBody>
          <a:bodyPr wrap="none">
            <a:spAutoFit/>
          </a:bodyPr>
          <a:lstStyle/>
          <a:p>
            <a:pPr eaLnBrk="0" hangingPunct="0">
              <a:defRPr/>
            </a:pPr>
            <a:r>
              <a:rPr lang="en-US" sz="3200" b="1" dirty="0">
                <a:effectLst>
                  <a:outerShdw blurRad="38100" dist="38100" dir="2700000" algn="tl">
                    <a:srgbClr val="000000">
                      <a:alpha val="43137"/>
                    </a:srgbClr>
                  </a:outerShdw>
                </a:effectLst>
                <a:cs typeface="+mn-cs"/>
              </a:rPr>
              <a:t>Maintenance of Controls</a:t>
            </a:r>
          </a:p>
        </p:txBody>
      </p:sp>
      <p:sp>
        <p:nvSpPr>
          <p:cNvPr id="47108" name="Rectangle 3"/>
          <p:cNvSpPr>
            <a:spLocks noChangeArrowheads="1"/>
          </p:cNvSpPr>
          <p:nvPr/>
        </p:nvSpPr>
        <p:spPr bwMode="auto">
          <a:xfrm>
            <a:off x="152400" y="4800600"/>
            <a:ext cx="8763000" cy="1938992"/>
          </a:xfrm>
          <a:prstGeom prst="rect">
            <a:avLst/>
          </a:prstGeom>
          <a:solidFill>
            <a:srgbClr val="2C2C2C">
              <a:alpha val="47058"/>
            </a:srgbClr>
          </a:solidFill>
          <a:ln w="9525">
            <a:noFill/>
            <a:miter lim="800000"/>
            <a:headEnd/>
            <a:tailEnd/>
          </a:ln>
        </p:spPr>
        <p:txBody>
          <a:bodyPr wrap="square">
            <a:spAutoFit/>
          </a:bodyPr>
          <a:lstStyle/>
          <a:p>
            <a:pPr eaLnBrk="0" hangingPunct="0">
              <a:buFont typeface="Arial" charset="0"/>
              <a:buChar char="•"/>
            </a:pPr>
            <a:r>
              <a:rPr lang="en-US" sz="2400"/>
              <a:t>Summarize routine maintenance of BMPs. </a:t>
            </a:r>
          </a:p>
          <a:p>
            <a:pPr eaLnBrk="0" hangingPunct="0">
              <a:buFont typeface="Arial" charset="0"/>
              <a:buChar char="•"/>
            </a:pPr>
            <a:r>
              <a:rPr lang="en-US" sz="2400"/>
              <a:t>Include schedules (daily, weekly, etc.) as well as who is responsible.</a:t>
            </a:r>
          </a:p>
          <a:p>
            <a:pPr eaLnBrk="0" hangingPunct="0">
              <a:buFont typeface="Arial" charset="0"/>
              <a:buChar char="•"/>
            </a:pPr>
            <a:r>
              <a:rPr lang="en-US" sz="2400"/>
              <a:t>Detail maintenance procedures for individual BMPs.</a:t>
            </a:r>
          </a:p>
          <a:p>
            <a:pPr eaLnBrk="0" hangingPunct="0">
              <a:buFont typeface="Arial" charset="0"/>
              <a:buChar char="•"/>
            </a:pPr>
            <a:r>
              <a:rPr lang="en-US" sz="2400"/>
              <a:t>All maintenance activities must be documented.</a:t>
            </a:r>
          </a:p>
          <a:p>
            <a:pPr eaLnBrk="0" hangingPunct="0">
              <a:buFont typeface="Arial" charset="0"/>
              <a:buChar char="•"/>
            </a:pPr>
            <a:r>
              <a:rPr lang="en-US" sz="2400"/>
              <a:t>Use corrective action log to describe all maintenance.</a:t>
            </a:r>
          </a:p>
        </p:txBody>
      </p:sp>
      <p:pic>
        <p:nvPicPr>
          <p:cNvPr id="47109" name="Picture 2" descr="C:\Users\alex\Pictures\Microsoft Clip Organizer\j0293382.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990600"/>
            <a:ext cx="2625725" cy="334803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irMaint"/>
          <p:cNvPicPr>
            <a:picLocks noChangeAspect="1" noChangeArrowheads="1"/>
          </p:cNvPicPr>
          <p:nvPr/>
        </p:nvPicPr>
        <p:blipFill>
          <a:blip r:embed="rId2" cstate="print"/>
          <a:srcRect/>
          <a:stretch>
            <a:fillRect/>
          </a:stretch>
        </p:blipFill>
        <p:spPr bwMode="auto">
          <a:xfrm>
            <a:off x="0" y="1209675"/>
            <a:ext cx="9144000" cy="5648325"/>
          </a:xfrm>
          <a:prstGeom prst="rect">
            <a:avLst/>
          </a:prstGeom>
          <a:noFill/>
          <a:ln w="9525">
            <a:noFill/>
            <a:miter lim="800000"/>
            <a:headEnd/>
            <a:tailEnd/>
          </a:ln>
        </p:spPr>
      </p:pic>
      <p:sp>
        <p:nvSpPr>
          <p:cNvPr id="51203" name="Text Box 3"/>
          <p:cNvSpPr txBox="1">
            <a:spLocks noChangeArrowheads="1"/>
          </p:cNvSpPr>
          <p:nvPr/>
        </p:nvSpPr>
        <p:spPr bwMode="auto">
          <a:xfrm>
            <a:off x="0" y="381000"/>
            <a:ext cx="9144000" cy="519113"/>
          </a:xfrm>
          <a:prstGeom prst="rect">
            <a:avLst/>
          </a:prstGeom>
          <a:noFill/>
          <a:ln w="9525">
            <a:noFill/>
            <a:miter lim="800000"/>
            <a:headEnd/>
            <a:tailEnd/>
          </a:ln>
        </p:spPr>
        <p:txBody>
          <a:bodyPr>
            <a:spAutoFit/>
          </a:bodyPr>
          <a:lstStyle/>
          <a:p>
            <a:pPr algn="ctr"/>
            <a:r>
              <a:rPr lang="en-US" sz="2800" b="1">
                <a:solidFill>
                  <a:schemeClr val="tx2"/>
                </a:solidFill>
                <a:latin typeface="Arial" charset="0"/>
              </a:rPr>
              <a:t>BMP’s Need More Than “On The Fly” Maintenance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a:xfrm>
            <a:off x="457200" y="0"/>
            <a:ext cx="8229600" cy="1371600"/>
          </a:xfrm>
        </p:spPr>
        <p:txBody>
          <a:bodyPr/>
          <a:lstStyle/>
          <a:p>
            <a:pPr eaLnBrk="1" hangingPunct="1">
              <a:defRPr/>
            </a:pPr>
            <a:r>
              <a:rPr lang="en-US" sz="4000"/>
              <a:t>Some BMPs in Certain Situations are Harder to Maintain Than Others</a:t>
            </a:r>
          </a:p>
        </p:txBody>
      </p:sp>
      <p:pic>
        <p:nvPicPr>
          <p:cNvPr id="52227" name="Picture 4" descr="3-2-06 01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582738"/>
            <a:ext cx="9144000" cy="527526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a:xfrm>
            <a:off x="381000" y="76200"/>
            <a:ext cx="8229600" cy="1371600"/>
          </a:xfrm>
        </p:spPr>
        <p:txBody>
          <a:bodyPr/>
          <a:lstStyle/>
          <a:p>
            <a:pPr eaLnBrk="1" hangingPunct="1">
              <a:defRPr/>
            </a:pPr>
            <a:r>
              <a:rPr lang="en-US" sz="4000" b="1" dirty="0"/>
              <a:t>Timely Monitoring of BMPs is Required </a:t>
            </a:r>
            <a:r>
              <a:rPr lang="en-US" sz="3200" b="1" i="1" dirty="0"/>
              <a:t>and prudent</a:t>
            </a:r>
          </a:p>
        </p:txBody>
      </p:sp>
      <p:sp>
        <p:nvSpPr>
          <p:cNvPr id="695299" name="Rectangle 3"/>
          <p:cNvSpPr>
            <a:spLocks noGrp="1" noChangeArrowheads="1"/>
          </p:cNvSpPr>
          <p:nvPr>
            <p:ph type="body" sz="half" idx="1"/>
          </p:nvPr>
        </p:nvSpPr>
        <p:spPr>
          <a:xfrm>
            <a:off x="0" y="1905000"/>
            <a:ext cx="4343400" cy="4419600"/>
          </a:xfrm>
        </p:spPr>
        <p:txBody>
          <a:bodyPr/>
          <a:lstStyle/>
          <a:p>
            <a:pPr eaLnBrk="1" hangingPunct="1">
              <a:lnSpc>
                <a:spcPct val="90000"/>
              </a:lnSpc>
              <a:buClr>
                <a:schemeClr val="tx2"/>
              </a:buClr>
              <a:defRPr/>
            </a:pPr>
            <a:r>
              <a:rPr lang="en-US" sz="2800" b="1" dirty="0"/>
              <a:t>Responsible Person (AK-CESCL) Must  Inspect &amp; Record BMP Performance</a:t>
            </a:r>
          </a:p>
          <a:p>
            <a:pPr eaLnBrk="1" hangingPunct="1">
              <a:lnSpc>
                <a:spcPct val="90000"/>
              </a:lnSpc>
              <a:buClr>
                <a:schemeClr val="tx2"/>
              </a:buClr>
              <a:defRPr/>
            </a:pPr>
            <a:r>
              <a:rPr lang="en-US" sz="2800" b="1" dirty="0"/>
              <a:t>BMP Performance Must be Inspected per all Permit Conditions</a:t>
            </a:r>
          </a:p>
          <a:p>
            <a:pPr eaLnBrk="1" hangingPunct="1">
              <a:lnSpc>
                <a:spcPct val="90000"/>
              </a:lnSpc>
              <a:buClr>
                <a:schemeClr val="tx2"/>
              </a:buClr>
              <a:defRPr/>
            </a:pPr>
            <a:r>
              <a:rPr lang="en-US" sz="2800" b="1" dirty="0"/>
              <a:t>Schedule must be in the SWPPP</a:t>
            </a:r>
          </a:p>
        </p:txBody>
      </p:sp>
      <p:pic>
        <p:nvPicPr>
          <p:cNvPr id="54276" name="Picture 4" descr="EPSN0005"/>
          <p:cNvPicPr>
            <a:picLocks noGrp="1" noChangeAspect="1" noChangeArrowheads="1"/>
          </p:cNvPicPr>
          <p:nvPr>
            <p:ph sz="half" idx="2"/>
          </p:nvPr>
        </p:nvPicPr>
        <p:blipFill>
          <a:blip r:embed="rId2" cstate="email">
            <a:lum bright="12000"/>
            <a:extLst>
              <a:ext uri="{28A0092B-C50C-407E-A947-70E740481C1C}">
                <a14:useLocalDpi xmlns:a14="http://schemas.microsoft.com/office/drawing/2010/main"/>
              </a:ext>
            </a:extLst>
          </a:blip>
          <a:srcRect/>
          <a:stretch>
            <a:fillRect/>
          </a:stretch>
        </p:blipFill>
        <p:spPr>
          <a:xfrm>
            <a:off x="4343400" y="1600200"/>
            <a:ext cx="4540250" cy="4953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IMG_172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w="9525">
            <a:noFill/>
            <a:miter lim="800000"/>
            <a:headEnd/>
            <a:tailEnd/>
          </a:ln>
        </p:spPr>
      </p:pic>
      <p:sp>
        <p:nvSpPr>
          <p:cNvPr id="696322" name="Rectangle 2"/>
          <p:cNvSpPr>
            <a:spLocks noGrp="1" noChangeArrowheads="1"/>
          </p:cNvSpPr>
          <p:nvPr>
            <p:ph type="title"/>
          </p:nvPr>
        </p:nvSpPr>
        <p:spPr>
          <a:xfrm>
            <a:off x="304800" y="152400"/>
            <a:ext cx="8229600" cy="762000"/>
          </a:xfrm>
        </p:spPr>
        <p:txBody>
          <a:bodyPr/>
          <a:lstStyle/>
          <a:p>
            <a:pPr eaLnBrk="1" hangingPunct="1">
              <a:defRPr/>
            </a:pPr>
            <a:r>
              <a:rPr lang="en-US" b="1" dirty="0">
                <a:solidFill>
                  <a:schemeClr val="bg1"/>
                </a:solidFill>
              </a:rPr>
              <a:t>BMP Inspections</a:t>
            </a:r>
          </a:p>
        </p:txBody>
      </p:sp>
      <p:sp>
        <p:nvSpPr>
          <p:cNvPr id="696323" name="Rectangle 3"/>
          <p:cNvSpPr>
            <a:spLocks noGrp="1" noChangeArrowheads="1"/>
          </p:cNvSpPr>
          <p:nvPr>
            <p:ph type="body" idx="1"/>
          </p:nvPr>
        </p:nvSpPr>
        <p:spPr>
          <a:xfrm>
            <a:off x="457200" y="4267200"/>
            <a:ext cx="8229600" cy="2590800"/>
          </a:xfrm>
        </p:spPr>
        <p:txBody>
          <a:bodyPr/>
          <a:lstStyle/>
          <a:p>
            <a:pPr eaLnBrk="1" hangingPunct="1">
              <a:buClr>
                <a:schemeClr val="tx2"/>
              </a:buClr>
              <a:defRPr/>
            </a:pPr>
            <a:r>
              <a:rPr lang="en-US" sz="2800" b="1" dirty="0"/>
              <a:t>Qualified Inspectors Must Fill Out Inspection Checklists/Reports</a:t>
            </a:r>
          </a:p>
          <a:p>
            <a:pPr eaLnBrk="1" hangingPunct="1">
              <a:buClr>
                <a:schemeClr val="tx2"/>
              </a:buClr>
              <a:defRPr/>
            </a:pPr>
            <a:r>
              <a:rPr lang="en-US" sz="2800" b="1" dirty="0"/>
              <a:t>You Must Record BMP Maintenance</a:t>
            </a:r>
          </a:p>
          <a:p>
            <a:pPr eaLnBrk="1" hangingPunct="1">
              <a:buClr>
                <a:schemeClr val="tx2"/>
              </a:buClr>
              <a:defRPr/>
            </a:pPr>
            <a:r>
              <a:rPr lang="en-US" sz="2800" b="1" dirty="0"/>
              <a:t>You Must Record any Sampling Data of </a:t>
            </a:r>
            <a:r>
              <a:rPr lang="en-US" sz="2800" b="1" dirty="0" err="1"/>
              <a:t>Stormwater</a:t>
            </a:r>
            <a:r>
              <a:rPr lang="en-US" sz="2800" b="1" dirty="0"/>
              <a:t> Discharge</a:t>
            </a:r>
          </a:p>
          <a:p>
            <a:pPr eaLnBrk="1" hangingPunct="1">
              <a:defRPr/>
            </a:pPr>
            <a:endParaRPr lang="en-US"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7-27-97 00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6563" name="Text Box 3"/>
          <p:cNvSpPr txBox="1">
            <a:spLocks noChangeArrowheads="1"/>
          </p:cNvSpPr>
          <p:nvPr/>
        </p:nvSpPr>
        <p:spPr bwMode="auto">
          <a:xfrm>
            <a:off x="228600" y="152400"/>
            <a:ext cx="7745413" cy="954088"/>
          </a:xfrm>
          <a:prstGeom prst="rect">
            <a:avLst/>
          </a:prstGeom>
          <a:noFill/>
          <a:ln w="9525">
            <a:noFill/>
            <a:miter lim="800000"/>
            <a:headEnd/>
            <a:tailEnd/>
          </a:ln>
        </p:spPr>
        <p:txBody>
          <a:bodyPr wrap="none">
            <a:spAutoFit/>
          </a:bodyPr>
          <a:lstStyle/>
          <a:p>
            <a:pPr eaLnBrk="0" hangingPunct="0"/>
            <a:r>
              <a:rPr lang="en-US" sz="3600">
                <a:solidFill>
                  <a:schemeClr val="bg1"/>
                </a:solidFill>
              </a:rPr>
              <a:t>How do you do what you do?</a:t>
            </a:r>
          </a:p>
          <a:p>
            <a:pPr eaLnBrk="0" hangingPunct="0"/>
            <a:r>
              <a:rPr lang="en-US" sz="2000">
                <a:solidFill>
                  <a:schemeClr val="bg1"/>
                </a:solidFill>
              </a:rPr>
              <a:t>Are your means and methods compliant with all permit conditions?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P91000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3652" name="Text Box 4"/>
          <p:cNvSpPr txBox="1">
            <a:spLocks noChangeArrowheads="1"/>
          </p:cNvSpPr>
          <p:nvPr/>
        </p:nvSpPr>
        <p:spPr bwMode="auto">
          <a:xfrm>
            <a:off x="216877" y="5997714"/>
            <a:ext cx="6031523" cy="707886"/>
          </a:xfrm>
          <a:prstGeom prst="rect">
            <a:avLst/>
          </a:prstGeom>
          <a:solidFill>
            <a:schemeClr val="tx1">
              <a:lumMod val="75000"/>
              <a:alpha val="66000"/>
            </a:schemeClr>
          </a:solidFill>
          <a:ln w="9525">
            <a:noFill/>
            <a:miter lim="800000"/>
            <a:headEnd/>
            <a:tailEnd/>
          </a:ln>
          <a:effectLst/>
        </p:spPr>
        <p:txBody>
          <a:bodyPr wrap="none">
            <a:spAutoFit/>
          </a:bodyPr>
          <a:lstStyle/>
          <a:p>
            <a:pPr eaLnBrk="1" hangingPunct="1">
              <a:defRPr/>
            </a:pPr>
            <a:r>
              <a:rPr lang="en-US" sz="4000" b="1" i="0" dirty="0">
                <a:solidFill>
                  <a:schemeClr val="bg1"/>
                </a:solidFill>
                <a:cs typeface="Arial" charset="0"/>
              </a:rPr>
              <a:t>Automated Wheel Washing</a:t>
            </a:r>
          </a:p>
        </p:txBody>
      </p:sp>
      <p:sp>
        <p:nvSpPr>
          <p:cNvPr id="4" name="TextBox 3"/>
          <p:cNvSpPr txBox="1"/>
          <p:nvPr/>
        </p:nvSpPr>
        <p:spPr>
          <a:xfrm>
            <a:off x="8229600" y="6412468"/>
            <a:ext cx="922047" cy="400110"/>
          </a:xfrm>
          <a:prstGeom prst="rect">
            <a:avLst/>
          </a:prstGeom>
          <a:noFill/>
        </p:spPr>
        <p:txBody>
          <a:bodyPr wrap="none" rtlCol="0">
            <a:spAutoFit/>
          </a:bodyPr>
          <a:lstStyle/>
          <a:p>
            <a:r>
              <a:rPr lang="en-US" sz="2000" dirty="0"/>
              <a:t>Juneau</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2-07-06 043"/>
          <p:cNvPicPr>
            <a:picLocks noChangeAspect="1" noChangeArrowheads="1"/>
          </p:cNvPicPr>
          <p:nvPr/>
        </p:nvPicPr>
        <p:blipFill>
          <a:blip r:embed="rId3" cstate="email">
            <a:lum bright="-12000" contrast="-3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4083" name="Text Box 3"/>
          <p:cNvSpPr txBox="1">
            <a:spLocks noChangeArrowheads="1"/>
          </p:cNvSpPr>
          <p:nvPr/>
        </p:nvSpPr>
        <p:spPr bwMode="auto">
          <a:xfrm>
            <a:off x="0" y="-9525"/>
            <a:ext cx="6302375" cy="2528888"/>
          </a:xfrm>
          <a:prstGeom prst="rect">
            <a:avLst/>
          </a:prstGeom>
          <a:noFill/>
          <a:ln w="9525">
            <a:noFill/>
            <a:miter lim="800000"/>
            <a:headEnd/>
            <a:tailEnd/>
          </a:ln>
          <a:effectLst/>
        </p:spPr>
        <p:txBody>
          <a:bodyPr wrap="none">
            <a:spAutoFit/>
          </a:bodyPr>
          <a:lstStyle/>
          <a:p>
            <a:pPr>
              <a:buClr>
                <a:schemeClr val="tx2"/>
              </a:buClr>
              <a:buFont typeface="Wingdings" pitchFamily="2" charset="2"/>
              <a:buChar char="ü"/>
              <a:defRPr/>
            </a:pPr>
            <a:r>
              <a:rPr lang="en-US" sz="3200" b="1">
                <a:effectLst>
                  <a:outerShdw blurRad="38100" dist="38100" dir="2700000" algn="tl">
                    <a:srgbClr val="000000"/>
                  </a:outerShdw>
                </a:effectLst>
                <a:latin typeface="Times New Roman" pitchFamily="18" charset="0"/>
              </a:rPr>
              <a:t> </a:t>
            </a:r>
            <a:r>
              <a:rPr lang="en-US" sz="3200" b="1">
                <a:effectLst>
                  <a:outerShdw blurRad="38100" dist="38100" dir="2700000" algn="tl">
                    <a:srgbClr val="000000"/>
                  </a:outerShdw>
                </a:effectLst>
              </a:rPr>
              <a:t>Debris Bins</a:t>
            </a:r>
          </a:p>
          <a:p>
            <a:pPr>
              <a:buClr>
                <a:schemeClr val="tx2"/>
              </a:buClr>
              <a:buFont typeface="Wingdings" pitchFamily="2" charset="2"/>
              <a:buChar char="ü"/>
              <a:defRPr/>
            </a:pPr>
            <a:r>
              <a:rPr lang="en-US" sz="3200" b="1">
                <a:effectLst>
                  <a:outerShdw blurRad="38100" dist="38100" dir="2700000" algn="tl">
                    <a:srgbClr val="000000"/>
                  </a:outerShdw>
                </a:effectLst>
              </a:rPr>
              <a:t> Covered Soils</a:t>
            </a:r>
          </a:p>
          <a:p>
            <a:pPr>
              <a:buClr>
                <a:schemeClr val="tx2"/>
              </a:buClr>
              <a:buFont typeface="Wingdings" pitchFamily="2" charset="2"/>
              <a:buChar char="ü"/>
              <a:defRPr/>
            </a:pPr>
            <a:r>
              <a:rPr lang="en-US" sz="3200" b="1">
                <a:effectLst>
                  <a:outerShdw blurRad="38100" dist="38100" dir="2700000" algn="tl">
                    <a:srgbClr val="000000"/>
                  </a:outerShdw>
                </a:effectLst>
              </a:rPr>
              <a:t> Inlet Protection</a:t>
            </a:r>
          </a:p>
          <a:p>
            <a:pPr>
              <a:buClr>
                <a:schemeClr val="tx2"/>
              </a:buClr>
              <a:buFont typeface="Wingdings" pitchFamily="2" charset="2"/>
              <a:buChar char="ü"/>
              <a:defRPr/>
            </a:pPr>
            <a:r>
              <a:rPr lang="en-US" sz="3200" b="1">
                <a:effectLst>
                  <a:outerShdw blurRad="38100" dist="38100" dir="2700000" algn="tl">
                    <a:srgbClr val="000000"/>
                  </a:outerShdw>
                </a:effectLst>
              </a:rPr>
              <a:t> Gravel Entrance</a:t>
            </a:r>
          </a:p>
          <a:p>
            <a:pPr>
              <a:buClr>
                <a:schemeClr val="tx2"/>
              </a:buClr>
              <a:buFont typeface="Wingdings" pitchFamily="2" charset="2"/>
              <a:buChar char="ü"/>
              <a:defRPr/>
            </a:pPr>
            <a:r>
              <a:rPr lang="en-US" sz="3200" b="1">
                <a:effectLst>
                  <a:outerShdw blurRad="38100" dist="38100" dir="2700000" algn="tl">
                    <a:srgbClr val="000000"/>
                  </a:outerShdw>
                </a:effectLst>
              </a:rPr>
              <a:t> Driveway Perimeter Control</a:t>
            </a:r>
          </a:p>
        </p:txBody>
      </p:sp>
      <p:sp>
        <p:nvSpPr>
          <p:cNvPr id="814084" name="Text Box 4"/>
          <p:cNvSpPr txBox="1">
            <a:spLocks noChangeArrowheads="1"/>
          </p:cNvSpPr>
          <p:nvPr/>
        </p:nvSpPr>
        <p:spPr bwMode="auto">
          <a:xfrm>
            <a:off x="152400" y="5400675"/>
            <a:ext cx="3324225" cy="579438"/>
          </a:xfrm>
          <a:prstGeom prst="rect">
            <a:avLst/>
          </a:prstGeom>
          <a:noFill/>
          <a:ln w="9525">
            <a:noFill/>
            <a:miter lim="800000"/>
            <a:headEnd/>
            <a:tailEnd/>
          </a:ln>
          <a:effectLst/>
        </p:spPr>
        <p:txBody>
          <a:bodyPr wrap="none">
            <a:spAutoFit/>
          </a:bodyPr>
          <a:lstStyle/>
          <a:p>
            <a:pPr>
              <a:buClr>
                <a:schemeClr val="tx2"/>
              </a:buClr>
              <a:buFont typeface="Wingdings" pitchFamily="2" charset="2"/>
              <a:buChar char="ü"/>
              <a:defRPr/>
            </a:pPr>
            <a:r>
              <a:rPr lang="en-US" sz="3200" b="1">
                <a:effectLst>
                  <a:outerShdw blurRad="38100" dist="38100" dir="2700000" algn="tl">
                    <a:srgbClr val="000000"/>
                  </a:outerShdw>
                </a:effectLst>
                <a:latin typeface="Times New Roman" pitchFamily="18" charset="0"/>
              </a:rPr>
              <a:t> </a:t>
            </a:r>
            <a:r>
              <a:rPr lang="en-US" sz="3200" b="1">
                <a:effectLst>
                  <a:outerShdw blurRad="38100" dist="38100" dir="2700000" algn="tl">
                    <a:srgbClr val="000000"/>
                  </a:outerShdw>
                </a:effectLst>
              </a:rPr>
              <a:t>Clean Streets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457200" y="0"/>
            <a:ext cx="8229600" cy="1371600"/>
          </a:xfrm>
        </p:spPr>
        <p:txBody>
          <a:bodyPr/>
          <a:lstStyle/>
          <a:p>
            <a:pPr eaLnBrk="1" hangingPunct="1">
              <a:defRPr/>
            </a:pPr>
            <a:r>
              <a:rPr lang="en-US" sz="3800" b="1"/>
              <a:t>Debris Free Zone:</a:t>
            </a:r>
            <a:br>
              <a:rPr lang="en-US" sz="3800" b="1"/>
            </a:br>
            <a:r>
              <a:rPr lang="en-US" sz="3800" b="1"/>
              <a:t>Clean Access for Clients &amp; Crew</a:t>
            </a:r>
          </a:p>
        </p:txBody>
      </p:sp>
      <p:pic>
        <p:nvPicPr>
          <p:cNvPr id="68611" name="Picture 4" descr="10-28-05 001"/>
          <p:cNvPicPr>
            <a:picLocks noGrp="1" noChangeAspect="1" noChangeArrowheads="1"/>
          </p:cNvPicPr>
          <p:nvPr>
            <p:ph idx="1"/>
          </p:nvPr>
        </p:nvPicPr>
        <p:blipFill>
          <a:blip r:embed="rId2" cstate="email">
            <a:lum bright="18000"/>
            <a:extLst>
              <a:ext uri="{28A0092B-C50C-407E-A947-70E740481C1C}">
                <a14:useLocalDpi xmlns:a14="http://schemas.microsoft.com/office/drawing/2010/main"/>
              </a:ext>
            </a:extLst>
          </a:blip>
          <a:srcRect/>
          <a:stretch>
            <a:fillRect/>
          </a:stretch>
        </p:blipFill>
        <p:spPr>
          <a:xfrm>
            <a:off x="0" y="1408113"/>
            <a:ext cx="9144000" cy="5449887"/>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SC_084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5" name="Text Box 3"/>
          <p:cNvSpPr txBox="1">
            <a:spLocks noChangeArrowheads="1"/>
          </p:cNvSpPr>
          <p:nvPr/>
        </p:nvSpPr>
        <p:spPr bwMode="auto">
          <a:xfrm>
            <a:off x="990600" y="4343400"/>
            <a:ext cx="6977063" cy="579438"/>
          </a:xfrm>
          <a:prstGeom prst="rect">
            <a:avLst/>
          </a:prstGeom>
          <a:solidFill>
            <a:schemeClr val="tx1">
              <a:alpha val="58038"/>
            </a:schemeClr>
          </a:solidFill>
          <a:ln w="9525">
            <a:noFill/>
            <a:miter lim="800000"/>
            <a:headEnd/>
            <a:tailEnd/>
          </a:ln>
        </p:spPr>
        <p:txBody>
          <a:bodyPr wrap="none">
            <a:spAutoFit/>
          </a:bodyPr>
          <a:lstStyle/>
          <a:p>
            <a:r>
              <a:rPr lang="en-US" sz="3200" b="1">
                <a:solidFill>
                  <a:schemeClr val="bg1"/>
                </a:solidFill>
                <a:latin typeface="Times New Roman" pitchFamily="18" charset="0"/>
              </a:rPr>
              <a:t>Innovative thinking, Risk Management</a:t>
            </a:r>
          </a:p>
        </p:txBody>
      </p:sp>
      <p:pic>
        <p:nvPicPr>
          <p:cNvPr id="818180" name="Picture 4" descr="DSC_0839"/>
          <p:cNvPicPr>
            <a:picLocks noChangeAspect="1" noChangeArrowheads="1"/>
          </p:cNvPicPr>
          <p:nvPr/>
        </p:nvPicPr>
        <p:blipFill>
          <a:blip r:embed="rId4" cstate="print">
            <a:lum bright="24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8180"/>
                                        </p:tgtEl>
                                        <p:attrNameLst>
                                          <p:attrName>style.visibility</p:attrName>
                                        </p:attrNameLst>
                                      </p:cBhvr>
                                      <p:to>
                                        <p:strVal val="visible"/>
                                      </p:to>
                                    </p:set>
                                    <p:animEffect transition="in" filter="fade">
                                      <p:cBhvr>
                                        <p:cTn id="7" dur="2000"/>
                                        <p:tgtEl>
                                          <p:spTgt spid="81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p:txBody>
          <a:bodyPr/>
          <a:lstStyle/>
          <a:p>
            <a:pPr eaLnBrk="1" hangingPunct="1">
              <a:defRPr/>
            </a:pPr>
            <a:endParaRPr lang="en-US"/>
          </a:p>
        </p:txBody>
      </p:sp>
      <p:pic>
        <p:nvPicPr>
          <p:cNvPr id="70659" name="Picture 3" descr="Pics 2 52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effectLst>
            <a:innerShdw blurRad="114300">
              <a:prstClr val="black"/>
            </a:innerShdw>
          </a:effectLst>
        </p:spPr>
      </p:pic>
      <p:sp>
        <p:nvSpPr>
          <p:cNvPr id="819204" name="Text Box 4"/>
          <p:cNvSpPr txBox="1">
            <a:spLocks noChangeArrowheads="1"/>
          </p:cNvSpPr>
          <p:nvPr/>
        </p:nvSpPr>
        <p:spPr bwMode="auto">
          <a:xfrm>
            <a:off x="990600" y="227013"/>
            <a:ext cx="7356475" cy="519112"/>
          </a:xfrm>
          <a:prstGeom prst="rect">
            <a:avLst/>
          </a:prstGeom>
          <a:noFill/>
          <a:ln w="9525">
            <a:noFill/>
            <a:miter lim="800000"/>
            <a:headEnd/>
            <a:tailEnd/>
          </a:ln>
          <a:effectLst/>
        </p:spPr>
        <p:txBody>
          <a:bodyPr wrap="none">
            <a:spAutoFit/>
          </a:bodyPr>
          <a:lstStyle/>
          <a:p>
            <a:pPr>
              <a:defRPr/>
            </a:pPr>
            <a:r>
              <a:rPr lang="en-US" sz="2800" b="1" dirty="0">
                <a:solidFill>
                  <a:schemeClr val="bg1"/>
                </a:solidFill>
                <a:latin typeface="Arial" charset="0"/>
              </a:rPr>
              <a:t>Temporary “Winter Over” Erosion Control</a:t>
            </a:r>
            <a:r>
              <a:rPr lang="en-US" sz="2400" dirty="0">
                <a:solidFill>
                  <a:schemeClr val="bg1"/>
                </a:solidFill>
                <a:latin typeface="Times New Roman" pitchFamily="18" charset="0"/>
              </a:rPr>
              <a:t> </a:t>
            </a:r>
          </a:p>
        </p:txBody>
      </p:sp>
      <p:sp>
        <p:nvSpPr>
          <p:cNvPr id="819205" name="Text Box 5"/>
          <p:cNvSpPr txBox="1">
            <a:spLocks noChangeArrowheads="1"/>
          </p:cNvSpPr>
          <p:nvPr/>
        </p:nvSpPr>
        <p:spPr bwMode="auto">
          <a:xfrm>
            <a:off x="3733800" y="2157413"/>
            <a:ext cx="2457450" cy="519112"/>
          </a:xfrm>
          <a:prstGeom prst="rect">
            <a:avLst/>
          </a:prstGeom>
          <a:solidFill>
            <a:schemeClr val="bg1">
              <a:alpha val="50999"/>
            </a:schemeClr>
          </a:solidFill>
          <a:ln w="9525">
            <a:noFill/>
            <a:miter lim="800000"/>
            <a:headEnd/>
            <a:tailEnd/>
          </a:ln>
          <a:effectLst/>
        </p:spPr>
        <p:txBody>
          <a:bodyPr wrap="none">
            <a:spAutoFit/>
          </a:bodyPr>
          <a:lstStyle/>
          <a:p>
            <a:pPr>
              <a:defRPr/>
            </a:pPr>
            <a:r>
              <a:rPr lang="en-US" sz="2800" b="1">
                <a:effectLst>
                  <a:outerShdw blurRad="38100" dist="38100" dir="2700000" algn="tl">
                    <a:srgbClr val="000000"/>
                  </a:outerShdw>
                </a:effectLst>
                <a:latin typeface="Arial" charset="0"/>
              </a:rPr>
              <a:t>Pre-Load Pile</a:t>
            </a:r>
          </a:p>
        </p:txBody>
      </p:sp>
      <p:sp>
        <p:nvSpPr>
          <p:cNvPr id="819206" name="Text Box 6"/>
          <p:cNvSpPr txBox="1">
            <a:spLocks noChangeArrowheads="1"/>
          </p:cNvSpPr>
          <p:nvPr/>
        </p:nvSpPr>
        <p:spPr bwMode="auto">
          <a:xfrm>
            <a:off x="2514600" y="3479800"/>
            <a:ext cx="1627188" cy="579438"/>
          </a:xfrm>
          <a:prstGeom prst="rect">
            <a:avLst/>
          </a:prstGeom>
          <a:noFill/>
          <a:ln w="9525">
            <a:noFill/>
            <a:miter lim="800000"/>
            <a:headEnd/>
            <a:tailEnd/>
          </a:ln>
          <a:effectLst/>
        </p:spPr>
        <p:txBody>
          <a:bodyPr wrap="none">
            <a:spAutoFit/>
          </a:bodyPr>
          <a:lstStyle/>
          <a:p>
            <a:pPr>
              <a:defRPr/>
            </a:pPr>
            <a:r>
              <a:rPr lang="en-US" sz="3200" b="1">
                <a:effectLst>
                  <a:outerShdw blurRad="38100" dist="38100" dir="2700000" algn="tl">
                    <a:srgbClr val="000000"/>
                  </a:outerShdw>
                </a:effectLst>
                <a:latin typeface="Arial" charset="0"/>
              </a:rPr>
              <a:t>Wattles</a:t>
            </a:r>
          </a:p>
        </p:txBody>
      </p:sp>
      <p:sp>
        <p:nvSpPr>
          <p:cNvPr id="70663" name="Line 7"/>
          <p:cNvSpPr>
            <a:spLocks noChangeShapeType="1"/>
          </p:cNvSpPr>
          <p:nvPr/>
        </p:nvSpPr>
        <p:spPr bwMode="auto">
          <a:xfrm flipH="1">
            <a:off x="3276600" y="2819400"/>
            <a:ext cx="2133600" cy="0"/>
          </a:xfrm>
          <a:prstGeom prst="line">
            <a:avLst/>
          </a:prstGeom>
          <a:noFill/>
          <a:ln w="38100">
            <a:solidFill>
              <a:srgbClr val="0000FF"/>
            </a:solidFill>
            <a:round/>
            <a:headEnd/>
            <a:tailEnd type="triangle" w="med" len="med"/>
          </a:ln>
        </p:spPr>
        <p:txBody>
          <a:bodyPr/>
          <a:lstStyle/>
          <a:p>
            <a:endParaRPr lang="en-US"/>
          </a:p>
        </p:txBody>
      </p:sp>
      <p:sp>
        <p:nvSpPr>
          <p:cNvPr id="70664" name="Line 8"/>
          <p:cNvSpPr>
            <a:spLocks noChangeShapeType="1"/>
          </p:cNvSpPr>
          <p:nvPr/>
        </p:nvSpPr>
        <p:spPr bwMode="auto">
          <a:xfrm flipV="1">
            <a:off x="228600" y="3124200"/>
            <a:ext cx="1295400" cy="152400"/>
          </a:xfrm>
          <a:prstGeom prst="line">
            <a:avLst/>
          </a:prstGeom>
          <a:noFill/>
          <a:ln w="38100">
            <a:solidFill>
              <a:srgbClr val="0000FF"/>
            </a:solidFill>
            <a:round/>
            <a:headEnd/>
            <a:tailEnd type="triangle" w="med" len="med"/>
          </a:ln>
        </p:spPr>
        <p:txBody>
          <a:bodyPr/>
          <a:lstStyle/>
          <a:p>
            <a:endParaRPr lang="en-US"/>
          </a:p>
        </p:txBody>
      </p:sp>
      <p:sp>
        <p:nvSpPr>
          <p:cNvPr id="70665" name="Line 9"/>
          <p:cNvSpPr>
            <a:spLocks noChangeShapeType="1"/>
          </p:cNvSpPr>
          <p:nvPr/>
        </p:nvSpPr>
        <p:spPr bwMode="auto">
          <a:xfrm flipV="1">
            <a:off x="6705600" y="5029200"/>
            <a:ext cx="609600" cy="1143000"/>
          </a:xfrm>
          <a:prstGeom prst="line">
            <a:avLst/>
          </a:prstGeom>
          <a:noFill/>
          <a:ln w="38100">
            <a:solidFill>
              <a:srgbClr val="0000FF"/>
            </a:solidFill>
            <a:round/>
            <a:headEnd/>
            <a:tailEnd type="triangle" w="med" len="med"/>
          </a:ln>
        </p:spPr>
        <p:txBody>
          <a:bodyPr/>
          <a:lstStyle/>
          <a:p>
            <a:endParaRPr lang="en-US"/>
          </a:p>
        </p:txBody>
      </p:sp>
      <p:sp>
        <p:nvSpPr>
          <p:cNvPr id="70666" name="AutoShape 10"/>
          <p:cNvSpPr>
            <a:spLocks noChangeArrowheads="1"/>
          </p:cNvSpPr>
          <p:nvPr/>
        </p:nvSpPr>
        <p:spPr bwMode="auto">
          <a:xfrm>
            <a:off x="7467600" y="1828800"/>
            <a:ext cx="152400" cy="1371600"/>
          </a:xfrm>
          <a:prstGeom prst="downArrow">
            <a:avLst>
              <a:gd name="adj1" fmla="val 50000"/>
              <a:gd name="adj2" fmla="val 225000"/>
            </a:avLst>
          </a:prstGeom>
          <a:solidFill>
            <a:srgbClr val="FFFF00"/>
          </a:solidFill>
          <a:ln w="9525" algn="ctr">
            <a:solidFill>
              <a:schemeClr val="tx1"/>
            </a:solidFill>
            <a:miter lim="800000"/>
            <a:headEnd/>
            <a:tailEnd/>
          </a:ln>
        </p:spPr>
        <p:txBody>
          <a:bodyPr wrap="none" anchor="ctr"/>
          <a:lstStyle/>
          <a:p>
            <a:pPr eaLnBrk="0" hangingPunct="0"/>
            <a:endParaRPr lang="en-US"/>
          </a:p>
        </p:txBody>
      </p:sp>
      <p:sp>
        <p:nvSpPr>
          <p:cNvPr id="819211" name="Text Box 11"/>
          <p:cNvSpPr txBox="1">
            <a:spLocks noChangeArrowheads="1"/>
          </p:cNvSpPr>
          <p:nvPr/>
        </p:nvSpPr>
        <p:spPr bwMode="auto">
          <a:xfrm>
            <a:off x="6569075" y="1284288"/>
            <a:ext cx="1963738" cy="519112"/>
          </a:xfrm>
          <a:prstGeom prst="rect">
            <a:avLst/>
          </a:prstGeom>
          <a:noFill/>
          <a:ln w="9525" algn="ctr">
            <a:noFill/>
            <a:miter lim="800000"/>
            <a:headEnd/>
            <a:tailEnd/>
          </a:ln>
          <a:effectLst/>
        </p:spPr>
        <p:txBody>
          <a:bodyPr wrap="none">
            <a:spAutoFit/>
          </a:bodyPr>
          <a:lstStyle/>
          <a:p>
            <a:pPr algn="ctr">
              <a:defRPr/>
            </a:pPr>
            <a:r>
              <a:rPr lang="en-US" sz="2800" b="1" dirty="0">
                <a:solidFill>
                  <a:schemeClr val="bg1"/>
                </a:solidFill>
                <a:latin typeface="Arial" charset="0"/>
              </a:rPr>
              <a:t>Site Outlet</a:t>
            </a:r>
          </a:p>
        </p:txBody>
      </p:sp>
      <p:sp>
        <p:nvSpPr>
          <p:cNvPr id="70668" name="Line 12"/>
          <p:cNvSpPr>
            <a:spLocks noChangeShapeType="1"/>
          </p:cNvSpPr>
          <p:nvPr/>
        </p:nvSpPr>
        <p:spPr bwMode="auto">
          <a:xfrm flipV="1">
            <a:off x="4038600" y="3657600"/>
            <a:ext cx="533400" cy="228600"/>
          </a:xfrm>
          <a:prstGeom prst="line">
            <a:avLst/>
          </a:prstGeom>
          <a:noFill/>
          <a:ln w="38100">
            <a:solidFill>
              <a:schemeClr val="tx1"/>
            </a:solidFill>
            <a:round/>
            <a:headEnd/>
            <a:tailEnd type="triangle" w="med" len="med"/>
          </a:ln>
        </p:spPr>
        <p:txBody>
          <a:bodyPr/>
          <a:lstStyle/>
          <a:p>
            <a:endParaRPr lang="en-US"/>
          </a:p>
        </p:txBody>
      </p:sp>
      <p:sp>
        <p:nvSpPr>
          <p:cNvPr id="70669" name="Line 13"/>
          <p:cNvSpPr>
            <a:spLocks noChangeShapeType="1"/>
          </p:cNvSpPr>
          <p:nvPr/>
        </p:nvSpPr>
        <p:spPr bwMode="auto">
          <a:xfrm>
            <a:off x="4038600" y="3962400"/>
            <a:ext cx="152400" cy="381000"/>
          </a:xfrm>
          <a:prstGeom prst="line">
            <a:avLst/>
          </a:prstGeom>
          <a:noFill/>
          <a:ln w="38100">
            <a:solidFill>
              <a:schemeClr val="tx1"/>
            </a:solidFill>
            <a:round/>
            <a:headEnd/>
            <a:tailEnd type="triangle" w="med" len="med"/>
          </a:ln>
        </p:spPr>
        <p:txBody>
          <a:bodyPr/>
          <a:lstStyle/>
          <a:p>
            <a:endParaRPr lang="en-US"/>
          </a:p>
        </p:txBody>
      </p:sp>
      <p:sp>
        <p:nvSpPr>
          <p:cNvPr id="819214" name="Text Box 14"/>
          <p:cNvSpPr txBox="1">
            <a:spLocks noChangeArrowheads="1"/>
          </p:cNvSpPr>
          <p:nvPr/>
        </p:nvSpPr>
        <p:spPr bwMode="auto">
          <a:xfrm>
            <a:off x="5813425" y="3884613"/>
            <a:ext cx="1943100" cy="519112"/>
          </a:xfrm>
          <a:prstGeom prst="rect">
            <a:avLst/>
          </a:prstGeom>
          <a:noFill/>
          <a:ln w="9525" algn="ctr">
            <a:noFill/>
            <a:miter lim="800000"/>
            <a:headEnd/>
            <a:tailEnd/>
          </a:ln>
          <a:effectLst/>
        </p:spPr>
        <p:txBody>
          <a:bodyPr wrap="none">
            <a:spAutoFit/>
          </a:bodyPr>
          <a:lstStyle/>
          <a:p>
            <a:pPr algn="ctr">
              <a:defRPr/>
            </a:pPr>
            <a:r>
              <a:rPr lang="en-US" sz="2800" b="1">
                <a:effectLst>
                  <a:outerShdw blurRad="38100" dist="38100" dir="2700000" algn="tl">
                    <a:srgbClr val="000000"/>
                  </a:outerShdw>
                </a:effectLst>
                <a:latin typeface="Arial" charset="0"/>
              </a:rPr>
              <a:t>Pipe Drain</a:t>
            </a:r>
          </a:p>
        </p:txBody>
      </p:sp>
      <p:sp>
        <p:nvSpPr>
          <p:cNvPr id="70671" name="Line 15"/>
          <p:cNvSpPr>
            <a:spLocks noChangeShapeType="1"/>
          </p:cNvSpPr>
          <p:nvPr/>
        </p:nvSpPr>
        <p:spPr bwMode="auto">
          <a:xfrm>
            <a:off x="7772400" y="4114800"/>
            <a:ext cx="0" cy="0"/>
          </a:xfrm>
          <a:prstGeom prst="line">
            <a:avLst/>
          </a:prstGeom>
          <a:noFill/>
          <a:ln w="9525">
            <a:solidFill>
              <a:schemeClr val="tx1"/>
            </a:solidFill>
            <a:round/>
            <a:headEnd/>
            <a:tailEnd type="triangle" w="med" len="med"/>
          </a:ln>
        </p:spPr>
        <p:txBody>
          <a:bodyPr/>
          <a:lstStyle/>
          <a:p>
            <a:endParaRPr lang="en-US"/>
          </a:p>
        </p:txBody>
      </p:sp>
      <p:sp>
        <p:nvSpPr>
          <p:cNvPr id="70672" name="Line 16"/>
          <p:cNvSpPr>
            <a:spLocks noChangeShapeType="1"/>
          </p:cNvSpPr>
          <p:nvPr/>
        </p:nvSpPr>
        <p:spPr bwMode="auto">
          <a:xfrm flipV="1">
            <a:off x="7696200" y="3886200"/>
            <a:ext cx="228600" cy="381000"/>
          </a:xfrm>
          <a:prstGeom prst="line">
            <a:avLst/>
          </a:prstGeom>
          <a:noFill/>
          <a:ln w="50800">
            <a:solidFill>
              <a:srgbClr val="FFFF00"/>
            </a:solidFill>
            <a:round/>
            <a:headEnd/>
            <a:tailEnd type="triangle" w="med" len="med"/>
          </a:ln>
        </p:spPr>
        <p:txBody>
          <a:bodyPr/>
          <a:lstStyle/>
          <a:p>
            <a:endParaRPr lang="en-US"/>
          </a:p>
        </p:txBody>
      </p:sp>
      <p:sp>
        <p:nvSpPr>
          <p:cNvPr id="819217" name="Text Box 17"/>
          <p:cNvSpPr txBox="1">
            <a:spLocks noChangeArrowheads="1"/>
          </p:cNvSpPr>
          <p:nvPr/>
        </p:nvSpPr>
        <p:spPr bwMode="auto">
          <a:xfrm>
            <a:off x="77788" y="3884613"/>
            <a:ext cx="1965325" cy="946150"/>
          </a:xfrm>
          <a:prstGeom prst="rect">
            <a:avLst/>
          </a:prstGeom>
          <a:noFill/>
          <a:ln w="9525" algn="ctr">
            <a:noFill/>
            <a:miter lim="800000"/>
            <a:headEnd/>
            <a:tailEnd/>
          </a:ln>
          <a:effectLst/>
        </p:spPr>
        <p:txBody>
          <a:bodyPr wrap="none">
            <a:spAutoFit/>
          </a:bodyPr>
          <a:lstStyle/>
          <a:p>
            <a:pPr algn="ctr">
              <a:defRPr/>
            </a:pPr>
            <a:r>
              <a:rPr lang="en-US" sz="2800" b="1">
                <a:effectLst>
                  <a:outerShdw blurRad="38100" dist="38100" dir="2700000" algn="tl">
                    <a:srgbClr val="000000"/>
                  </a:outerShdw>
                </a:effectLst>
                <a:latin typeface="Arial" charset="0"/>
              </a:rPr>
              <a:t>Jute Lined</a:t>
            </a:r>
          </a:p>
          <a:p>
            <a:pPr algn="ctr">
              <a:defRPr/>
            </a:pPr>
            <a:r>
              <a:rPr lang="en-US" sz="2800" b="1">
                <a:effectLst>
                  <a:outerShdw blurRad="38100" dist="38100" dir="2700000" algn="tl">
                    <a:srgbClr val="000000"/>
                  </a:outerShdw>
                </a:effectLst>
                <a:latin typeface="Arial" charset="0"/>
              </a:rPr>
              <a:t>V- Ditch</a:t>
            </a:r>
          </a:p>
        </p:txBody>
      </p:sp>
      <p:sp>
        <p:nvSpPr>
          <p:cNvPr id="70674" name="AutoShape 18"/>
          <p:cNvSpPr>
            <a:spLocks noChangeArrowheads="1"/>
          </p:cNvSpPr>
          <p:nvPr/>
        </p:nvSpPr>
        <p:spPr bwMode="auto">
          <a:xfrm>
            <a:off x="152400" y="3505200"/>
            <a:ext cx="152400" cy="533400"/>
          </a:xfrm>
          <a:prstGeom prst="upArrow">
            <a:avLst>
              <a:gd name="adj1" fmla="val 50000"/>
              <a:gd name="adj2" fmla="val 64588"/>
            </a:avLst>
          </a:prstGeom>
          <a:solidFill>
            <a:srgbClr val="FFFF00"/>
          </a:solidFill>
          <a:ln w="9525" algn="ctr">
            <a:solidFill>
              <a:schemeClr val="tx1"/>
            </a:solidFill>
            <a:miter lim="800000"/>
            <a:headEnd/>
            <a:tailEnd/>
          </a:ln>
        </p:spPr>
        <p:txBody>
          <a:bodyPr wrap="none" anchor="ctr"/>
          <a:lstStyle/>
          <a:p>
            <a:pPr eaLnBrk="0" hangingPunct="0"/>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02-08-06 03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822275" name="Text Box 3"/>
          <p:cNvSpPr txBox="1">
            <a:spLocks noChangeArrowheads="1"/>
          </p:cNvSpPr>
          <p:nvPr/>
        </p:nvSpPr>
        <p:spPr bwMode="auto">
          <a:xfrm>
            <a:off x="0" y="3646488"/>
            <a:ext cx="8856663" cy="3016250"/>
          </a:xfrm>
          <a:prstGeom prst="rect">
            <a:avLst/>
          </a:prstGeom>
          <a:noFill/>
          <a:ln w="9525">
            <a:noFill/>
            <a:miter lim="800000"/>
            <a:headEnd/>
            <a:tailEnd/>
          </a:ln>
          <a:effectLst/>
        </p:spPr>
        <p:txBody>
          <a:bodyPr wrap="none">
            <a:spAutoFit/>
          </a:bodyPr>
          <a:lstStyle/>
          <a:p>
            <a:pPr>
              <a:buClr>
                <a:schemeClr val="tx2"/>
              </a:buClr>
              <a:buFont typeface="Wingdings" pitchFamily="2" charset="2"/>
              <a:buChar char="ü"/>
              <a:defRPr/>
            </a:pPr>
            <a:r>
              <a:rPr lang="en-US" sz="3200" b="1">
                <a:effectLst>
                  <a:outerShdw blurRad="38100" dist="38100" dir="2700000" algn="tl">
                    <a:srgbClr val="000000"/>
                  </a:outerShdw>
                </a:effectLst>
                <a:latin typeface="Arial" charset="0"/>
              </a:rPr>
              <a:t> </a:t>
            </a:r>
            <a:r>
              <a:rPr lang="en-US" sz="3200" b="1">
                <a:effectLst>
                  <a:outerShdw blurRad="38100" dist="38100" dir="2700000" algn="tl">
                    <a:srgbClr val="000000"/>
                  </a:outerShdw>
                </a:effectLst>
              </a:rPr>
              <a:t>Stockpile Covered</a:t>
            </a:r>
          </a:p>
          <a:p>
            <a:pPr>
              <a:buClr>
                <a:schemeClr val="tx2"/>
              </a:buClr>
              <a:buFont typeface="Wingdings" pitchFamily="2" charset="2"/>
              <a:buChar char="ü"/>
              <a:defRPr/>
            </a:pPr>
            <a:r>
              <a:rPr lang="en-US" sz="3200" b="1">
                <a:effectLst>
                  <a:outerShdw blurRad="38100" dist="38100" dir="2700000" algn="tl">
                    <a:srgbClr val="000000"/>
                  </a:outerShdw>
                </a:effectLst>
              </a:rPr>
              <a:t> Stockpile Silt Fence</a:t>
            </a:r>
          </a:p>
          <a:p>
            <a:pPr lvl="1">
              <a:buClr>
                <a:schemeClr val="tx2"/>
              </a:buClr>
              <a:buFont typeface="Wingdings" pitchFamily="2" charset="2"/>
              <a:buChar char="ü"/>
              <a:defRPr/>
            </a:pPr>
            <a:r>
              <a:rPr lang="en-US" sz="3200" b="1">
                <a:effectLst>
                  <a:outerShdw blurRad="38100" dist="38100" dir="2700000" algn="tl">
                    <a:srgbClr val="000000"/>
                  </a:outerShdw>
                </a:effectLst>
              </a:rPr>
              <a:t>Reinforced for Flow (Straw Bales)</a:t>
            </a:r>
          </a:p>
          <a:p>
            <a:pPr>
              <a:buClr>
                <a:schemeClr val="tx2"/>
              </a:buClr>
              <a:buFont typeface="Wingdings" pitchFamily="2" charset="2"/>
              <a:buChar char="ü"/>
              <a:defRPr/>
            </a:pPr>
            <a:r>
              <a:rPr lang="en-US" sz="3200" b="1">
                <a:effectLst>
                  <a:outerShdw blurRad="38100" dist="38100" dir="2700000" algn="tl">
                    <a:srgbClr val="000000"/>
                  </a:outerShdw>
                </a:effectLst>
              </a:rPr>
              <a:t> Lot Grading Perimeter Silt Fence</a:t>
            </a:r>
          </a:p>
          <a:p>
            <a:pPr>
              <a:buClr>
                <a:schemeClr val="tx2"/>
              </a:buClr>
              <a:buFont typeface="Wingdings" pitchFamily="2" charset="2"/>
              <a:buChar char="ü"/>
              <a:defRPr/>
            </a:pPr>
            <a:r>
              <a:rPr lang="en-US" sz="3200" b="1">
                <a:effectLst>
                  <a:outerShdw blurRad="38100" dist="38100" dir="2700000" algn="tl">
                    <a:srgbClr val="000000"/>
                  </a:outerShdw>
                </a:effectLst>
              </a:rPr>
              <a:t> Buffer Zone</a:t>
            </a:r>
          </a:p>
          <a:p>
            <a:pPr>
              <a:buClr>
                <a:schemeClr val="tx2"/>
              </a:buClr>
              <a:buFont typeface="Wingdings" pitchFamily="2" charset="2"/>
              <a:buChar char="ü"/>
              <a:defRPr/>
            </a:pPr>
            <a:r>
              <a:rPr lang="en-US" sz="3200" b="1">
                <a:effectLst>
                  <a:outerShdw blurRad="38100" dist="38100" dir="2700000" algn="tl">
                    <a:srgbClr val="000000"/>
                  </a:outerShdw>
                </a:effectLst>
              </a:rPr>
              <a:t> Wire Backed Silt Fence at Site Perimeter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9-30-07 08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096710" name="Picture 6" descr="9-30-07 15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096709" name="Picture 5" descr="9-30-07 25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1096708" name="Picture 4" descr="9-30-07 33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6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096709"/>
                                        </p:tgtEl>
                                        <p:attrNameLst>
                                          <p:attrName>style.visibility</p:attrName>
                                        </p:attrNameLst>
                                      </p:cBhvr>
                                      <p:to>
                                        <p:strVal val="visible"/>
                                      </p:to>
                                    </p:set>
                                    <p:anim calcmode="lin" valueType="num">
                                      <p:cBhvr>
                                        <p:cTn id="11" dur="500" fill="hold"/>
                                        <p:tgtEl>
                                          <p:spTgt spid="1096709"/>
                                        </p:tgtEl>
                                        <p:attrNameLst>
                                          <p:attrName>ppt_w</p:attrName>
                                        </p:attrNameLst>
                                      </p:cBhvr>
                                      <p:tavLst>
                                        <p:tav tm="0">
                                          <p:val>
                                            <p:fltVal val="0"/>
                                          </p:val>
                                        </p:tav>
                                        <p:tav tm="100000">
                                          <p:val>
                                            <p:strVal val="#ppt_w"/>
                                          </p:val>
                                        </p:tav>
                                      </p:tavLst>
                                    </p:anim>
                                    <p:anim calcmode="lin" valueType="num">
                                      <p:cBhvr>
                                        <p:cTn id="12" dur="500" fill="hold"/>
                                        <p:tgtEl>
                                          <p:spTgt spid="1096709"/>
                                        </p:tgtEl>
                                        <p:attrNameLst>
                                          <p:attrName>ppt_h</p:attrName>
                                        </p:attrNameLst>
                                      </p:cBhvr>
                                      <p:tavLst>
                                        <p:tav tm="0">
                                          <p:val>
                                            <p:fltVal val="0"/>
                                          </p:val>
                                        </p:tav>
                                        <p:tav tm="100000">
                                          <p:val>
                                            <p:strVal val="#ppt_h"/>
                                          </p:val>
                                        </p:tav>
                                      </p:tavLst>
                                    </p:anim>
                                    <p:animEffect transition="in" filter="fade">
                                      <p:cBhvr>
                                        <p:cTn id="13" dur="500"/>
                                        <p:tgtEl>
                                          <p:spTgt spid="109670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1096708"/>
                                        </p:tgtEl>
                                        <p:attrNameLst>
                                          <p:attrName>style.visibility</p:attrName>
                                        </p:attrNameLst>
                                      </p:cBhvr>
                                      <p:to>
                                        <p:strVal val="visible"/>
                                      </p:to>
                                    </p:set>
                                    <p:anim calcmode="lin" valueType="num">
                                      <p:cBhvr>
                                        <p:cTn id="18" dur="500" fill="hold"/>
                                        <p:tgtEl>
                                          <p:spTgt spid="1096708"/>
                                        </p:tgtEl>
                                        <p:attrNameLst>
                                          <p:attrName>ppt_w</p:attrName>
                                        </p:attrNameLst>
                                      </p:cBhvr>
                                      <p:tavLst>
                                        <p:tav tm="0">
                                          <p:val>
                                            <p:fltVal val="0"/>
                                          </p:val>
                                        </p:tav>
                                        <p:tav tm="100000">
                                          <p:val>
                                            <p:strVal val="#ppt_w"/>
                                          </p:val>
                                        </p:tav>
                                      </p:tavLst>
                                    </p:anim>
                                    <p:anim calcmode="lin" valueType="num">
                                      <p:cBhvr>
                                        <p:cTn id="19" dur="500" fill="hold"/>
                                        <p:tgtEl>
                                          <p:spTgt spid="1096708"/>
                                        </p:tgtEl>
                                        <p:attrNameLst>
                                          <p:attrName>ppt_h</p:attrName>
                                        </p:attrNameLst>
                                      </p:cBhvr>
                                      <p:tavLst>
                                        <p:tav tm="0">
                                          <p:val>
                                            <p:fltVal val="0"/>
                                          </p:val>
                                        </p:tav>
                                        <p:tav tm="100000">
                                          <p:val>
                                            <p:strVal val="#ppt_h"/>
                                          </p:val>
                                        </p:tav>
                                      </p:tavLst>
                                    </p:anim>
                                    <p:animEffect transition="in" filter="fade">
                                      <p:cBhvr>
                                        <p:cTn id="20" dur="500"/>
                                        <p:tgtEl>
                                          <p:spTgt spid="1096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2-07-06 03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23299" name="Text Box 3"/>
          <p:cNvSpPr txBox="1">
            <a:spLocks noChangeArrowheads="1"/>
          </p:cNvSpPr>
          <p:nvPr/>
        </p:nvSpPr>
        <p:spPr bwMode="auto">
          <a:xfrm>
            <a:off x="55563" y="149225"/>
            <a:ext cx="9047162" cy="1311275"/>
          </a:xfrm>
          <a:prstGeom prst="rect">
            <a:avLst/>
          </a:prstGeom>
          <a:noFill/>
          <a:ln w="9525">
            <a:noFill/>
            <a:miter lim="800000"/>
            <a:headEnd/>
            <a:tailEnd/>
          </a:ln>
          <a:effectLst/>
        </p:spPr>
        <p:txBody>
          <a:bodyPr wrap="none">
            <a:spAutoFit/>
          </a:bodyPr>
          <a:lstStyle/>
          <a:p>
            <a:pPr algn="ctr">
              <a:defRPr/>
            </a:pPr>
            <a:r>
              <a:rPr lang="en-US" sz="4000" b="1">
                <a:effectLst>
                  <a:outerShdw blurRad="38100" dist="38100" dir="2700000" algn="tl">
                    <a:srgbClr val="000000"/>
                  </a:outerShdw>
                </a:effectLst>
                <a:latin typeface="Arial" charset="0"/>
              </a:rPr>
              <a:t>Sediment Controls must be removed</a:t>
            </a:r>
          </a:p>
          <a:p>
            <a:pPr algn="ctr">
              <a:defRPr/>
            </a:pPr>
            <a:r>
              <a:rPr lang="en-US" sz="4000" b="1">
                <a:effectLst>
                  <a:outerShdw blurRad="38100" dist="38100" dir="2700000" algn="tl">
                    <a:srgbClr val="000000"/>
                  </a:outerShdw>
                </a:effectLst>
                <a:latin typeface="Arial" charset="0"/>
              </a:rPr>
              <a:t> 30 days after final site stabilization</a:t>
            </a:r>
            <a:r>
              <a:rPr lang="en-US" sz="2400">
                <a:latin typeface="Times New Roman" pitchFamily="18" charset="0"/>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IMG_126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276725" cy="6888163"/>
          </a:xfrm>
          <a:prstGeom prst="rect">
            <a:avLst/>
          </a:prstGeom>
          <a:noFill/>
          <a:ln w="9525">
            <a:noFill/>
            <a:miter lim="800000"/>
            <a:headEnd/>
            <a:tailEnd/>
          </a:ln>
        </p:spPr>
      </p:pic>
      <p:sp>
        <p:nvSpPr>
          <p:cNvPr id="74755" name="Text Box 5"/>
          <p:cNvSpPr txBox="1">
            <a:spLocks noChangeArrowheads="1"/>
          </p:cNvSpPr>
          <p:nvPr/>
        </p:nvSpPr>
        <p:spPr bwMode="auto">
          <a:xfrm>
            <a:off x="4876800" y="1828800"/>
            <a:ext cx="3536950" cy="2101850"/>
          </a:xfrm>
          <a:prstGeom prst="rect">
            <a:avLst/>
          </a:prstGeom>
          <a:noFill/>
          <a:ln w="9525">
            <a:noFill/>
            <a:miter lim="800000"/>
            <a:headEnd/>
            <a:tailEnd/>
          </a:ln>
        </p:spPr>
        <p:txBody>
          <a:bodyPr wrap="none">
            <a:spAutoFit/>
          </a:bodyPr>
          <a:lstStyle/>
          <a:p>
            <a:pPr algn="ctr" eaLnBrk="0" hangingPunct="0"/>
            <a:r>
              <a:rPr lang="en-US" sz="4400"/>
              <a:t>Cutting Edge</a:t>
            </a:r>
          </a:p>
          <a:p>
            <a:pPr algn="ctr" eaLnBrk="0" hangingPunct="0"/>
            <a:r>
              <a:rPr lang="en-US" sz="4400"/>
              <a:t>BMP Removal</a:t>
            </a:r>
          </a:p>
          <a:p>
            <a:pPr algn="ctr" eaLnBrk="0" hangingPunct="0"/>
            <a:r>
              <a:rPr lang="en-US" sz="4400"/>
              <a:t>Strategies</a:t>
            </a:r>
          </a:p>
        </p:txBody>
      </p:sp>
      <p:sp>
        <p:nvSpPr>
          <p:cNvPr id="74756" name="Text Box 6"/>
          <p:cNvSpPr txBox="1">
            <a:spLocks noChangeArrowheads="1"/>
          </p:cNvSpPr>
          <p:nvPr/>
        </p:nvSpPr>
        <p:spPr bwMode="auto">
          <a:xfrm>
            <a:off x="4754563" y="4852988"/>
            <a:ext cx="4084637" cy="1431925"/>
          </a:xfrm>
          <a:prstGeom prst="rect">
            <a:avLst/>
          </a:prstGeom>
          <a:noFill/>
          <a:ln w="9525">
            <a:noFill/>
            <a:miter lim="800000"/>
            <a:headEnd/>
            <a:tailEnd/>
          </a:ln>
        </p:spPr>
        <p:txBody>
          <a:bodyPr wrap="none">
            <a:spAutoFit/>
          </a:bodyPr>
          <a:lstStyle/>
          <a:p>
            <a:pPr algn="ctr" eaLnBrk="0" hangingPunct="0"/>
            <a:r>
              <a:rPr lang="en-US" sz="4400"/>
              <a:t>Free Acquisition</a:t>
            </a:r>
          </a:p>
          <a:p>
            <a:pPr algn="ctr" eaLnBrk="0" hangingPunct="0"/>
            <a:r>
              <a:rPr lang="en-US" sz="4400"/>
              <a:t>Of Materials</a:t>
            </a:r>
          </a:p>
        </p:txBody>
      </p:sp>
      <p:sp>
        <p:nvSpPr>
          <p:cNvPr id="1075207" name="Oval 7"/>
          <p:cNvSpPr>
            <a:spLocks noChangeArrowheads="1"/>
          </p:cNvSpPr>
          <p:nvPr/>
        </p:nvSpPr>
        <p:spPr bwMode="auto">
          <a:xfrm>
            <a:off x="457200" y="4953000"/>
            <a:ext cx="3200400" cy="1143000"/>
          </a:xfrm>
          <a:prstGeom prst="ellipse">
            <a:avLst/>
          </a:prstGeom>
          <a:noFill/>
          <a:ln w="79375">
            <a:solidFill>
              <a:srgbClr val="FFFFFF"/>
            </a:solidFill>
            <a:round/>
            <a:headEnd/>
            <a:tailEnd/>
          </a:ln>
        </p:spPr>
        <p:txBody>
          <a:bodyPr wrap="none" anchor="ctr"/>
          <a:lstStyle/>
          <a:p>
            <a:pPr eaLnBrk="0" hangingPunct="0"/>
            <a:endParaRPr lang="en-US"/>
          </a:p>
        </p:txBody>
      </p:sp>
      <p:sp>
        <p:nvSpPr>
          <p:cNvPr id="74758" name="Text Box 8"/>
          <p:cNvSpPr txBox="1">
            <a:spLocks noChangeArrowheads="1"/>
          </p:cNvSpPr>
          <p:nvPr/>
        </p:nvSpPr>
        <p:spPr bwMode="auto">
          <a:xfrm>
            <a:off x="4306888" y="228600"/>
            <a:ext cx="4837112" cy="946150"/>
          </a:xfrm>
          <a:prstGeom prst="rect">
            <a:avLst/>
          </a:prstGeom>
          <a:noFill/>
          <a:ln w="9525">
            <a:noFill/>
            <a:miter lim="800000"/>
            <a:headEnd/>
            <a:tailEnd/>
          </a:ln>
        </p:spPr>
        <p:txBody>
          <a:bodyPr wrap="none">
            <a:spAutoFit/>
          </a:bodyPr>
          <a:lstStyle/>
          <a:p>
            <a:pPr algn="ctr" eaLnBrk="0" hangingPunct="0"/>
            <a:r>
              <a:rPr lang="en-US" sz="2800" b="1"/>
              <a:t>Be on the lookout for</a:t>
            </a:r>
          </a:p>
          <a:p>
            <a:pPr algn="ctr" eaLnBrk="0" hangingPunct="0"/>
            <a:r>
              <a:rPr lang="en-US" sz="2800" b="1"/>
              <a:t>Cost Saving Opportunities</a:t>
            </a:r>
          </a:p>
        </p:txBody>
      </p:sp>
      <p:sp>
        <p:nvSpPr>
          <p:cNvPr id="74759" name="AutoShape 9"/>
          <p:cNvSpPr>
            <a:spLocks noChangeArrowheads="1"/>
          </p:cNvSpPr>
          <p:nvPr/>
        </p:nvSpPr>
        <p:spPr bwMode="auto">
          <a:xfrm>
            <a:off x="1905000" y="5638800"/>
            <a:ext cx="762000" cy="228600"/>
          </a:xfrm>
          <a:prstGeom prst="roundRect">
            <a:avLst>
              <a:gd name="adj" fmla="val 16667"/>
            </a:avLst>
          </a:prstGeom>
          <a:solidFill>
            <a:srgbClr val="FF0000">
              <a:alpha val="83920"/>
            </a:srgbClr>
          </a:solidFill>
          <a:ln w="9525">
            <a:noFill/>
            <a:round/>
            <a:headEnd/>
            <a:tailEnd/>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75207"/>
                                        </p:tgtEl>
                                        <p:attrNameLst>
                                          <p:attrName>style.visibility</p:attrName>
                                        </p:attrNameLst>
                                      </p:cBhvr>
                                      <p:to>
                                        <p:strVal val="visible"/>
                                      </p:to>
                                    </p:set>
                                    <p:anim calcmode="lin" valueType="num">
                                      <p:cBhvr>
                                        <p:cTn id="7" dur="500" fill="hold"/>
                                        <p:tgtEl>
                                          <p:spTgt spid="1075207"/>
                                        </p:tgtEl>
                                        <p:attrNameLst>
                                          <p:attrName>ppt_w</p:attrName>
                                        </p:attrNameLst>
                                      </p:cBhvr>
                                      <p:tavLst>
                                        <p:tav tm="0">
                                          <p:val>
                                            <p:fltVal val="0"/>
                                          </p:val>
                                        </p:tav>
                                        <p:tav tm="100000">
                                          <p:val>
                                            <p:strVal val="#ppt_w"/>
                                          </p:val>
                                        </p:tav>
                                      </p:tavLst>
                                    </p:anim>
                                    <p:anim calcmode="lin" valueType="num">
                                      <p:cBhvr>
                                        <p:cTn id="8" dur="500" fill="hold"/>
                                        <p:tgtEl>
                                          <p:spTgt spid="10752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icture 1 0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1003523" name="Text Box 3"/>
          <p:cNvSpPr txBox="1">
            <a:spLocks noChangeArrowheads="1"/>
          </p:cNvSpPr>
          <p:nvPr/>
        </p:nvSpPr>
        <p:spPr bwMode="auto">
          <a:xfrm>
            <a:off x="1828800" y="4495800"/>
            <a:ext cx="2738438" cy="519113"/>
          </a:xfrm>
          <a:prstGeom prst="rect">
            <a:avLst/>
          </a:prstGeom>
          <a:noFill/>
          <a:ln w="9525">
            <a:noFill/>
            <a:miter lim="800000"/>
            <a:headEnd/>
            <a:tailEnd/>
          </a:ln>
          <a:effectLst/>
        </p:spPr>
        <p:txBody>
          <a:bodyPr wrap="none">
            <a:spAutoFit/>
          </a:bodyPr>
          <a:lstStyle/>
          <a:p>
            <a:pPr>
              <a:defRPr/>
            </a:pPr>
            <a:r>
              <a:rPr lang="en-US" sz="2800" b="1">
                <a:effectLst>
                  <a:outerShdw blurRad="38100" dist="38100" dir="2700000" algn="tl">
                    <a:srgbClr val="000000"/>
                  </a:outerShdw>
                </a:effectLst>
              </a:rPr>
              <a:t>Stabilized Site</a:t>
            </a:r>
          </a:p>
        </p:txBody>
      </p:sp>
      <p:sp>
        <p:nvSpPr>
          <p:cNvPr id="75780" name="Text Box 4"/>
          <p:cNvSpPr txBox="1">
            <a:spLocks noChangeArrowheads="1"/>
          </p:cNvSpPr>
          <p:nvPr/>
        </p:nvSpPr>
        <p:spPr bwMode="auto">
          <a:xfrm>
            <a:off x="228600" y="228600"/>
            <a:ext cx="2998788" cy="1066800"/>
          </a:xfrm>
          <a:prstGeom prst="rect">
            <a:avLst/>
          </a:prstGeom>
          <a:noFill/>
          <a:ln w="9525">
            <a:noFill/>
            <a:miter lim="800000"/>
            <a:headEnd/>
            <a:tailEnd/>
          </a:ln>
        </p:spPr>
        <p:txBody>
          <a:bodyPr wrap="none">
            <a:spAutoFit/>
          </a:bodyPr>
          <a:lstStyle/>
          <a:p>
            <a:r>
              <a:rPr lang="en-US" sz="4000" b="1">
                <a:solidFill>
                  <a:schemeClr val="bg2"/>
                </a:solidFill>
              </a:rPr>
              <a:t>Scheduling</a:t>
            </a:r>
          </a:p>
          <a:p>
            <a:endParaRPr lang="en-US" sz="2400" b="1">
              <a:solidFill>
                <a:schemeClr val="bg2"/>
              </a:solidFill>
              <a:latin typeface="Comic Sans MS" pitchFamily="66" charset="0"/>
            </a:endParaRPr>
          </a:p>
        </p:txBody>
      </p:sp>
      <p:sp>
        <p:nvSpPr>
          <p:cNvPr id="75781" name="Text Box 5"/>
          <p:cNvSpPr txBox="1">
            <a:spLocks noChangeArrowheads="1"/>
          </p:cNvSpPr>
          <p:nvPr/>
        </p:nvSpPr>
        <p:spPr bwMode="auto">
          <a:xfrm>
            <a:off x="7620000" y="5105400"/>
            <a:ext cx="1331913" cy="915988"/>
          </a:xfrm>
          <a:prstGeom prst="rect">
            <a:avLst/>
          </a:prstGeom>
          <a:noFill/>
          <a:ln w="9525">
            <a:noFill/>
            <a:miter lim="800000"/>
            <a:headEnd/>
            <a:tailEnd/>
          </a:ln>
        </p:spPr>
        <p:txBody>
          <a:bodyPr wrap="none">
            <a:spAutoFit/>
          </a:bodyPr>
          <a:lstStyle/>
          <a:p>
            <a:pPr eaLnBrk="0" hangingPunct="0"/>
            <a:r>
              <a:rPr lang="en-US" b="1">
                <a:solidFill>
                  <a:schemeClr val="bg2"/>
                </a:solidFill>
              </a:rPr>
              <a:t>BMP</a:t>
            </a:r>
          </a:p>
          <a:p>
            <a:pPr eaLnBrk="0" hangingPunct="0"/>
            <a:r>
              <a:rPr lang="en-US" b="1">
                <a:solidFill>
                  <a:schemeClr val="bg2"/>
                </a:solidFill>
              </a:rPr>
              <a:t>WA C-162</a:t>
            </a:r>
          </a:p>
          <a:p>
            <a:pPr eaLnBrk="0" hangingPunct="0"/>
            <a:r>
              <a:rPr lang="en-US" b="1">
                <a:solidFill>
                  <a:schemeClr val="bg2"/>
                </a:solidFill>
              </a:rPr>
              <a:t>OR EP-1</a:t>
            </a:r>
          </a:p>
        </p:txBody>
      </p:sp>
      <p:sp>
        <p:nvSpPr>
          <p:cNvPr id="6" name="TextBox 5"/>
          <p:cNvSpPr txBox="1"/>
          <p:nvPr/>
        </p:nvSpPr>
        <p:spPr>
          <a:xfrm>
            <a:off x="228600" y="6248400"/>
            <a:ext cx="1658274" cy="369332"/>
          </a:xfrm>
          <a:prstGeom prst="rect">
            <a:avLst/>
          </a:prstGeom>
          <a:noFill/>
        </p:spPr>
        <p:txBody>
          <a:bodyPr wrap="none" rtlCol="0">
            <a:spAutoFit/>
          </a:bodyPr>
          <a:lstStyle/>
          <a:p>
            <a:r>
              <a:rPr lang="en-US" dirty="0"/>
              <a:t>Bonneville Dam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xfrm>
            <a:off x="457200" y="0"/>
            <a:ext cx="8229600" cy="698500"/>
          </a:xfrm>
        </p:spPr>
        <p:txBody>
          <a:bodyPr>
            <a:normAutofit fontScale="90000"/>
          </a:bodyPr>
          <a:lstStyle/>
          <a:p>
            <a:pPr eaLnBrk="1" hangingPunct="1">
              <a:defRPr/>
            </a:pPr>
            <a:r>
              <a:rPr lang="en-US" sz="4000" b="1"/>
              <a:t>MANAGE THE PROJECT</a:t>
            </a:r>
          </a:p>
        </p:txBody>
      </p:sp>
      <p:pic>
        <p:nvPicPr>
          <p:cNvPr id="1062915" name="Picture 3" descr="Picture 08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2667000"/>
            <a:ext cx="2514600" cy="1752600"/>
          </a:xfrm>
          <a:prstGeom prst="rect">
            <a:avLst/>
          </a:prstGeom>
          <a:noFill/>
          <a:ln w="9525">
            <a:noFill/>
            <a:miter lim="800000"/>
            <a:headEnd/>
            <a:tailEnd/>
          </a:ln>
        </p:spPr>
      </p:pic>
      <p:pic>
        <p:nvPicPr>
          <p:cNvPr id="1062916" name="Picture 4" descr="Picture4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4648200"/>
            <a:ext cx="2819400" cy="1981200"/>
          </a:xfrm>
          <a:prstGeom prst="rect">
            <a:avLst/>
          </a:prstGeom>
          <a:noFill/>
          <a:ln w="9525">
            <a:noFill/>
            <a:miter lim="800000"/>
            <a:headEnd/>
            <a:tailEnd/>
          </a:ln>
        </p:spPr>
      </p:pic>
      <p:pic>
        <p:nvPicPr>
          <p:cNvPr id="1062917" name="Picture 5" descr="CCR tour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2743200"/>
            <a:ext cx="2743200" cy="2057400"/>
          </a:xfrm>
          <a:prstGeom prst="rect">
            <a:avLst/>
          </a:prstGeom>
          <a:noFill/>
          <a:ln w="9525">
            <a:noFill/>
            <a:miter lim="800000"/>
            <a:headEnd/>
            <a:tailEnd/>
          </a:ln>
        </p:spPr>
      </p:pic>
      <p:pic>
        <p:nvPicPr>
          <p:cNvPr id="1062918" name="Picture 6" descr="P101003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52800" y="685800"/>
            <a:ext cx="2641600" cy="1981200"/>
          </a:xfrm>
          <a:prstGeom prst="rect">
            <a:avLst/>
          </a:prstGeom>
          <a:noFill/>
          <a:ln w="9525">
            <a:noFill/>
            <a:miter lim="800000"/>
            <a:headEnd/>
            <a:tailEnd/>
          </a:ln>
        </p:spPr>
      </p:pic>
      <p:pic>
        <p:nvPicPr>
          <p:cNvPr id="1062919" name="Picture 7" descr="precon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600" y="685800"/>
            <a:ext cx="2743200" cy="1981200"/>
          </a:xfrm>
          <a:prstGeom prst="rect">
            <a:avLst/>
          </a:prstGeom>
          <a:noFill/>
          <a:ln w="9525">
            <a:noFill/>
            <a:miter lim="800000"/>
            <a:headEnd/>
            <a:tailEnd/>
          </a:ln>
        </p:spPr>
      </p:pic>
      <p:pic>
        <p:nvPicPr>
          <p:cNvPr id="1062920" name="Picture 8" descr="PIC0002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0" y="685800"/>
            <a:ext cx="2819400" cy="1828800"/>
          </a:xfrm>
          <a:prstGeom prst="rect">
            <a:avLst/>
          </a:prstGeom>
          <a:noFill/>
          <a:ln w="9525">
            <a:noFill/>
            <a:miter lim="800000"/>
            <a:headEnd/>
            <a:tailEnd/>
          </a:ln>
        </p:spPr>
      </p:pic>
      <p:pic>
        <p:nvPicPr>
          <p:cNvPr id="1062921" name="Picture 9" descr="DSC000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4876800"/>
            <a:ext cx="2667000" cy="1752600"/>
          </a:xfrm>
          <a:prstGeom prst="rect">
            <a:avLst/>
          </a:prstGeom>
          <a:noFill/>
          <a:ln w="9525">
            <a:noFill/>
            <a:miter lim="800000"/>
            <a:headEnd/>
            <a:tailEnd/>
          </a:ln>
        </p:spPr>
      </p:pic>
      <p:pic>
        <p:nvPicPr>
          <p:cNvPr id="1062922" name="Picture 10" descr="sig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400800" y="4648200"/>
            <a:ext cx="2438400" cy="1981200"/>
          </a:xfrm>
          <a:prstGeom prst="rect">
            <a:avLst/>
          </a:prstGeom>
          <a:noFill/>
          <a:ln w="9525">
            <a:noFill/>
            <a:miter lim="800000"/>
            <a:headEnd/>
            <a:tailEnd/>
          </a:ln>
        </p:spPr>
      </p:pic>
      <p:pic>
        <p:nvPicPr>
          <p:cNvPr id="1062923" name="Picture 11" descr="sweep"/>
          <p:cNvPicPr>
            <a:picLocks noChangeAspect="1" noChangeArrowheads="1"/>
          </p:cNvPicPr>
          <p:nvPr/>
        </p:nvPicPr>
        <p:blipFill>
          <a:blip r:embed="rId11" cstate="print"/>
          <a:srcRect/>
          <a:stretch>
            <a:fillRect/>
          </a:stretch>
        </p:blipFill>
        <p:spPr bwMode="auto">
          <a:xfrm>
            <a:off x="3048000" y="2743200"/>
            <a:ext cx="3124200" cy="1752600"/>
          </a:xfrm>
          <a:prstGeom prst="rect">
            <a:avLst/>
          </a:prstGeom>
          <a:noFill/>
          <a:ln w="9525">
            <a:noFill/>
            <a:miter lim="800000"/>
            <a:headEnd/>
            <a:tailEnd/>
          </a:ln>
        </p:spPr>
      </p:pic>
      <p:pic>
        <p:nvPicPr>
          <p:cNvPr id="1062924" name="Picture 12" descr="silt happens"/>
          <p:cNvPicPr>
            <a:picLocks noChangeAspect="1" noChangeArrowheads="1"/>
          </p:cNvPicPr>
          <p:nvPr/>
        </p:nvPicPr>
        <p:blipFill>
          <a:blip r:embed="rId1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2919"/>
                                        </p:tgtEl>
                                        <p:attrNameLst>
                                          <p:attrName>style.visibility</p:attrName>
                                        </p:attrNameLst>
                                      </p:cBhvr>
                                      <p:to>
                                        <p:strVal val="visible"/>
                                      </p:to>
                                    </p:set>
                                    <p:animEffect transition="in" filter="fade">
                                      <p:cBhvr>
                                        <p:cTn id="7" dur="500"/>
                                        <p:tgtEl>
                                          <p:spTgt spid="10629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2922"/>
                                        </p:tgtEl>
                                        <p:attrNameLst>
                                          <p:attrName>style.visibility</p:attrName>
                                        </p:attrNameLst>
                                      </p:cBhvr>
                                      <p:to>
                                        <p:strVal val="visible"/>
                                      </p:to>
                                    </p:set>
                                    <p:animEffect transition="in" filter="fade">
                                      <p:cBhvr>
                                        <p:cTn id="12" dur="500"/>
                                        <p:tgtEl>
                                          <p:spTgt spid="10629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2921"/>
                                        </p:tgtEl>
                                        <p:attrNameLst>
                                          <p:attrName>style.visibility</p:attrName>
                                        </p:attrNameLst>
                                      </p:cBhvr>
                                      <p:to>
                                        <p:strVal val="visible"/>
                                      </p:to>
                                    </p:set>
                                    <p:animEffect transition="in" filter="fade">
                                      <p:cBhvr>
                                        <p:cTn id="17" dur="500"/>
                                        <p:tgtEl>
                                          <p:spTgt spid="10629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62920"/>
                                        </p:tgtEl>
                                        <p:attrNameLst>
                                          <p:attrName>style.visibility</p:attrName>
                                        </p:attrNameLst>
                                      </p:cBhvr>
                                      <p:to>
                                        <p:strVal val="visible"/>
                                      </p:to>
                                    </p:set>
                                    <p:animEffect transition="in" filter="fade">
                                      <p:cBhvr>
                                        <p:cTn id="22" dur="500"/>
                                        <p:tgtEl>
                                          <p:spTgt spid="10629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2923"/>
                                        </p:tgtEl>
                                        <p:attrNameLst>
                                          <p:attrName>style.visibility</p:attrName>
                                        </p:attrNameLst>
                                      </p:cBhvr>
                                      <p:to>
                                        <p:strVal val="visible"/>
                                      </p:to>
                                    </p:set>
                                    <p:animEffect transition="in" filter="fade">
                                      <p:cBhvr>
                                        <p:cTn id="27" dur="500"/>
                                        <p:tgtEl>
                                          <p:spTgt spid="10629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2915"/>
                                        </p:tgtEl>
                                        <p:attrNameLst>
                                          <p:attrName>style.visibility</p:attrName>
                                        </p:attrNameLst>
                                      </p:cBhvr>
                                      <p:to>
                                        <p:strVal val="visible"/>
                                      </p:to>
                                    </p:set>
                                    <p:animEffect transition="in" filter="fade">
                                      <p:cBhvr>
                                        <p:cTn id="32" dur="500"/>
                                        <p:tgtEl>
                                          <p:spTgt spid="10629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62918"/>
                                        </p:tgtEl>
                                        <p:attrNameLst>
                                          <p:attrName>style.visibility</p:attrName>
                                        </p:attrNameLst>
                                      </p:cBhvr>
                                      <p:to>
                                        <p:strVal val="visible"/>
                                      </p:to>
                                    </p:set>
                                    <p:animEffect transition="in" filter="fade">
                                      <p:cBhvr>
                                        <p:cTn id="37" dur="500"/>
                                        <p:tgtEl>
                                          <p:spTgt spid="10629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62916"/>
                                        </p:tgtEl>
                                        <p:attrNameLst>
                                          <p:attrName>style.visibility</p:attrName>
                                        </p:attrNameLst>
                                      </p:cBhvr>
                                      <p:to>
                                        <p:strVal val="visible"/>
                                      </p:to>
                                    </p:set>
                                    <p:animEffect transition="in" filter="fade">
                                      <p:cBhvr>
                                        <p:cTn id="42" dur="500"/>
                                        <p:tgtEl>
                                          <p:spTgt spid="10629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62917"/>
                                        </p:tgtEl>
                                        <p:attrNameLst>
                                          <p:attrName>style.visibility</p:attrName>
                                        </p:attrNameLst>
                                      </p:cBhvr>
                                      <p:to>
                                        <p:strVal val="visible"/>
                                      </p:to>
                                    </p:set>
                                    <p:animEffect transition="in" filter="fade">
                                      <p:cBhvr>
                                        <p:cTn id="47" dur="500"/>
                                        <p:tgtEl>
                                          <p:spTgt spid="10629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62924"/>
                                        </p:tgtEl>
                                        <p:attrNameLst>
                                          <p:attrName>style.visibility</p:attrName>
                                        </p:attrNameLst>
                                      </p:cBhvr>
                                      <p:to>
                                        <p:strVal val="visible"/>
                                      </p:to>
                                    </p:set>
                                    <p:animEffect transition="in" filter="fade">
                                      <p:cBhvr>
                                        <p:cTn id="52" dur="1000"/>
                                        <p:tgtEl>
                                          <p:spTgt spid="1062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icture 00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486150"/>
            <a:ext cx="4495800" cy="3371850"/>
          </a:xfrm>
          <a:prstGeom prst="rect">
            <a:avLst/>
          </a:prstGeom>
          <a:noFill/>
          <a:ln w="9525">
            <a:noFill/>
            <a:miter lim="800000"/>
            <a:headEnd/>
            <a:tailEnd/>
          </a:ln>
        </p:spPr>
      </p:pic>
      <p:pic>
        <p:nvPicPr>
          <p:cNvPr id="39939" name="Picture 3" descr="Picture 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648200" cy="3486150"/>
          </a:xfrm>
          <a:prstGeom prst="rect">
            <a:avLst/>
          </a:prstGeom>
          <a:noFill/>
          <a:ln w="9525">
            <a:noFill/>
            <a:miter lim="800000"/>
            <a:headEnd/>
            <a:tailEnd/>
          </a:ln>
        </p:spPr>
      </p:pic>
      <p:pic>
        <p:nvPicPr>
          <p:cNvPr id="39940" name="Picture 4" descr="Picture 00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0"/>
            <a:ext cx="4648200" cy="3863975"/>
          </a:xfrm>
          <a:prstGeom prst="rect">
            <a:avLst/>
          </a:prstGeom>
          <a:noFill/>
          <a:ln w="9525">
            <a:noFill/>
            <a:miter lim="800000"/>
            <a:headEnd/>
            <a:tailEnd/>
          </a:ln>
        </p:spPr>
      </p:pic>
      <p:pic>
        <p:nvPicPr>
          <p:cNvPr id="39941" name="Picture 5" descr="Picture 00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pPr eaLnBrk="1" hangingPunct="1">
              <a:defRPr/>
            </a:pPr>
            <a:endParaRPr lang="en-US"/>
          </a:p>
        </p:txBody>
      </p:sp>
      <p:pic>
        <p:nvPicPr>
          <p:cNvPr id="77827" name="Picture 3" descr="02-08-06 04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effectLst>
            <a:innerShdw blurRad="114300">
              <a:prstClr val="black"/>
            </a:innerShdw>
          </a:effectLst>
        </p:spPr>
      </p:pic>
      <p:sp>
        <p:nvSpPr>
          <p:cNvPr id="77828" name="Text Box 5"/>
          <p:cNvSpPr txBox="1">
            <a:spLocks noChangeArrowheads="1"/>
          </p:cNvSpPr>
          <p:nvPr/>
        </p:nvSpPr>
        <p:spPr bwMode="auto">
          <a:xfrm>
            <a:off x="152400" y="152400"/>
            <a:ext cx="6345238" cy="579438"/>
          </a:xfrm>
          <a:prstGeom prst="rect">
            <a:avLst/>
          </a:prstGeom>
          <a:noFill/>
          <a:ln w="9525">
            <a:noFill/>
            <a:miter lim="800000"/>
            <a:headEnd/>
            <a:tailEnd/>
          </a:ln>
        </p:spPr>
        <p:txBody>
          <a:bodyPr wrap="none">
            <a:spAutoFit/>
          </a:bodyPr>
          <a:lstStyle/>
          <a:p>
            <a:pPr eaLnBrk="0" hangingPunct="0"/>
            <a:r>
              <a:rPr lang="en-US" sz="3200" b="1">
                <a:solidFill>
                  <a:schemeClr val="bg2"/>
                </a:solidFill>
              </a:rPr>
              <a:t>Doing It Right Won’t Kill You !</a:t>
            </a:r>
          </a:p>
        </p:txBody>
      </p:sp>
      <p:sp>
        <p:nvSpPr>
          <p:cNvPr id="7" name="Ribbon: Tilted Down 6">
            <a:extLst>
              <a:ext uri="{FF2B5EF4-FFF2-40B4-BE49-F238E27FC236}">
                <a16:creationId xmlns:a16="http://schemas.microsoft.com/office/drawing/2014/main" id="{E338E014-E3AC-4100-A6B8-CE22AC9E841C}"/>
              </a:ext>
            </a:extLst>
          </p:cNvPr>
          <p:cNvSpPr/>
          <p:nvPr/>
        </p:nvSpPr>
        <p:spPr>
          <a:xfrm>
            <a:off x="457200" y="6172200"/>
            <a:ext cx="922046" cy="40011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58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910004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626" name="Rectangle 2"/>
          <p:cNvSpPr>
            <a:spLocks noGrp="1" noChangeArrowheads="1"/>
          </p:cNvSpPr>
          <p:nvPr>
            <p:ph type="title"/>
          </p:nvPr>
        </p:nvSpPr>
        <p:spPr>
          <a:xfrm>
            <a:off x="0" y="5486400"/>
            <a:ext cx="8229600" cy="1371600"/>
          </a:xfrm>
        </p:spPr>
        <p:txBody>
          <a:bodyPr/>
          <a:lstStyle/>
          <a:p>
            <a:pPr eaLnBrk="1" hangingPunct="1">
              <a:defRPr/>
            </a:pPr>
            <a:r>
              <a:rPr lang="en-US" sz="4000" b="1" dirty="0">
                <a:solidFill>
                  <a:schemeClr val="tx1"/>
                </a:solidFill>
              </a:rPr>
              <a:t>Dirty Wash Water Needs to Be Controlled Too</a:t>
            </a:r>
          </a:p>
        </p:txBody>
      </p:sp>
      <p:pic>
        <p:nvPicPr>
          <p:cNvPr id="922630" name="Picture 6" descr="P91300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w="9525">
            <a:noFill/>
            <a:miter lim="800000"/>
            <a:headEnd/>
            <a:tailEnd/>
          </a:ln>
        </p:spPr>
      </p:pic>
      <p:sp>
        <p:nvSpPr>
          <p:cNvPr id="5" name="TextBox 4"/>
          <p:cNvSpPr txBox="1"/>
          <p:nvPr/>
        </p:nvSpPr>
        <p:spPr>
          <a:xfrm>
            <a:off x="8153400" y="6324600"/>
            <a:ext cx="922047" cy="400110"/>
          </a:xfrm>
          <a:prstGeom prst="rect">
            <a:avLst/>
          </a:prstGeom>
          <a:noFill/>
        </p:spPr>
        <p:txBody>
          <a:bodyPr wrap="none" rtlCol="0">
            <a:spAutoFit/>
          </a:bodyPr>
          <a:lstStyle/>
          <a:p>
            <a:r>
              <a:rPr lang="en-US" sz="2000" dirty="0"/>
              <a:t>Juneau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alex\Pictures\best\Taylor Hwy P9010074 (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ffectLst>
            <a:innerShdw blurRad="114300">
              <a:prstClr val="black"/>
            </a:innerShdw>
          </a:effectLst>
        </p:spPr>
      </p:pic>
      <p:sp>
        <p:nvSpPr>
          <p:cNvPr id="5" name="Rectangle 4"/>
          <p:cNvSpPr/>
          <p:nvPr/>
        </p:nvSpPr>
        <p:spPr>
          <a:xfrm>
            <a:off x="228600" y="228600"/>
            <a:ext cx="7365414" cy="646331"/>
          </a:xfrm>
          <a:prstGeom prst="rect">
            <a:avLst/>
          </a:prstGeom>
        </p:spPr>
        <p:txBody>
          <a:bodyPr wrap="none">
            <a:spAutoFit/>
          </a:bodyPr>
          <a:lstStyle/>
          <a:p>
            <a:r>
              <a:rPr lang="en-US" sz="3600" dirty="0"/>
              <a:t>4.8.2 </a:t>
            </a:r>
            <a:r>
              <a:rPr lang="en-US" sz="3600" b="1" dirty="0"/>
              <a:t>Fueling and Maintenance Areas </a:t>
            </a:r>
            <a:endParaRPr lang="en-US" sz="3600" dirty="0"/>
          </a:p>
        </p:txBody>
      </p:sp>
      <p:sp>
        <p:nvSpPr>
          <p:cNvPr id="6" name="Rectangle 5"/>
          <p:cNvSpPr/>
          <p:nvPr/>
        </p:nvSpPr>
        <p:spPr>
          <a:xfrm>
            <a:off x="1295400" y="748605"/>
            <a:ext cx="7010400" cy="1384995"/>
          </a:xfrm>
          <a:prstGeom prst="rect">
            <a:avLst/>
          </a:prstGeom>
        </p:spPr>
        <p:txBody>
          <a:bodyPr wrap="square">
            <a:spAutoFit/>
          </a:bodyPr>
          <a:lstStyle/>
          <a:p>
            <a:r>
              <a:rPr lang="en-US" sz="2800" dirty="0"/>
              <a:t>Designate areas to be used for fueling and/or maintenance of equipment and vehicles</a:t>
            </a:r>
          </a:p>
          <a:p>
            <a:r>
              <a:rPr lang="en-US" sz="2800" dirty="0"/>
              <a:t> </a:t>
            </a:r>
          </a:p>
        </p:txBody>
      </p:sp>
      <p:sp>
        <p:nvSpPr>
          <p:cNvPr id="7" name="Smiley Face 6"/>
          <p:cNvSpPr/>
          <p:nvPr/>
        </p:nvSpPr>
        <p:spPr>
          <a:xfrm rot="1086209">
            <a:off x="3560159" y="2037048"/>
            <a:ext cx="426637" cy="421704"/>
          </a:xfrm>
          <a:prstGeom prst="smileyFace">
            <a:avLst>
              <a:gd name="adj" fmla="val 4653"/>
            </a:avLst>
          </a:prstGeom>
          <a:solidFill>
            <a:srgbClr val="FFFF00"/>
          </a:solidFill>
          <a:ln>
            <a:solidFill>
              <a:schemeClr val="bg1"/>
            </a:solidFill>
          </a:ln>
          <a:scene3d>
            <a:camera prst="orthographicFron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600450" y="2000250"/>
            <a:ext cx="400050" cy="152400"/>
          </a:xfrm>
          <a:custGeom>
            <a:avLst/>
            <a:gdLst>
              <a:gd name="connsiteX0" fmla="*/ 0 w 400050"/>
              <a:gd name="connsiteY0" fmla="*/ 38100 h 152400"/>
              <a:gd name="connsiteX1" fmla="*/ 342900 w 400050"/>
              <a:gd name="connsiteY1" fmla="*/ 152400 h 152400"/>
              <a:gd name="connsiteX2" fmla="*/ 400050 w 400050"/>
              <a:gd name="connsiteY2" fmla="*/ 152400 h 152400"/>
              <a:gd name="connsiteX3" fmla="*/ 361950 w 400050"/>
              <a:gd name="connsiteY3" fmla="*/ 95250 h 152400"/>
              <a:gd name="connsiteX4" fmla="*/ 285750 w 400050"/>
              <a:gd name="connsiteY4" fmla="*/ 19050 h 152400"/>
              <a:gd name="connsiteX5" fmla="*/ 152400 w 400050"/>
              <a:gd name="connsiteY5" fmla="*/ 0 h 152400"/>
              <a:gd name="connsiteX6" fmla="*/ 0 w 400050"/>
              <a:gd name="connsiteY6"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152400">
                <a:moveTo>
                  <a:pt x="0" y="38100"/>
                </a:moveTo>
                <a:lnTo>
                  <a:pt x="342900" y="152400"/>
                </a:lnTo>
                <a:lnTo>
                  <a:pt x="400050" y="152400"/>
                </a:lnTo>
                <a:lnTo>
                  <a:pt x="361950" y="95250"/>
                </a:lnTo>
                <a:lnTo>
                  <a:pt x="285750" y="19050"/>
                </a:lnTo>
                <a:lnTo>
                  <a:pt x="152400" y="0"/>
                </a:lnTo>
                <a:lnTo>
                  <a:pt x="0" y="3810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55737" y="6400800"/>
            <a:ext cx="1212063" cy="369332"/>
          </a:xfrm>
          <a:prstGeom prst="rect">
            <a:avLst/>
          </a:prstGeom>
          <a:noFill/>
        </p:spPr>
        <p:txBody>
          <a:bodyPr wrap="none" rtlCol="0">
            <a:spAutoFit/>
          </a:bodyPr>
          <a:lstStyle/>
          <a:p>
            <a:r>
              <a:rPr lang="en-US" dirty="0"/>
              <a:t>Taylor Hwy</a:t>
            </a:r>
          </a:p>
        </p:txBody>
      </p:sp>
      <p:pic>
        <p:nvPicPr>
          <p:cNvPr id="11" name="Picture 10" descr="DEC Logo 1"/>
          <p:cNvPicPr/>
          <p:nvPr/>
        </p:nvPicPr>
        <p:blipFill>
          <a:blip r:embed="rId3" cstate="print"/>
          <a:srcRect/>
          <a:stretch>
            <a:fillRect/>
          </a:stretch>
        </p:blipFill>
        <p:spPr bwMode="auto">
          <a:xfrm>
            <a:off x="8081963" y="147935"/>
            <a:ext cx="1042987" cy="96678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alex\Pictures\best\Taylor Hwy P9010074 (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05406"/>
            <a:ext cx="9144000" cy="4552594"/>
          </a:xfrm>
          <a:prstGeom prst="rect">
            <a:avLst/>
          </a:prstGeom>
          <a:noFill/>
          <a:effectLst>
            <a:innerShdw blurRad="114300">
              <a:prstClr val="black"/>
            </a:innerShdw>
          </a:effectLst>
        </p:spPr>
      </p:pic>
      <p:sp>
        <p:nvSpPr>
          <p:cNvPr id="5" name="Rectangle 4"/>
          <p:cNvSpPr/>
          <p:nvPr/>
        </p:nvSpPr>
        <p:spPr>
          <a:xfrm>
            <a:off x="152400" y="39231"/>
            <a:ext cx="8382000" cy="2246769"/>
          </a:xfrm>
          <a:prstGeom prst="rect">
            <a:avLst/>
          </a:prstGeom>
        </p:spPr>
        <p:txBody>
          <a:bodyPr wrap="square">
            <a:spAutoFit/>
          </a:bodyPr>
          <a:lstStyle/>
          <a:p>
            <a:r>
              <a:rPr lang="en-US" sz="2800" dirty="0"/>
              <a:t>Locate such activities away from conveyance channels, storm drain inlets and waters of the U.S.; </a:t>
            </a:r>
          </a:p>
          <a:p>
            <a:r>
              <a:rPr lang="en-US" sz="2800" dirty="0"/>
              <a:t>Minimize the exposure to precipitation and storm water or use secondary containment structures designed to eliminate the potential for spills or leaked chemicals</a:t>
            </a:r>
          </a:p>
        </p:txBody>
      </p:sp>
      <p:sp>
        <p:nvSpPr>
          <p:cNvPr id="7" name="TextBox 6"/>
          <p:cNvSpPr txBox="1"/>
          <p:nvPr/>
        </p:nvSpPr>
        <p:spPr>
          <a:xfrm>
            <a:off x="7855737" y="6400800"/>
            <a:ext cx="1212063" cy="369332"/>
          </a:xfrm>
          <a:prstGeom prst="rect">
            <a:avLst/>
          </a:prstGeom>
          <a:noFill/>
        </p:spPr>
        <p:txBody>
          <a:bodyPr wrap="none" rtlCol="0">
            <a:spAutoFit/>
          </a:bodyPr>
          <a:lstStyle/>
          <a:p>
            <a:r>
              <a:rPr lang="en-US" dirty="0">
                <a:solidFill>
                  <a:schemeClr val="bg1"/>
                </a:solidFill>
              </a:rPr>
              <a:t>Taylor Hwy</a:t>
            </a:r>
          </a:p>
        </p:txBody>
      </p:sp>
      <p:pic>
        <p:nvPicPr>
          <p:cNvPr id="6" name="Picture 5" descr="DEC Logo 1"/>
          <p:cNvPicPr/>
          <p:nvPr/>
        </p:nvPicPr>
        <p:blipFill>
          <a:blip r:embed="rId3" cstate="print"/>
          <a:srcRect/>
          <a:stretch>
            <a:fillRect/>
          </a:stretch>
        </p:blipFill>
        <p:spPr bwMode="auto">
          <a:xfrm>
            <a:off x="8015288" y="1822012"/>
            <a:ext cx="1042987" cy="96678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TotalTime>
  <Words>2096</Words>
  <Application>Microsoft Macintosh PowerPoint</Application>
  <PresentationFormat>On-screen Show (4:3)</PresentationFormat>
  <Paragraphs>272</Paragraphs>
  <Slides>60</Slides>
  <Notes>23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Arial</vt:lpstr>
      <vt:lpstr>Calibri</vt:lpstr>
      <vt:lpstr>Calibri Light</vt:lpstr>
      <vt:lpstr>Comic Sans MS</vt:lpstr>
      <vt:lpstr>Times New Roman</vt:lpstr>
      <vt:lpstr>Wingdings</vt:lpstr>
      <vt:lpstr>Office Theme</vt:lpstr>
      <vt:lpstr>1_Office Theme</vt:lpstr>
      <vt:lpstr>8.  CGP Requirements Part 3</vt:lpstr>
      <vt:lpstr>PowerPoint Presentation</vt:lpstr>
      <vt:lpstr>PowerPoint Presentation</vt:lpstr>
      <vt:lpstr>PowerPoint Presentation</vt:lpstr>
      <vt:lpstr>PowerPoint Presentation</vt:lpstr>
      <vt:lpstr>PowerPoint Presentation</vt:lpstr>
      <vt:lpstr>Dirty Wash Water Needs to Be Controlled Too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Concrete Slurry is a Pollutant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4.9 Spill Notification </vt:lpstr>
      <vt:lpstr>PowerPoint Presentation</vt:lpstr>
      <vt:lpstr>PowerPoint Presentation</vt:lpstr>
      <vt:lpstr>4.11 Permanent Storm Water Management Control </vt:lpstr>
      <vt:lpstr>4.12.1 Winter Shutdown </vt:lpstr>
      <vt:lpstr>PowerPoint Presentation</vt:lpstr>
      <vt:lpstr>Maintain BMPs</vt:lpstr>
      <vt:lpstr>PowerPoint Presentation</vt:lpstr>
      <vt:lpstr>PowerPoint Presentation</vt:lpstr>
      <vt:lpstr>PowerPoint Presentation</vt:lpstr>
      <vt:lpstr>PowerPoint Presentation</vt:lpstr>
      <vt:lpstr>MAINTAIN BMPs</vt:lpstr>
      <vt:lpstr>PowerPoint Presentation</vt:lpstr>
      <vt:lpstr>PowerPoint Presentation</vt:lpstr>
      <vt:lpstr>Some BMPs in Certain Situations are Harder to Maintain Than Others</vt:lpstr>
      <vt:lpstr>Timely Monitoring of BMPs is Required and prudent</vt:lpstr>
      <vt:lpstr>BMP Inspections</vt:lpstr>
      <vt:lpstr>PowerPoint Presentation</vt:lpstr>
      <vt:lpstr>PowerPoint Presentation</vt:lpstr>
      <vt:lpstr>Debris Free Zone: Clean Access for Clients &amp; Crew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THE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dc:creator>
  <cp:lastModifiedBy>Katrina Paul</cp:lastModifiedBy>
  <cp:revision>45</cp:revision>
  <dcterms:created xsi:type="dcterms:W3CDTF">2006-08-16T00:00:00Z</dcterms:created>
  <dcterms:modified xsi:type="dcterms:W3CDTF">2022-01-24T21:06:46Z</dcterms:modified>
</cp:coreProperties>
</file>