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8" r:id="rId4"/>
    <p:sldMasterId id="2147483706" r:id="rId5"/>
    <p:sldMasterId id="2147483718" r:id="rId6"/>
  </p:sldMasterIdLst>
  <p:notesMasterIdLst>
    <p:notesMasterId r:id="rId85"/>
  </p:notesMasterIdLst>
  <p:sldIdLst>
    <p:sldId id="333" r:id="rId7"/>
    <p:sldId id="256" r:id="rId8"/>
    <p:sldId id="33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57" r:id="rId24"/>
    <p:sldId id="273" r:id="rId25"/>
    <p:sldId id="274" r:id="rId26"/>
    <p:sldId id="275" r:id="rId27"/>
    <p:sldId id="276" r:id="rId28"/>
    <p:sldId id="277" r:id="rId29"/>
    <p:sldId id="278" r:id="rId30"/>
    <p:sldId id="338" r:id="rId31"/>
    <p:sldId id="280" r:id="rId32"/>
    <p:sldId id="281" r:id="rId33"/>
    <p:sldId id="282" r:id="rId34"/>
    <p:sldId id="284" r:id="rId35"/>
    <p:sldId id="288" r:id="rId36"/>
    <p:sldId id="289" r:id="rId37"/>
    <p:sldId id="290" r:id="rId38"/>
    <p:sldId id="291" r:id="rId39"/>
    <p:sldId id="339" r:id="rId40"/>
    <p:sldId id="663" r:id="rId41"/>
    <p:sldId id="293" r:id="rId42"/>
    <p:sldId id="295" r:id="rId43"/>
    <p:sldId id="296" r:id="rId44"/>
    <p:sldId id="297" r:id="rId45"/>
    <p:sldId id="344" r:id="rId46"/>
    <p:sldId id="298" r:id="rId47"/>
    <p:sldId id="340" r:id="rId48"/>
    <p:sldId id="341" r:id="rId49"/>
    <p:sldId id="300" r:id="rId50"/>
    <p:sldId id="301" r:id="rId51"/>
    <p:sldId id="302" r:id="rId52"/>
    <p:sldId id="303" r:id="rId53"/>
    <p:sldId id="304" r:id="rId54"/>
    <p:sldId id="305" r:id="rId55"/>
    <p:sldId id="306" r:id="rId56"/>
    <p:sldId id="307" r:id="rId57"/>
    <p:sldId id="308" r:id="rId58"/>
    <p:sldId id="342" r:id="rId59"/>
    <p:sldId id="310" r:id="rId60"/>
    <p:sldId id="311" r:id="rId61"/>
    <p:sldId id="343" r:id="rId62"/>
    <p:sldId id="312" r:id="rId63"/>
    <p:sldId id="313" r:id="rId64"/>
    <p:sldId id="314" r:id="rId65"/>
    <p:sldId id="315" r:id="rId66"/>
    <p:sldId id="336" r:id="rId67"/>
    <p:sldId id="316" r:id="rId68"/>
    <p:sldId id="317" r:id="rId69"/>
    <p:sldId id="318" r:id="rId70"/>
    <p:sldId id="319" r:id="rId71"/>
    <p:sldId id="320" r:id="rId72"/>
    <p:sldId id="324" r:id="rId73"/>
    <p:sldId id="334" r:id="rId74"/>
    <p:sldId id="323" r:id="rId75"/>
    <p:sldId id="321" r:id="rId76"/>
    <p:sldId id="325" r:id="rId77"/>
    <p:sldId id="326" r:id="rId78"/>
    <p:sldId id="322" r:id="rId79"/>
    <p:sldId id="327" r:id="rId80"/>
    <p:sldId id="328" r:id="rId81"/>
    <p:sldId id="330" r:id="rId82"/>
    <p:sldId id="332" r:id="rId83"/>
    <p:sldId id="331"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7550" autoAdjust="0"/>
  </p:normalViewPr>
  <p:slideViewPr>
    <p:cSldViewPr>
      <p:cViewPr varScale="1">
        <p:scale>
          <a:sx n="109" d="100"/>
          <a:sy n="109" d="100"/>
        </p:scale>
        <p:origin x="1160" y="19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tableStyles" Target="tableStyle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viewProps" Target="viewProp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AC5283-DB54-472B-9400-2508145BB592}" type="datetimeFigureOut">
              <a:rPr lang="en-US" smtClean="0"/>
              <a:t>1/24/22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07CF8C-086B-4CDD-B874-B330A5E7BF7D}" type="slidenum">
              <a:rPr lang="en-US" smtClean="0"/>
              <a:t>‹#›</a:t>
            </a:fld>
            <a:endParaRPr lang="en-US"/>
          </a:p>
        </p:txBody>
      </p:sp>
    </p:spTree>
    <p:extLst>
      <p:ext uri="{BB962C8B-B14F-4D97-AF65-F5344CB8AC3E}">
        <p14:creationId xmlns:p14="http://schemas.microsoft.com/office/powerpoint/2010/main" val="1350743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What exactly is this silt fence</a:t>
            </a:r>
            <a:r>
              <a:rPr lang="en-US" baseline="0" dirty="0"/>
              <a:t> doing, comment on the repeated misuse of silt fence in the construction industry. Open the discussion about how sediment controls are trying to prevent sediment from getting into surface waters, the sediment controls should not be in the waters.</a:t>
            </a:r>
            <a:endParaRPr lang="en-US" dirty="0"/>
          </a:p>
        </p:txBody>
      </p:sp>
      <p:sp>
        <p:nvSpPr>
          <p:cNvPr id="4" name="Slide Number Placeholder 3"/>
          <p:cNvSpPr>
            <a:spLocks noGrp="1"/>
          </p:cNvSpPr>
          <p:nvPr>
            <p:ph type="sldNum" sz="quarter" idx="10"/>
          </p:nvPr>
        </p:nvSpPr>
        <p:spPr/>
        <p:txBody>
          <a:bodyPr/>
          <a:lstStyle/>
          <a:p>
            <a:fld id="{7D9BA9B4-1C4F-4EA7-A8CA-3F3E8301E4A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945036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the big rock is the same in the previous slide to show scale and height</a:t>
            </a:r>
          </a:p>
        </p:txBody>
      </p:sp>
      <p:sp>
        <p:nvSpPr>
          <p:cNvPr id="4" name="Slide Number Placeholder 3"/>
          <p:cNvSpPr>
            <a:spLocks noGrp="1"/>
          </p:cNvSpPr>
          <p:nvPr>
            <p:ph type="sldNum" sz="quarter" idx="10"/>
          </p:nvPr>
        </p:nvSpPr>
        <p:spPr/>
        <p:txBody>
          <a:bodyPr/>
          <a:lstStyle/>
          <a:p>
            <a:fld id="{7D9BA9B4-1C4F-4EA7-A8CA-3F3E8301E4A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114466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gravel filter</a:t>
            </a:r>
            <a:r>
              <a:rPr lang="en-US" baseline="0" dirty="0"/>
              <a:t> berm that will be the perimeter control and simply become part of the fill.</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817031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fill complete the gravel filter berm is simply part of the fill.</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49191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unique invention from the field. Nicknamed the </a:t>
            </a:r>
            <a:r>
              <a:rPr lang="en-US" dirty="0" err="1"/>
              <a:t>bermanator</a:t>
            </a:r>
            <a:r>
              <a:rPr lang="en-US" dirty="0"/>
              <a:t>.</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1828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conveyer to build the berm with an excavator.</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519421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perimeter</a:t>
            </a:r>
            <a:r>
              <a:rPr lang="en-US" baseline="0" dirty="0"/>
              <a:t> controls do not go through the receiving waters but should go around them.</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490095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example of using the same idea for a water crossing perimeter control and embankment stabilization. </a:t>
            </a:r>
            <a:r>
              <a:rPr lang="en-US"/>
              <a:t>Bern height may vary depending on size of embankment fill</a:t>
            </a:r>
          </a:p>
          <a:p>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838883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Bridge decks and temporary crossings always present challenges to perimeter sediment</a:t>
            </a:r>
            <a:r>
              <a:rPr lang="en-US" baseline="0" dirty="0"/>
              <a:t> controls.</a:t>
            </a:r>
            <a:endParaRPr lang="en-US" dirty="0"/>
          </a:p>
        </p:txBody>
      </p:sp>
      <p:sp>
        <p:nvSpPr>
          <p:cNvPr id="4" name="Slide Number Placeholder 3"/>
          <p:cNvSpPr>
            <a:spLocks noGrp="1"/>
          </p:cNvSpPr>
          <p:nvPr>
            <p:ph type="sldNum" sz="quarter" idx="10"/>
          </p:nvPr>
        </p:nvSpPr>
        <p:spPr/>
        <p:txBody>
          <a:bodyPr/>
          <a:lstStyle/>
          <a:p>
            <a:fld id="{DA07CF8C-086B-4CDD-B874-B330A5E7BF7D}" type="slidenum">
              <a:rPr lang="en-US" smtClean="0"/>
              <a:t>21</a:t>
            </a:fld>
            <a:endParaRPr lang="en-US"/>
          </a:p>
        </p:txBody>
      </p:sp>
    </p:spTree>
    <p:extLst>
      <p:ext uri="{BB962C8B-B14F-4D97-AF65-F5344CB8AC3E}">
        <p14:creationId xmlns:p14="http://schemas.microsoft.com/office/powerpoint/2010/main" val="572622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 gravel filter berm is also acting as final stabilization.</a:t>
            </a:r>
          </a:p>
        </p:txBody>
      </p:sp>
      <p:sp>
        <p:nvSpPr>
          <p:cNvPr id="4" name="Slide Number Placeholder 3"/>
          <p:cNvSpPr>
            <a:spLocks noGrp="1"/>
          </p:cNvSpPr>
          <p:nvPr>
            <p:ph type="sldNum" sz="quarter" idx="10"/>
          </p:nvPr>
        </p:nvSpPr>
        <p:spPr/>
        <p:txBody>
          <a:bodyPr/>
          <a:lstStyle/>
          <a:p>
            <a:fld id="{DA07CF8C-086B-4CDD-B874-B330A5E7BF7D}" type="slidenum">
              <a:rPr lang="en-US" smtClean="0"/>
              <a:t>22</a:t>
            </a:fld>
            <a:endParaRPr lang="en-US"/>
          </a:p>
        </p:txBody>
      </p:sp>
    </p:spTree>
    <p:extLst>
      <p:ext uri="{BB962C8B-B14F-4D97-AF65-F5344CB8AC3E}">
        <p14:creationId xmlns:p14="http://schemas.microsoft.com/office/powerpoint/2010/main" val="2450806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girders are set</a:t>
            </a:r>
            <a:r>
              <a:rPr lang="en-US" baseline="0" dirty="0"/>
              <a:t> the stabilization is complete.</a:t>
            </a:r>
            <a:endParaRPr lang="en-US" dirty="0"/>
          </a:p>
        </p:txBody>
      </p:sp>
      <p:sp>
        <p:nvSpPr>
          <p:cNvPr id="4" name="Slide Number Placeholder 3"/>
          <p:cNvSpPr>
            <a:spLocks noGrp="1"/>
          </p:cNvSpPr>
          <p:nvPr>
            <p:ph type="sldNum" sz="quarter" idx="10"/>
          </p:nvPr>
        </p:nvSpPr>
        <p:spPr/>
        <p:txBody>
          <a:bodyPr/>
          <a:lstStyle/>
          <a:p>
            <a:fld id="{DA07CF8C-086B-4CDD-B874-B330A5E7BF7D}" type="slidenum">
              <a:rPr lang="en-US" smtClean="0"/>
              <a:t>23</a:t>
            </a:fld>
            <a:endParaRPr lang="en-US"/>
          </a:p>
        </p:txBody>
      </p:sp>
    </p:spTree>
    <p:extLst>
      <p:ext uri="{BB962C8B-B14F-4D97-AF65-F5344CB8AC3E}">
        <p14:creationId xmlns:p14="http://schemas.microsoft.com/office/powerpoint/2010/main" val="82910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A6FC9F43-09FE-4C8E-8203-C5E0BADBE4E2}" type="slidenum">
              <a:rPr lang="en-US" smtClean="0"/>
              <a:pPr/>
              <a:t>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b="1"/>
              <a:t>Do not spend a lot of time working on drain inlets without protecting it properly</a:t>
            </a:r>
          </a:p>
        </p:txBody>
      </p:sp>
    </p:spTree>
    <p:extLst>
      <p:ext uri="{BB962C8B-B14F-4D97-AF65-F5344CB8AC3E}">
        <p14:creationId xmlns:p14="http://schemas.microsoft.com/office/powerpoint/2010/main" val="10013900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different slopes, proximity to the water, schedules for the next phase should drive the decisions about the rock size to stabilize the areas.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444218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p>
            <a:fld id="{B9528C86-3F2E-41EA-8B7F-627147D02595}" type="slidenum">
              <a:rPr lang="en-US" smtClean="0"/>
              <a:pPr/>
              <a:t>25</a:t>
            </a:fld>
            <a:endParaRPr lang="en-US"/>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r>
              <a:rPr lang="en-US" b="1"/>
              <a:t>Provide a place for the eroded material to collect on your property.</a:t>
            </a:r>
          </a:p>
          <a:p>
            <a:pPr eaLnBrk="1" hangingPunct="1"/>
            <a:r>
              <a:rPr lang="en-US" b="1"/>
              <a:t>Remove sediment from the stormwater.</a:t>
            </a:r>
          </a:p>
        </p:txBody>
      </p:sp>
    </p:spTree>
    <p:extLst>
      <p:ext uri="{BB962C8B-B14F-4D97-AF65-F5344CB8AC3E}">
        <p14:creationId xmlns:p14="http://schemas.microsoft.com/office/powerpoint/2010/main" val="2389849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Make a little fun of silt fence, then introduce alternative method with the wattle</a:t>
            </a:r>
          </a:p>
        </p:txBody>
      </p:sp>
      <p:sp>
        <p:nvSpPr>
          <p:cNvPr id="4" name="Slide Number Placeholder 3"/>
          <p:cNvSpPr>
            <a:spLocks noGrp="1"/>
          </p:cNvSpPr>
          <p:nvPr>
            <p:ph type="sldNum" sz="quarter" idx="10"/>
          </p:nvPr>
        </p:nvSpPr>
        <p:spPr/>
        <p:txBody>
          <a:bodyPr/>
          <a:lstStyle/>
          <a:p>
            <a:fld id="{7D9BA9B4-1C4F-4EA7-A8CA-3F3E8301E4A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673927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Improper installation when found in the</a:t>
            </a:r>
            <a:r>
              <a:rPr lang="en-US" baseline="0" dirty="0"/>
              <a:t> field begs two questions, are we inspecting? Are we qualified to do inspections?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87594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sediment deposition past the silt fence, what is the purpose of the silt fence. Where should the fence be?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180182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bridge crossing and the silt fence is simply a flap on the asphalt and some sand bags to try to hold it down. Construction traffic is breaking the bags and the effectiveness was never really there. This situation comes up a lot, if the sediment control is not tightly sealed to the surface flow will simply go under it. In this case right into the creek.</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86295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Directing flow off a bridge crossing situation to the surrounding area is usually the preferred method for dealing with these perimeter control situations.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720591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only one idea for dealing with this situation. No matter what</a:t>
            </a:r>
            <a:r>
              <a:rPr lang="en-US" baseline="0" dirty="0"/>
              <a:t> a project chooses to use it must be in contact with the asphalt to prevent water from getting under the installation.</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41072568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different examples of bridge deck perimeter controls, note the steel plate preventing the wear on the geotextile.</a:t>
            </a:r>
          </a:p>
        </p:txBody>
      </p:sp>
      <p:sp>
        <p:nvSpPr>
          <p:cNvPr id="4" name="Slide Number Placeholder 3"/>
          <p:cNvSpPr>
            <a:spLocks noGrp="1"/>
          </p:cNvSpPr>
          <p:nvPr>
            <p:ph type="sldNum" sz="quarter" idx="10"/>
          </p:nvPr>
        </p:nvSpPr>
        <p:spPr/>
        <p:txBody>
          <a:bodyPr/>
          <a:lstStyle/>
          <a:p>
            <a:fld id="{DA07CF8C-086B-4CDD-B874-B330A5E7BF7D}" type="slidenum">
              <a:rPr lang="en-US" smtClean="0"/>
              <a:t>33</a:t>
            </a:fld>
            <a:endParaRPr lang="en-US"/>
          </a:p>
        </p:txBody>
      </p:sp>
    </p:spTree>
    <p:extLst>
      <p:ext uri="{BB962C8B-B14F-4D97-AF65-F5344CB8AC3E}">
        <p14:creationId xmlns:p14="http://schemas.microsoft.com/office/powerpoint/2010/main" val="1855356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41D44FFB-7DB2-4A79-B0DB-6E0F9869E642}" type="slidenum">
              <a:rPr lang="en-US" smtClean="0"/>
              <a:pPr/>
              <a:t>34</a:t>
            </a:fld>
            <a:endParaRPr lang="en-US"/>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b="1"/>
              <a:t>Trackout is extremely dirty when rain washes it off – Regulators will be looking at this very frequently – perhaps the most public construction erosion control problem there is.</a:t>
            </a:r>
          </a:p>
        </p:txBody>
      </p:sp>
    </p:spTree>
    <p:extLst>
      <p:ext uri="{BB962C8B-B14F-4D97-AF65-F5344CB8AC3E}">
        <p14:creationId xmlns:p14="http://schemas.microsoft.com/office/powerpoint/2010/main" val="1818036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times inlet protection can get in the way of traffic or be destroyed by traffic.</a:t>
            </a:r>
            <a:r>
              <a:rPr lang="en-US" baseline="0" dirty="0"/>
              <a:t> An inspector must pay attention to inlet protection that diverts flows somewhere else like this one as the increased flows to other areas may cause problems. The diversion would be created because the BMP will bypass the flow around the inlet to the next one down gradient.</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2339903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means more than just cleaning up the track out. “Prevent” is the key word.</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933774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Street</a:t>
            </a:r>
            <a:r>
              <a:rPr lang="en-US" baseline="0" dirty="0"/>
              <a:t> sweeping can be very expensive on projects that involve a lot of export. If traffic must enter the site and drive through dirt and mud there will be </a:t>
            </a:r>
            <a:r>
              <a:rPr lang="en-US" baseline="0" dirty="0" err="1"/>
              <a:t>trackout</a:t>
            </a:r>
            <a:r>
              <a:rPr lang="en-US" baseline="0" dirty="0"/>
              <a:t>, a wheel wash may be necessary to prevent the </a:t>
            </a:r>
            <a:r>
              <a:rPr lang="en-US" baseline="0" dirty="0" err="1"/>
              <a:t>trackout</a:t>
            </a:r>
            <a:r>
              <a:rPr lang="en-US" baseline="0" dirty="0"/>
              <a:t>.  Most commercial washes u</a:t>
            </a:r>
            <a:r>
              <a:rPr lang="en-US" dirty="0"/>
              <a:t>sually need extra capacity in the reservoir and a flocculent to get desired results.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54643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heavy equipment at the project, this is a haul road from the barge landing being used for the aggregate import. Does</a:t>
            </a:r>
            <a:r>
              <a:rPr lang="en-US" baseline="0" dirty="0"/>
              <a:t> the </a:t>
            </a:r>
            <a:r>
              <a:rPr lang="en-US" baseline="0" dirty="0" err="1"/>
              <a:t>trackout</a:t>
            </a:r>
            <a:r>
              <a:rPr lang="en-US" baseline="0" dirty="0"/>
              <a:t> need to be cleaned up to “minimize” off-site impacts? If washed into the roadside ditch where will it go? Does the ditch discharge into a water of the US?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4122673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acres of disturbed area at a time contributing to a single</a:t>
            </a:r>
            <a:r>
              <a:rPr lang="en-US" baseline="0" dirty="0"/>
              <a:t> discharge point.</a:t>
            </a:r>
            <a:endParaRPr lang="en-US" dirty="0"/>
          </a:p>
        </p:txBody>
      </p:sp>
      <p:sp>
        <p:nvSpPr>
          <p:cNvPr id="4" name="Slide Number Placeholder 3"/>
          <p:cNvSpPr>
            <a:spLocks noGrp="1"/>
          </p:cNvSpPr>
          <p:nvPr>
            <p:ph type="sldNum" sz="quarter" idx="10"/>
          </p:nvPr>
        </p:nvSpPr>
        <p:spPr/>
        <p:txBody>
          <a:bodyPr/>
          <a:lstStyle/>
          <a:p>
            <a:fld id="{DA07CF8C-086B-4CDD-B874-B330A5E7BF7D}" type="slidenum">
              <a:rPr lang="en-US" smtClean="0"/>
              <a:t>39</a:t>
            </a:fld>
            <a:endParaRPr lang="en-US"/>
          </a:p>
        </p:txBody>
      </p:sp>
    </p:spTree>
    <p:extLst>
      <p:ext uri="{BB962C8B-B14F-4D97-AF65-F5344CB8AC3E}">
        <p14:creationId xmlns:p14="http://schemas.microsoft.com/office/powerpoint/2010/main" val="169641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DEC permit we are talking about here is the excavation</a:t>
            </a:r>
            <a:r>
              <a:rPr lang="en-US" baseline="0" dirty="0"/>
              <a:t> dewatering permit, not the CGP.</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889918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fld id="{59F01D61-0FC2-4A1B-AC28-DAFB6577003C}" type="slidenum">
              <a:rPr kumimoji="0" lang="en-US" altLang="en-US" sz="1200" b="0" i="0" u="none" strike="noStrike" kern="0" cap="none" spc="0" normalizeH="0" baseline="0" noProof="0">
                <a:ln>
                  <a:noFill/>
                </a:ln>
                <a:solidFill>
                  <a:srgbClr val="000000"/>
                </a:solidFill>
                <a:effectLst/>
                <a:uLnTx/>
                <a:uFillTx/>
                <a:latin typeface="Arial" panose="020B0604020202020204" pitchFamily="34" charset="0"/>
              </a:rPr>
              <a:pPr marL="0" marR="0" lvl="0" indent="0" defTabSz="914400" eaLnBrk="1" fontAlgn="auto" latinLnBrk="0" hangingPunct="1">
                <a:lnSpc>
                  <a:spcPct val="100000"/>
                </a:lnSpc>
                <a:spcBef>
                  <a:spcPct val="0"/>
                </a:spcBef>
                <a:spcAft>
                  <a:spcPts val="0"/>
                </a:spcAft>
                <a:buClrTx/>
                <a:buSzTx/>
                <a:buFontTx/>
                <a:buNone/>
                <a:tabLst/>
                <a:defRPr/>
              </a:pPr>
              <a:t>42</a:t>
            </a:fld>
            <a:endParaRPr kumimoji="0" lang="en-US" altLang="en-US" sz="1200" b="0" i="0" u="none" strike="noStrike" kern="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3913410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Dewatering is when we pump from a constructed excavation.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4168666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Diversions may be constructed and stabilized and not involve any dewatering.</a:t>
            </a:r>
          </a:p>
        </p:txBody>
      </p:sp>
      <p:sp>
        <p:nvSpPr>
          <p:cNvPr id="4" name="Slide Number Placeholder 3"/>
          <p:cNvSpPr>
            <a:spLocks noGrp="1"/>
          </p:cNvSpPr>
          <p:nvPr>
            <p:ph type="sldNum" sz="quarter" idx="10"/>
          </p:nvPr>
        </p:nvSpPr>
        <p:spPr/>
        <p:txBody>
          <a:bodyPr/>
          <a:lstStyle/>
          <a:p>
            <a:fld id="{DA07CF8C-086B-4CDD-B874-B330A5E7BF7D}" type="slidenum">
              <a:rPr lang="en-US" smtClean="0"/>
              <a:t>45</a:t>
            </a:fld>
            <a:endParaRPr lang="en-US"/>
          </a:p>
        </p:txBody>
      </p:sp>
    </p:spTree>
    <p:extLst>
      <p:ext uri="{BB962C8B-B14F-4D97-AF65-F5344CB8AC3E}">
        <p14:creationId xmlns:p14="http://schemas.microsoft.com/office/powerpoint/2010/main" val="18004146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Diversions can be pumped and not involve dewatering. This is simply putting the water that drains through the creek bottom</a:t>
            </a:r>
            <a:r>
              <a:rPr lang="en-US" baseline="0" dirty="0"/>
              <a:t> cobble back in to the constructed diversion.</a:t>
            </a:r>
            <a:endParaRPr lang="en-US" dirty="0"/>
          </a:p>
        </p:txBody>
      </p:sp>
      <p:sp>
        <p:nvSpPr>
          <p:cNvPr id="4" name="Slide Number Placeholder 3"/>
          <p:cNvSpPr>
            <a:spLocks noGrp="1"/>
          </p:cNvSpPr>
          <p:nvPr>
            <p:ph type="sldNum" sz="quarter" idx="10"/>
          </p:nvPr>
        </p:nvSpPr>
        <p:spPr/>
        <p:txBody>
          <a:bodyPr/>
          <a:lstStyle/>
          <a:p>
            <a:fld id="{DA07CF8C-086B-4CDD-B874-B330A5E7BF7D}" type="slidenum">
              <a:rPr lang="en-US" smtClean="0"/>
              <a:t>46</a:t>
            </a:fld>
            <a:endParaRPr lang="en-US"/>
          </a:p>
        </p:txBody>
      </p:sp>
    </p:spTree>
    <p:extLst>
      <p:ext uri="{BB962C8B-B14F-4D97-AF65-F5344CB8AC3E}">
        <p14:creationId xmlns:p14="http://schemas.microsoft.com/office/powerpoint/2010/main" val="823006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pumping from</a:t>
            </a:r>
            <a:r>
              <a:rPr lang="en-US" baseline="0" dirty="0"/>
              <a:t> the excavation, this is excavation dewatering, note there is no perimeter control between the disturbed construction site and the flow.</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145357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BMP between the construction site and the receiving waters.</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6923922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intake location could be a diversion.</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257096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a:t>
            </a:r>
            <a:r>
              <a:rPr lang="en-US" baseline="0" dirty="0"/>
              <a:t> upstream view. This water is running into the project from offsite. </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26021668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inspecting always keep in mind the minimum measures we have gone over throughout the day.</a:t>
            </a:r>
          </a:p>
        </p:txBody>
      </p:sp>
      <p:sp>
        <p:nvSpPr>
          <p:cNvPr id="4" name="Slide Number Placeholder 3"/>
          <p:cNvSpPr>
            <a:spLocks noGrp="1"/>
          </p:cNvSpPr>
          <p:nvPr>
            <p:ph type="sldNum" sz="quarter" idx="10"/>
          </p:nvPr>
        </p:nvSpPr>
        <p:spPr/>
        <p:txBody>
          <a:bodyPr/>
          <a:lstStyle/>
          <a:p>
            <a:fld id="{7F8F55FB-9377-40BC-86F6-99DE92711343}"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361846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you tell when things just don’t seem to be working out. There are 5 pumps in </a:t>
            </a:r>
            <a:r>
              <a:rPr lang="en-US"/>
              <a:t>this picture.</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2436097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instructor could say that the Web site link is in the handout</a:t>
            </a:r>
          </a:p>
        </p:txBody>
      </p:sp>
      <p:sp>
        <p:nvSpPr>
          <p:cNvPr id="4" name="Slide Number Placeholder 3"/>
          <p:cNvSpPr>
            <a:spLocks noGrp="1"/>
          </p:cNvSpPr>
          <p:nvPr>
            <p:ph type="sldNum" sz="quarter" idx="10"/>
          </p:nvPr>
        </p:nvSpPr>
        <p:spPr/>
        <p:txBody>
          <a:bodyPr/>
          <a:lstStyle/>
          <a:p>
            <a:fld id="{DA07CF8C-086B-4CDD-B874-B330A5E7BF7D}" type="slidenum">
              <a:rPr lang="en-US" smtClean="0"/>
              <a:t>59</a:t>
            </a:fld>
            <a:endParaRPr lang="en-US"/>
          </a:p>
        </p:txBody>
      </p:sp>
    </p:spTree>
    <p:extLst>
      <p:ext uri="{BB962C8B-B14F-4D97-AF65-F5344CB8AC3E}">
        <p14:creationId xmlns:p14="http://schemas.microsoft.com/office/powerpoint/2010/main" val="769495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to ensure we do not discharge sediment or chemical with the storm water.</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6201025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Discharge of solvent, soap, and detergents is</a:t>
            </a:r>
            <a:r>
              <a:rPr lang="en-US" baseline="0" dirty="0"/>
              <a:t> prohibited. Oil and grease must </a:t>
            </a:r>
            <a:r>
              <a:rPr lang="en-US" baseline="0"/>
              <a:t>be addressed </a:t>
            </a:r>
            <a:r>
              <a:rPr lang="en-US" baseline="0" dirty="0"/>
              <a:t>as well.</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38733552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reinforced plastic is being held on the dirt berm with more dirt. While not the most attractive this will work well. It could be improved by holding down the liner at the outside</a:t>
            </a:r>
            <a:r>
              <a:rPr lang="en-US" baseline="0" dirty="0"/>
              <a:t> toe of the berm.</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24728158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“eco pan” being used for concrete washout, clean entrance and streets. It’s important to reinforce good things. Noting positive observations is a good practice. Using safety meetings etc. as a way to let the crews know when there are good things in the field also will</a:t>
            </a:r>
            <a:r>
              <a:rPr lang="en-US" baseline="0" dirty="0"/>
              <a:t> help in the overall site management.</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4811257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Products that could</a:t>
            </a:r>
            <a:r>
              <a:rPr lang="en-US" baseline="0" dirty="0"/>
              <a:t> cause pollution in runoff must be stored and used in a manner that follows all regulations and does not pollute or harm the environment.</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1823565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Outlet protection is in and the wattle is the </a:t>
            </a:r>
            <a:r>
              <a:rPr lang="en-US" dirty="0" err="1"/>
              <a:t>waterbody</a:t>
            </a:r>
            <a:r>
              <a:rPr lang="en-US" baseline="0" dirty="0"/>
              <a:t> protection measure mulch and seed on the soils.</a:t>
            </a:r>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774893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75</a:t>
            </a:fld>
            <a:endParaRPr lang="en-US">
              <a:solidFill>
                <a:prstClr val="black"/>
              </a:solidFill>
            </a:endParaRPr>
          </a:p>
        </p:txBody>
      </p:sp>
    </p:spTree>
    <p:extLst>
      <p:ext uri="{BB962C8B-B14F-4D97-AF65-F5344CB8AC3E}">
        <p14:creationId xmlns:p14="http://schemas.microsoft.com/office/powerpoint/2010/main" val="28393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only for a little humor, if an instructor has no humor or desire to inject any levity to the class delete it or ignore it.</a:t>
            </a:r>
          </a:p>
        </p:txBody>
      </p:sp>
      <p:sp>
        <p:nvSpPr>
          <p:cNvPr id="4" name="Slide Number Placeholder 3"/>
          <p:cNvSpPr>
            <a:spLocks noGrp="1"/>
          </p:cNvSpPr>
          <p:nvPr>
            <p:ph type="sldNum" sz="quarter" idx="10"/>
          </p:nvPr>
        </p:nvSpPr>
        <p:spPr/>
        <p:txBody>
          <a:bodyPr/>
          <a:lstStyle/>
          <a:p>
            <a:fld id="{DA07CF8C-086B-4CDD-B874-B330A5E7BF7D}" type="slidenum">
              <a:rPr lang="en-US" smtClean="0"/>
              <a:t>8</a:t>
            </a:fld>
            <a:endParaRPr lang="en-US"/>
          </a:p>
        </p:txBody>
      </p:sp>
    </p:spTree>
    <p:extLst>
      <p:ext uri="{BB962C8B-B14F-4D97-AF65-F5344CB8AC3E}">
        <p14:creationId xmlns:p14="http://schemas.microsoft.com/office/powerpoint/2010/main" val="326414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Interlocking gravel is great stabilization. Depending on the forces it will be exposed to you need to use larger rock. This is true for all shear stress lining, ditches, overflows, outlets etc.</a:t>
            </a:r>
          </a:p>
        </p:txBody>
      </p:sp>
      <p:sp>
        <p:nvSpPr>
          <p:cNvPr id="4" name="Slide Number Placeholder 3"/>
          <p:cNvSpPr>
            <a:spLocks noGrp="1"/>
          </p:cNvSpPr>
          <p:nvPr>
            <p:ph type="sldNum" sz="quarter" idx="10"/>
          </p:nvPr>
        </p:nvSpPr>
        <p:spPr/>
        <p:txBody>
          <a:bodyPr/>
          <a:lstStyle/>
          <a:p>
            <a:fld id="{6A7ED63D-D60A-47F4-9930-62B6CF6AF28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434598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Using the finished rock material to create a sediment control </a:t>
            </a:r>
            <a:r>
              <a:rPr lang="en-US" dirty="0" err="1"/>
              <a:t>berm</a:t>
            </a:r>
            <a:r>
              <a:rPr lang="en-US" dirty="0"/>
              <a:t> as</a:t>
            </a:r>
            <a:r>
              <a:rPr lang="en-US" baseline="0" dirty="0"/>
              <a:t> the slope is constructed.</a:t>
            </a:r>
            <a:endParaRPr lang="en-US" dirty="0"/>
          </a:p>
        </p:txBody>
      </p:sp>
      <p:sp>
        <p:nvSpPr>
          <p:cNvPr id="4" name="Slide Number Placeholder 3"/>
          <p:cNvSpPr>
            <a:spLocks noGrp="1"/>
          </p:cNvSpPr>
          <p:nvPr>
            <p:ph type="sldNum" sz="quarter" idx="10"/>
          </p:nvPr>
        </p:nvSpPr>
        <p:spPr/>
        <p:txBody>
          <a:bodyPr/>
          <a:lstStyle/>
          <a:p>
            <a:fld id="{7D9BA9B4-1C4F-4EA7-A8CA-3F3E8301E4A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802145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the height of the </a:t>
            </a:r>
            <a:r>
              <a:rPr lang="en-US" dirty="0" err="1"/>
              <a:t>berm</a:t>
            </a:r>
            <a:r>
              <a:rPr lang="en-US" dirty="0"/>
              <a:t> will detain sediment washed off the roadway</a:t>
            </a:r>
          </a:p>
        </p:txBody>
      </p:sp>
      <p:sp>
        <p:nvSpPr>
          <p:cNvPr id="4" name="Slide Number Placeholder 3"/>
          <p:cNvSpPr>
            <a:spLocks noGrp="1"/>
          </p:cNvSpPr>
          <p:nvPr>
            <p:ph type="sldNum" sz="quarter" idx="10"/>
          </p:nvPr>
        </p:nvSpPr>
        <p:spPr/>
        <p:txBody>
          <a:bodyPr/>
          <a:lstStyle/>
          <a:p>
            <a:fld id="{7D9BA9B4-1C4F-4EA7-A8CA-3F3E8301E4A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36809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632760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299322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169973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642250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487132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622113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539060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2623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506583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33657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25492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004567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B6ABA2-C057-46E0-B86D-DC8F50D2EF71}" type="slidenum">
              <a:rPr lang="en-US">
                <a:solidFill>
                  <a:prstClr val="white">
                    <a:tint val="75000"/>
                  </a:prstClr>
                </a:solidFill>
              </a:rPr>
              <a:pPr>
                <a:defRPr/>
              </a:pPr>
              <a:t>‹#›</a:t>
            </a:fld>
            <a:endParaRPr lang="en-US">
              <a:solidFill>
                <a:prstClr val="white">
                  <a:tint val="75000"/>
                </a:prstClr>
              </a:solidFill>
            </a:endParaRPr>
          </a:p>
        </p:txBody>
      </p:sp>
    </p:spTree>
    <p:extLst>
      <p:ext uri="{BB962C8B-B14F-4D97-AF65-F5344CB8AC3E}">
        <p14:creationId xmlns:p14="http://schemas.microsoft.com/office/powerpoint/2010/main" val="24946762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2485460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06939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015310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915339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786799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91696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773395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154376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82915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630735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6201791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7559325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white">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white">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182143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flipH="1">
            <a:off x="6170613" y="7938"/>
            <a:ext cx="28575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flipH="1">
            <a:off x="4581525" y="92075"/>
            <a:ext cx="4560888"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5427663" y="228600"/>
            <a:ext cx="371475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H="1">
            <a:off x="5502275" y="31750"/>
            <a:ext cx="3640138"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884863" y="609600"/>
            <a:ext cx="325755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513159" y="685800"/>
            <a:ext cx="6000750" cy="2971801"/>
          </a:xfrm>
        </p:spPr>
        <p:txBody>
          <a:bodyPr anchor="b"/>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513159" y="3843868"/>
            <a:ext cx="48006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9" name="Date Placeholder 3"/>
          <p:cNvSpPr>
            <a:spLocks noGrp="1"/>
          </p:cNvSpPr>
          <p:nvPr>
            <p:ph type="dt" sz="half" idx="10"/>
          </p:nvPr>
        </p:nvSpPr>
        <p:spPr/>
        <p:txBody>
          <a:bodyPr/>
          <a:lstStyle>
            <a:lvl1pPr fontAlgn="base">
              <a:spcBef>
                <a:spcPct val="0"/>
              </a:spcBef>
              <a:spcAft>
                <a:spcPct val="0"/>
              </a:spcAft>
              <a:defRPr/>
            </a:lvl1pPr>
          </a:lstStyle>
          <a:p>
            <a:pPr>
              <a:defRPr/>
            </a:pPr>
            <a:fld id="{DA08AB67-7564-435B-B313-E7BBA62DF91F}" type="datetimeFigureOut">
              <a:rPr lang="en-US"/>
              <a:pPr>
                <a:defRPr/>
              </a:pPr>
              <a:t>1/24/22</a:t>
            </a:fld>
            <a:endParaRPr lang="en-US" dirty="0"/>
          </a:p>
        </p:txBody>
      </p:sp>
      <p:sp>
        <p:nvSpPr>
          <p:cNvPr id="10"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11" name="Slide Number Placeholder 5"/>
          <p:cNvSpPr>
            <a:spLocks noGrp="1"/>
          </p:cNvSpPr>
          <p:nvPr>
            <p:ph type="sldNum" sz="quarter" idx="12"/>
          </p:nvPr>
        </p:nvSpPr>
        <p:spPr/>
        <p:txBody>
          <a:bodyPr/>
          <a:lstStyle>
            <a:lvl1pPr>
              <a:defRPr smtClean="0"/>
            </a:lvl1pPr>
          </a:lstStyle>
          <a:p>
            <a:pPr>
              <a:defRPr/>
            </a:pPr>
            <a:fld id="{7F025A1B-3D7D-4245-BA1C-74D74CECD1B6}" type="slidenum">
              <a:rPr lang="en-US" altLang="en-US"/>
              <a:pPr>
                <a:defRPr/>
              </a:pPr>
              <a:t>‹#›</a:t>
            </a:fld>
            <a:endParaRPr lang="en-US" altLang="en-US"/>
          </a:p>
        </p:txBody>
      </p:sp>
    </p:spTree>
    <p:extLst>
      <p:ext uri="{BB962C8B-B14F-4D97-AF65-F5344CB8AC3E}">
        <p14:creationId xmlns:p14="http://schemas.microsoft.com/office/powerpoint/2010/main" val="3467714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AF5D5627-BE34-4BF2-83A8-F65B2F566291}"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A4EF53AA-27C0-4D38-B12C-C5D1D05CA9C5}" type="slidenum">
              <a:rPr lang="en-US" altLang="en-US"/>
              <a:pPr>
                <a:defRPr/>
              </a:pPr>
              <a:t>‹#›</a:t>
            </a:fld>
            <a:endParaRPr lang="en-US" altLang="en-US"/>
          </a:p>
        </p:txBody>
      </p:sp>
    </p:spTree>
    <p:extLst>
      <p:ext uri="{BB962C8B-B14F-4D97-AF65-F5344CB8AC3E}">
        <p14:creationId xmlns:p14="http://schemas.microsoft.com/office/powerpoint/2010/main" val="3448307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2006600"/>
            <a:ext cx="6400801" cy="2281600"/>
          </a:xfrm>
        </p:spPr>
        <p:txBody>
          <a:bodyPr anchor="b"/>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513160" y="4495800"/>
            <a:ext cx="64008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3D79C0E4-4FCE-45A7-812C-0EF13C8DD28E}"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A4AD3D-254A-408D-AEB7-CE7DB7DE97F1}" type="slidenum">
              <a:rPr lang="en-US" altLang="en-US"/>
              <a:pPr>
                <a:defRPr/>
              </a:pPr>
              <a:t>‹#›</a:t>
            </a:fld>
            <a:endParaRPr lang="en-US" altLang="en-US"/>
          </a:p>
        </p:txBody>
      </p:sp>
    </p:spTree>
    <p:extLst>
      <p:ext uri="{BB962C8B-B14F-4D97-AF65-F5344CB8AC3E}">
        <p14:creationId xmlns:p14="http://schemas.microsoft.com/office/powerpoint/2010/main" val="17818868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3159" y="685801"/>
            <a:ext cx="3703241"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356100" y="685801"/>
            <a:ext cx="370085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3CD3C851-DD8E-4924-9735-6ED8DD57BFF3}" type="datetimeFigureOut">
              <a:rPr lang="en-US"/>
              <a:pPr>
                <a:defRPr/>
              </a:pPr>
              <a:t>1/24/22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CEBF729-2B65-46F9-BAE2-C0F1213ED23C}" type="slidenum">
              <a:rPr lang="en-US" altLang="en-US"/>
              <a:pPr>
                <a:defRPr/>
              </a:pPr>
              <a:t>‹#›</a:t>
            </a:fld>
            <a:endParaRPr lang="en-US" altLang="en-US"/>
          </a:p>
        </p:txBody>
      </p:sp>
    </p:spTree>
    <p:extLst>
      <p:ext uri="{BB962C8B-B14F-4D97-AF65-F5344CB8AC3E}">
        <p14:creationId xmlns:p14="http://schemas.microsoft.com/office/powerpoint/2010/main" val="5491757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729061" y="685800"/>
            <a:ext cx="3487340"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3159" y="1270529"/>
            <a:ext cx="370324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559299" y="685800"/>
            <a:ext cx="3498851"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54909" y="1262062"/>
            <a:ext cx="3696891"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vl1pPr>
          </a:lstStyle>
          <a:p>
            <a:pPr>
              <a:defRPr/>
            </a:pPr>
            <a:fld id="{0AE780A6-4A91-44A3-AEE7-366AD0462131}" type="datetimeFigureOut">
              <a:rPr lang="en-US"/>
              <a:pPr>
                <a:defRPr/>
              </a:pPr>
              <a:t>1/24/22</a:t>
            </a:fld>
            <a:endParaRPr lang="en-US" dirty="0"/>
          </a:p>
        </p:txBody>
      </p:sp>
      <p:sp>
        <p:nvSpPr>
          <p:cNvPr id="8" name="Footer Placeholder 7"/>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4008051-E4CA-4203-A2F2-31EF413B52B9}" type="slidenum">
              <a:rPr lang="en-US" altLang="en-US"/>
              <a:pPr>
                <a:defRPr/>
              </a:pPr>
              <a:t>‹#›</a:t>
            </a:fld>
            <a:endParaRPr lang="en-US" altLang="en-US"/>
          </a:p>
        </p:txBody>
      </p:sp>
    </p:spTree>
    <p:extLst>
      <p:ext uri="{BB962C8B-B14F-4D97-AF65-F5344CB8AC3E}">
        <p14:creationId xmlns:p14="http://schemas.microsoft.com/office/powerpoint/2010/main" val="2210653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vl1pPr>
          </a:lstStyle>
          <a:p>
            <a:pPr>
              <a:defRPr/>
            </a:pPr>
            <a:fld id="{F5DE38F9-3976-4D8A-BF5A-630A9992CC18}" type="datetimeFigureOut">
              <a:rPr lang="en-US"/>
              <a:pPr>
                <a:defRPr/>
              </a:pPr>
              <a:t>1/24/22</a:t>
            </a:fld>
            <a:endParaRPr lang="en-US" dirty="0"/>
          </a:p>
        </p:txBody>
      </p:sp>
      <p:sp>
        <p:nvSpPr>
          <p:cNvPr id="4" name="Footer Placeholder 3"/>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BA3F1FA5-D116-4E9F-B603-A8F63240FF1A}" type="slidenum">
              <a:rPr lang="en-US" altLang="en-US"/>
              <a:pPr>
                <a:defRPr/>
              </a:pPr>
              <a:t>‹#›</a:t>
            </a:fld>
            <a:endParaRPr lang="en-US" altLang="en-US"/>
          </a:p>
        </p:txBody>
      </p:sp>
    </p:spTree>
    <p:extLst>
      <p:ext uri="{BB962C8B-B14F-4D97-AF65-F5344CB8AC3E}">
        <p14:creationId xmlns:p14="http://schemas.microsoft.com/office/powerpoint/2010/main" val="288147391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vl1pPr>
          </a:lstStyle>
          <a:p>
            <a:pPr>
              <a:defRPr/>
            </a:pPr>
            <a:fld id="{4D94916F-8021-4B02-AA52-43CCBBA107FC}" type="datetimeFigureOut">
              <a:rPr lang="en-US"/>
              <a:pPr>
                <a:defRPr/>
              </a:pPr>
              <a:t>1/24/22</a:t>
            </a:fld>
            <a:endParaRPr lang="en-US" dirty="0"/>
          </a:p>
        </p:txBody>
      </p:sp>
      <p:sp>
        <p:nvSpPr>
          <p:cNvPr id="3" name="Footer Placeholder 2"/>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2C3E5B67-CA0E-4EAE-B00C-492673D336E3}" type="slidenum">
              <a:rPr lang="en-US" altLang="en-US"/>
              <a:pPr>
                <a:defRPr/>
              </a:pPr>
              <a:t>‹#›</a:t>
            </a:fld>
            <a:endParaRPr lang="en-US" altLang="en-US"/>
          </a:p>
        </p:txBody>
      </p:sp>
    </p:spTree>
    <p:extLst>
      <p:ext uri="{BB962C8B-B14F-4D97-AF65-F5344CB8AC3E}">
        <p14:creationId xmlns:p14="http://schemas.microsoft.com/office/powerpoint/2010/main" val="23483820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685800"/>
            <a:ext cx="2743200" cy="13716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3159" y="685800"/>
            <a:ext cx="4457701" cy="5308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13759" y="2209800"/>
            <a:ext cx="27432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8EF59DBD-1C51-4307-B2A5-0B8D635B05F3}" type="datetimeFigureOut">
              <a:rPr lang="en-US"/>
              <a:pPr>
                <a:defRPr/>
              </a:pPr>
              <a:t>1/24/22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97007B98-CE89-48C2-B33E-E1D5AF34D4C3}" type="slidenum">
              <a:rPr lang="en-US" altLang="en-US"/>
              <a:pPr>
                <a:defRPr/>
              </a:pPr>
              <a:t>‹#›</a:t>
            </a:fld>
            <a:endParaRPr lang="en-US" altLang="en-US"/>
          </a:p>
        </p:txBody>
      </p:sp>
    </p:spTree>
    <p:extLst>
      <p:ext uri="{BB962C8B-B14F-4D97-AF65-F5344CB8AC3E}">
        <p14:creationId xmlns:p14="http://schemas.microsoft.com/office/powerpoint/2010/main" val="24689856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447800"/>
            <a:ext cx="4514850" cy="1143000"/>
          </a:xfrm>
        </p:spPr>
        <p:txBody>
          <a:bodyPr anchor="b"/>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1759" y="914400"/>
            <a:ext cx="2460731"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542109" y="2777067"/>
            <a:ext cx="4516041"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vl1pPr>
          </a:lstStyle>
          <a:p>
            <a:pPr>
              <a:defRPr/>
            </a:pPr>
            <a:fld id="{7E610828-D27C-4C45-AE52-5A166F567A55}" type="datetimeFigureOut">
              <a:rPr lang="en-US"/>
              <a:pPr>
                <a:defRPr/>
              </a:pPr>
              <a:t>1/24/22</a:t>
            </a:fld>
            <a:endParaRPr lang="en-US" dirty="0"/>
          </a:p>
        </p:txBody>
      </p:sp>
      <p:sp>
        <p:nvSpPr>
          <p:cNvPr id="6" name="Footer Placeholder 5"/>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F2E9E884-ABE3-41D9-AF10-3010DF61A48C}" type="slidenum">
              <a:rPr lang="en-US" altLang="en-US"/>
              <a:pPr>
                <a:defRPr/>
              </a:pPr>
              <a:t>‹#›</a:t>
            </a:fld>
            <a:endParaRPr lang="en-US" altLang="en-US"/>
          </a:p>
        </p:txBody>
      </p:sp>
    </p:spTree>
    <p:extLst>
      <p:ext uri="{BB962C8B-B14F-4D97-AF65-F5344CB8AC3E}">
        <p14:creationId xmlns:p14="http://schemas.microsoft.com/office/powerpoint/2010/main" val="2876814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514350" y="533400"/>
            <a:ext cx="8114109"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16" name="Text Placeholder 9"/>
          <p:cNvSpPr>
            <a:spLocks noGrp="1"/>
          </p:cNvSpPr>
          <p:nvPr>
            <p:ph type="body" sz="quarter" idx="14"/>
          </p:nvPr>
        </p:nvSpPr>
        <p:spPr>
          <a:xfrm>
            <a:off x="685801" y="3843867"/>
            <a:ext cx="6228158"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5" name="Date Placeholder 2"/>
          <p:cNvSpPr>
            <a:spLocks noGrp="1"/>
          </p:cNvSpPr>
          <p:nvPr>
            <p:ph type="dt" sz="half" idx="15"/>
          </p:nvPr>
        </p:nvSpPr>
        <p:spPr/>
        <p:txBody>
          <a:bodyPr/>
          <a:lstStyle>
            <a:lvl1pPr fontAlgn="base">
              <a:spcBef>
                <a:spcPct val="0"/>
              </a:spcBef>
              <a:spcAft>
                <a:spcPct val="0"/>
              </a:spcAft>
              <a:defRPr/>
            </a:lvl1pPr>
          </a:lstStyle>
          <a:p>
            <a:pPr>
              <a:defRPr/>
            </a:pPr>
            <a:fld id="{ED431779-7287-4051-8DB2-F9FFD4FE502F}" type="datetimeFigureOut">
              <a:rPr lang="en-US"/>
              <a:pPr>
                <a:defRPr/>
              </a:pPr>
              <a:t>1/24/22</a:t>
            </a:fld>
            <a:endParaRPr lang="en-US" dirty="0"/>
          </a:p>
        </p:txBody>
      </p:sp>
      <p:sp>
        <p:nvSpPr>
          <p:cNvPr id="6" name="Footer Placeholder 3"/>
          <p:cNvSpPr>
            <a:spLocks noGrp="1"/>
          </p:cNvSpPr>
          <p:nvPr>
            <p:ph type="ftr" sz="quarter" idx="16"/>
          </p:nvPr>
        </p:nvSpPr>
        <p:spPr/>
        <p:txBody>
          <a:bodyPr/>
          <a:lstStyle>
            <a:lvl1pPr fontAlgn="base">
              <a:spcBef>
                <a:spcPct val="0"/>
              </a:spcBef>
              <a:spcAft>
                <a:spcPct val="0"/>
              </a:spcAft>
              <a:defRPr/>
            </a:lvl1pPr>
          </a:lstStyle>
          <a:p>
            <a:pPr>
              <a:defRPr/>
            </a:pPr>
            <a:endParaRPr lang="en-US"/>
          </a:p>
        </p:txBody>
      </p:sp>
      <p:sp>
        <p:nvSpPr>
          <p:cNvPr id="7" name="Slide Number Placeholder 4"/>
          <p:cNvSpPr>
            <a:spLocks noGrp="1"/>
          </p:cNvSpPr>
          <p:nvPr>
            <p:ph type="sldNum" sz="quarter" idx="17"/>
          </p:nvPr>
        </p:nvSpPr>
        <p:spPr/>
        <p:txBody>
          <a:bodyPr/>
          <a:lstStyle>
            <a:lvl1pPr>
              <a:defRPr smtClean="0"/>
            </a:lvl1pPr>
          </a:lstStyle>
          <a:p>
            <a:pPr>
              <a:defRPr/>
            </a:pPr>
            <a:fld id="{8BF264C4-3E8A-4D38-8FB9-812240B94FE4}" type="slidenum">
              <a:rPr lang="en-US" altLang="en-US"/>
              <a:pPr>
                <a:defRPr/>
              </a:pPr>
              <a:t>‹#›</a:t>
            </a:fld>
            <a:endParaRPr lang="en-US" altLang="en-US"/>
          </a:p>
        </p:txBody>
      </p:sp>
    </p:spTree>
    <p:extLst>
      <p:ext uri="{BB962C8B-B14F-4D97-AF65-F5344CB8AC3E}">
        <p14:creationId xmlns:p14="http://schemas.microsoft.com/office/powerpoint/2010/main" val="11332648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13159" y="4114800"/>
            <a:ext cx="6401991"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7D167F4F-6CCA-4C96-92BA-5D9C81837188}"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38D7BBA-0584-4ABE-BF6F-3843E08A8629}" type="slidenum">
              <a:rPr lang="en-US" altLang="en-US"/>
              <a:pPr>
                <a:defRPr/>
              </a:pPr>
              <a:t>‹#›</a:t>
            </a:fld>
            <a:endParaRPr lang="en-US" altLang="en-US"/>
          </a:p>
        </p:txBody>
      </p:sp>
    </p:spTree>
    <p:extLst>
      <p:ext uri="{BB962C8B-B14F-4D97-AF65-F5344CB8AC3E}">
        <p14:creationId xmlns:p14="http://schemas.microsoft.com/office/powerpoint/2010/main" val="4116601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98463" y="8128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altLang="en-US" sz="8000">
                <a:solidFill>
                  <a:srgbClr val="FFFFFF"/>
                </a:solidFill>
                <a:latin typeface="Century Gothic" pitchFamily="34" charset="0"/>
              </a:rPr>
              <a:t>“</a:t>
            </a:r>
          </a:p>
        </p:txBody>
      </p:sp>
      <p:sp>
        <p:nvSpPr>
          <p:cNvPr id="6" name="TextBox 5"/>
          <p:cNvSpPr txBox="1">
            <a:spLocks noChangeArrowheads="1"/>
          </p:cNvSpPr>
          <p:nvPr/>
        </p:nvSpPr>
        <p:spPr bwMode="auto">
          <a:xfrm>
            <a:off x="7713663"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altLang="en-US" sz="8000">
                <a:solidFill>
                  <a:srgbClr val="FFFFFF"/>
                </a:solidFill>
                <a:latin typeface="Century Gothic" pitchFamily="34" charset="0"/>
              </a:rPr>
              <a:t>”</a:t>
            </a:r>
          </a:p>
        </p:txBody>
      </p:sp>
      <p:sp>
        <p:nvSpPr>
          <p:cNvPr id="2" name="Title 1"/>
          <p:cNvSpPr>
            <a:spLocks noGrp="1"/>
          </p:cNvSpPr>
          <p:nvPr>
            <p:ph type="title"/>
          </p:nvPr>
        </p:nvSpPr>
        <p:spPr>
          <a:xfrm>
            <a:off x="856059" y="685800"/>
            <a:ext cx="6858001"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084659" y="3429000"/>
            <a:ext cx="64008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513160" y="4301068"/>
            <a:ext cx="64008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fontAlgn="base">
              <a:spcBef>
                <a:spcPct val="0"/>
              </a:spcBef>
              <a:spcAft>
                <a:spcPct val="0"/>
              </a:spcAft>
              <a:defRPr/>
            </a:lvl1pPr>
          </a:lstStyle>
          <a:p>
            <a:pPr>
              <a:defRPr/>
            </a:pPr>
            <a:fld id="{863CD6E7-8ACC-47BE-9FB9-4A09A2B2B617}" type="datetimeFigureOut">
              <a:rPr lang="en-US"/>
              <a:pPr>
                <a:defRPr/>
              </a:pPr>
              <a:t>1/24/22</a:t>
            </a:fld>
            <a:endParaRPr lang="en-US" dirty="0"/>
          </a:p>
        </p:txBody>
      </p:sp>
      <p:sp>
        <p:nvSpPr>
          <p:cNvPr id="8" name="Footer Placeholder 4"/>
          <p:cNvSpPr>
            <a:spLocks noGrp="1"/>
          </p:cNvSpPr>
          <p:nvPr>
            <p:ph type="ftr" sz="quarter" idx="15"/>
          </p:nvPr>
        </p:nvSpPr>
        <p:spPr/>
        <p:txBody>
          <a:bodyPr/>
          <a:lstStyle>
            <a:lvl1pPr fontAlgn="base">
              <a:spcBef>
                <a:spcPct val="0"/>
              </a:spcBef>
              <a:spcAft>
                <a:spcPct val="0"/>
              </a:spcAft>
              <a:defRPr/>
            </a:lvl1pPr>
          </a:lstStyle>
          <a:p>
            <a:pPr>
              <a:defRPr/>
            </a:pPr>
            <a:endParaRPr lang="en-US"/>
          </a:p>
        </p:txBody>
      </p:sp>
      <p:sp>
        <p:nvSpPr>
          <p:cNvPr id="9" name="Slide Number Placeholder 5"/>
          <p:cNvSpPr>
            <a:spLocks noGrp="1"/>
          </p:cNvSpPr>
          <p:nvPr>
            <p:ph type="sldNum" sz="quarter" idx="16"/>
          </p:nvPr>
        </p:nvSpPr>
        <p:spPr/>
        <p:txBody>
          <a:bodyPr/>
          <a:lstStyle>
            <a:lvl1pPr>
              <a:defRPr smtClean="0"/>
            </a:lvl1pPr>
          </a:lstStyle>
          <a:p>
            <a:pPr>
              <a:defRPr/>
            </a:pPr>
            <a:fld id="{0669D75E-52A4-4422-941E-24124CCBCA39}" type="slidenum">
              <a:rPr lang="en-US" altLang="en-US"/>
              <a:pPr>
                <a:defRPr/>
              </a:pPr>
              <a:t>‹#›</a:t>
            </a:fld>
            <a:endParaRPr lang="en-US" altLang="en-US"/>
          </a:p>
        </p:txBody>
      </p:sp>
    </p:spTree>
    <p:extLst>
      <p:ext uri="{BB962C8B-B14F-4D97-AF65-F5344CB8AC3E}">
        <p14:creationId xmlns:p14="http://schemas.microsoft.com/office/powerpoint/2010/main" val="3216433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00"/>
            <a:ext cx="6400800" cy="1697400"/>
          </a:xfrm>
        </p:spPr>
        <p:txBody>
          <a:bodyPr anchor="b"/>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513158" y="5132981"/>
            <a:ext cx="6401993"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29E6260F-A0EA-4D92-8413-5089E651948E}"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66C8A36-1719-4F74-AA08-73717A17D82C}" type="slidenum">
              <a:rPr lang="en-US" altLang="en-US"/>
              <a:pPr>
                <a:defRPr/>
              </a:pPr>
              <a:t>‹#›</a:t>
            </a:fld>
            <a:endParaRPr lang="en-US" altLang="en-US"/>
          </a:p>
        </p:txBody>
      </p:sp>
    </p:spTree>
    <p:extLst>
      <p:ext uri="{BB962C8B-B14F-4D97-AF65-F5344CB8AC3E}">
        <p14:creationId xmlns:p14="http://schemas.microsoft.com/office/powerpoint/2010/main" val="307926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398463" y="8128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defRPr/>
            </a:pPr>
            <a:r>
              <a:rPr lang="en-US" altLang="en-US" sz="8000">
                <a:solidFill>
                  <a:srgbClr val="FFFFFF"/>
                </a:solidFill>
                <a:latin typeface="Century Gothic" pitchFamily="34" charset="0"/>
              </a:rPr>
              <a:t>“</a:t>
            </a:r>
          </a:p>
        </p:txBody>
      </p:sp>
      <p:sp>
        <p:nvSpPr>
          <p:cNvPr id="6" name="TextBox 5"/>
          <p:cNvSpPr txBox="1">
            <a:spLocks noChangeArrowheads="1"/>
          </p:cNvSpPr>
          <p:nvPr/>
        </p:nvSpPr>
        <p:spPr bwMode="auto">
          <a:xfrm>
            <a:off x="7713663" y="2768600"/>
            <a:ext cx="457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0"/>
              </a:spcBef>
              <a:spcAft>
                <a:spcPct val="0"/>
              </a:spcAft>
              <a:defRPr/>
            </a:pPr>
            <a:r>
              <a:rPr lang="en-US" altLang="en-US" sz="8000">
                <a:solidFill>
                  <a:srgbClr val="FFFFFF"/>
                </a:solidFill>
                <a:latin typeface="Century Gothic" pitchFamily="34" charset="0"/>
              </a:rPr>
              <a:t>”</a:t>
            </a:r>
          </a:p>
        </p:txBody>
      </p:sp>
      <p:sp>
        <p:nvSpPr>
          <p:cNvPr id="2" name="Title 1"/>
          <p:cNvSpPr>
            <a:spLocks noGrp="1"/>
          </p:cNvSpPr>
          <p:nvPr>
            <p:ph type="title"/>
          </p:nvPr>
        </p:nvSpPr>
        <p:spPr>
          <a:xfrm>
            <a:off x="856060" y="685800"/>
            <a:ext cx="6858000" cy="2743200"/>
          </a:xfrm>
        </p:spPr>
        <p:txBody>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513159" y="3928534"/>
            <a:ext cx="6400801" cy="1049866"/>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513159" y="4978400"/>
            <a:ext cx="64008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14"/>
          </p:nvPr>
        </p:nvSpPr>
        <p:spPr/>
        <p:txBody>
          <a:bodyPr/>
          <a:lstStyle>
            <a:lvl1pPr fontAlgn="base">
              <a:spcBef>
                <a:spcPct val="0"/>
              </a:spcBef>
              <a:spcAft>
                <a:spcPct val="0"/>
              </a:spcAft>
              <a:defRPr/>
            </a:lvl1pPr>
          </a:lstStyle>
          <a:p>
            <a:pPr>
              <a:defRPr/>
            </a:pPr>
            <a:fld id="{DFB077D4-B5CA-4693-BED0-196BDC3339C6}" type="datetimeFigureOut">
              <a:rPr lang="en-US"/>
              <a:pPr>
                <a:defRPr/>
              </a:pPr>
              <a:t>1/24/22</a:t>
            </a:fld>
            <a:endParaRPr lang="en-US" dirty="0"/>
          </a:p>
        </p:txBody>
      </p:sp>
      <p:sp>
        <p:nvSpPr>
          <p:cNvPr id="8" name="Footer Placeholder 4"/>
          <p:cNvSpPr>
            <a:spLocks noGrp="1"/>
          </p:cNvSpPr>
          <p:nvPr>
            <p:ph type="ftr" sz="quarter" idx="15"/>
          </p:nvPr>
        </p:nvSpPr>
        <p:spPr/>
        <p:txBody>
          <a:bodyPr/>
          <a:lstStyle>
            <a:lvl1pPr fontAlgn="base">
              <a:spcBef>
                <a:spcPct val="0"/>
              </a:spcBef>
              <a:spcAft>
                <a:spcPct val="0"/>
              </a:spcAft>
              <a:defRPr/>
            </a:lvl1pPr>
          </a:lstStyle>
          <a:p>
            <a:pPr>
              <a:defRPr/>
            </a:pPr>
            <a:endParaRPr lang="en-US"/>
          </a:p>
        </p:txBody>
      </p:sp>
      <p:sp>
        <p:nvSpPr>
          <p:cNvPr id="9" name="Slide Number Placeholder 5"/>
          <p:cNvSpPr>
            <a:spLocks noGrp="1"/>
          </p:cNvSpPr>
          <p:nvPr>
            <p:ph type="sldNum" sz="quarter" idx="16"/>
          </p:nvPr>
        </p:nvSpPr>
        <p:spPr/>
        <p:txBody>
          <a:bodyPr/>
          <a:lstStyle>
            <a:lvl1pPr>
              <a:defRPr smtClean="0"/>
            </a:lvl1pPr>
          </a:lstStyle>
          <a:p>
            <a:pPr>
              <a:defRPr/>
            </a:pPr>
            <a:fld id="{03D6EA59-8F8C-4D60-B861-4CA015C24FBA}" type="slidenum">
              <a:rPr lang="en-US" altLang="en-US"/>
              <a:pPr>
                <a:defRPr/>
              </a:pPr>
              <a:t>‹#›</a:t>
            </a:fld>
            <a:endParaRPr lang="en-US" altLang="en-US"/>
          </a:p>
        </p:txBody>
      </p:sp>
    </p:spTree>
    <p:extLst>
      <p:ext uri="{BB962C8B-B14F-4D97-AF65-F5344CB8AC3E}">
        <p14:creationId xmlns:p14="http://schemas.microsoft.com/office/powerpoint/2010/main" val="32872227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685800"/>
            <a:ext cx="7543800" cy="2743200"/>
          </a:xfrm>
        </p:spPr>
        <p:txBody>
          <a:bodyPr/>
          <a:lstStyle>
            <a:lvl1pPr>
              <a:defRPr lang="en-US" b="0" dirty="0"/>
            </a:lvl1pPr>
          </a:lstStyle>
          <a:p>
            <a:pPr lvl="0"/>
            <a:r>
              <a:rPr lang="en-US"/>
              <a:t>Click to edit Master title style</a:t>
            </a:r>
            <a:endParaRPr lang="en-US" dirty="0"/>
          </a:p>
        </p:txBody>
      </p:sp>
      <p:sp>
        <p:nvSpPr>
          <p:cNvPr id="10" name="Text Placeholder 9"/>
          <p:cNvSpPr>
            <a:spLocks noGrp="1"/>
          </p:cNvSpPr>
          <p:nvPr>
            <p:ph type="body" sz="quarter" idx="13"/>
          </p:nvPr>
        </p:nvSpPr>
        <p:spPr>
          <a:xfrm>
            <a:off x="513159" y="3928534"/>
            <a:ext cx="6400800" cy="838200"/>
          </a:xfrm>
        </p:spPr>
        <p:txBody>
          <a:bodyPr rtlCol="0" anchor="b">
            <a:normAutofit/>
          </a:bodyPr>
          <a:lstStyle>
            <a:lvl1pPr>
              <a:buNone/>
              <a:defRPr lang="en-US" sz="2400" b="0" cap="all" dirty="0">
                <a:ln w="3175" cmpd="sng">
                  <a:noFill/>
                </a:ln>
                <a:solidFill>
                  <a:schemeClr val="tx1"/>
                </a:solidFill>
                <a:effectLst/>
              </a:defRPr>
            </a:lvl1pPr>
          </a:lstStyle>
          <a:p>
            <a:pPr lvl="0"/>
            <a:r>
              <a:rPr lang="en-US"/>
              <a:t>Click to edit Master text styles</a:t>
            </a:r>
          </a:p>
        </p:txBody>
      </p:sp>
      <p:sp>
        <p:nvSpPr>
          <p:cNvPr id="3" name="Text Placeholder 2"/>
          <p:cNvSpPr>
            <a:spLocks noGrp="1"/>
          </p:cNvSpPr>
          <p:nvPr>
            <p:ph type="body" idx="1"/>
          </p:nvPr>
        </p:nvSpPr>
        <p:spPr>
          <a:xfrm>
            <a:off x="513159" y="4766733"/>
            <a:ext cx="64008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4"/>
          </p:nvPr>
        </p:nvSpPr>
        <p:spPr/>
        <p:txBody>
          <a:bodyPr/>
          <a:lstStyle>
            <a:lvl1pPr fontAlgn="base">
              <a:spcBef>
                <a:spcPct val="0"/>
              </a:spcBef>
              <a:spcAft>
                <a:spcPct val="0"/>
              </a:spcAft>
              <a:defRPr/>
            </a:lvl1pPr>
          </a:lstStyle>
          <a:p>
            <a:pPr>
              <a:defRPr/>
            </a:pPr>
            <a:fld id="{C5CD277F-9478-41A2-9DC7-E8E894668359}" type="datetimeFigureOut">
              <a:rPr lang="en-US"/>
              <a:pPr>
                <a:defRPr/>
              </a:pPr>
              <a:t>1/24/22</a:t>
            </a:fld>
            <a:endParaRPr lang="en-US" dirty="0"/>
          </a:p>
        </p:txBody>
      </p:sp>
      <p:sp>
        <p:nvSpPr>
          <p:cNvPr id="6" name="Footer Placeholder 4"/>
          <p:cNvSpPr>
            <a:spLocks noGrp="1"/>
          </p:cNvSpPr>
          <p:nvPr>
            <p:ph type="ftr" sz="quarter" idx="15"/>
          </p:nvPr>
        </p:nvSpPr>
        <p:spPr/>
        <p:txBody>
          <a:bodyPr/>
          <a:lstStyle>
            <a:lvl1pPr fontAlgn="base">
              <a:spcBef>
                <a:spcPct val="0"/>
              </a:spcBef>
              <a:spcAft>
                <a:spcPct val="0"/>
              </a:spcAft>
              <a:defRPr/>
            </a:lvl1pPr>
          </a:lstStyle>
          <a:p>
            <a:pPr>
              <a:defRPr/>
            </a:pPr>
            <a:endParaRPr lang="en-US"/>
          </a:p>
        </p:txBody>
      </p:sp>
      <p:sp>
        <p:nvSpPr>
          <p:cNvPr id="7" name="Slide Number Placeholder 5"/>
          <p:cNvSpPr>
            <a:spLocks noGrp="1"/>
          </p:cNvSpPr>
          <p:nvPr>
            <p:ph type="sldNum" sz="quarter" idx="16"/>
          </p:nvPr>
        </p:nvSpPr>
        <p:spPr/>
        <p:txBody>
          <a:bodyPr/>
          <a:lstStyle>
            <a:lvl1pPr>
              <a:defRPr smtClean="0"/>
            </a:lvl1pPr>
          </a:lstStyle>
          <a:p>
            <a:pPr>
              <a:defRPr/>
            </a:pPr>
            <a:fld id="{9C274EA4-2066-4A77-B73D-4AFD20EFC31F}" type="slidenum">
              <a:rPr lang="en-US" altLang="en-US"/>
              <a:pPr>
                <a:defRPr/>
              </a:pPr>
              <a:t>‹#›</a:t>
            </a:fld>
            <a:endParaRPr lang="en-US" altLang="en-US"/>
          </a:p>
        </p:txBody>
      </p:sp>
    </p:spTree>
    <p:extLst>
      <p:ext uri="{BB962C8B-B14F-4D97-AF65-F5344CB8AC3E}">
        <p14:creationId xmlns:p14="http://schemas.microsoft.com/office/powerpoint/2010/main" val="14971203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FC411D8B-A0E0-4EB2-BCD1-9DA563AF211C}"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824A444-72EF-4FFE-A213-364299313379}" type="slidenum">
              <a:rPr lang="en-US" altLang="en-US"/>
              <a:pPr>
                <a:defRPr/>
              </a:pPr>
              <a:t>‹#›</a:t>
            </a:fld>
            <a:endParaRPr lang="en-US" altLang="en-US"/>
          </a:p>
        </p:txBody>
      </p:sp>
    </p:spTree>
    <p:extLst>
      <p:ext uri="{BB962C8B-B14F-4D97-AF65-F5344CB8AC3E}">
        <p14:creationId xmlns:p14="http://schemas.microsoft.com/office/powerpoint/2010/main" val="1785549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685800"/>
            <a:ext cx="154305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4350" y="685800"/>
            <a:ext cx="58674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vl1pPr>
          </a:lstStyle>
          <a:p>
            <a:pPr>
              <a:defRPr/>
            </a:pPr>
            <a:fld id="{990A89EE-1F6E-4170-93A9-C0C21EF0AF90}" type="datetimeFigureOut">
              <a:rPr lang="en-US"/>
              <a:pPr>
                <a:defRPr/>
              </a:pPr>
              <a:t>1/24/22</a:t>
            </a:fld>
            <a:endParaRPr lang="en-US" dirty="0"/>
          </a:p>
        </p:txBody>
      </p:sp>
      <p:sp>
        <p:nvSpPr>
          <p:cNvPr id="5" name="Footer Placeholder 4"/>
          <p:cNvSpPr>
            <a:spLocks noGrp="1"/>
          </p:cNvSpPr>
          <p:nvPr>
            <p:ph type="ftr" sz="quarter" idx="11"/>
          </p:nvPr>
        </p:nvSpPr>
        <p:spPr/>
        <p:txBody>
          <a:bodyPr/>
          <a:lstStyle>
            <a:lvl1pPr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0C60477B-DCA4-4B0D-8025-7749D87BBD1E}" type="slidenum">
              <a:rPr lang="en-US" altLang="en-US"/>
              <a:pPr>
                <a:defRPr/>
              </a:pPr>
              <a:t>‹#›</a:t>
            </a:fld>
            <a:endParaRPr lang="en-US" altLang="en-US"/>
          </a:p>
        </p:txBody>
      </p:sp>
    </p:spTree>
    <p:extLst>
      <p:ext uri="{BB962C8B-B14F-4D97-AF65-F5344CB8AC3E}">
        <p14:creationId xmlns:p14="http://schemas.microsoft.com/office/powerpoint/2010/main" val="26376469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FC261AC-9702-4D66-AF14-68E102ABBFBD}"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881657E-DF29-4793-8BFA-CDA02B4AAF78}" type="slidenum">
              <a:rPr lang="en-US" altLang="en-US"/>
              <a:pPr>
                <a:defRPr/>
              </a:pPr>
              <a:t>‹#›</a:t>
            </a:fld>
            <a:endParaRPr lang="en-US" altLang="en-US"/>
          </a:p>
        </p:txBody>
      </p:sp>
    </p:spTree>
    <p:extLst>
      <p:ext uri="{BB962C8B-B14F-4D97-AF65-F5344CB8AC3E}">
        <p14:creationId xmlns:p14="http://schemas.microsoft.com/office/powerpoint/2010/main" val="277197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1EB4A04-177A-477B-99E6-8D2AB9C1C85F}"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D686F1-31E0-4391-9599-50FD45AD6AA7}" type="slidenum">
              <a:rPr lang="en-US" altLang="en-US"/>
              <a:pPr>
                <a:defRPr/>
              </a:pPr>
              <a:t>‹#›</a:t>
            </a:fld>
            <a:endParaRPr lang="en-US" altLang="en-US"/>
          </a:p>
        </p:txBody>
      </p:sp>
    </p:spTree>
    <p:extLst>
      <p:ext uri="{BB962C8B-B14F-4D97-AF65-F5344CB8AC3E}">
        <p14:creationId xmlns:p14="http://schemas.microsoft.com/office/powerpoint/2010/main" val="414891256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7A5B880-7596-42D8-A301-6CF86922A10B}"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65DECE5-18E6-4B98-9C59-ECCB763AB282}" type="slidenum">
              <a:rPr lang="en-US" altLang="en-US"/>
              <a:pPr>
                <a:defRPr/>
              </a:pPr>
              <a:t>‹#›</a:t>
            </a:fld>
            <a:endParaRPr lang="en-US" altLang="en-US"/>
          </a:p>
        </p:txBody>
      </p:sp>
    </p:spTree>
    <p:extLst>
      <p:ext uri="{BB962C8B-B14F-4D97-AF65-F5344CB8AC3E}">
        <p14:creationId xmlns:p14="http://schemas.microsoft.com/office/powerpoint/2010/main" val="39190803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4E4041D-267E-45E1-AED8-128B66BE7FE8}" type="datetimeFigureOut">
              <a:rPr lang="en-US">
                <a:solidFill>
                  <a:prstClr val="black">
                    <a:tint val="75000"/>
                  </a:prstClr>
                </a:solidFill>
              </a:rPr>
              <a:pPr>
                <a:defRPr/>
              </a:pPr>
              <a:t>1/24/22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1C51C8E-6E61-4DBB-B16E-BC1A9B2650FA}" type="slidenum">
              <a:rPr lang="en-US" altLang="en-US"/>
              <a:pPr>
                <a:defRPr/>
              </a:pPr>
              <a:t>‹#›</a:t>
            </a:fld>
            <a:endParaRPr lang="en-US" altLang="en-US"/>
          </a:p>
        </p:txBody>
      </p:sp>
    </p:spTree>
    <p:extLst>
      <p:ext uri="{BB962C8B-B14F-4D97-AF65-F5344CB8AC3E}">
        <p14:creationId xmlns:p14="http://schemas.microsoft.com/office/powerpoint/2010/main" val="28217351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AC3DF530-67DE-4A54-A38F-D4491F6573CE}" type="datetimeFigureOut">
              <a:rPr lang="en-US">
                <a:solidFill>
                  <a:prstClr val="black">
                    <a:tint val="75000"/>
                  </a:prstClr>
                </a:solidFill>
              </a:rPr>
              <a:pPr>
                <a:defRPr/>
              </a:pPr>
              <a:t>1/24/22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7A98496D-A2F7-452C-9D3F-DB966918B8E6}" type="slidenum">
              <a:rPr lang="en-US" altLang="en-US"/>
              <a:pPr>
                <a:defRPr/>
              </a:pPr>
              <a:t>‹#›</a:t>
            </a:fld>
            <a:endParaRPr lang="en-US" altLang="en-US"/>
          </a:p>
        </p:txBody>
      </p:sp>
    </p:spTree>
    <p:extLst>
      <p:ext uri="{BB962C8B-B14F-4D97-AF65-F5344CB8AC3E}">
        <p14:creationId xmlns:p14="http://schemas.microsoft.com/office/powerpoint/2010/main" val="2835922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123EB9-B071-49E4-86CC-C11772706EE3}" type="datetimeFigureOut">
              <a:rPr lang="en-US">
                <a:solidFill>
                  <a:prstClr val="black">
                    <a:tint val="75000"/>
                  </a:prstClr>
                </a:solidFill>
              </a:rPr>
              <a:pPr>
                <a:defRPr/>
              </a:pPr>
              <a:t>1/24/22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BDEA8ED5-1E41-4607-800B-4E882B0D53FE}" type="slidenum">
              <a:rPr lang="en-US" altLang="en-US"/>
              <a:pPr>
                <a:defRPr/>
              </a:pPr>
              <a:t>‹#›</a:t>
            </a:fld>
            <a:endParaRPr lang="en-US" altLang="en-US"/>
          </a:p>
        </p:txBody>
      </p:sp>
    </p:spTree>
    <p:extLst>
      <p:ext uri="{BB962C8B-B14F-4D97-AF65-F5344CB8AC3E}">
        <p14:creationId xmlns:p14="http://schemas.microsoft.com/office/powerpoint/2010/main" val="31984332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C7FC34C-73F4-4142-AE1D-71E1D7F98496}" type="datetimeFigureOut">
              <a:rPr lang="en-US">
                <a:solidFill>
                  <a:prstClr val="black">
                    <a:tint val="75000"/>
                  </a:prstClr>
                </a:solidFill>
              </a:rPr>
              <a:pPr>
                <a:defRPr/>
              </a:pPr>
              <a:t>1/24/22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307CAC1-87C5-4346-A367-B7FB1B43152F}" type="slidenum">
              <a:rPr lang="en-US" altLang="en-US"/>
              <a:pPr>
                <a:defRPr/>
              </a:pPr>
              <a:t>‹#›</a:t>
            </a:fld>
            <a:endParaRPr lang="en-US" altLang="en-US"/>
          </a:p>
        </p:txBody>
      </p:sp>
    </p:spTree>
    <p:extLst>
      <p:ext uri="{BB962C8B-B14F-4D97-AF65-F5344CB8AC3E}">
        <p14:creationId xmlns:p14="http://schemas.microsoft.com/office/powerpoint/2010/main" val="3800065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46BA5C-5A41-4A4F-A0B7-75CDE225BD91}" type="datetimeFigureOut">
              <a:rPr lang="en-US">
                <a:solidFill>
                  <a:prstClr val="black">
                    <a:tint val="75000"/>
                  </a:prstClr>
                </a:solidFill>
              </a:rPr>
              <a:pPr>
                <a:defRPr/>
              </a:pPr>
              <a:t>1/24/22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02D75A9-E199-40CB-A4C8-59878F8D6593}" type="slidenum">
              <a:rPr lang="en-US" altLang="en-US"/>
              <a:pPr>
                <a:defRPr/>
              </a:pPr>
              <a:t>‹#›</a:t>
            </a:fld>
            <a:endParaRPr lang="en-US" altLang="en-US"/>
          </a:p>
        </p:txBody>
      </p:sp>
    </p:spTree>
    <p:extLst>
      <p:ext uri="{BB962C8B-B14F-4D97-AF65-F5344CB8AC3E}">
        <p14:creationId xmlns:p14="http://schemas.microsoft.com/office/powerpoint/2010/main" val="1161276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A0FD5B-8561-4D00-9B8E-F45F1BDB4772}" type="datetimeFigureOut">
              <a:rPr lang="en-US">
                <a:solidFill>
                  <a:prstClr val="black">
                    <a:tint val="75000"/>
                  </a:prstClr>
                </a:solidFill>
              </a:rPr>
              <a:pPr>
                <a:defRPr/>
              </a:pPr>
              <a:t>1/24/22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8D53295-4B18-4423-80FC-F568996108A0}" type="slidenum">
              <a:rPr lang="en-US" altLang="en-US"/>
              <a:pPr>
                <a:defRPr/>
              </a:pPr>
              <a:t>‹#›</a:t>
            </a:fld>
            <a:endParaRPr lang="en-US" altLang="en-US"/>
          </a:p>
        </p:txBody>
      </p:sp>
    </p:spTree>
    <p:extLst>
      <p:ext uri="{BB962C8B-B14F-4D97-AF65-F5344CB8AC3E}">
        <p14:creationId xmlns:p14="http://schemas.microsoft.com/office/powerpoint/2010/main" val="42343115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F23173-1096-45FD-A326-22D05C5C5811}"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52F2D8F-0E28-4CF1-A0DB-E6800DEF846D}" type="slidenum">
              <a:rPr lang="en-US" altLang="en-US"/>
              <a:pPr>
                <a:defRPr/>
              </a:pPr>
              <a:t>‹#›</a:t>
            </a:fld>
            <a:endParaRPr lang="en-US" altLang="en-US"/>
          </a:p>
        </p:txBody>
      </p:sp>
    </p:spTree>
    <p:extLst>
      <p:ext uri="{BB962C8B-B14F-4D97-AF65-F5344CB8AC3E}">
        <p14:creationId xmlns:p14="http://schemas.microsoft.com/office/powerpoint/2010/main" val="3373884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6F570CE-D377-498B-A40A-DC4D5F63251B}"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F98939C-7DDF-4B83-A887-3022A450BD23}" type="slidenum">
              <a:rPr lang="en-US" altLang="en-US"/>
              <a:pPr>
                <a:defRPr/>
              </a:pPr>
              <a:t>‹#›</a:t>
            </a:fld>
            <a:endParaRPr lang="en-US" altLang="en-US"/>
          </a:p>
        </p:txBody>
      </p:sp>
    </p:spTree>
    <p:extLst>
      <p:ext uri="{BB962C8B-B14F-4D97-AF65-F5344CB8AC3E}">
        <p14:creationId xmlns:p14="http://schemas.microsoft.com/office/powerpoint/2010/main" val="41010247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54546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9526436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92403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259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7692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4935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62497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517659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0062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33183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70054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506078-D574-4182-B7A2-CDB903510A72}" type="slidenum">
              <a:rPr lang="en-US"/>
              <a:pPr>
                <a:defRPr/>
              </a:pPr>
              <a:t>‹#›</a:t>
            </a:fld>
            <a:endParaRPr lang="en-US" dirty="0"/>
          </a:p>
        </p:txBody>
      </p:sp>
    </p:spTree>
    <p:extLst>
      <p:ext uri="{BB962C8B-B14F-4D97-AF65-F5344CB8AC3E}">
        <p14:creationId xmlns:p14="http://schemas.microsoft.com/office/powerpoint/2010/main" val="395124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5DAA24C-221B-4541-A4A3-9527A4AE835F}" type="slidenum">
              <a:rPr lang="en-US"/>
              <a:pPr>
                <a:defRPr/>
              </a:pPr>
              <a:t>‹#›</a:t>
            </a:fld>
            <a:endParaRPr lang="en-US" dirty="0"/>
          </a:p>
        </p:txBody>
      </p:sp>
    </p:spTree>
    <p:extLst>
      <p:ext uri="{BB962C8B-B14F-4D97-AF65-F5344CB8AC3E}">
        <p14:creationId xmlns:p14="http://schemas.microsoft.com/office/powerpoint/2010/main" val="36655633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7A3FC8F4-CD7F-4563-A542-9D71C7351ED3}" type="slidenum">
              <a:rPr lang="en-US"/>
              <a:pPr>
                <a:defRPr/>
              </a:pPr>
              <a:t>‹#›</a:t>
            </a:fld>
            <a:endParaRPr lang="en-US" dirty="0"/>
          </a:p>
        </p:txBody>
      </p:sp>
    </p:spTree>
    <p:extLst>
      <p:ext uri="{BB962C8B-B14F-4D97-AF65-F5344CB8AC3E}">
        <p14:creationId xmlns:p14="http://schemas.microsoft.com/office/powerpoint/2010/main" val="2003487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F09971D-67C2-4983-A6F8-31E97BC258D7}" type="slidenum">
              <a:rPr lang="en-US"/>
              <a:pPr/>
              <a:t>‹#›</a:t>
            </a:fld>
            <a:endParaRPr lang="en-US"/>
          </a:p>
        </p:txBody>
      </p:sp>
    </p:spTree>
    <p:extLst>
      <p:ext uri="{BB962C8B-B14F-4D97-AF65-F5344CB8AC3E}">
        <p14:creationId xmlns:p14="http://schemas.microsoft.com/office/powerpoint/2010/main" val="883983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6" Type="http://schemas.openxmlformats.org/officeDocument/2006/relationships/theme" Target="../theme/theme6.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1355717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white">
                    <a:tint val="75000"/>
                  </a:prstClr>
                </a:solidFill>
              </a:rPr>
              <a:pPr/>
              <a:t>1/24/22</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8819431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64D4EF"/>
            </a:gs>
            <a:gs pos="10001">
              <a:srgbClr val="64D4EF"/>
            </a:gs>
            <a:gs pos="100000">
              <a:srgbClr val="06588E"/>
            </a:gs>
          </a:gsLst>
          <a:lin ang="6120000" scaled="1"/>
        </a:gradFill>
        <a:effectLst/>
      </p:bgPr>
    </p:bg>
    <p:spTree>
      <p:nvGrpSpPr>
        <p:cNvPr id="1" name=""/>
        <p:cNvGrpSpPr/>
        <p:nvPr/>
      </p:nvGrpSpPr>
      <p:grpSpPr>
        <a:xfrm>
          <a:off x="0" y="0"/>
          <a:ext cx="0" cy="0"/>
          <a:chOff x="0" y="0"/>
          <a:chExt cx="0" cy="0"/>
        </a:xfrm>
      </p:grpSpPr>
      <p:grpSp>
        <p:nvGrpSpPr>
          <p:cNvPr id="2050" name="Group 6"/>
          <p:cNvGrpSpPr>
            <a:grpSpLocks/>
          </p:cNvGrpSpPr>
          <p:nvPr/>
        </p:nvGrpSpPr>
        <p:grpSpPr bwMode="auto">
          <a:xfrm>
            <a:off x="6905625" y="2963863"/>
            <a:ext cx="2236788" cy="3208337"/>
            <a:chOff x="9206969" y="2963333"/>
            <a:chExt cx="2981858" cy="3208867"/>
          </a:xfrm>
        </p:grpSpPr>
        <p:cxnSp>
          <p:nvCxnSpPr>
            <p:cNvPr id="8" name="Straight Connector 7"/>
            <p:cNvCxnSpPr/>
            <p:nvPr/>
          </p:nvCxnSpPr>
          <p:spPr>
            <a:xfrm flipH="1">
              <a:off x="11276704" y="2963333"/>
              <a:ext cx="912123"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628" y="3285648"/>
              <a:ext cx="1896199"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2884" y="3131636"/>
              <a:ext cx="1745943"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9051" y="3682589"/>
              <a:ext cx="1269776"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2763" y="4487863"/>
            <a:ext cx="6400800" cy="150653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2052" name="Text Placeholder 2"/>
          <p:cNvSpPr>
            <a:spLocks noGrp="1"/>
          </p:cNvSpPr>
          <p:nvPr>
            <p:ph type="body" idx="1"/>
          </p:nvPr>
        </p:nvSpPr>
        <p:spPr bwMode="auto">
          <a:xfrm>
            <a:off x="512763" y="685800"/>
            <a:ext cx="6400800" cy="361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7427913" y="6172200"/>
            <a:ext cx="1200150" cy="365125"/>
          </a:xfrm>
          <a:prstGeom prst="rect">
            <a:avLst/>
          </a:prstGeom>
        </p:spPr>
        <p:txBody>
          <a:bodyPr vert="horz" lIns="91440" tIns="45720" rIns="91440" bIns="45720" rtlCol="0" anchor="t"/>
          <a:lstStyle>
            <a:lvl1pPr algn="r" eaLnBrk="1" fontAlgn="auto" hangingPunct="1">
              <a:spcBef>
                <a:spcPts val="0"/>
              </a:spcBef>
              <a:spcAft>
                <a:spcPts val="0"/>
              </a:spcAft>
              <a:defRPr sz="1000" b="0" i="0">
                <a:solidFill>
                  <a:srgbClr val="146194">
                    <a:lumMod val="50000"/>
                  </a:srgbClr>
                </a:solidFill>
                <a:effectLst/>
                <a:latin typeface="+mn-lt"/>
              </a:defRPr>
            </a:lvl1pPr>
          </a:lstStyle>
          <a:p>
            <a:pPr>
              <a:defRPr/>
            </a:pPr>
            <a:fld id="{F4457E11-5F49-4C0A-90DA-F98DE89AF706}" type="datetimeFigureOut">
              <a:rPr lang="en-US"/>
              <a:pPr>
                <a:defRPr/>
              </a:pPr>
              <a:t>1/24/22</a:t>
            </a:fld>
            <a:endParaRPr lang="en-US" dirty="0"/>
          </a:p>
        </p:txBody>
      </p:sp>
      <p:sp>
        <p:nvSpPr>
          <p:cNvPr id="5" name="Footer Placeholder 4"/>
          <p:cNvSpPr>
            <a:spLocks noGrp="1"/>
          </p:cNvSpPr>
          <p:nvPr>
            <p:ph type="ftr" sz="quarter" idx="3"/>
          </p:nvPr>
        </p:nvSpPr>
        <p:spPr>
          <a:xfrm>
            <a:off x="512763" y="6172200"/>
            <a:ext cx="5657850" cy="365125"/>
          </a:xfrm>
          <a:prstGeom prst="rect">
            <a:avLst/>
          </a:prstGeom>
        </p:spPr>
        <p:txBody>
          <a:bodyPr vert="horz" lIns="91440" tIns="45720" rIns="91440" bIns="45720" rtlCol="0" anchor="t"/>
          <a:lstStyle>
            <a:lvl1pPr algn="l" eaLnBrk="1" fontAlgn="auto" hangingPunct="1">
              <a:spcBef>
                <a:spcPts val="0"/>
              </a:spcBef>
              <a:spcAft>
                <a:spcPts val="0"/>
              </a:spcAft>
              <a:defRPr sz="1000" b="0" i="0">
                <a:solidFill>
                  <a:srgbClr val="146194">
                    <a:lumMod val="50000"/>
                  </a:srgbClr>
                </a:solidFill>
                <a:effectLst/>
                <a:latin typeface="+mn-lt"/>
              </a:defRPr>
            </a:lvl1pPr>
          </a:lstStyle>
          <a:p>
            <a:pPr>
              <a:defRPr/>
            </a:pPr>
            <a:endParaRPr lang="en-US"/>
          </a:p>
        </p:txBody>
      </p:sp>
      <p:sp>
        <p:nvSpPr>
          <p:cNvPr id="6" name="Slide Number Placeholder 5"/>
          <p:cNvSpPr>
            <a:spLocks noGrp="1"/>
          </p:cNvSpPr>
          <p:nvPr>
            <p:ph type="sldNum" sz="quarter" idx="4"/>
          </p:nvPr>
        </p:nvSpPr>
        <p:spPr>
          <a:xfrm>
            <a:off x="7772400" y="5578475"/>
            <a:ext cx="857250" cy="669925"/>
          </a:xfrm>
          <a:prstGeom prst="rect">
            <a:avLst/>
          </a:prstGeom>
        </p:spPr>
        <p:txBody>
          <a:bodyPr vert="horz" wrap="square" lIns="91440" tIns="45720" rIns="91440" bIns="45720" numCol="1" anchor="b" anchorCtr="0" compatLnSpc="1">
            <a:prstTxWarp prst="textNoShape">
              <a:avLst/>
            </a:prstTxWarp>
          </a:bodyPr>
          <a:lstStyle>
            <a:lvl1pPr algn="r" eaLnBrk="1" hangingPunct="1">
              <a:defRPr sz="3200" smtClean="0">
                <a:solidFill>
                  <a:srgbClr val="0A304A"/>
                </a:solidFill>
                <a:latin typeface="Century Gothic" panose="020B0502020202020204" pitchFamily="34" charset="0"/>
              </a:defRPr>
            </a:lvl1pPr>
          </a:lstStyle>
          <a:p>
            <a:pPr fontAlgn="base">
              <a:spcBef>
                <a:spcPct val="0"/>
              </a:spcBef>
              <a:spcAft>
                <a:spcPct val="0"/>
              </a:spcAft>
              <a:defRPr/>
            </a:pPr>
            <a:fld id="{C035EE93-1BE9-4D8D-BE50-BDEF7D602AA5}"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650431546"/>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l" defTabSz="457200" rtl="0" eaLnBrk="0" fontAlgn="base" hangingPunct="0">
        <a:spcBef>
          <a:spcPct val="0"/>
        </a:spcBef>
        <a:spcAft>
          <a:spcPct val="0"/>
        </a:spcAft>
        <a:defRPr sz="3600" kern="1200" cap="all">
          <a:ln w="3175" cmpd="sng">
            <a:noFill/>
          </a:ln>
          <a:solidFill>
            <a:schemeClr val="tx1"/>
          </a:solidFill>
          <a:latin typeface="+mj-lt"/>
          <a:ea typeface="+mj-ea"/>
          <a:cs typeface="+mj-cs"/>
        </a:defRPr>
      </a:lvl1pPr>
      <a:lvl2pPr algn="l" defTabSz="457200" rtl="0" eaLnBrk="0" fontAlgn="base" hangingPunct="0">
        <a:spcBef>
          <a:spcPct val="0"/>
        </a:spcBef>
        <a:spcAft>
          <a:spcPct val="0"/>
        </a:spcAft>
        <a:defRPr sz="3600">
          <a:solidFill>
            <a:schemeClr val="tx1"/>
          </a:solidFill>
          <a:latin typeface="Century Gothic" pitchFamily="34" charset="0"/>
        </a:defRPr>
      </a:lvl2pPr>
      <a:lvl3pPr algn="l" defTabSz="457200" rtl="0" eaLnBrk="0" fontAlgn="base" hangingPunct="0">
        <a:spcBef>
          <a:spcPct val="0"/>
        </a:spcBef>
        <a:spcAft>
          <a:spcPct val="0"/>
        </a:spcAft>
        <a:defRPr sz="3600">
          <a:solidFill>
            <a:schemeClr val="tx1"/>
          </a:solidFill>
          <a:latin typeface="Century Gothic" pitchFamily="34" charset="0"/>
        </a:defRPr>
      </a:lvl3pPr>
      <a:lvl4pPr algn="l" defTabSz="457200" rtl="0" eaLnBrk="0" fontAlgn="base" hangingPunct="0">
        <a:spcBef>
          <a:spcPct val="0"/>
        </a:spcBef>
        <a:spcAft>
          <a:spcPct val="0"/>
        </a:spcAft>
        <a:defRPr sz="3600">
          <a:solidFill>
            <a:schemeClr val="tx1"/>
          </a:solidFill>
          <a:latin typeface="Century Gothic" pitchFamily="34" charset="0"/>
        </a:defRPr>
      </a:lvl4pPr>
      <a:lvl5pPr algn="l" defTabSz="457200" rtl="0" eaLnBrk="0" fontAlgn="base" hangingPunct="0">
        <a:spcBef>
          <a:spcPct val="0"/>
        </a:spcBef>
        <a:spcAft>
          <a:spcPct val="0"/>
        </a:spcAft>
        <a:defRPr sz="3600">
          <a:solidFill>
            <a:schemeClr val="tx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2000" kern="1200">
          <a:solidFill>
            <a:srgbClr val="0F496F"/>
          </a:solidFill>
          <a:latin typeface="+mn-lt"/>
          <a:ea typeface="+mn-ea"/>
          <a:cs typeface="+mn-cs"/>
        </a:defRPr>
      </a:lvl1pPr>
      <a:lvl2pPr marL="7429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kern="1200">
          <a:solidFill>
            <a:srgbClr val="0F496F"/>
          </a:solidFill>
          <a:latin typeface="+mn-lt"/>
          <a:ea typeface="+mn-ea"/>
          <a:cs typeface="+mn-cs"/>
        </a:defRPr>
      </a:lvl2pPr>
      <a:lvl3pPr marL="1200150" indent="-2857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600" kern="1200">
          <a:solidFill>
            <a:srgbClr val="0F496F"/>
          </a:solidFill>
          <a:latin typeface="+mn-lt"/>
          <a:ea typeface="+mn-ea"/>
          <a:cs typeface="+mn-cs"/>
        </a:defRPr>
      </a:lvl3pPr>
      <a:lvl4pPr marL="15430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4pPr>
      <a:lvl5pPr marL="2000250" indent="-171450" algn="l" defTabSz="457200" rtl="0" eaLnBrk="0" fontAlgn="base" hangingPunct="0">
        <a:spcBef>
          <a:spcPct val="20000"/>
        </a:spcBef>
        <a:spcAft>
          <a:spcPts val="600"/>
        </a:spcAft>
        <a:buClr>
          <a:schemeClr val="tx1"/>
        </a:buClr>
        <a:buSzPct val="80000"/>
        <a:buFont typeface="Wingdings 3" panose="05040102010807070707"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FAEEF8BB-EDFB-438D-A99F-20399D7B3D7D}" type="datetimeFigureOut">
              <a:rPr lang="en-US">
                <a:solidFill>
                  <a:prstClr val="black">
                    <a:tint val="75000"/>
                  </a:prstClr>
                </a:solidFill>
              </a:rPr>
              <a:pPr>
                <a:defRPr/>
              </a:pPr>
              <a:t>1/24/22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anose="020F0502020204030204" pitchFamily="34" charset="0"/>
              </a:defRPr>
            </a:lvl1pPr>
          </a:lstStyle>
          <a:p>
            <a:pPr fontAlgn="base">
              <a:spcBef>
                <a:spcPct val="0"/>
              </a:spcBef>
              <a:spcAft>
                <a:spcPct val="0"/>
              </a:spcAft>
              <a:defRPr/>
            </a:pPr>
            <a:fld id="{DB10E2D1-5ECE-44A2-A844-480461E91B3A}"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220859954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843199"/>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6.xml"/><Relationship Id="rId5" Type="http://schemas.openxmlformats.org/officeDocument/2006/relationships/image" Target="../media/image10.jpeg"/><Relationship Id="rId4" Type="http://schemas.openxmlformats.org/officeDocument/2006/relationships/hyperlink" Target="http://www.google.com/url?sa=i&amp;rct=j&amp;q=wrong%20way%20sign&amp;source=images&amp;cd=&amp;cad=rja&amp;docid=q9goXihrzHxmkM&amp;tbnid=8HTPvuEjGF7HtM:&amp;ved=0CAUQjRw&amp;url=http://www.ricesigns.com/buy/wrong_way_signs.htm&amp;ei=4mYBUr7oAsGviQKtn4CgCg&amp;psig=AFQjCNEO22Y51FmCKsvt-VEdNu6WHSf1ng&amp;ust=1375907215870817"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2.wmf"/><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4.png"/><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26.xml"/><Relationship Id="rId5" Type="http://schemas.openxmlformats.org/officeDocument/2006/relationships/image" Target="../media/image10.jpeg"/><Relationship Id="rId4" Type="http://schemas.openxmlformats.org/officeDocument/2006/relationships/hyperlink" Target="http://www.google.com/url?sa=i&amp;rct=j&amp;q=wrong%20way%20sign&amp;source=images&amp;cd=&amp;cad=rja&amp;docid=q9goXihrzHxmkM&amp;tbnid=8HTPvuEjGF7HtM:&amp;ved=0CAUQjRw&amp;url=http://www.ricesigns.com/buy/wrong_way_signs.htm&amp;ei=4mYBUr7oAsGviQKtn4CgCg&amp;psig=AFQjCNEO22Y51FmCKsvt-VEdNu6WHSf1ng&amp;ust=137590721587081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hyperlink" Target="http://www.google.com/url?sa=i&amp;rct=j&amp;q=wrong%20way%20sign&amp;source=images&amp;cd=&amp;cad=rja&amp;docid=q9goXihrzHxmkM&amp;tbnid=8HTPvuEjGF7HtM:&amp;ved=0CAUQjRw&amp;url=http://www.ricesigns.com/buy/wrong_way_signs.htm&amp;ei=4mYBUr7oAsGviQKtn4CgCg&amp;psig=AFQjCNEO22Y51FmCKsvt-VEdNu6WHSf1ng&amp;ust=1375907215870817" TargetMode="External"/><Relationship Id="rId2" Type="http://schemas.openxmlformats.org/officeDocument/2006/relationships/image" Target="../media/image38.jpeg"/><Relationship Id="rId1" Type="http://schemas.openxmlformats.org/officeDocument/2006/relationships/slideLayout" Target="../slideLayouts/slideLayout3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2.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31.xml"/><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2.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3.png"/><Relationship Id="rId1" Type="http://schemas.openxmlformats.org/officeDocument/2006/relationships/slideLayout" Target="../slideLayouts/slideLayout31.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hyperlink" Target="http://dec.alaska.gov/water/wnpspc/stormwater/edhsgp.html" TargetMode="External"/><Relationship Id="rId2" Type="http://schemas.openxmlformats.org/officeDocument/2006/relationships/notesSlide" Target="../notesSlides/notesSlide35.xml"/><Relationship Id="rId1" Type="http://schemas.openxmlformats.org/officeDocument/2006/relationships/slideLayout" Target="../slideLayouts/slideLayout39.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1.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7.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2.xml"/><Relationship Id="rId1" Type="http://schemas.openxmlformats.org/officeDocument/2006/relationships/slideLayout" Target="../slideLayouts/slideLayout26.xml"/><Relationship Id="rId5" Type="http://schemas.openxmlformats.org/officeDocument/2006/relationships/image" Target="../media/image4.png"/><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7.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7.xml"/></Relationships>
</file>

<file path=ppt/slides/_rels/slide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9.png"/><Relationship Id="rId1" Type="http://schemas.openxmlformats.org/officeDocument/2006/relationships/slideLayout" Target="../slideLayouts/slideLayout37.xml"/><Relationship Id="rId4" Type="http://schemas.openxmlformats.org/officeDocument/2006/relationships/image" Target="../media/image6.png"/></Relationships>
</file>

<file path=ppt/slides/_rels/slide5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7.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hyperlink" Target="http://www.google.com/url?sa=i&amp;rct=j&amp;q=wrong%20way%20sign&amp;source=images&amp;cd=&amp;cad=rja&amp;docid=q9goXihrzHxmkM&amp;tbnid=8HTPvuEjGF7HtM:&amp;ved=0CAUQjRw&amp;url=http://www.ricesigns.com/buy/wrong_way_signs.htm&amp;ei=4mYBUr7oAsGviQKtn4CgCg&amp;psig=AFQjCNEO22Y51FmCKsvt-VEdNu6WHSf1ng&amp;ust=1375907215870817"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image" Target="../media/image75.png"/><Relationship Id="rId4" Type="http://schemas.openxmlformats.org/officeDocument/2006/relationships/oleObject" Target="../embeddings/oleObject1.bin"/></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1.xml"/><Relationship Id="rId4" Type="http://schemas.microsoft.com/office/2007/relationships/hdphoto" Target="../media/hdphoto1.wdp"/></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6.jpe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8gDZvlu1FDVlPM&amp;tbnid=3djolwnNAIc9BM:&amp;ved=0CAUQjRw&amp;url=http://www.washonwheels.net/pressure-washing-denver/pressure-washing-heavy-equipment-at-a-mine/attachment/ge-digital-camera-637/&amp;ei=_V1gUoLmHaf8iQL-9oDoAQ&amp;psig=AFQjCNHLqwYebTuYHLXJLhAQ1f2Krtayuw&amp;ust=1382133510176041" TargetMode="External"/><Relationship Id="rId2" Type="http://schemas.openxmlformats.org/officeDocument/2006/relationships/notesSlide" Target="../notesSlides/notesSlide46.xml"/><Relationship Id="rId1" Type="http://schemas.openxmlformats.org/officeDocument/2006/relationships/slideLayout" Target="../slideLayouts/slideLayout31.xml"/><Relationship Id="rId4" Type="http://schemas.openxmlformats.org/officeDocument/2006/relationships/image" Target="../media/image77.jpeg"/></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31.xml"/><Relationship Id="rId4" Type="http://schemas.openxmlformats.org/officeDocument/2006/relationships/image" Target="../media/image12.wmf"/></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8.xml"/><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0.jpe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6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83.jpe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4.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1.xml"/><Relationship Id="rId5" Type="http://schemas.openxmlformats.org/officeDocument/2006/relationships/image" Target="../media/image6.png"/><Relationship Id="rId4" Type="http://schemas.openxmlformats.org/officeDocument/2006/relationships/image" Target="../media/image12.wmf"/></Relationships>
</file>

<file path=ppt/slides/_rels/slide7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hyperlink" Target="http://www.google.com/url?sa=i&amp;rct=j&amp;q=&amp;esrc=s&amp;frm=1&amp;source=images&amp;cd=&amp;cad=rja&amp;docid=ZM8U1qCWhUtUxM&amp;tbnid=GS3GYtI3o9avrM:&amp;ved=0CAUQjRw&amp;url=http://www.southwestfertilizer.com/organics.html&amp;ei=zxFgUpOPJuLJiQLqkIHQBA&amp;bvm=bv.54934254,d.cGE&amp;psig=AFQjCNF8hYzI1cWeuk0T7SCpiYlGlXkOag&amp;ust=1382113603983403" TargetMode="External"/><Relationship Id="rId7" Type="http://schemas.openxmlformats.org/officeDocument/2006/relationships/hyperlink" Target="http://www.google.com/url?sa=i&amp;rct=j&amp;q=&amp;esrc=s&amp;frm=1&amp;source=images&amp;cd=&amp;cad=rja&amp;docid=zqWGfvWYz2pzKM&amp;tbnid=VEuv_lZpWEL0nM:&amp;ved=0CAUQjRw&amp;url=http://www.homedepot.com/p/Alaska-3-lb-All-Purpose-Dry-Fertilizer-6-4-6-100504562/203426210&amp;ei=gRBgUr-2CeebigKbt4HIAg&amp;bvm=bv.54934254,d.cGE&amp;psig=AFQjCNF8hYzI1cWeuk0T7SCpiYlGlXkOag&amp;ust=1382113603983403" TargetMode="External"/><Relationship Id="rId2" Type="http://schemas.openxmlformats.org/officeDocument/2006/relationships/notesSlide" Target="../notesSlides/notesSlide49.xml"/><Relationship Id="rId1" Type="http://schemas.openxmlformats.org/officeDocument/2006/relationships/slideLayout" Target="../slideLayouts/slideLayout31.xml"/><Relationship Id="rId6" Type="http://schemas.openxmlformats.org/officeDocument/2006/relationships/image" Target="../media/image86.png"/><Relationship Id="rId5" Type="http://schemas.openxmlformats.org/officeDocument/2006/relationships/hyperlink" Target="http://www.google.com/url?sa=i&amp;rct=j&amp;q=&amp;esrc=s&amp;frm=1&amp;source=images&amp;cd=&amp;cad=rja&amp;docid=sFEBEdwr586LpM&amp;tbnid=91Bk8W1j7WMSoM:&amp;ved=0CAUQjRw&amp;url=http://www.alaskamillandfeed.com/commercial/fertilizer-supplies.html&amp;ei=YBBgUpCWOKGkigLy5IHQDQ&amp;bvm=bv.54934254,d.cGE&amp;psig=AFQjCNF8hYzI1cWeuk0T7SCpiYlGlXkOag&amp;ust=1382113603983403" TargetMode="External"/><Relationship Id="rId4" Type="http://schemas.openxmlformats.org/officeDocument/2006/relationships/image" Target="../media/image85.jpeg"/></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8.jpeg"/><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www.google.com/url?sa=i&amp;rct=j&amp;q=&amp;esrc=s&amp;frm=1&amp;source=images&amp;cd=&amp;cad=rja&amp;docid=0L3GBSf-mTWpcM&amp;tbnid=fLfqIehwqEDXpM:&amp;ved=0CAUQjRw&amp;url=http://www.fema.gov/photolibrary/photo_details.do?id%3D66935&amp;ei=JxpgUou1GqyNigKKsIHwBw&amp;psig=AFQjCNF9JXoibxgjLx0yixwf7hsHoBDyEw&amp;ust=1382116149032781" TargetMode="External"/><Relationship Id="rId1" Type="http://schemas.openxmlformats.org/officeDocument/2006/relationships/slideLayout" Target="../slideLayouts/slideLayout31.xml"/><Relationship Id="rId4" Type="http://schemas.openxmlformats.org/officeDocument/2006/relationships/image" Target="../media/image90.png"/></Relationships>
</file>

<file path=ppt/slides/_rels/slide7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www.google.com/url?sa=i&amp;rct=j&amp;q=&amp;esrc=s&amp;frm=1&amp;source=images&amp;cd=&amp;cad=rja&amp;docid=N7lKq2KVYLJ-NM&amp;tbnid=VtaL9kh1VA3AWM:&amp;ved=0CAUQjRw&amp;url=http://dec.alaska.gov/spar/csp/sites/ftwainwright.htm&amp;ei=CBhgUpzOMtDDiwLA3ICYDg&amp;bvm=bv.54934254,d.cGE&amp;psig=AFQjCNEyJL8cpjCPg8QEOuHuLnd4zFzXww&amp;ust=1382115715095069" TargetMode="External"/><Relationship Id="rId1" Type="http://schemas.openxmlformats.org/officeDocument/2006/relationships/slideLayout" Target="../slideLayouts/slideLayout26.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2.jpeg"/><Relationship Id="rId1" Type="http://schemas.openxmlformats.org/officeDocument/2006/relationships/slideLayout" Target="../slideLayouts/slideLayout31.xml"/><Relationship Id="rId4" Type="http://schemas.openxmlformats.org/officeDocument/2006/relationships/image" Target="../media/image12.wmf"/></Relationships>
</file>

<file path=ppt/slides/_rels/slide7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bS8yW1S8oVOrmM&amp;tbnid=gN9dTtnff8V6iM:&amp;ved=0CAUQjRw&amp;url=http://allenkleinedeters.wordpress.com/2011/11/28/do-you-ask-good-questions/&amp;ei=5XQyUtnpFuaLjALNqICoDg&amp;bvm=bv.52164340,d.cGE&amp;psig=AFQjCNHv6iyUlER9fX8fMVFjFQhHd0ZU1w&amp;ust=1379124792571237" TargetMode="External"/><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93.jpe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hyperlink" Target="http://www.google.com/url?sa=i&amp;rct=j&amp;q=&amp;esrc=s&amp;frm=1&amp;source=images&amp;cd=&amp;cad=rja&amp;docid=5C-YKAmpxY-xIM&amp;tbnid=krFQVasXlY_9fM:&amp;ved=0CAUQjRw&amp;url=http://www.conferencesthatwork.com/index.php/event-design/2013/06/are-your-meeting-evaluations-reliable/&amp;ei=LldoUracI-GuiQKhxYGoAQ&amp;psig=AFQjCNFOa4G24n6bguc_0-yksfpRb4J5Pw&amp;ust=1382656092285648" TargetMode="External"/><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7.png"/><Relationship Id="rId1" Type="http://schemas.openxmlformats.org/officeDocument/2006/relationships/slideLayout" Target="../slideLayouts/slideLayout26.xml"/><Relationship Id="rId5" Type="http://schemas.openxmlformats.org/officeDocument/2006/relationships/image" Target="../media/image98.jpeg"/><Relationship Id="rId4" Type="http://schemas.openxmlformats.org/officeDocument/2006/relationships/hyperlink" Target="https://www.google.com/imgres?imgurl&amp;imgrefurl=http://www.mysafetysign.com/caution-testing-in-progress-do-not-disturb-sign/sku-s-8894&amp;h=0&amp;w=0&amp;sz=1&amp;tbnid=mqv88PYrtJ8l7M&amp;tbnh=191&amp;tbnw=264&amp;zoom=1&amp;docid=2BYSCkaegmcP5M&amp;hl=en&amp;ei=RB5gUrnnIIm8iwKey4GwBg&amp;ved=0CAIQsCU"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google.com/url?sa=i&amp;rct=j&amp;q=construction%20oops&amp;source=images&amp;cd=&amp;cad=rja&amp;docid=jwiw2BD76-fFzM&amp;tbnid=k9bA433rqbWGaM:&amp;ved=0CAUQjRw&amp;url=http://www.collegehumor.com/picture/37903/this-is-so-funny&amp;ei=598DUrmWH6H6iwLGsYGYAQ&amp;psig=AFQjCNFRWdwgkK9uwX2Ug7wRV5njp_SgqA&amp;ust=1376071953496666" TargetMode="Externa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14.gif"/><Relationship Id="rId5" Type="http://schemas.openxmlformats.org/officeDocument/2006/relationships/hyperlink" Target="http://www.google.com/url?sa=i&amp;rct=j&amp;q=wrong+way+sign&amp;source=images&amp;cd=&amp;cad=rja&amp;docid=jDrCQif1FwB_jM&amp;tbnid=7NaZRTPjimbNFM:&amp;ved=0CAUQjRw&amp;url=http://www.roadtrafficsigns.com/Wrong-Way-Sign/Go-Back-Wrong-Way-Sign/SKU-K-7428.aspx&amp;ei=t-QDUuOfGsHNiwKLl4CYDw&amp;bvm=bv.50500085,d.cGE&amp;psig=AFQjCNEEmGiYJo9u72XIVRw_FBiU9D_B6Q&amp;ust=1376073245486929" TargetMode="Externa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1.x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7211" y="3088482"/>
            <a:ext cx="7308989" cy="1569660"/>
          </a:xfrm>
          <a:prstGeom prst="rect">
            <a:avLst/>
          </a:prstGeom>
          <a:noFill/>
        </p:spPr>
        <p:txBody>
          <a:bodyPr wrap="none" rtlCol="0">
            <a:spAutoFit/>
          </a:bodyPr>
          <a:lstStyle/>
          <a:p>
            <a:pPr algn="r"/>
            <a:r>
              <a:rPr lang="en-US" sz="4800" dirty="0">
                <a:solidFill>
                  <a:prstClr val="white"/>
                </a:solidFill>
                <a:effectLst>
                  <a:outerShdw blurRad="38100" dist="38100" dir="2700000" algn="tl">
                    <a:srgbClr val="000000">
                      <a:alpha val="43137"/>
                    </a:srgbClr>
                  </a:outerShdw>
                </a:effectLst>
              </a:rPr>
              <a:t>8. SWPPP Control Measures:</a:t>
            </a:r>
          </a:p>
          <a:p>
            <a:pPr algn="r"/>
            <a:r>
              <a:rPr lang="en-US" sz="4800" dirty="0">
                <a:solidFill>
                  <a:prstClr val="white"/>
                </a:solidFill>
                <a:effectLst>
                  <a:outerShdw blurRad="38100" dist="38100" dir="2700000" algn="tl">
                    <a:srgbClr val="000000">
                      <a:alpha val="43137"/>
                    </a:srgbClr>
                  </a:outerShdw>
                </a:effectLst>
              </a:rPr>
              <a:t>	Sediment Controls</a:t>
            </a:r>
          </a:p>
        </p:txBody>
      </p:sp>
      <p:sp>
        <p:nvSpPr>
          <p:cNvPr id="3" name="TextBox 2"/>
          <p:cNvSpPr txBox="1"/>
          <p:nvPr/>
        </p:nvSpPr>
        <p:spPr>
          <a:xfrm>
            <a:off x="2410721" y="4658142"/>
            <a:ext cx="6657079" cy="2123658"/>
          </a:xfrm>
          <a:prstGeom prst="rect">
            <a:avLst/>
          </a:prstGeom>
          <a:noFill/>
        </p:spPr>
        <p:txBody>
          <a:bodyPr wrap="none" rtlCol="0">
            <a:spAutoFit/>
          </a:bodyPr>
          <a:lstStyle/>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Minimum measures</a:t>
            </a:r>
          </a:p>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Inspecting for compliance</a:t>
            </a:r>
          </a:p>
          <a:p>
            <a:pPr marL="571500" indent="-571500">
              <a:buFont typeface="Wingdings" panose="05000000000000000000" pitchFamily="2" charset="2"/>
              <a:buChar char="ü"/>
            </a:pPr>
            <a:r>
              <a:rPr lang="en-US" sz="4400" dirty="0">
                <a:solidFill>
                  <a:prstClr val="white"/>
                </a:solidFill>
                <a:effectLst>
                  <a:outerShdw blurRad="38100" dist="38100" dir="2700000" algn="tl">
                    <a:srgbClr val="000000">
                      <a:alpha val="43137"/>
                    </a:srgbClr>
                  </a:outerShdw>
                </a:effectLst>
              </a:rPr>
              <a:t>Recognizing deficiencies</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6" name="TextBox 2"/>
          <p:cNvSpPr txBox="1"/>
          <p:nvPr/>
        </p:nvSpPr>
        <p:spPr>
          <a:xfrm>
            <a:off x="0" y="6553200"/>
            <a:ext cx="1305339"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January 2022</a:t>
            </a:r>
          </a:p>
        </p:txBody>
      </p:sp>
    </p:spTree>
    <p:extLst>
      <p:ext uri="{BB962C8B-B14F-4D97-AF65-F5344CB8AC3E}">
        <p14:creationId xmlns:p14="http://schemas.microsoft.com/office/powerpoint/2010/main" val="41189214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9218" name="Picture 2" descr="F:\DCIM\100NCD90\DSC_0791.JPG"/>
          <p:cNvPicPr>
            <a:picLocks noGrp="1" noChangeAspect="1" noChangeArrowheads="1"/>
          </p:cNvPicPr>
          <p:nvPr>
            <p:ph idx="1"/>
          </p:nvPr>
        </p:nvPicPr>
        <p:blipFill>
          <a:blip r:embed="rId3" cstate="print"/>
          <a:srcRect l="11194"/>
          <a:stretch>
            <a:fillRect/>
          </a:stretch>
        </p:blipFill>
        <p:spPr>
          <a:xfrm>
            <a:off x="-25774" y="1"/>
            <a:ext cx="9169775" cy="6858000"/>
          </a:xfrm>
          <a:effectLst>
            <a:innerShdw blurRad="114300">
              <a:prstClr val="black"/>
            </a:innerShdw>
          </a:effectLst>
        </p:spPr>
      </p:pic>
      <p:sp>
        <p:nvSpPr>
          <p:cNvPr id="72708" name="TextBox 3"/>
          <p:cNvSpPr txBox="1">
            <a:spLocks noChangeArrowheads="1"/>
          </p:cNvSpPr>
          <p:nvPr/>
        </p:nvSpPr>
        <p:spPr bwMode="auto">
          <a:xfrm>
            <a:off x="2088199" y="152400"/>
            <a:ext cx="6598601" cy="523220"/>
          </a:xfrm>
          <a:prstGeom prst="rect">
            <a:avLst/>
          </a:prstGeom>
          <a:noFill/>
          <a:ln w="9525">
            <a:noFill/>
            <a:miter lim="800000"/>
            <a:headEnd/>
            <a:tailEnd/>
          </a:ln>
        </p:spPr>
        <p:txBody>
          <a:bodyPr wrap="none">
            <a:spAutoFit/>
          </a:bodyPr>
          <a:lstStyle/>
          <a:p>
            <a:r>
              <a:rPr lang="en-US" sz="2800" dirty="0">
                <a:solidFill>
                  <a:srgbClr val="000066"/>
                </a:solidFill>
              </a:rPr>
              <a:t>How Should We do Perimeter Control Here?</a:t>
            </a:r>
          </a:p>
        </p:txBody>
      </p:sp>
      <p:sp>
        <p:nvSpPr>
          <p:cNvPr id="5" name="TextBox 4"/>
          <p:cNvSpPr txBox="1"/>
          <p:nvPr/>
        </p:nvSpPr>
        <p:spPr>
          <a:xfrm>
            <a:off x="6551613" y="6248400"/>
            <a:ext cx="2191562" cy="461665"/>
          </a:xfrm>
          <a:prstGeom prst="rect">
            <a:avLst/>
          </a:prstGeom>
          <a:solidFill>
            <a:schemeClr val="bg1">
              <a:lumMod val="65000"/>
              <a:lumOff val="35000"/>
              <a:alpha val="80000"/>
            </a:schemeClr>
          </a:solidFill>
        </p:spPr>
        <p:txBody>
          <a:bodyPr wrap="none">
            <a:spAutoFit/>
          </a:bodyPr>
          <a:lstStyle/>
          <a:p>
            <a:pPr>
              <a:defRPr/>
            </a:pPr>
            <a:r>
              <a:rPr lang="en-US" sz="2400" dirty="0">
                <a:solidFill>
                  <a:prstClr val="white"/>
                </a:solidFill>
              </a:rPr>
              <a:t>Glacier Highway</a:t>
            </a:r>
          </a:p>
        </p:txBody>
      </p:sp>
    </p:spTree>
    <p:extLst>
      <p:ext uri="{BB962C8B-B14F-4D97-AF65-F5344CB8AC3E}">
        <p14:creationId xmlns:p14="http://schemas.microsoft.com/office/powerpoint/2010/main" val="3936592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7170" name="Picture 2" descr="F:\DCIM\100NCD90\DSC_0815.JPG"/>
          <p:cNvPicPr>
            <a:picLocks noGrp="1" noChangeAspect="1" noChangeArrowheads="1"/>
          </p:cNvPicPr>
          <p:nvPr>
            <p:ph idx="1"/>
          </p:nvPr>
        </p:nvPicPr>
        <p:blipFill>
          <a:blip r:embed="rId3" cstate="print"/>
          <a:srcRect l="11194"/>
          <a:stretch>
            <a:fillRect/>
          </a:stretch>
        </p:blipFill>
        <p:spPr>
          <a:xfrm>
            <a:off x="-25763" y="0"/>
            <a:ext cx="9169763" cy="6858000"/>
          </a:xfrm>
          <a:effectLst>
            <a:innerShdw blurRad="114300">
              <a:prstClr val="black"/>
            </a:innerShdw>
          </a:effectLst>
        </p:spPr>
      </p:pic>
      <p:sp>
        <p:nvSpPr>
          <p:cNvPr id="5" name="TextBox 4"/>
          <p:cNvSpPr txBox="1"/>
          <p:nvPr/>
        </p:nvSpPr>
        <p:spPr>
          <a:xfrm>
            <a:off x="6551613" y="6248400"/>
            <a:ext cx="2191562" cy="461665"/>
          </a:xfrm>
          <a:prstGeom prst="rect">
            <a:avLst/>
          </a:prstGeom>
          <a:solidFill>
            <a:schemeClr val="bg1">
              <a:lumMod val="75000"/>
              <a:lumOff val="25000"/>
              <a:alpha val="73000"/>
            </a:schemeClr>
          </a:solidFill>
        </p:spPr>
        <p:txBody>
          <a:bodyPr wrap="none">
            <a:spAutoFit/>
          </a:bodyPr>
          <a:lstStyle/>
          <a:p>
            <a:pPr>
              <a:defRPr/>
            </a:pPr>
            <a:r>
              <a:rPr lang="en-US" sz="2400" dirty="0">
                <a:solidFill>
                  <a:prstClr val="white"/>
                </a:solidFill>
              </a:rPr>
              <a:t>Glacier Highway</a:t>
            </a:r>
          </a:p>
        </p:txBody>
      </p:sp>
    </p:spTree>
    <p:extLst>
      <p:ext uri="{BB962C8B-B14F-4D97-AF65-F5344CB8AC3E}">
        <p14:creationId xmlns:p14="http://schemas.microsoft.com/office/powerpoint/2010/main" val="2277155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8194" name="Picture 2" descr="F:\DCIM\100NCD90\DSC_0816.JPG"/>
          <p:cNvPicPr>
            <a:picLocks noGrp="1" noChangeAspect="1" noChangeArrowheads="1"/>
          </p:cNvPicPr>
          <p:nvPr>
            <p:ph idx="1"/>
          </p:nvPr>
        </p:nvPicPr>
        <p:blipFill>
          <a:blip r:embed="rId3" cstate="print"/>
          <a:srcRect l="7696" r="5597" b="2107"/>
          <a:stretch>
            <a:fillRect/>
          </a:stretch>
        </p:blipFill>
        <p:spPr>
          <a:xfrm>
            <a:off x="0" y="0"/>
            <a:ext cx="9144000" cy="6856675"/>
          </a:xfrm>
          <a:ln cap="rnd"/>
          <a:effectLst>
            <a:innerShdw blurRad="114300">
              <a:prstClr val="black"/>
            </a:innerShdw>
          </a:effectLst>
        </p:spPr>
      </p:pic>
      <p:sp>
        <p:nvSpPr>
          <p:cNvPr id="7" name="TextBox 6"/>
          <p:cNvSpPr txBox="1"/>
          <p:nvPr/>
        </p:nvSpPr>
        <p:spPr>
          <a:xfrm>
            <a:off x="2272478" y="55602"/>
            <a:ext cx="6795322" cy="553998"/>
          </a:xfrm>
          <a:prstGeom prst="rect">
            <a:avLst/>
          </a:prstGeom>
          <a:noFill/>
        </p:spPr>
        <p:txBody>
          <a:bodyPr wrap="none">
            <a:spAutoFit/>
          </a:bodyPr>
          <a:lstStyle/>
          <a:p>
            <a:pPr>
              <a:defRPr/>
            </a:pPr>
            <a:r>
              <a:rPr lang="en-US" sz="3000" dirty="0">
                <a:solidFill>
                  <a:srgbClr val="000066"/>
                </a:solidFill>
                <a:effectLst>
                  <a:outerShdw blurRad="38100" dist="38100" dir="2700000" algn="tl">
                    <a:srgbClr val="000000">
                      <a:alpha val="43137"/>
                    </a:srgbClr>
                  </a:outerShdw>
                </a:effectLst>
              </a:rPr>
              <a:t>Perimeter Controls On the Cheap and Easy</a:t>
            </a:r>
          </a:p>
        </p:txBody>
      </p:sp>
      <p:sp>
        <p:nvSpPr>
          <p:cNvPr id="9" name="Freeform 8"/>
          <p:cNvSpPr>
            <a:spLocks/>
          </p:cNvSpPr>
          <p:nvPr/>
        </p:nvSpPr>
        <p:spPr bwMode="auto">
          <a:xfrm>
            <a:off x="1924050" y="3429000"/>
            <a:ext cx="5695950" cy="2530475"/>
          </a:xfrm>
          <a:custGeom>
            <a:avLst/>
            <a:gdLst>
              <a:gd name="T0" fmla="*/ 0 w 5533697"/>
              <a:gd name="T1" fmla="*/ 0 h 2459421"/>
              <a:gd name="T2" fmla="*/ 835277 w 5533697"/>
              <a:gd name="T3" fmla="*/ 267022 h 2459421"/>
              <a:gd name="T4" fmla="*/ 1520202 w 5533697"/>
              <a:gd name="T5" fmla="*/ 1101468 h 2459421"/>
              <a:gd name="T6" fmla="*/ 2539238 w 5533697"/>
              <a:gd name="T7" fmla="*/ 1602135 h 2459421"/>
              <a:gd name="T8" fmla="*/ 4092852 w 5533697"/>
              <a:gd name="T9" fmla="*/ 1885847 h 2459421"/>
              <a:gd name="T10" fmla="*/ 5863635 w 5533697"/>
              <a:gd name="T11" fmla="*/ 2603471 h 2459421"/>
              <a:gd name="T12" fmla="*/ 0 60000 65536"/>
              <a:gd name="T13" fmla="*/ 0 60000 65536"/>
              <a:gd name="T14" fmla="*/ 0 60000 65536"/>
              <a:gd name="T15" fmla="*/ 0 60000 65536"/>
              <a:gd name="T16" fmla="*/ 0 60000 65536"/>
              <a:gd name="T17" fmla="*/ 0 60000 65536"/>
              <a:gd name="T18" fmla="*/ 0 w 5533697"/>
              <a:gd name="T19" fmla="*/ 0 h 2459421"/>
              <a:gd name="T20" fmla="*/ 5533697 w 5533697"/>
              <a:gd name="T21" fmla="*/ 2459421 h 2459421"/>
            </a:gdLst>
            <a:ahLst/>
            <a:cxnLst>
              <a:cxn ang="T12">
                <a:pos x="T0" y="T1"/>
              </a:cxn>
              <a:cxn ang="T13">
                <a:pos x="T2" y="T3"/>
              </a:cxn>
              <a:cxn ang="T14">
                <a:pos x="T4" y="T5"/>
              </a:cxn>
              <a:cxn ang="T15">
                <a:pos x="T6" y="T7"/>
              </a:cxn>
              <a:cxn ang="T16">
                <a:pos x="T8" y="T9"/>
              </a:cxn>
              <a:cxn ang="T17">
                <a:pos x="T10" y="T11"/>
              </a:cxn>
            </a:cxnLst>
            <a:rect l="T18" t="T19" r="T20" b="T21"/>
            <a:pathLst>
              <a:path w="5533697" h="2459421">
                <a:moveTo>
                  <a:pt x="0" y="0"/>
                </a:moveTo>
                <a:cubicBezTo>
                  <a:pt x="274583" y="39413"/>
                  <a:pt x="549166" y="78827"/>
                  <a:pt x="788276" y="252248"/>
                </a:cubicBezTo>
                <a:cubicBezTo>
                  <a:pt x="1027386" y="425669"/>
                  <a:pt x="1166648" y="830317"/>
                  <a:pt x="1434662" y="1040524"/>
                </a:cubicBezTo>
                <a:cubicBezTo>
                  <a:pt x="1702676" y="1250731"/>
                  <a:pt x="1991711" y="1389993"/>
                  <a:pt x="2396359" y="1513489"/>
                </a:cubicBezTo>
                <a:cubicBezTo>
                  <a:pt x="2801007" y="1636986"/>
                  <a:pt x="3339662" y="1623848"/>
                  <a:pt x="3862552" y="1781503"/>
                </a:cubicBezTo>
                <a:cubicBezTo>
                  <a:pt x="4385442" y="1939158"/>
                  <a:pt x="4959569" y="2199289"/>
                  <a:pt x="5533697" y="2459421"/>
                </a:cubicBezTo>
              </a:path>
            </a:pathLst>
          </a:custGeom>
          <a:noFill/>
          <a:ln w="76200" cap="flat" cmpd="sng" algn="ctr">
            <a:solidFill>
              <a:srgbClr val="0000A2"/>
            </a:solidFill>
            <a:prstDash val="solid"/>
            <a:round/>
            <a:headEnd type="none" w="med" len="med"/>
            <a:tailEnd type="arrow" w="lg" len="lg"/>
          </a:ln>
        </p:spPr>
        <p:txBody>
          <a:bodyPr/>
          <a:lstStyle/>
          <a:p>
            <a:endParaRPr lang="en-US">
              <a:solidFill>
                <a:prstClr val="white"/>
              </a:solidFill>
            </a:endParaRPr>
          </a:p>
        </p:txBody>
      </p:sp>
      <p:sp>
        <p:nvSpPr>
          <p:cNvPr id="6" name="TextBox 5"/>
          <p:cNvSpPr txBox="1"/>
          <p:nvPr/>
        </p:nvSpPr>
        <p:spPr>
          <a:xfrm>
            <a:off x="152400" y="6248400"/>
            <a:ext cx="2191562" cy="461665"/>
          </a:xfrm>
          <a:prstGeom prst="rect">
            <a:avLst/>
          </a:prstGeom>
          <a:solidFill>
            <a:schemeClr val="bg1">
              <a:lumMod val="75000"/>
              <a:lumOff val="25000"/>
              <a:alpha val="73000"/>
            </a:schemeClr>
          </a:solidFill>
        </p:spPr>
        <p:txBody>
          <a:bodyPr wrap="none">
            <a:spAutoFit/>
          </a:bodyPr>
          <a:lstStyle/>
          <a:p>
            <a:pPr>
              <a:defRPr/>
            </a:pPr>
            <a:r>
              <a:rPr lang="en-US" sz="2400" dirty="0">
                <a:solidFill>
                  <a:prstClr val="white"/>
                </a:solidFill>
              </a:rPr>
              <a:t>Glacier Highway</a:t>
            </a:r>
          </a:p>
        </p:txBody>
      </p:sp>
    </p:spTree>
    <p:extLst>
      <p:ext uri="{BB962C8B-B14F-4D97-AF65-F5344CB8AC3E}">
        <p14:creationId xmlns:p14="http://schemas.microsoft.com/office/powerpoint/2010/main" val="114850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F:\DCIM\102NCD90\DSC_0318.JPG"/>
          <p:cNvPicPr>
            <a:picLocks noChangeAspect="1" noChangeArrowheads="1"/>
          </p:cNvPicPr>
          <p:nvPr/>
        </p:nvPicPr>
        <p:blipFill>
          <a:blip r:embed="rId3" cstate="print"/>
          <a:srcRect l="11194"/>
          <a:stretch>
            <a:fillRect/>
          </a:stretch>
        </p:blipFill>
        <p:spPr bwMode="auto">
          <a:xfrm>
            <a:off x="-25753" y="0"/>
            <a:ext cx="9169754" cy="6858000"/>
          </a:xfrm>
          <a:prstGeom prst="rect">
            <a:avLst/>
          </a:prstGeom>
          <a:noFill/>
          <a:effectLst>
            <a:innerShdw blurRad="114300">
              <a:prstClr val="black"/>
            </a:innerShdw>
          </a:effectLst>
        </p:spPr>
      </p:pic>
      <p:sp>
        <p:nvSpPr>
          <p:cNvPr id="5" name="TextBox 4"/>
          <p:cNvSpPr txBox="1"/>
          <p:nvPr/>
        </p:nvSpPr>
        <p:spPr>
          <a:xfrm>
            <a:off x="2133600" y="381000"/>
            <a:ext cx="6592382" cy="707886"/>
          </a:xfrm>
          <a:prstGeom prst="rect">
            <a:avLst/>
          </a:prstGeom>
          <a:solidFill>
            <a:srgbClr val="003300">
              <a:alpha val="82000"/>
            </a:srgbClr>
          </a:solidFill>
        </p:spPr>
        <p:txBody>
          <a:bodyPr wrap="none" rtlCol="0">
            <a:spAutoFit/>
          </a:bodyPr>
          <a:lstStyle/>
          <a:p>
            <a:r>
              <a:rPr lang="en-US" sz="4000" dirty="0">
                <a:solidFill>
                  <a:prstClr val="white"/>
                </a:solidFill>
              </a:rPr>
              <a:t>Gravel Berm Perimeter Control</a:t>
            </a:r>
          </a:p>
        </p:txBody>
      </p:sp>
      <p:sp>
        <p:nvSpPr>
          <p:cNvPr id="6" name="TextBox 5"/>
          <p:cNvSpPr txBox="1"/>
          <p:nvPr/>
        </p:nvSpPr>
        <p:spPr>
          <a:xfrm>
            <a:off x="6858000" y="6324600"/>
            <a:ext cx="2073003" cy="369332"/>
          </a:xfrm>
          <a:prstGeom prst="rect">
            <a:avLst/>
          </a:prstGeom>
          <a:solidFill>
            <a:schemeClr val="tx1">
              <a:alpha val="56000"/>
            </a:schemeClr>
          </a:solidFill>
        </p:spPr>
        <p:txBody>
          <a:bodyPr wrap="none" rtlCol="0">
            <a:spAutoFit/>
          </a:bodyPr>
          <a:lstStyle/>
          <a:p>
            <a:r>
              <a:rPr lang="en-US" dirty="0">
                <a:solidFill>
                  <a:prstClr val="black"/>
                </a:solidFill>
              </a:rPr>
              <a:t>Glacier HWY Juneau</a:t>
            </a:r>
          </a:p>
        </p:txBody>
      </p:sp>
    </p:spTree>
    <p:extLst>
      <p:ext uri="{BB962C8B-B14F-4D97-AF65-F5344CB8AC3E}">
        <p14:creationId xmlns:p14="http://schemas.microsoft.com/office/powerpoint/2010/main" val="12484428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F:\DCIM\102NCD90\DSC_0340.JPG"/>
          <p:cNvPicPr>
            <a:picLocks noChangeAspect="1" noChangeArrowheads="1"/>
          </p:cNvPicPr>
          <p:nvPr/>
        </p:nvPicPr>
        <p:blipFill>
          <a:blip r:embed="rId3" cstate="print"/>
          <a:srcRect l="11194"/>
          <a:stretch>
            <a:fillRect/>
          </a:stretch>
        </p:blipFill>
        <p:spPr bwMode="auto">
          <a:xfrm>
            <a:off x="-25687" y="0"/>
            <a:ext cx="9169687" cy="6858000"/>
          </a:xfrm>
          <a:prstGeom prst="rect">
            <a:avLst/>
          </a:prstGeom>
          <a:noFill/>
          <a:effectLst>
            <a:innerShdw blurRad="114300">
              <a:prstClr val="black"/>
            </a:innerShdw>
          </a:effectLst>
        </p:spPr>
      </p:pic>
      <p:sp>
        <p:nvSpPr>
          <p:cNvPr id="5" name="TextBox 4"/>
          <p:cNvSpPr txBox="1"/>
          <p:nvPr/>
        </p:nvSpPr>
        <p:spPr>
          <a:xfrm>
            <a:off x="6858000" y="6324600"/>
            <a:ext cx="2073003" cy="369332"/>
          </a:xfrm>
          <a:prstGeom prst="rect">
            <a:avLst/>
          </a:prstGeom>
          <a:solidFill>
            <a:schemeClr val="tx1">
              <a:alpha val="56000"/>
            </a:schemeClr>
          </a:solidFill>
        </p:spPr>
        <p:txBody>
          <a:bodyPr wrap="none" rtlCol="0">
            <a:spAutoFit/>
          </a:bodyPr>
          <a:lstStyle/>
          <a:p>
            <a:r>
              <a:rPr lang="en-US" dirty="0">
                <a:solidFill>
                  <a:prstClr val="black"/>
                </a:solidFill>
              </a:rPr>
              <a:t>Glacier HWY Juneau</a:t>
            </a:r>
          </a:p>
        </p:txBody>
      </p:sp>
    </p:spTree>
    <p:extLst>
      <p:ext uri="{BB962C8B-B14F-4D97-AF65-F5344CB8AC3E}">
        <p14:creationId xmlns:p14="http://schemas.microsoft.com/office/powerpoint/2010/main" val="254402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F:\DCIM\102NCD90\DSC_0351.JPG"/>
          <p:cNvPicPr>
            <a:picLocks noChangeAspect="1" noChangeArrowheads="1"/>
          </p:cNvPicPr>
          <p:nvPr/>
        </p:nvPicPr>
        <p:blipFill>
          <a:blip r:embed="rId3" cstate="print"/>
          <a:srcRect r="11194"/>
          <a:stretch>
            <a:fillRect/>
          </a:stretch>
        </p:blipFill>
        <p:spPr bwMode="auto">
          <a:xfrm>
            <a:off x="-1" y="0"/>
            <a:ext cx="9169685" cy="6858000"/>
          </a:xfrm>
          <a:prstGeom prst="rect">
            <a:avLst/>
          </a:prstGeom>
          <a:noFill/>
          <a:effectLst>
            <a:innerShdw blurRad="114300">
              <a:prstClr val="black"/>
            </a:innerShdw>
          </a:effectLst>
        </p:spPr>
      </p:pic>
      <p:sp>
        <p:nvSpPr>
          <p:cNvPr id="6" name="Rectangle 5"/>
          <p:cNvSpPr/>
          <p:nvPr/>
        </p:nvSpPr>
        <p:spPr>
          <a:xfrm rot="20828507">
            <a:off x="45720" y="646847"/>
            <a:ext cx="4547720" cy="923330"/>
          </a:xfrm>
          <a:prstGeom prst="rect">
            <a:avLst/>
          </a:prstGeom>
          <a:noFill/>
          <a:effectLst>
            <a:glow rad="228600">
              <a:schemeClr val="accent1">
                <a:satMod val="175000"/>
                <a:alpha val="40000"/>
              </a:schemeClr>
            </a:glow>
          </a:effectLst>
        </p:spPr>
        <p:txBody>
          <a:bodyPr wrap="none" lIns="91440" tIns="45720" rIns="91440" bIns="45720">
            <a:spAutoFit/>
            <a:scene3d>
              <a:camera prst="orthographicFront">
                <a:rot lat="0" lon="180000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a:ln w="0">
                  <a:solidFill>
                    <a:prstClr val="black"/>
                  </a:solidFill>
                </a:ln>
                <a:solidFill>
                  <a:srgbClr val="0000FF"/>
                </a:solidFill>
                <a:effectLst>
                  <a:glow rad="63500">
                    <a:srgbClr val="4F81BD">
                      <a:satMod val="175000"/>
                      <a:alpha val="40000"/>
                    </a:srgbClr>
                  </a:glow>
                  <a:reflection blurRad="6350" stA="60000" endA="900" endPos="58000" dir="5400000" sy="-100000" algn="bl" rotWithShape="0"/>
                </a:effectLst>
              </a:rPr>
              <a:t>Introducing:</a:t>
            </a:r>
          </a:p>
        </p:txBody>
      </p:sp>
      <p:sp>
        <p:nvSpPr>
          <p:cNvPr id="7" name="Rectangle 6"/>
          <p:cNvSpPr/>
          <p:nvPr/>
        </p:nvSpPr>
        <p:spPr>
          <a:xfrm>
            <a:off x="228600" y="2209800"/>
            <a:ext cx="3970960" cy="923330"/>
          </a:xfrm>
          <a:prstGeom prst="rect">
            <a:avLst/>
          </a:prstGeom>
          <a:solidFill>
            <a:schemeClr val="accent3">
              <a:lumMod val="50000"/>
              <a:alpha val="71000"/>
            </a:schemeClr>
          </a:solidFill>
        </p:spPr>
        <p:txBody>
          <a:bodyPr wrap="none" lIns="91440" tIns="45720" rIns="91440" bIns="45720">
            <a:spAutoFit/>
          </a:bodyPr>
          <a:lstStyle/>
          <a:p>
            <a:pPr algn="ct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The All NEW!</a:t>
            </a:r>
          </a:p>
        </p:txBody>
      </p:sp>
      <p:sp>
        <p:nvSpPr>
          <p:cNvPr id="8" name="Rectangle 7"/>
          <p:cNvSpPr/>
          <p:nvPr/>
        </p:nvSpPr>
        <p:spPr>
          <a:xfrm>
            <a:off x="24278" y="4267200"/>
            <a:ext cx="6325450" cy="1323439"/>
          </a:xfrm>
          <a:prstGeom prst="rect">
            <a:avLst/>
          </a:prstGeom>
          <a:solidFill>
            <a:schemeClr val="accent3">
              <a:lumMod val="50000"/>
              <a:alpha val="55000"/>
            </a:schemeClr>
          </a:solidFill>
          <a:scene3d>
            <a:camera prst="isometricOffAxis1Right"/>
            <a:lightRig rig="threePt" dir="t"/>
          </a:scene3d>
        </p:spPr>
        <p:txBody>
          <a:bodyPr wrap="none" lIns="91440" tIns="45720" rIns="91440" bIns="45720">
            <a:spAutoFit/>
          </a:bodyPr>
          <a:lstStyle/>
          <a:p>
            <a:pPr algn="ctr"/>
            <a:r>
              <a:rPr lang="en-US" sz="8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BERMANATOR</a:t>
            </a:r>
          </a:p>
        </p:txBody>
      </p:sp>
    </p:spTree>
    <p:extLst>
      <p:ext uri="{BB962C8B-B14F-4D97-AF65-F5344CB8AC3E}">
        <p14:creationId xmlns:p14="http://schemas.microsoft.com/office/powerpoint/2010/main" val="63863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F:\DCIM\102NCD90\DSC_0353.JPG"/>
          <p:cNvPicPr>
            <a:picLocks noChangeAspect="1" noChangeArrowheads="1"/>
          </p:cNvPicPr>
          <p:nvPr/>
        </p:nvPicPr>
        <p:blipFill>
          <a:blip r:embed="rId3" cstate="print"/>
          <a:srcRect l="1399" r="9795"/>
          <a:stretch>
            <a:fillRect/>
          </a:stretch>
        </p:blipFill>
        <p:spPr bwMode="auto">
          <a:xfrm>
            <a:off x="0" y="0"/>
            <a:ext cx="9169824" cy="6858000"/>
          </a:xfrm>
          <a:prstGeom prst="rect">
            <a:avLst/>
          </a:prstGeom>
          <a:noFill/>
          <a:effectLst>
            <a:innerShdw blurRad="114300">
              <a:prstClr val="black"/>
            </a:innerShdw>
          </a:effectLst>
        </p:spPr>
      </p:pic>
    </p:spTree>
    <p:extLst>
      <p:ext uri="{BB962C8B-B14F-4D97-AF65-F5344CB8AC3E}">
        <p14:creationId xmlns:p14="http://schemas.microsoft.com/office/powerpoint/2010/main" val="6638601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F:\DCIM\102NCD90\DSC_0358.JPG"/>
          <p:cNvPicPr>
            <a:picLocks noChangeAspect="1" noChangeArrowheads="1"/>
          </p:cNvPicPr>
          <p:nvPr/>
        </p:nvPicPr>
        <p:blipFill>
          <a:blip r:embed="rId3" cstate="print"/>
          <a:srcRect l="3498" r="4897"/>
          <a:stretch>
            <a:fillRect/>
          </a:stretch>
        </p:blipFill>
        <p:spPr bwMode="auto">
          <a:xfrm>
            <a:off x="0" y="0"/>
            <a:ext cx="9144000" cy="6858000"/>
          </a:xfrm>
          <a:prstGeom prst="rect">
            <a:avLst/>
          </a:prstGeom>
          <a:noFill/>
          <a:effectLst>
            <a:innerShdw blurRad="114300">
              <a:prstClr val="black"/>
            </a:innerShdw>
          </a:effectLst>
        </p:spPr>
      </p:pic>
      <p:sp>
        <p:nvSpPr>
          <p:cNvPr id="5" name="TextBox 4"/>
          <p:cNvSpPr txBox="1"/>
          <p:nvPr/>
        </p:nvSpPr>
        <p:spPr>
          <a:xfrm>
            <a:off x="6858000" y="6324600"/>
            <a:ext cx="2073003" cy="369332"/>
          </a:xfrm>
          <a:prstGeom prst="rect">
            <a:avLst/>
          </a:prstGeom>
          <a:solidFill>
            <a:schemeClr val="tx1">
              <a:alpha val="56000"/>
            </a:schemeClr>
          </a:solidFill>
        </p:spPr>
        <p:txBody>
          <a:bodyPr wrap="none" rtlCol="0">
            <a:spAutoFit/>
          </a:bodyPr>
          <a:lstStyle/>
          <a:p>
            <a:r>
              <a:rPr lang="en-US" dirty="0">
                <a:solidFill>
                  <a:prstClr val="black"/>
                </a:solidFill>
              </a:rPr>
              <a:t>Glacier HWY Juneau</a:t>
            </a:r>
          </a:p>
        </p:txBody>
      </p:sp>
      <p:sp>
        <p:nvSpPr>
          <p:cNvPr id="7" name="Rectangle 6"/>
          <p:cNvSpPr/>
          <p:nvPr/>
        </p:nvSpPr>
        <p:spPr>
          <a:xfrm>
            <a:off x="1066800" y="2057400"/>
            <a:ext cx="152400" cy="3276601"/>
          </a:xfrm>
          <a:prstGeom prst="rect">
            <a:avLst/>
          </a:prstGeom>
          <a:solidFill>
            <a:srgbClr val="6B63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descr="http://www.ricesigns.com/real_pictures/wrong_way_sign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4074">
            <a:off x="345532" y="2119760"/>
            <a:ext cx="1594937" cy="98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2257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DCIM\102NCD90\DSC_0360.JPG"/>
          <p:cNvPicPr>
            <a:picLocks noChangeAspect="1" noChangeArrowheads="1"/>
          </p:cNvPicPr>
          <p:nvPr/>
        </p:nvPicPr>
        <p:blipFill>
          <a:blip r:embed="rId2" cstate="print"/>
          <a:srcRect l="4198" r="6996"/>
          <a:stretch>
            <a:fillRect/>
          </a:stretch>
        </p:blipFill>
        <p:spPr bwMode="auto">
          <a:xfrm>
            <a:off x="0" y="2414"/>
            <a:ext cx="9144000" cy="6838686"/>
          </a:xfrm>
          <a:prstGeom prst="rect">
            <a:avLst/>
          </a:prstGeom>
          <a:noFill/>
          <a:effectLst>
            <a:innerShdw blurRad="114300">
              <a:prstClr val="black"/>
            </a:innerShdw>
          </a:effectLst>
        </p:spPr>
      </p:pic>
      <p:sp>
        <p:nvSpPr>
          <p:cNvPr id="6" name="Freeform 5"/>
          <p:cNvSpPr/>
          <p:nvPr/>
        </p:nvSpPr>
        <p:spPr>
          <a:xfrm>
            <a:off x="2667000" y="2353317"/>
            <a:ext cx="2914650" cy="1543050"/>
          </a:xfrm>
          <a:custGeom>
            <a:avLst/>
            <a:gdLst>
              <a:gd name="connsiteX0" fmla="*/ 3320603 w 3320603"/>
              <a:gd name="connsiteY0" fmla="*/ 321971 h 1457459"/>
              <a:gd name="connsiteX1" fmla="*/ 1015284 w 3320603"/>
              <a:gd name="connsiteY1" fmla="*/ 1313645 h 1457459"/>
              <a:gd name="connsiteX2" fmla="*/ 371341 w 3320603"/>
              <a:gd name="connsiteY2" fmla="*/ 1184856 h 1457459"/>
              <a:gd name="connsiteX3" fmla="*/ 306946 w 3320603"/>
              <a:gd name="connsiteY3" fmla="*/ 850005 h 1457459"/>
              <a:gd name="connsiteX4" fmla="*/ 2213020 w 3320603"/>
              <a:gd name="connsiteY4" fmla="*/ 0 h 1457459"/>
              <a:gd name="connsiteX5" fmla="*/ 2213020 w 3320603"/>
              <a:gd name="connsiteY5" fmla="*/ 0 h 145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0603" h="1457459">
                <a:moveTo>
                  <a:pt x="3320603" y="321971"/>
                </a:moveTo>
                <a:cubicBezTo>
                  <a:pt x="2413715" y="745901"/>
                  <a:pt x="1506828" y="1169831"/>
                  <a:pt x="1015284" y="1313645"/>
                </a:cubicBezTo>
                <a:cubicBezTo>
                  <a:pt x="523740" y="1457459"/>
                  <a:pt x="489397" y="1262129"/>
                  <a:pt x="371341" y="1184856"/>
                </a:cubicBezTo>
                <a:cubicBezTo>
                  <a:pt x="253285" y="1107583"/>
                  <a:pt x="0" y="1047481"/>
                  <a:pt x="306946" y="850005"/>
                </a:cubicBezTo>
                <a:cubicBezTo>
                  <a:pt x="613893" y="652529"/>
                  <a:pt x="2213020" y="0"/>
                  <a:pt x="2213020" y="0"/>
                </a:cubicBezTo>
                <a:lnTo>
                  <a:pt x="2213020" y="0"/>
                </a:lnTo>
              </a:path>
            </a:pathLst>
          </a:custGeom>
          <a:ln w="238125">
            <a:gradFill>
              <a:gsLst>
                <a:gs pos="0">
                  <a:srgbClr val="FFFFFF"/>
                </a:gs>
                <a:gs pos="7001">
                  <a:srgbClr val="E6E6E6"/>
                </a:gs>
                <a:gs pos="32001">
                  <a:srgbClr val="7D8496"/>
                </a:gs>
                <a:gs pos="47000">
                  <a:srgbClr val="E6E6E6"/>
                </a:gs>
                <a:gs pos="85001">
                  <a:srgbClr val="7D8496"/>
                </a:gs>
                <a:gs pos="100000">
                  <a:srgbClr val="E6E6E6"/>
                </a:gs>
              </a:gsLst>
              <a:lin ang="10200000" scaled="0"/>
            </a:gradFill>
          </a:ln>
          <a:effectLst>
            <a:innerShdw blurRad="114300">
              <a:prstClr val="black"/>
            </a:innerShdw>
          </a:effectLst>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350">
              <a:solidFill>
                <a:prstClr val="white"/>
              </a:solidFill>
              <a:latin typeface="Calibri"/>
            </a:endParaRPr>
          </a:p>
        </p:txBody>
      </p:sp>
      <p:sp>
        <p:nvSpPr>
          <p:cNvPr id="131080" name="TextBox 6"/>
          <p:cNvSpPr txBox="1">
            <a:spLocks noChangeArrowheads="1"/>
          </p:cNvSpPr>
          <p:nvPr/>
        </p:nvSpPr>
        <p:spPr bwMode="auto">
          <a:xfrm>
            <a:off x="7355013" y="6371262"/>
            <a:ext cx="1600118" cy="300082"/>
          </a:xfrm>
          <a:prstGeom prst="rect">
            <a:avLst/>
          </a:prstGeom>
          <a:solidFill>
            <a:schemeClr val="tx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r>
              <a:rPr lang="en-US" altLang="en-US" sz="1350" dirty="0">
                <a:solidFill>
                  <a:srgbClr val="000000"/>
                </a:solidFill>
              </a:rPr>
              <a:t>Glacier HWY Juneau</a:t>
            </a:r>
          </a:p>
        </p:txBody>
      </p:sp>
      <p:sp>
        <p:nvSpPr>
          <p:cNvPr id="2" name="TextBox 1"/>
          <p:cNvSpPr txBox="1"/>
          <p:nvPr/>
        </p:nvSpPr>
        <p:spPr>
          <a:xfrm>
            <a:off x="0" y="106548"/>
            <a:ext cx="8955131" cy="2246769"/>
          </a:xfrm>
          <a:prstGeom prst="rect">
            <a:avLst/>
          </a:prstGeom>
          <a:noFill/>
        </p:spPr>
        <p:txBody>
          <a:bodyPr wrap="square" rtlCol="0">
            <a:spAutoFit/>
          </a:bodyPr>
          <a:lstStyle/>
          <a:p>
            <a:pPr marL="457200" indent="-457200" defTabSz="342900">
              <a:buFont typeface="Arial" panose="020B0604020202020204" pitchFamily="34" charset="0"/>
              <a:buChar char="•"/>
            </a:pPr>
            <a:r>
              <a:rPr lang="en-US" sz="2800" dirty="0">
                <a:solidFill>
                  <a:prstClr val="white"/>
                </a:solidFill>
                <a:latin typeface="Calibri"/>
              </a:rPr>
              <a:t>Use riprap that is 4” or greater</a:t>
            </a:r>
          </a:p>
          <a:p>
            <a:pPr marL="457200" indent="-457200" defTabSz="342900">
              <a:buFont typeface="Arial" panose="020B0604020202020204" pitchFamily="34" charset="0"/>
              <a:buChar char="•"/>
            </a:pPr>
            <a:r>
              <a:rPr lang="en-US" sz="2800" dirty="0">
                <a:solidFill>
                  <a:prstClr val="white"/>
                </a:solidFill>
                <a:latin typeface="Calibri"/>
              </a:rPr>
              <a:t>Install fabric to prevent soil erosion beneath the riprap</a:t>
            </a:r>
          </a:p>
          <a:p>
            <a:pPr marL="457200" indent="-457200" defTabSz="342900">
              <a:buFont typeface="Arial" panose="020B0604020202020204" pitchFamily="34" charset="0"/>
              <a:buChar char="•"/>
            </a:pPr>
            <a:r>
              <a:rPr lang="en-US" sz="2800" dirty="0">
                <a:solidFill>
                  <a:prstClr val="white"/>
                </a:solidFill>
                <a:latin typeface="Calibri"/>
              </a:rPr>
              <a:t>Stabilize all disturbed areas immediately after work is complete</a:t>
            </a:r>
          </a:p>
          <a:p>
            <a:pPr marL="457200" indent="-457200" defTabSz="342900">
              <a:buFont typeface="Arial" panose="020B0604020202020204" pitchFamily="34" charset="0"/>
              <a:buChar char="•"/>
            </a:pPr>
            <a:r>
              <a:rPr lang="en-US" sz="2800" dirty="0">
                <a:solidFill>
                  <a:prstClr val="white"/>
                </a:solidFill>
                <a:latin typeface="Calibri"/>
              </a:rPr>
              <a:t>Inspect the outlet after a heavy rain event</a:t>
            </a:r>
          </a:p>
        </p:txBody>
      </p:sp>
    </p:spTree>
    <p:extLst>
      <p:ext uri="{BB962C8B-B14F-4D97-AF65-F5344CB8AC3E}">
        <p14:creationId xmlns:p14="http://schemas.microsoft.com/office/powerpoint/2010/main" val="1542757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4724400"/>
            <a:ext cx="9144000" cy="2133600"/>
          </a:xfrm>
        </p:spPr>
        <p:txBody>
          <a:bodyPr>
            <a:noAutofit/>
          </a:bodyPr>
          <a:lstStyle/>
          <a:p>
            <a:pPr>
              <a:buNone/>
            </a:pPr>
            <a:r>
              <a:rPr lang="en-US" sz="2800" dirty="0">
                <a:effectLst>
                  <a:outerShdw blurRad="38100" dist="38100" dir="2700000" algn="tl">
                    <a:srgbClr val="000000">
                      <a:alpha val="43137"/>
                    </a:srgbClr>
                  </a:outerShdw>
                </a:effectLst>
              </a:rPr>
              <a:t>	Describe the sequence and timing of activities that disturb soils and of BMP implementation and removal. Phase earth disturbing activities to minimize un-stabilized areas, and to achieve temporary or final stabilization quickly. </a:t>
            </a:r>
          </a:p>
          <a:p>
            <a:pPr>
              <a:buNone/>
            </a:pPr>
            <a:endParaRPr lang="en-US" sz="2800" dirty="0">
              <a:effectLst>
                <a:outerShdw blurRad="38100" dist="38100" dir="2700000" algn="tl">
                  <a:srgbClr val="000000">
                    <a:alpha val="43137"/>
                  </a:srgbClr>
                </a:outerShdw>
              </a:effectLst>
            </a:endParaRPr>
          </a:p>
        </p:txBody>
      </p:sp>
      <p:pic>
        <p:nvPicPr>
          <p:cNvPr id="28674" name="Picture 2"/>
          <p:cNvPicPr>
            <a:picLocks noChangeAspect="1" noChangeArrowheads="1"/>
          </p:cNvPicPr>
          <p:nvPr/>
        </p:nvPicPr>
        <p:blipFill>
          <a:blip r:embed="rId3" cstate="print"/>
          <a:srcRect l="5250" t="17333" r="26250" b="22667"/>
          <a:stretch>
            <a:fillRect/>
          </a:stretch>
        </p:blipFill>
        <p:spPr bwMode="auto">
          <a:xfrm>
            <a:off x="0" y="0"/>
            <a:ext cx="9144000" cy="4505209"/>
          </a:xfrm>
          <a:prstGeom prst="rect">
            <a:avLst/>
          </a:prstGeom>
          <a:noFill/>
          <a:ln w="9525">
            <a:noFill/>
            <a:miter lim="800000"/>
            <a:headEnd/>
            <a:tailEnd/>
          </a:ln>
          <a:effectLst>
            <a:innerShdw blurRad="114300">
              <a:prstClr val="black"/>
            </a:innerShdw>
          </a:effectLst>
        </p:spPr>
      </p:pic>
      <p:sp>
        <p:nvSpPr>
          <p:cNvPr id="5" name="Freeform 4"/>
          <p:cNvSpPr/>
          <p:nvPr/>
        </p:nvSpPr>
        <p:spPr>
          <a:xfrm>
            <a:off x="2667000" y="701040"/>
            <a:ext cx="1470660" cy="3337560"/>
          </a:xfrm>
          <a:custGeom>
            <a:avLst/>
            <a:gdLst>
              <a:gd name="connsiteX0" fmla="*/ 1021080 w 1165860"/>
              <a:gd name="connsiteY0" fmla="*/ 0 h 3276600"/>
              <a:gd name="connsiteX1" fmla="*/ 1127760 w 1165860"/>
              <a:gd name="connsiteY1" fmla="*/ 518160 h 3276600"/>
              <a:gd name="connsiteX2" fmla="*/ 1127760 w 1165860"/>
              <a:gd name="connsiteY2" fmla="*/ 1143000 h 3276600"/>
              <a:gd name="connsiteX3" fmla="*/ 899160 w 1165860"/>
              <a:gd name="connsiteY3" fmla="*/ 1752600 h 3276600"/>
              <a:gd name="connsiteX4" fmla="*/ 502920 w 1165860"/>
              <a:gd name="connsiteY4" fmla="*/ 2545080 h 3276600"/>
              <a:gd name="connsiteX5" fmla="*/ 0 w 1165860"/>
              <a:gd name="connsiteY5" fmla="*/ 3276600 h 3276600"/>
              <a:gd name="connsiteX6" fmla="*/ 0 w 1165860"/>
              <a:gd name="connsiteY6"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5860" h="3276600">
                <a:moveTo>
                  <a:pt x="1021080" y="0"/>
                </a:moveTo>
                <a:cubicBezTo>
                  <a:pt x="1065530" y="163830"/>
                  <a:pt x="1109980" y="327660"/>
                  <a:pt x="1127760" y="518160"/>
                </a:cubicBezTo>
                <a:cubicBezTo>
                  <a:pt x="1145540" y="708660"/>
                  <a:pt x="1165860" y="937260"/>
                  <a:pt x="1127760" y="1143000"/>
                </a:cubicBezTo>
                <a:cubicBezTo>
                  <a:pt x="1089660" y="1348740"/>
                  <a:pt x="1003300" y="1518920"/>
                  <a:pt x="899160" y="1752600"/>
                </a:cubicBezTo>
                <a:cubicBezTo>
                  <a:pt x="795020" y="1986280"/>
                  <a:pt x="652780" y="2291080"/>
                  <a:pt x="502920" y="2545080"/>
                </a:cubicBezTo>
                <a:cubicBezTo>
                  <a:pt x="353060" y="2799080"/>
                  <a:pt x="0" y="3276600"/>
                  <a:pt x="0" y="3276600"/>
                </a:cubicBezTo>
                <a:lnTo>
                  <a:pt x="0" y="3276600"/>
                </a:lnTo>
              </a:path>
            </a:pathLst>
          </a:custGeom>
          <a:ln w="190500">
            <a:solidFill>
              <a:srgbClr val="1508B8"/>
            </a:solidFill>
            <a:headEnd type="oval" w="sm" len="sm"/>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6" name="TextBox 5"/>
          <p:cNvSpPr txBox="1"/>
          <p:nvPr/>
        </p:nvSpPr>
        <p:spPr>
          <a:xfrm>
            <a:off x="5040184" y="2249031"/>
            <a:ext cx="4103816" cy="2246769"/>
          </a:xfrm>
          <a:prstGeom prst="rect">
            <a:avLst/>
          </a:prstGeom>
          <a:solidFill>
            <a:schemeClr val="tx1"/>
          </a:solidFill>
        </p:spPr>
        <p:txBody>
          <a:bodyPr wrap="square" rtlCol="0">
            <a:spAutoFit/>
          </a:bodyPr>
          <a:lstStyle/>
          <a:p>
            <a:r>
              <a:rPr lang="en-US" sz="2000" dirty="0">
                <a:solidFill>
                  <a:prstClr val="black"/>
                </a:solidFill>
              </a:rPr>
              <a:t>Prior to embankment fill:</a:t>
            </a:r>
          </a:p>
          <a:p>
            <a:r>
              <a:rPr lang="en-US" sz="2000" dirty="0">
                <a:solidFill>
                  <a:prstClr val="black"/>
                </a:solidFill>
              </a:rPr>
              <a:t>1- Install Perimeter </a:t>
            </a:r>
            <a:r>
              <a:rPr lang="en-US" sz="2000" dirty="0" err="1">
                <a:solidFill>
                  <a:prstClr val="black"/>
                </a:solidFill>
              </a:rPr>
              <a:t>berm</a:t>
            </a:r>
            <a:r>
              <a:rPr lang="en-US" sz="2000" dirty="0">
                <a:solidFill>
                  <a:prstClr val="black"/>
                </a:solidFill>
              </a:rPr>
              <a:t> at OHW</a:t>
            </a:r>
          </a:p>
          <a:p>
            <a:r>
              <a:rPr lang="en-US" sz="2000" dirty="0">
                <a:solidFill>
                  <a:prstClr val="black"/>
                </a:solidFill>
              </a:rPr>
              <a:t>2- Place 4 “ gravel filter layer on </a:t>
            </a:r>
            <a:r>
              <a:rPr lang="en-US" sz="2000" dirty="0" err="1">
                <a:solidFill>
                  <a:prstClr val="black"/>
                </a:solidFill>
              </a:rPr>
              <a:t>berm</a:t>
            </a:r>
            <a:endParaRPr lang="en-US" sz="2000" dirty="0">
              <a:solidFill>
                <a:prstClr val="black"/>
              </a:solidFill>
            </a:endParaRPr>
          </a:p>
          <a:p>
            <a:r>
              <a:rPr lang="en-US" sz="2000" dirty="0">
                <a:solidFill>
                  <a:prstClr val="black"/>
                </a:solidFill>
              </a:rPr>
              <a:t>Upon completion of the approach fill:</a:t>
            </a:r>
          </a:p>
          <a:p>
            <a:r>
              <a:rPr lang="en-US" sz="2000" dirty="0">
                <a:solidFill>
                  <a:prstClr val="black"/>
                </a:solidFill>
              </a:rPr>
              <a:t>1- Place </a:t>
            </a:r>
            <a:r>
              <a:rPr lang="en-US" sz="2000" dirty="0" err="1">
                <a:solidFill>
                  <a:prstClr val="black"/>
                </a:solidFill>
              </a:rPr>
              <a:t>geotextile</a:t>
            </a:r>
            <a:r>
              <a:rPr lang="en-US" sz="2000" dirty="0">
                <a:solidFill>
                  <a:prstClr val="black"/>
                </a:solidFill>
              </a:rPr>
              <a:t> fabric</a:t>
            </a:r>
          </a:p>
          <a:p>
            <a:r>
              <a:rPr lang="en-US" sz="2000" dirty="0">
                <a:solidFill>
                  <a:prstClr val="black"/>
                </a:solidFill>
              </a:rPr>
              <a:t>2- Place rip rap on slopes</a:t>
            </a:r>
          </a:p>
          <a:p>
            <a:r>
              <a:rPr lang="en-US" sz="2000" dirty="0">
                <a:solidFill>
                  <a:prstClr val="black"/>
                </a:solidFill>
              </a:rPr>
              <a:t>See detail Plan sheet </a:t>
            </a:r>
            <a:r>
              <a:rPr lang="en-US" sz="2000" dirty="0" err="1">
                <a:solidFill>
                  <a:prstClr val="black"/>
                </a:solidFill>
              </a:rPr>
              <a:t>xxxxx</a:t>
            </a:r>
            <a:endParaRPr lang="en-US" sz="2000" dirty="0">
              <a:solidFill>
                <a:prstClr val="black"/>
              </a:solidFill>
            </a:endParaRPr>
          </a:p>
        </p:txBody>
      </p:sp>
      <p:pic>
        <p:nvPicPr>
          <p:cNvPr id="7" name="Picture 6" descr="dot_seal"/>
          <p:cNvPicPr>
            <a:picLocks noChangeAspect="1" noChangeArrowheads="1"/>
          </p:cNvPicPr>
          <p:nvPr/>
        </p:nvPicPr>
        <p:blipFill>
          <a:blip r:embed="rId4" cstate="print"/>
          <a:srcRect/>
          <a:stretch>
            <a:fillRect/>
          </a:stretch>
        </p:blipFill>
        <p:spPr bwMode="auto">
          <a:xfrm>
            <a:off x="76200" y="76200"/>
            <a:ext cx="1447800" cy="1405572"/>
          </a:xfrm>
          <a:prstGeom prst="rect">
            <a:avLst/>
          </a:prstGeom>
          <a:noFill/>
          <a:ln w="9525">
            <a:noFill/>
            <a:miter lim="800000"/>
            <a:headEnd/>
            <a:tailEnd/>
          </a:ln>
        </p:spPr>
      </p:pic>
    </p:spTree>
    <p:extLst>
      <p:ext uri="{BB962C8B-B14F-4D97-AF65-F5344CB8AC3E}">
        <p14:creationId xmlns:p14="http://schemas.microsoft.com/office/powerpoint/2010/main" val="913481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LS-QLF0A\buffalo2\Alaska\Alaska Sites 2008\Nome\Nome 2008 021.JPG"/>
          <p:cNvPicPr>
            <a:picLocks noChangeAspect="1" noChangeArrowheads="1"/>
          </p:cNvPicPr>
          <p:nvPr/>
        </p:nvPicPr>
        <p:blipFill>
          <a:blip r:embed="rId3" cstate="print"/>
          <a:srcRect r="10847"/>
          <a:stretch>
            <a:fillRect/>
          </a:stretch>
        </p:blipFill>
        <p:spPr bwMode="auto">
          <a:xfrm>
            <a:off x="10530" y="0"/>
            <a:ext cx="9133470" cy="6858000"/>
          </a:xfrm>
          <a:prstGeom prst="rect">
            <a:avLst/>
          </a:prstGeom>
          <a:noFill/>
          <a:effectLst>
            <a:innerShdw blurRad="114300">
              <a:prstClr val="black"/>
            </a:innerShdw>
          </a:effectLst>
        </p:spPr>
      </p:pic>
      <p:sp>
        <p:nvSpPr>
          <p:cNvPr id="3" name="TextBox 2"/>
          <p:cNvSpPr txBox="1"/>
          <p:nvPr/>
        </p:nvSpPr>
        <p:spPr>
          <a:xfrm>
            <a:off x="304800" y="1050071"/>
            <a:ext cx="8535350" cy="646331"/>
          </a:xfrm>
          <a:prstGeom prst="rect">
            <a:avLst/>
          </a:prstGeom>
          <a:noFill/>
        </p:spPr>
        <p:txBody>
          <a:bodyPr wrap="none" rtlCol="0">
            <a:spAutoFit/>
          </a:bodyPr>
          <a:lstStyle/>
          <a:p>
            <a:r>
              <a:rPr lang="en-US" sz="3600" dirty="0">
                <a:solidFill>
                  <a:prstClr val="black"/>
                </a:solidFill>
              </a:rPr>
              <a:t>Behold: The worlds most effective silt fence</a:t>
            </a:r>
          </a:p>
        </p:txBody>
      </p:sp>
      <p:sp>
        <p:nvSpPr>
          <p:cNvPr id="4" name="TextBox 3"/>
          <p:cNvSpPr txBox="1"/>
          <p:nvPr/>
        </p:nvSpPr>
        <p:spPr>
          <a:xfrm>
            <a:off x="8312465" y="6400800"/>
            <a:ext cx="817853" cy="400110"/>
          </a:xfrm>
          <a:prstGeom prst="rect">
            <a:avLst/>
          </a:prstGeom>
          <a:noFill/>
        </p:spPr>
        <p:txBody>
          <a:bodyPr wrap="none" rtlCol="0">
            <a:spAutoFit/>
          </a:bodyPr>
          <a:lstStyle/>
          <a:p>
            <a:r>
              <a:rPr lang="en-US" sz="2000" dirty="0">
                <a:solidFill>
                  <a:prstClr val="white"/>
                </a:solidFill>
              </a:rPr>
              <a:t>Nome</a:t>
            </a:r>
          </a:p>
        </p:txBody>
      </p:sp>
      <p:sp>
        <p:nvSpPr>
          <p:cNvPr id="5" name="TextBox 4"/>
          <p:cNvSpPr txBox="1"/>
          <p:nvPr/>
        </p:nvSpPr>
        <p:spPr>
          <a:xfrm>
            <a:off x="304800" y="194101"/>
            <a:ext cx="4791183" cy="830997"/>
          </a:xfrm>
          <a:prstGeom prst="rect">
            <a:avLst/>
          </a:prstGeom>
          <a:noFill/>
        </p:spPr>
        <p:txBody>
          <a:bodyPr wrap="none" rtlCol="0">
            <a:spAutoFit/>
          </a:bodyPr>
          <a:lstStyle/>
          <a:p>
            <a:r>
              <a:rPr lang="en-US" sz="4800" dirty="0">
                <a:solidFill>
                  <a:prstClr val="black"/>
                </a:solidFill>
              </a:rPr>
              <a:t>Sediment Controls</a:t>
            </a: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87" t="7509" r="6487" b="26394"/>
          <a:stretch/>
        </p:blipFill>
        <p:spPr bwMode="auto">
          <a:xfrm>
            <a:off x="134257" y="5943600"/>
            <a:ext cx="11611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8700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162"/>
            <a:ext cx="8229600" cy="715962"/>
          </a:xfrm>
        </p:spPr>
        <p:txBody>
          <a:bodyPr>
            <a:normAutofit fontScale="90000"/>
          </a:bodyPr>
          <a:lstStyle/>
          <a:p>
            <a:r>
              <a:rPr lang="en-US" dirty="0">
                <a:effectLst>
                  <a:outerShdw blurRad="38100" dist="38100" dir="2700000" algn="tl">
                    <a:srgbClr val="000000">
                      <a:alpha val="43137"/>
                    </a:srgbClr>
                  </a:outerShdw>
                </a:effectLst>
              </a:rPr>
              <a:t>Example DOT&amp;PF BMP</a:t>
            </a:r>
          </a:p>
        </p:txBody>
      </p:sp>
      <p:sp>
        <p:nvSpPr>
          <p:cNvPr id="4" name="Freeform 3"/>
          <p:cNvSpPr/>
          <p:nvPr/>
        </p:nvSpPr>
        <p:spPr>
          <a:xfrm>
            <a:off x="2819400" y="1981200"/>
            <a:ext cx="4663440" cy="3116580"/>
          </a:xfrm>
          <a:custGeom>
            <a:avLst/>
            <a:gdLst>
              <a:gd name="connsiteX0" fmla="*/ 0 w 2910840"/>
              <a:gd name="connsiteY0" fmla="*/ 982980 h 2202180"/>
              <a:gd name="connsiteX1" fmla="*/ 320040 w 2910840"/>
              <a:gd name="connsiteY1" fmla="*/ 419100 h 2202180"/>
              <a:gd name="connsiteX2" fmla="*/ 655320 w 2910840"/>
              <a:gd name="connsiteY2" fmla="*/ 144780 h 2202180"/>
              <a:gd name="connsiteX3" fmla="*/ 1158240 w 2910840"/>
              <a:gd name="connsiteY3" fmla="*/ 83820 h 2202180"/>
              <a:gd name="connsiteX4" fmla="*/ 1752600 w 2910840"/>
              <a:gd name="connsiteY4" fmla="*/ 647700 h 2202180"/>
              <a:gd name="connsiteX5" fmla="*/ 2468880 w 2910840"/>
              <a:gd name="connsiteY5" fmla="*/ 1623060 h 2202180"/>
              <a:gd name="connsiteX6" fmla="*/ 2910840 w 2910840"/>
              <a:gd name="connsiteY6" fmla="*/ 2202180 h 2202180"/>
              <a:gd name="connsiteX7" fmla="*/ 2910840 w 2910840"/>
              <a:gd name="connsiteY7" fmla="*/ 2202180 h 2202180"/>
              <a:gd name="connsiteX8" fmla="*/ 2910840 w 2910840"/>
              <a:gd name="connsiteY8" fmla="*/ 2202180 h 220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0840" h="2202180">
                <a:moveTo>
                  <a:pt x="0" y="982980"/>
                </a:moveTo>
                <a:cubicBezTo>
                  <a:pt x="105410" y="770890"/>
                  <a:pt x="210820" y="558800"/>
                  <a:pt x="320040" y="419100"/>
                </a:cubicBezTo>
                <a:cubicBezTo>
                  <a:pt x="429260" y="279400"/>
                  <a:pt x="515620" y="200660"/>
                  <a:pt x="655320" y="144780"/>
                </a:cubicBezTo>
                <a:cubicBezTo>
                  <a:pt x="795020" y="88900"/>
                  <a:pt x="975360" y="0"/>
                  <a:pt x="1158240" y="83820"/>
                </a:cubicBezTo>
                <a:cubicBezTo>
                  <a:pt x="1341120" y="167640"/>
                  <a:pt x="1534160" y="391160"/>
                  <a:pt x="1752600" y="647700"/>
                </a:cubicBezTo>
                <a:cubicBezTo>
                  <a:pt x="1971040" y="904240"/>
                  <a:pt x="2275840" y="1363980"/>
                  <a:pt x="2468880" y="1623060"/>
                </a:cubicBezTo>
                <a:cubicBezTo>
                  <a:pt x="2661920" y="1882140"/>
                  <a:pt x="2910840" y="2202180"/>
                  <a:pt x="2910840" y="2202180"/>
                </a:cubicBezTo>
                <a:lnTo>
                  <a:pt x="2910840" y="2202180"/>
                </a:lnTo>
                <a:lnTo>
                  <a:pt x="2910840" y="2202180"/>
                </a:lnTo>
              </a:path>
            </a:pathLst>
          </a:custGeom>
          <a:ln w="1143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10" name="Freeform 9"/>
          <p:cNvSpPr/>
          <p:nvPr/>
        </p:nvSpPr>
        <p:spPr>
          <a:xfrm>
            <a:off x="3566160" y="284988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Freeform 10"/>
          <p:cNvSpPr/>
          <p:nvPr/>
        </p:nvSpPr>
        <p:spPr>
          <a:xfrm>
            <a:off x="5791200" y="35814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Freeform 11"/>
          <p:cNvSpPr/>
          <p:nvPr/>
        </p:nvSpPr>
        <p:spPr>
          <a:xfrm rot="4951889">
            <a:off x="4463438" y="3767246"/>
            <a:ext cx="548640" cy="723541"/>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Freeform 12"/>
          <p:cNvSpPr/>
          <p:nvPr/>
        </p:nvSpPr>
        <p:spPr>
          <a:xfrm rot="1776641">
            <a:off x="5586580" y="4498767"/>
            <a:ext cx="791346" cy="614664"/>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Freeform 13"/>
          <p:cNvSpPr/>
          <p:nvPr/>
        </p:nvSpPr>
        <p:spPr>
          <a:xfrm rot="10800000">
            <a:off x="6248400" y="4114800"/>
            <a:ext cx="548640" cy="57912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6248400" y="4648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Freeform 15"/>
          <p:cNvSpPr/>
          <p:nvPr/>
        </p:nvSpPr>
        <p:spPr>
          <a:xfrm>
            <a:off x="6553200" y="45720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Freeform 16"/>
          <p:cNvSpPr/>
          <p:nvPr/>
        </p:nvSpPr>
        <p:spPr>
          <a:xfrm rot="15540450">
            <a:off x="4925473" y="3614145"/>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Freeform 17"/>
          <p:cNvSpPr/>
          <p:nvPr/>
        </p:nvSpPr>
        <p:spPr>
          <a:xfrm>
            <a:off x="3962400" y="3352800"/>
            <a:ext cx="5486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Freeform 18"/>
          <p:cNvSpPr/>
          <p:nvPr/>
        </p:nvSpPr>
        <p:spPr>
          <a:xfrm>
            <a:off x="4953000" y="4038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Freeform 19"/>
          <p:cNvSpPr/>
          <p:nvPr/>
        </p:nvSpPr>
        <p:spPr>
          <a:xfrm rot="8728122" flipV="1">
            <a:off x="5119091" y="2779540"/>
            <a:ext cx="548640" cy="48768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Freeform 20"/>
          <p:cNvSpPr/>
          <p:nvPr/>
        </p:nvSpPr>
        <p:spPr>
          <a:xfrm rot="7207783">
            <a:off x="5244284" y="3214539"/>
            <a:ext cx="7010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Freeform 21"/>
          <p:cNvSpPr/>
          <p:nvPr/>
        </p:nvSpPr>
        <p:spPr>
          <a:xfrm rot="19452332">
            <a:off x="5410200" y="3810000"/>
            <a:ext cx="533400" cy="65532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Freeform 22"/>
          <p:cNvSpPr/>
          <p:nvPr/>
        </p:nvSpPr>
        <p:spPr>
          <a:xfrm rot="17165096">
            <a:off x="5143120" y="4369073"/>
            <a:ext cx="624840" cy="5486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Freeform 23"/>
          <p:cNvSpPr/>
          <p:nvPr/>
        </p:nvSpPr>
        <p:spPr>
          <a:xfrm>
            <a:off x="5867400" y="3886200"/>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Freeform 24"/>
          <p:cNvSpPr/>
          <p:nvPr/>
        </p:nvSpPr>
        <p:spPr>
          <a:xfrm rot="17027969">
            <a:off x="3631500" y="2230480"/>
            <a:ext cx="640080" cy="76200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Freeform 25"/>
          <p:cNvSpPr/>
          <p:nvPr/>
        </p:nvSpPr>
        <p:spPr>
          <a:xfrm>
            <a:off x="4191000" y="2438400"/>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Freeform 26"/>
          <p:cNvSpPr/>
          <p:nvPr/>
        </p:nvSpPr>
        <p:spPr>
          <a:xfrm>
            <a:off x="3200400" y="2514600"/>
            <a:ext cx="487680" cy="83820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Freeform 27"/>
          <p:cNvSpPr/>
          <p:nvPr/>
        </p:nvSpPr>
        <p:spPr>
          <a:xfrm rot="16865623">
            <a:off x="4811629" y="4348839"/>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9" name="Freeform 28"/>
          <p:cNvSpPr/>
          <p:nvPr/>
        </p:nvSpPr>
        <p:spPr>
          <a:xfrm rot="11191188">
            <a:off x="4831902" y="3150014"/>
            <a:ext cx="487680" cy="579120"/>
          </a:xfrm>
          <a:custGeom>
            <a:avLst/>
            <a:gdLst>
              <a:gd name="connsiteX0" fmla="*/ 152400 w 487680"/>
              <a:gd name="connsiteY0" fmla="*/ 137160 h 579120"/>
              <a:gd name="connsiteX1" fmla="*/ 45720 w 487680"/>
              <a:gd name="connsiteY1" fmla="*/ 167640 h 579120"/>
              <a:gd name="connsiteX2" fmla="*/ 15240 w 487680"/>
              <a:gd name="connsiteY2" fmla="*/ 228600 h 579120"/>
              <a:gd name="connsiteX3" fmla="*/ 0 w 487680"/>
              <a:gd name="connsiteY3" fmla="*/ 320040 h 579120"/>
              <a:gd name="connsiteX4" fmla="*/ 76200 w 487680"/>
              <a:gd name="connsiteY4" fmla="*/ 365760 h 579120"/>
              <a:gd name="connsiteX5" fmla="*/ 106680 w 487680"/>
              <a:gd name="connsiteY5" fmla="*/ 411480 h 579120"/>
              <a:gd name="connsiteX6" fmla="*/ 76200 w 487680"/>
              <a:gd name="connsiteY6" fmla="*/ 457200 h 579120"/>
              <a:gd name="connsiteX7" fmla="*/ 76200 w 487680"/>
              <a:gd name="connsiteY7" fmla="*/ 563880 h 579120"/>
              <a:gd name="connsiteX8" fmla="*/ 259080 w 487680"/>
              <a:gd name="connsiteY8" fmla="*/ 579120 h 579120"/>
              <a:gd name="connsiteX9" fmla="*/ 320040 w 487680"/>
              <a:gd name="connsiteY9" fmla="*/ 487680 h 579120"/>
              <a:gd name="connsiteX10" fmla="*/ 396240 w 487680"/>
              <a:gd name="connsiteY10" fmla="*/ 320040 h 579120"/>
              <a:gd name="connsiteX11" fmla="*/ 487680 w 487680"/>
              <a:gd name="connsiteY11" fmla="*/ 243840 h 579120"/>
              <a:gd name="connsiteX12" fmla="*/ 487680 w 487680"/>
              <a:gd name="connsiteY12" fmla="*/ 45720 h 579120"/>
              <a:gd name="connsiteX13" fmla="*/ 381000 w 487680"/>
              <a:gd name="connsiteY13" fmla="*/ 0 h 579120"/>
              <a:gd name="connsiteX14" fmla="*/ 381000 w 487680"/>
              <a:gd name="connsiteY14" fmla="*/ 0 h 579120"/>
              <a:gd name="connsiteX15" fmla="*/ 228600 w 487680"/>
              <a:gd name="connsiteY15" fmla="*/ 91440 h 579120"/>
              <a:gd name="connsiteX16" fmla="*/ 152400 w 487680"/>
              <a:gd name="connsiteY16" fmla="*/ 137160 h 57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 h="579120">
                <a:moveTo>
                  <a:pt x="152400" y="137160"/>
                </a:moveTo>
                <a:lnTo>
                  <a:pt x="45720" y="167640"/>
                </a:lnTo>
                <a:lnTo>
                  <a:pt x="15240" y="228600"/>
                </a:lnTo>
                <a:lnTo>
                  <a:pt x="0" y="320040"/>
                </a:lnTo>
                <a:lnTo>
                  <a:pt x="76200" y="365760"/>
                </a:lnTo>
                <a:lnTo>
                  <a:pt x="106680" y="411480"/>
                </a:lnTo>
                <a:lnTo>
                  <a:pt x="76200" y="457200"/>
                </a:lnTo>
                <a:lnTo>
                  <a:pt x="76200" y="563880"/>
                </a:lnTo>
                <a:lnTo>
                  <a:pt x="259080" y="579120"/>
                </a:lnTo>
                <a:lnTo>
                  <a:pt x="320040" y="487680"/>
                </a:lnTo>
                <a:lnTo>
                  <a:pt x="396240" y="320040"/>
                </a:lnTo>
                <a:lnTo>
                  <a:pt x="487680" y="243840"/>
                </a:lnTo>
                <a:lnTo>
                  <a:pt x="487680" y="45720"/>
                </a:lnTo>
                <a:lnTo>
                  <a:pt x="381000" y="0"/>
                </a:lnTo>
                <a:lnTo>
                  <a:pt x="381000" y="0"/>
                </a:lnTo>
                <a:lnTo>
                  <a:pt x="228600" y="91440"/>
                </a:lnTo>
                <a:lnTo>
                  <a:pt x="152400" y="137160"/>
                </a:lnTo>
                <a:close/>
              </a:path>
            </a:pathLst>
          </a:custGeom>
          <a:solidFill>
            <a:schemeClr val="bg1">
              <a:lumMod val="65000"/>
              <a:lumOff val="35000"/>
            </a:schemeClr>
          </a:solidFill>
          <a:ln>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0" name="Freeform 29"/>
          <p:cNvSpPr/>
          <p:nvPr/>
        </p:nvSpPr>
        <p:spPr>
          <a:xfrm>
            <a:off x="3962400" y="38100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Freeform 30"/>
          <p:cNvSpPr/>
          <p:nvPr/>
        </p:nvSpPr>
        <p:spPr>
          <a:xfrm rot="18239812">
            <a:off x="4223088" y="3539577"/>
            <a:ext cx="685579"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Freeform 31"/>
          <p:cNvSpPr/>
          <p:nvPr/>
        </p:nvSpPr>
        <p:spPr>
          <a:xfrm rot="17992358">
            <a:off x="6710159" y="4788331"/>
            <a:ext cx="662126" cy="603099"/>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Freeform 32"/>
          <p:cNvSpPr/>
          <p:nvPr/>
        </p:nvSpPr>
        <p:spPr>
          <a:xfrm>
            <a:off x="3733800" y="32766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Freeform 33"/>
          <p:cNvSpPr/>
          <p:nvPr/>
        </p:nvSpPr>
        <p:spPr>
          <a:xfrm rot="2307784">
            <a:off x="4419600" y="2133600"/>
            <a:ext cx="411480" cy="441960"/>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Freeform 34"/>
          <p:cNvSpPr/>
          <p:nvPr/>
        </p:nvSpPr>
        <p:spPr>
          <a:xfrm rot="3488302">
            <a:off x="4601592" y="2403255"/>
            <a:ext cx="600008" cy="582658"/>
          </a:xfrm>
          <a:custGeom>
            <a:avLst/>
            <a:gdLst>
              <a:gd name="connsiteX0" fmla="*/ 45720 w 411480"/>
              <a:gd name="connsiteY0" fmla="*/ 106680 h 441960"/>
              <a:gd name="connsiteX1" fmla="*/ 152400 w 411480"/>
              <a:gd name="connsiteY1" fmla="*/ 15240 h 441960"/>
              <a:gd name="connsiteX2" fmla="*/ 274320 w 411480"/>
              <a:gd name="connsiteY2" fmla="*/ 0 h 441960"/>
              <a:gd name="connsiteX3" fmla="*/ 365760 w 411480"/>
              <a:gd name="connsiteY3" fmla="*/ 45720 h 441960"/>
              <a:gd name="connsiteX4" fmla="*/ 411480 w 411480"/>
              <a:gd name="connsiteY4" fmla="*/ 137160 h 441960"/>
              <a:gd name="connsiteX5" fmla="*/ 411480 w 411480"/>
              <a:gd name="connsiteY5" fmla="*/ 137160 h 441960"/>
              <a:gd name="connsiteX6" fmla="*/ 350520 w 411480"/>
              <a:gd name="connsiteY6" fmla="*/ 274320 h 441960"/>
              <a:gd name="connsiteX7" fmla="*/ 350520 w 411480"/>
              <a:gd name="connsiteY7" fmla="*/ 274320 h 441960"/>
              <a:gd name="connsiteX8" fmla="*/ 350520 w 411480"/>
              <a:gd name="connsiteY8" fmla="*/ 274320 h 441960"/>
              <a:gd name="connsiteX9" fmla="*/ 213360 w 411480"/>
              <a:gd name="connsiteY9" fmla="*/ 441960 h 441960"/>
              <a:gd name="connsiteX10" fmla="*/ 91440 w 411480"/>
              <a:gd name="connsiteY10" fmla="*/ 396240 h 441960"/>
              <a:gd name="connsiteX11" fmla="*/ 106680 w 411480"/>
              <a:gd name="connsiteY11" fmla="*/ 320040 h 441960"/>
              <a:gd name="connsiteX12" fmla="*/ 0 w 411480"/>
              <a:gd name="connsiteY12" fmla="*/ 274320 h 441960"/>
              <a:gd name="connsiteX13" fmla="*/ 0 w 411480"/>
              <a:gd name="connsiteY13" fmla="*/ 274320 h 441960"/>
              <a:gd name="connsiteX14" fmla="*/ 45720 w 411480"/>
              <a:gd name="connsiteY14" fmla="*/ 106680 h 4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 h="441960">
                <a:moveTo>
                  <a:pt x="45720" y="106680"/>
                </a:moveTo>
                <a:lnTo>
                  <a:pt x="152400" y="15240"/>
                </a:lnTo>
                <a:lnTo>
                  <a:pt x="274320" y="0"/>
                </a:lnTo>
                <a:lnTo>
                  <a:pt x="365760" y="45720"/>
                </a:lnTo>
                <a:lnTo>
                  <a:pt x="411480" y="137160"/>
                </a:lnTo>
                <a:lnTo>
                  <a:pt x="411480" y="137160"/>
                </a:lnTo>
                <a:lnTo>
                  <a:pt x="350520" y="274320"/>
                </a:lnTo>
                <a:lnTo>
                  <a:pt x="350520" y="274320"/>
                </a:lnTo>
                <a:lnTo>
                  <a:pt x="350520" y="274320"/>
                </a:lnTo>
                <a:lnTo>
                  <a:pt x="213360" y="441960"/>
                </a:lnTo>
                <a:lnTo>
                  <a:pt x="91440" y="396240"/>
                </a:lnTo>
                <a:lnTo>
                  <a:pt x="106680" y="320040"/>
                </a:lnTo>
                <a:lnTo>
                  <a:pt x="0" y="274320"/>
                </a:lnTo>
                <a:lnTo>
                  <a:pt x="0" y="274320"/>
                </a:lnTo>
                <a:lnTo>
                  <a:pt x="45720" y="106680"/>
                </a:lnTo>
                <a:close/>
              </a:path>
            </a:pathLst>
          </a:custGeom>
          <a:solidFill>
            <a:schemeClr val="tx1">
              <a:lumMod val="50000"/>
              <a:alpha val="82000"/>
            </a:schemeClr>
          </a:solidFill>
          <a:ln>
            <a:solidFill>
              <a:schemeClr val="bg1">
                <a:lumMod val="85000"/>
                <a:lumOff val="15000"/>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Freeform 35"/>
          <p:cNvSpPr/>
          <p:nvPr/>
        </p:nvSpPr>
        <p:spPr>
          <a:xfrm>
            <a:off x="3962400" y="29718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7" name="Freeform 36"/>
          <p:cNvSpPr/>
          <p:nvPr/>
        </p:nvSpPr>
        <p:spPr>
          <a:xfrm>
            <a:off x="4419600" y="3124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Freeform 37"/>
          <p:cNvSpPr/>
          <p:nvPr/>
        </p:nvSpPr>
        <p:spPr>
          <a:xfrm>
            <a:off x="4038600" y="2133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Freeform 38"/>
          <p:cNvSpPr/>
          <p:nvPr/>
        </p:nvSpPr>
        <p:spPr>
          <a:xfrm>
            <a:off x="4495800" y="28194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1" name="Freeform 40"/>
          <p:cNvSpPr/>
          <p:nvPr/>
        </p:nvSpPr>
        <p:spPr>
          <a:xfrm rot="18277505">
            <a:off x="2605122" y="3272088"/>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Freeform 41"/>
          <p:cNvSpPr/>
          <p:nvPr/>
        </p:nvSpPr>
        <p:spPr>
          <a:xfrm>
            <a:off x="2971800" y="3657600"/>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3" name="Freeform 42"/>
          <p:cNvSpPr/>
          <p:nvPr/>
        </p:nvSpPr>
        <p:spPr>
          <a:xfrm rot="1167636">
            <a:off x="3498368" y="4089533"/>
            <a:ext cx="859891"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4" name="Freeform 43"/>
          <p:cNvSpPr/>
          <p:nvPr/>
        </p:nvSpPr>
        <p:spPr>
          <a:xfrm rot="18796039">
            <a:off x="2083419" y="3731292"/>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Freeform 44"/>
          <p:cNvSpPr/>
          <p:nvPr/>
        </p:nvSpPr>
        <p:spPr>
          <a:xfrm rot="17902667">
            <a:off x="3124131" y="3188347"/>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6" name="Freeform 45"/>
          <p:cNvSpPr/>
          <p:nvPr/>
        </p:nvSpPr>
        <p:spPr>
          <a:xfrm>
            <a:off x="4191000" y="4267200"/>
            <a:ext cx="655320" cy="563880"/>
          </a:xfrm>
          <a:custGeom>
            <a:avLst/>
            <a:gdLst>
              <a:gd name="connsiteX0" fmla="*/ 15240 w 655320"/>
              <a:gd name="connsiteY0" fmla="*/ 198120 h 563880"/>
              <a:gd name="connsiteX1" fmla="*/ 182880 w 655320"/>
              <a:gd name="connsiteY1" fmla="*/ 0 h 563880"/>
              <a:gd name="connsiteX2" fmla="*/ 381000 w 655320"/>
              <a:gd name="connsiteY2" fmla="*/ 60960 h 563880"/>
              <a:gd name="connsiteX3" fmla="*/ 426720 w 655320"/>
              <a:gd name="connsiteY3" fmla="*/ 198120 h 563880"/>
              <a:gd name="connsiteX4" fmla="*/ 579120 w 655320"/>
              <a:gd name="connsiteY4" fmla="*/ 198120 h 563880"/>
              <a:gd name="connsiteX5" fmla="*/ 655320 w 655320"/>
              <a:gd name="connsiteY5" fmla="*/ 335280 h 563880"/>
              <a:gd name="connsiteX6" fmla="*/ 609600 w 655320"/>
              <a:gd name="connsiteY6" fmla="*/ 502920 h 563880"/>
              <a:gd name="connsiteX7" fmla="*/ 457200 w 655320"/>
              <a:gd name="connsiteY7" fmla="*/ 563880 h 563880"/>
              <a:gd name="connsiteX8" fmla="*/ 243840 w 655320"/>
              <a:gd name="connsiteY8" fmla="*/ 472440 h 563880"/>
              <a:gd name="connsiteX9" fmla="*/ 152400 w 655320"/>
              <a:gd name="connsiteY9" fmla="*/ 518160 h 563880"/>
              <a:gd name="connsiteX10" fmla="*/ 0 w 655320"/>
              <a:gd name="connsiteY10" fmla="*/ 411480 h 563880"/>
              <a:gd name="connsiteX11" fmla="*/ 60960 w 655320"/>
              <a:gd name="connsiteY11" fmla="*/ 320040 h 563880"/>
              <a:gd name="connsiteX12" fmla="*/ 15240 w 655320"/>
              <a:gd name="connsiteY12" fmla="*/ 198120 h 563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5320" h="563880">
                <a:moveTo>
                  <a:pt x="15240" y="198120"/>
                </a:moveTo>
                <a:lnTo>
                  <a:pt x="182880" y="0"/>
                </a:lnTo>
                <a:lnTo>
                  <a:pt x="381000" y="60960"/>
                </a:lnTo>
                <a:lnTo>
                  <a:pt x="426720" y="198120"/>
                </a:lnTo>
                <a:lnTo>
                  <a:pt x="579120" y="198120"/>
                </a:lnTo>
                <a:lnTo>
                  <a:pt x="655320" y="335280"/>
                </a:lnTo>
                <a:lnTo>
                  <a:pt x="609600" y="502920"/>
                </a:lnTo>
                <a:lnTo>
                  <a:pt x="457200" y="563880"/>
                </a:lnTo>
                <a:lnTo>
                  <a:pt x="243840" y="472440"/>
                </a:lnTo>
                <a:lnTo>
                  <a:pt x="152400" y="518160"/>
                </a:lnTo>
                <a:lnTo>
                  <a:pt x="0" y="411480"/>
                </a:lnTo>
                <a:lnTo>
                  <a:pt x="60960" y="320040"/>
                </a:lnTo>
                <a:lnTo>
                  <a:pt x="15240" y="198120"/>
                </a:lnTo>
                <a:close/>
              </a:path>
            </a:pathLst>
          </a:custGeom>
          <a:solidFill>
            <a:schemeClr val="bg1">
              <a:lumMod val="75000"/>
              <a:lumOff val="25000"/>
              <a:alpha val="75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Freeform 46"/>
          <p:cNvSpPr/>
          <p:nvPr/>
        </p:nvSpPr>
        <p:spPr>
          <a:xfrm>
            <a:off x="3505200" y="36576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8" name="Freeform 47"/>
          <p:cNvSpPr/>
          <p:nvPr/>
        </p:nvSpPr>
        <p:spPr>
          <a:xfrm rot="18919422">
            <a:off x="2527073" y="3750162"/>
            <a:ext cx="548640" cy="694431"/>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9" name="Freeform 48"/>
          <p:cNvSpPr/>
          <p:nvPr/>
        </p:nvSpPr>
        <p:spPr>
          <a:xfrm>
            <a:off x="3048000" y="41148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0" name="Freeform 49"/>
          <p:cNvSpPr/>
          <p:nvPr/>
        </p:nvSpPr>
        <p:spPr>
          <a:xfrm>
            <a:off x="2895600" y="3124200"/>
            <a:ext cx="548640" cy="396240"/>
          </a:xfrm>
          <a:custGeom>
            <a:avLst/>
            <a:gdLst>
              <a:gd name="connsiteX0" fmla="*/ 167640 w 548640"/>
              <a:gd name="connsiteY0" fmla="*/ 15240 h 396240"/>
              <a:gd name="connsiteX1" fmla="*/ 381000 w 548640"/>
              <a:gd name="connsiteY1" fmla="*/ 0 h 396240"/>
              <a:gd name="connsiteX2" fmla="*/ 381000 w 548640"/>
              <a:gd name="connsiteY2" fmla="*/ 0 h 396240"/>
              <a:gd name="connsiteX3" fmla="*/ 518160 w 548640"/>
              <a:gd name="connsiteY3" fmla="*/ 91440 h 396240"/>
              <a:gd name="connsiteX4" fmla="*/ 548640 w 548640"/>
              <a:gd name="connsiteY4" fmla="*/ 198120 h 396240"/>
              <a:gd name="connsiteX5" fmla="*/ 518160 w 548640"/>
              <a:gd name="connsiteY5" fmla="*/ 320040 h 396240"/>
              <a:gd name="connsiteX6" fmla="*/ 441960 w 548640"/>
              <a:gd name="connsiteY6" fmla="*/ 350520 h 396240"/>
              <a:gd name="connsiteX7" fmla="*/ 365760 w 548640"/>
              <a:gd name="connsiteY7" fmla="*/ 320040 h 396240"/>
              <a:gd name="connsiteX8" fmla="*/ 304800 w 548640"/>
              <a:gd name="connsiteY8" fmla="*/ 320040 h 396240"/>
              <a:gd name="connsiteX9" fmla="*/ 304800 w 548640"/>
              <a:gd name="connsiteY9" fmla="*/ 320040 h 396240"/>
              <a:gd name="connsiteX10" fmla="*/ 213360 w 548640"/>
              <a:gd name="connsiteY10" fmla="*/ 396240 h 396240"/>
              <a:gd name="connsiteX11" fmla="*/ 137160 w 548640"/>
              <a:gd name="connsiteY11" fmla="*/ 365760 h 396240"/>
              <a:gd name="connsiteX12" fmla="*/ 106680 w 548640"/>
              <a:gd name="connsiteY12" fmla="*/ 335280 h 396240"/>
              <a:gd name="connsiteX13" fmla="*/ 106680 w 548640"/>
              <a:gd name="connsiteY13" fmla="*/ 259080 h 396240"/>
              <a:gd name="connsiteX14" fmla="*/ 30480 w 548640"/>
              <a:gd name="connsiteY14" fmla="*/ 243840 h 396240"/>
              <a:gd name="connsiteX15" fmla="*/ 0 w 548640"/>
              <a:gd name="connsiteY15" fmla="*/ 182880 h 396240"/>
              <a:gd name="connsiteX16" fmla="*/ 0 w 548640"/>
              <a:gd name="connsiteY16" fmla="*/ 182880 h 396240"/>
              <a:gd name="connsiteX17" fmla="*/ 76200 w 548640"/>
              <a:gd name="connsiteY17" fmla="*/ 30480 h 396240"/>
              <a:gd name="connsiteX18" fmla="*/ 167640 w 548640"/>
              <a:gd name="connsiteY18" fmla="*/ 15240 h 396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8640" h="396240">
                <a:moveTo>
                  <a:pt x="167640" y="15240"/>
                </a:moveTo>
                <a:lnTo>
                  <a:pt x="381000" y="0"/>
                </a:lnTo>
                <a:lnTo>
                  <a:pt x="381000" y="0"/>
                </a:lnTo>
                <a:lnTo>
                  <a:pt x="518160" y="91440"/>
                </a:lnTo>
                <a:lnTo>
                  <a:pt x="548640" y="198120"/>
                </a:lnTo>
                <a:lnTo>
                  <a:pt x="518160" y="320040"/>
                </a:lnTo>
                <a:lnTo>
                  <a:pt x="441960" y="350520"/>
                </a:lnTo>
                <a:lnTo>
                  <a:pt x="365760" y="320040"/>
                </a:lnTo>
                <a:lnTo>
                  <a:pt x="304800" y="320040"/>
                </a:lnTo>
                <a:lnTo>
                  <a:pt x="304800" y="320040"/>
                </a:lnTo>
                <a:lnTo>
                  <a:pt x="213360" y="396240"/>
                </a:lnTo>
                <a:lnTo>
                  <a:pt x="137160" y="365760"/>
                </a:lnTo>
                <a:lnTo>
                  <a:pt x="106680" y="335280"/>
                </a:lnTo>
                <a:lnTo>
                  <a:pt x="106680" y="259080"/>
                </a:lnTo>
                <a:lnTo>
                  <a:pt x="30480" y="243840"/>
                </a:lnTo>
                <a:lnTo>
                  <a:pt x="0" y="182880"/>
                </a:lnTo>
                <a:lnTo>
                  <a:pt x="0" y="182880"/>
                </a:lnTo>
                <a:lnTo>
                  <a:pt x="76200" y="30480"/>
                </a:lnTo>
                <a:lnTo>
                  <a:pt x="167640" y="15240"/>
                </a:lnTo>
                <a:close/>
              </a:path>
            </a:pathLst>
          </a:custGeom>
          <a:solidFill>
            <a:schemeClr val="tx1">
              <a:lumMod val="75000"/>
              <a:alpha val="53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Freeform 50"/>
          <p:cNvSpPr/>
          <p:nvPr/>
        </p:nvSpPr>
        <p:spPr>
          <a:xfrm>
            <a:off x="76200" y="3825240"/>
            <a:ext cx="9067800" cy="2423160"/>
          </a:xfrm>
          <a:custGeom>
            <a:avLst/>
            <a:gdLst>
              <a:gd name="connsiteX0" fmla="*/ 0 w 9133840"/>
              <a:gd name="connsiteY0" fmla="*/ 0 h 2481580"/>
              <a:gd name="connsiteX1" fmla="*/ 1463040 w 9133840"/>
              <a:gd name="connsiteY1" fmla="*/ 228600 h 2481580"/>
              <a:gd name="connsiteX2" fmla="*/ 3002280 w 9133840"/>
              <a:gd name="connsiteY2" fmla="*/ 609600 h 2481580"/>
              <a:gd name="connsiteX3" fmla="*/ 4191000 w 9133840"/>
              <a:gd name="connsiteY3" fmla="*/ 960120 h 2481580"/>
              <a:gd name="connsiteX4" fmla="*/ 6614160 w 9133840"/>
              <a:gd name="connsiteY4" fmla="*/ 1325880 h 2481580"/>
              <a:gd name="connsiteX5" fmla="*/ 7650480 w 9133840"/>
              <a:gd name="connsiteY5" fmla="*/ 1615440 h 2481580"/>
              <a:gd name="connsiteX6" fmla="*/ 8900160 w 9133840"/>
              <a:gd name="connsiteY6" fmla="*/ 2346960 h 2481580"/>
              <a:gd name="connsiteX7" fmla="*/ 9052560 w 9133840"/>
              <a:gd name="connsiteY7" fmla="*/ 2423160 h 2481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33840" h="2481580">
                <a:moveTo>
                  <a:pt x="0" y="0"/>
                </a:moveTo>
                <a:cubicBezTo>
                  <a:pt x="481330" y="63500"/>
                  <a:pt x="962660" y="127000"/>
                  <a:pt x="1463040" y="228600"/>
                </a:cubicBezTo>
                <a:cubicBezTo>
                  <a:pt x="1963420" y="330200"/>
                  <a:pt x="2547620" y="487680"/>
                  <a:pt x="3002280" y="609600"/>
                </a:cubicBezTo>
                <a:cubicBezTo>
                  <a:pt x="3456940" y="731520"/>
                  <a:pt x="3589020" y="840740"/>
                  <a:pt x="4191000" y="960120"/>
                </a:cubicBezTo>
                <a:cubicBezTo>
                  <a:pt x="4792980" y="1079500"/>
                  <a:pt x="6037580" y="1216660"/>
                  <a:pt x="6614160" y="1325880"/>
                </a:cubicBezTo>
                <a:cubicBezTo>
                  <a:pt x="7190740" y="1435100"/>
                  <a:pt x="7269480" y="1445260"/>
                  <a:pt x="7650480" y="1615440"/>
                </a:cubicBezTo>
                <a:cubicBezTo>
                  <a:pt x="8031480" y="1785620"/>
                  <a:pt x="8666480" y="2212340"/>
                  <a:pt x="8900160" y="2346960"/>
                </a:cubicBezTo>
                <a:cubicBezTo>
                  <a:pt x="9133840" y="2481580"/>
                  <a:pt x="9093200" y="2452370"/>
                  <a:pt x="9052560" y="2423160"/>
                </a:cubicBezTo>
              </a:path>
            </a:pathLst>
          </a:custGeom>
          <a:ln w="187325">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52" name="TextBox 51"/>
          <p:cNvSpPr txBox="1"/>
          <p:nvPr/>
        </p:nvSpPr>
        <p:spPr>
          <a:xfrm>
            <a:off x="228600" y="4267200"/>
            <a:ext cx="2257156" cy="523220"/>
          </a:xfrm>
          <a:prstGeom prst="rect">
            <a:avLst/>
          </a:prstGeom>
          <a:noFill/>
        </p:spPr>
        <p:txBody>
          <a:bodyPr wrap="none" rtlCol="0">
            <a:spAutoFit/>
          </a:bodyPr>
          <a:lstStyle/>
          <a:p>
            <a:r>
              <a:rPr lang="en-US" sz="2800" dirty="0">
                <a:solidFill>
                  <a:srgbClr val="F79646">
                    <a:lumMod val="75000"/>
                  </a:srgbClr>
                </a:solidFill>
              </a:rPr>
              <a:t>Existing Grade</a:t>
            </a:r>
          </a:p>
        </p:txBody>
      </p:sp>
      <p:cxnSp>
        <p:nvCxnSpPr>
          <p:cNvPr id="54" name="Straight Arrow Connector 53"/>
          <p:cNvCxnSpPr/>
          <p:nvPr/>
        </p:nvCxnSpPr>
        <p:spPr>
          <a:xfrm>
            <a:off x="2514600" y="4572000"/>
            <a:ext cx="609600" cy="1588"/>
          </a:xfrm>
          <a:prstGeom prst="straightConnector1">
            <a:avLst/>
          </a:prstGeom>
          <a:ln w="508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867400" y="2514600"/>
            <a:ext cx="2198166" cy="400110"/>
          </a:xfrm>
          <a:prstGeom prst="rect">
            <a:avLst/>
          </a:prstGeom>
          <a:noFill/>
        </p:spPr>
        <p:txBody>
          <a:bodyPr wrap="none" rtlCol="0">
            <a:spAutoFit/>
          </a:bodyPr>
          <a:lstStyle/>
          <a:p>
            <a:r>
              <a:rPr lang="en-US" sz="2000" dirty="0">
                <a:solidFill>
                  <a:prstClr val="white"/>
                </a:solidFill>
              </a:rPr>
              <a:t>Berm  4’’- 8’’ Varies</a:t>
            </a:r>
          </a:p>
        </p:txBody>
      </p:sp>
      <p:cxnSp>
        <p:nvCxnSpPr>
          <p:cNvPr id="57" name="Straight Arrow Connector 56"/>
          <p:cNvCxnSpPr/>
          <p:nvPr/>
        </p:nvCxnSpPr>
        <p:spPr>
          <a:xfrm rot="5400000" flipH="1" flipV="1">
            <a:off x="6515894" y="2170906"/>
            <a:ext cx="533400" cy="1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6781800" y="2971800"/>
            <a:ext cx="16828" cy="1950720"/>
          </a:xfrm>
          <a:prstGeom prst="straightConnector1">
            <a:avLst/>
          </a:prstGeom>
          <a:ln w="381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0" name="Freeform 59"/>
          <p:cNvSpPr/>
          <p:nvPr/>
        </p:nvSpPr>
        <p:spPr>
          <a:xfrm>
            <a:off x="335280" y="2087880"/>
            <a:ext cx="3337560" cy="1874520"/>
          </a:xfrm>
          <a:custGeom>
            <a:avLst/>
            <a:gdLst>
              <a:gd name="connsiteX0" fmla="*/ 3230880 w 3337560"/>
              <a:gd name="connsiteY0" fmla="*/ 137160 h 1889760"/>
              <a:gd name="connsiteX1" fmla="*/ 2895600 w 3337560"/>
              <a:gd name="connsiteY1" fmla="*/ 396240 h 1889760"/>
              <a:gd name="connsiteX2" fmla="*/ 2621280 w 3337560"/>
              <a:gd name="connsiteY2" fmla="*/ 792480 h 1889760"/>
              <a:gd name="connsiteX3" fmla="*/ 2362200 w 3337560"/>
              <a:gd name="connsiteY3" fmla="*/ 1295400 h 1889760"/>
              <a:gd name="connsiteX4" fmla="*/ 2194560 w 3337560"/>
              <a:gd name="connsiteY4" fmla="*/ 1447800 h 1889760"/>
              <a:gd name="connsiteX5" fmla="*/ 2255520 w 3337560"/>
              <a:gd name="connsiteY5" fmla="*/ 1600200 h 1889760"/>
              <a:gd name="connsiteX6" fmla="*/ 2255520 w 3337560"/>
              <a:gd name="connsiteY6" fmla="*/ 1600200 h 1889760"/>
              <a:gd name="connsiteX7" fmla="*/ 1828800 w 3337560"/>
              <a:gd name="connsiteY7" fmla="*/ 1722120 h 1889760"/>
              <a:gd name="connsiteX8" fmla="*/ 1706880 w 3337560"/>
              <a:gd name="connsiteY8" fmla="*/ 1889760 h 1889760"/>
              <a:gd name="connsiteX9" fmla="*/ 1706880 w 3337560"/>
              <a:gd name="connsiteY9" fmla="*/ 1889760 h 1889760"/>
              <a:gd name="connsiteX10" fmla="*/ 1005840 w 3337560"/>
              <a:gd name="connsiteY10" fmla="*/ 1798320 h 1889760"/>
              <a:gd name="connsiteX11" fmla="*/ 472440 w 3337560"/>
              <a:gd name="connsiteY11" fmla="*/ 1691640 h 1889760"/>
              <a:gd name="connsiteX12" fmla="*/ 0 w 3337560"/>
              <a:gd name="connsiteY12" fmla="*/ 1615440 h 1889760"/>
              <a:gd name="connsiteX13" fmla="*/ 1341120 w 3337560"/>
              <a:gd name="connsiteY13" fmla="*/ 929640 h 1889760"/>
              <a:gd name="connsiteX14" fmla="*/ 2438400 w 3337560"/>
              <a:gd name="connsiteY14" fmla="*/ 350520 h 1889760"/>
              <a:gd name="connsiteX15" fmla="*/ 3108960 w 3337560"/>
              <a:gd name="connsiteY15" fmla="*/ 0 h 1889760"/>
              <a:gd name="connsiteX16" fmla="*/ 3337560 w 3337560"/>
              <a:gd name="connsiteY16" fmla="*/ 0 h 1889760"/>
              <a:gd name="connsiteX17" fmla="*/ 3230880 w 3337560"/>
              <a:gd name="connsiteY17" fmla="*/ 137160 h 188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7560" h="1889760">
                <a:moveTo>
                  <a:pt x="3230880" y="137160"/>
                </a:moveTo>
                <a:lnTo>
                  <a:pt x="2895600" y="396240"/>
                </a:lnTo>
                <a:lnTo>
                  <a:pt x="2621280" y="792480"/>
                </a:lnTo>
                <a:lnTo>
                  <a:pt x="2362200" y="1295400"/>
                </a:lnTo>
                <a:lnTo>
                  <a:pt x="2194560" y="1447800"/>
                </a:lnTo>
                <a:lnTo>
                  <a:pt x="2255520" y="1600200"/>
                </a:lnTo>
                <a:lnTo>
                  <a:pt x="2255520" y="1600200"/>
                </a:lnTo>
                <a:lnTo>
                  <a:pt x="1828800" y="1722120"/>
                </a:lnTo>
                <a:lnTo>
                  <a:pt x="1706880" y="1889760"/>
                </a:lnTo>
                <a:lnTo>
                  <a:pt x="1706880" y="1889760"/>
                </a:lnTo>
                <a:lnTo>
                  <a:pt x="1005840" y="1798320"/>
                </a:lnTo>
                <a:lnTo>
                  <a:pt x="472440" y="1691640"/>
                </a:lnTo>
                <a:lnTo>
                  <a:pt x="0" y="1615440"/>
                </a:lnTo>
                <a:lnTo>
                  <a:pt x="1341120" y="929640"/>
                </a:lnTo>
                <a:lnTo>
                  <a:pt x="2438400" y="350520"/>
                </a:lnTo>
                <a:lnTo>
                  <a:pt x="3108960" y="0"/>
                </a:lnTo>
                <a:lnTo>
                  <a:pt x="3337560" y="0"/>
                </a:lnTo>
                <a:lnTo>
                  <a:pt x="3230880" y="137160"/>
                </a:lnTo>
                <a:close/>
              </a:path>
            </a:pathLst>
          </a:custGeom>
          <a:blipFill>
            <a:blip r:embed="rId2" cstate="print"/>
            <a:tile tx="0" ty="0" sx="100000" sy="100000" flip="none" algn="tl"/>
          </a:blipFill>
          <a:ln w="44450">
            <a:solidFill>
              <a:schemeClr val="bg1">
                <a:lumMod val="85000"/>
                <a:lumOff val="15000"/>
              </a:schemeClr>
            </a:solid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TextBox 60"/>
          <p:cNvSpPr txBox="1"/>
          <p:nvPr/>
        </p:nvSpPr>
        <p:spPr>
          <a:xfrm>
            <a:off x="1239327" y="3102114"/>
            <a:ext cx="1288046" cy="707886"/>
          </a:xfrm>
          <a:prstGeom prst="rect">
            <a:avLst/>
          </a:prstGeom>
          <a:noFill/>
        </p:spPr>
        <p:txBody>
          <a:bodyPr wrap="none" rtlCol="0">
            <a:spAutoFit/>
          </a:bodyPr>
          <a:lstStyle/>
          <a:p>
            <a:pPr algn="ctr"/>
            <a:r>
              <a:rPr lang="en-US" sz="2000" dirty="0">
                <a:solidFill>
                  <a:prstClr val="black"/>
                </a:solidFill>
              </a:rPr>
              <a:t>Washed</a:t>
            </a:r>
          </a:p>
          <a:p>
            <a:pPr algn="ctr"/>
            <a:r>
              <a:rPr lang="en-US" sz="2000" dirty="0">
                <a:solidFill>
                  <a:prstClr val="black"/>
                </a:solidFill>
              </a:rPr>
              <a:t>Pea Gravel</a:t>
            </a:r>
          </a:p>
        </p:txBody>
      </p:sp>
      <p:cxnSp>
        <p:nvCxnSpPr>
          <p:cNvPr id="63" name="Straight Connector 62"/>
          <p:cNvCxnSpPr/>
          <p:nvPr/>
        </p:nvCxnSpPr>
        <p:spPr>
          <a:xfrm flipV="1">
            <a:off x="7315200" y="5257800"/>
            <a:ext cx="1828800" cy="76200"/>
          </a:xfrm>
          <a:prstGeom prst="line">
            <a:avLst/>
          </a:prstGeom>
          <a:ln w="244475" cmpd="dbl">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headEnd type="triangle"/>
            <a:tailEnd type="none"/>
          </a:ln>
          <a:effectLst>
            <a:innerShdw blurRad="152400" dist="50800" dir="162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619394" y="5105400"/>
            <a:ext cx="686406" cy="369332"/>
          </a:xfrm>
          <a:prstGeom prst="rect">
            <a:avLst/>
          </a:prstGeom>
          <a:noFill/>
        </p:spPr>
        <p:txBody>
          <a:bodyPr wrap="none" rtlCol="0">
            <a:spAutoFit/>
          </a:bodyPr>
          <a:lstStyle/>
          <a:p>
            <a:r>
              <a:rPr lang="en-US" dirty="0">
                <a:solidFill>
                  <a:prstClr val="white"/>
                </a:solidFill>
              </a:rPr>
              <a:t>OHW</a:t>
            </a:r>
          </a:p>
        </p:txBody>
      </p:sp>
      <p:sp>
        <p:nvSpPr>
          <p:cNvPr id="69" name="TextBox 68"/>
          <p:cNvSpPr txBox="1"/>
          <p:nvPr/>
        </p:nvSpPr>
        <p:spPr>
          <a:xfrm>
            <a:off x="0" y="3011269"/>
            <a:ext cx="598434" cy="646331"/>
          </a:xfrm>
          <a:prstGeom prst="rect">
            <a:avLst/>
          </a:prstGeom>
          <a:noFill/>
        </p:spPr>
        <p:txBody>
          <a:bodyPr wrap="none" rtlCol="0">
            <a:spAutoFit/>
          </a:bodyPr>
          <a:lstStyle/>
          <a:p>
            <a:pPr algn="ctr"/>
            <a:r>
              <a:rPr lang="en-US" dirty="0">
                <a:solidFill>
                  <a:prstClr val="white"/>
                </a:solidFill>
              </a:rPr>
              <a:t>Fill</a:t>
            </a:r>
          </a:p>
          <a:p>
            <a:pPr algn="ctr"/>
            <a:r>
              <a:rPr lang="en-US" dirty="0">
                <a:solidFill>
                  <a:prstClr val="white"/>
                </a:solidFill>
              </a:rPr>
              <a:t>area</a:t>
            </a:r>
          </a:p>
        </p:txBody>
      </p:sp>
      <p:sp>
        <p:nvSpPr>
          <p:cNvPr id="70" name="TextBox 69"/>
          <p:cNvSpPr txBox="1"/>
          <p:nvPr/>
        </p:nvSpPr>
        <p:spPr>
          <a:xfrm>
            <a:off x="457200" y="5867400"/>
            <a:ext cx="5031121" cy="646331"/>
          </a:xfrm>
          <a:prstGeom prst="rect">
            <a:avLst/>
          </a:prstGeom>
          <a:noFill/>
        </p:spPr>
        <p:txBody>
          <a:bodyPr wrap="none" rtlCol="0">
            <a:spAutoFit/>
          </a:bodyPr>
          <a:lstStyle/>
          <a:p>
            <a:r>
              <a:rPr lang="en-US" dirty="0">
                <a:solidFill>
                  <a:prstClr val="white"/>
                </a:solidFill>
              </a:rPr>
              <a:t>No published BMP manual was used for this design.</a:t>
            </a:r>
          </a:p>
          <a:p>
            <a:r>
              <a:rPr lang="en-US" dirty="0">
                <a:solidFill>
                  <a:prstClr val="white"/>
                </a:solidFill>
              </a:rPr>
              <a:t>Designed by Danny Dirt PE, AK-CESCL #007 </a:t>
            </a:r>
          </a:p>
        </p:txBody>
      </p:sp>
      <p:sp>
        <p:nvSpPr>
          <p:cNvPr id="56" name="Freeform 55"/>
          <p:cNvSpPr/>
          <p:nvPr/>
        </p:nvSpPr>
        <p:spPr>
          <a:xfrm>
            <a:off x="518160" y="2560320"/>
            <a:ext cx="2712720" cy="1478280"/>
          </a:xfrm>
          <a:custGeom>
            <a:avLst/>
            <a:gdLst>
              <a:gd name="connsiteX0" fmla="*/ 2712720 w 2712720"/>
              <a:gd name="connsiteY0" fmla="*/ 0 h 1478280"/>
              <a:gd name="connsiteX1" fmla="*/ 2377440 w 2712720"/>
              <a:gd name="connsiteY1" fmla="*/ 502920 h 1478280"/>
              <a:gd name="connsiteX2" fmla="*/ 2240280 w 2712720"/>
              <a:gd name="connsiteY2" fmla="*/ 838200 h 1478280"/>
              <a:gd name="connsiteX3" fmla="*/ 2072640 w 2712720"/>
              <a:gd name="connsiteY3" fmla="*/ 960120 h 1478280"/>
              <a:gd name="connsiteX4" fmla="*/ 2087880 w 2712720"/>
              <a:gd name="connsiteY4" fmla="*/ 1143000 h 1478280"/>
              <a:gd name="connsiteX5" fmla="*/ 1676400 w 2712720"/>
              <a:gd name="connsiteY5" fmla="*/ 1295400 h 1478280"/>
              <a:gd name="connsiteX6" fmla="*/ 1508760 w 2712720"/>
              <a:gd name="connsiteY6" fmla="*/ 1463040 h 1478280"/>
              <a:gd name="connsiteX7" fmla="*/ 0 w 2712720"/>
              <a:gd name="connsiteY7" fmla="*/ 1203960 h 1478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2720" h="1478280">
                <a:moveTo>
                  <a:pt x="2712720" y="0"/>
                </a:moveTo>
                <a:cubicBezTo>
                  <a:pt x="2584450" y="181610"/>
                  <a:pt x="2456180" y="363220"/>
                  <a:pt x="2377440" y="502920"/>
                </a:cubicBezTo>
                <a:cubicBezTo>
                  <a:pt x="2298700" y="642620"/>
                  <a:pt x="2291080" y="762000"/>
                  <a:pt x="2240280" y="838200"/>
                </a:cubicBezTo>
                <a:cubicBezTo>
                  <a:pt x="2189480" y="914400"/>
                  <a:pt x="2098040" y="909320"/>
                  <a:pt x="2072640" y="960120"/>
                </a:cubicBezTo>
                <a:cubicBezTo>
                  <a:pt x="2047240" y="1010920"/>
                  <a:pt x="2153920" y="1087120"/>
                  <a:pt x="2087880" y="1143000"/>
                </a:cubicBezTo>
                <a:cubicBezTo>
                  <a:pt x="2021840" y="1198880"/>
                  <a:pt x="1772920" y="1242060"/>
                  <a:pt x="1676400" y="1295400"/>
                </a:cubicBezTo>
                <a:cubicBezTo>
                  <a:pt x="1579880" y="1348740"/>
                  <a:pt x="1788160" y="1478280"/>
                  <a:pt x="1508760" y="1463040"/>
                </a:cubicBezTo>
                <a:cubicBezTo>
                  <a:pt x="1229360" y="1447800"/>
                  <a:pt x="614680" y="1325880"/>
                  <a:pt x="0" y="1203960"/>
                </a:cubicBezTo>
              </a:path>
            </a:pathLst>
          </a:custGeom>
          <a:ln w="349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59" name="TextBox 58"/>
          <p:cNvSpPr txBox="1"/>
          <p:nvPr/>
        </p:nvSpPr>
        <p:spPr>
          <a:xfrm>
            <a:off x="228600" y="1840468"/>
            <a:ext cx="2613985" cy="369332"/>
          </a:xfrm>
          <a:prstGeom prst="rect">
            <a:avLst/>
          </a:prstGeom>
          <a:noFill/>
        </p:spPr>
        <p:txBody>
          <a:bodyPr wrap="none" rtlCol="0">
            <a:spAutoFit/>
          </a:bodyPr>
          <a:lstStyle/>
          <a:p>
            <a:r>
              <a:rPr lang="en-US" dirty="0">
                <a:solidFill>
                  <a:prstClr val="white"/>
                </a:solidFill>
              </a:rPr>
              <a:t>8oz Geotextile filter fabric</a:t>
            </a:r>
          </a:p>
        </p:txBody>
      </p:sp>
      <p:cxnSp>
        <p:nvCxnSpPr>
          <p:cNvPr id="64" name="Straight Arrow Connector 63"/>
          <p:cNvCxnSpPr/>
          <p:nvPr/>
        </p:nvCxnSpPr>
        <p:spPr>
          <a:xfrm>
            <a:off x="2286000" y="2133600"/>
            <a:ext cx="762000" cy="533400"/>
          </a:xfrm>
          <a:prstGeom prst="straightConnector1">
            <a:avLst/>
          </a:prstGeom>
          <a:ln w="15875">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62" name="Picture 61" descr="dot_seal"/>
          <p:cNvPicPr>
            <a:picLocks noChangeAspect="1" noChangeArrowheads="1"/>
          </p:cNvPicPr>
          <p:nvPr/>
        </p:nvPicPr>
        <p:blipFill>
          <a:blip r:embed="rId3" cstate="print"/>
          <a:srcRect/>
          <a:stretch>
            <a:fillRect/>
          </a:stretch>
        </p:blipFill>
        <p:spPr bwMode="auto">
          <a:xfrm>
            <a:off x="76200" y="76200"/>
            <a:ext cx="1098850" cy="1066800"/>
          </a:xfrm>
          <a:prstGeom prst="rect">
            <a:avLst/>
          </a:prstGeom>
          <a:noFill/>
          <a:ln w="9525">
            <a:noFill/>
            <a:miter lim="800000"/>
            <a:headEnd/>
            <a:tailEnd/>
          </a:ln>
        </p:spPr>
      </p:pic>
      <p:sp>
        <p:nvSpPr>
          <p:cNvPr id="3" name="TextBox 2">
            <a:extLst>
              <a:ext uri="{FF2B5EF4-FFF2-40B4-BE49-F238E27FC236}">
                <a16:creationId xmlns:a16="http://schemas.microsoft.com/office/drawing/2014/main" id="{38E49261-D319-48D7-A842-5D5972F83DF0}"/>
              </a:ext>
            </a:extLst>
          </p:cNvPr>
          <p:cNvSpPr txBox="1"/>
          <p:nvPr/>
        </p:nvSpPr>
        <p:spPr>
          <a:xfrm>
            <a:off x="7101840" y="3429000"/>
            <a:ext cx="1104308" cy="369332"/>
          </a:xfrm>
          <a:prstGeom prst="rect">
            <a:avLst/>
          </a:prstGeom>
          <a:noFill/>
        </p:spPr>
        <p:txBody>
          <a:bodyPr wrap="square" rtlCol="0">
            <a:spAutoFit/>
          </a:bodyPr>
          <a:lstStyle/>
          <a:p>
            <a:r>
              <a:rPr lang="en-US" dirty="0"/>
              <a:t>Riprap</a:t>
            </a:r>
          </a:p>
        </p:txBody>
      </p:sp>
      <p:cxnSp>
        <p:nvCxnSpPr>
          <p:cNvPr id="65" name="Straight Arrow Connector 64">
            <a:extLst>
              <a:ext uri="{FF2B5EF4-FFF2-40B4-BE49-F238E27FC236}">
                <a16:creationId xmlns:a16="http://schemas.microsoft.com/office/drawing/2014/main" id="{82DED52D-ED97-465A-9C7E-C6738E613B5D}"/>
              </a:ext>
            </a:extLst>
          </p:cNvPr>
          <p:cNvCxnSpPr>
            <a:cxnSpLocks/>
            <a:endCxn id="24" idx="13"/>
          </p:cNvCxnSpPr>
          <p:nvPr/>
        </p:nvCxnSpPr>
        <p:spPr>
          <a:xfrm flipH="1">
            <a:off x="6248400" y="3754166"/>
            <a:ext cx="1676402" cy="13203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8544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C:\Users\Alex Zimmerman\Desktop\Seward Bridge SWPPP audit\DSC_179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998" r="-998"/>
          <a:stretch/>
        </p:blipFill>
        <p:spPr bwMode="auto">
          <a:xfrm>
            <a:off x="-47209" y="0"/>
            <a:ext cx="9282649"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6019800"/>
            <a:ext cx="3532185"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Perimeter Control</a:t>
            </a:r>
          </a:p>
        </p:txBody>
      </p:sp>
    </p:spTree>
    <p:extLst>
      <p:ext uri="{BB962C8B-B14F-4D97-AF65-F5344CB8AC3E}">
        <p14:creationId xmlns:p14="http://schemas.microsoft.com/office/powerpoint/2010/main" val="34065777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C:\Users\Alex Zimmerman\Desktop\Seward Bridge SWPPP audit\DSC_180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001" r="1440"/>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2216727" y="5237018"/>
            <a:ext cx="6594764" cy="963071"/>
          </a:xfrm>
          <a:custGeom>
            <a:avLst/>
            <a:gdLst>
              <a:gd name="connsiteX0" fmla="*/ 6594764 w 6594764"/>
              <a:gd name="connsiteY0" fmla="*/ 0 h 963071"/>
              <a:gd name="connsiteX1" fmla="*/ 6276109 w 6594764"/>
              <a:gd name="connsiteY1" fmla="*/ 568037 h 963071"/>
              <a:gd name="connsiteX2" fmla="*/ 5389418 w 6594764"/>
              <a:gd name="connsiteY2" fmla="*/ 706582 h 963071"/>
              <a:gd name="connsiteX3" fmla="*/ 3726873 w 6594764"/>
              <a:gd name="connsiteY3" fmla="*/ 665018 h 963071"/>
              <a:gd name="connsiteX4" fmla="*/ 2202873 w 6594764"/>
              <a:gd name="connsiteY4" fmla="*/ 955964 h 963071"/>
              <a:gd name="connsiteX5" fmla="*/ 0 w 6594764"/>
              <a:gd name="connsiteY5" fmla="*/ 845127 h 96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94764" h="963071">
                <a:moveTo>
                  <a:pt x="6594764" y="0"/>
                </a:moveTo>
                <a:cubicBezTo>
                  <a:pt x="6535882" y="225136"/>
                  <a:pt x="6477000" y="450273"/>
                  <a:pt x="6276109" y="568037"/>
                </a:cubicBezTo>
                <a:cubicBezTo>
                  <a:pt x="6075218" y="685801"/>
                  <a:pt x="5814291" y="690419"/>
                  <a:pt x="5389418" y="706582"/>
                </a:cubicBezTo>
                <a:cubicBezTo>
                  <a:pt x="4964545" y="722745"/>
                  <a:pt x="4257964" y="623454"/>
                  <a:pt x="3726873" y="665018"/>
                </a:cubicBezTo>
                <a:cubicBezTo>
                  <a:pt x="3195782" y="706582"/>
                  <a:pt x="2824018" y="925946"/>
                  <a:pt x="2202873" y="955964"/>
                </a:cubicBezTo>
                <a:cubicBezTo>
                  <a:pt x="1581728" y="985982"/>
                  <a:pt x="790864" y="915554"/>
                  <a:pt x="0" y="845127"/>
                </a:cubicBezTo>
              </a:path>
            </a:pathLst>
          </a:custGeom>
          <a:noFill/>
          <a:ln w="107950">
            <a:solidFill>
              <a:srgbClr val="1919C9"/>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62306" y="218182"/>
            <a:ext cx="4538294" cy="1077218"/>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Gravel Filter Berm &amp;</a:t>
            </a:r>
          </a:p>
          <a:p>
            <a:r>
              <a:rPr lang="en-US" sz="3200" dirty="0">
                <a:solidFill>
                  <a:prstClr val="white"/>
                </a:solidFill>
                <a:effectLst>
                  <a:outerShdw blurRad="38100" dist="38100" dir="2700000" algn="tl">
                    <a:srgbClr val="000000">
                      <a:alpha val="43137"/>
                    </a:srgbClr>
                  </a:outerShdw>
                </a:effectLst>
              </a:rPr>
              <a:t>Embankment Stabilization</a:t>
            </a:r>
          </a:p>
        </p:txBody>
      </p:sp>
    </p:spTree>
    <p:extLst>
      <p:ext uri="{BB962C8B-B14F-4D97-AF65-F5344CB8AC3E}">
        <p14:creationId xmlns:p14="http://schemas.microsoft.com/office/powerpoint/2010/main" val="2366769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E:\DCIM\100OLYMP\P80106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4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Fairbanks AK\IMG0046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965" y="3581399"/>
            <a:ext cx="8294835" cy="584775"/>
          </a:xfrm>
          <a:prstGeom prst="rect">
            <a:avLst/>
          </a:prstGeom>
          <a:noFill/>
        </p:spPr>
        <p:txBody>
          <a:bodyPr wrap="none" rtlCol="0">
            <a:spAutoFit/>
          </a:bodyPr>
          <a:lstStyle/>
          <a:p>
            <a:r>
              <a:rPr lang="en-US" sz="3200" dirty="0">
                <a:solidFill>
                  <a:prstClr val="white"/>
                </a:solidFill>
              </a:rPr>
              <a:t>Different Risks = Different Stabilization Measures</a:t>
            </a:r>
          </a:p>
        </p:txBody>
      </p:sp>
      <p:sp>
        <p:nvSpPr>
          <p:cNvPr id="3" name="TextBox 2"/>
          <p:cNvSpPr txBox="1"/>
          <p:nvPr/>
        </p:nvSpPr>
        <p:spPr>
          <a:xfrm>
            <a:off x="7924800" y="6400800"/>
            <a:ext cx="1074012" cy="369332"/>
          </a:xfrm>
          <a:prstGeom prst="rect">
            <a:avLst/>
          </a:prstGeom>
          <a:noFill/>
        </p:spPr>
        <p:txBody>
          <a:bodyPr wrap="none" rtlCol="0">
            <a:spAutoFit/>
          </a:bodyPr>
          <a:lstStyle/>
          <a:p>
            <a:r>
              <a:rPr lang="en-US" dirty="0">
                <a:solidFill>
                  <a:prstClr val="white"/>
                </a:solidFill>
              </a:rPr>
              <a:t>Fairbanks</a:t>
            </a:r>
          </a:p>
        </p:txBody>
      </p:sp>
    </p:spTree>
    <p:extLst>
      <p:ext uri="{BB962C8B-B14F-4D97-AF65-F5344CB8AC3E}">
        <p14:creationId xmlns:p14="http://schemas.microsoft.com/office/powerpoint/2010/main" val="2260951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9" name="Text Box 3"/>
          <p:cNvSpPr txBox="1">
            <a:spLocks noChangeArrowheads="1"/>
          </p:cNvSpPr>
          <p:nvPr/>
        </p:nvSpPr>
        <p:spPr bwMode="auto">
          <a:xfrm>
            <a:off x="152400" y="152400"/>
            <a:ext cx="8915400" cy="784830"/>
          </a:xfrm>
          <a:prstGeom prst="rect">
            <a:avLst/>
          </a:prstGeom>
          <a:noFill/>
          <a:ln w="9525">
            <a:noFill/>
            <a:miter lim="800000"/>
            <a:headEnd/>
            <a:tailEnd/>
          </a:ln>
          <a:effectLst/>
        </p:spPr>
        <p:txBody>
          <a:bodyPr wrap="square">
            <a:spAutoFit/>
          </a:bodyPr>
          <a:lstStyle/>
          <a:p>
            <a:pPr eaLnBrk="1" hangingPunct="1">
              <a:defRPr/>
            </a:pPr>
            <a:r>
              <a:rPr lang="en-US" sz="4500" b="1" i="0" dirty="0">
                <a:effectLst>
                  <a:outerShdw blurRad="38100" dist="38100" dir="2700000" algn="tl">
                    <a:srgbClr val="000000"/>
                  </a:outerShdw>
                </a:effectLst>
                <a:cs typeface="Arial" charset="0"/>
              </a:rPr>
              <a:t>In Water Controls</a:t>
            </a:r>
          </a:p>
        </p:txBody>
      </p:sp>
      <p:sp>
        <p:nvSpPr>
          <p:cNvPr id="6" name="TextBox 5"/>
          <p:cNvSpPr txBox="1"/>
          <p:nvPr/>
        </p:nvSpPr>
        <p:spPr>
          <a:xfrm>
            <a:off x="5257800" y="1219200"/>
            <a:ext cx="2147254" cy="461665"/>
          </a:xfrm>
          <a:prstGeom prst="rect">
            <a:avLst/>
          </a:prstGeom>
          <a:noFill/>
          <a:ln>
            <a:solidFill>
              <a:schemeClr val="bg1"/>
            </a:solidFill>
          </a:ln>
        </p:spPr>
        <p:txBody>
          <a:bodyPr wrap="none" rtlCol="0">
            <a:spAutoFit/>
          </a:bodyPr>
          <a:lstStyle/>
          <a:p>
            <a:r>
              <a:rPr lang="en-US" sz="2400" dirty="0">
                <a:solidFill>
                  <a:schemeClr val="bg1"/>
                </a:solidFill>
              </a:rPr>
              <a:t>2021 CGP 4.3.3 </a:t>
            </a:r>
          </a:p>
        </p:txBody>
      </p:sp>
      <p:pic>
        <p:nvPicPr>
          <p:cNvPr id="9" name="Picture 3">
            <a:extLst>
              <a:ext uri="{FF2B5EF4-FFF2-40B4-BE49-F238E27FC236}">
                <a16:creationId xmlns:a16="http://schemas.microsoft.com/office/drawing/2014/main" id="{9C5C5777-3F18-4856-99CB-F67F46825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399" y="953600"/>
            <a:ext cx="8783681" cy="52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FCCEB7E-AACA-4B1C-9589-9783B5FF4525}"/>
              </a:ext>
            </a:extLst>
          </p:cNvPr>
          <p:cNvSpPr txBox="1"/>
          <p:nvPr/>
        </p:nvSpPr>
        <p:spPr>
          <a:xfrm>
            <a:off x="7240035" y="5638800"/>
            <a:ext cx="1370565" cy="400110"/>
          </a:xfrm>
          <a:prstGeom prst="rect">
            <a:avLst/>
          </a:prstGeom>
          <a:noFill/>
        </p:spPr>
        <p:txBody>
          <a:bodyPr wrap="square" rtlCol="0">
            <a:spAutoFit/>
          </a:bodyPr>
          <a:lstStyle/>
          <a:p>
            <a:r>
              <a:rPr lang="en-US" sz="2000" dirty="0"/>
              <a:t>Lake Hood</a:t>
            </a:r>
          </a:p>
        </p:txBody>
      </p:sp>
      <p:pic>
        <p:nvPicPr>
          <p:cNvPr id="8" name="Picture 7" descr="DEC Logo 1"/>
          <p:cNvPicPr/>
          <p:nvPr/>
        </p:nvPicPr>
        <p:blipFill>
          <a:blip r:embed="rId4" cstate="print"/>
          <a:srcRect/>
          <a:stretch>
            <a:fillRect/>
          </a:stretch>
        </p:blipFill>
        <p:spPr bwMode="auto">
          <a:xfrm>
            <a:off x="77724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4068572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alex\Desktop\Sam Flash Drive\WINTER09\Barrow 09\September Visit\P9140265.JPG"/>
          <p:cNvPicPr>
            <a:picLocks noChangeAspect="1" noChangeArrowheads="1"/>
          </p:cNvPicPr>
          <p:nvPr/>
        </p:nvPicPr>
        <p:blipFill>
          <a:blip r:embed="rId3" cstate="print">
            <a:lum bright="-17000" contrast="6000"/>
          </a:blip>
          <a:srcRect/>
          <a:stretch>
            <a:fillRect/>
          </a:stretch>
        </p:blipFill>
        <p:spPr bwMode="auto">
          <a:xfrm>
            <a:off x="0" y="0"/>
            <a:ext cx="9144000" cy="6858000"/>
          </a:xfrm>
          <a:prstGeom prst="rect">
            <a:avLst/>
          </a:prstGeom>
          <a:noFill/>
          <a:effectLst>
            <a:innerShdw blurRad="114300">
              <a:prstClr val="black"/>
            </a:innerShdw>
          </a:effectLst>
        </p:spPr>
      </p:pic>
      <p:sp>
        <p:nvSpPr>
          <p:cNvPr id="3" name="TextBox 2"/>
          <p:cNvSpPr txBox="1"/>
          <p:nvPr/>
        </p:nvSpPr>
        <p:spPr>
          <a:xfrm>
            <a:off x="82275" y="144959"/>
            <a:ext cx="9061725" cy="769441"/>
          </a:xfrm>
          <a:prstGeom prst="rect">
            <a:avLst/>
          </a:prstGeom>
          <a:noFill/>
        </p:spPr>
        <p:txBody>
          <a:bodyPr wrap="square" rtlCol="0">
            <a:spAutoFit/>
          </a:bodyPr>
          <a:lstStyle/>
          <a:p>
            <a:r>
              <a:rPr lang="en-US" sz="4300" dirty="0">
                <a:solidFill>
                  <a:prstClr val="white"/>
                </a:solidFill>
                <a:effectLst>
                  <a:outerShdw blurRad="38100" dist="38100" dir="2700000" algn="tl">
                    <a:srgbClr val="000000">
                      <a:alpha val="43137"/>
                    </a:srgbClr>
                  </a:outerShdw>
                </a:effectLst>
              </a:rPr>
              <a:t>Pity the BMP’s on the edge of the earth</a:t>
            </a:r>
          </a:p>
        </p:txBody>
      </p:sp>
      <p:sp>
        <p:nvSpPr>
          <p:cNvPr id="4" name="TextBox 3"/>
          <p:cNvSpPr txBox="1"/>
          <p:nvPr/>
        </p:nvSpPr>
        <p:spPr>
          <a:xfrm rot="20481168">
            <a:off x="559429" y="3824538"/>
            <a:ext cx="2570127" cy="584775"/>
          </a:xfrm>
          <a:prstGeom prst="rect">
            <a:avLst/>
          </a:prstGeom>
          <a:noFill/>
        </p:spPr>
        <p:txBody>
          <a:bodyPr wrap="none" rtlCol="0">
            <a:spAutoFit/>
          </a:bodyPr>
          <a:lstStyle/>
          <a:p>
            <a:r>
              <a:rPr lang="en-US" sz="3200" b="1" dirty="0">
                <a:solidFill>
                  <a:prstClr val="white"/>
                </a:solidFill>
                <a:effectLst>
                  <a:outerShdw blurRad="38100" dist="38100" dir="2700000" algn="tl">
                    <a:srgbClr val="000000">
                      <a:alpha val="43137"/>
                    </a:srgbClr>
                  </a:outerShdw>
                </a:effectLst>
              </a:rPr>
              <a:t>Site Discharge</a:t>
            </a:r>
          </a:p>
        </p:txBody>
      </p:sp>
      <p:sp>
        <p:nvSpPr>
          <p:cNvPr id="5" name="TextBox 4"/>
          <p:cNvSpPr txBox="1"/>
          <p:nvPr/>
        </p:nvSpPr>
        <p:spPr>
          <a:xfrm>
            <a:off x="5943600" y="838200"/>
            <a:ext cx="2942665" cy="584775"/>
          </a:xfrm>
          <a:prstGeom prst="rect">
            <a:avLst/>
          </a:prstGeom>
          <a:noFill/>
        </p:spPr>
        <p:txBody>
          <a:bodyPr wrap="none" rtlCol="0">
            <a:spAutoFit/>
          </a:bodyPr>
          <a:lstStyle/>
          <a:p>
            <a:r>
              <a:rPr lang="en-US" sz="3200" b="1" dirty="0">
                <a:solidFill>
                  <a:prstClr val="white"/>
                </a:solidFill>
                <a:effectLst>
                  <a:outerShdw blurRad="38100" dist="38100" dir="2700000" algn="tl">
                    <a:srgbClr val="000000">
                      <a:alpha val="43137"/>
                    </a:srgbClr>
                  </a:outerShdw>
                </a:effectLst>
              </a:rPr>
              <a:t>Receiving Water</a:t>
            </a:r>
          </a:p>
        </p:txBody>
      </p:sp>
      <p:sp>
        <p:nvSpPr>
          <p:cNvPr id="6" name="TextBox 5"/>
          <p:cNvSpPr txBox="1"/>
          <p:nvPr/>
        </p:nvSpPr>
        <p:spPr>
          <a:xfrm>
            <a:off x="8128671" y="6412468"/>
            <a:ext cx="862929" cy="369332"/>
          </a:xfrm>
          <a:prstGeom prst="rect">
            <a:avLst/>
          </a:prstGeom>
          <a:noFill/>
        </p:spPr>
        <p:txBody>
          <a:bodyPr wrap="none" rtlCol="0">
            <a:spAutoFit/>
          </a:bodyPr>
          <a:lstStyle/>
          <a:p>
            <a:r>
              <a:rPr lang="en-US" dirty="0">
                <a:solidFill>
                  <a:prstClr val="white"/>
                </a:solidFill>
              </a:rPr>
              <a:t>Barrow</a:t>
            </a:r>
          </a:p>
        </p:txBody>
      </p:sp>
      <p:sp>
        <p:nvSpPr>
          <p:cNvPr id="7" name="TextBox 6"/>
          <p:cNvSpPr txBox="1"/>
          <p:nvPr/>
        </p:nvSpPr>
        <p:spPr>
          <a:xfrm>
            <a:off x="7162800" y="2743200"/>
            <a:ext cx="732893" cy="369332"/>
          </a:xfrm>
          <a:prstGeom prst="rect">
            <a:avLst/>
          </a:prstGeom>
          <a:noFill/>
        </p:spPr>
        <p:txBody>
          <a:bodyPr wrap="none" rtlCol="0">
            <a:spAutoFit/>
          </a:bodyPr>
          <a:lstStyle/>
          <a:p>
            <a:r>
              <a:rPr lang="en-US" dirty="0">
                <a:solidFill>
                  <a:prstClr val="white"/>
                </a:solidFill>
              </a:rPr>
              <a:t>BMP?</a:t>
            </a:r>
          </a:p>
        </p:txBody>
      </p:sp>
      <p:sp>
        <p:nvSpPr>
          <p:cNvPr id="8" name="Freeform 7"/>
          <p:cNvSpPr/>
          <p:nvPr/>
        </p:nvSpPr>
        <p:spPr>
          <a:xfrm>
            <a:off x="3962400" y="2209800"/>
            <a:ext cx="3200400" cy="3304309"/>
          </a:xfrm>
          <a:custGeom>
            <a:avLst/>
            <a:gdLst>
              <a:gd name="connsiteX0" fmla="*/ 2618509 w 3380509"/>
              <a:gd name="connsiteY0" fmla="*/ 554182 h 2826327"/>
              <a:gd name="connsiteX1" fmla="*/ 2189018 w 3380509"/>
              <a:gd name="connsiteY1" fmla="*/ 277091 h 2826327"/>
              <a:gd name="connsiteX2" fmla="*/ 1828800 w 3380509"/>
              <a:gd name="connsiteY2" fmla="*/ 124691 h 2826327"/>
              <a:gd name="connsiteX3" fmla="*/ 1108364 w 3380509"/>
              <a:gd name="connsiteY3" fmla="*/ 13854 h 2826327"/>
              <a:gd name="connsiteX4" fmla="*/ 581891 w 3380509"/>
              <a:gd name="connsiteY4" fmla="*/ 0 h 2826327"/>
              <a:gd name="connsiteX5" fmla="*/ 83127 w 3380509"/>
              <a:gd name="connsiteY5" fmla="*/ 69273 h 2826327"/>
              <a:gd name="connsiteX6" fmla="*/ 27709 w 3380509"/>
              <a:gd name="connsiteY6" fmla="*/ 96982 h 2826327"/>
              <a:gd name="connsiteX7" fmla="*/ 0 w 3380509"/>
              <a:gd name="connsiteY7" fmla="*/ 193964 h 2826327"/>
              <a:gd name="connsiteX8" fmla="*/ 0 w 3380509"/>
              <a:gd name="connsiteY8" fmla="*/ 193964 h 2826327"/>
              <a:gd name="connsiteX9" fmla="*/ 96982 w 3380509"/>
              <a:gd name="connsiteY9" fmla="*/ 290945 h 2826327"/>
              <a:gd name="connsiteX10" fmla="*/ 249382 w 3380509"/>
              <a:gd name="connsiteY10" fmla="*/ 277091 h 2826327"/>
              <a:gd name="connsiteX11" fmla="*/ 609600 w 3380509"/>
              <a:gd name="connsiteY11" fmla="*/ 249382 h 2826327"/>
              <a:gd name="connsiteX12" fmla="*/ 1122218 w 3380509"/>
              <a:gd name="connsiteY12" fmla="*/ 249382 h 2826327"/>
              <a:gd name="connsiteX13" fmla="*/ 1704109 w 3380509"/>
              <a:gd name="connsiteY13" fmla="*/ 332509 h 2826327"/>
              <a:gd name="connsiteX14" fmla="*/ 2008909 w 3380509"/>
              <a:gd name="connsiteY14" fmla="*/ 443345 h 2826327"/>
              <a:gd name="connsiteX15" fmla="*/ 2258291 w 3380509"/>
              <a:gd name="connsiteY15" fmla="*/ 595745 h 2826327"/>
              <a:gd name="connsiteX16" fmla="*/ 2438400 w 3380509"/>
              <a:gd name="connsiteY16" fmla="*/ 748145 h 2826327"/>
              <a:gd name="connsiteX17" fmla="*/ 2743200 w 3380509"/>
              <a:gd name="connsiteY17" fmla="*/ 1080654 h 2826327"/>
              <a:gd name="connsiteX18" fmla="*/ 2867891 w 3380509"/>
              <a:gd name="connsiteY18" fmla="*/ 1260764 h 2826327"/>
              <a:gd name="connsiteX19" fmla="*/ 2992582 w 3380509"/>
              <a:gd name="connsiteY19" fmla="*/ 1496291 h 2826327"/>
              <a:gd name="connsiteX20" fmla="*/ 3048000 w 3380509"/>
              <a:gd name="connsiteY20" fmla="*/ 1828800 h 2826327"/>
              <a:gd name="connsiteX21" fmla="*/ 3061855 w 3380509"/>
              <a:gd name="connsiteY21" fmla="*/ 2272145 h 2826327"/>
              <a:gd name="connsiteX22" fmla="*/ 3006436 w 3380509"/>
              <a:gd name="connsiteY22" fmla="*/ 2632364 h 2826327"/>
              <a:gd name="connsiteX23" fmla="*/ 3034145 w 3380509"/>
              <a:gd name="connsiteY23" fmla="*/ 2757054 h 2826327"/>
              <a:gd name="connsiteX24" fmla="*/ 3158836 w 3380509"/>
              <a:gd name="connsiteY24" fmla="*/ 2826327 h 2826327"/>
              <a:gd name="connsiteX25" fmla="*/ 3325091 w 3380509"/>
              <a:gd name="connsiteY25" fmla="*/ 2743200 h 2826327"/>
              <a:gd name="connsiteX26" fmla="*/ 3352800 w 3380509"/>
              <a:gd name="connsiteY26" fmla="*/ 2549236 h 2826327"/>
              <a:gd name="connsiteX27" fmla="*/ 3380509 w 3380509"/>
              <a:gd name="connsiteY27" fmla="*/ 2036618 h 2826327"/>
              <a:gd name="connsiteX28" fmla="*/ 3338945 w 3380509"/>
              <a:gd name="connsiteY28" fmla="*/ 1717964 h 2826327"/>
              <a:gd name="connsiteX29" fmla="*/ 3255818 w 3380509"/>
              <a:gd name="connsiteY29" fmla="*/ 1330036 h 2826327"/>
              <a:gd name="connsiteX30" fmla="*/ 3089564 w 3380509"/>
              <a:gd name="connsiteY30" fmla="*/ 1080654 h 2826327"/>
              <a:gd name="connsiteX31" fmla="*/ 2784764 w 3380509"/>
              <a:gd name="connsiteY31" fmla="*/ 734291 h 2826327"/>
              <a:gd name="connsiteX32" fmla="*/ 2618509 w 3380509"/>
              <a:gd name="connsiteY32" fmla="*/ 554182 h 282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380509" h="2826327">
                <a:moveTo>
                  <a:pt x="2618509" y="554182"/>
                </a:moveTo>
                <a:lnTo>
                  <a:pt x="2189018" y="277091"/>
                </a:lnTo>
                <a:lnTo>
                  <a:pt x="1828800" y="124691"/>
                </a:lnTo>
                <a:lnTo>
                  <a:pt x="1108364" y="13854"/>
                </a:lnTo>
                <a:lnTo>
                  <a:pt x="581891" y="0"/>
                </a:lnTo>
                <a:lnTo>
                  <a:pt x="83127" y="69273"/>
                </a:lnTo>
                <a:lnTo>
                  <a:pt x="27709" y="96982"/>
                </a:lnTo>
                <a:lnTo>
                  <a:pt x="0" y="193964"/>
                </a:lnTo>
                <a:lnTo>
                  <a:pt x="0" y="193964"/>
                </a:lnTo>
                <a:lnTo>
                  <a:pt x="96982" y="290945"/>
                </a:lnTo>
                <a:lnTo>
                  <a:pt x="249382" y="277091"/>
                </a:lnTo>
                <a:lnTo>
                  <a:pt x="609600" y="249382"/>
                </a:lnTo>
                <a:lnTo>
                  <a:pt x="1122218" y="249382"/>
                </a:lnTo>
                <a:lnTo>
                  <a:pt x="1704109" y="332509"/>
                </a:lnTo>
                <a:lnTo>
                  <a:pt x="2008909" y="443345"/>
                </a:lnTo>
                <a:lnTo>
                  <a:pt x="2258291" y="595745"/>
                </a:lnTo>
                <a:lnTo>
                  <a:pt x="2438400" y="748145"/>
                </a:lnTo>
                <a:lnTo>
                  <a:pt x="2743200" y="1080654"/>
                </a:lnTo>
                <a:lnTo>
                  <a:pt x="2867891" y="1260764"/>
                </a:lnTo>
                <a:lnTo>
                  <a:pt x="2992582" y="1496291"/>
                </a:lnTo>
                <a:lnTo>
                  <a:pt x="3048000" y="1828800"/>
                </a:lnTo>
                <a:lnTo>
                  <a:pt x="3061855" y="2272145"/>
                </a:lnTo>
                <a:lnTo>
                  <a:pt x="3006436" y="2632364"/>
                </a:lnTo>
                <a:lnTo>
                  <a:pt x="3034145" y="2757054"/>
                </a:lnTo>
                <a:lnTo>
                  <a:pt x="3158836" y="2826327"/>
                </a:lnTo>
                <a:lnTo>
                  <a:pt x="3325091" y="2743200"/>
                </a:lnTo>
                <a:lnTo>
                  <a:pt x="3352800" y="2549236"/>
                </a:lnTo>
                <a:lnTo>
                  <a:pt x="3380509" y="2036618"/>
                </a:lnTo>
                <a:lnTo>
                  <a:pt x="3338945" y="1717964"/>
                </a:lnTo>
                <a:lnTo>
                  <a:pt x="3255818" y="1330036"/>
                </a:lnTo>
                <a:lnTo>
                  <a:pt x="3089564" y="1080654"/>
                </a:lnTo>
                <a:lnTo>
                  <a:pt x="2784764" y="734291"/>
                </a:lnTo>
                <a:lnTo>
                  <a:pt x="2618509" y="554182"/>
                </a:lnTo>
                <a:close/>
              </a:path>
            </a:pathLst>
          </a:custGeom>
          <a:blipFill>
            <a:blip r:embed="rId4" cstate="print"/>
            <a:tile tx="0" ty="0" sx="100000" sy="100000" flip="none" algn="tl"/>
          </a:blip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Curved Connector 12"/>
          <p:cNvCxnSpPr/>
          <p:nvPr/>
        </p:nvCxnSpPr>
        <p:spPr>
          <a:xfrm flipV="1">
            <a:off x="1600200" y="3962400"/>
            <a:ext cx="2590800" cy="838200"/>
          </a:xfrm>
          <a:prstGeom prst="curvedConnector3">
            <a:avLst>
              <a:gd name="adj1" fmla="val 50000"/>
            </a:avLst>
          </a:prstGeom>
          <a:ln w="98425">
            <a:solidFill>
              <a:srgbClr val="100A92"/>
            </a:solidFill>
            <a:tailEnd type="arrow"/>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906982" y="2535382"/>
            <a:ext cx="2923309" cy="2646218"/>
          </a:xfrm>
          <a:custGeom>
            <a:avLst/>
            <a:gdLst>
              <a:gd name="connsiteX0" fmla="*/ 221673 w 2923309"/>
              <a:gd name="connsiteY0" fmla="*/ 55418 h 2646218"/>
              <a:gd name="connsiteX1" fmla="*/ 665018 w 2923309"/>
              <a:gd name="connsiteY1" fmla="*/ 0 h 2646218"/>
              <a:gd name="connsiteX2" fmla="*/ 1163782 w 2923309"/>
              <a:gd name="connsiteY2" fmla="*/ 13854 h 2646218"/>
              <a:gd name="connsiteX3" fmla="*/ 1579418 w 2923309"/>
              <a:gd name="connsiteY3" fmla="*/ 83127 h 2646218"/>
              <a:gd name="connsiteX4" fmla="*/ 1842654 w 2923309"/>
              <a:gd name="connsiteY4" fmla="*/ 166254 h 2646218"/>
              <a:gd name="connsiteX5" fmla="*/ 2189018 w 2923309"/>
              <a:gd name="connsiteY5" fmla="*/ 304800 h 2646218"/>
              <a:gd name="connsiteX6" fmla="*/ 2355273 w 2923309"/>
              <a:gd name="connsiteY6" fmla="*/ 374073 h 2646218"/>
              <a:gd name="connsiteX7" fmla="*/ 2452254 w 2923309"/>
              <a:gd name="connsiteY7" fmla="*/ 387927 h 2646218"/>
              <a:gd name="connsiteX8" fmla="*/ 2576945 w 2923309"/>
              <a:gd name="connsiteY8" fmla="*/ 471054 h 2646218"/>
              <a:gd name="connsiteX9" fmla="*/ 2673927 w 2923309"/>
              <a:gd name="connsiteY9" fmla="*/ 595745 h 2646218"/>
              <a:gd name="connsiteX10" fmla="*/ 2770909 w 2923309"/>
              <a:gd name="connsiteY10" fmla="*/ 748145 h 2646218"/>
              <a:gd name="connsiteX11" fmla="*/ 2826327 w 2923309"/>
              <a:gd name="connsiteY11" fmla="*/ 845127 h 2646218"/>
              <a:gd name="connsiteX12" fmla="*/ 2854036 w 2923309"/>
              <a:gd name="connsiteY12" fmla="*/ 997527 h 2646218"/>
              <a:gd name="connsiteX13" fmla="*/ 2840182 w 2923309"/>
              <a:gd name="connsiteY13" fmla="*/ 1177636 h 2646218"/>
              <a:gd name="connsiteX14" fmla="*/ 2784763 w 2923309"/>
              <a:gd name="connsiteY14" fmla="*/ 1316182 h 2646218"/>
              <a:gd name="connsiteX15" fmla="*/ 2881745 w 2923309"/>
              <a:gd name="connsiteY15" fmla="*/ 1551709 h 2646218"/>
              <a:gd name="connsiteX16" fmla="*/ 2923309 w 2923309"/>
              <a:gd name="connsiteY16" fmla="*/ 1884218 h 2646218"/>
              <a:gd name="connsiteX17" fmla="*/ 2923309 w 2923309"/>
              <a:gd name="connsiteY17" fmla="*/ 2396836 h 2646218"/>
              <a:gd name="connsiteX18" fmla="*/ 2840182 w 2923309"/>
              <a:gd name="connsiteY18" fmla="*/ 2604654 h 2646218"/>
              <a:gd name="connsiteX19" fmla="*/ 2840182 w 2923309"/>
              <a:gd name="connsiteY19" fmla="*/ 2604654 h 2646218"/>
              <a:gd name="connsiteX20" fmla="*/ 2604654 w 2923309"/>
              <a:gd name="connsiteY20" fmla="*/ 2646218 h 2646218"/>
              <a:gd name="connsiteX21" fmla="*/ 2396836 w 2923309"/>
              <a:gd name="connsiteY21" fmla="*/ 2549236 h 2646218"/>
              <a:gd name="connsiteX22" fmla="*/ 2216727 w 2923309"/>
              <a:gd name="connsiteY22" fmla="*/ 2286000 h 2646218"/>
              <a:gd name="connsiteX23" fmla="*/ 2133600 w 2923309"/>
              <a:gd name="connsiteY23" fmla="*/ 2064327 h 2646218"/>
              <a:gd name="connsiteX24" fmla="*/ 1967345 w 2923309"/>
              <a:gd name="connsiteY24" fmla="*/ 1717963 h 2646218"/>
              <a:gd name="connsiteX25" fmla="*/ 1773382 w 2923309"/>
              <a:gd name="connsiteY25" fmla="*/ 1496291 h 2646218"/>
              <a:gd name="connsiteX26" fmla="*/ 1385454 w 2923309"/>
              <a:gd name="connsiteY26" fmla="*/ 1122218 h 2646218"/>
              <a:gd name="connsiteX27" fmla="*/ 1149927 w 2923309"/>
              <a:gd name="connsiteY27" fmla="*/ 942109 h 2646218"/>
              <a:gd name="connsiteX28" fmla="*/ 706582 w 2923309"/>
              <a:gd name="connsiteY28" fmla="*/ 720436 h 2646218"/>
              <a:gd name="connsiteX29" fmla="*/ 387927 w 2923309"/>
              <a:gd name="connsiteY29" fmla="*/ 623454 h 2646218"/>
              <a:gd name="connsiteX30" fmla="*/ 152400 w 2923309"/>
              <a:gd name="connsiteY30" fmla="*/ 581891 h 2646218"/>
              <a:gd name="connsiteX31" fmla="*/ 0 w 2923309"/>
              <a:gd name="connsiteY31" fmla="*/ 443345 h 2646218"/>
              <a:gd name="connsiteX32" fmla="*/ 0 w 2923309"/>
              <a:gd name="connsiteY32" fmla="*/ 221673 h 2646218"/>
              <a:gd name="connsiteX33" fmla="*/ 96982 w 2923309"/>
              <a:gd name="connsiteY33" fmla="*/ 124691 h 2646218"/>
              <a:gd name="connsiteX34" fmla="*/ 221673 w 2923309"/>
              <a:gd name="connsiteY34" fmla="*/ 55418 h 2646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923309" h="2646218">
                <a:moveTo>
                  <a:pt x="221673" y="55418"/>
                </a:moveTo>
                <a:lnTo>
                  <a:pt x="665018" y="0"/>
                </a:lnTo>
                <a:lnTo>
                  <a:pt x="1163782" y="13854"/>
                </a:lnTo>
                <a:lnTo>
                  <a:pt x="1579418" y="83127"/>
                </a:lnTo>
                <a:lnTo>
                  <a:pt x="1842654" y="166254"/>
                </a:lnTo>
                <a:lnTo>
                  <a:pt x="2189018" y="304800"/>
                </a:lnTo>
                <a:lnTo>
                  <a:pt x="2355273" y="374073"/>
                </a:lnTo>
                <a:lnTo>
                  <a:pt x="2452254" y="387927"/>
                </a:lnTo>
                <a:lnTo>
                  <a:pt x="2576945" y="471054"/>
                </a:lnTo>
                <a:lnTo>
                  <a:pt x="2673927" y="595745"/>
                </a:lnTo>
                <a:lnTo>
                  <a:pt x="2770909" y="748145"/>
                </a:lnTo>
                <a:lnTo>
                  <a:pt x="2826327" y="845127"/>
                </a:lnTo>
                <a:lnTo>
                  <a:pt x="2854036" y="997527"/>
                </a:lnTo>
                <a:lnTo>
                  <a:pt x="2840182" y="1177636"/>
                </a:lnTo>
                <a:lnTo>
                  <a:pt x="2784763" y="1316182"/>
                </a:lnTo>
                <a:lnTo>
                  <a:pt x="2881745" y="1551709"/>
                </a:lnTo>
                <a:lnTo>
                  <a:pt x="2923309" y="1884218"/>
                </a:lnTo>
                <a:lnTo>
                  <a:pt x="2923309" y="2396836"/>
                </a:lnTo>
                <a:lnTo>
                  <a:pt x="2840182" y="2604654"/>
                </a:lnTo>
                <a:lnTo>
                  <a:pt x="2840182" y="2604654"/>
                </a:lnTo>
                <a:lnTo>
                  <a:pt x="2604654" y="2646218"/>
                </a:lnTo>
                <a:lnTo>
                  <a:pt x="2396836" y="2549236"/>
                </a:lnTo>
                <a:lnTo>
                  <a:pt x="2216727" y="2286000"/>
                </a:lnTo>
                <a:lnTo>
                  <a:pt x="2133600" y="2064327"/>
                </a:lnTo>
                <a:lnTo>
                  <a:pt x="1967345" y="1717963"/>
                </a:lnTo>
                <a:lnTo>
                  <a:pt x="1773382" y="1496291"/>
                </a:lnTo>
                <a:lnTo>
                  <a:pt x="1385454" y="1122218"/>
                </a:lnTo>
                <a:lnTo>
                  <a:pt x="1149927" y="942109"/>
                </a:lnTo>
                <a:lnTo>
                  <a:pt x="706582" y="720436"/>
                </a:lnTo>
                <a:lnTo>
                  <a:pt x="387927" y="623454"/>
                </a:lnTo>
                <a:lnTo>
                  <a:pt x="152400" y="581891"/>
                </a:lnTo>
                <a:lnTo>
                  <a:pt x="0" y="443345"/>
                </a:lnTo>
                <a:lnTo>
                  <a:pt x="0" y="221673"/>
                </a:lnTo>
                <a:lnTo>
                  <a:pt x="96982" y="124691"/>
                </a:lnTo>
                <a:lnTo>
                  <a:pt x="221673" y="55418"/>
                </a:lnTo>
                <a:close/>
              </a:path>
            </a:pathLst>
          </a:custGeom>
          <a:blipFill dpi="0" rotWithShape="1">
            <a:blip r:embed="rId5" cstate="print">
              <a:alphaModFix amt="92000"/>
            </a:blip>
            <a:srcRect/>
            <a:tile tx="0" ty="0" sx="100000" sy="100000" flip="x"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487" t="7509" r="6487" b="26394"/>
          <a:stretch/>
        </p:blipFill>
        <p:spPr bwMode="auto">
          <a:xfrm>
            <a:off x="134257" y="5943600"/>
            <a:ext cx="11611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descr="C:\Users\alex\AppData\Local\Microsoft\Windows\Temporary Internet Files\Content.IE5\BJOC08I8\MCPE01448_0000[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1476" y="4953000"/>
            <a:ext cx="1061220" cy="172655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733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11"/>
                                        </p:tgtEl>
                                      </p:cBhvr>
                                    </p:animEffect>
                                    <p:set>
                                      <p:cBhvr>
                                        <p:cTn id="9" dur="1" fill="hold">
                                          <p:stCondLst>
                                            <p:cond delay="4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E:\DCIM\102NCD90\DSC_19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Freeform 3"/>
          <p:cNvSpPr/>
          <p:nvPr/>
        </p:nvSpPr>
        <p:spPr>
          <a:xfrm>
            <a:off x="5029200" y="3311236"/>
            <a:ext cx="1371600" cy="3020291"/>
          </a:xfrm>
          <a:custGeom>
            <a:avLst/>
            <a:gdLst>
              <a:gd name="connsiteX0" fmla="*/ 1371600 w 1371600"/>
              <a:gd name="connsiteY0" fmla="*/ 3020291 h 3020291"/>
              <a:gd name="connsiteX1" fmla="*/ 207818 w 1371600"/>
              <a:gd name="connsiteY1" fmla="*/ 1801091 h 3020291"/>
              <a:gd name="connsiteX2" fmla="*/ 83127 w 1371600"/>
              <a:gd name="connsiteY2" fmla="*/ 734291 h 3020291"/>
              <a:gd name="connsiteX3" fmla="*/ 0 w 1371600"/>
              <a:gd name="connsiteY3" fmla="*/ 0 h 3020291"/>
            </a:gdLst>
            <a:ahLst/>
            <a:cxnLst>
              <a:cxn ang="0">
                <a:pos x="connsiteX0" y="connsiteY0"/>
              </a:cxn>
              <a:cxn ang="0">
                <a:pos x="connsiteX1" y="connsiteY1"/>
              </a:cxn>
              <a:cxn ang="0">
                <a:pos x="connsiteX2" y="connsiteY2"/>
              </a:cxn>
              <a:cxn ang="0">
                <a:pos x="connsiteX3" y="connsiteY3"/>
              </a:cxn>
            </a:cxnLst>
            <a:rect l="l" t="t" r="r" b="b"/>
            <a:pathLst>
              <a:path w="1371600" h="3020291">
                <a:moveTo>
                  <a:pt x="1371600" y="3020291"/>
                </a:moveTo>
                <a:cubicBezTo>
                  <a:pt x="897081" y="2601191"/>
                  <a:pt x="422563" y="2182091"/>
                  <a:pt x="207818" y="1801091"/>
                </a:cubicBezTo>
                <a:cubicBezTo>
                  <a:pt x="-6927" y="1420091"/>
                  <a:pt x="117763" y="1034473"/>
                  <a:pt x="83127" y="734291"/>
                </a:cubicBezTo>
                <a:cubicBezTo>
                  <a:pt x="48491" y="434109"/>
                  <a:pt x="24245" y="217054"/>
                  <a:pt x="0" y="0"/>
                </a:cubicBezTo>
              </a:path>
            </a:pathLst>
          </a:custGeom>
          <a:noFill/>
          <a:ln w="69850">
            <a:solidFill>
              <a:srgbClr val="1919C9"/>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76200" y="5486400"/>
            <a:ext cx="6471002" cy="1323439"/>
          </a:xfrm>
          <a:prstGeom prst="rect">
            <a:avLst/>
          </a:prstGeom>
          <a:noFill/>
        </p:spPr>
        <p:txBody>
          <a:bodyPr wrap="none" rtlCol="0">
            <a:spAutoFit/>
          </a:bodyPr>
          <a:lstStyle/>
          <a:p>
            <a:pPr marL="285750" indent="-285750">
              <a:buFont typeface="Arial" pitchFamily="34" charset="0"/>
              <a:buChar char="•"/>
            </a:pPr>
            <a:r>
              <a:rPr lang="en-US" sz="4000" dirty="0">
                <a:solidFill>
                  <a:prstClr val="white"/>
                </a:solidFill>
                <a:effectLst>
                  <a:outerShdw blurRad="38100" dist="38100" dir="2700000" algn="tl">
                    <a:srgbClr val="000000">
                      <a:alpha val="43137"/>
                    </a:srgbClr>
                  </a:outerShdw>
                </a:effectLst>
              </a:rPr>
              <a:t>Was it inspected?</a:t>
            </a:r>
          </a:p>
          <a:p>
            <a:pPr marL="285750" indent="-285750">
              <a:buFont typeface="Arial" pitchFamily="34" charset="0"/>
              <a:buChar char="•"/>
            </a:pPr>
            <a:r>
              <a:rPr lang="en-US" sz="4000" dirty="0">
                <a:solidFill>
                  <a:prstClr val="white"/>
                </a:solidFill>
                <a:effectLst>
                  <a:outerShdw blurRad="38100" dist="38100" dir="2700000" algn="tl">
                    <a:srgbClr val="000000">
                      <a:alpha val="43137"/>
                    </a:srgbClr>
                  </a:outerShdw>
                </a:effectLst>
              </a:rPr>
              <a:t>Do we know how to inspect?</a:t>
            </a:r>
          </a:p>
        </p:txBody>
      </p:sp>
      <p:sp>
        <p:nvSpPr>
          <p:cNvPr id="6" name="TextBox 5"/>
          <p:cNvSpPr txBox="1"/>
          <p:nvPr/>
        </p:nvSpPr>
        <p:spPr>
          <a:xfrm>
            <a:off x="7878307" y="6412468"/>
            <a:ext cx="1189493" cy="369332"/>
          </a:xfrm>
          <a:prstGeom prst="rect">
            <a:avLst/>
          </a:prstGeom>
          <a:noFill/>
        </p:spPr>
        <p:txBody>
          <a:bodyPr wrap="none" rtlCol="0">
            <a:spAutoFit/>
          </a:bodyPr>
          <a:lstStyle/>
          <a:p>
            <a:r>
              <a:rPr lang="en-US" dirty="0">
                <a:solidFill>
                  <a:prstClr val="white"/>
                </a:solidFill>
              </a:rPr>
              <a:t>Anchorage</a:t>
            </a:r>
          </a:p>
        </p:txBody>
      </p:sp>
      <p:sp>
        <p:nvSpPr>
          <p:cNvPr id="9" name="Rectangle 8"/>
          <p:cNvSpPr/>
          <p:nvPr/>
        </p:nvSpPr>
        <p:spPr>
          <a:xfrm>
            <a:off x="1066800" y="838200"/>
            <a:ext cx="152400" cy="3276601"/>
          </a:xfrm>
          <a:prstGeom prst="rect">
            <a:avLst/>
          </a:prstGeom>
          <a:solidFill>
            <a:srgbClr val="6B63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6" descr="http://www.ricesigns.com/real_pictures/wrong_way_sign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4074">
            <a:off x="345532" y="907749"/>
            <a:ext cx="1594937" cy="98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224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DCIM\102NCD90\DSC_026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5" name="Freeform 4"/>
          <p:cNvSpPr/>
          <p:nvPr/>
        </p:nvSpPr>
        <p:spPr>
          <a:xfrm>
            <a:off x="167425" y="2678806"/>
            <a:ext cx="6323527" cy="2163650"/>
          </a:xfrm>
          <a:custGeom>
            <a:avLst/>
            <a:gdLst>
              <a:gd name="connsiteX0" fmla="*/ 6323527 w 6323527"/>
              <a:gd name="connsiteY0" fmla="*/ 0 h 2163650"/>
              <a:gd name="connsiteX1" fmla="*/ 4584879 w 6323527"/>
              <a:gd name="connsiteY1" fmla="*/ 231819 h 2163650"/>
              <a:gd name="connsiteX2" fmla="*/ 3013657 w 6323527"/>
              <a:gd name="connsiteY2" fmla="*/ 437881 h 2163650"/>
              <a:gd name="connsiteX3" fmla="*/ 2163651 w 6323527"/>
              <a:gd name="connsiteY3" fmla="*/ 940157 h 2163650"/>
              <a:gd name="connsiteX4" fmla="*/ 1197736 w 6323527"/>
              <a:gd name="connsiteY4" fmla="*/ 1390918 h 2163650"/>
              <a:gd name="connsiteX5" fmla="*/ 0 w 6323527"/>
              <a:gd name="connsiteY5" fmla="*/ 2163650 h 216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3527" h="2163650">
                <a:moveTo>
                  <a:pt x="6323527" y="0"/>
                </a:moveTo>
                <a:lnTo>
                  <a:pt x="4584879" y="231819"/>
                </a:lnTo>
                <a:cubicBezTo>
                  <a:pt x="4033234" y="304799"/>
                  <a:pt x="3417195" y="319825"/>
                  <a:pt x="3013657" y="437881"/>
                </a:cubicBezTo>
                <a:cubicBezTo>
                  <a:pt x="2610119" y="555937"/>
                  <a:pt x="2466305" y="781318"/>
                  <a:pt x="2163651" y="940157"/>
                </a:cubicBezTo>
                <a:cubicBezTo>
                  <a:pt x="1860998" y="1098997"/>
                  <a:pt x="1558345" y="1187003"/>
                  <a:pt x="1197736" y="1390918"/>
                </a:cubicBezTo>
                <a:cubicBezTo>
                  <a:pt x="837128" y="1594834"/>
                  <a:pt x="418564" y="1879242"/>
                  <a:pt x="0" y="2163650"/>
                </a:cubicBezTo>
              </a:path>
            </a:pathLst>
          </a:custGeom>
          <a:ln w="6032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white"/>
              </a:solidFill>
            </a:endParaRPr>
          </a:p>
        </p:txBody>
      </p:sp>
      <p:sp>
        <p:nvSpPr>
          <p:cNvPr id="4" name="TextBox 3"/>
          <p:cNvSpPr txBox="1"/>
          <p:nvPr/>
        </p:nvSpPr>
        <p:spPr>
          <a:xfrm>
            <a:off x="8046646" y="6412468"/>
            <a:ext cx="1036246" cy="369332"/>
          </a:xfrm>
          <a:prstGeom prst="rect">
            <a:avLst/>
          </a:prstGeom>
          <a:noFill/>
        </p:spPr>
        <p:txBody>
          <a:bodyPr wrap="none" rtlCol="0">
            <a:spAutoFit/>
          </a:bodyPr>
          <a:lstStyle/>
          <a:p>
            <a:r>
              <a:rPr lang="en-US" dirty="0" err="1">
                <a:solidFill>
                  <a:prstClr val="white"/>
                </a:solidFill>
              </a:rPr>
              <a:t>Gustavus</a:t>
            </a:r>
            <a:endParaRPr lang="en-US" dirty="0">
              <a:solidFill>
                <a:prstClr val="white"/>
              </a:solidFill>
            </a:endParaRPr>
          </a:p>
        </p:txBody>
      </p:sp>
      <p:sp>
        <p:nvSpPr>
          <p:cNvPr id="9" name="Ribbon: Tilted Down 8">
            <a:extLst>
              <a:ext uri="{FF2B5EF4-FFF2-40B4-BE49-F238E27FC236}">
                <a16:creationId xmlns:a16="http://schemas.microsoft.com/office/drawing/2014/main" id="{D50E4AAF-0495-4DD6-9BE9-B87B64181B9F}"/>
              </a:ext>
            </a:extLst>
          </p:cNvPr>
          <p:cNvSpPr/>
          <p:nvPr/>
        </p:nvSpPr>
        <p:spPr>
          <a:xfrm>
            <a:off x="457200" y="6172200"/>
            <a:ext cx="838200" cy="3810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28</a:t>
            </a:r>
          </a:p>
        </p:txBody>
      </p:sp>
    </p:spTree>
    <p:extLst>
      <p:ext uri="{BB962C8B-B14F-4D97-AF65-F5344CB8AC3E}">
        <p14:creationId xmlns:p14="http://schemas.microsoft.com/office/powerpoint/2010/main" val="304996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Backup3\pictures\Alaska Audit Photos\Wa Creek\DSCN327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757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5253" y="152400"/>
            <a:ext cx="7373493" cy="646331"/>
          </a:xfrm>
          <a:prstGeom prst="rect">
            <a:avLst/>
          </a:prstGeom>
          <a:noFill/>
        </p:spPr>
        <p:txBody>
          <a:bodyPr wrap="none" rtlCol="0">
            <a:spAutoFit/>
          </a:bodyPr>
          <a:lstStyle/>
          <a:p>
            <a:r>
              <a:rPr lang="en-US" sz="3600" dirty="0">
                <a:solidFill>
                  <a:prstClr val="white"/>
                </a:solidFill>
              </a:rPr>
              <a:t>Specialty Perimeter Sediment Controls</a:t>
            </a:r>
          </a:p>
        </p:txBody>
      </p:sp>
      <p:sp>
        <p:nvSpPr>
          <p:cNvPr id="3" name="TextBox 2"/>
          <p:cNvSpPr txBox="1"/>
          <p:nvPr/>
        </p:nvSpPr>
        <p:spPr>
          <a:xfrm>
            <a:off x="4343400" y="5581471"/>
            <a:ext cx="4628575" cy="1200329"/>
          </a:xfrm>
          <a:prstGeom prst="rect">
            <a:avLst/>
          </a:prstGeom>
          <a:noFill/>
        </p:spPr>
        <p:txBody>
          <a:bodyPr wrap="none" rtlCol="0">
            <a:spAutoFit/>
          </a:bodyPr>
          <a:lstStyle/>
          <a:p>
            <a:pPr marL="571500" indent="-571500">
              <a:buFont typeface="Arial" pitchFamily="34" charset="0"/>
              <a:buChar char="•"/>
            </a:pPr>
            <a:r>
              <a:rPr lang="en-US" sz="3600" dirty="0">
                <a:solidFill>
                  <a:prstClr val="white"/>
                </a:solidFill>
                <a:effectLst>
                  <a:outerShdw blurRad="38100" dist="38100" dir="2700000" algn="tl">
                    <a:srgbClr val="000000">
                      <a:alpha val="43137"/>
                    </a:srgbClr>
                  </a:outerShdw>
                </a:effectLst>
              </a:rPr>
              <a:t>Temporary Crossings</a:t>
            </a:r>
          </a:p>
          <a:p>
            <a:pPr marL="571500" indent="-571500">
              <a:buFont typeface="Arial" pitchFamily="34" charset="0"/>
              <a:buChar char="•"/>
            </a:pPr>
            <a:r>
              <a:rPr lang="en-US" sz="3600" dirty="0">
                <a:solidFill>
                  <a:prstClr val="white"/>
                </a:solidFill>
                <a:effectLst>
                  <a:outerShdw blurRad="38100" dist="38100" dir="2700000" algn="tl">
                    <a:srgbClr val="000000">
                      <a:alpha val="43137"/>
                    </a:srgbClr>
                  </a:outerShdw>
                </a:effectLst>
              </a:rPr>
              <a:t>Bridge Decks</a:t>
            </a:r>
          </a:p>
        </p:txBody>
      </p:sp>
      <p:sp>
        <p:nvSpPr>
          <p:cNvPr id="6" name="Rectangle 5"/>
          <p:cNvSpPr/>
          <p:nvPr/>
        </p:nvSpPr>
        <p:spPr>
          <a:xfrm>
            <a:off x="1066800" y="838200"/>
            <a:ext cx="152400" cy="3276601"/>
          </a:xfrm>
          <a:prstGeom prst="rect">
            <a:avLst/>
          </a:prstGeom>
          <a:solidFill>
            <a:srgbClr val="6B63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 name="Picture 6" descr="http://www.ricesigns.com/real_pictures/wrong_way_signs.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24074">
            <a:off x="345532" y="907749"/>
            <a:ext cx="1594937" cy="980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50191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0"/>
            <a:ext cx="9144000" cy="762000"/>
          </a:xfrm>
        </p:spPr>
        <p:txBody>
          <a:bodyPr>
            <a:noAutofit/>
          </a:bodyPr>
          <a:lstStyle/>
          <a:p>
            <a:pPr eaLnBrk="1" hangingPunct="1">
              <a:defRPr/>
            </a:pPr>
            <a:r>
              <a:rPr lang="en-US" sz="4000" b="1" dirty="0">
                <a:effectLst>
                  <a:outerShdw blurRad="38100" dist="38100" dir="2700000" algn="tl">
                    <a:srgbClr val="000000">
                      <a:alpha val="43137"/>
                    </a:srgbClr>
                  </a:outerShdw>
                </a:effectLst>
              </a:rPr>
              <a:t>Storm Drain Inlet Protection Measures</a:t>
            </a:r>
          </a:p>
        </p:txBody>
      </p:sp>
      <p:sp>
        <p:nvSpPr>
          <p:cNvPr id="45059" name="Rectangle 3"/>
          <p:cNvSpPr>
            <a:spLocks noGrp="1" noChangeArrowheads="1"/>
          </p:cNvSpPr>
          <p:nvPr>
            <p:ph type="body" sz="half" idx="1"/>
          </p:nvPr>
        </p:nvSpPr>
        <p:spPr/>
        <p:txBody>
          <a:bodyPr/>
          <a:lstStyle/>
          <a:p>
            <a:pPr eaLnBrk="1" hangingPunct="1">
              <a:lnSpc>
                <a:spcPct val="80000"/>
              </a:lnSpc>
              <a:buFont typeface="Wingdings" pitchFamily="2" charset="2"/>
              <a:buNone/>
              <a:defRPr/>
            </a:pPr>
            <a:endParaRPr lang="en-US" sz="1800"/>
          </a:p>
          <a:p>
            <a:pPr eaLnBrk="1" hangingPunct="1">
              <a:lnSpc>
                <a:spcPct val="80000"/>
              </a:lnSpc>
              <a:defRPr/>
            </a:pPr>
            <a:endParaRPr lang="en-US" sz="1800"/>
          </a:p>
          <a:p>
            <a:pPr eaLnBrk="1" hangingPunct="1">
              <a:lnSpc>
                <a:spcPct val="80000"/>
              </a:lnSpc>
              <a:defRPr/>
            </a:pPr>
            <a:endParaRPr lang="en-US" sz="1800"/>
          </a:p>
          <a:p>
            <a:pPr lvl="1" eaLnBrk="1" hangingPunct="1">
              <a:lnSpc>
                <a:spcPct val="80000"/>
              </a:lnSpc>
              <a:defRPr/>
            </a:pPr>
            <a:endParaRPr lang="en-US" sz="1600"/>
          </a:p>
          <a:p>
            <a:pPr lvl="1" eaLnBrk="1" hangingPunct="1">
              <a:lnSpc>
                <a:spcPct val="80000"/>
              </a:lnSpc>
              <a:buFont typeface="Wingdings" pitchFamily="2" charset="2"/>
              <a:buNone/>
              <a:defRPr/>
            </a:pPr>
            <a:endParaRPr lang="en-US" sz="1600"/>
          </a:p>
          <a:p>
            <a:pPr eaLnBrk="1" hangingPunct="1">
              <a:lnSpc>
                <a:spcPct val="80000"/>
              </a:lnSpc>
              <a:defRPr/>
            </a:pPr>
            <a:endParaRPr lang="en-US" sz="1800"/>
          </a:p>
          <a:p>
            <a:pPr eaLnBrk="1" hangingPunct="1">
              <a:lnSpc>
                <a:spcPct val="80000"/>
              </a:lnSpc>
              <a:defRPr/>
            </a:pPr>
            <a:endParaRPr lang="en-US" sz="1800"/>
          </a:p>
          <a:p>
            <a:pPr lvl="1" eaLnBrk="1" hangingPunct="1">
              <a:lnSpc>
                <a:spcPct val="80000"/>
              </a:lnSpc>
              <a:buFont typeface="Wingdings" pitchFamily="2" charset="2"/>
              <a:buNone/>
              <a:defRPr/>
            </a:pPr>
            <a:endParaRPr lang="en-US" sz="1600"/>
          </a:p>
          <a:p>
            <a:pPr eaLnBrk="1" hangingPunct="1">
              <a:lnSpc>
                <a:spcPct val="80000"/>
              </a:lnSpc>
              <a:defRPr/>
            </a:pPr>
            <a:endParaRPr lang="en-US" sz="1800"/>
          </a:p>
          <a:p>
            <a:pPr lvl="2" eaLnBrk="1" hangingPunct="1">
              <a:lnSpc>
                <a:spcPct val="80000"/>
              </a:lnSpc>
              <a:buFont typeface="Wingdings" pitchFamily="2" charset="2"/>
              <a:buNone/>
              <a:defRPr/>
            </a:pPr>
            <a:endParaRPr lang="en-US" sz="1400"/>
          </a:p>
          <a:p>
            <a:pPr lvl="2" eaLnBrk="1" hangingPunct="1">
              <a:lnSpc>
                <a:spcPct val="80000"/>
              </a:lnSpc>
              <a:defRPr/>
            </a:pPr>
            <a:endParaRPr lang="en-US" sz="1400"/>
          </a:p>
          <a:p>
            <a:pPr lvl="2" eaLnBrk="1" hangingPunct="1">
              <a:lnSpc>
                <a:spcPct val="80000"/>
              </a:lnSpc>
              <a:buFont typeface="Wingdings" pitchFamily="2" charset="2"/>
              <a:buNone/>
              <a:defRPr/>
            </a:pPr>
            <a:endParaRPr lang="en-US" sz="1400"/>
          </a:p>
          <a:p>
            <a:pPr lvl="1" eaLnBrk="1" hangingPunct="1">
              <a:lnSpc>
                <a:spcPct val="80000"/>
              </a:lnSpc>
              <a:defRPr/>
            </a:pPr>
            <a:endParaRPr lang="en-US" sz="1600"/>
          </a:p>
          <a:p>
            <a:pPr lvl="1" eaLnBrk="1" hangingPunct="1">
              <a:lnSpc>
                <a:spcPct val="80000"/>
              </a:lnSpc>
              <a:defRPr/>
            </a:pPr>
            <a:endParaRPr lang="en-US" sz="1600"/>
          </a:p>
          <a:p>
            <a:pPr eaLnBrk="1" hangingPunct="1">
              <a:lnSpc>
                <a:spcPct val="80000"/>
              </a:lnSpc>
              <a:defRPr/>
            </a:pPr>
            <a:endParaRPr lang="en-US" sz="1000"/>
          </a:p>
          <a:p>
            <a:pPr lvl="2" eaLnBrk="1" hangingPunct="1">
              <a:lnSpc>
                <a:spcPct val="80000"/>
              </a:lnSpc>
              <a:defRPr/>
            </a:pPr>
            <a:endParaRPr lang="en-US" sz="1000"/>
          </a:p>
          <a:p>
            <a:pPr lvl="1" eaLnBrk="1" hangingPunct="1">
              <a:lnSpc>
                <a:spcPct val="80000"/>
              </a:lnSpc>
              <a:defRPr/>
            </a:pPr>
            <a:endParaRPr lang="en-US" sz="1600"/>
          </a:p>
        </p:txBody>
      </p:sp>
      <p:pic>
        <p:nvPicPr>
          <p:cNvPr id="2052" name="Picture 4" descr="12-22-05 Camas 017"/>
          <p:cNvPicPr>
            <a:picLocks noGrp="1" noChangeAspect="1" noChangeArrowheads="1"/>
          </p:cNvPicPr>
          <p:nvPr>
            <p:ph sz="half" idx="2"/>
          </p:nvPr>
        </p:nvPicPr>
        <p:blipFill>
          <a:blip r:embed="rId3" cstate="email">
            <a:lum bright="6000"/>
            <a:extLst>
              <a:ext uri="{28A0092B-C50C-407E-A947-70E740481C1C}">
                <a14:useLocalDpi xmlns:a14="http://schemas.microsoft.com/office/drawing/2010/main"/>
              </a:ext>
            </a:extLst>
          </a:blip>
          <a:srcRect/>
          <a:stretch>
            <a:fillRect/>
          </a:stretch>
        </p:blipFill>
        <p:spPr>
          <a:xfrm>
            <a:off x="0" y="1427516"/>
            <a:ext cx="9144000" cy="5430484"/>
          </a:xfrm>
          <a:noFill/>
          <a:effectLst>
            <a:innerShdw blurRad="114300">
              <a:prstClr val="black"/>
            </a:innerShdw>
          </a:effectLst>
        </p:spPr>
      </p:pic>
      <p:sp>
        <p:nvSpPr>
          <p:cNvPr id="6" name="Rectangle 5"/>
          <p:cNvSpPr/>
          <p:nvPr/>
        </p:nvSpPr>
        <p:spPr>
          <a:xfrm>
            <a:off x="152400" y="5182106"/>
            <a:ext cx="7848600" cy="1523494"/>
          </a:xfrm>
          <a:prstGeom prst="rect">
            <a:avLst/>
          </a:prstGeom>
          <a:solidFill>
            <a:schemeClr val="tx1">
              <a:lumMod val="95000"/>
              <a:alpha val="29000"/>
            </a:schemeClr>
          </a:solidFill>
        </p:spPr>
        <p:txBody>
          <a:bodyPr wrap="square">
            <a:spAutoFit/>
          </a:bodyPr>
          <a:lstStyle/>
          <a:p>
            <a:r>
              <a:rPr lang="en-US" sz="3100" b="1" dirty="0">
                <a:solidFill>
                  <a:srgbClr val="002060"/>
                </a:solidFill>
                <a:effectLst>
                  <a:outerShdw blurRad="38100" dist="38100" dir="2700000" algn="tl">
                    <a:srgbClr val="000000">
                      <a:alpha val="43137"/>
                    </a:srgbClr>
                  </a:outerShdw>
                </a:effectLst>
              </a:rPr>
              <a:t>A </a:t>
            </a:r>
            <a:r>
              <a:rPr lang="en-US" sz="3100" b="1" dirty="0" err="1">
                <a:solidFill>
                  <a:srgbClr val="002060"/>
                </a:solidFill>
                <a:effectLst>
                  <a:outerShdw blurRad="38100" dist="38100" dir="2700000" algn="tl">
                    <a:srgbClr val="000000">
                      <a:alpha val="43137"/>
                    </a:srgbClr>
                  </a:outerShdw>
                </a:effectLst>
              </a:rPr>
              <a:t>permittee</a:t>
            </a:r>
            <a:r>
              <a:rPr lang="en-US" sz="3100" b="1" dirty="0">
                <a:solidFill>
                  <a:srgbClr val="002060"/>
                </a:solidFill>
                <a:effectLst>
                  <a:outerShdw blurRad="38100" dist="38100" dir="2700000" algn="tl">
                    <a:srgbClr val="000000">
                      <a:alpha val="43137"/>
                    </a:srgbClr>
                  </a:outerShdw>
                </a:effectLst>
              </a:rPr>
              <a:t> must install appropriate protection measures to minimize the discharge of sediment prior to entry into the inlet </a:t>
            </a:r>
          </a:p>
        </p:txBody>
      </p:sp>
      <p:sp>
        <p:nvSpPr>
          <p:cNvPr id="7" name="TextBox 8"/>
          <p:cNvSpPr txBox="1">
            <a:spLocks noChangeArrowheads="1"/>
          </p:cNvSpPr>
          <p:nvPr/>
        </p:nvSpPr>
        <p:spPr bwMode="auto">
          <a:xfrm>
            <a:off x="5562600" y="757535"/>
            <a:ext cx="2078326" cy="461665"/>
          </a:xfrm>
          <a:prstGeom prst="rect">
            <a:avLst/>
          </a:prstGeom>
          <a:noFill/>
          <a:ln w="9525">
            <a:solidFill>
              <a:schemeClr val="tx1"/>
            </a:solidFill>
            <a:miter lim="800000"/>
            <a:headEnd/>
            <a:tailEnd/>
          </a:ln>
        </p:spPr>
        <p:txBody>
          <a:bodyPr wrap="none">
            <a:spAutoFit/>
          </a:bodyPr>
          <a:lstStyle/>
          <a:p>
            <a:r>
              <a:rPr lang="en-US" sz="2400" i="0" dirty="0"/>
              <a:t>2021 CGP 4.3.1</a:t>
            </a:r>
          </a:p>
        </p:txBody>
      </p:sp>
      <p:pic>
        <p:nvPicPr>
          <p:cNvPr id="8" name="Picture 7" descr="DEC Logo 1"/>
          <p:cNvPicPr/>
          <p:nvPr/>
        </p:nvPicPr>
        <p:blipFill>
          <a:blip r:embed="rId4" cstate="print"/>
          <a:srcRect/>
          <a:stretch>
            <a:fillRect/>
          </a:stretch>
        </p:blipFill>
        <p:spPr bwMode="auto">
          <a:xfrm>
            <a:off x="7854400" y="697706"/>
            <a:ext cx="1119187" cy="1042988"/>
          </a:xfrm>
          <a:prstGeom prst="rect">
            <a:avLst/>
          </a:prstGeom>
          <a:noFill/>
          <a:ln w="9525">
            <a:noFill/>
            <a:miter lim="800000"/>
            <a:headEnd/>
            <a:tailEnd/>
          </a:ln>
        </p:spPr>
      </p:pic>
    </p:spTree>
    <p:extLst>
      <p:ext uri="{BB962C8B-B14F-4D97-AF65-F5344CB8AC3E}">
        <p14:creationId xmlns:p14="http://schemas.microsoft.com/office/powerpoint/2010/main" val="3832504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E:\DCIM\102NCD90\DSC_197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867400"/>
            <a:ext cx="4942956" cy="830997"/>
          </a:xfrm>
          <a:prstGeom prst="rect">
            <a:avLst/>
          </a:prstGeom>
          <a:noFill/>
        </p:spPr>
        <p:txBody>
          <a:bodyPr wrap="none" rtlCol="0">
            <a:spAutoFit/>
          </a:bodyPr>
          <a:lstStyle/>
          <a:p>
            <a:r>
              <a:rPr lang="en-US" sz="4800" dirty="0">
                <a:solidFill>
                  <a:prstClr val="white"/>
                </a:solidFill>
                <a:effectLst>
                  <a:outerShdw blurRad="38100" dist="38100" dir="2700000" algn="tl">
                    <a:srgbClr val="000000">
                      <a:alpha val="43137"/>
                    </a:srgbClr>
                  </a:outerShdw>
                </a:effectLst>
              </a:rPr>
              <a:t>Perimeter Control?</a:t>
            </a:r>
          </a:p>
        </p:txBody>
      </p:sp>
    </p:spTree>
    <p:extLst>
      <p:ext uri="{BB962C8B-B14F-4D97-AF65-F5344CB8AC3E}">
        <p14:creationId xmlns:p14="http://schemas.microsoft.com/office/powerpoint/2010/main" val="38364541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E:\DCIM\102NCD90\DSC_197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6" name="Freeform 5"/>
          <p:cNvSpPr/>
          <p:nvPr/>
        </p:nvSpPr>
        <p:spPr>
          <a:xfrm>
            <a:off x="4682836" y="2272145"/>
            <a:ext cx="3920837" cy="2520622"/>
          </a:xfrm>
          <a:custGeom>
            <a:avLst/>
            <a:gdLst>
              <a:gd name="connsiteX0" fmla="*/ 0 w 3920837"/>
              <a:gd name="connsiteY0" fmla="*/ 0 h 2520622"/>
              <a:gd name="connsiteX1" fmla="*/ 637309 w 3920837"/>
              <a:gd name="connsiteY1" fmla="*/ 1343891 h 2520622"/>
              <a:gd name="connsiteX2" fmla="*/ 1080655 w 3920837"/>
              <a:gd name="connsiteY2" fmla="*/ 2050473 h 2520622"/>
              <a:gd name="connsiteX3" fmla="*/ 1884219 w 3920837"/>
              <a:gd name="connsiteY3" fmla="*/ 2327564 h 2520622"/>
              <a:gd name="connsiteX4" fmla="*/ 3283528 w 3920837"/>
              <a:gd name="connsiteY4" fmla="*/ 2507673 h 2520622"/>
              <a:gd name="connsiteX5" fmla="*/ 3920837 w 3920837"/>
              <a:gd name="connsiteY5" fmla="*/ 1967346 h 252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20837" h="2520622">
                <a:moveTo>
                  <a:pt x="0" y="0"/>
                </a:moveTo>
                <a:cubicBezTo>
                  <a:pt x="228600" y="501073"/>
                  <a:pt x="457200" y="1002146"/>
                  <a:pt x="637309" y="1343891"/>
                </a:cubicBezTo>
                <a:cubicBezTo>
                  <a:pt x="817418" y="1685637"/>
                  <a:pt x="872837" y="1886528"/>
                  <a:pt x="1080655" y="2050473"/>
                </a:cubicBezTo>
                <a:cubicBezTo>
                  <a:pt x="1288473" y="2214418"/>
                  <a:pt x="1517074" y="2251364"/>
                  <a:pt x="1884219" y="2327564"/>
                </a:cubicBezTo>
                <a:cubicBezTo>
                  <a:pt x="2251364" y="2403764"/>
                  <a:pt x="2944092" y="2567709"/>
                  <a:pt x="3283528" y="2507673"/>
                </a:cubicBezTo>
                <a:cubicBezTo>
                  <a:pt x="3622964" y="2447637"/>
                  <a:pt x="3771900" y="2207491"/>
                  <a:pt x="3920837" y="1967346"/>
                </a:cubicBezTo>
              </a:path>
            </a:pathLst>
          </a:custGeom>
          <a:noFill/>
          <a:ln w="76200">
            <a:solidFill>
              <a:srgbClr val="1919C9"/>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52329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E:\DCIM\102NCD90\DSC_19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36841" cy="6830291"/>
          </a:xfrm>
          <a:prstGeom prst="rect">
            <a:avLst/>
          </a:prstGeom>
          <a:noFill/>
          <a:ln w="3175" cmpd="dbl">
            <a:solidFill>
              <a:schemeClr val="bg1"/>
            </a:solidFill>
            <a:prstDash val="sysDash"/>
          </a:ln>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Freeform 4"/>
          <p:cNvSpPr/>
          <p:nvPr/>
        </p:nvSpPr>
        <p:spPr>
          <a:xfrm>
            <a:off x="2826327" y="1302327"/>
            <a:ext cx="6331528" cy="5555673"/>
          </a:xfrm>
          <a:custGeom>
            <a:avLst/>
            <a:gdLst>
              <a:gd name="connsiteX0" fmla="*/ 0 w 6331528"/>
              <a:gd name="connsiteY0" fmla="*/ 0 h 5555673"/>
              <a:gd name="connsiteX1" fmla="*/ 6303818 w 6331528"/>
              <a:gd name="connsiteY1" fmla="*/ 4918364 h 5555673"/>
              <a:gd name="connsiteX2" fmla="*/ 6331528 w 6331528"/>
              <a:gd name="connsiteY2" fmla="*/ 5541818 h 5555673"/>
              <a:gd name="connsiteX3" fmla="*/ 6151418 w 6331528"/>
              <a:gd name="connsiteY3" fmla="*/ 5555673 h 5555673"/>
              <a:gd name="connsiteX4" fmla="*/ 6165273 w 6331528"/>
              <a:gd name="connsiteY4" fmla="*/ 4959928 h 5555673"/>
              <a:gd name="connsiteX5" fmla="*/ 0 w 6331528"/>
              <a:gd name="connsiteY5" fmla="*/ 0 h 5555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1528" h="5555673">
                <a:moveTo>
                  <a:pt x="0" y="0"/>
                </a:moveTo>
                <a:lnTo>
                  <a:pt x="6303818" y="4918364"/>
                </a:lnTo>
                <a:lnTo>
                  <a:pt x="6331528" y="5541818"/>
                </a:lnTo>
                <a:lnTo>
                  <a:pt x="6151418" y="5555673"/>
                </a:lnTo>
                <a:lnTo>
                  <a:pt x="6165273" y="4959928"/>
                </a:lnTo>
                <a:lnTo>
                  <a:pt x="0" y="0"/>
                </a:lnTo>
                <a:close/>
              </a:path>
            </a:pathLst>
          </a:custGeom>
          <a:solidFill>
            <a:srgbClr val="1919C9">
              <a:alpha val="87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reeform 5"/>
          <p:cNvSpPr/>
          <p:nvPr/>
        </p:nvSpPr>
        <p:spPr>
          <a:xfrm>
            <a:off x="2812473" y="1316182"/>
            <a:ext cx="6165272" cy="5527963"/>
          </a:xfrm>
          <a:custGeom>
            <a:avLst/>
            <a:gdLst>
              <a:gd name="connsiteX0" fmla="*/ 13854 w 6165272"/>
              <a:gd name="connsiteY0" fmla="*/ 0 h 5527963"/>
              <a:gd name="connsiteX1" fmla="*/ 6165272 w 6165272"/>
              <a:gd name="connsiteY1" fmla="*/ 4973782 h 5527963"/>
              <a:gd name="connsiteX2" fmla="*/ 6165272 w 6165272"/>
              <a:gd name="connsiteY2" fmla="*/ 5527963 h 5527963"/>
              <a:gd name="connsiteX3" fmla="*/ 0 w 6165272"/>
              <a:gd name="connsiteY3" fmla="*/ 69273 h 5527963"/>
              <a:gd name="connsiteX4" fmla="*/ 13854 w 6165272"/>
              <a:gd name="connsiteY4" fmla="*/ 0 h 5527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65272" h="5527963">
                <a:moveTo>
                  <a:pt x="13854" y="0"/>
                </a:moveTo>
                <a:lnTo>
                  <a:pt x="6165272" y="4973782"/>
                </a:lnTo>
                <a:lnTo>
                  <a:pt x="6165272" y="5527963"/>
                </a:lnTo>
                <a:lnTo>
                  <a:pt x="0" y="69273"/>
                </a:lnTo>
                <a:lnTo>
                  <a:pt x="13854" y="0"/>
                </a:lnTo>
                <a:close/>
              </a:path>
            </a:pathLst>
          </a:custGeom>
          <a:solidFill>
            <a:srgbClr val="1919C9">
              <a:alpha val="8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8"/>
          <p:cNvSpPr/>
          <p:nvPr/>
        </p:nvSpPr>
        <p:spPr>
          <a:xfrm>
            <a:off x="9005455" y="6220691"/>
            <a:ext cx="110836" cy="41564"/>
          </a:xfrm>
          <a:custGeom>
            <a:avLst/>
            <a:gdLst>
              <a:gd name="connsiteX0" fmla="*/ 110836 w 110836"/>
              <a:gd name="connsiteY0" fmla="*/ 0 h 41564"/>
              <a:gd name="connsiteX1" fmla="*/ 41563 w 110836"/>
              <a:gd name="connsiteY1" fmla="*/ 27709 h 41564"/>
              <a:gd name="connsiteX2" fmla="*/ 0 w 110836"/>
              <a:gd name="connsiteY2" fmla="*/ 41564 h 41564"/>
            </a:gdLst>
            <a:ahLst/>
            <a:cxnLst>
              <a:cxn ang="0">
                <a:pos x="connsiteX0" y="connsiteY0"/>
              </a:cxn>
              <a:cxn ang="0">
                <a:pos x="connsiteX1" y="connsiteY1"/>
              </a:cxn>
              <a:cxn ang="0">
                <a:pos x="connsiteX2" y="connsiteY2"/>
              </a:cxn>
            </a:cxnLst>
            <a:rect l="l" t="t" r="r" b="b"/>
            <a:pathLst>
              <a:path w="110836" h="41564">
                <a:moveTo>
                  <a:pt x="110836" y="0"/>
                </a:moveTo>
                <a:cubicBezTo>
                  <a:pt x="87745" y="9236"/>
                  <a:pt x="64849" y="18977"/>
                  <a:pt x="41563" y="27709"/>
                </a:cubicBezTo>
                <a:cubicBezTo>
                  <a:pt x="27889" y="32837"/>
                  <a:pt x="0" y="41564"/>
                  <a:pt x="0" y="41564"/>
                </a:cubicBezTo>
              </a:path>
            </a:pathLst>
          </a:custGeom>
          <a:no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304800" y="5859959"/>
            <a:ext cx="3978974"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rPr>
              <a:t>Simple Solutions</a:t>
            </a:r>
          </a:p>
        </p:txBody>
      </p:sp>
      <p:sp>
        <p:nvSpPr>
          <p:cNvPr id="16" name="Rectangle 15"/>
          <p:cNvSpPr/>
          <p:nvPr/>
        </p:nvSpPr>
        <p:spPr>
          <a:xfrm>
            <a:off x="609600" y="381000"/>
            <a:ext cx="1684687" cy="4876800"/>
          </a:xfrm>
          <a:prstGeom prst="rect">
            <a:avLst/>
          </a:prstGeom>
          <a:solidFill>
            <a:schemeClr val="bg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066800" y="2895600"/>
            <a:ext cx="609600" cy="1828800"/>
          </a:xfrm>
          <a:prstGeom prst="rect">
            <a:avLst/>
          </a:prstGeom>
          <a:solidFill>
            <a:srgbClr val="1919C9">
              <a:alpha val="42000"/>
            </a:srgbClr>
          </a:solidFill>
          <a:ln w="47625"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Freeform 14"/>
          <p:cNvSpPr/>
          <p:nvPr/>
        </p:nvSpPr>
        <p:spPr>
          <a:xfrm>
            <a:off x="914400" y="526473"/>
            <a:ext cx="1205345" cy="4419600"/>
          </a:xfrm>
          <a:custGeom>
            <a:avLst/>
            <a:gdLst>
              <a:gd name="connsiteX0" fmla="*/ 138545 w 1205345"/>
              <a:gd name="connsiteY0" fmla="*/ 4308763 h 4419600"/>
              <a:gd name="connsiteX1" fmla="*/ 872836 w 1205345"/>
              <a:gd name="connsiteY1" fmla="*/ 4308763 h 4419600"/>
              <a:gd name="connsiteX2" fmla="*/ 845127 w 1205345"/>
              <a:gd name="connsiteY2" fmla="*/ 2272145 h 4419600"/>
              <a:gd name="connsiteX3" fmla="*/ 69273 w 1205345"/>
              <a:gd name="connsiteY3" fmla="*/ 2286000 h 4419600"/>
              <a:gd name="connsiteX4" fmla="*/ 0 w 1205345"/>
              <a:gd name="connsiteY4" fmla="*/ 4419600 h 4419600"/>
              <a:gd name="connsiteX5" fmla="*/ 969818 w 1205345"/>
              <a:gd name="connsiteY5" fmla="*/ 4405745 h 4419600"/>
              <a:gd name="connsiteX6" fmla="*/ 928255 w 1205345"/>
              <a:gd name="connsiteY6" fmla="*/ 0 h 4419600"/>
              <a:gd name="connsiteX7" fmla="*/ 1205345 w 1205345"/>
              <a:gd name="connsiteY7" fmla="*/ 13854 h 4419600"/>
              <a:gd name="connsiteX8" fmla="*/ 1205345 w 1205345"/>
              <a:gd name="connsiteY8" fmla="*/ 803563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5345" h="4419600">
                <a:moveTo>
                  <a:pt x="138545" y="4308763"/>
                </a:moveTo>
                <a:lnTo>
                  <a:pt x="872836" y="4308763"/>
                </a:lnTo>
                <a:lnTo>
                  <a:pt x="845127" y="2272145"/>
                </a:lnTo>
                <a:lnTo>
                  <a:pt x="69273" y="2286000"/>
                </a:lnTo>
                <a:lnTo>
                  <a:pt x="0" y="4419600"/>
                </a:lnTo>
                <a:lnTo>
                  <a:pt x="969818" y="4405745"/>
                </a:lnTo>
                <a:lnTo>
                  <a:pt x="928255" y="0"/>
                </a:lnTo>
                <a:lnTo>
                  <a:pt x="1205345" y="13854"/>
                </a:lnTo>
                <a:lnTo>
                  <a:pt x="1205345" y="803563"/>
                </a:ln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1066800" y="5029200"/>
            <a:ext cx="762000" cy="152400"/>
          </a:xfrm>
          <a:prstGeom prst="ellipse">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066800" y="3886200"/>
            <a:ext cx="609600" cy="193963"/>
          </a:xfrm>
          <a:prstGeom prst="rect">
            <a:avLst/>
          </a:prstGeom>
          <a:solidFill>
            <a:srgbClr val="1919C9"/>
          </a:solid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2153885" y="3505200"/>
            <a:ext cx="3332515" cy="1569660"/>
          </a:xfrm>
          <a:prstGeom prst="rect">
            <a:avLst/>
          </a:prstGeom>
          <a:noFill/>
        </p:spPr>
        <p:txBody>
          <a:bodyPr wrap="none" rtlCol="0">
            <a:spAutoFit/>
          </a:bodyPr>
          <a:lstStyle/>
          <a:p>
            <a:r>
              <a:rPr lang="en-US" sz="2400" dirty="0">
                <a:solidFill>
                  <a:prstClr val="white"/>
                </a:solidFill>
              </a:rPr>
              <a:t>8oz Drainage Filter Fabric</a:t>
            </a:r>
          </a:p>
          <a:p>
            <a:r>
              <a:rPr lang="en-US" sz="2400" dirty="0">
                <a:solidFill>
                  <a:prstClr val="white"/>
                </a:solidFill>
              </a:rPr>
              <a:t>Weep Holes (Maybe)</a:t>
            </a:r>
          </a:p>
          <a:p>
            <a:r>
              <a:rPr lang="en-US" sz="2400" dirty="0">
                <a:solidFill>
                  <a:prstClr val="white"/>
                </a:solidFill>
              </a:rPr>
              <a:t>2x6 lumber or larger</a:t>
            </a:r>
          </a:p>
          <a:p>
            <a:r>
              <a:rPr lang="en-US" sz="2400" dirty="0">
                <a:solidFill>
                  <a:prstClr val="white"/>
                </a:solidFill>
              </a:rPr>
              <a:t>Adhesive / Sealant</a:t>
            </a:r>
          </a:p>
        </p:txBody>
      </p:sp>
    </p:spTree>
    <p:extLst>
      <p:ext uri="{BB962C8B-B14F-4D97-AF65-F5344CB8AC3E}">
        <p14:creationId xmlns:p14="http://schemas.microsoft.com/office/powerpoint/2010/main" val="4156089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7-7-07 246"/>
          <p:cNvPicPr>
            <a:picLocks noChangeAspect="1" noChangeArrowheads="1"/>
          </p:cNvPicPr>
          <p:nvPr/>
        </p:nvPicPr>
        <p:blipFill>
          <a:blip r:embed="rId3" cstate="print"/>
          <a:srcRect/>
          <a:stretch>
            <a:fillRect/>
          </a:stretch>
        </p:blipFill>
        <p:spPr bwMode="auto">
          <a:xfrm>
            <a:off x="0" y="-38100"/>
            <a:ext cx="5791200" cy="4343400"/>
          </a:xfrm>
          <a:prstGeom prst="rect">
            <a:avLst/>
          </a:prstGeom>
          <a:noFill/>
          <a:ln w="9525">
            <a:noFill/>
            <a:miter lim="800000"/>
            <a:headEnd/>
            <a:tailEnd/>
          </a:ln>
          <a:effectLst>
            <a:innerShdw blurRad="114300">
              <a:prstClr val="black"/>
            </a:innerShdw>
          </a:effectLst>
        </p:spPr>
      </p:pic>
      <p:sp>
        <p:nvSpPr>
          <p:cNvPr id="81923" name="TextBox 1"/>
          <p:cNvSpPr txBox="1">
            <a:spLocks noChangeArrowheads="1"/>
          </p:cNvSpPr>
          <p:nvPr/>
        </p:nvSpPr>
        <p:spPr bwMode="auto">
          <a:xfrm>
            <a:off x="0" y="0"/>
            <a:ext cx="5654675" cy="584200"/>
          </a:xfrm>
          <a:prstGeom prst="rect">
            <a:avLst/>
          </a:prstGeom>
          <a:noFill/>
          <a:ln w="9525">
            <a:noFill/>
            <a:miter lim="800000"/>
            <a:headEnd/>
            <a:tailEnd/>
          </a:ln>
        </p:spPr>
        <p:txBody>
          <a:bodyPr wrap="none">
            <a:spAutoFit/>
          </a:bodyPr>
          <a:lstStyle/>
          <a:p>
            <a:r>
              <a:rPr lang="en-US" sz="3200">
                <a:solidFill>
                  <a:srgbClr val="000000"/>
                </a:solidFill>
              </a:rPr>
              <a:t>Bridge Deck Perimeter Control</a:t>
            </a:r>
          </a:p>
        </p:txBody>
      </p:sp>
      <p:pic>
        <p:nvPicPr>
          <p:cNvPr id="3" name="Picture 9" descr="7-7-07 242"/>
          <p:cNvPicPr>
            <a:picLocks noChangeAspect="1" noChangeArrowheads="1"/>
          </p:cNvPicPr>
          <p:nvPr/>
        </p:nvPicPr>
        <p:blipFill>
          <a:blip r:embed="rId4" cstate="print"/>
          <a:srcRect r="14648"/>
          <a:stretch>
            <a:fillRect/>
          </a:stretch>
        </p:blipFill>
        <p:spPr bwMode="auto">
          <a:xfrm>
            <a:off x="5105400" y="3307101"/>
            <a:ext cx="4038600" cy="3550899"/>
          </a:xfrm>
          <a:prstGeom prst="rect">
            <a:avLst/>
          </a:prstGeom>
          <a:noFill/>
          <a:ln w="9525">
            <a:noFill/>
            <a:miter lim="800000"/>
            <a:headEnd/>
            <a:tailEnd/>
          </a:ln>
          <a:effectLst>
            <a:innerShdw blurRad="114300">
              <a:prstClr val="black"/>
            </a:innerShdw>
          </a:effectLst>
        </p:spPr>
      </p:pic>
      <p:pic>
        <p:nvPicPr>
          <p:cNvPr id="12290" name="Picture 2" descr="\\BUFFALO-1\share\pictures\Alaska Sites 2008\Gravina Access\038.JPG"/>
          <p:cNvPicPr>
            <a:picLocks noChangeAspect="1" noChangeArrowheads="1"/>
          </p:cNvPicPr>
          <p:nvPr/>
        </p:nvPicPr>
        <p:blipFill>
          <a:blip r:embed="rId5" cstate="print"/>
          <a:srcRect t="2344"/>
          <a:stretch>
            <a:fillRect/>
          </a:stretch>
        </p:blipFill>
        <p:spPr bwMode="auto">
          <a:xfrm>
            <a:off x="0" y="3286141"/>
            <a:ext cx="5105400" cy="3571859"/>
          </a:xfrm>
          <a:prstGeom prst="rect">
            <a:avLst/>
          </a:prstGeom>
          <a:noFill/>
          <a:effectLst>
            <a:innerShdw blurRad="114300">
              <a:prstClr val="black"/>
            </a:innerShdw>
          </a:effectLst>
        </p:spPr>
      </p:pic>
      <p:pic>
        <p:nvPicPr>
          <p:cNvPr id="12291" name="Picture 3" descr="\\BUFFALO-1\share\pictures\Alaska Sites 2008\Gravina Access\Alex 2008 week 1 047.JPG"/>
          <p:cNvPicPr>
            <a:picLocks noChangeAspect="1" noChangeArrowheads="1"/>
          </p:cNvPicPr>
          <p:nvPr/>
        </p:nvPicPr>
        <p:blipFill>
          <a:blip r:embed="rId6" cstate="print"/>
          <a:srcRect/>
          <a:stretch>
            <a:fillRect/>
          </a:stretch>
        </p:blipFill>
        <p:spPr bwMode="auto">
          <a:xfrm>
            <a:off x="5761567" y="0"/>
            <a:ext cx="3382433" cy="3352800"/>
          </a:xfrm>
          <a:prstGeom prst="rect">
            <a:avLst/>
          </a:prstGeom>
          <a:noFill/>
          <a:effectLst>
            <a:innerShdw blurRad="114300">
              <a:prstClr val="black"/>
            </a:innerShdw>
          </a:effectLst>
        </p:spPr>
      </p:pic>
      <p:sp>
        <p:nvSpPr>
          <p:cNvPr id="7" name="&quot;No&quot; Symbol 6"/>
          <p:cNvSpPr/>
          <p:nvPr/>
        </p:nvSpPr>
        <p:spPr>
          <a:xfrm>
            <a:off x="5638800" y="3886200"/>
            <a:ext cx="2971800" cy="2514600"/>
          </a:xfrm>
          <a:prstGeom prst="noSmoking">
            <a:avLst>
              <a:gd name="adj" fmla="val 8896"/>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6200" y="6412468"/>
            <a:ext cx="1094210" cy="369332"/>
          </a:xfrm>
          <a:prstGeom prst="rect">
            <a:avLst/>
          </a:prstGeom>
          <a:noFill/>
        </p:spPr>
        <p:txBody>
          <a:bodyPr wrap="none" rtlCol="0">
            <a:spAutoFit/>
          </a:bodyPr>
          <a:lstStyle/>
          <a:p>
            <a:r>
              <a:rPr lang="en-US" dirty="0">
                <a:solidFill>
                  <a:prstClr val="black"/>
                </a:solidFill>
              </a:rPr>
              <a:t>Ketchikan</a:t>
            </a:r>
          </a:p>
        </p:txBody>
      </p:sp>
    </p:spTree>
    <p:extLst>
      <p:ext uri="{BB962C8B-B14F-4D97-AF65-F5344CB8AC3E}">
        <p14:creationId xmlns:p14="http://schemas.microsoft.com/office/powerpoint/2010/main" val="107632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C:\Users\alex\Pictures\best\DSC_0017.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9190395" cy="6858000"/>
          </a:xfrm>
          <a:prstGeom prst="rect">
            <a:avLst/>
          </a:prstGeom>
          <a:noFill/>
          <a:effectLst>
            <a:innerShdw blurRad="114300">
              <a:prstClr val="black"/>
            </a:innerShdw>
          </a:effectLst>
        </p:spPr>
      </p:pic>
      <p:sp>
        <p:nvSpPr>
          <p:cNvPr id="58370" name="Rectangle 2"/>
          <p:cNvSpPr>
            <a:spLocks noGrp="1" noChangeArrowheads="1"/>
          </p:cNvSpPr>
          <p:nvPr>
            <p:ph type="title"/>
          </p:nvPr>
        </p:nvSpPr>
        <p:spPr>
          <a:xfrm>
            <a:off x="0" y="0"/>
            <a:ext cx="9144000" cy="1143000"/>
          </a:xfrm>
        </p:spPr>
        <p:txBody>
          <a:bodyPr>
            <a:normAutofit/>
          </a:bodyPr>
          <a:lstStyle/>
          <a:p>
            <a:pPr eaLnBrk="1" hangingPunct="1">
              <a:defRPr/>
            </a:pPr>
            <a:r>
              <a:rPr lang="en-US" sz="3300" b="1" dirty="0">
                <a:solidFill>
                  <a:schemeClr val="bg1"/>
                </a:solidFill>
              </a:rPr>
              <a:t>Stabilized Construction Vehicle Access &amp; Exit Points</a:t>
            </a:r>
          </a:p>
        </p:txBody>
      </p:sp>
      <p:sp>
        <p:nvSpPr>
          <p:cNvPr id="6" name="Rectangle 5"/>
          <p:cNvSpPr/>
          <p:nvPr/>
        </p:nvSpPr>
        <p:spPr>
          <a:xfrm>
            <a:off x="1219200" y="5029200"/>
            <a:ext cx="7467600" cy="1754326"/>
          </a:xfrm>
          <a:prstGeom prst="rect">
            <a:avLst/>
          </a:prstGeom>
        </p:spPr>
        <p:txBody>
          <a:bodyPr wrap="square">
            <a:spAutoFit/>
          </a:bodyPr>
          <a:lstStyle/>
          <a:p>
            <a:r>
              <a:rPr lang="en-US" sz="3600" dirty="0">
                <a:solidFill>
                  <a:schemeClr val="bg1"/>
                </a:solidFill>
                <a:effectLst>
                  <a:outerShdw blurRad="38100" dist="38100" dir="2700000" algn="tl">
                    <a:srgbClr val="000000">
                      <a:alpha val="43137"/>
                    </a:srgbClr>
                  </a:outerShdw>
                </a:effectLst>
              </a:rPr>
              <a:t>A </a:t>
            </a:r>
            <a:r>
              <a:rPr lang="en-US" sz="3600" dirty="0" err="1">
                <a:solidFill>
                  <a:schemeClr val="bg1"/>
                </a:solidFill>
                <a:effectLst>
                  <a:outerShdw blurRad="38100" dist="38100" dir="2700000" algn="tl">
                    <a:srgbClr val="000000">
                      <a:alpha val="43137"/>
                    </a:srgbClr>
                  </a:outerShdw>
                </a:effectLst>
              </a:rPr>
              <a:t>permittee</a:t>
            </a:r>
            <a:r>
              <a:rPr lang="en-US" sz="3600" dirty="0">
                <a:solidFill>
                  <a:schemeClr val="bg1"/>
                </a:solidFill>
                <a:effectLst>
                  <a:outerShdw blurRad="38100" dist="38100" dir="2700000" algn="tl">
                    <a:srgbClr val="000000">
                      <a:alpha val="43137"/>
                    </a:srgbClr>
                  </a:outerShdw>
                </a:effectLst>
              </a:rPr>
              <a:t> must establish construction vehicle access and exit points and they must be stabilized. </a:t>
            </a:r>
          </a:p>
        </p:txBody>
      </p:sp>
      <p:sp>
        <p:nvSpPr>
          <p:cNvPr id="7" name="TextBox 6"/>
          <p:cNvSpPr txBox="1"/>
          <p:nvPr/>
        </p:nvSpPr>
        <p:spPr>
          <a:xfrm>
            <a:off x="7843003" y="6457890"/>
            <a:ext cx="1300997" cy="400110"/>
          </a:xfrm>
          <a:prstGeom prst="rect">
            <a:avLst/>
          </a:prstGeom>
          <a:noFill/>
        </p:spPr>
        <p:txBody>
          <a:bodyPr wrap="none" rtlCol="0">
            <a:spAutoFit/>
          </a:bodyPr>
          <a:lstStyle/>
          <a:p>
            <a:r>
              <a:rPr lang="en-US" sz="2000" dirty="0">
                <a:solidFill>
                  <a:schemeClr val="bg1"/>
                </a:solidFill>
              </a:rPr>
              <a:t>Anchorage</a:t>
            </a:r>
          </a:p>
        </p:txBody>
      </p:sp>
      <p:sp>
        <p:nvSpPr>
          <p:cNvPr id="8" name="TextBox 7"/>
          <p:cNvSpPr txBox="1"/>
          <p:nvPr/>
        </p:nvSpPr>
        <p:spPr>
          <a:xfrm>
            <a:off x="7696200" y="4274403"/>
            <a:ext cx="921214" cy="830997"/>
          </a:xfrm>
          <a:prstGeom prst="rect">
            <a:avLst/>
          </a:prstGeom>
          <a:noFill/>
        </p:spPr>
        <p:txBody>
          <a:bodyPr wrap="none" rtlCol="0">
            <a:spAutoFit/>
          </a:bodyPr>
          <a:lstStyle/>
          <a:p>
            <a:pPr algn="ctr"/>
            <a:r>
              <a:rPr lang="en-US" sz="2400" dirty="0">
                <a:solidFill>
                  <a:schemeClr val="bg1"/>
                </a:solidFill>
              </a:rPr>
              <a:t>Rattle</a:t>
            </a:r>
          </a:p>
          <a:p>
            <a:pPr algn="ctr"/>
            <a:r>
              <a:rPr lang="en-US" sz="2400" dirty="0">
                <a:solidFill>
                  <a:schemeClr val="bg1"/>
                </a:solidFill>
              </a:rPr>
              <a:t>Racks</a:t>
            </a:r>
          </a:p>
        </p:txBody>
      </p:sp>
      <p:sp>
        <p:nvSpPr>
          <p:cNvPr id="9" name="TextBox 8"/>
          <p:cNvSpPr txBox="1"/>
          <p:nvPr/>
        </p:nvSpPr>
        <p:spPr>
          <a:xfrm>
            <a:off x="1371600" y="1066799"/>
            <a:ext cx="2078326" cy="461665"/>
          </a:xfrm>
          <a:prstGeom prst="rect">
            <a:avLst/>
          </a:prstGeom>
          <a:noFill/>
          <a:ln>
            <a:solidFill>
              <a:schemeClr val="bg1"/>
            </a:solidFill>
          </a:ln>
        </p:spPr>
        <p:txBody>
          <a:bodyPr wrap="none" rtlCol="0">
            <a:spAutoFit/>
          </a:bodyPr>
          <a:lstStyle/>
          <a:p>
            <a:r>
              <a:rPr lang="en-US" sz="2400" dirty="0">
                <a:solidFill>
                  <a:schemeClr val="bg1"/>
                </a:solidFill>
              </a:rPr>
              <a:t>2021 CGP 4.3.4</a:t>
            </a:r>
          </a:p>
        </p:txBody>
      </p:sp>
      <p:pic>
        <p:nvPicPr>
          <p:cNvPr id="10" name="Picture 9" descr="DEC Logo 1"/>
          <p:cNvPicPr/>
          <p:nvPr/>
        </p:nvPicPr>
        <p:blipFill>
          <a:blip r:embed="rId4" cstate="print"/>
          <a:srcRect/>
          <a:stretch>
            <a:fillRect/>
          </a:stretch>
        </p:blipFill>
        <p:spPr bwMode="auto">
          <a:xfrm>
            <a:off x="100013" y="776138"/>
            <a:ext cx="1119187" cy="1042988"/>
          </a:xfrm>
          <a:prstGeom prst="rect">
            <a:avLst/>
          </a:prstGeom>
          <a:noFill/>
          <a:ln w="9525">
            <a:noFill/>
            <a:miter lim="800000"/>
            <a:headEnd/>
            <a:tailEnd/>
          </a:ln>
        </p:spPr>
      </p:pic>
    </p:spTree>
    <p:extLst>
      <p:ext uri="{BB962C8B-B14F-4D97-AF65-F5344CB8AC3E}">
        <p14:creationId xmlns:p14="http://schemas.microsoft.com/office/powerpoint/2010/main" val="3559722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95B017-E5DA-4EA7-BBA8-2CF62A8E45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4" name="Rectangle 2">
            <a:extLst>
              <a:ext uri="{FF2B5EF4-FFF2-40B4-BE49-F238E27FC236}">
                <a16:creationId xmlns:a16="http://schemas.microsoft.com/office/drawing/2014/main" id="{DF1C2C75-A6CA-4723-A73E-1694A1672146}"/>
              </a:ext>
            </a:extLst>
          </p:cNvPr>
          <p:cNvSpPr txBox="1">
            <a:spLocks noChangeArrowheads="1"/>
          </p:cNvSpPr>
          <p:nvPr/>
        </p:nvSpPr>
        <p:spPr>
          <a:xfrm>
            <a:off x="0" y="0"/>
            <a:ext cx="91440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300" b="1" i="0" u="none" strike="noStrike" kern="1200" cap="none" spc="0" normalizeH="0" baseline="0" noProof="0">
                <a:ln>
                  <a:noFill/>
                </a:ln>
                <a:solidFill>
                  <a:prstClr val="black"/>
                </a:solidFill>
                <a:effectLst/>
                <a:uLnTx/>
                <a:uFillTx/>
                <a:latin typeface="Calibri"/>
                <a:ea typeface="+mj-ea"/>
                <a:cs typeface="+mj-cs"/>
              </a:rPr>
              <a:t>Stabilized Construction Vehicle Access &amp; Exit Points</a:t>
            </a:r>
            <a:endParaRPr kumimoji="0" lang="en-US" sz="3300" b="1" i="0" u="none" strike="noStrike" kern="1200" cap="none" spc="0" normalizeH="0" baseline="0" noProof="0" dirty="0">
              <a:ln>
                <a:noFill/>
              </a:ln>
              <a:solidFill>
                <a:prstClr val="black"/>
              </a:solidFill>
              <a:effectLst/>
              <a:uLnTx/>
              <a:uFillTx/>
              <a:latin typeface="Calibri"/>
              <a:ea typeface="+mj-ea"/>
              <a:cs typeface="+mj-cs"/>
            </a:endParaRPr>
          </a:p>
        </p:txBody>
      </p:sp>
      <p:sp>
        <p:nvSpPr>
          <p:cNvPr id="5" name="Ribbon: Tilted Down 4">
            <a:extLst>
              <a:ext uri="{FF2B5EF4-FFF2-40B4-BE49-F238E27FC236}">
                <a16:creationId xmlns:a16="http://schemas.microsoft.com/office/drawing/2014/main" id="{2D3A483A-1125-4081-B0CB-FB6E1C1BCB6D}"/>
              </a:ext>
            </a:extLst>
          </p:cNvPr>
          <p:cNvSpPr/>
          <p:nvPr/>
        </p:nvSpPr>
        <p:spPr>
          <a:xfrm>
            <a:off x="457200" y="6172200"/>
            <a:ext cx="838200" cy="381000"/>
          </a:xfrm>
          <a:prstGeom prst="ribbo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a:rPr>
              <a:t>35</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78517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Juneau AKDOT\7-7-07 16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538" y="-82550"/>
            <a:ext cx="9363076" cy="70231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84988" y="6343934"/>
            <a:ext cx="849913" cy="369332"/>
          </a:xfrm>
          <a:prstGeom prst="rect">
            <a:avLst/>
          </a:prstGeom>
          <a:noFill/>
        </p:spPr>
        <p:txBody>
          <a:bodyPr wrap="none" rtlCol="0">
            <a:spAutoFit/>
          </a:bodyPr>
          <a:lstStyle/>
          <a:p>
            <a:r>
              <a:rPr lang="en-US" dirty="0">
                <a:solidFill>
                  <a:prstClr val="white"/>
                </a:solidFill>
              </a:rPr>
              <a:t>Juneau</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611687"/>
            <a:ext cx="767556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534728" y="4130973"/>
            <a:ext cx="2147254" cy="461665"/>
          </a:xfrm>
          <a:prstGeom prst="rect">
            <a:avLst/>
          </a:prstGeom>
          <a:noFill/>
          <a:ln>
            <a:solidFill>
              <a:schemeClr val="tx1"/>
            </a:solidFill>
          </a:ln>
        </p:spPr>
        <p:txBody>
          <a:bodyPr wrap="none" rtlCol="0">
            <a:spAutoFit/>
          </a:bodyPr>
          <a:lstStyle/>
          <a:p>
            <a:r>
              <a:rPr lang="en-US" sz="2400" dirty="0">
                <a:solidFill>
                  <a:prstClr val="white"/>
                </a:solidFill>
              </a:rPr>
              <a:t>2021 CGP 4.3.5 </a:t>
            </a:r>
          </a:p>
        </p:txBody>
      </p:sp>
      <p:pic>
        <p:nvPicPr>
          <p:cNvPr id="8" name="Picture 7" descr="DEC Logo 1"/>
          <p:cNvPicPr/>
          <p:nvPr/>
        </p:nvPicPr>
        <p:blipFill>
          <a:blip r:embed="rId5" cstate="print"/>
          <a:srcRect/>
          <a:stretch>
            <a:fillRect/>
          </a:stretch>
        </p:blipFill>
        <p:spPr bwMode="auto">
          <a:xfrm>
            <a:off x="76962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1447851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Const Entrance wash\12-2008 OLY pics 00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075" name="Picture 3" descr="L:\Backup3\pictures\Const Entrance wash\12-2008 OLY pics 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2405"/>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77348" y="5858470"/>
            <a:ext cx="7052252" cy="923330"/>
          </a:xfrm>
          <a:prstGeom prst="rect">
            <a:avLst/>
          </a:prstGeom>
          <a:noFill/>
        </p:spPr>
        <p:txBody>
          <a:bodyPr wrap="none" rtlCol="0">
            <a:spAutoFit/>
          </a:bodyPr>
          <a:lstStyle/>
          <a:p>
            <a:r>
              <a:rPr lang="en-US" sz="5400" dirty="0">
                <a:solidFill>
                  <a:prstClr val="white"/>
                </a:solidFill>
                <a:effectLst>
                  <a:outerShdw blurRad="38100" dist="38100" dir="2700000" algn="tl">
                    <a:srgbClr val="000000">
                      <a:alpha val="43137"/>
                    </a:srgbClr>
                  </a:outerShdw>
                </a:effectLst>
              </a:rPr>
              <a:t>Automated Wheel Wash</a:t>
            </a:r>
          </a:p>
        </p:txBody>
      </p:sp>
    </p:spTree>
    <p:extLst>
      <p:ext uri="{BB962C8B-B14F-4D97-AF65-F5344CB8AC3E}">
        <p14:creationId xmlns:p14="http://schemas.microsoft.com/office/powerpoint/2010/main" val="3199693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Backup3\pictures\Kongiganak 2010\DSC_073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133" r="1"/>
          <a:stretch/>
        </p:blipFill>
        <p:spPr bwMode="auto">
          <a:xfrm>
            <a:off x="-19050" y="23884"/>
            <a:ext cx="9144000" cy="6834116"/>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3989" y="851711"/>
            <a:ext cx="8236294" cy="1138773"/>
          </a:xfrm>
          <a:prstGeom prst="rect">
            <a:avLst/>
          </a:prstGeom>
          <a:noFill/>
        </p:spPr>
        <p:txBody>
          <a:bodyPr wrap="none" rtlCol="0">
            <a:spAutoFit/>
          </a:bodyPr>
          <a:lstStyle/>
          <a:p>
            <a:endParaRPr lang="en-US" sz="3600" dirty="0">
              <a:solidFill>
                <a:prstClr val="black"/>
              </a:solidFill>
            </a:endParaRPr>
          </a:p>
          <a:p>
            <a:r>
              <a:rPr lang="en-US" sz="3200" b="1" dirty="0">
                <a:solidFill>
                  <a:prstClr val="black"/>
                </a:solidFill>
              </a:rPr>
              <a:t>Is tracking out onto a dirt road really track-out?</a:t>
            </a:r>
          </a:p>
        </p:txBody>
      </p:sp>
      <p:sp>
        <p:nvSpPr>
          <p:cNvPr id="3" name="TextBox 2"/>
          <p:cNvSpPr txBox="1"/>
          <p:nvPr/>
        </p:nvSpPr>
        <p:spPr>
          <a:xfrm>
            <a:off x="453988" y="2095942"/>
            <a:ext cx="8329937" cy="2062103"/>
          </a:xfrm>
          <a:prstGeom prst="rect">
            <a:avLst/>
          </a:prstGeom>
          <a:noFill/>
        </p:spPr>
        <p:txBody>
          <a:bodyPr wrap="square" rtlCol="0">
            <a:spAutoFit/>
          </a:bodyPr>
          <a:lstStyle/>
          <a:p>
            <a:r>
              <a:rPr lang="en-US" sz="3200" b="1" dirty="0">
                <a:solidFill>
                  <a:prstClr val="black"/>
                </a:solidFill>
              </a:rPr>
              <a:t>If sediment escapes the construction site, off site accumulations of sediment must be removed at a frequency sufficient to minimize off-site impacts.</a:t>
            </a:r>
          </a:p>
        </p:txBody>
      </p:sp>
      <p:sp>
        <p:nvSpPr>
          <p:cNvPr id="5" name="TextBox 4"/>
          <p:cNvSpPr txBox="1"/>
          <p:nvPr/>
        </p:nvSpPr>
        <p:spPr>
          <a:xfrm>
            <a:off x="6705600" y="5535745"/>
            <a:ext cx="2078326" cy="461665"/>
          </a:xfrm>
          <a:prstGeom prst="rect">
            <a:avLst/>
          </a:prstGeom>
          <a:noFill/>
          <a:ln>
            <a:solidFill>
              <a:schemeClr val="bg1"/>
            </a:solidFill>
          </a:ln>
        </p:spPr>
        <p:txBody>
          <a:bodyPr wrap="none" rtlCol="0">
            <a:spAutoFit/>
          </a:bodyPr>
          <a:lstStyle/>
          <a:p>
            <a:r>
              <a:rPr lang="en-US" sz="2400" dirty="0"/>
              <a:t>2021 CGP 4.3.4</a:t>
            </a:r>
          </a:p>
        </p:txBody>
      </p:sp>
      <p:sp>
        <p:nvSpPr>
          <p:cNvPr id="4" name="TextBox 3"/>
          <p:cNvSpPr txBox="1"/>
          <p:nvPr/>
        </p:nvSpPr>
        <p:spPr>
          <a:xfrm>
            <a:off x="7786783" y="6368534"/>
            <a:ext cx="1258230" cy="369332"/>
          </a:xfrm>
          <a:prstGeom prst="rect">
            <a:avLst/>
          </a:prstGeom>
          <a:noFill/>
        </p:spPr>
        <p:txBody>
          <a:bodyPr wrap="none" rtlCol="0">
            <a:spAutoFit/>
          </a:bodyPr>
          <a:lstStyle/>
          <a:p>
            <a:r>
              <a:rPr lang="en-US" dirty="0" err="1">
                <a:solidFill>
                  <a:prstClr val="white"/>
                </a:solidFill>
              </a:rPr>
              <a:t>Kongiganak</a:t>
            </a:r>
            <a:endParaRPr lang="en-US" dirty="0">
              <a:solidFill>
                <a:prstClr val="white"/>
              </a:solidFill>
            </a:endParaRPr>
          </a:p>
        </p:txBody>
      </p:sp>
      <p:pic>
        <p:nvPicPr>
          <p:cNvPr id="8" name="Picture 7" descr="DEC Logo 1"/>
          <p:cNvPicPr/>
          <p:nvPr/>
        </p:nvPicPr>
        <p:blipFill>
          <a:blip r:embed="rId4" cstate="print"/>
          <a:srcRect/>
          <a:stretch>
            <a:fillRect/>
          </a:stretch>
        </p:blipFill>
        <p:spPr bwMode="auto">
          <a:xfrm>
            <a:off x="601569" y="5254609"/>
            <a:ext cx="1119187" cy="1042988"/>
          </a:xfrm>
          <a:prstGeom prst="rect">
            <a:avLst/>
          </a:prstGeom>
          <a:noFill/>
          <a:ln w="9525">
            <a:noFill/>
            <a:miter lim="800000"/>
            <a:headEnd/>
            <a:tailEnd/>
          </a:ln>
        </p:spPr>
      </p:pic>
      <p:sp>
        <p:nvSpPr>
          <p:cNvPr id="6" name="TextBox 5"/>
          <p:cNvSpPr txBox="1"/>
          <p:nvPr/>
        </p:nvSpPr>
        <p:spPr>
          <a:xfrm>
            <a:off x="-24748" y="133468"/>
            <a:ext cx="9016348" cy="584775"/>
          </a:xfrm>
          <a:prstGeom prst="rect">
            <a:avLst/>
          </a:prstGeom>
          <a:noFill/>
        </p:spPr>
        <p:txBody>
          <a:bodyPr wrap="square" rtlCol="0">
            <a:spAutoFit/>
          </a:bodyPr>
          <a:lstStyle/>
          <a:p>
            <a:r>
              <a:rPr lang="en-US" sz="3200" dirty="0">
                <a:solidFill>
                  <a:schemeClr val="bg1"/>
                </a:solidFill>
              </a:rPr>
              <a:t>Stabilized Construction Vehicle Access and Exit Points</a:t>
            </a:r>
          </a:p>
        </p:txBody>
      </p:sp>
    </p:spTree>
    <p:extLst>
      <p:ext uri="{BB962C8B-B14F-4D97-AF65-F5344CB8AC3E}">
        <p14:creationId xmlns:p14="http://schemas.microsoft.com/office/powerpoint/2010/main" val="1035856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F:\Work pictures\Slopes\DSC01121.JPG"/>
          <p:cNvPicPr>
            <a:picLocks noChangeAspect="1" noChangeArrowheads="1"/>
          </p:cNvPicPr>
          <p:nvPr/>
        </p:nvPicPr>
        <p:blipFill>
          <a:blip r:embed="rId3" cstate="print"/>
          <a:srcRect l="45563" t="20250" b="25500"/>
          <a:stretch>
            <a:fillRect/>
          </a:stretch>
        </p:blipFill>
        <p:spPr bwMode="auto">
          <a:xfrm>
            <a:off x="1" y="25481"/>
            <a:ext cx="9144000" cy="6832519"/>
          </a:xfrm>
          <a:prstGeom prst="rect">
            <a:avLst/>
          </a:prstGeom>
          <a:noFill/>
          <a:effectLst>
            <a:innerShdw blurRad="114300">
              <a:prstClr val="black"/>
            </a:innerShdw>
          </a:effectLst>
        </p:spPr>
      </p:pic>
      <p:sp>
        <p:nvSpPr>
          <p:cNvPr id="2" name="TextBox 1"/>
          <p:cNvSpPr txBox="1"/>
          <p:nvPr/>
        </p:nvSpPr>
        <p:spPr>
          <a:xfrm>
            <a:off x="76200" y="1676400"/>
            <a:ext cx="4786888" cy="923330"/>
          </a:xfrm>
          <a:prstGeom prst="rect">
            <a:avLst/>
          </a:prstGeom>
          <a:solidFill>
            <a:schemeClr val="tx2">
              <a:lumMod val="25000"/>
              <a:alpha val="82000"/>
            </a:schemeClr>
          </a:solidFill>
        </p:spPr>
        <p:txBody>
          <a:bodyPr wrap="none" rtlCol="0">
            <a:spAutoFit/>
          </a:bodyPr>
          <a:lstStyle/>
          <a:p>
            <a:r>
              <a:rPr lang="en-US" sz="5400" dirty="0">
                <a:solidFill>
                  <a:prstClr val="white"/>
                </a:solidFill>
                <a:effectLst>
                  <a:outerShdw blurRad="38100" dist="38100" dir="2700000" algn="tl">
                    <a:srgbClr val="000000">
                      <a:alpha val="43137"/>
                    </a:srgbClr>
                  </a:outerShdw>
                </a:effectLst>
              </a:rPr>
              <a:t>Sediment Basins</a:t>
            </a:r>
          </a:p>
        </p:txBody>
      </p:sp>
      <p:sp>
        <p:nvSpPr>
          <p:cNvPr id="5" name="TextBox 4"/>
          <p:cNvSpPr txBox="1"/>
          <p:nvPr/>
        </p:nvSpPr>
        <p:spPr>
          <a:xfrm>
            <a:off x="0" y="2590800"/>
            <a:ext cx="9372600" cy="3477875"/>
          </a:xfrm>
          <a:prstGeom prst="rect">
            <a:avLst/>
          </a:prstGeom>
          <a:noFill/>
        </p:spPr>
        <p:txBody>
          <a:bodyPr wrap="square" rtlCol="0">
            <a:spAutoFit/>
          </a:bodyPr>
          <a:lstStyle/>
          <a:p>
            <a:r>
              <a:rPr lang="en-US" sz="2000" dirty="0">
                <a:solidFill>
                  <a:prstClr val="white"/>
                </a:solidFill>
              </a:rPr>
              <a:t>4.3.9.1 For common drainage locations that serve an area with 10 or more acres disturbed at one time, a temporary (or permanent) sediment basin that provides storage for a calculated volume of runoff from the drainage area from a 2-year, 24-hour storm, or equivalent sediment control measures, must be installed, maintained, and used where practicable until final stabilization of the site. 10 acres of contributing drainage requires a sediment basin</a:t>
            </a:r>
          </a:p>
          <a:p>
            <a:endParaRPr lang="en-US" sz="2000" dirty="0">
              <a:solidFill>
                <a:prstClr val="white"/>
              </a:solidFill>
            </a:endParaRPr>
          </a:p>
          <a:p>
            <a:r>
              <a:rPr lang="en-US" sz="2000" dirty="0">
                <a:solidFill>
                  <a:prstClr val="white"/>
                </a:solidFill>
              </a:rPr>
              <a:t>4.3.9.1.1 Where no such calculation has been performed, a temporary (or permanent) sediment basin providing 3,600 cubic feet of storage per acre drained, or equivalent sediment control measures, must be installed and used where practicable until final stabilization of the site. </a:t>
            </a:r>
          </a:p>
        </p:txBody>
      </p:sp>
      <p:sp>
        <p:nvSpPr>
          <p:cNvPr id="6" name="TextBox 5"/>
          <p:cNvSpPr txBox="1"/>
          <p:nvPr/>
        </p:nvSpPr>
        <p:spPr>
          <a:xfrm>
            <a:off x="8192983" y="6400800"/>
            <a:ext cx="851515" cy="369332"/>
          </a:xfrm>
          <a:prstGeom prst="rect">
            <a:avLst/>
          </a:prstGeom>
          <a:noFill/>
        </p:spPr>
        <p:txBody>
          <a:bodyPr wrap="none" rtlCol="0">
            <a:spAutoFit/>
          </a:bodyPr>
          <a:lstStyle/>
          <a:p>
            <a:r>
              <a:rPr lang="en-US" dirty="0">
                <a:solidFill>
                  <a:prstClr val="white"/>
                </a:solidFill>
              </a:rPr>
              <a:t>Wasilla</a:t>
            </a:r>
          </a:p>
        </p:txBody>
      </p:sp>
      <p:sp>
        <p:nvSpPr>
          <p:cNvPr id="7" name="TextBox 6"/>
          <p:cNvSpPr txBox="1"/>
          <p:nvPr/>
        </p:nvSpPr>
        <p:spPr>
          <a:xfrm>
            <a:off x="5365985" y="224135"/>
            <a:ext cx="2078326" cy="461665"/>
          </a:xfrm>
          <a:prstGeom prst="rect">
            <a:avLst/>
          </a:prstGeom>
          <a:noFill/>
          <a:ln>
            <a:solidFill>
              <a:schemeClr val="tx1"/>
            </a:solidFill>
          </a:ln>
        </p:spPr>
        <p:txBody>
          <a:bodyPr wrap="none" rtlCol="0">
            <a:spAutoFit/>
          </a:bodyPr>
          <a:lstStyle/>
          <a:p>
            <a:r>
              <a:rPr lang="en-US" sz="2400" dirty="0">
                <a:solidFill>
                  <a:prstClr val="white"/>
                </a:solidFill>
              </a:rPr>
              <a:t>2021 CGP 4.3.9</a:t>
            </a:r>
          </a:p>
        </p:txBody>
      </p:sp>
      <p:pic>
        <p:nvPicPr>
          <p:cNvPr id="8" name="Picture 7" descr="DEC Logo 1"/>
          <p:cNvPicPr/>
          <p:nvPr/>
        </p:nvPicPr>
        <p:blipFill>
          <a:blip r:embed="rId4" cstate="print"/>
          <a:srcRect/>
          <a:stretch>
            <a:fillRect/>
          </a:stretch>
        </p:blipFill>
        <p:spPr bwMode="auto">
          <a:xfrm>
            <a:off x="77724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2543067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6146" name="Picture 2" descr="L:\Backup3\pictures\Anchorage AK\6-6-08 0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 t="20009" r="23996" b="4038"/>
          <a:stretch/>
        </p:blipFill>
        <p:spPr bwMode="auto">
          <a:xfrm>
            <a:off x="-6096" y="0"/>
            <a:ext cx="9150096"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477574" y="6477000"/>
            <a:ext cx="590226" cy="369332"/>
          </a:xfrm>
          <a:prstGeom prst="rect">
            <a:avLst/>
          </a:prstGeom>
          <a:noFill/>
        </p:spPr>
        <p:txBody>
          <a:bodyPr wrap="none" rtlCol="0">
            <a:spAutoFit/>
          </a:bodyPr>
          <a:lstStyle/>
          <a:p>
            <a:r>
              <a:rPr lang="en-US" dirty="0">
                <a:solidFill>
                  <a:prstClr val="white"/>
                </a:solidFill>
              </a:rPr>
              <a:t>ANC</a:t>
            </a:r>
          </a:p>
        </p:txBody>
      </p:sp>
      <p:sp>
        <p:nvSpPr>
          <p:cNvPr id="6" name="TextBox 5"/>
          <p:cNvSpPr txBox="1"/>
          <p:nvPr/>
        </p:nvSpPr>
        <p:spPr>
          <a:xfrm>
            <a:off x="3276600" y="76200"/>
            <a:ext cx="5665718"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Will traffic impact your BMP?</a:t>
            </a:r>
          </a:p>
        </p:txBody>
      </p:sp>
      <p:sp>
        <p:nvSpPr>
          <p:cNvPr id="7" name="TextBox 6"/>
          <p:cNvSpPr txBox="1"/>
          <p:nvPr/>
        </p:nvSpPr>
        <p:spPr>
          <a:xfrm>
            <a:off x="609600" y="609600"/>
            <a:ext cx="8349593"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Will your BMP divert flow somewhere else?</a:t>
            </a:r>
          </a:p>
        </p:txBody>
      </p:sp>
      <p:sp>
        <p:nvSpPr>
          <p:cNvPr id="8" name="TextBox 7"/>
          <p:cNvSpPr txBox="1"/>
          <p:nvPr/>
        </p:nvSpPr>
        <p:spPr>
          <a:xfrm>
            <a:off x="0" y="5678269"/>
            <a:ext cx="9311139"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Is there a detail for this that assists an inspector?</a:t>
            </a:r>
          </a:p>
        </p:txBody>
      </p:sp>
    </p:spTree>
    <p:extLst>
      <p:ext uri="{BB962C8B-B14F-4D97-AF65-F5344CB8AC3E}">
        <p14:creationId xmlns:p14="http://schemas.microsoft.com/office/powerpoint/2010/main" val="3709513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9FE609D-A51B-4D56-B349-F9BF8DF55C86}"/>
              </a:ext>
            </a:extLst>
          </p:cNvPr>
          <p:cNvPicPr>
            <a:picLocks noChangeAspect="1"/>
          </p:cNvPicPr>
          <p:nvPr/>
        </p:nvPicPr>
        <p:blipFill>
          <a:blip r:embed="rId2"/>
          <a:stretch>
            <a:fillRect/>
          </a:stretch>
        </p:blipFill>
        <p:spPr>
          <a:xfrm>
            <a:off x="0" y="-4379"/>
            <a:ext cx="9144000" cy="6866758"/>
          </a:xfrm>
          <a:prstGeom prst="rect">
            <a:avLst/>
          </a:prstGeom>
          <a:effectLst>
            <a:innerShdw blurRad="114300">
              <a:prstClr val="black"/>
            </a:innerShdw>
          </a:effectLst>
        </p:spPr>
      </p:pic>
      <p:sp>
        <p:nvSpPr>
          <p:cNvPr id="3" name="TextBox 2">
            <a:extLst>
              <a:ext uri="{FF2B5EF4-FFF2-40B4-BE49-F238E27FC236}">
                <a16:creationId xmlns:a16="http://schemas.microsoft.com/office/drawing/2014/main" id="{E2A01A6B-8140-4335-9EDF-CC32B58CCEF9}"/>
              </a:ext>
            </a:extLst>
          </p:cNvPr>
          <p:cNvSpPr txBox="1"/>
          <p:nvPr/>
        </p:nvSpPr>
        <p:spPr>
          <a:xfrm>
            <a:off x="457200" y="5338941"/>
            <a:ext cx="8686800" cy="1200329"/>
          </a:xfrm>
          <a:prstGeom prst="rect">
            <a:avLst/>
          </a:prstGeom>
          <a:noFill/>
        </p:spPr>
        <p:txBody>
          <a:bodyPr wrap="square">
            <a:spAutoFit/>
          </a:bodyPr>
          <a:lstStyle/>
          <a:p>
            <a:r>
              <a:rPr lang="en-US" sz="3600" dirty="0">
                <a:effectLst>
                  <a:outerShdw blurRad="38100" dist="38100" dir="2700000" algn="tl">
                    <a:srgbClr val="000000">
                      <a:alpha val="43137"/>
                    </a:srgbClr>
                  </a:outerShdw>
                </a:effectLst>
              </a:rPr>
              <a:t>Note: No installation of sediment basins should be installed in permafrost areas.</a:t>
            </a:r>
          </a:p>
        </p:txBody>
      </p:sp>
      <p:sp>
        <p:nvSpPr>
          <p:cNvPr id="4" name="TextBox 3">
            <a:extLst>
              <a:ext uri="{FF2B5EF4-FFF2-40B4-BE49-F238E27FC236}">
                <a16:creationId xmlns:a16="http://schemas.microsoft.com/office/drawing/2014/main" id="{EA2B8D74-36BA-4DCF-A57C-A37414307D42}"/>
              </a:ext>
            </a:extLst>
          </p:cNvPr>
          <p:cNvSpPr txBox="1"/>
          <p:nvPr/>
        </p:nvSpPr>
        <p:spPr>
          <a:xfrm>
            <a:off x="5181600" y="245238"/>
            <a:ext cx="2310761" cy="461665"/>
          </a:xfrm>
          <a:prstGeom prst="rect">
            <a:avLst/>
          </a:prstGeom>
          <a:noFill/>
          <a:ln>
            <a:solidFill>
              <a:schemeClr val="bg1"/>
            </a:solidFill>
          </a:ln>
        </p:spPr>
        <p:txBody>
          <a:bodyPr wrap="none" rtlCol="0">
            <a:spAutoFit/>
          </a:bodyPr>
          <a:lstStyle/>
          <a:p>
            <a:r>
              <a:rPr lang="en-US" sz="2400" dirty="0">
                <a:solidFill>
                  <a:schemeClr val="bg1"/>
                </a:solidFill>
              </a:rPr>
              <a:t>2021 CGP 4.3.9.4</a:t>
            </a:r>
          </a:p>
        </p:txBody>
      </p:sp>
      <p:pic>
        <p:nvPicPr>
          <p:cNvPr id="5" name="Picture 4" descr="DEC Logo 1">
            <a:extLst>
              <a:ext uri="{FF2B5EF4-FFF2-40B4-BE49-F238E27FC236}">
                <a16:creationId xmlns:a16="http://schemas.microsoft.com/office/drawing/2014/main" id="{E319507C-F20E-4EEA-842D-4257C8CAAC82}"/>
              </a:ext>
            </a:extLst>
          </p:cNvPr>
          <p:cNvPicPr/>
          <p:nvPr/>
        </p:nvPicPr>
        <p:blipFill>
          <a:blip r:embed="rId3" cstate="print"/>
          <a:srcRect/>
          <a:stretch>
            <a:fillRect/>
          </a:stretch>
        </p:blipFill>
        <p:spPr bwMode="auto">
          <a:xfrm>
            <a:off x="77724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40219033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alex\Pictures\KTD Ward Road 2010\P720013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686082" name="Rectangle 2"/>
          <p:cNvSpPr>
            <a:spLocks noGrp="1" noChangeArrowheads="1"/>
          </p:cNvSpPr>
          <p:nvPr>
            <p:ph type="title"/>
          </p:nvPr>
        </p:nvSpPr>
        <p:spPr>
          <a:xfrm>
            <a:off x="0" y="0"/>
            <a:ext cx="9144000" cy="990600"/>
          </a:xfrm>
        </p:spPr>
        <p:txBody>
          <a:bodyPr>
            <a:noAutofit/>
          </a:bodyPr>
          <a:lstStyle/>
          <a:p>
            <a:pPr eaLnBrk="1" hangingPunct="1">
              <a:defRPr/>
            </a:pPr>
            <a:r>
              <a:rPr lang="en-US" sz="6000" b="1" dirty="0">
                <a:effectLst>
                  <a:outerShdw blurRad="38100" dist="38100" dir="2700000" algn="tl">
                    <a:srgbClr val="000000">
                      <a:alpha val="43137"/>
                    </a:srgbClr>
                  </a:outerShdw>
                </a:effectLst>
              </a:rPr>
              <a:t>Control Dewatering</a:t>
            </a:r>
          </a:p>
        </p:txBody>
      </p:sp>
      <p:sp>
        <p:nvSpPr>
          <p:cNvPr id="686084" name="Rectangle 4"/>
          <p:cNvSpPr>
            <a:spLocks noChangeArrowheads="1"/>
          </p:cNvSpPr>
          <p:nvPr/>
        </p:nvSpPr>
        <p:spPr bwMode="auto">
          <a:xfrm>
            <a:off x="2895600" y="4191000"/>
            <a:ext cx="6248400" cy="2667000"/>
          </a:xfrm>
          <a:prstGeom prst="rect">
            <a:avLst/>
          </a:prstGeom>
          <a:solidFill>
            <a:schemeClr val="tx1">
              <a:lumMod val="75000"/>
              <a:alpha val="63000"/>
            </a:schemeClr>
          </a:solidFill>
          <a:ln w="9525">
            <a:noFill/>
            <a:miter lim="800000"/>
            <a:headEnd/>
            <a:tailEnd/>
          </a:ln>
          <a:effectLst/>
        </p:spPr>
        <p:txBody>
          <a:bodyPr/>
          <a:lstStyle/>
          <a:p>
            <a:pPr marL="342900" indent="-342900">
              <a:spcBef>
                <a:spcPct val="20000"/>
              </a:spcBef>
              <a:buSzPct val="65000"/>
              <a:buFont typeface="Arial" pitchFamily="34" charset="0"/>
              <a:buChar char="•"/>
              <a:defRPr/>
            </a:pPr>
            <a:r>
              <a:rPr lang="en-US" sz="3200" dirty="0">
                <a:solidFill>
                  <a:prstClr val="black"/>
                </a:solidFill>
              </a:rPr>
              <a:t>Plan the dewatering activity</a:t>
            </a:r>
          </a:p>
          <a:p>
            <a:pPr marL="742950" lvl="1" indent="-285750">
              <a:spcBef>
                <a:spcPct val="20000"/>
              </a:spcBef>
              <a:buSzPct val="65000"/>
              <a:buFont typeface="Arial" pitchFamily="34" charset="0"/>
              <a:buChar char="•"/>
              <a:defRPr/>
            </a:pPr>
            <a:r>
              <a:rPr lang="en-US" sz="2800" dirty="0">
                <a:solidFill>
                  <a:prstClr val="black"/>
                </a:solidFill>
              </a:rPr>
              <a:t>Have an approved method</a:t>
            </a:r>
          </a:p>
          <a:p>
            <a:pPr marL="742950" lvl="1" indent="-285750">
              <a:spcBef>
                <a:spcPct val="20000"/>
              </a:spcBef>
              <a:buSzPct val="65000"/>
              <a:buFont typeface="Arial" pitchFamily="34" charset="0"/>
              <a:buChar char="•"/>
              <a:defRPr/>
            </a:pPr>
            <a:r>
              <a:rPr lang="en-US" sz="2800" dirty="0">
                <a:solidFill>
                  <a:prstClr val="black"/>
                </a:solidFill>
              </a:rPr>
              <a:t>File NOI for DEC permit if necessary</a:t>
            </a:r>
          </a:p>
          <a:p>
            <a:pPr marL="742950" lvl="1" indent="-285750">
              <a:spcBef>
                <a:spcPct val="20000"/>
              </a:spcBef>
              <a:buSzPct val="65000"/>
              <a:buFont typeface="Arial" pitchFamily="34" charset="0"/>
              <a:buChar char="•"/>
              <a:defRPr/>
            </a:pPr>
            <a:r>
              <a:rPr lang="en-US" sz="2800" dirty="0">
                <a:solidFill>
                  <a:prstClr val="black"/>
                </a:solidFill>
              </a:rPr>
              <a:t>Involve the approval agency</a:t>
            </a:r>
          </a:p>
          <a:p>
            <a:pPr marL="742950" lvl="1" indent="-285750">
              <a:spcBef>
                <a:spcPct val="20000"/>
              </a:spcBef>
              <a:buSzPct val="65000"/>
              <a:buFont typeface="Arial" pitchFamily="34" charset="0"/>
              <a:buChar char="•"/>
              <a:defRPr/>
            </a:pPr>
            <a:r>
              <a:rPr lang="en-US" sz="2800" dirty="0">
                <a:solidFill>
                  <a:prstClr val="black"/>
                </a:solidFill>
              </a:rPr>
              <a:t>Monitor dewatering operations</a:t>
            </a:r>
          </a:p>
        </p:txBody>
      </p:sp>
    </p:spTree>
    <p:extLst>
      <p:ext uri="{BB962C8B-B14F-4D97-AF65-F5344CB8AC3E}">
        <p14:creationId xmlns:p14="http://schemas.microsoft.com/office/powerpoint/2010/main" val="3179912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1538" y="898525"/>
            <a:ext cx="7510462" cy="1506538"/>
          </a:xfrm>
        </p:spPr>
        <p:txBody>
          <a:bodyPr>
            <a:normAutofit fontScale="90000"/>
          </a:bodyPr>
          <a:lstStyle/>
          <a:p>
            <a:pPr algn="ctr" eaLnBrk="1" fontAlgn="auto" hangingPunct="1">
              <a:spcAft>
                <a:spcPts val="0"/>
              </a:spcAft>
              <a:defRPr/>
            </a:pPr>
            <a:r>
              <a:rPr lang="en-US" dirty="0">
                <a:solidFill>
                  <a:prstClr val="white"/>
                </a:solidFill>
              </a:rPr>
              <a:t>ADEC Dewatering Permit</a:t>
            </a:r>
            <a:br>
              <a:rPr lang="en-US" dirty="0">
                <a:solidFill>
                  <a:prstClr val="white"/>
                </a:solidFill>
              </a:rPr>
            </a:br>
            <a:r>
              <a:rPr lang="en-US" dirty="0">
                <a:solidFill>
                  <a:prstClr val="white"/>
                </a:solidFill>
              </a:rPr>
              <a:t>AKG002000</a:t>
            </a:r>
            <a:br>
              <a:rPr lang="en-US" altLang="en-US" sz="2800" dirty="0">
                <a:solidFill>
                  <a:schemeClr val="bg1"/>
                </a:solidFill>
                <a:latin typeface="Times New Roman" pitchFamily="18" charset="0"/>
                <a:cs typeface="Times New Roman" pitchFamily="18" charset="0"/>
              </a:rPr>
            </a:br>
            <a:endParaRPr lang="en-US" dirty="0"/>
          </a:p>
        </p:txBody>
      </p:sp>
      <p:sp>
        <p:nvSpPr>
          <p:cNvPr id="3" name="Content Placeholder 2"/>
          <p:cNvSpPr>
            <a:spLocks noGrp="1"/>
          </p:cNvSpPr>
          <p:nvPr>
            <p:ph idx="1"/>
          </p:nvPr>
        </p:nvSpPr>
        <p:spPr>
          <a:xfrm>
            <a:off x="617538" y="2057400"/>
            <a:ext cx="8145462" cy="3981450"/>
          </a:xfrm>
        </p:spPr>
        <p:txBody>
          <a:bodyPr rtlCol="0">
            <a:normAutofit fontScale="92500" lnSpcReduction="10000"/>
          </a:bodyPr>
          <a:lstStyle/>
          <a:p>
            <a:pPr eaLnBrk="1" hangingPunct="1">
              <a:buClr>
                <a:srgbClr val="FFFFFF"/>
              </a:buClr>
              <a:defRPr/>
            </a:pPr>
            <a:r>
              <a:rPr lang="en-US" altLang="en-US" dirty="0">
                <a:solidFill>
                  <a:schemeClr val="bg1"/>
                </a:solidFill>
              </a:rPr>
              <a:t>Dewatering discharges eligible for coverage under this general permit consist of water pumped from excavation areas through the use of temporary dewatering wells or submersible pumps to lower the water table to support a construction activity. The dewatering of accumulated groundwater and storm water that accumulates within an excavation area is an authorized discharge under the permit. The permit does provide discharge authorization for dewatering conducted within 1,500 feet of a permit defined “DEC-identified contaminated site” although special permit conditions apply and additional requirements may be added in the discharge authorization. The special conditions will provide assurance that the dewatering activities does not pull contamination from known contaminated sites. See</a:t>
            </a:r>
          </a:p>
          <a:p>
            <a:pPr eaLnBrk="1" hangingPunct="1">
              <a:buClr>
                <a:srgbClr val="FFFFFF"/>
              </a:buClr>
              <a:defRPr/>
            </a:pPr>
            <a:r>
              <a:rPr lang="en-US" altLang="en-US" dirty="0">
                <a:solidFill>
                  <a:schemeClr val="bg1"/>
                </a:solidFill>
                <a:hlinkClick r:id="rId3"/>
              </a:rPr>
              <a:t>http://dec.alaska.gov/water/wnpspc/stormwater/edhsgp.html</a:t>
            </a:r>
            <a:r>
              <a:rPr lang="en-US" altLang="en-US" dirty="0">
                <a:solidFill>
                  <a:schemeClr val="bg1"/>
                </a:solidFill>
              </a:rPr>
              <a:t> </a:t>
            </a:r>
          </a:p>
          <a:p>
            <a:pPr eaLnBrk="1" fontAlgn="auto" hangingPunct="1">
              <a:defRPr/>
            </a:pPr>
            <a:endParaRPr lang="en-US" dirty="0">
              <a:solidFill>
                <a:schemeClr val="bg2">
                  <a:lumMod val="75000"/>
                </a:schemeClr>
              </a:solidFill>
            </a:endParaRPr>
          </a:p>
        </p:txBody>
      </p:sp>
      <p:sp>
        <p:nvSpPr>
          <p:cNvPr id="4" name="Footer Placeholder 3"/>
          <p:cNvSpPr>
            <a:spLocks noGrp="1"/>
          </p:cNvSpPr>
          <p:nvPr>
            <p:ph type="ftr" sz="quarter" idx="11"/>
          </p:nvPr>
        </p:nvSpPr>
        <p:spPr>
          <a:xfrm>
            <a:off x="533400" y="6248400"/>
            <a:ext cx="5657850" cy="365125"/>
          </a:xfrm>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Regulations #18</a:t>
            </a:r>
          </a:p>
        </p:txBody>
      </p:sp>
    </p:spTree>
    <p:extLst>
      <p:ext uri="{BB962C8B-B14F-4D97-AF65-F5344CB8AC3E}">
        <p14:creationId xmlns:p14="http://schemas.microsoft.com/office/powerpoint/2010/main" val="26093595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9-30-07 233"/>
          <p:cNvPicPr>
            <a:picLocks noChangeAspect="1" noChangeArrowheads="1"/>
          </p:cNvPicPr>
          <p:nvPr/>
        </p:nvPicPr>
        <p:blipFill>
          <a:blip r:embed="rId2" cstate="print">
            <a:lum bright="-3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1"/>
          <p:cNvSpPr>
            <a:spLocks noChangeArrowheads="1"/>
          </p:cNvSpPr>
          <p:nvPr/>
        </p:nvSpPr>
        <p:spPr bwMode="auto">
          <a:xfrm>
            <a:off x="0" y="11430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5604" name="TextBox 2"/>
          <p:cNvSpPr txBox="1">
            <a:spLocks noChangeArrowheads="1"/>
          </p:cNvSpPr>
          <p:nvPr/>
        </p:nvSpPr>
        <p:spPr bwMode="auto">
          <a:xfrm>
            <a:off x="228600" y="381000"/>
            <a:ext cx="54419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rPr>
              <a:t>Dewatering Notice Requirements </a:t>
            </a:r>
            <a:endParaRPr kumimoji="0" lang="en-US" altLang="en-US" sz="28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Rectangle 1"/>
          <p:cNvSpPr/>
          <p:nvPr/>
        </p:nvSpPr>
        <p:spPr>
          <a:xfrm>
            <a:off x="304800" y="1304925"/>
            <a:ext cx="8610600" cy="5016500"/>
          </a:xfrm>
          <a:prstGeom prst="rect">
            <a:avLst/>
          </a:prstGeom>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Arial" charset="0"/>
              </a:rPr>
              <a:t>Submit an NOI and a certified BMP Plan to receive discharge authorization, IF</a:t>
            </a:r>
          </a:p>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charset="0"/>
            </a:endParaRP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Arial" charset="0"/>
              </a:rPr>
              <a:t>1.	You have excavation dewatering activities located within 1,500 feet of a 	permit defined “DEC-identified contaminated site,” or</a:t>
            </a: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Arial" charset="0"/>
              </a:rPr>
              <a:t>2.	You have excavation dewatering activities located within 1,500 feet of a 	“contaminated groundwater plume” identified by Contaminated Sites, or</a:t>
            </a:r>
          </a:p>
          <a:p>
            <a:pPr marL="800100" marR="0" lvl="1" indent="-342900" defTabSz="914400" eaLnBrk="1" fontAlgn="base" latinLnBrk="0" hangingPunct="1">
              <a:lnSpc>
                <a:spcPct val="100000"/>
              </a:lnSpc>
              <a:spcBef>
                <a:spcPct val="0"/>
              </a:spcBef>
              <a:spcAft>
                <a:spcPct val="0"/>
              </a:spcAft>
              <a:buClrTx/>
              <a:buSzTx/>
              <a:buFontTx/>
              <a:buAutoNum type="arabicPeriod" startAt="3"/>
              <a:tabLst/>
              <a:defRPr/>
            </a:pPr>
            <a:r>
              <a:rPr kumimoji="0" lang="en-US" altLang="en-US" sz="1800" b="0" i="0" u="none" strike="noStrike" kern="0" cap="none" spc="0" normalizeH="0" baseline="0" noProof="0" dirty="0">
                <a:ln>
                  <a:noFill/>
                </a:ln>
                <a:solidFill>
                  <a:prstClr val="white"/>
                </a:solidFill>
                <a:effectLst/>
                <a:uLnTx/>
                <a:uFillTx/>
                <a:latin typeface="Arial" charset="0"/>
              </a:rPr>
              <a:t> You have excavation dewatering discharge to waters of the U.S. not </a:t>
            </a:r>
          </a:p>
          <a:p>
            <a:pPr marL="0" marR="0" lvl="1" indent="0" defTabSz="914400" eaLnBrk="1" fontAlgn="base" latinLnBrk="0" hangingPunct="1">
              <a:lnSpc>
                <a:spcPct val="100000"/>
              </a:lnSpc>
              <a:spcBef>
                <a:spcPct val="0"/>
              </a:spcBef>
              <a:spcAft>
                <a:spcPct val="0"/>
              </a:spcAft>
              <a:buClrTx/>
              <a:buSzTx/>
              <a:buFontTx/>
              <a:buNone/>
              <a:tabLst/>
              <a:defRPr/>
            </a:pPr>
            <a:r>
              <a:rPr kumimoji="0" lang="en-US" altLang="en-US" sz="1800" b="0" i="0" u="none" strike="noStrike" kern="0" cap="none" spc="0" normalizeH="0" baseline="0" noProof="0" dirty="0">
                <a:ln>
                  <a:noFill/>
                </a:ln>
                <a:solidFill>
                  <a:prstClr val="white"/>
                </a:solidFill>
                <a:effectLst/>
                <a:uLnTx/>
                <a:uFillTx/>
                <a:latin typeface="Arial" charset="0"/>
              </a:rPr>
              <a:t>	covered by the Construction General Permit</a:t>
            </a:r>
          </a:p>
          <a:p>
            <a:pPr marL="0" marR="0" lvl="0" indent="0" defTabSz="914400" eaLnBrk="1" fontAlgn="base" latinLnBrk="0" hangingPunct="1">
              <a:lnSpc>
                <a:spcPct val="100000"/>
              </a:lnSpc>
              <a:spcBef>
                <a:spcPct val="20000"/>
              </a:spcBef>
              <a:spcAft>
                <a:spcPts val="600"/>
              </a:spcAft>
              <a:buClr>
                <a:srgbClr val="FFFFFF"/>
              </a:buClr>
              <a:buSzPct val="80000"/>
              <a:buFontTx/>
              <a:buNone/>
              <a:tabLst/>
              <a:defRPr/>
            </a:pPr>
            <a:endParaRPr kumimoji="0" lang="en-US" altLang="en-US" sz="2000" b="0" i="0" u="none" strike="noStrike" kern="0" cap="none" spc="0" normalizeH="0" baseline="0" noProof="0" dirty="0">
              <a:ln>
                <a:noFill/>
              </a:ln>
              <a:solidFill>
                <a:prstClr val="white"/>
              </a:solidFill>
              <a:effectLst/>
              <a:uLnTx/>
              <a:uFillTx/>
              <a:latin typeface="Century Gothic" pitchFamily="34" charset="0"/>
            </a:endParaRPr>
          </a:p>
          <a:p>
            <a:pPr marL="0" marR="0" lvl="0" indent="0" defTabSz="914400" eaLnBrk="1" fontAlgn="base" latinLnBrk="0" hangingPunct="1">
              <a:lnSpc>
                <a:spcPct val="100000"/>
              </a:lnSpc>
              <a:spcBef>
                <a:spcPct val="20000"/>
              </a:spcBef>
              <a:spcAft>
                <a:spcPts val="600"/>
              </a:spcAft>
              <a:buClr>
                <a:srgbClr val="FFFFFF"/>
              </a:buClr>
              <a:buSzPct val="80000"/>
              <a:buFontTx/>
              <a:buNone/>
              <a:tabLst/>
              <a:defRPr/>
            </a:pP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IF answers to 1, 2, and 3 is No then no NOI Submittal is required. Projects not requiring an NOI still must comply with the conditions of the Excavation Dewatering General Permit.</a:t>
            </a:r>
            <a:r>
              <a:rPr kumimoji="0" lang="en-US" altLang="en-US" sz="2000" b="0"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Dewatering discharge to the land is authorized in accordance to Part 4.0, Control Measures; Part 5.0, Monitoring Requirements; and Part 6.0, Reporting and Recordkeeping of the Excavation Dewatering General Permit.</a:t>
            </a:r>
          </a:p>
          <a:p>
            <a:pPr marL="0" marR="0" lvl="1"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dirty="0">
              <a:ln>
                <a:noFill/>
              </a:ln>
              <a:solidFill>
                <a:prstClr val="white"/>
              </a:solidFill>
              <a:effectLst/>
              <a:uLnTx/>
              <a:uFillTx/>
              <a:latin typeface="Arial" charset="0"/>
            </a:endParaRPr>
          </a:p>
        </p:txBody>
      </p:sp>
      <p:sp>
        <p:nvSpPr>
          <p:cNvPr id="7" name="Footer Placeholder 3"/>
          <p:cNvSpPr>
            <a:spLocks noGrp="1"/>
          </p:cNvSpPr>
          <p:nvPr>
            <p:ph type="ftr" sz="quarter" idx="11"/>
          </p:nvPr>
        </p:nvSpPr>
        <p:spPr>
          <a:xfrm>
            <a:off x="457200" y="6172200"/>
            <a:ext cx="5657850" cy="365125"/>
          </a:xfrm>
        </p:spPr>
        <p:txBody>
          <a:body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prstClr val="white"/>
                </a:solidFill>
                <a:effectLst/>
                <a:uLnTx/>
                <a:uFillTx/>
              </a:rPr>
              <a:t>Regulations #19</a:t>
            </a:r>
          </a:p>
        </p:txBody>
      </p:sp>
    </p:spTree>
    <p:extLst>
      <p:ext uri="{BB962C8B-B14F-4D97-AF65-F5344CB8AC3E}">
        <p14:creationId xmlns:p14="http://schemas.microsoft.com/office/powerpoint/2010/main" val="8331434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170" name="Picture 2" descr="E:\DCIM\102NCD90\DSC_315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002" r="4994" b="31232"/>
          <a:stretch/>
        </p:blipFill>
        <p:spPr bwMode="auto">
          <a:xfrm>
            <a:off x="-36470" y="0"/>
            <a:ext cx="9159688"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685800" y="609600"/>
            <a:ext cx="2057400" cy="1066800"/>
          </a:xfrm>
          <a:prstGeom prst="ellipse">
            <a:avLst/>
          </a:prstGeom>
          <a:noFill/>
          <a:ln>
            <a:solidFill>
              <a:srgbClr val="4E2C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TextBox 4"/>
          <p:cNvSpPr txBox="1"/>
          <p:nvPr/>
        </p:nvSpPr>
        <p:spPr>
          <a:xfrm>
            <a:off x="2328301" y="5259050"/>
            <a:ext cx="6663299" cy="1446550"/>
          </a:xfrm>
          <a:prstGeom prst="rect">
            <a:avLst/>
          </a:prstGeom>
          <a:solidFill>
            <a:schemeClr val="tx1">
              <a:lumMod val="50000"/>
              <a:alpha val="51000"/>
            </a:schemeClr>
          </a:solidFill>
        </p:spPr>
        <p:txBody>
          <a:bodyPr wrap="none" rtlCol="0">
            <a:spAutoFit/>
          </a:bodyPr>
          <a:lstStyle/>
          <a:p>
            <a:r>
              <a:rPr lang="en-US" sz="4400" b="1" dirty="0">
                <a:solidFill>
                  <a:prstClr val="black"/>
                </a:solidFill>
              </a:rPr>
              <a:t>Dewatering may be difficult</a:t>
            </a:r>
          </a:p>
          <a:p>
            <a:r>
              <a:rPr lang="en-US" sz="4400" b="1" dirty="0">
                <a:solidFill>
                  <a:prstClr val="black"/>
                </a:solidFill>
              </a:rPr>
              <a:t>	But it’s not impossible!</a:t>
            </a:r>
          </a:p>
        </p:txBody>
      </p:sp>
      <p:sp>
        <p:nvSpPr>
          <p:cNvPr id="7" name="Title 1"/>
          <p:cNvSpPr txBox="1">
            <a:spLocks/>
          </p:cNvSpPr>
          <p:nvPr/>
        </p:nvSpPr>
        <p:spPr>
          <a:xfrm>
            <a:off x="3048000" y="0"/>
            <a:ext cx="6096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solidFill>
                  <a:prstClr val="black"/>
                </a:solidFill>
              </a:rPr>
              <a:t>What is Dewatering?</a:t>
            </a:r>
            <a:endParaRPr lang="en-US" dirty="0">
              <a:solidFill>
                <a:prstClr val="black"/>
              </a:solidFill>
            </a:endParaRPr>
          </a:p>
        </p:txBody>
      </p:sp>
    </p:spTree>
    <p:extLst>
      <p:ext uri="{BB962C8B-B14F-4D97-AF65-F5344CB8AC3E}">
        <p14:creationId xmlns:p14="http://schemas.microsoft.com/office/powerpoint/2010/main" val="1948287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L:\Backup3\pictures\Alaska Sites 2008\2008-08-28 Eagle Loop ANC\2008 August 27 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5867400"/>
            <a:ext cx="2128147" cy="707886"/>
          </a:xfrm>
          <a:prstGeom prst="rect">
            <a:avLst/>
          </a:prstGeom>
          <a:noFill/>
        </p:spPr>
        <p:txBody>
          <a:bodyPr wrap="none" rtlCol="0">
            <a:spAutoFit/>
          </a:bodyPr>
          <a:lstStyle/>
          <a:p>
            <a:r>
              <a:rPr lang="en-US" sz="4000" dirty="0">
                <a:solidFill>
                  <a:prstClr val="white"/>
                </a:solidFill>
              </a:rPr>
              <a:t>Diversion</a:t>
            </a:r>
          </a:p>
        </p:txBody>
      </p:sp>
    </p:spTree>
    <p:extLst>
      <p:ext uri="{BB962C8B-B14F-4D97-AF65-F5344CB8AC3E}">
        <p14:creationId xmlns:p14="http://schemas.microsoft.com/office/powerpoint/2010/main" val="25992142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L:\Backup3\pictures\Alaska Sites 2008\2008-08-28 Eagle Loop ANC\Eagle Loop ANC 042 - Co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93" y="-14621"/>
            <a:ext cx="9163493" cy="68726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54114"/>
            <a:ext cx="3981218" cy="707886"/>
          </a:xfrm>
          <a:prstGeom prst="rect">
            <a:avLst/>
          </a:prstGeom>
          <a:noFill/>
        </p:spPr>
        <p:txBody>
          <a:bodyPr wrap="none" rtlCol="0">
            <a:spAutoFit/>
          </a:bodyPr>
          <a:lstStyle/>
          <a:p>
            <a:r>
              <a:rPr lang="en-US" sz="4000" dirty="0">
                <a:solidFill>
                  <a:prstClr val="white"/>
                </a:solidFill>
              </a:rPr>
              <a:t>Pumped Diversion</a:t>
            </a:r>
          </a:p>
        </p:txBody>
      </p:sp>
    </p:spTree>
    <p:extLst>
      <p:ext uri="{BB962C8B-B14F-4D97-AF65-F5344CB8AC3E}">
        <p14:creationId xmlns:p14="http://schemas.microsoft.com/office/powerpoint/2010/main" val="40926052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E:\DCIM\102NCD90\DSC_316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21"/>
          <a:stretch/>
        </p:blipFill>
        <p:spPr bwMode="auto">
          <a:xfrm>
            <a:off x="-1"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950803"/>
            <a:ext cx="3546164" cy="830997"/>
          </a:xfrm>
          <a:prstGeom prst="rect">
            <a:avLst/>
          </a:prstGeom>
          <a:noFill/>
        </p:spPr>
        <p:txBody>
          <a:bodyPr wrap="none" rtlCol="0">
            <a:spAutoFit/>
          </a:bodyPr>
          <a:lstStyle/>
          <a:p>
            <a:r>
              <a:rPr lang="en-US" sz="4800" dirty="0">
                <a:solidFill>
                  <a:prstClr val="white"/>
                </a:solidFill>
              </a:rPr>
              <a:t>Curb Appeal?</a:t>
            </a:r>
          </a:p>
        </p:txBody>
      </p:sp>
      <p:sp>
        <p:nvSpPr>
          <p:cNvPr id="6" name="Freeform 5"/>
          <p:cNvSpPr/>
          <p:nvPr/>
        </p:nvSpPr>
        <p:spPr>
          <a:xfrm>
            <a:off x="3476625" y="2190750"/>
            <a:ext cx="1332928" cy="1704975"/>
          </a:xfrm>
          <a:custGeom>
            <a:avLst/>
            <a:gdLst>
              <a:gd name="connsiteX0" fmla="*/ 0 w 1332928"/>
              <a:gd name="connsiteY0" fmla="*/ 0 h 1704975"/>
              <a:gd name="connsiteX1" fmla="*/ 371475 w 1332928"/>
              <a:gd name="connsiteY1" fmla="*/ 247650 h 1704975"/>
              <a:gd name="connsiteX2" fmla="*/ 866775 w 1332928"/>
              <a:gd name="connsiteY2" fmla="*/ 361950 h 1704975"/>
              <a:gd name="connsiteX3" fmla="*/ 1285875 w 1332928"/>
              <a:gd name="connsiteY3" fmla="*/ 685800 h 1704975"/>
              <a:gd name="connsiteX4" fmla="*/ 1314450 w 1332928"/>
              <a:gd name="connsiteY4" fmla="*/ 1314450 h 1704975"/>
              <a:gd name="connsiteX5" fmla="*/ 1209675 w 1332928"/>
              <a:gd name="connsiteY5" fmla="*/ 1704975 h 170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2928" h="1704975">
                <a:moveTo>
                  <a:pt x="0" y="0"/>
                </a:moveTo>
                <a:cubicBezTo>
                  <a:pt x="113506" y="93662"/>
                  <a:pt x="227013" y="187325"/>
                  <a:pt x="371475" y="247650"/>
                </a:cubicBezTo>
                <a:cubicBezTo>
                  <a:pt x="515937" y="307975"/>
                  <a:pt x="714375" y="288925"/>
                  <a:pt x="866775" y="361950"/>
                </a:cubicBezTo>
                <a:cubicBezTo>
                  <a:pt x="1019175" y="434975"/>
                  <a:pt x="1211263" y="527050"/>
                  <a:pt x="1285875" y="685800"/>
                </a:cubicBezTo>
                <a:cubicBezTo>
                  <a:pt x="1360487" y="844550"/>
                  <a:pt x="1327150" y="1144588"/>
                  <a:pt x="1314450" y="1314450"/>
                </a:cubicBezTo>
                <a:cubicBezTo>
                  <a:pt x="1301750" y="1484313"/>
                  <a:pt x="1255712" y="1594644"/>
                  <a:pt x="1209675" y="1704975"/>
                </a:cubicBezTo>
              </a:path>
            </a:pathLst>
          </a:custGeom>
          <a:noFill/>
          <a:ln w="44450">
            <a:solidFill>
              <a:srgbClr val="1006DC"/>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87" t="7509" r="6487" b="26394"/>
          <a:stretch/>
        </p:blipFill>
        <p:spPr bwMode="auto">
          <a:xfrm>
            <a:off x="7906657" y="5985301"/>
            <a:ext cx="11611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7778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E:\DCIM\102NCD90\DSC_317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43" r="-2"/>
          <a:stretch/>
        </p:blipFill>
        <p:spPr bwMode="auto">
          <a:xfrm>
            <a:off x="0" y="0"/>
            <a:ext cx="9144000" cy="6858000"/>
          </a:xfrm>
          <a:prstGeom prst="rect">
            <a:avLst/>
          </a:prstGeom>
          <a:solidFill>
            <a:srgbClr val="F6882E"/>
          </a:solidFill>
        </p:spPr>
      </p:pic>
      <p:sp>
        <p:nvSpPr>
          <p:cNvPr id="4" name="TextBox 3"/>
          <p:cNvSpPr txBox="1"/>
          <p:nvPr/>
        </p:nvSpPr>
        <p:spPr>
          <a:xfrm>
            <a:off x="152400" y="152400"/>
            <a:ext cx="6093399" cy="707886"/>
          </a:xfrm>
          <a:prstGeom prst="rect">
            <a:avLst/>
          </a:prstGeom>
          <a:noFill/>
        </p:spPr>
        <p:txBody>
          <a:bodyPr wrap="none" rtlCol="0">
            <a:spAutoFit/>
          </a:bodyPr>
          <a:lstStyle/>
          <a:p>
            <a:r>
              <a:rPr lang="en-US" sz="4000" dirty="0">
                <a:solidFill>
                  <a:prstClr val="white"/>
                </a:solidFill>
              </a:rPr>
              <a:t>Diversion would  intake here</a:t>
            </a:r>
          </a:p>
        </p:txBody>
      </p:sp>
      <p:sp>
        <p:nvSpPr>
          <p:cNvPr id="5" name="Right Arrow 4"/>
          <p:cNvSpPr/>
          <p:nvPr/>
        </p:nvSpPr>
        <p:spPr>
          <a:xfrm rot="2762243">
            <a:off x="1820174" y="1756922"/>
            <a:ext cx="1337995" cy="68580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4724400" y="5334000"/>
            <a:ext cx="3366563" cy="1446550"/>
          </a:xfrm>
          <a:prstGeom prst="rect">
            <a:avLst/>
          </a:prstGeom>
          <a:noFill/>
        </p:spPr>
        <p:txBody>
          <a:bodyPr wrap="none" rtlCol="0">
            <a:spAutoFit/>
          </a:bodyPr>
          <a:lstStyle/>
          <a:p>
            <a:r>
              <a:rPr lang="en-US" sz="4400" dirty="0">
                <a:solidFill>
                  <a:prstClr val="white"/>
                </a:solidFill>
              </a:rPr>
              <a:t>We build it</a:t>
            </a:r>
          </a:p>
          <a:p>
            <a:r>
              <a:rPr lang="en-US" sz="4400" dirty="0">
                <a:solidFill>
                  <a:prstClr val="white"/>
                </a:solidFill>
              </a:rPr>
              <a:t>We stabilize it</a:t>
            </a:r>
          </a:p>
        </p:txBody>
      </p:sp>
      <p:sp>
        <p:nvSpPr>
          <p:cNvPr id="7" name="Freeform 6"/>
          <p:cNvSpPr/>
          <p:nvPr/>
        </p:nvSpPr>
        <p:spPr>
          <a:xfrm>
            <a:off x="3718560" y="2514600"/>
            <a:ext cx="5257800" cy="3489960"/>
          </a:xfrm>
          <a:custGeom>
            <a:avLst/>
            <a:gdLst>
              <a:gd name="connsiteX0" fmla="*/ 487680 w 5257800"/>
              <a:gd name="connsiteY0" fmla="*/ 15240 h 3489960"/>
              <a:gd name="connsiteX1" fmla="*/ 5257800 w 5257800"/>
              <a:gd name="connsiteY1" fmla="*/ 1584960 h 3489960"/>
              <a:gd name="connsiteX2" fmla="*/ 5212080 w 5257800"/>
              <a:gd name="connsiteY2" fmla="*/ 3489960 h 3489960"/>
              <a:gd name="connsiteX3" fmla="*/ 228600 w 5257800"/>
              <a:gd name="connsiteY3" fmla="*/ 1143000 h 3489960"/>
              <a:gd name="connsiteX4" fmla="*/ 624840 w 5257800"/>
              <a:gd name="connsiteY4" fmla="*/ 746760 h 3489960"/>
              <a:gd name="connsiteX5" fmla="*/ 579120 w 5257800"/>
              <a:gd name="connsiteY5" fmla="*/ 609600 h 3489960"/>
              <a:gd name="connsiteX6" fmla="*/ 518160 w 5257800"/>
              <a:gd name="connsiteY6" fmla="*/ 472440 h 3489960"/>
              <a:gd name="connsiteX7" fmla="*/ 426720 w 5257800"/>
              <a:gd name="connsiteY7" fmla="*/ 365760 h 3489960"/>
              <a:gd name="connsiteX8" fmla="*/ 350520 w 5257800"/>
              <a:gd name="connsiteY8" fmla="*/ 304800 h 3489960"/>
              <a:gd name="connsiteX9" fmla="*/ 152400 w 5257800"/>
              <a:gd name="connsiteY9" fmla="*/ 228600 h 3489960"/>
              <a:gd name="connsiteX10" fmla="*/ 76200 w 5257800"/>
              <a:gd name="connsiteY10" fmla="*/ 198120 h 3489960"/>
              <a:gd name="connsiteX11" fmla="*/ 0 w 5257800"/>
              <a:gd name="connsiteY11" fmla="*/ 198120 h 3489960"/>
              <a:gd name="connsiteX12" fmla="*/ 335280 w 5257800"/>
              <a:gd name="connsiteY12" fmla="*/ 0 h 3489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7800" h="3489960">
                <a:moveTo>
                  <a:pt x="487680" y="15240"/>
                </a:moveTo>
                <a:lnTo>
                  <a:pt x="5257800" y="1584960"/>
                </a:lnTo>
                <a:lnTo>
                  <a:pt x="5212080" y="3489960"/>
                </a:lnTo>
                <a:lnTo>
                  <a:pt x="228600" y="1143000"/>
                </a:lnTo>
                <a:lnTo>
                  <a:pt x="624840" y="746760"/>
                </a:lnTo>
                <a:lnTo>
                  <a:pt x="579120" y="609600"/>
                </a:lnTo>
                <a:lnTo>
                  <a:pt x="518160" y="472440"/>
                </a:lnTo>
                <a:lnTo>
                  <a:pt x="426720" y="365760"/>
                </a:lnTo>
                <a:lnTo>
                  <a:pt x="350520" y="304800"/>
                </a:lnTo>
                <a:lnTo>
                  <a:pt x="152400" y="228600"/>
                </a:lnTo>
                <a:lnTo>
                  <a:pt x="76200" y="198120"/>
                </a:lnTo>
                <a:lnTo>
                  <a:pt x="0" y="198120"/>
                </a:lnTo>
                <a:lnTo>
                  <a:pt x="335280" y="0"/>
                </a:lnTo>
              </a:path>
            </a:pathLst>
          </a:custGeom>
          <a:solidFill>
            <a:srgbClr val="F6882E">
              <a:alpha val="48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9" name="Straight Connector 8"/>
          <p:cNvCxnSpPr>
            <a:stCxn id="7" idx="6"/>
          </p:cNvCxnSpPr>
          <p:nvPr/>
        </p:nvCxnSpPr>
        <p:spPr>
          <a:xfrm>
            <a:off x="4236720" y="2987040"/>
            <a:ext cx="4739640" cy="181356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236720" y="3429000"/>
            <a:ext cx="4739640" cy="20574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267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E:\DCIM\102NCD90\DSC_317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 r="13998" b="2888"/>
          <a:stretch/>
        </p:blipFill>
        <p:spPr bwMode="auto">
          <a:xfrm>
            <a:off x="0" y="-1"/>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36493"/>
            <a:ext cx="4458208" cy="954107"/>
          </a:xfrm>
          <a:prstGeom prst="rect">
            <a:avLst/>
          </a:prstGeom>
          <a:noFill/>
        </p:spPr>
        <p:txBody>
          <a:bodyPr wrap="none" rtlCol="0">
            <a:spAutoFit/>
          </a:bodyPr>
          <a:lstStyle/>
          <a:p>
            <a:r>
              <a:rPr lang="en-US" sz="2800" dirty="0">
                <a:solidFill>
                  <a:prstClr val="black"/>
                </a:solidFill>
              </a:rPr>
              <a:t>This is Excavation Dewatering</a:t>
            </a:r>
          </a:p>
          <a:p>
            <a:r>
              <a:rPr lang="en-US" sz="2800" dirty="0">
                <a:solidFill>
                  <a:prstClr val="black"/>
                </a:solidFill>
              </a:rPr>
              <a:t>Not a Diversion</a:t>
            </a:r>
          </a:p>
        </p:txBody>
      </p:sp>
      <p:sp>
        <p:nvSpPr>
          <p:cNvPr id="6" name="TextBox 5"/>
          <p:cNvSpPr txBox="1"/>
          <p:nvPr/>
        </p:nvSpPr>
        <p:spPr>
          <a:xfrm>
            <a:off x="5715001" y="3886200"/>
            <a:ext cx="3428999" cy="954107"/>
          </a:xfrm>
          <a:prstGeom prst="rect">
            <a:avLst/>
          </a:prstGeom>
          <a:solidFill>
            <a:schemeClr val="tx2">
              <a:lumMod val="25000"/>
              <a:alpha val="61000"/>
            </a:schemeClr>
          </a:solidFill>
        </p:spPr>
        <p:txBody>
          <a:bodyPr wrap="square" rtlCol="0">
            <a:spAutoFit/>
          </a:bodyPr>
          <a:lstStyle/>
          <a:p>
            <a:r>
              <a:rPr lang="en-US" sz="2800" dirty="0">
                <a:solidFill>
                  <a:prstClr val="white"/>
                </a:solidFill>
              </a:rPr>
              <a:t>Pump is drawing from the excavated area.</a:t>
            </a:r>
          </a:p>
        </p:txBody>
      </p:sp>
      <p:sp>
        <p:nvSpPr>
          <p:cNvPr id="8" name="Freeform 7"/>
          <p:cNvSpPr/>
          <p:nvPr/>
        </p:nvSpPr>
        <p:spPr>
          <a:xfrm>
            <a:off x="5270390" y="3390900"/>
            <a:ext cx="844660" cy="876300"/>
          </a:xfrm>
          <a:custGeom>
            <a:avLst/>
            <a:gdLst>
              <a:gd name="connsiteX0" fmla="*/ 377935 w 844660"/>
              <a:gd name="connsiteY0" fmla="*/ 876300 h 876300"/>
              <a:gd name="connsiteX1" fmla="*/ 15985 w 844660"/>
              <a:gd name="connsiteY1" fmla="*/ 571500 h 876300"/>
              <a:gd name="connsiteX2" fmla="*/ 844660 w 844660"/>
              <a:gd name="connsiteY2" fmla="*/ 0 h 876300"/>
            </a:gdLst>
            <a:ahLst/>
            <a:cxnLst>
              <a:cxn ang="0">
                <a:pos x="connsiteX0" y="connsiteY0"/>
              </a:cxn>
              <a:cxn ang="0">
                <a:pos x="connsiteX1" y="connsiteY1"/>
              </a:cxn>
              <a:cxn ang="0">
                <a:pos x="connsiteX2" y="connsiteY2"/>
              </a:cxn>
            </a:cxnLst>
            <a:rect l="l" t="t" r="r" b="b"/>
            <a:pathLst>
              <a:path w="844660" h="876300">
                <a:moveTo>
                  <a:pt x="377935" y="876300"/>
                </a:moveTo>
                <a:cubicBezTo>
                  <a:pt x="158066" y="796925"/>
                  <a:pt x="-61803" y="717550"/>
                  <a:pt x="15985" y="571500"/>
                </a:cubicBezTo>
                <a:cubicBezTo>
                  <a:pt x="93772" y="425450"/>
                  <a:pt x="469216" y="212725"/>
                  <a:pt x="844660" y="0"/>
                </a:cubicBezTo>
              </a:path>
            </a:pathLst>
          </a:custGeom>
          <a:noFill/>
          <a:ln w="571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p:nvSpPr>
        <p:spPr>
          <a:xfrm>
            <a:off x="4419600" y="6124575"/>
            <a:ext cx="4450577" cy="523220"/>
          </a:xfrm>
          <a:prstGeom prst="rect">
            <a:avLst/>
          </a:prstGeom>
          <a:solidFill>
            <a:schemeClr val="tx2">
              <a:lumMod val="25000"/>
              <a:alpha val="67000"/>
            </a:schemeClr>
          </a:solidFill>
        </p:spPr>
        <p:txBody>
          <a:bodyPr wrap="none" rtlCol="0">
            <a:spAutoFit/>
          </a:bodyPr>
          <a:lstStyle/>
          <a:p>
            <a:r>
              <a:rPr lang="en-US" sz="2800" dirty="0">
                <a:solidFill>
                  <a:prstClr val="white"/>
                </a:solidFill>
              </a:rPr>
              <a:t>Flow is over constructed area</a:t>
            </a:r>
          </a:p>
        </p:txBody>
      </p:sp>
      <p:sp>
        <p:nvSpPr>
          <p:cNvPr id="11" name="Freeform 10"/>
          <p:cNvSpPr/>
          <p:nvPr/>
        </p:nvSpPr>
        <p:spPr>
          <a:xfrm>
            <a:off x="2590800" y="4381500"/>
            <a:ext cx="2171700" cy="2295525"/>
          </a:xfrm>
          <a:custGeom>
            <a:avLst/>
            <a:gdLst>
              <a:gd name="connsiteX0" fmla="*/ 0 w 2171700"/>
              <a:gd name="connsiteY0" fmla="*/ 2295525 h 2295525"/>
              <a:gd name="connsiteX1" fmla="*/ 942975 w 2171700"/>
              <a:gd name="connsiteY1" fmla="*/ 1914525 h 2295525"/>
              <a:gd name="connsiteX2" fmla="*/ 1114425 w 2171700"/>
              <a:gd name="connsiteY2" fmla="*/ 1143000 h 2295525"/>
              <a:gd name="connsiteX3" fmla="*/ 2171700 w 2171700"/>
              <a:gd name="connsiteY3" fmla="*/ 0 h 2295525"/>
            </a:gdLst>
            <a:ahLst/>
            <a:cxnLst>
              <a:cxn ang="0">
                <a:pos x="connsiteX0" y="connsiteY0"/>
              </a:cxn>
              <a:cxn ang="0">
                <a:pos x="connsiteX1" y="connsiteY1"/>
              </a:cxn>
              <a:cxn ang="0">
                <a:pos x="connsiteX2" y="connsiteY2"/>
              </a:cxn>
              <a:cxn ang="0">
                <a:pos x="connsiteX3" y="connsiteY3"/>
              </a:cxn>
            </a:cxnLst>
            <a:rect l="l" t="t" r="r" b="b"/>
            <a:pathLst>
              <a:path w="2171700" h="2295525">
                <a:moveTo>
                  <a:pt x="0" y="2295525"/>
                </a:moveTo>
                <a:cubicBezTo>
                  <a:pt x="378619" y="2201068"/>
                  <a:pt x="757238" y="2106612"/>
                  <a:pt x="942975" y="1914525"/>
                </a:cubicBezTo>
                <a:cubicBezTo>
                  <a:pt x="1128713" y="1722437"/>
                  <a:pt x="909638" y="1462087"/>
                  <a:pt x="1114425" y="1143000"/>
                </a:cubicBezTo>
                <a:cubicBezTo>
                  <a:pt x="1319212" y="823913"/>
                  <a:pt x="1745456" y="411956"/>
                  <a:pt x="2171700" y="0"/>
                </a:cubicBezTo>
              </a:path>
            </a:pathLst>
          </a:custGeom>
          <a:noFill/>
          <a:ln w="5715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6487" t="7509" r="6487" b="26394"/>
          <a:stretch/>
        </p:blipFill>
        <p:spPr bwMode="auto">
          <a:xfrm>
            <a:off x="134257" y="5943600"/>
            <a:ext cx="11611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4018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122" name="Picture 2" descr="L:\Backup3\pictures\Anchorage AK\5-6-08 2 0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018" y="685800"/>
            <a:ext cx="6332375" cy="523220"/>
          </a:xfrm>
          <a:prstGeom prst="rect">
            <a:avLst/>
          </a:prstGeom>
          <a:noFill/>
        </p:spPr>
        <p:txBody>
          <a:bodyPr wrap="none" rtlCol="0">
            <a:spAutoFit/>
          </a:bodyPr>
          <a:lstStyle/>
          <a:p>
            <a:r>
              <a:rPr lang="en-US" sz="2800" dirty="0">
                <a:solidFill>
                  <a:prstClr val="white"/>
                </a:solidFill>
              </a:rPr>
              <a:t>Protect culverts from sediment deposition</a:t>
            </a:r>
          </a:p>
        </p:txBody>
      </p:sp>
      <p:sp>
        <p:nvSpPr>
          <p:cNvPr id="6" name="TextBox 5"/>
          <p:cNvSpPr txBox="1"/>
          <p:nvPr/>
        </p:nvSpPr>
        <p:spPr>
          <a:xfrm>
            <a:off x="7848600" y="6412468"/>
            <a:ext cx="1189493" cy="369332"/>
          </a:xfrm>
          <a:prstGeom prst="rect">
            <a:avLst/>
          </a:prstGeom>
          <a:noFill/>
        </p:spPr>
        <p:txBody>
          <a:bodyPr wrap="none" rtlCol="0">
            <a:spAutoFit/>
          </a:bodyPr>
          <a:lstStyle/>
          <a:p>
            <a:r>
              <a:rPr lang="en-US" dirty="0">
                <a:solidFill>
                  <a:prstClr val="white"/>
                </a:solidFill>
              </a:rPr>
              <a:t>Anchorage</a:t>
            </a:r>
          </a:p>
        </p:txBody>
      </p:sp>
    </p:spTree>
    <p:extLst>
      <p:ext uri="{BB962C8B-B14F-4D97-AF65-F5344CB8AC3E}">
        <p14:creationId xmlns:p14="http://schemas.microsoft.com/office/powerpoint/2010/main" val="2729329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descr="E:\DCIM\102NCD90\DSC_318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l="4358" r="7083"/>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495800"/>
            <a:ext cx="6390339" cy="3416320"/>
          </a:xfrm>
          <a:prstGeom prst="rect">
            <a:avLst/>
          </a:prstGeom>
          <a:noFill/>
        </p:spPr>
        <p:txBody>
          <a:bodyPr wrap="none" rtlCol="0">
            <a:spAutoFit/>
          </a:bodyPr>
          <a:lstStyle/>
          <a:p>
            <a:r>
              <a:rPr lang="en-US" sz="3600" dirty="0">
                <a:solidFill>
                  <a:prstClr val="white"/>
                </a:solidFill>
              </a:rPr>
              <a:t>Dewatering</a:t>
            </a:r>
          </a:p>
          <a:p>
            <a:r>
              <a:rPr lang="en-US" sz="3600" dirty="0">
                <a:solidFill>
                  <a:prstClr val="white"/>
                </a:solidFill>
              </a:rPr>
              <a:t>Soils Stabilization</a:t>
            </a:r>
          </a:p>
          <a:p>
            <a:r>
              <a:rPr lang="en-US" sz="3600" dirty="0" err="1">
                <a:solidFill>
                  <a:prstClr val="white"/>
                </a:solidFill>
              </a:rPr>
              <a:t>Waterbody</a:t>
            </a:r>
            <a:r>
              <a:rPr lang="en-US" sz="3600" dirty="0">
                <a:solidFill>
                  <a:prstClr val="white"/>
                </a:solidFill>
              </a:rPr>
              <a:t> Protection Measures</a:t>
            </a:r>
          </a:p>
          <a:p>
            <a:r>
              <a:rPr lang="en-US" sz="3600" dirty="0">
                <a:solidFill>
                  <a:prstClr val="white"/>
                </a:solidFill>
              </a:rPr>
              <a:t>Down Gradient Sediment Control</a:t>
            </a:r>
          </a:p>
          <a:p>
            <a:endParaRPr lang="en-US" sz="3600" dirty="0">
              <a:solidFill>
                <a:prstClr val="white"/>
              </a:solidFill>
            </a:endParaRPr>
          </a:p>
          <a:p>
            <a:endParaRPr lang="en-US" sz="3600" dirty="0">
              <a:solidFill>
                <a:prstClr val="white"/>
              </a:solidFill>
            </a:endParaRPr>
          </a:p>
        </p:txBody>
      </p:sp>
      <p:sp>
        <p:nvSpPr>
          <p:cNvPr id="5" name="TextBox 4"/>
          <p:cNvSpPr txBox="1"/>
          <p:nvPr/>
        </p:nvSpPr>
        <p:spPr>
          <a:xfrm>
            <a:off x="1397649" y="39469"/>
            <a:ext cx="7746351" cy="646331"/>
          </a:xfrm>
          <a:prstGeom prst="rect">
            <a:avLst/>
          </a:prstGeom>
          <a:noFill/>
        </p:spPr>
        <p:txBody>
          <a:bodyPr wrap="none" rtlCol="0">
            <a:spAutoFit/>
          </a:bodyPr>
          <a:lstStyle/>
          <a:p>
            <a:r>
              <a:rPr lang="en-US" sz="3600" dirty="0">
                <a:solidFill>
                  <a:prstClr val="black"/>
                </a:solidFill>
              </a:rPr>
              <a:t>Consider the permit minimum measures</a:t>
            </a:r>
          </a:p>
        </p:txBody>
      </p:sp>
      <p:pic>
        <p:nvPicPr>
          <p:cNvPr id="7"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487" t="7509" r="6487" b="26394"/>
          <a:stretch/>
        </p:blipFill>
        <p:spPr bwMode="auto">
          <a:xfrm>
            <a:off x="7906657" y="6019800"/>
            <a:ext cx="1161143"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4542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0050" name="Picture 2"/>
          <p:cNvPicPr>
            <a:picLocks noChangeAspect="1" noChangeArrowheads="1"/>
          </p:cNvPicPr>
          <p:nvPr/>
        </p:nvPicPr>
        <p:blipFill>
          <a:blip r:embed="rId2" cstate="print"/>
          <a:srcRect/>
          <a:stretch>
            <a:fillRect/>
          </a:stretch>
        </p:blipFill>
        <p:spPr bwMode="auto">
          <a:xfrm>
            <a:off x="0" y="27709"/>
            <a:ext cx="9144000" cy="6830291"/>
          </a:xfrm>
          <a:prstGeom prst="rect">
            <a:avLst/>
          </a:prstGeom>
          <a:noFill/>
          <a:ln w="9525">
            <a:noFill/>
            <a:miter lim="800000"/>
            <a:headEnd/>
            <a:tailEnd/>
          </a:ln>
        </p:spPr>
      </p:pic>
      <p:sp>
        <p:nvSpPr>
          <p:cNvPr id="5" name="TextBox 4"/>
          <p:cNvSpPr txBox="1"/>
          <p:nvPr/>
        </p:nvSpPr>
        <p:spPr>
          <a:xfrm>
            <a:off x="4756707" y="4124742"/>
            <a:ext cx="4387291" cy="2123658"/>
          </a:xfrm>
          <a:prstGeom prst="rect">
            <a:avLst/>
          </a:prstGeom>
          <a:noFill/>
        </p:spPr>
        <p:txBody>
          <a:bodyPr wrap="none" rtlCol="0">
            <a:spAutoFit/>
          </a:bodyPr>
          <a:lstStyle/>
          <a:p>
            <a:r>
              <a:rPr lang="en-US" sz="4400" b="1" dirty="0">
                <a:solidFill>
                  <a:srgbClr val="0000CC"/>
                </a:solidFill>
                <a:effectLst>
                  <a:outerShdw blurRad="38100" dist="38100" dir="2700000" algn="tl">
                    <a:srgbClr val="000000">
                      <a:alpha val="43137"/>
                    </a:srgbClr>
                  </a:outerShdw>
                </a:effectLst>
              </a:rPr>
              <a:t>Have a Plan!</a:t>
            </a:r>
          </a:p>
          <a:p>
            <a:r>
              <a:rPr lang="en-US" sz="4400" b="1" dirty="0">
                <a:solidFill>
                  <a:srgbClr val="0000CC"/>
                </a:solidFill>
                <a:effectLst>
                  <a:outerShdw blurRad="38100" dist="38100" dir="2700000" algn="tl">
                    <a:srgbClr val="000000">
                      <a:alpha val="43137"/>
                    </a:srgbClr>
                  </a:outerShdw>
                </a:effectLst>
              </a:rPr>
              <a:t>Write it down!</a:t>
            </a:r>
          </a:p>
          <a:p>
            <a:r>
              <a:rPr lang="en-US" sz="4400" b="1" dirty="0">
                <a:solidFill>
                  <a:srgbClr val="0000CC"/>
                </a:solidFill>
                <a:effectLst>
                  <a:outerShdw blurRad="38100" dist="38100" dir="2700000" algn="tl">
                    <a:srgbClr val="000000">
                      <a:alpha val="43137"/>
                    </a:srgbClr>
                  </a:outerShdw>
                </a:effectLst>
              </a:rPr>
              <a:t>Modify if needed!</a:t>
            </a:r>
          </a:p>
        </p:txBody>
      </p:sp>
    </p:spTree>
    <p:extLst>
      <p:ext uri="{BB962C8B-B14F-4D97-AF65-F5344CB8AC3E}">
        <p14:creationId xmlns:p14="http://schemas.microsoft.com/office/powerpoint/2010/main" val="3882788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E:\DCIM\103NCD90\DSC_04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314" r="6127"/>
          <a:stretch/>
        </p:blipFill>
        <p:spPr bwMode="auto">
          <a:xfrm>
            <a:off x="0"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79735" y="6488668"/>
            <a:ext cx="631135" cy="369332"/>
          </a:xfrm>
          <a:prstGeom prst="rect">
            <a:avLst/>
          </a:prstGeom>
          <a:noFill/>
        </p:spPr>
        <p:txBody>
          <a:bodyPr wrap="none" rtlCol="0">
            <a:spAutoFit/>
          </a:bodyPr>
          <a:lstStyle/>
          <a:p>
            <a:r>
              <a:rPr lang="en-US" dirty="0">
                <a:solidFill>
                  <a:prstClr val="white"/>
                </a:solidFill>
              </a:rPr>
              <a:t>Sitka</a:t>
            </a:r>
          </a:p>
        </p:txBody>
      </p:sp>
      <p:sp>
        <p:nvSpPr>
          <p:cNvPr id="5" name="TextBox 4"/>
          <p:cNvSpPr txBox="1"/>
          <p:nvPr/>
        </p:nvSpPr>
        <p:spPr>
          <a:xfrm>
            <a:off x="4418411" y="0"/>
            <a:ext cx="4725589" cy="1446550"/>
          </a:xfrm>
          <a:prstGeom prst="rect">
            <a:avLst/>
          </a:prstGeom>
          <a:solidFill>
            <a:srgbClr val="3E5E2C">
              <a:alpha val="55000"/>
            </a:srgbClr>
          </a:solidFill>
        </p:spPr>
        <p:txBody>
          <a:bodyPr wrap="none" rtlCol="0">
            <a:spAutoFit/>
          </a:bodyPr>
          <a:lstStyle/>
          <a:p>
            <a:r>
              <a:rPr lang="en-US" sz="4400" dirty="0">
                <a:solidFill>
                  <a:prstClr val="white"/>
                </a:solidFill>
                <a:effectLst>
                  <a:outerShdw blurRad="38100" dist="38100" dir="2700000" algn="tl">
                    <a:srgbClr val="000000">
                      <a:alpha val="43137"/>
                    </a:srgbClr>
                  </a:outerShdw>
                </a:effectLst>
              </a:rPr>
              <a:t>This plan must have</a:t>
            </a:r>
          </a:p>
          <a:p>
            <a:r>
              <a:rPr lang="en-US" sz="4400" dirty="0">
                <a:solidFill>
                  <a:prstClr val="white"/>
                </a:solidFill>
                <a:effectLst>
                  <a:outerShdw blurRad="38100" dist="38100" dir="2700000" algn="tl">
                    <a:srgbClr val="000000">
                      <a:alpha val="43137"/>
                    </a:srgbClr>
                  </a:outerShdw>
                </a:effectLst>
              </a:rPr>
              <a:t>a lot of updates!</a:t>
            </a:r>
          </a:p>
        </p:txBody>
      </p:sp>
    </p:spTree>
    <p:extLst>
      <p:ext uri="{BB962C8B-B14F-4D97-AF65-F5344CB8AC3E}">
        <p14:creationId xmlns:p14="http://schemas.microsoft.com/office/powerpoint/2010/main" val="11211718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PHX\PHX 010.jpg"/>
          <p:cNvPicPr>
            <a:picLocks noChangeAspect="1" noChangeArrowheads="1"/>
          </p:cNvPicPr>
          <p:nvPr/>
        </p:nvPicPr>
        <p:blipFill>
          <a:blip r:embed="rId2" cstate="email">
            <a:lum bright="-30000" contrast="10000"/>
            <a:extLst>
              <a:ext uri="{28A0092B-C50C-407E-A947-70E740481C1C}">
                <a14:useLocalDpi xmlns:a14="http://schemas.microsoft.com/office/drawing/2010/main"/>
              </a:ext>
            </a:extLst>
          </a:blip>
          <a:srcRect/>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7" name="Title 1"/>
          <p:cNvSpPr txBox="1">
            <a:spLocks/>
          </p:cNvSpPr>
          <p:nvPr/>
        </p:nvSpPr>
        <p:spPr>
          <a:xfrm>
            <a:off x="76200" y="1828800"/>
            <a:ext cx="7848600" cy="6858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rPr>
              <a:t>4.6 Treatment Chemicals</a:t>
            </a:r>
          </a:p>
        </p:txBody>
      </p:sp>
      <p:sp>
        <p:nvSpPr>
          <p:cNvPr id="10" name="TextBox 9"/>
          <p:cNvSpPr txBox="1"/>
          <p:nvPr/>
        </p:nvSpPr>
        <p:spPr>
          <a:xfrm>
            <a:off x="685800" y="3535501"/>
            <a:ext cx="8255337" cy="3170099"/>
          </a:xfrm>
          <a:prstGeom prst="rect">
            <a:avLst/>
          </a:prstGeom>
          <a:noFill/>
        </p:spPr>
        <p:txBody>
          <a:bodyPr wrap="none" rtlCol="0">
            <a:spAutoFit/>
          </a:bodyPr>
          <a:lstStyle/>
          <a:p>
            <a:r>
              <a:rPr lang="en-US" sz="4000" dirty="0"/>
              <a:t>Requires:</a:t>
            </a:r>
          </a:p>
          <a:p>
            <a:pPr>
              <a:buFont typeface="Arial" pitchFamily="34" charset="0"/>
              <a:buChar char="•"/>
            </a:pPr>
            <a:r>
              <a:rPr lang="en-US" sz="4000" dirty="0"/>
              <a:t>Manufacturer MSDS Sheets</a:t>
            </a:r>
          </a:p>
          <a:p>
            <a:pPr>
              <a:buFont typeface="Arial" pitchFamily="34" charset="0"/>
              <a:buChar char="•"/>
            </a:pPr>
            <a:r>
              <a:rPr lang="en-US" sz="4000" dirty="0"/>
              <a:t>Trained employees</a:t>
            </a:r>
          </a:p>
          <a:p>
            <a:pPr>
              <a:buFont typeface="Arial" pitchFamily="34" charset="0"/>
              <a:buChar char="•"/>
            </a:pPr>
            <a:r>
              <a:rPr lang="en-US" sz="4000" dirty="0"/>
              <a:t>Site specific soil testing for treatability</a:t>
            </a:r>
          </a:p>
          <a:p>
            <a:pPr>
              <a:buFont typeface="Arial" pitchFamily="34" charset="0"/>
              <a:buChar char="•"/>
            </a:pPr>
            <a:endParaRPr lang="en-US" sz="4000" dirty="0"/>
          </a:p>
        </p:txBody>
      </p:sp>
      <p:sp>
        <p:nvSpPr>
          <p:cNvPr id="6" name="TextBox 5"/>
          <p:cNvSpPr txBox="1"/>
          <p:nvPr/>
        </p:nvSpPr>
        <p:spPr>
          <a:xfrm>
            <a:off x="5680919" y="173751"/>
            <a:ext cx="1845890" cy="461665"/>
          </a:xfrm>
          <a:prstGeom prst="rect">
            <a:avLst/>
          </a:prstGeom>
          <a:noFill/>
          <a:ln>
            <a:solidFill>
              <a:schemeClr val="tx1"/>
            </a:solidFill>
          </a:ln>
        </p:spPr>
        <p:txBody>
          <a:bodyPr wrap="none" rtlCol="0">
            <a:spAutoFit/>
          </a:bodyPr>
          <a:lstStyle/>
          <a:p>
            <a:r>
              <a:rPr lang="en-US" sz="2400" dirty="0"/>
              <a:t>4.6 2021 CGP</a:t>
            </a:r>
          </a:p>
        </p:txBody>
      </p:sp>
      <p:pic>
        <p:nvPicPr>
          <p:cNvPr id="9" name="Picture 8" descr="DEC Logo 1"/>
          <p:cNvPicPr/>
          <p:nvPr/>
        </p:nvPicPr>
        <p:blipFill>
          <a:blip r:embed="rId3" cstate="print"/>
          <a:srcRect/>
          <a:stretch>
            <a:fillRect/>
          </a:stretch>
        </p:blipFill>
        <p:spPr bwMode="auto">
          <a:xfrm>
            <a:off x="8008439"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38451891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0672" y="228600"/>
            <a:ext cx="8663013"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rPr>
              <a:t>What are the chemicals you will use?</a:t>
            </a:r>
          </a:p>
        </p:txBody>
      </p:sp>
      <p:sp>
        <p:nvSpPr>
          <p:cNvPr id="8" name="TextBox 7"/>
          <p:cNvSpPr txBox="1"/>
          <p:nvPr/>
        </p:nvSpPr>
        <p:spPr>
          <a:xfrm>
            <a:off x="366713" y="3591687"/>
            <a:ext cx="2392322" cy="523220"/>
          </a:xfrm>
          <a:prstGeom prst="rect">
            <a:avLst/>
          </a:prstGeom>
          <a:noFill/>
        </p:spPr>
        <p:txBody>
          <a:bodyPr wrap="none" rtlCol="0">
            <a:spAutoFit/>
          </a:bodyPr>
          <a:lstStyle/>
          <a:p>
            <a:r>
              <a:rPr lang="en-US" sz="2800" dirty="0">
                <a:solidFill>
                  <a:prstClr val="white"/>
                </a:solidFill>
                <a:effectLst>
                  <a:outerShdw blurRad="38100" dist="38100" dir="2700000" algn="tl">
                    <a:srgbClr val="000000">
                      <a:alpha val="43137"/>
                    </a:srgbClr>
                  </a:outerShdw>
                </a:effectLst>
              </a:rPr>
              <a:t>Polyacrylamide</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2599" t="1" r="26981" b="10979"/>
          <a:stretch/>
        </p:blipFill>
        <p:spPr bwMode="auto">
          <a:xfrm>
            <a:off x="3124200" y="1923544"/>
            <a:ext cx="1136508" cy="155448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211348" cy="1658512"/>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71800" y="3581400"/>
            <a:ext cx="1453924" cy="523220"/>
          </a:xfrm>
          <a:prstGeom prst="rect">
            <a:avLst/>
          </a:prstGeom>
        </p:spPr>
        <p:txBody>
          <a:bodyPr wrap="none">
            <a:spAutoFit/>
          </a:bodyPr>
          <a:lstStyle/>
          <a:p>
            <a:r>
              <a:rPr lang="en-US" sz="2800" dirty="0">
                <a:solidFill>
                  <a:prstClr val="white"/>
                </a:solidFill>
                <a:effectLst>
                  <a:outerShdw blurRad="38100" dist="38100" dir="2700000" algn="tl">
                    <a:srgbClr val="000000">
                      <a:alpha val="43137"/>
                    </a:srgbClr>
                  </a:outerShdw>
                </a:effectLst>
              </a:rPr>
              <a:t>Chitosan</a:t>
            </a:r>
          </a:p>
        </p:txBody>
      </p:sp>
      <p:sp>
        <p:nvSpPr>
          <p:cNvPr id="10" name="TextBox 9"/>
          <p:cNvSpPr txBox="1"/>
          <p:nvPr/>
        </p:nvSpPr>
        <p:spPr>
          <a:xfrm>
            <a:off x="4791075" y="1752600"/>
            <a:ext cx="4267200" cy="3046988"/>
          </a:xfrm>
          <a:prstGeom prst="rect">
            <a:avLst/>
          </a:prstGeom>
          <a:noFill/>
        </p:spPr>
        <p:txBody>
          <a:bodyPr wrap="square" rtlCol="0">
            <a:spAutoFit/>
          </a:bodyPr>
          <a:lstStyle/>
          <a:p>
            <a:r>
              <a:rPr lang="en-US" sz="2400" dirty="0">
                <a:solidFill>
                  <a:prstClr val="white"/>
                </a:solidFill>
                <a:effectLst>
                  <a:outerShdw blurRad="38100" dist="38100" dir="2700000" algn="tl">
                    <a:srgbClr val="000000">
                      <a:alpha val="43137"/>
                    </a:srgbClr>
                  </a:outerShdw>
                </a:effectLst>
              </a:rPr>
              <a:t>Include documentation:</a:t>
            </a:r>
          </a:p>
          <a:p>
            <a:pPr marL="342900" indent="-342900">
              <a:buFont typeface="Wingdings" pitchFamily="2" charset="2"/>
              <a:buChar char="ü"/>
            </a:pPr>
            <a:r>
              <a:rPr lang="en-US" sz="2400" dirty="0">
                <a:solidFill>
                  <a:prstClr val="white"/>
                </a:solidFill>
                <a:effectLst>
                  <a:outerShdw blurRad="38100" dist="38100" dir="2700000" algn="tl">
                    <a:srgbClr val="000000">
                      <a:alpha val="43137"/>
                    </a:srgbClr>
                  </a:outerShdw>
                </a:effectLst>
              </a:rPr>
              <a:t>MSDS Sheets</a:t>
            </a:r>
          </a:p>
          <a:p>
            <a:pPr marL="342900" indent="-342900">
              <a:buFont typeface="Wingdings" pitchFamily="2" charset="2"/>
              <a:buChar char="ü"/>
            </a:pPr>
            <a:r>
              <a:rPr lang="en-US" sz="2400" dirty="0">
                <a:solidFill>
                  <a:prstClr val="white"/>
                </a:solidFill>
                <a:effectLst>
                  <a:outerShdw blurRad="38100" dist="38100" dir="2700000" algn="tl">
                    <a:srgbClr val="000000">
                      <a:alpha val="43137"/>
                    </a:srgbClr>
                  </a:outerShdw>
                </a:effectLst>
              </a:rPr>
              <a:t>EPA approval for water use</a:t>
            </a:r>
          </a:p>
          <a:p>
            <a:pPr marL="342900" indent="-342900">
              <a:buFont typeface="Wingdings" pitchFamily="2" charset="2"/>
              <a:buChar char="ü"/>
            </a:pPr>
            <a:r>
              <a:rPr lang="en-US" sz="2400" dirty="0">
                <a:solidFill>
                  <a:prstClr val="white"/>
                </a:solidFill>
                <a:effectLst>
                  <a:outerShdw blurRad="38100" dist="38100" dir="2700000" algn="tl">
                    <a:srgbClr val="000000">
                      <a:alpha val="43137"/>
                    </a:srgbClr>
                  </a:outerShdw>
                </a:effectLst>
              </a:rPr>
              <a:t>Approval from CA, MN, OR, WA, WI for construction or AG</a:t>
            </a:r>
          </a:p>
          <a:p>
            <a:pPr marL="342900" indent="-342900">
              <a:buFont typeface="Wingdings" pitchFamily="2" charset="2"/>
              <a:buChar char="ü"/>
            </a:pPr>
            <a:r>
              <a:rPr lang="en-US" sz="2400" dirty="0">
                <a:solidFill>
                  <a:prstClr val="white"/>
                </a:solidFill>
                <a:effectLst>
                  <a:outerShdw blurRad="38100" dist="38100" dir="2700000" algn="tl">
                    <a:srgbClr val="000000">
                      <a:alpha val="43137"/>
                    </a:srgbClr>
                  </a:outerShdw>
                </a:effectLst>
              </a:rPr>
              <a:t>Non Toxic certification</a:t>
            </a:r>
          </a:p>
          <a:p>
            <a:pPr marL="342900" indent="-342900">
              <a:buFont typeface="Wingdings" pitchFamily="2" charset="2"/>
              <a:buChar char="ü"/>
            </a:pPr>
            <a:r>
              <a:rPr lang="en-US" sz="2400" dirty="0">
                <a:solidFill>
                  <a:prstClr val="white"/>
                </a:solidFill>
                <a:effectLst>
                  <a:outerShdw blurRad="38100" dist="38100" dir="2700000" algn="tl">
                    <a:srgbClr val="000000">
                      <a:alpha val="43137"/>
                    </a:srgbClr>
                  </a:outerShdw>
                </a:effectLst>
              </a:rPr>
              <a:t>Identify Operators &amp; Training</a:t>
            </a:r>
          </a:p>
          <a:p>
            <a:pPr marL="342900" indent="-342900">
              <a:buFont typeface="Wingdings" pitchFamily="2" charset="2"/>
              <a:buChar char="ü"/>
            </a:pPr>
            <a:endParaRPr lang="en-US" sz="2400" dirty="0">
              <a:solidFill>
                <a:prstClr val="white"/>
              </a:solidFill>
              <a:effectLst>
                <a:outerShdw blurRad="38100" dist="38100" dir="2700000" algn="tl">
                  <a:srgbClr val="000000">
                    <a:alpha val="43137"/>
                  </a:srgbClr>
                </a:outerShdw>
              </a:effectLst>
            </a:endParaRPr>
          </a:p>
        </p:txBody>
      </p:sp>
      <p:sp>
        <p:nvSpPr>
          <p:cNvPr id="11" name="Rectangle 10"/>
          <p:cNvSpPr/>
          <p:nvPr/>
        </p:nvSpPr>
        <p:spPr>
          <a:xfrm>
            <a:off x="292381" y="5349255"/>
            <a:ext cx="8763000" cy="1200329"/>
          </a:xfrm>
          <a:prstGeom prst="rect">
            <a:avLst/>
          </a:prstGeom>
        </p:spPr>
        <p:txBody>
          <a:bodyPr wrap="square">
            <a:spAutoFit/>
          </a:bodyPr>
          <a:lstStyle/>
          <a:p>
            <a:r>
              <a:rPr lang="en-US" sz="2400" dirty="0">
                <a:solidFill>
                  <a:prstClr val="white"/>
                </a:solidFill>
                <a:effectLst>
                  <a:outerShdw blurRad="38100" dist="38100" dir="2700000" algn="tl">
                    <a:srgbClr val="000000">
                      <a:alpha val="43137"/>
                    </a:srgbClr>
                  </a:outerShdw>
                </a:effectLst>
              </a:rPr>
              <a:t>Describe what chemicals will be used, including information required by CGP Section 4.6.2.3 Document the training for employees using treatment chemicals.</a:t>
            </a:r>
          </a:p>
        </p:txBody>
      </p:sp>
      <p:sp>
        <p:nvSpPr>
          <p:cNvPr id="2" name="TextBox 1"/>
          <p:cNvSpPr txBox="1"/>
          <p:nvPr/>
        </p:nvSpPr>
        <p:spPr>
          <a:xfrm>
            <a:off x="292381" y="4546537"/>
            <a:ext cx="2758832" cy="523220"/>
          </a:xfrm>
          <a:prstGeom prst="rect">
            <a:avLst/>
          </a:prstGeom>
          <a:noFill/>
        </p:spPr>
        <p:txBody>
          <a:bodyPr wrap="none" rtlCol="0">
            <a:spAutoFit/>
          </a:bodyPr>
          <a:lstStyle/>
          <a:p>
            <a:r>
              <a:rPr lang="en-US" sz="2800" dirty="0">
                <a:solidFill>
                  <a:prstClr val="white"/>
                </a:solidFill>
                <a:effectLst>
                  <a:outerShdw blurRad="38100" dist="38100" dir="2700000" algn="tl">
                    <a:srgbClr val="000000">
                      <a:alpha val="43137"/>
                    </a:srgbClr>
                  </a:outerShdw>
                </a:effectLst>
              </a:rPr>
              <a:t>The SWPPP must:</a:t>
            </a:r>
          </a:p>
        </p:txBody>
      </p:sp>
    </p:spTree>
    <p:extLst>
      <p:ext uri="{BB962C8B-B14F-4D97-AF65-F5344CB8AC3E}">
        <p14:creationId xmlns:p14="http://schemas.microsoft.com/office/powerpoint/2010/main" val="33525259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6-6-07 1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3283" y="1508462"/>
            <a:ext cx="5913517" cy="4435138"/>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57200" y="152399"/>
            <a:ext cx="9144000" cy="646331"/>
          </a:xfrm>
          <a:prstGeom prst="rect">
            <a:avLst/>
          </a:prstGeom>
        </p:spPr>
        <p:txBody>
          <a:bodyPr wrap="square">
            <a:spAutoFit/>
          </a:bodyPr>
          <a:lstStyle/>
          <a:p>
            <a:pPr lvl="2" algn="ctr"/>
            <a:r>
              <a:rPr lang="en-US" sz="3600" dirty="0">
                <a:solidFill>
                  <a:prstClr val="white"/>
                </a:solidFill>
                <a:effectLst>
                  <a:outerShdw blurRad="38100" dist="38100" dir="2700000" algn="tl">
                    <a:srgbClr val="000000">
                      <a:alpha val="43137"/>
                    </a:srgbClr>
                  </a:outerShdw>
                </a:effectLst>
              </a:rPr>
              <a:t>Treatment chemical use procedures </a:t>
            </a:r>
          </a:p>
        </p:txBody>
      </p:sp>
      <p:sp>
        <p:nvSpPr>
          <p:cNvPr id="6" name="TextBox 5"/>
          <p:cNvSpPr txBox="1"/>
          <p:nvPr/>
        </p:nvSpPr>
        <p:spPr>
          <a:xfrm>
            <a:off x="573810" y="838200"/>
            <a:ext cx="8112990" cy="523220"/>
          </a:xfrm>
          <a:prstGeom prst="rect">
            <a:avLst/>
          </a:prstGeom>
          <a:noFill/>
        </p:spPr>
        <p:txBody>
          <a:bodyPr wrap="none" rtlCol="0">
            <a:spAutoFit/>
          </a:bodyPr>
          <a:lstStyle/>
          <a:p>
            <a:r>
              <a:rPr lang="en-US" sz="2800" dirty="0">
                <a:solidFill>
                  <a:prstClr val="white"/>
                </a:solidFill>
                <a:effectLst>
                  <a:outerShdw blurRad="38100" dist="38100" dir="2700000" algn="tl">
                    <a:srgbClr val="000000">
                      <a:alpha val="43137"/>
                    </a:srgbClr>
                  </a:outerShdw>
                </a:effectLst>
              </a:rPr>
              <a:t>Handling &amp; Storage - Dose Rate - Mixing Requirements</a:t>
            </a:r>
          </a:p>
        </p:txBody>
      </p:sp>
      <p:sp>
        <p:nvSpPr>
          <p:cNvPr id="7" name="Rectangle 6"/>
          <p:cNvSpPr/>
          <p:nvPr/>
        </p:nvSpPr>
        <p:spPr>
          <a:xfrm>
            <a:off x="76200" y="5867400"/>
            <a:ext cx="8991600" cy="954107"/>
          </a:xfrm>
          <a:prstGeom prst="rect">
            <a:avLst/>
          </a:prstGeom>
        </p:spPr>
        <p:txBody>
          <a:bodyPr wrap="square">
            <a:spAutoFit/>
          </a:bodyPr>
          <a:lstStyle/>
          <a:p>
            <a:r>
              <a:rPr lang="en-US" sz="2800" dirty="0">
                <a:solidFill>
                  <a:prstClr val="white"/>
                </a:solidFill>
                <a:effectLst>
                  <a:outerShdw blurRad="38100" dist="38100" dir="2700000" algn="tl">
                    <a:srgbClr val="000000">
                      <a:alpha val="43137"/>
                    </a:srgbClr>
                  </a:outerShdw>
                </a:effectLst>
              </a:rPr>
              <a:t>Describe training for employees using treatment chemicals at the site. Document this training in SWPPP appendices.</a:t>
            </a:r>
          </a:p>
        </p:txBody>
      </p:sp>
      <p:sp>
        <p:nvSpPr>
          <p:cNvPr id="2" name="TextBox 1"/>
          <p:cNvSpPr txBox="1"/>
          <p:nvPr/>
        </p:nvSpPr>
        <p:spPr>
          <a:xfrm>
            <a:off x="69448" y="5150916"/>
            <a:ext cx="2386294" cy="461665"/>
          </a:xfrm>
          <a:prstGeom prst="rect">
            <a:avLst/>
          </a:prstGeom>
          <a:noFill/>
        </p:spPr>
        <p:txBody>
          <a:bodyPr wrap="none" rtlCol="0">
            <a:spAutoFit/>
          </a:bodyPr>
          <a:lstStyle/>
          <a:p>
            <a:r>
              <a:rPr lang="en-US" sz="2400" dirty="0">
                <a:solidFill>
                  <a:prstClr val="white"/>
                </a:solidFill>
                <a:effectLst>
                  <a:outerShdw blurRad="38100" dist="38100" dir="2700000" algn="tl">
                    <a:srgbClr val="000000">
                      <a:alpha val="43137"/>
                    </a:srgbClr>
                  </a:outerShdw>
                </a:effectLst>
              </a:rPr>
              <a:t>The SWPPP must:</a:t>
            </a:r>
          </a:p>
        </p:txBody>
      </p:sp>
    </p:spTree>
    <p:extLst>
      <p:ext uri="{BB962C8B-B14F-4D97-AF65-F5344CB8AC3E}">
        <p14:creationId xmlns:p14="http://schemas.microsoft.com/office/powerpoint/2010/main" val="16307780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E190B5E-7EAB-4608-AC69-E13B7D62C48F}"/>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4000" contrast="3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a:effectLst>
            <a:innerShdw blurRad="114300">
              <a:prstClr val="black"/>
            </a:innerShdw>
          </a:effectLst>
        </p:spPr>
      </p:pic>
      <p:sp>
        <p:nvSpPr>
          <p:cNvPr id="6" name="TextBox 5">
            <a:extLst>
              <a:ext uri="{FF2B5EF4-FFF2-40B4-BE49-F238E27FC236}">
                <a16:creationId xmlns:a16="http://schemas.microsoft.com/office/drawing/2014/main" id="{436E4DC1-2F7F-4807-80B4-DC66D8E80600}"/>
              </a:ext>
            </a:extLst>
          </p:cNvPr>
          <p:cNvSpPr txBox="1"/>
          <p:nvPr/>
        </p:nvSpPr>
        <p:spPr>
          <a:xfrm>
            <a:off x="152400" y="3303390"/>
            <a:ext cx="8839200" cy="3416320"/>
          </a:xfrm>
          <a:prstGeom prst="rect">
            <a:avLst/>
          </a:prstGeom>
          <a:noFill/>
        </p:spPr>
        <p:txBody>
          <a:bodyPr wrap="square">
            <a:spAutoFit/>
          </a:bodyPr>
          <a:lstStyle/>
          <a:p>
            <a:r>
              <a:rPr lang="en-US" sz="3600" dirty="0">
                <a:effectLst>
                  <a:outerShdw blurRad="38100" dist="38100" dir="2700000" algn="tl">
                    <a:srgbClr val="000000">
                      <a:alpha val="43137"/>
                    </a:srgbClr>
                  </a:outerShdw>
                </a:effectLst>
              </a:rPr>
              <a:t>Treatment Chemicals</a:t>
            </a:r>
          </a:p>
          <a:p>
            <a:r>
              <a:rPr lang="en-US" sz="3600" dirty="0">
                <a:effectLst>
                  <a:outerShdw blurRad="38100" dist="38100" dir="2700000" algn="tl">
                    <a:srgbClr val="000000">
                      <a:alpha val="43137"/>
                    </a:srgbClr>
                  </a:outerShdw>
                </a:effectLst>
              </a:rPr>
              <a:t>For the purposes of this permit, means polymers, flocculants, or other chemicals used to reduce turbidity in storm water. Tackifiers and soil stabilizers (binders) are not considered treatment chemicals.</a:t>
            </a:r>
          </a:p>
        </p:txBody>
      </p:sp>
      <p:sp>
        <p:nvSpPr>
          <p:cNvPr id="7" name="TextBox 6">
            <a:extLst>
              <a:ext uri="{FF2B5EF4-FFF2-40B4-BE49-F238E27FC236}">
                <a16:creationId xmlns:a16="http://schemas.microsoft.com/office/drawing/2014/main" id="{4405B10E-E790-4455-B16F-3B647A835C57}"/>
              </a:ext>
            </a:extLst>
          </p:cNvPr>
          <p:cNvSpPr txBox="1"/>
          <p:nvPr/>
        </p:nvSpPr>
        <p:spPr>
          <a:xfrm>
            <a:off x="5410200" y="228599"/>
            <a:ext cx="2185727" cy="461665"/>
          </a:xfrm>
          <a:prstGeom prst="rect">
            <a:avLst/>
          </a:prstGeom>
          <a:noFill/>
          <a:ln>
            <a:solidFill>
              <a:schemeClr val="tx1"/>
            </a:solidFill>
          </a:ln>
        </p:spPr>
        <p:txBody>
          <a:bodyPr wrap="none" rtlCol="0">
            <a:spAutoFit/>
          </a:bodyPr>
          <a:lstStyle/>
          <a:p>
            <a:r>
              <a:rPr lang="en-US" sz="2400" dirty="0"/>
              <a:t>2021 CGP APP C</a:t>
            </a:r>
          </a:p>
        </p:txBody>
      </p:sp>
      <p:pic>
        <p:nvPicPr>
          <p:cNvPr id="8" name="Picture 7" descr="DEC Logo 1">
            <a:extLst>
              <a:ext uri="{FF2B5EF4-FFF2-40B4-BE49-F238E27FC236}">
                <a16:creationId xmlns:a16="http://schemas.microsoft.com/office/drawing/2014/main" id="{CEE1ADB8-5036-42C9-8251-9ACAD8A2B013}"/>
              </a:ext>
            </a:extLst>
          </p:cNvPr>
          <p:cNvPicPr/>
          <p:nvPr/>
        </p:nvPicPr>
        <p:blipFill>
          <a:blip r:embed="rId4" cstate="print"/>
          <a:srcRect/>
          <a:stretch>
            <a:fillRect/>
          </a:stretch>
        </p:blipFill>
        <p:spPr bwMode="auto">
          <a:xfrm>
            <a:off x="7890805"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2445739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40019"/>
            <a:ext cx="6648743" cy="830997"/>
          </a:xfrm>
          <a:prstGeom prst="rect">
            <a:avLst/>
          </a:prstGeom>
        </p:spPr>
        <p:txBody>
          <a:bodyPr wrap="none">
            <a:spAutoFit/>
          </a:bodyPr>
          <a:lstStyle/>
          <a:p>
            <a:pPr lvl="2"/>
            <a:r>
              <a:rPr lang="en-US" sz="4800" dirty="0">
                <a:solidFill>
                  <a:prstClr val="white"/>
                </a:solidFill>
                <a:effectLst>
                  <a:outerShdw blurRad="38100" dist="38100" dir="2700000" algn="tl">
                    <a:srgbClr val="000000">
                      <a:alpha val="43137"/>
                    </a:srgbClr>
                  </a:outerShdw>
                </a:effectLst>
              </a:rPr>
              <a:t>Project site conditions</a:t>
            </a:r>
          </a:p>
        </p:txBody>
      </p:sp>
      <p:sp>
        <p:nvSpPr>
          <p:cNvPr id="6" name="Rectangle 5"/>
          <p:cNvSpPr/>
          <p:nvPr/>
        </p:nvSpPr>
        <p:spPr>
          <a:xfrm>
            <a:off x="5029200" y="5983218"/>
            <a:ext cx="3886200" cy="707886"/>
          </a:xfrm>
          <a:prstGeom prst="rect">
            <a:avLst/>
          </a:prstGeom>
        </p:spPr>
        <p:txBody>
          <a:bodyPr wrap="square">
            <a:spAutoFit/>
          </a:bodyPr>
          <a:lstStyle/>
          <a:p>
            <a:r>
              <a:rPr lang="en-US" sz="2000" dirty="0">
                <a:solidFill>
                  <a:prstClr val="white"/>
                </a:solidFill>
                <a:effectLst>
                  <a:outerShdw blurRad="38100" dist="38100" dir="2700000" algn="tl">
                    <a:srgbClr val="000000">
                      <a:alpha val="43137"/>
                    </a:srgbClr>
                  </a:outerShdw>
                </a:effectLst>
              </a:rPr>
              <a:t>Describe how proposed chemicals are suitable for use at the site.</a:t>
            </a:r>
          </a:p>
        </p:txBody>
      </p:sp>
      <p:pic>
        <p:nvPicPr>
          <p:cNvPr id="9220" name="Picture 4" descr="http://www.small-farm-permaculture-and-sustainable-living.com/images/soil_types_diagra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133999"/>
            <a:ext cx="4419600" cy="34281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1328195"/>
            <a:ext cx="7966864" cy="1569660"/>
          </a:xfrm>
          <a:prstGeom prst="rect">
            <a:avLst/>
          </a:prstGeom>
          <a:noFill/>
        </p:spPr>
        <p:txBody>
          <a:bodyPr wrap="square" rtlCol="0">
            <a:spAutoFit/>
          </a:bodyPr>
          <a:lstStyle/>
          <a:p>
            <a:pPr marL="342900" indent="-342900">
              <a:buFont typeface="Arial" pitchFamily="34" charset="0"/>
              <a:buChar char="•"/>
            </a:pPr>
            <a:r>
              <a:rPr lang="en-US" sz="3200" dirty="0">
                <a:solidFill>
                  <a:prstClr val="white"/>
                </a:solidFill>
                <a:effectLst>
                  <a:outerShdw blurRad="38100" dist="38100" dir="2700000" algn="tl">
                    <a:srgbClr val="000000">
                      <a:alpha val="43137"/>
                    </a:srgbClr>
                  </a:outerShdw>
                </a:effectLst>
              </a:rPr>
              <a:t>Jar testing for treatability &amp; dose rate</a:t>
            </a:r>
          </a:p>
          <a:p>
            <a:pPr marL="342900" indent="-342900">
              <a:buFont typeface="Arial" pitchFamily="34" charset="0"/>
              <a:buChar char="•"/>
            </a:pPr>
            <a:r>
              <a:rPr lang="en-US" sz="3200" dirty="0">
                <a:solidFill>
                  <a:prstClr val="white"/>
                </a:solidFill>
                <a:effectLst>
                  <a:outerShdw blurRad="38100" dist="38100" dir="2700000" algn="tl">
                    <a:srgbClr val="000000">
                      <a:alpha val="43137"/>
                    </a:srgbClr>
                  </a:outerShdw>
                </a:effectLst>
              </a:rPr>
              <a:t>Mixing</a:t>
            </a:r>
          </a:p>
          <a:p>
            <a:pPr marL="342900" indent="-342900">
              <a:buFont typeface="Arial" pitchFamily="34" charset="0"/>
              <a:buChar char="•"/>
            </a:pPr>
            <a:r>
              <a:rPr lang="en-US" sz="3200" dirty="0">
                <a:solidFill>
                  <a:prstClr val="white"/>
                </a:solidFill>
                <a:effectLst>
                  <a:outerShdw blurRad="38100" dist="38100" dir="2700000" algn="tl">
                    <a:srgbClr val="000000">
                      <a:alpha val="43137"/>
                    </a:srgbClr>
                  </a:outerShdw>
                </a:effectLst>
              </a:rPr>
              <a:t>Plan for sediment retention</a:t>
            </a:r>
          </a:p>
        </p:txBody>
      </p:sp>
      <p:pic>
        <p:nvPicPr>
          <p:cNvPr id="9222" name="Picture 6" descr="https://encrypted-tbn3.gstatic.com/images?q=tbn:ANd9GcS3NkLRGeGxiAl_GCzCrqgmYZw7Z5xtCTcYZD4y_GtPpoQPOsoFx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8770" y="3148310"/>
            <a:ext cx="3628030" cy="241429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5400" y="5638800"/>
            <a:ext cx="2024978" cy="400110"/>
          </a:xfrm>
          <a:prstGeom prst="rect">
            <a:avLst/>
          </a:prstGeom>
          <a:noFill/>
        </p:spPr>
        <p:txBody>
          <a:bodyPr wrap="none" rtlCol="0">
            <a:spAutoFit/>
          </a:bodyPr>
          <a:lstStyle/>
          <a:p>
            <a:r>
              <a:rPr lang="en-US" sz="2000" dirty="0">
                <a:solidFill>
                  <a:prstClr val="white"/>
                </a:solidFill>
                <a:effectLst>
                  <a:outerShdw blurRad="38100" dist="38100" dir="2700000" algn="tl">
                    <a:srgbClr val="000000">
                      <a:alpha val="43137"/>
                    </a:srgbClr>
                  </a:outerShdw>
                </a:effectLst>
              </a:rPr>
              <a:t>The SWPPP must:</a:t>
            </a:r>
          </a:p>
        </p:txBody>
      </p:sp>
    </p:spTree>
    <p:extLst>
      <p:ext uri="{BB962C8B-B14F-4D97-AF65-F5344CB8AC3E}">
        <p14:creationId xmlns:p14="http://schemas.microsoft.com/office/powerpoint/2010/main" val="42366787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 y="236851"/>
            <a:ext cx="9067800" cy="707886"/>
          </a:xfrm>
          <a:prstGeom prst="rect">
            <a:avLst/>
          </a:prstGeom>
        </p:spPr>
        <p:txBody>
          <a:bodyPr wrap="square">
            <a:spAutoFit/>
          </a:bodyPr>
          <a:lstStyle/>
          <a:p>
            <a:pPr lvl="2"/>
            <a:r>
              <a:rPr lang="en-US" sz="4000" dirty="0">
                <a:solidFill>
                  <a:prstClr val="white"/>
                </a:solidFill>
                <a:effectLst>
                  <a:outerShdw blurRad="38100" dist="38100" dir="2700000" algn="tl">
                    <a:srgbClr val="000000">
                      <a:alpha val="43137"/>
                    </a:srgbClr>
                  </a:outerShdw>
                </a:effectLst>
              </a:rPr>
              <a:t>Application of treatment chemicals </a:t>
            </a:r>
          </a:p>
        </p:txBody>
      </p:sp>
      <p:sp>
        <p:nvSpPr>
          <p:cNvPr id="6" name="Rectangle 5"/>
          <p:cNvSpPr/>
          <p:nvPr/>
        </p:nvSpPr>
        <p:spPr>
          <a:xfrm>
            <a:off x="4515001" y="4883908"/>
            <a:ext cx="4756030" cy="1815882"/>
          </a:xfrm>
          <a:prstGeom prst="rect">
            <a:avLst/>
          </a:prstGeom>
        </p:spPr>
        <p:txBody>
          <a:bodyPr wrap="square">
            <a:spAutoFit/>
          </a:bodyPr>
          <a:lstStyle/>
          <a:p>
            <a:r>
              <a:rPr lang="en-US" sz="2800" dirty="0">
                <a:solidFill>
                  <a:prstClr val="white"/>
                </a:solidFill>
                <a:effectLst>
                  <a:outerShdw blurRad="38100" dist="38100" dir="2700000" algn="tl">
                    <a:srgbClr val="000000">
                      <a:alpha val="43137"/>
                    </a:srgbClr>
                  </a:outerShdw>
                </a:effectLst>
              </a:rPr>
              <a:t>The SWPPP must:</a:t>
            </a:r>
          </a:p>
          <a:p>
            <a:r>
              <a:rPr lang="en-US" sz="2800" dirty="0">
                <a:solidFill>
                  <a:prstClr val="white"/>
                </a:solidFill>
                <a:effectLst>
                  <a:outerShdw blurRad="38100" dist="38100" dir="2700000" algn="tl">
                    <a:srgbClr val="000000">
                      <a:alpha val="43137"/>
                    </a:srgbClr>
                  </a:outerShdw>
                </a:effectLst>
              </a:rPr>
              <a:t>Briefly describe treatment chemical application procedures to be used. </a:t>
            </a:r>
          </a:p>
        </p:txBody>
      </p:sp>
      <p:pic>
        <p:nvPicPr>
          <p:cNvPr id="4" name="Picture 2" descr="F:\PSG\P1280011.JPG"/>
          <p:cNvPicPr>
            <a:picLocks noChangeAspect="1" noChangeArrowheads="1"/>
          </p:cNvPicPr>
          <p:nvPr/>
        </p:nvPicPr>
        <p:blipFill>
          <a:blip r:embed="rId2" cstate="print"/>
          <a:srcRect/>
          <a:stretch>
            <a:fillRect/>
          </a:stretch>
        </p:blipFill>
        <p:spPr bwMode="auto">
          <a:xfrm>
            <a:off x="4191000" y="1283458"/>
            <a:ext cx="4800600" cy="3600450"/>
          </a:xfrm>
          <a:prstGeom prst="rect">
            <a:avLst/>
          </a:prstGeom>
          <a:noFill/>
          <a:effectLst>
            <a:innerShdw blurRad="114300">
              <a:prstClr val="black"/>
            </a:innerShdw>
          </a:effectLst>
        </p:spPr>
      </p:pic>
      <p:pic>
        <p:nvPicPr>
          <p:cNvPr id="7" name="Picture 2" descr="F:\PSG\SocArray2s.jpg"/>
          <p:cNvPicPr>
            <a:picLocks noChangeAspect="1" noChangeArrowheads="1"/>
          </p:cNvPicPr>
          <p:nvPr/>
        </p:nvPicPr>
        <p:blipFill rotWithShape="1">
          <a:blip r:embed="rId3" cstate="print"/>
          <a:srcRect l="19644" r="23222"/>
          <a:stretch/>
        </p:blipFill>
        <p:spPr bwMode="auto">
          <a:xfrm>
            <a:off x="304800" y="2394466"/>
            <a:ext cx="3606769" cy="4226683"/>
          </a:xfrm>
          <a:prstGeom prst="rect">
            <a:avLst/>
          </a:prstGeom>
          <a:noFill/>
          <a:effectLst>
            <a:innerShdw blurRad="114300">
              <a:prstClr val="black"/>
            </a:innerShdw>
          </a:effectLst>
        </p:spPr>
      </p:pic>
      <p:sp>
        <p:nvSpPr>
          <p:cNvPr id="2" name="TextBox 1"/>
          <p:cNvSpPr txBox="1"/>
          <p:nvPr/>
        </p:nvSpPr>
        <p:spPr>
          <a:xfrm>
            <a:off x="381000" y="1320225"/>
            <a:ext cx="3538148" cy="584775"/>
          </a:xfrm>
          <a:prstGeom prst="rect">
            <a:avLst/>
          </a:prstGeom>
          <a:noFill/>
        </p:spPr>
        <p:txBody>
          <a:bodyPr wrap="none" rtlCol="0">
            <a:spAutoFit/>
          </a:bodyPr>
          <a:lstStyle/>
          <a:p>
            <a:r>
              <a:rPr lang="en-US" sz="3200" dirty="0">
                <a:solidFill>
                  <a:prstClr val="white"/>
                </a:solidFill>
                <a:effectLst>
                  <a:outerShdw blurRad="38100" dist="38100" dir="2700000" algn="tl">
                    <a:srgbClr val="000000">
                      <a:alpha val="43137"/>
                    </a:srgbClr>
                  </a:outerShdw>
                </a:effectLst>
              </a:rPr>
              <a:t>How will it be used?</a:t>
            </a:r>
          </a:p>
        </p:txBody>
      </p:sp>
      <p:sp>
        <p:nvSpPr>
          <p:cNvPr id="3" name="TextBox 2"/>
          <p:cNvSpPr txBox="1"/>
          <p:nvPr/>
        </p:nvSpPr>
        <p:spPr>
          <a:xfrm>
            <a:off x="7761629" y="4463534"/>
            <a:ext cx="1198341" cy="369332"/>
          </a:xfrm>
          <a:prstGeom prst="rect">
            <a:avLst/>
          </a:prstGeom>
          <a:noFill/>
        </p:spPr>
        <p:txBody>
          <a:bodyPr wrap="none" rtlCol="0">
            <a:spAutoFit/>
          </a:bodyPr>
          <a:lstStyle/>
          <a:p>
            <a:r>
              <a:rPr lang="en-US" dirty="0">
                <a:solidFill>
                  <a:prstClr val="white"/>
                </a:solidFill>
              </a:rPr>
              <a:t>Petersburg</a:t>
            </a:r>
          </a:p>
        </p:txBody>
      </p:sp>
    </p:spTree>
    <p:extLst>
      <p:ext uri="{BB962C8B-B14F-4D97-AF65-F5344CB8AC3E}">
        <p14:creationId xmlns:p14="http://schemas.microsoft.com/office/powerpoint/2010/main" val="32574417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s 2 15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innerShdw blurRad="114300">
              <a:prstClr val="black"/>
            </a:inn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42900" y="228600"/>
            <a:ext cx="8458200" cy="523220"/>
          </a:xfrm>
          <a:prstGeom prst="rect">
            <a:avLst/>
          </a:prstGeom>
        </p:spPr>
        <p:txBody>
          <a:bodyPr wrap="square">
            <a:spAutoFit/>
          </a:bodyPr>
          <a:lstStyle/>
          <a:p>
            <a:pPr lvl="1"/>
            <a:r>
              <a:rPr lang="en-US" sz="2800" dirty="0">
                <a:solidFill>
                  <a:prstClr val="white"/>
                </a:solidFill>
              </a:rPr>
              <a:t>Active Treatment System information (CGP 4.6.7)</a:t>
            </a:r>
          </a:p>
        </p:txBody>
      </p:sp>
      <p:sp>
        <p:nvSpPr>
          <p:cNvPr id="2" name="Rectangle 1"/>
          <p:cNvSpPr/>
          <p:nvPr/>
        </p:nvSpPr>
        <p:spPr>
          <a:xfrm>
            <a:off x="247650" y="5613737"/>
            <a:ext cx="8648700" cy="1015663"/>
          </a:xfrm>
          <a:prstGeom prst="rect">
            <a:avLst/>
          </a:prstGeom>
          <a:solidFill>
            <a:schemeClr val="tx2">
              <a:lumMod val="25000"/>
              <a:alpha val="81000"/>
            </a:schemeClr>
          </a:solidFill>
        </p:spPr>
        <p:txBody>
          <a:bodyPr wrap="square">
            <a:spAutoFit/>
          </a:bodyPr>
          <a:lstStyle/>
          <a:p>
            <a:r>
              <a:rPr lang="en-US" sz="2000" dirty="0">
                <a:solidFill>
                  <a:prstClr val="white"/>
                </a:solidFill>
              </a:rPr>
              <a:t>If the permittee plans to use cationic treatment chemicals or an active treatment system (as defined in Appendix C) they must submit a request to the Department fourteen (14) calendar days in advance of proposed usage.</a:t>
            </a:r>
            <a:endParaRPr lang="en-US" sz="2000" dirty="0"/>
          </a:p>
        </p:txBody>
      </p:sp>
    </p:spTree>
    <p:extLst>
      <p:ext uri="{BB962C8B-B14F-4D97-AF65-F5344CB8AC3E}">
        <p14:creationId xmlns:p14="http://schemas.microsoft.com/office/powerpoint/2010/main" val="2932953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AK 2010 Site Audit\Border Project\DSCN37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02"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152400"/>
            <a:ext cx="6379823"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Water Body Protection Measures</a:t>
            </a:r>
          </a:p>
        </p:txBody>
      </p:sp>
      <p:sp>
        <p:nvSpPr>
          <p:cNvPr id="4" name="TextBox 8"/>
          <p:cNvSpPr txBox="1">
            <a:spLocks noChangeArrowheads="1"/>
          </p:cNvSpPr>
          <p:nvPr/>
        </p:nvSpPr>
        <p:spPr bwMode="auto">
          <a:xfrm>
            <a:off x="5562600" y="833735"/>
            <a:ext cx="2078326" cy="461665"/>
          </a:xfrm>
          <a:prstGeom prst="rect">
            <a:avLst/>
          </a:prstGeom>
          <a:noFill/>
          <a:ln w="9525">
            <a:solidFill>
              <a:schemeClr val="tx1"/>
            </a:solidFill>
            <a:miter lim="800000"/>
            <a:headEnd/>
            <a:tailEnd/>
          </a:ln>
        </p:spPr>
        <p:txBody>
          <a:bodyPr wrap="none">
            <a:spAutoFit/>
          </a:bodyPr>
          <a:lstStyle/>
          <a:p>
            <a:r>
              <a:rPr lang="en-US" sz="2400" dirty="0">
                <a:solidFill>
                  <a:prstClr val="white"/>
                </a:solidFill>
              </a:rPr>
              <a:t>2021 CGP 4.3.2</a:t>
            </a:r>
          </a:p>
        </p:txBody>
      </p:sp>
      <p:sp>
        <p:nvSpPr>
          <p:cNvPr id="6" name="Rectangle 5"/>
          <p:cNvSpPr/>
          <p:nvPr/>
        </p:nvSpPr>
        <p:spPr>
          <a:xfrm>
            <a:off x="1066800" y="2057400"/>
            <a:ext cx="152400" cy="3276601"/>
          </a:xfrm>
          <a:prstGeom prst="rect">
            <a:avLst/>
          </a:prstGeom>
          <a:solidFill>
            <a:srgbClr val="6B633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descr="http://www.ricesigns.com/real_pictures/wrong_way_signs.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24074">
            <a:off x="345532" y="2119760"/>
            <a:ext cx="1594937" cy="9806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94002" y="5410200"/>
            <a:ext cx="6445098" cy="954107"/>
          </a:xfrm>
          <a:prstGeom prst="rect">
            <a:avLst/>
          </a:prstGeom>
          <a:noFill/>
        </p:spPr>
        <p:txBody>
          <a:bodyPr wrap="none" rtlCol="0">
            <a:spAutoFit/>
          </a:bodyPr>
          <a:lstStyle/>
          <a:p>
            <a:r>
              <a:rPr lang="en-US" sz="2800" dirty="0">
                <a:solidFill>
                  <a:prstClr val="white"/>
                </a:solidFill>
              </a:rPr>
              <a:t>No perimeter protection measures in place</a:t>
            </a:r>
          </a:p>
          <a:p>
            <a:r>
              <a:rPr lang="en-US" sz="2800" dirty="0">
                <a:solidFill>
                  <a:prstClr val="white"/>
                </a:solidFill>
              </a:rPr>
              <a:t>	-Some mulch, should be thicker</a:t>
            </a:r>
          </a:p>
        </p:txBody>
      </p:sp>
      <p:pic>
        <p:nvPicPr>
          <p:cNvPr id="9" name="Picture 8" descr="DEC Logo 1"/>
          <p:cNvPicPr/>
          <p:nvPr/>
        </p:nvPicPr>
        <p:blipFill>
          <a:blip r:embed="rId6" cstate="print"/>
          <a:srcRect/>
          <a:stretch>
            <a:fillRect/>
          </a:stretch>
        </p:blipFill>
        <p:spPr bwMode="auto">
          <a:xfrm>
            <a:off x="7816615" y="162472"/>
            <a:ext cx="1119187" cy="1042988"/>
          </a:xfrm>
          <a:prstGeom prst="rect">
            <a:avLst/>
          </a:prstGeom>
          <a:noFill/>
          <a:ln w="9525">
            <a:noFill/>
            <a:miter lim="800000"/>
            <a:headEnd/>
            <a:tailEnd/>
          </a:ln>
        </p:spPr>
      </p:pic>
    </p:spTree>
    <p:extLst>
      <p:ext uri="{BB962C8B-B14F-4D97-AF65-F5344CB8AC3E}">
        <p14:creationId xmlns:p14="http://schemas.microsoft.com/office/powerpoint/2010/main" val="8940331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9025" name="Object 6"/>
          <p:cNvGraphicFramePr>
            <a:graphicFrameLocks noChangeAspect="1"/>
          </p:cNvGraphicFramePr>
          <p:nvPr>
            <p:extLst>
              <p:ext uri="{D42A27DB-BD31-4B8C-83A1-F6EECF244321}">
                <p14:modId xmlns:p14="http://schemas.microsoft.com/office/powerpoint/2010/main" val="674451726"/>
              </p:ext>
            </p:extLst>
          </p:nvPr>
        </p:nvGraphicFramePr>
        <p:xfrm>
          <a:off x="457200" y="131152"/>
          <a:ext cx="8039100" cy="3511178"/>
        </p:xfrm>
        <a:graphic>
          <a:graphicData uri="http://schemas.openxmlformats.org/presentationml/2006/ole">
            <mc:AlternateContent xmlns:mc="http://schemas.openxmlformats.org/markup-compatibility/2006">
              <mc:Choice xmlns:v="urn:schemas-microsoft-com:vml" Requires="v">
                <p:oleObj spid="_x0000_s1042" name="Photo Editor Photo" r:id="rId4" imgW="7257143" imgH="5447619" progId="">
                  <p:embed/>
                </p:oleObj>
              </mc:Choice>
              <mc:Fallback>
                <p:oleObj name="Photo Editor Photo" r:id="rId4" imgW="7257143" imgH="544761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30214"/>
                      <a:stretch>
                        <a:fillRect/>
                      </a:stretch>
                    </p:blipFill>
                    <p:spPr bwMode="auto">
                      <a:xfrm>
                        <a:off x="457200" y="131152"/>
                        <a:ext cx="8039100" cy="3511178"/>
                      </a:xfrm>
                      <a:prstGeom prst="rect">
                        <a:avLst/>
                      </a:prstGeom>
                      <a:noFill/>
                      <a:ln>
                        <a:noFill/>
                      </a:ln>
                      <a:effectLst/>
                    </p:spPr>
                  </p:pic>
                </p:oleObj>
              </mc:Fallback>
            </mc:AlternateContent>
          </a:graphicData>
        </a:graphic>
      </p:graphicFrame>
      <p:sp>
        <p:nvSpPr>
          <p:cNvPr id="6" name="Rectangle 5"/>
          <p:cNvSpPr/>
          <p:nvPr/>
        </p:nvSpPr>
        <p:spPr>
          <a:xfrm>
            <a:off x="152400" y="3755244"/>
            <a:ext cx="8534400" cy="3108543"/>
          </a:xfrm>
          <a:prstGeom prst="rect">
            <a:avLst/>
          </a:prstGeom>
        </p:spPr>
        <p:txBody>
          <a:bodyPr wrap="square">
            <a:spAutoFit/>
          </a:bodyPr>
          <a:lstStyle/>
          <a:p>
            <a:r>
              <a:rPr lang="en-US" sz="2800" b="1" dirty="0">
                <a:solidFill>
                  <a:prstClr val="white"/>
                </a:solidFill>
                <a:effectLst>
                  <a:outerShdw blurRad="38100" dist="38100" dir="2700000" algn="tl">
                    <a:srgbClr val="000000">
                      <a:alpha val="43137"/>
                    </a:srgbClr>
                  </a:outerShdw>
                </a:effectLst>
              </a:rPr>
              <a:t>Application of Treatment Chemicals</a:t>
            </a:r>
          </a:p>
          <a:p>
            <a:r>
              <a:rPr lang="en-US" sz="2400" dirty="0">
                <a:solidFill>
                  <a:prstClr val="white"/>
                </a:solidFill>
                <a:effectLst>
                  <a:outerShdw blurRad="38100" dist="38100" dir="2700000" algn="tl">
                    <a:srgbClr val="000000">
                      <a:alpha val="43137"/>
                    </a:srgbClr>
                  </a:outerShdw>
                </a:effectLst>
              </a:rPr>
              <a:t>Application of treatment chemicals through the use of manufactured products (e.g., gel bars, gel logs, floc blocks, etc.) must be used in combination with adequate ditch check dams, sediment traps, sediment basins, or physical control measure designed to settle out chemically treated storm water and minimize the presence of treatment chemicals before discharges reach waters of the U.S.</a:t>
            </a:r>
          </a:p>
        </p:txBody>
      </p:sp>
      <p:sp>
        <p:nvSpPr>
          <p:cNvPr id="4" name="TextBox 3"/>
          <p:cNvSpPr txBox="1"/>
          <p:nvPr/>
        </p:nvSpPr>
        <p:spPr>
          <a:xfrm>
            <a:off x="4800600" y="284367"/>
            <a:ext cx="1823897" cy="400110"/>
          </a:xfrm>
          <a:prstGeom prst="rect">
            <a:avLst/>
          </a:prstGeom>
          <a:noFill/>
          <a:ln>
            <a:solidFill>
              <a:schemeClr val="bg1"/>
            </a:solidFill>
          </a:ln>
        </p:spPr>
        <p:txBody>
          <a:bodyPr wrap="none" rtlCol="0">
            <a:spAutoFit/>
          </a:bodyPr>
          <a:lstStyle/>
          <a:p>
            <a:r>
              <a:rPr lang="en-US" sz="2000" dirty="0">
                <a:solidFill>
                  <a:prstClr val="black"/>
                </a:solidFill>
              </a:rPr>
              <a:t>2021 CGP  4.6.5</a:t>
            </a:r>
          </a:p>
        </p:txBody>
      </p:sp>
      <p:pic>
        <p:nvPicPr>
          <p:cNvPr id="7" name="Picture 6" descr="DEC Logo 1"/>
          <p:cNvPicPr/>
          <p:nvPr/>
        </p:nvPicPr>
        <p:blipFill>
          <a:blip r:embed="rId6" cstate="print"/>
          <a:srcRect/>
          <a:stretch>
            <a:fillRect/>
          </a:stretch>
        </p:blipFill>
        <p:spPr bwMode="auto">
          <a:xfrm>
            <a:off x="7239000" y="162983"/>
            <a:ext cx="1119187" cy="1042988"/>
          </a:xfrm>
          <a:prstGeom prst="rect">
            <a:avLst/>
          </a:prstGeom>
          <a:noFill/>
          <a:ln w="9525">
            <a:noFill/>
            <a:miter lim="800000"/>
            <a:headEnd/>
            <a:tailEnd/>
          </a:ln>
        </p:spPr>
      </p:pic>
    </p:spTree>
    <p:extLst>
      <p:ext uri="{BB962C8B-B14F-4D97-AF65-F5344CB8AC3E}">
        <p14:creationId xmlns:p14="http://schemas.microsoft.com/office/powerpoint/2010/main" val="9647769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Backup3\pictures\Bethal AK\08-25-09 44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85" r="1374" b="2175"/>
          <a:stretch/>
        </p:blipFill>
        <p:spPr bwMode="auto">
          <a:xfrm>
            <a:off x="-228600" y="0"/>
            <a:ext cx="93472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4993" y="3078540"/>
            <a:ext cx="5825056" cy="830997"/>
          </a:xfrm>
          <a:prstGeom prst="rect">
            <a:avLst/>
          </a:prstGeom>
          <a:noFill/>
        </p:spPr>
        <p:txBody>
          <a:bodyPr wrap="none" rtlCol="0">
            <a:spAutoFit/>
          </a:bodyPr>
          <a:lstStyle/>
          <a:p>
            <a:pPr algn="r"/>
            <a:r>
              <a:rPr lang="en-US" sz="4800" dirty="0">
                <a:solidFill>
                  <a:prstClr val="white"/>
                </a:solidFill>
                <a:effectLst>
                  <a:outerShdw blurRad="38100" dist="38100" dir="2700000" algn="tl">
                    <a:srgbClr val="000000">
                      <a:alpha val="43137"/>
                    </a:srgbClr>
                  </a:outerShdw>
                </a:effectLst>
              </a:rPr>
              <a:t>9. Good Housekeeping</a:t>
            </a:r>
          </a:p>
        </p:txBody>
      </p:sp>
      <p:pic>
        <p:nvPicPr>
          <p:cNvPr id="5" name="Picture 4" descr="AK-CESCL-logo-for-certs-cards"/>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665" r="156" b="-2879"/>
          <a:stretch>
            <a:fillRect/>
          </a:stretch>
        </p:blipFill>
        <p:spPr bwMode="auto">
          <a:xfrm>
            <a:off x="109484" y="152401"/>
            <a:ext cx="5300716" cy="12638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p:cNvSpPr txBox="1"/>
          <p:nvPr/>
        </p:nvSpPr>
        <p:spPr>
          <a:xfrm>
            <a:off x="4191000" y="4038600"/>
            <a:ext cx="4520597" cy="2554545"/>
          </a:xfrm>
          <a:prstGeom prst="rect">
            <a:avLst/>
          </a:prstGeom>
          <a:noFill/>
        </p:spPr>
        <p:txBody>
          <a:bodyPr wrap="none" rtlCol="0">
            <a:spAutoFit/>
          </a:bodyPr>
          <a:lstStyle/>
          <a:p>
            <a:pPr marL="457200" indent="-457200">
              <a:buFont typeface="Wingdings" panose="05000000000000000000" pitchFamily="2" charset="2"/>
              <a:buChar char="ü"/>
            </a:pPr>
            <a:r>
              <a:rPr lang="en-US" sz="3200" dirty="0"/>
              <a:t>Washing &amp; Washout</a:t>
            </a:r>
          </a:p>
          <a:p>
            <a:pPr marL="457200" indent="-457200">
              <a:buFont typeface="Wingdings" panose="05000000000000000000" pitchFamily="2" charset="2"/>
              <a:buChar char="ü"/>
            </a:pPr>
            <a:r>
              <a:rPr lang="en-US" sz="3200" dirty="0"/>
              <a:t>Fueling &amp; Maintenance</a:t>
            </a:r>
          </a:p>
          <a:p>
            <a:pPr marL="457200" indent="-457200">
              <a:buFont typeface="Wingdings" panose="05000000000000000000" pitchFamily="2" charset="2"/>
              <a:buChar char="ü"/>
            </a:pPr>
            <a:r>
              <a:rPr lang="en-US" sz="3200" dirty="0"/>
              <a:t>Fertilizer / Pesticides</a:t>
            </a:r>
          </a:p>
          <a:p>
            <a:pPr marL="457200" indent="-457200">
              <a:buFont typeface="Wingdings" panose="05000000000000000000" pitchFamily="2" charset="2"/>
              <a:buChar char="ü"/>
            </a:pPr>
            <a:r>
              <a:rPr lang="en-US" sz="3200" dirty="0"/>
              <a:t>Spill Prevention</a:t>
            </a:r>
          </a:p>
          <a:p>
            <a:pPr marL="457200" indent="-457200">
              <a:buFont typeface="Wingdings" panose="05000000000000000000" pitchFamily="2" charset="2"/>
              <a:buChar char="ü"/>
            </a:pPr>
            <a:r>
              <a:rPr lang="en-US" sz="3200" dirty="0"/>
              <a:t>Waste Handling</a:t>
            </a:r>
          </a:p>
        </p:txBody>
      </p:sp>
    </p:spTree>
    <p:extLst>
      <p:ext uri="{BB962C8B-B14F-4D97-AF65-F5344CB8AC3E}">
        <p14:creationId xmlns:p14="http://schemas.microsoft.com/office/powerpoint/2010/main" val="311192213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PHX\PHX 010.jpg"/>
          <p:cNvPicPr>
            <a:picLocks noChangeAspect="1" noChangeArrowheads="1"/>
          </p:cNvPicPr>
          <p:nvPr/>
        </p:nvPicPr>
        <p:blipFill>
          <a:blip r:embed="rId2" cstate="print">
            <a:lum bright="-30000" contrast="10000"/>
          </a:blip>
          <a:srcRect r="10072"/>
          <a:stretch>
            <a:fillRect/>
          </a:stretch>
        </p:blipFill>
        <p:spPr bwMode="auto">
          <a:xfrm>
            <a:off x="0" y="0"/>
            <a:ext cx="9211873" cy="6858000"/>
          </a:xfrm>
          <a:prstGeom prst="rect">
            <a:avLst/>
          </a:prstGeom>
          <a:noFill/>
          <a:effectLst>
            <a:innerShdw blurRad="114300">
              <a:prstClr val="black"/>
            </a:innerShdw>
          </a:effectLst>
          <a:scene3d>
            <a:camera prst="orthographicFront">
              <a:rot lat="0" lon="0" rev="0"/>
            </a:camera>
            <a:lightRig rig="threePt" dir="t"/>
          </a:scene3d>
        </p:spPr>
      </p:pic>
      <p:sp>
        <p:nvSpPr>
          <p:cNvPr id="7" name="Title 1"/>
          <p:cNvSpPr txBox="1">
            <a:spLocks/>
          </p:cNvSpPr>
          <p:nvPr/>
        </p:nvSpPr>
        <p:spPr>
          <a:xfrm>
            <a:off x="0" y="838200"/>
            <a:ext cx="6934200" cy="685800"/>
          </a:xfrm>
          <a:prstGeom prst="rect">
            <a:avLst/>
          </a:prstGeom>
        </p:spPr>
        <p:txBody>
          <a:bodyPr vert="horz" lIns="91440" tIns="45720" rIns="91440" bIns="45720" rtlCol="0" anchor="ctr">
            <a:noAutofit/>
          </a:bodyPr>
          <a:lstStyle/>
          <a:p>
            <a:pPr algn="ctr">
              <a:spcBef>
                <a:spcPct val="0"/>
              </a:spcBef>
              <a:defRPr/>
            </a:pPr>
            <a:r>
              <a:rPr lang="en-US" sz="6000" dirty="0">
                <a:solidFill>
                  <a:prstClr val="white"/>
                </a:solidFill>
                <a:effectLst>
                  <a:outerShdw blurRad="38100" dist="38100" dir="2700000" algn="tl">
                    <a:srgbClr val="000000">
                      <a:alpha val="43137"/>
                    </a:srgbClr>
                  </a:outerShdw>
                </a:effectLst>
                <a:ea typeface="+mj-ea"/>
                <a:cs typeface="+mj-cs"/>
              </a:rPr>
              <a:t> Good Housekeeping</a:t>
            </a:r>
          </a:p>
        </p:txBody>
      </p:sp>
      <p:sp>
        <p:nvSpPr>
          <p:cNvPr id="9" name="TextBox 8"/>
          <p:cNvSpPr txBox="1"/>
          <p:nvPr/>
        </p:nvSpPr>
        <p:spPr>
          <a:xfrm>
            <a:off x="5486400" y="221559"/>
            <a:ext cx="1845890" cy="461665"/>
          </a:xfrm>
          <a:prstGeom prst="rect">
            <a:avLst/>
          </a:prstGeom>
          <a:noFill/>
          <a:ln>
            <a:solidFill>
              <a:schemeClr val="tx1"/>
            </a:solidFill>
          </a:ln>
        </p:spPr>
        <p:txBody>
          <a:bodyPr wrap="none" rtlCol="0">
            <a:spAutoFit/>
          </a:bodyPr>
          <a:lstStyle/>
          <a:p>
            <a:r>
              <a:rPr lang="en-US" sz="2400" dirty="0">
                <a:solidFill>
                  <a:prstClr val="white"/>
                </a:solidFill>
              </a:rPr>
              <a:t>2021 CGP 4.8</a:t>
            </a:r>
          </a:p>
        </p:txBody>
      </p:sp>
      <p:sp>
        <p:nvSpPr>
          <p:cNvPr id="10" name="Rectangle 9"/>
          <p:cNvSpPr/>
          <p:nvPr/>
        </p:nvSpPr>
        <p:spPr>
          <a:xfrm>
            <a:off x="184031" y="3365480"/>
            <a:ext cx="8915400" cy="3416320"/>
          </a:xfrm>
          <a:prstGeom prst="rect">
            <a:avLst/>
          </a:prstGeom>
        </p:spPr>
        <p:txBody>
          <a:bodyPr wrap="square">
            <a:spAutoFit/>
          </a:bodyPr>
          <a:lstStyle/>
          <a:p>
            <a:r>
              <a:rPr lang="en-US" sz="3600" dirty="0">
                <a:solidFill>
                  <a:prstClr val="white"/>
                </a:solidFill>
              </a:rPr>
              <a:t>A </a:t>
            </a:r>
            <a:r>
              <a:rPr lang="en-US" sz="3600" dirty="0" err="1">
                <a:solidFill>
                  <a:prstClr val="white"/>
                </a:solidFill>
              </a:rPr>
              <a:t>permittee</a:t>
            </a:r>
            <a:r>
              <a:rPr lang="en-US" sz="3600" dirty="0">
                <a:solidFill>
                  <a:prstClr val="white"/>
                </a:solidFill>
              </a:rPr>
              <a:t> </a:t>
            </a:r>
            <a:r>
              <a:rPr lang="en-US" sz="3600" u="sng" dirty="0">
                <a:solidFill>
                  <a:prstClr val="white"/>
                </a:solidFill>
              </a:rPr>
              <a:t>must</a:t>
            </a:r>
            <a:r>
              <a:rPr lang="en-US" sz="3600" dirty="0">
                <a:solidFill>
                  <a:prstClr val="white"/>
                </a:solidFill>
              </a:rPr>
              <a:t> design, install, implement, and maintain effective good housekeeping measures to prevent and/or minimize the discharge of pollutants. A </a:t>
            </a:r>
            <a:r>
              <a:rPr lang="en-US" sz="3600" dirty="0" err="1">
                <a:solidFill>
                  <a:prstClr val="white"/>
                </a:solidFill>
              </a:rPr>
              <a:t>permittee</a:t>
            </a:r>
            <a:r>
              <a:rPr lang="en-US" sz="3600" dirty="0">
                <a:solidFill>
                  <a:prstClr val="white"/>
                </a:solidFill>
              </a:rPr>
              <a:t> must include appropriate measures for any of the following activities that are used at the site. </a:t>
            </a:r>
          </a:p>
        </p:txBody>
      </p:sp>
      <p:pic>
        <p:nvPicPr>
          <p:cNvPr id="8" name="Picture 7" descr="DEC Logo 1"/>
          <p:cNvPicPr/>
          <p:nvPr/>
        </p:nvPicPr>
        <p:blipFill>
          <a:blip r:embed="rId3" cstate="print"/>
          <a:srcRect/>
          <a:stretch>
            <a:fillRect/>
          </a:stretch>
        </p:blipFill>
        <p:spPr bwMode="auto">
          <a:xfrm>
            <a:off x="78486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3292648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washonwheels.net/wp-content/uploads/2012/12/Power-Motive-Corp-12-4-12-21-1024x76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43"/>
            <a:ext cx="9144000" cy="6860744"/>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523220"/>
          </a:xfrm>
          <a:prstGeom prst="rect">
            <a:avLst/>
          </a:prstGeom>
          <a:solidFill>
            <a:schemeClr val="bg1">
              <a:lumMod val="75000"/>
              <a:lumOff val="25000"/>
              <a:alpha val="72000"/>
            </a:schemeClr>
          </a:solidFill>
        </p:spPr>
        <p:txBody>
          <a:bodyPr wrap="square">
            <a:spAutoFit/>
          </a:bodyPr>
          <a:lstStyle/>
          <a:p>
            <a:pPr lvl="2"/>
            <a:r>
              <a:rPr lang="en-US" sz="2800" dirty="0">
                <a:solidFill>
                  <a:prstClr val="white"/>
                </a:solidFill>
              </a:rPr>
              <a:t>Washing of equipment and vehicles (CGP 4.8.1)</a:t>
            </a:r>
          </a:p>
        </p:txBody>
      </p:sp>
      <p:sp>
        <p:nvSpPr>
          <p:cNvPr id="4" name="TextBox 3"/>
          <p:cNvSpPr txBox="1"/>
          <p:nvPr/>
        </p:nvSpPr>
        <p:spPr>
          <a:xfrm>
            <a:off x="0" y="523220"/>
            <a:ext cx="5347233" cy="1384995"/>
          </a:xfrm>
          <a:prstGeom prst="rect">
            <a:avLst/>
          </a:prstGeom>
          <a:solidFill>
            <a:schemeClr val="bg1">
              <a:lumMod val="75000"/>
              <a:lumOff val="25000"/>
              <a:alpha val="73000"/>
            </a:schemeClr>
          </a:solidFill>
        </p:spPr>
        <p:txBody>
          <a:bodyPr wrap="none" rtlCol="0">
            <a:spAutoFit/>
          </a:bodyPr>
          <a:lstStyle/>
          <a:p>
            <a:r>
              <a:rPr lang="en-US" sz="2800" dirty="0">
                <a:solidFill>
                  <a:prstClr val="white"/>
                </a:solidFill>
              </a:rPr>
              <a:t>Prevent pollution to receiving areas</a:t>
            </a:r>
          </a:p>
          <a:p>
            <a:r>
              <a:rPr lang="en-US" sz="2800" dirty="0">
                <a:solidFill>
                  <a:prstClr val="white"/>
                </a:solidFill>
              </a:rPr>
              <a:t>Wash water must be controlled</a:t>
            </a:r>
          </a:p>
          <a:p>
            <a:r>
              <a:rPr lang="en-US" sz="2800" dirty="0">
                <a:solidFill>
                  <a:prstClr val="white"/>
                </a:solidFill>
              </a:rPr>
              <a:t>No detergent, soap or solvent</a:t>
            </a:r>
          </a:p>
        </p:txBody>
      </p:sp>
    </p:spTree>
    <p:extLst>
      <p:ext uri="{BB962C8B-B14F-4D97-AF65-F5344CB8AC3E}">
        <p14:creationId xmlns:p14="http://schemas.microsoft.com/office/powerpoint/2010/main" val="42579824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Backup3\pictures\AK 2010 Site Audit\Tanana Bridge #505\DSC_069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58" r="7083"/>
          <a:stretch/>
        </p:blipFill>
        <p:spPr bwMode="auto">
          <a:xfrm>
            <a:off x="-12405" y="0"/>
            <a:ext cx="9144000" cy="6858001"/>
          </a:xfrm>
          <a:prstGeom prst="rect">
            <a:avLst/>
          </a:prstGeom>
          <a:solidFill>
            <a:schemeClr val="tx2">
              <a:lumMod val="50000"/>
            </a:schemeClr>
          </a:solidFill>
          <a:effectLst>
            <a:innerShdw blurRad="114300">
              <a:prstClr val="black"/>
            </a:innerShdw>
          </a:effectLst>
        </p:spPr>
      </p:pic>
      <p:sp>
        <p:nvSpPr>
          <p:cNvPr id="3" name="TextBox 2"/>
          <p:cNvSpPr txBox="1"/>
          <p:nvPr/>
        </p:nvSpPr>
        <p:spPr>
          <a:xfrm>
            <a:off x="139995" y="1129605"/>
            <a:ext cx="8839200" cy="1384995"/>
          </a:xfrm>
          <a:prstGeom prst="rect">
            <a:avLst/>
          </a:prstGeom>
          <a:solidFill>
            <a:schemeClr val="tx1">
              <a:alpha val="58000"/>
            </a:schemeClr>
          </a:solidFill>
        </p:spPr>
        <p:txBody>
          <a:bodyPr wrap="square" rtlCol="0">
            <a:spAutoFit/>
          </a:bodyPr>
          <a:lstStyle/>
          <a:p>
            <a:r>
              <a:rPr lang="en-US" sz="2800" dirty="0">
                <a:solidFill>
                  <a:prstClr val="black"/>
                </a:solidFill>
              </a:rPr>
              <a:t>What will be washed?</a:t>
            </a:r>
          </a:p>
          <a:p>
            <a:r>
              <a:rPr lang="en-US" sz="2800" dirty="0">
                <a:solidFill>
                  <a:prstClr val="black"/>
                </a:solidFill>
              </a:rPr>
              <a:t>Where will it be washed?</a:t>
            </a:r>
          </a:p>
          <a:p>
            <a:r>
              <a:rPr lang="en-US" sz="2800" dirty="0">
                <a:solidFill>
                  <a:prstClr val="black"/>
                </a:solidFill>
              </a:rPr>
              <a:t>How will the discharge of pollutants be minimized?</a:t>
            </a:r>
          </a:p>
        </p:txBody>
      </p:sp>
      <p:pic>
        <p:nvPicPr>
          <p:cNvPr id="4"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410" y="4572000"/>
            <a:ext cx="1295400" cy="210755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4"/>
          <p:cNvSpPr/>
          <p:nvPr/>
        </p:nvSpPr>
        <p:spPr>
          <a:xfrm>
            <a:off x="5619750" y="5562600"/>
            <a:ext cx="2886075" cy="1085850"/>
          </a:xfrm>
          <a:custGeom>
            <a:avLst/>
            <a:gdLst>
              <a:gd name="connsiteX0" fmla="*/ 38100 w 2886075"/>
              <a:gd name="connsiteY0" fmla="*/ 857250 h 1085850"/>
              <a:gd name="connsiteX1" fmla="*/ 1047750 w 2886075"/>
              <a:gd name="connsiteY1" fmla="*/ 876300 h 1085850"/>
              <a:gd name="connsiteX2" fmla="*/ 1285875 w 2886075"/>
              <a:gd name="connsiteY2" fmla="*/ 828675 h 1085850"/>
              <a:gd name="connsiteX3" fmla="*/ 1400175 w 2886075"/>
              <a:gd name="connsiteY3" fmla="*/ 733425 h 1085850"/>
              <a:gd name="connsiteX4" fmla="*/ 1485900 w 2886075"/>
              <a:gd name="connsiteY4" fmla="*/ 514350 h 1085850"/>
              <a:gd name="connsiteX5" fmla="*/ 1647825 w 2886075"/>
              <a:gd name="connsiteY5" fmla="*/ 323850 h 1085850"/>
              <a:gd name="connsiteX6" fmla="*/ 1838325 w 2886075"/>
              <a:gd name="connsiteY6" fmla="*/ 123825 h 1085850"/>
              <a:gd name="connsiteX7" fmla="*/ 2047875 w 2886075"/>
              <a:gd name="connsiteY7" fmla="*/ 0 h 1085850"/>
              <a:gd name="connsiteX8" fmla="*/ 2333625 w 2886075"/>
              <a:gd name="connsiteY8" fmla="*/ 38100 h 1085850"/>
              <a:gd name="connsiteX9" fmla="*/ 2590800 w 2886075"/>
              <a:gd name="connsiteY9" fmla="*/ 219075 h 1085850"/>
              <a:gd name="connsiteX10" fmla="*/ 2705100 w 2886075"/>
              <a:gd name="connsiteY10" fmla="*/ 352425 h 1085850"/>
              <a:gd name="connsiteX11" fmla="*/ 2809875 w 2886075"/>
              <a:gd name="connsiteY11" fmla="*/ 466725 h 1085850"/>
              <a:gd name="connsiteX12" fmla="*/ 2876550 w 2886075"/>
              <a:gd name="connsiteY12" fmla="*/ 876300 h 1085850"/>
              <a:gd name="connsiteX13" fmla="*/ 2886075 w 2886075"/>
              <a:gd name="connsiteY13" fmla="*/ 1085850 h 1085850"/>
              <a:gd name="connsiteX14" fmla="*/ 0 w 2886075"/>
              <a:gd name="connsiteY14" fmla="*/ 1009650 h 1085850"/>
              <a:gd name="connsiteX15" fmla="*/ 38100 w 2886075"/>
              <a:gd name="connsiteY15" fmla="*/ 85725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6075" h="1085850">
                <a:moveTo>
                  <a:pt x="38100" y="857250"/>
                </a:moveTo>
                <a:lnTo>
                  <a:pt x="1047750" y="876300"/>
                </a:lnTo>
                <a:lnTo>
                  <a:pt x="1285875" y="828675"/>
                </a:lnTo>
                <a:lnTo>
                  <a:pt x="1400175" y="733425"/>
                </a:lnTo>
                <a:lnTo>
                  <a:pt x="1485900" y="514350"/>
                </a:lnTo>
                <a:lnTo>
                  <a:pt x="1647825" y="323850"/>
                </a:lnTo>
                <a:lnTo>
                  <a:pt x="1838325" y="123825"/>
                </a:lnTo>
                <a:lnTo>
                  <a:pt x="2047875" y="0"/>
                </a:lnTo>
                <a:lnTo>
                  <a:pt x="2333625" y="38100"/>
                </a:lnTo>
                <a:lnTo>
                  <a:pt x="2590800" y="219075"/>
                </a:lnTo>
                <a:lnTo>
                  <a:pt x="2705100" y="352425"/>
                </a:lnTo>
                <a:lnTo>
                  <a:pt x="2809875" y="466725"/>
                </a:lnTo>
                <a:lnTo>
                  <a:pt x="2876550" y="876300"/>
                </a:lnTo>
                <a:lnTo>
                  <a:pt x="2886075" y="1085850"/>
                </a:lnTo>
                <a:lnTo>
                  <a:pt x="0" y="1009650"/>
                </a:lnTo>
                <a:lnTo>
                  <a:pt x="38100" y="857250"/>
                </a:lnTo>
                <a:close/>
              </a:path>
            </a:pathLst>
          </a:cu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Freeform 5"/>
          <p:cNvSpPr/>
          <p:nvPr/>
        </p:nvSpPr>
        <p:spPr>
          <a:xfrm>
            <a:off x="5676900" y="5550092"/>
            <a:ext cx="2609850" cy="860544"/>
          </a:xfrm>
          <a:custGeom>
            <a:avLst/>
            <a:gdLst>
              <a:gd name="connsiteX0" fmla="*/ 0 w 2609850"/>
              <a:gd name="connsiteY0" fmla="*/ 850708 h 860544"/>
              <a:gd name="connsiteX1" fmla="*/ 723900 w 2609850"/>
              <a:gd name="connsiteY1" fmla="*/ 850708 h 860544"/>
              <a:gd name="connsiteX2" fmla="*/ 1181100 w 2609850"/>
              <a:gd name="connsiteY2" fmla="*/ 841183 h 860544"/>
              <a:gd name="connsiteX3" fmla="*/ 1362075 w 2609850"/>
              <a:gd name="connsiteY3" fmla="*/ 622108 h 860544"/>
              <a:gd name="connsiteX4" fmla="*/ 1524000 w 2609850"/>
              <a:gd name="connsiteY4" fmla="*/ 355408 h 860544"/>
              <a:gd name="connsiteX5" fmla="*/ 1790700 w 2609850"/>
              <a:gd name="connsiteY5" fmla="*/ 117283 h 860544"/>
              <a:gd name="connsiteX6" fmla="*/ 1952625 w 2609850"/>
              <a:gd name="connsiteY6" fmla="*/ 12508 h 860544"/>
              <a:gd name="connsiteX7" fmla="*/ 2238375 w 2609850"/>
              <a:gd name="connsiteY7" fmla="*/ 12508 h 860544"/>
              <a:gd name="connsiteX8" fmla="*/ 2438400 w 2609850"/>
              <a:gd name="connsiteY8" fmla="*/ 107758 h 860544"/>
              <a:gd name="connsiteX9" fmla="*/ 2609850 w 2609850"/>
              <a:gd name="connsiteY9" fmla="*/ 260158 h 86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9850" h="860544">
                <a:moveTo>
                  <a:pt x="0" y="850708"/>
                </a:moveTo>
                <a:lnTo>
                  <a:pt x="723900" y="850708"/>
                </a:lnTo>
                <a:cubicBezTo>
                  <a:pt x="920750" y="849120"/>
                  <a:pt x="1074738" y="879283"/>
                  <a:pt x="1181100" y="841183"/>
                </a:cubicBezTo>
                <a:cubicBezTo>
                  <a:pt x="1287462" y="803083"/>
                  <a:pt x="1304925" y="703070"/>
                  <a:pt x="1362075" y="622108"/>
                </a:cubicBezTo>
                <a:cubicBezTo>
                  <a:pt x="1419225" y="541146"/>
                  <a:pt x="1452563" y="439545"/>
                  <a:pt x="1524000" y="355408"/>
                </a:cubicBezTo>
                <a:cubicBezTo>
                  <a:pt x="1595437" y="271271"/>
                  <a:pt x="1719263" y="174433"/>
                  <a:pt x="1790700" y="117283"/>
                </a:cubicBezTo>
                <a:cubicBezTo>
                  <a:pt x="1862137" y="60133"/>
                  <a:pt x="1878013" y="29970"/>
                  <a:pt x="1952625" y="12508"/>
                </a:cubicBezTo>
                <a:cubicBezTo>
                  <a:pt x="2027237" y="-4954"/>
                  <a:pt x="2157413" y="-3367"/>
                  <a:pt x="2238375" y="12508"/>
                </a:cubicBezTo>
                <a:cubicBezTo>
                  <a:pt x="2319338" y="28383"/>
                  <a:pt x="2376488" y="66483"/>
                  <a:pt x="2438400" y="107758"/>
                </a:cubicBezTo>
                <a:cubicBezTo>
                  <a:pt x="2500312" y="149033"/>
                  <a:pt x="2555081" y="204595"/>
                  <a:pt x="2609850" y="260158"/>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Freeform 6"/>
          <p:cNvSpPr/>
          <p:nvPr/>
        </p:nvSpPr>
        <p:spPr>
          <a:xfrm>
            <a:off x="7372350" y="5343525"/>
            <a:ext cx="800100" cy="304800"/>
          </a:xfrm>
          <a:custGeom>
            <a:avLst/>
            <a:gdLst>
              <a:gd name="connsiteX0" fmla="*/ 76200 w 800100"/>
              <a:gd name="connsiteY0" fmla="*/ 285750 h 304800"/>
              <a:gd name="connsiteX1" fmla="*/ 257175 w 800100"/>
              <a:gd name="connsiteY1" fmla="*/ 190500 h 304800"/>
              <a:gd name="connsiteX2" fmla="*/ 523875 w 800100"/>
              <a:gd name="connsiteY2" fmla="*/ 180975 h 304800"/>
              <a:gd name="connsiteX3" fmla="*/ 695325 w 800100"/>
              <a:gd name="connsiteY3" fmla="*/ 228600 h 304800"/>
              <a:gd name="connsiteX4" fmla="*/ 771525 w 800100"/>
              <a:gd name="connsiteY4" fmla="*/ 266700 h 304800"/>
              <a:gd name="connsiteX5" fmla="*/ 800100 w 800100"/>
              <a:gd name="connsiteY5" fmla="*/ 123825 h 304800"/>
              <a:gd name="connsiteX6" fmla="*/ 628650 w 800100"/>
              <a:gd name="connsiteY6" fmla="*/ 19050 h 304800"/>
              <a:gd name="connsiteX7" fmla="*/ 381000 w 800100"/>
              <a:gd name="connsiteY7" fmla="*/ 0 h 304800"/>
              <a:gd name="connsiteX8" fmla="*/ 66675 w 800100"/>
              <a:gd name="connsiteY8" fmla="*/ 47625 h 304800"/>
              <a:gd name="connsiteX9" fmla="*/ 0 w 800100"/>
              <a:gd name="connsiteY9" fmla="*/ 209550 h 304800"/>
              <a:gd name="connsiteX10" fmla="*/ 0 w 800100"/>
              <a:gd name="connsiteY10" fmla="*/ 30480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0100" h="304800">
                <a:moveTo>
                  <a:pt x="76200" y="285750"/>
                </a:moveTo>
                <a:lnTo>
                  <a:pt x="257175" y="190500"/>
                </a:lnTo>
                <a:lnTo>
                  <a:pt x="523875" y="180975"/>
                </a:lnTo>
                <a:lnTo>
                  <a:pt x="695325" y="228600"/>
                </a:lnTo>
                <a:lnTo>
                  <a:pt x="771525" y="266700"/>
                </a:lnTo>
                <a:lnTo>
                  <a:pt x="800100" y="123825"/>
                </a:lnTo>
                <a:lnTo>
                  <a:pt x="628650" y="19050"/>
                </a:lnTo>
                <a:lnTo>
                  <a:pt x="381000" y="0"/>
                </a:lnTo>
                <a:lnTo>
                  <a:pt x="66675" y="47625"/>
                </a:lnTo>
                <a:lnTo>
                  <a:pt x="0" y="209550"/>
                </a:lnTo>
                <a:lnTo>
                  <a:pt x="0" y="304800"/>
                </a:lnTo>
              </a:path>
            </a:pathLst>
          </a:cu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TextBox 7"/>
          <p:cNvSpPr txBox="1"/>
          <p:nvPr/>
        </p:nvSpPr>
        <p:spPr>
          <a:xfrm>
            <a:off x="7573372" y="6105525"/>
            <a:ext cx="684803" cy="369332"/>
          </a:xfrm>
          <a:prstGeom prst="rect">
            <a:avLst/>
          </a:prstGeom>
          <a:noFill/>
        </p:spPr>
        <p:txBody>
          <a:bodyPr wrap="none" rtlCol="0">
            <a:spAutoFit/>
          </a:bodyPr>
          <a:lstStyle/>
          <a:p>
            <a:r>
              <a:rPr lang="en-US" dirty="0">
                <a:solidFill>
                  <a:prstClr val="white"/>
                </a:solidFill>
              </a:rPr>
              <a:t>Basin</a:t>
            </a:r>
          </a:p>
        </p:txBody>
      </p:sp>
      <p:sp>
        <p:nvSpPr>
          <p:cNvPr id="9" name="TextBox 8"/>
          <p:cNvSpPr txBox="1"/>
          <p:nvPr/>
        </p:nvSpPr>
        <p:spPr>
          <a:xfrm>
            <a:off x="8415057" y="5572125"/>
            <a:ext cx="652743" cy="369332"/>
          </a:xfrm>
          <a:prstGeom prst="rect">
            <a:avLst/>
          </a:prstGeom>
          <a:noFill/>
        </p:spPr>
        <p:txBody>
          <a:bodyPr wrap="none" rtlCol="0">
            <a:spAutoFit/>
          </a:bodyPr>
          <a:lstStyle/>
          <a:p>
            <a:r>
              <a:rPr lang="en-US" dirty="0">
                <a:solidFill>
                  <a:prstClr val="white"/>
                </a:solidFill>
              </a:rPr>
              <a:t>Liner</a:t>
            </a:r>
          </a:p>
        </p:txBody>
      </p:sp>
      <p:sp>
        <p:nvSpPr>
          <p:cNvPr id="10" name="TextBox 9"/>
          <p:cNvSpPr txBox="1"/>
          <p:nvPr/>
        </p:nvSpPr>
        <p:spPr>
          <a:xfrm>
            <a:off x="7502133" y="5013841"/>
            <a:ext cx="540533" cy="369332"/>
          </a:xfrm>
          <a:prstGeom prst="rect">
            <a:avLst/>
          </a:prstGeom>
          <a:noFill/>
        </p:spPr>
        <p:txBody>
          <a:bodyPr wrap="none" rtlCol="0">
            <a:spAutoFit/>
          </a:bodyPr>
          <a:lstStyle/>
          <a:p>
            <a:r>
              <a:rPr lang="en-US" dirty="0">
                <a:solidFill>
                  <a:prstClr val="white"/>
                </a:solidFill>
              </a:rPr>
              <a:t>Cap</a:t>
            </a:r>
          </a:p>
        </p:txBody>
      </p:sp>
      <p:sp>
        <p:nvSpPr>
          <p:cNvPr id="11" name="Freeform 10"/>
          <p:cNvSpPr/>
          <p:nvPr/>
        </p:nvSpPr>
        <p:spPr>
          <a:xfrm>
            <a:off x="5695950" y="5934075"/>
            <a:ext cx="1085850" cy="419100"/>
          </a:xfrm>
          <a:custGeom>
            <a:avLst/>
            <a:gdLst>
              <a:gd name="connsiteX0" fmla="*/ 9525 w 1085850"/>
              <a:gd name="connsiteY0" fmla="*/ 409575 h 419100"/>
              <a:gd name="connsiteX1" fmla="*/ 1085850 w 1085850"/>
              <a:gd name="connsiteY1" fmla="*/ 419100 h 419100"/>
              <a:gd name="connsiteX2" fmla="*/ 1028700 w 1085850"/>
              <a:gd name="connsiteY2" fmla="*/ 133350 h 419100"/>
              <a:gd name="connsiteX3" fmla="*/ 704850 w 1085850"/>
              <a:gd name="connsiteY3" fmla="*/ 0 h 419100"/>
              <a:gd name="connsiteX4" fmla="*/ 266700 w 1085850"/>
              <a:gd name="connsiteY4" fmla="*/ 19050 h 419100"/>
              <a:gd name="connsiteX5" fmla="*/ 38100 w 1085850"/>
              <a:gd name="connsiteY5" fmla="*/ 95250 h 419100"/>
              <a:gd name="connsiteX6" fmla="*/ 0 w 1085850"/>
              <a:gd name="connsiteY6" fmla="*/ 276225 h 419100"/>
              <a:gd name="connsiteX7" fmla="*/ 9525 w 1085850"/>
              <a:gd name="connsiteY7" fmla="*/ 409575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850" h="419100">
                <a:moveTo>
                  <a:pt x="9525" y="409575"/>
                </a:moveTo>
                <a:lnTo>
                  <a:pt x="1085850" y="419100"/>
                </a:lnTo>
                <a:lnTo>
                  <a:pt x="1028700" y="133350"/>
                </a:lnTo>
                <a:lnTo>
                  <a:pt x="704850" y="0"/>
                </a:lnTo>
                <a:lnTo>
                  <a:pt x="266700" y="19050"/>
                </a:lnTo>
                <a:lnTo>
                  <a:pt x="38100" y="95250"/>
                </a:lnTo>
                <a:lnTo>
                  <a:pt x="0" y="276225"/>
                </a:lnTo>
                <a:lnTo>
                  <a:pt x="9525" y="409575"/>
                </a:lnTo>
                <a:close/>
              </a:path>
            </a:pathLst>
          </a:custGeom>
          <a:solidFill>
            <a:schemeClr val="bg1">
              <a:lumMod val="50000"/>
              <a:lumOff val="50000"/>
            </a:schemeClr>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TextBox 11"/>
          <p:cNvSpPr txBox="1"/>
          <p:nvPr/>
        </p:nvSpPr>
        <p:spPr>
          <a:xfrm>
            <a:off x="5751069" y="6031468"/>
            <a:ext cx="1030731" cy="369332"/>
          </a:xfrm>
          <a:prstGeom prst="rect">
            <a:avLst/>
          </a:prstGeom>
          <a:noFill/>
        </p:spPr>
        <p:txBody>
          <a:bodyPr wrap="none" rtlCol="0">
            <a:spAutoFit/>
          </a:bodyPr>
          <a:lstStyle/>
          <a:p>
            <a:r>
              <a:rPr lang="en-US" dirty="0">
                <a:solidFill>
                  <a:prstClr val="white"/>
                </a:solidFill>
              </a:rPr>
              <a:t>Concrete</a:t>
            </a:r>
          </a:p>
        </p:txBody>
      </p:sp>
      <p:sp>
        <p:nvSpPr>
          <p:cNvPr id="13" name="Rectangle 12"/>
          <p:cNvSpPr/>
          <p:nvPr/>
        </p:nvSpPr>
        <p:spPr>
          <a:xfrm>
            <a:off x="-1" y="152400"/>
            <a:ext cx="9059373" cy="954107"/>
          </a:xfrm>
          <a:prstGeom prst="rect">
            <a:avLst/>
          </a:prstGeom>
        </p:spPr>
        <p:txBody>
          <a:bodyPr wrap="square">
            <a:spAutoFit/>
          </a:bodyPr>
          <a:lstStyle/>
          <a:p>
            <a:pPr lvl="2"/>
            <a:r>
              <a:rPr lang="en-US" sz="2800" dirty="0">
                <a:solidFill>
                  <a:prstClr val="black"/>
                </a:solidFill>
              </a:rPr>
              <a:t>Washout of applicators/containers used for paint, concrete, and other materials (4.8.4)</a:t>
            </a:r>
          </a:p>
        </p:txBody>
      </p:sp>
    </p:spTree>
    <p:extLst>
      <p:ext uri="{BB962C8B-B14F-4D97-AF65-F5344CB8AC3E}">
        <p14:creationId xmlns:p14="http://schemas.microsoft.com/office/powerpoint/2010/main" val="32634123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DCIM\103NCD90\DSC_045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280" t="25163" r="5885" b="8586"/>
          <a:stretch/>
        </p:blipFill>
        <p:spPr bwMode="auto">
          <a:xfrm>
            <a:off x="-9525" y="0"/>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4724400"/>
            <a:ext cx="6825202" cy="1938992"/>
          </a:xfrm>
          <a:prstGeom prst="rect">
            <a:avLst/>
          </a:prstGeom>
          <a:noFill/>
        </p:spPr>
        <p:txBody>
          <a:bodyPr wrap="none" rtlCol="0">
            <a:spAutoFit/>
          </a:bodyPr>
          <a:lstStyle/>
          <a:p>
            <a:pPr marL="571500" indent="-5715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Washout into steel “eco pan”</a:t>
            </a:r>
          </a:p>
          <a:p>
            <a:pPr marL="571500" indent="-5715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Clean entrance</a:t>
            </a:r>
          </a:p>
          <a:p>
            <a:pPr marL="571500" indent="-571500">
              <a:buFont typeface="Wingdings" panose="05000000000000000000" pitchFamily="2" charset="2"/>
              <a:buChar char="ü"/>
            </a:pPr>
            <a:r>
              <a:rPr lang="en-US" sz="4000" dirty="0">
                <a:solidFill>
                  <a:prstClr val="white"/>
                </a:solidFill>
                <a:effectLst>
                  <a:outerShdw blurRad="38100" dist="38100" dir="2700000" algn="tl">
                    <a:srgbClr val="000000">
                      <a:alpha val="43137"/>
                    </a:srgbClr>
                  </a:outerShdw>
                </a:effectLst>
              </a:rPr>
              <a:t>No </a:t>
            </a:r>
            <a:r>
              <a:rPr lang="en-US" sz="4000" dirty="0" err="1">
                <a:solidFill>
                  <a:prstClr val="white"/>
                </a:solidFill>
                <a:effectLst>
                  <a:outerShdw blurRad="38100" dist="38100" dir="2700000" algn="tl">
                    <a:srgbClr val="000000">
                      <a:alpha val="43137"/>
                    </a:srgbClr>
                  </a:outerShdw>
                </a:effectLst>
              </a:rPr>
              <a:t>trackout</a:t>
            </a:r>
            <a:endParaRPr lang="en-US" sz="4000" dirty="0">
              <a:solidFill>
                <a:prstClr val="white"/>
              </a:solidFill>
              <a:effectLst>
                <a:outerShdw blurRad="38100" dist="38100" dir="2700000" algn="tl">
                  <a:srgbClr val="000000">
                    <a:alpha val="43137"/>
                  </a:srgbClr>
                </a:outerShdw>
              </a:effectLst>
            </a:endParaRPr>
          </a:p>
        </p:txBody>
      </p:sp>
      <p:sp>
        <p:nvSpPr>
          <p:cNvPr id="3" name="TextBox 2"/>
          <p:cNvSpPr txBox="1"/>
          <p:nvPr/>
        </p:nvSpPr>
        <p:spPr>
          <a:xfrm>
            <a:off x="76200" y="3864114"/>
            <a:ext cx="8985345" cy="707886"/>
          </a:xfrm>
          <a:prstGeom prst="rect">
            <a:avLst/>
          </a:prstGeom>
          <a:noFill/>
        </p:spPr>
        <p:txBody>
          <a:bodyPr wrap="none" rtlCol="0">
            <a:spAutoFit/>
          </a:bodyPr>
          <a:lstStyle/>
          <a:p>
            <a:r>
              <a:rPr lang="en-US" sz="4000" dirty="0">
                <a:solidFill>
                  <a:prstClr val="white"/>
                </a:solidFill>
                <a:effectLst>
                  <a:outerShdw blurRad="38100" dist="38100" dir="2700000" algn="tl">
                    <a:srgbClr val="000000">
                      <a:alpha val="43137"/>
                    </a:srgbClr>
                  </a:outerShdw>
                </a:effectLst>
              </a:rPr>
              <a:t>Document the good things that you notice</a:t>
            </a:r>
          </a:p>
        </p:txBody>
      </p:sp>
      <p:sp>
        <p:nvSpPr>
          <p:cNvPr id="4" name="TextBox 3"/>
          <p:cNvSpPr txBox="1"/>
          <p:nvPr/>
        </p:nvSpPr>
        <p:spPr>
          <a:xfrm>
            <a:off x="8284562" y="6474618"/>
            <a:ext cx="849913" cy="369332"/>
          </a:xfrm>
          <a:prstGeom prst="rect">
            <a:avLst/>
          </a:prstGeom>
          <a:noFill/>
        </p:spPr>
        <p:txBody>
          <a:bodyPr wrap="none" rtlCol="0">
            <a:spAutoFit/>
          </a:bodyPr>
          <a:lstStyle/>
          <a:p>
            <a:r>
              <a:rPr lang="en-US" dirty="0">
                <a:solidFill>
                  <a:prstClr val="white"/>
                </a:solidFill>
              </a:rPr>
              <a:t>Juneau</a:t>
            </a:r>
          </a:p>
        </p:txBody>
      </p:sp>
    </p:spTree>
    <p:extLst>
      <p:ext uri="{BB962C8B-B14F-4D97-AF65-F5344CB8AC3E}">
        <p14:creationId xmlns:p14="http://schemas.microsoft.com/office/powerpoint/2010/main" val="5707336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C:\Users\alex\Pictures\best\Taylor Hwy P9010074 (16).JPG"/>
          <p:cNvPicPr>
            <a:picLocks noChangeAspect="1" noChangeArrowheads="1"/>
          </p:cNvPicPr>
          <p:nvPr/>
        </p:nvPicPr>
        <p:blipFill>
          <a:blip r:embed="rId2" cstate="print"/>
          <a:srcRect/>
          <a:stretch>
            <a:fillRect/>
          </a:stretch>
        </p:blipFill>
        <p:spPr bwMode="auto">
          <a:xfrm>
            <a:off x="0" y="1714500"/>
            <a:ext cx="9144000" cy="5143500"/>
          </a:xfrm>
          <a:prstGeom prst="rect">
            <a:avLst/>
          </a:prstGeom>
          <a:noFill/>
          <a:effectLst>
            <a:innerShdw blurRad="114300">
              <a:prstClr val="black"/>
            </a:innerShdw>
          </a:effectLst>
        </p:spPr>
      </p:pic>
      <p:sp>
        <p:nvSpPr>
          <p:cNvPr id="5" name="Rectangle 4"/>
          <p:cNvSpPr/>
          <p:nvPr/>
        </p:nvSpPr>
        <p:spPr>
          <a:xfrm>
            <a:off x="228600" y="228600"/>
            <a:ext cx="7365414" cy="646331"/>
          </a:xfrm>
          <a:prstGeom prst="rect">
            <a:avLst/>
          </a:prstGeom>
        </p:spPr>
        <p:txBody>
          <a:bodyPr wrap="none">
            <a:spAutoFit/>
          </a:bodyPr>
          <a:lstStyle/>
          <a:p>
            <a:r>
              <a:rPr lang="en-US" sz="3600" dirty="0">
                <a:solidFill>
                  <a:prstClr val="white"/>
                </a:solidFill>
              </a:rPr>
              <a:t>4.8.2 </a:t>
            </a:r>
            <a:r>
              <a:rPr lang="en-US" sz="3600" b="1" dirty="0">
                <a:solidFill>
                  <a:prstClr val="white"/>
                </a:solidFill>
              </a:rPr>
              <a:t>Fueling and Maintenance Areas </a:t>
            </a:r>
            <a:endParaRPr lang="en-US" sz="3600" dirty="0">
              <a:solidFill>
                <a:prstClr val="white"/>
              </a:solidFill>
            </a:endParaRPr>
          </a:p>
        </p:txBody>
      </p:sp>
      <p:sp>
        <p:nvSpPr>
          <p:cNvPr id="6" name="Rectangle 5"/>
          <p:cNvSpPr/>
          <p:nvPr/>
        </p:nvSpPr>
        <p:spPr>
          <a:xfrm>
            <a:off x="1295400" y="748605"/>
            <a:ext cx="7010400" cy="1384995"/>
          </a:xfrm>
          <a:prstGeom prst="rect">
            <a:avLst/>
          </a:prstGeom>
        </p:spPr>
        <p:txBody>
          <a:bodyPr wrap="square">
            <a:spAutoFit/>
          </a:bodyPr>
          <a:lstStyle/>
          <a:p>
            <a:r>
              <a:rPr lang="en-US" sz="2800" dirty="0">
                <a:solidFill>
                  <a:prstClr val="white"/>
                </a:solidFill>
              </a:rPr>
              <a:t>Designate areas to be used for fueling and/or maintenance of equipment and vehicles</a:t>
            </a:r>
          </a:p>
          <a:p>
            <a:r>
              <a:rPr lang="en-US" sz="2800" dirty="0">
                <a:solidFill>
                  <a:prstClr val="white"/>
                </a:solidFill>
              </a:rPr>
              <a:t> </a:t>
            </a:r>
          </a:p>
        </p:txBody>
      </p:sp>
      <p:sp>
        <p:nvSpPr>
          <p:cNvPr id="7" name="Smiley Face 6"/>
          <p:cNvSpPr/>
          <p:nvPr/>
        </p:nvSpPr>
        <p:spPr>
          <a:xfrm rot="1086209">
            <a:off x="3560159" y="2037048"/>
            <a:ext cx="426637" cy="421704"/>
          </a:xfrm>
          <a:prstGeom prst="smileyFace">
            <a:avLst>
              <a:gd name="adj" fmla="val 4653"/>
            </a:avLst>
          </a:prstGeom>
          <a:solidFill>
            <a:srgbClr val="FFFF00"/>
          </a:solidFill>
          <a:ln>
            <a:solidFill>
              <a:schemeClr val="bg1"/>
            </a:solidFill>
          </a:ln>
          <a:scene3d>
            <a:camera prst="orthographicFront">
              <a:rot lat="0" lon="24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Freeform 7"/>
          <p:cNvSpPr/>
          <p:nvPr/>
        </p:nvSpPr>
        <p:spPr>
          <a:xfrm>
            <a:off x="3600450" y="2000250"/>
            <a:ext cx="400050" cy="152400"/>
          </a:xfrm>
          <a:custGeom>
            <a:avLst/>
            <a:gdLst>
              <a:gd name="connsiteX0" fmla="*/ 0 w 400050"/>
              <a:gd name="connsiteY0" fmla="*/ 38100 h 152400"/>
              <a:gd name="connsiteX1" fmla="*/ 342900 w 400050"/>
              <a:gd name="connsiteY1" fmla="*/ 152400 h 152400"/>
              <a:gd name="connsiteX2" fmla="*/ 400050 w 400050"/>
              <a:gd name="connsiteY2" fmla="*/ 152400 h 152400"/>
              <a:gd name="connsiteX3" fmla="*/ 361950 w 400050"/>
              <a:gd name="connsiteY3" fmla="*/ 95250 h 152400"/>
              <a:gd name="connsiteX4" fmla="*/ 285750 w 400050"/>
              <a:gd name="connsiteY4" fmla="*/ 19050 h 152400"/>
              <a:gd name="connsiteX5" fmla="*/ 152400 w 400050"/>
              <a:gd name="connsiteY5" fmla="*/ 0 h 152400"/>
              <a:gd name="connsiteX6" fmla="*/ 0 w 400050"/>
              <a:gd name="connsiteY6" fmla="*/ 381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050" h="152400">
                <a:moveTo>
                  <a:pt x="0" y="38100"/>
                </a:moveTo>
                <a:lnTo>
                  <a:pt x="342900" y="152400"/>
                </a:lnTo>
                <a:lnTo>
                  <a:pt x="400050" y="152400"/>
                </a:lnTo>
                <a:lnTo>
                  <a:pt x="361950" y="95250"/>
                </a:lnTo>
                <a:lnTo>
                  <a:pt x="285750" y="19050"/>
                </a:lnTo>
                <a:lnTo>
                  <a:pt x="152400" y="0"/>
                </a:lnTo>
                <a:lnTo>
                  <a:pt x="0" y="3810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Box 9"/>
          <p:cNvSpPr txBox="1"/>
          <p:nvPr/>
        </p:nvSpPr>
        <p:spPr>
          <a:xfrm>
            <a:off x="7855737" y="6400800"/>
            <a:ext cx="1212063" cy="369332"/>
          </a:xfrm>
          <a:prstGeom prst="rect">
            <a:avLst/>
          </a:prstGeom>
          <a:noFill/>
        </p:spPr>
        <p:txBody>
          <a:bodyPr wrap="none" rtlCol="0">
            <a:spAutoFit/>
          </a:bodyPr>
          <a:lstStyle/>
          <a:p>
            <a:r>
              <a:rPr lang="en-US" dirty="0">
                <a:solidFill>
                  <a:prstClr val="white"/>
                </a:solidFill>
              </a:rPr>
              <a:t>Taylor Hwy</a:t>
            </a:r>
          </a:p>
        </p:txBody>
      </p:sp>
      <p:pic>
        <p:nvPicPr>
          <p:cNvPr id="11" name="Picture 10" descr="DEC Logo 1"/>
          <p:cNvPicPr/>
          <p:nvPr/>
        </p:nvPicPr>
        <p:blipFill>
          <a:blip r:embed="rId3" cstate="print"/>
          <a:srcRect/>
          <a:stretch>
            <a:fillRect/>
          </a:stretch>
        </p:blipFill>
        <p:spPr bwMode="auto">
          <a:xfrm>
            <a:off x="7948613" y="223558"/>
            <a:ext cx="1119187" cy="1042988"/>
          </a:xfrm>
          <a:prstGeom prst="rect">
            <a:avLst/>
          </a:prstGeom>
          <a:noFill/>
          <a:ln w="9525">
            <a:noFill/>
            <a:miter lim="800000"/>
            <a:headEnd/>
            <a:tailEnd/>
          </a:ln>
        </p:spPr>
      </p:pic>
    </p:spTree>
    <p:extLst>
      <p:ext uri="{BB962C8B-B14F-4D97-AF65-F5344CB8AC3E}">
        <p14:creationId xmlns:p14="http://schemas.microsoft.com/office/powerpoint/2010/main" val="79050625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http://www.popularmechanics.com/cm/popularmechanics/images/OdysseyOilSpill_500_0510-lg-96614913.jpg"/>
          <p:cNvPicPr>
            <a:picLocks noChangeAspect="1" noChangeArrowheads="1"/>
          </p:cNvPicPr>
          <p:nvPr/>
        </p:nvPicPr>
        <p:blipFill>
          <a:blip r:embed="rId2" cstate="print"/>
          <a:srcRect/>
          <a:stretch>
            <a:fillRect/>
          </a:stretch>
        </p:blipFill>
        <p:spPr bwMode="auto">
          <a:xfrm>
            <a:off x="0" y="0"/>
            <a:ext cx="4191000" cy="3143250"/>
          </a:xfrm>
          <a:prstGeom prst="rect">
            <a:avLst/>
          </a:prstGeom>
          <a:noFill/>
        </p:spPr>
      </p:pic>
      <p:sp>
        <p:nvSpPr>
          <p:cNvPr id="3" name="Rectangle 2"/>
          <p:cNvSpPr/>
          <p:nvPr/>
        </p:nvSpPr>
        <p:spPr>
          <a:xfrm>
            <a:off x="304800" y="3289280"/>
            <a:ext cx="3581400" cy="3416320"/>
          </a:xfrm>
          <a:prstGeom prst="rect">
            <a:avLst/>
          </a:prstGeom>
        </p:spPr>
        <p:txBody>
          <a:bodyPr wrap="square">
            <a:spAutoFit/>
          </a:bodyPr>
          <a:lstStyle/>
          <a:p>
            <a:r>
              <a:rPr lang="en-US" sz="3600" dirty="0">
                <a:solidFill>
                  <a:prstClr val="white"/>
                </a:solidFill>
              </a:rPr>
              <a:t>4.8.2.4.3</a:t>
            </a:r>
          </a:p>
          <a:p>
            <a:r>
              <a:rPr lang="en-US" sz="3600" dirty="0">
                <a:solidFill>
                  <a:prstClr val="white"/>
                </a:solidFill>
              </a:rPr>
              <a:t>Use drip pans or absorbents under or around leaky equipment and vehicles </a:t>
            </a:r>
          </a:p>
        </p:txBody>
      </p:sp>
      <p:pic>
        <p:nvPicPr>
          <p:cNvPr id="4098" name="Picture 2" descr="E:\DCIM\103NCD90\DSC_046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988" r="9012"/>
          <a:stretch/>
        </p:blipFill>
        <p:spPr bwMode="auto">
          <a:xfrm>
            <a:off x="4191000" y="0"/>
            <a:ext cx="493776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294087" y="6488668"/>
            <a:ext cx="849913" cy="369332"/>
          </a:xfrm>
          <a:prstGeom prst="rect">
            <a:avLst/>
          </a:prstGeom>
          <a:noFill/>
        </p:spPr>
        <p:txBody>
          <a:bodyPr wrap="none" rtlCol="0">
            <a:spAutoFit/>
          </a:bodyPr>
          <a:lstStyle/>
          <a:p>
            <a:r>
              <a:rPr lang="en-US" dirty="0">
                <a:solidFill>
                  <a:prstClr val="white"/>
                </a:solidFill>
              </a:rPr>
              <a:t>Juneau</a:t>
            </a:r>
          </a:p>
        </p:txBody>
      </p:sp>
      <p:pic>
        <p:nvPicPr>
          <p:cNvPr id="7" name="Picture 6" descr="DEC Logo 1"/>
          <p:cNvPicPr/>
          <p:nvPr/>
        </p:nvPicPr>
        <p:blipFill>
          <a:blip r:embed="rId4" cstate="print"/>
          <a:srcRect/>
          <a:stretch>
            <a:fillRect/>
          </a:stretch>
        </p:blipFill>
        <p:spPr bwMode="auto">
          <a:xfrm>
            <a:off x="27709" y="84387"/>
            <a:ext cx="1119187" cy="1042988"/>
          </a:xfrm>
          <a:prstGeom prst="rect">
            <a:avLst/>
          </a:prstGeom>
          <a:noFill/>
          <a:ln w="9525">
            <a:noFill/>
            <a:miter lim="800000"/>
            <a:headEnd/>
            <a:tailEnd/>
          </a:ln>
        </p:spPr>
      </p:pic>
    </p:spTree>
    <p:extLst>
      <p:ext uri="{BB962C8B-B14F-4D97-AF65-F5344CB8AC3E}">
        <p14:creationId xmlns:p14="http://schemas.microsoft.com/office/powerpoint/2010/main" val="8140420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E:\DCIM\102NCD90\DSC_324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763" r="-1"/>
          <a:stretch/>
        </p:blipFill>
        <p:spPr bwMode="auto">
          <a:xfrm>
            <a:off x="0" y="-1"/>
            <a:ext cx="9144000" cy="688302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90114" y="4397276"/>
            <a:ext cx="3449086" cy="2308324"/>
          </a:xfrm>
          <a:prstGeom prst="rect">
            <a:avLst/>
          </a:prstGeom>
          <a:noFill/>
        </p:spPr>
        <p:txBody>
          <a:bodyPr wrap="none" rtlCol="0">
            <a:spAutoFit/>
          </a:bodyPr>
          <a:lstStyle/>
          <a:p>
            <a:pPr marL="685800" indent="-685800">
              <a:buFont typeface="Wingdings" pitchFamily="2" charset="2"/>
              <a:buChar char="ü"/>
            </a:pPr>
            <a:r>
              <a:rPr lang="en-US" sz="4800" dirty="0"/>
              <a:t>Clean</a:t>
            </a:r>
          </a:p>
          <a:p>
            <a:pPr marL="685800" indent="-685800">
              <a:buFont typeface="Wingdings" pitchFamily="2" charset="2"/>
              <a:buChar char="ü"/>
            </a:pPr>
            <a:r>
              <a:rPr lang="en-US" sz="4800" dirty="0"/>
              <a:t>Contained</a:t>
            </a:r>
          </a:p>
          <a:p>
            <a:pPr marL="685800" indent="-685800">
              <a:buFont typeface="Wingdings" pitchFamily="2" charset="2"/>
              <a:buChar char="ü"/>
            </a:pPr>
            <a:r>
              <a:rPr lang="en-US" sz="4800" dirty="0"/>
              <a:t>Compliant</a:t>
            </a:r>
          </a:p>
        </p:txBody>
      </p:sp>
      <p:pic>
        <p:nvPicPr>
          <p:cNvPr id="6" name="Picture 4" descr="C:\Users\alex\AppData\Local\Microsoft\Windows\Temporary Internet Files\Content.IE5\BJOC08I8\MCPE01448_000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3410" y="4572000"/>
            <a:ext cx="1295400" cy="210755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2848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LS-QLF0A\buffalo2\pictures\Goodnews Bay\08-25-09 336.jpg"/>
          <p:cNvPicPr>
            <a:picLocks noChangeAspect="1" noChangeArrowheads="1"/>
          </p:cNvPicPr>
          <p:nvPr/>
        </p:nvPicPr>
        <p:blipFill>
          <a:blip r:embed="rId2" cstate="print">
            <a:lum bright="-2000"/>
          </a:blip>
          <a:srcRect l="10000" t="2667" r="21000" b="28000"/>
          <a:stretch>
            <a:fillRect/>
          </a:stretch>
        </p:blipFill>
        <p:spPr bwMode="auto">
          <a:xfrm>
            <a:off x="0" y="0"/>
            <a:ext cx="9100058" cy="6858000"/>
          </a:xfrm>
          <a:prstGeom prst="rect">
            <a:avLst/>
          </a:prstGeom>
          <a:noFill/>
          <a:effectLst>
            <a:innerShdw blurRad="114300">
              <a:prstClr val="black"/>
            </a:innerShdw>
          </a:effectLst>
        </p:spPr>
      </p:pic>
      <p:sp>
        <p:nvSpPr>
          <p:cNvPr id="5" name="Rectangle 4"/>
          <p:cNvSpPr/>
          <p:nvPr/>
        </p:nvSpPr>
        <p:spPr>
          <a:xfrm>
            <a:off x="152400" y="76200"/>
            <a:ext cx="8040278" cy="646331"/>
          </a:xfrm>
          <a:prstGeom prst="rect">
            <a:avLst/>
          </a:prstGeom>
        </p:spPr>
        <p:txBody>
          <a:bodyPr wrap="none">
            <a:spAutoFit/>
          </a:bodyPr>
          <a:lstStyle/>
          <a:p>
            <a:r>
              <a:rPr lang="en-US" sz="3600" dirty="0">
                <a:solidFill>
                  <a:prstClr val="black"/>
                </a:solidFill>
              </a:rPr>
              <a:t>4.8.3 </a:t>
            </a:r>
            <a:r>
              <a:rPr lang="en-US" sz="3600" b="1" dirty="0">
                <a:solidFill>
                  <a:prstClr val="black"/>
                </a:solidFill>
              </a:rPr>
              <a:t>Staging and Material Storage Areas </a:t>
            </a:r>
            <a:endParaRPr lang="en-US" sz="3600" dirty="0">
              <a:solidFill>
                <a:prstClr val="black"/>
              </a:solidFill>
            </a:endParaRPr>
          </a:p>
        </p:txBody>
      </p:sp>
      <p:sp>
        <p:nvSpPr>
          <p:cNvPr id="9" name="Rectangle 8"/>
          <p:cNvSpPr/>
          <p:nvPr/>
        </p:nvSpPr>
        <p:spPr>
          <a:xfrm>
            <a:off x="76200" y="133952"/>
            <a:ext cx="8915400" cy="3539430"/>
          </a:xfrm>
          <a:prstGeom prst="rect">
            <a:avLst/>
          </a:prstGeom>
          <a:solidFill>
            <a:schemeClr val="tx1">
              <a:alpha val="20000"/>
            </a:schemeClr>
          </a:solidFill>
        </p:spPr>
        <p:txBody>
          <a:bodyPr wrap="square">
            <a:spAutoFit/>
          </a:bodyPr>
          <a:lstStyle/>
          <a:p>
            <a:endParaRPr lang="en-US" sz="3200" dirty="0">
              <a:solidFill>
                <a:prstClr val="black"/>
              </a:solidFill>
            </a:endParaRPr>
          </a:p>
          <a:p>
            <a:r>
              <a:rPr lang="en-US" sz="3200" dirty="0">
                <a:solidFill>
                  <a:prstClr val="black"/>
                </a:solidFill>
              </a:rPr>
              <a:t>Designate areas that:</a:t>
            </a:r>
          </a:p>
          <a:p>
            <a:r>
              <a:rPr lang="en-US" sz="3200" dirty="0">
                <a:solidFill>
                  <a:prstClr val="black"/>
                </a:solidFill>
              </a:rPr>
              <a:t>Minimize the exposure to precipitation and storm water and vandalism for all chemicals, treatment chemicals, liquid products, petroleum products, and other materials that have the potential to pose a threat to human health or the environment. </a:t>
            </a:r>
          </a:p>
        </p:txBody>
      </p:sp>
      <p:sp>
        <p:nvSpPr>
          <p:cNvPr id="8" name="TextBox 7"/>
          <p:cNvSpPr txBox="1"/>
          <p:nvPr/>
        </p:nvSpPr>
        <p:spPr>
          <a:xfrm>
            <a:off x="7418221" y="6400800"/>
            <a:ext cx="1573379" cy="369332"/>
          </a:xfrm>
          <a:prstGeom prst="rect">
            <a:avLst/>
          </a:prstGeom>
          <a:noFill/>
        </p:spPr>
        <p:txBody>
          <a:bodyPr wrap="none" rtlCol="0">
            <a:spAutoFit/>
          </a:bodyPr>
          <a:lstStyle/>
          <a:p>
            <a:r>
              <a:rPr lang="en-US" dirty="0" err="1">
                <a:solidFill>
                  <a:prstClr val="black"/>
                </a:solidFill>
              </a:rPr>
              <a:t>Goodnews</a:t>
            </a:r>
            <a:r>
              <a:rPr lang="en-US" dirty="0">
                <a:solidFill>
                  <a:prstClr val="black"/>
                </a:solidFill>
              </a:rPr>
              <a:t> Bay</a:t>
            </a:r>
          </a:p>
        </p:txBody>
      </p:sp>
      <p:pic>
        <p:nvPicPr>
          <p:cNvPr id="10" name="Picture 9" descr="DEC Logo 1"/>
          <p:cNvPicPr/>
          <p:nvPr/>
        </p:nvPicPr>
        <p:blipFill>
          <a:blip r:embed="rId3" cstate="print"/>
          <a:srcRect/>
          <a:stretch>
            <a:fillRect/>
          </a:stretch>
        </p:blipFill>
        <p:spPr bwMode="auto">
          <a:xfrm>
            <a:off x="8001000" y="168770"/>
            <a:ext cx="914400" cy="821830"/>
          </a:xfrm>
          <a:prstGeom prst="rect">
            <a:avLst/>
          </a:prstGeom>
          <a:noFill/>
          <a:ln w="9525">
            <a:noFill/>
            <a:miter lim="800000"/>
            <a:headEnd/>
            <a:tailEnd/>
          </a:ln>
        </p:spPr>
      </p:pic>
    </p:spTree>
    <p:extLst>
      <p:ext uri="{BB962C8B-B14F-4D97-AF65-F5344CB8AC3E}">
        <p14:creationId xmlns:p14="http://schemas.microsoft.com/office/powerpoint/2010/main" val="6063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 descr="C:\Users\alex\Desktop\New Folder\Caroline pics 9-10\IMG_085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effectLst>
            <a:innerShdw blurRad="114300">
              <a:prstClr val="black"/>
            </a:innerShdw>
          </a:effectLst>
        </p:spPr>
      </p:pic>
      <p:sp>
        <p:nvSpPr>
          <p:cNvPr id="2" name="TextBox 1"/>
          <p:cNvSpPr txBox="1"/>
          <p:nvPr/>
        </p:nvSpPr>
        <p:spPr>
          <a:xfrm>
            <a:off x="228600" y="152400"/>
            <a:ext cx="6379823" cy="646331"/>
          </a:xfrm>
          <a:prstGeom prst="rect">
            <a:avLst/>
          </a:prstGeom>
          <a:noFill/>
        </p:spPr>
        <p:txBody>
          <a:bodyPr wrap="none" rtlCol="0">
            <a:spAutoFit/>
          </a:bodyPr>
          <a:lstStyle/>
          <a:p>
            <a:r>
              <a:rPr lang="en-US" sz="3600" dirty="0">
                <a:solidFill>
                  <a:prstClr val="white"/>
                </a:solidFill>
                <a:effectLst>
                  <a:outerShdw blurRad="38100" dist="38100" dir="2700000" algn="tl">
                    <a:srgbClr val="000000">
                      <a:alpha val="43137"/>
                    </a:srgbClr>
                  </a:outerShdw>
                </a:effectLst>
              </a:rPr>
              <a:t>Water Body Protection Measures</a:t>
            </a:r>
          </a:p>
        </p:txBody>
      </p:sp>
      <p:sp>
        <p:nvSpPr>
          <p:cNvPr id="5" name="Rectangle 4"/>
          <p:cNvSpPr/>
          <p:nvPr/>
        </p:nvSpPr>
        <p:spPr>
          <a:xfrm>
            <a:off x="0" y="4919008"/>
            <a:ext cx="9144000" cy="1938992"/>
          </a:xfrm>
          <a:prstGeom prst="rect">
            <a:avLst/>
          </a:prstGeom>
          <a:solidFill>
            <a:schemeClr val="bg1">
              <a:lumMod val="95000"/>
              <a:lumOff val="5000"/>
              <a:alpha val="70000"/>
            </a:schemeClr>
          </a:solidFill>
        </p:spPr>
        <p:txBody>
          <a:bodyPr wrap="square">
            <a:spAutoFit/>
          </a:bodyPr>
          <a:lstStyle/>
          <a:p>
            <a:r>
              <a:rPr lang="en-US" sz="3000" dirty="0">
                <a:solidFill>
                  <a:prstClr val="white"/>
                </a:solidFill>
              </a:rPr>
              <a:t>A </a:t>
            </a:r>
            <a:r>
              <a:rPr lang="en-US" sz="3000" dirty="0" err="1">
                <a:solidFill>
                  <a:prstClr val="white"/>
                </a:solidFill>
              </a:rPr>
              <a:t>permittee</a:t>
            </a:r>
            <a:r>
              <a:rPr lang="en-US" sz="3000" dirty="0">
                <a:solidFill>
                  <a:prstClr val="white"/>
                </a:solidFill>
              </a:rPr>
              <a:t> must install appropriate protection measures to minimize the discharge of sediment prior to entry into the water body for water bodies located on site or immediately downstream of the site. </a:t>
            </a:r>
          </a:p>
        </p:txBody>
      </p:sp>
      <p:sp>
        <p:nvSpPr>
          <p:cNvPr id="6" name="TextBox 5"/>
          <p:cNvSpPr txBox="1"/>
          <p:nvPr/>
        </p:nvSpPr>
        <p:spPr>
          <a:xfrm>
            <a:off x="8610600" y="6488668"/>
            <a:ext cx="502382" cy="369332"/>
          </a:xfrm>
          <a:prstGeom prst="rect">
            <a:avLst/>
          </a:prstGeom>
          <a:noFill/>
        </p:spPr>
        <p:txBody>
          <a:bodyPr wrap="none" rtlCol="0">
            <a:spAutoFit/>
          </a:bodyPr>
          <a:lstStyle/>
          <a:p>
            <a:r>
              <a:rPr lang="en-US" dirty="0" err="1">
                <a:solidFill>
                  <a:prstClr val="white"/>
                </a:solidFill>
              </a:rPr>
              <a:t>Tok</a:t>
            </a:r>
            <a:endParaRPr lang="en-US" dirty="0">
              <a:solidFill>
                <a:prstClr val="white"/>
              </a:solidFill>
            </a:endParaRPr>
          </a:p>
        </p:txBody>
      </p:sp>
      <p:sp>
        <p:nvSpPr>
          <p:cNvPr id="7" name="TextBox 8"/>
          <p:cNvSpPr txBox="1">
            <a:spLocks noChangeArrowheads="1"/>
          </p:cNvSpPr>
          <p:nvPr/>
        </p:nvSpPr>
        <p:spPr bwMode="auto">
          <a:xfrm>
            <a:off x="5562600" y="833735"/>
            <a:ext cx="2078326" cy="461665"/>
          </a:xfrm>
          <a:prstGeom prst="rect">
            <a:avLst/>
          </a:prstGeom>
          <a:noFill/>
          <a:ln w="9525">
            <a:solidFill>
              <a:schemeClr val="tx1"/>
            </a:solidFill>
            <a:miter lim="800000"/>
            <a:headEnd/>
            <a:tailEnd/>
          </a:ln>
        </p:spPr>
        <p:txBody>
          <a:bodyPr wrap="none">
            <a:spAutoFit/>
          </a:bodyPr>
          <a:lstStyle/>
          <a:p>
            <a:r>
              <a:rPr lang="en-US" sz="2400" dirty="0">
                <a:solidFill>
                  <a:prstClr val="white"/>
                </a:solidFill>
              </a:rPr>
              <a:t>2021 CGP 4.3.2</a:t>
            </a:r>
          </a:p>
        </p:txBody>
      </p:sp>
      <p:pic>
        <p:nvPicPr>
          <p:cNvPr id="8"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1" y="1417099"/>
            <a:ext cx="1295400" cy="210755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EC Logo 1"/>
          <p:cNvPicPr/>
          <p:nvPr/>
        </p:nvPicPr>
        <p:blipFill>
          <a:blip r:embed="rId5" cstate="print"/>
          <a:srcRect/>
          <a:stretch>
            <a:fillRect/>
          </a:stretch>
        </p:blipFill>
        <p:spPr bwMode="auto">
          <a:xfrm>
            <a:off x="7816615" y="162472"/>
            <a:ext cx="1119187" cy="1042988"/>
          </a:xfrm>
          <a:prstGeom prst="rect">
            <a:avLst/>
          </a:prstGeom>
          <a:noFill/>
          <a:ln w="9525">
            <a:noFill/>
            <a:miter lim="800000"/>
            <a:headEnd/>
            <a:tailEnd/>
          </a:ln>
        </p:spPr>
      </p:pic>
    </p:spTree>
    <p:extLst>
      <p:ext uri="{BB962C8B-B14F-4D97-AF65-F5344CB8AC3E}">
        <p14:creationId xmlns:p14="http://schemas.microsoft.com/office/powerpoint/2010/main" val="32233969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2054" name="Picture 6" descr="http://www.southwestfertilizer.com/sitebuilder/images/100_0789-450x300.jpg">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706" b="-25108"/>
          <a:stretch/>
        </p:blipFill>
        <p:spPr bwMode="auto">
          <a:xfrm>
            <a:off x="102869" y="3065800"/>
            <a:ext cx="8964931" cy="51638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4767" y="37214"/>
            <a:ext cx="8763000" cy="646331"/>
          </a:xfrm>
          <a:prstGeom prst="rect">
            <a:avLst/>
          </a:prstGeom>
        </p:spPr>
        <p:txBody>
          <a:bodyPr wrap="square">
            <a:spAutoFit/>
          </a:bodyPr>
          <a:lstStyle/>
          <a:p>
            <a:pPr lvl="2"/>
            <a:r>
              <a:rPr lang="en-US" sz="3600" dirty="0">
                <a:solidFill>
                  <a:prstClr val="white"/>
                </a:solidFill>
              </a:rPr>
              <a:t>Fertilizer or Pesticide use (CGP 4.8.5)</a:t>
            </a:r>
          </a:p>
        </p:txBody>
      </p:sp>
      <p:sp>
        <p:nvSpPr>
          <p:cNvPr id="3" name="TextBox 2"/>
          <p:cNvSpPr txBox="1"/>
          <p:nvPr/>
        </p:nvSpPr>
        <p:spPr>
          <a:xfrm>
            <a:off x="457200" y="685800"/>
            <a:ext cx="5575694" cy="1569660"/>
          </a:xfrm>
          <a:prstGeom prst="rect">
            <a:avLst/>
          </a:prstGeom>
          <a:noFill/>
        </p:spPr>
        <p:txBody>
          <a:bodyPr wrap="none" rtlCol="0">
            <a:spAutoFit/>
          </a:bodyPr>
          <a:lstStyle/>
          <a:p>
            <a:pPr marL="457200" indent="-457200">
              <a:buFont typeface="Arial" pitchFamily="34" charset="0"/>
              <a:buChar char="•"/>
            </a:pPr>
            <a:r>
              <a:rPr lang="en-US" sz="3200" dirty="0">
                <a:solidFill>
                  <a:prstClr val="white"/>
                </a:solidFill>
              </a:rPr>
              <a:t>What will be used?</a:t>
            </a:r>
          </a:p>
          <a:p>
            <a:pPr marL="457200" indent="-457200">
              <a:buFont typeface="Arial" pitchFamily="34" charset="0"/>
              <a:buChar char="•"/>
            </a:pPr>
            <a:r>
              <a:rPr lang="en-US" sz="3200" dirty="0">
                <a:solidFill>
                  <a:prstClr val="white"/>
                </a:solidFill>
              </a:rPr>
              <a:t>Where</a:t>
            </a:r>
            <a:r>
              <a:rPr lang="en-US" sz="2400" dirty="0">
                <a:solidFill>
                  <a:prstClr val="white"/>
                </a:solidFill>
              </a:rPr>
              <a:t> </a:t>
            </a:r>
            <a:r>
              <a:rPr lang="en-US" sz="3200" dirty="0">
                <a:solidFill>
                  <a:prstClr val="white"/>
                </a:solidFill>
              </a:rPr>
              <a:t>will it be used? </a:t>
            </a:r>
            <a:r>
              <a:rPr lang="en-US" sz="2400" dirty="0">
                <a:solidFill>
                  <a:prstClr val="white"/>
                </a:solidFill>
              </a:rPr>
              <a:t>+ storage</a:t>
            </a:r>
            <a:endParaRPr lang="en-US" sz="3200" dirty="0">
              <a:solidFill>
                <a:prstClr val="white"/>
              </a:solidFill>
            </a:endParaRPr>
          </a:p>
          <a:p>
            <a:pPr marL="457200" indent="-457200">
              <a:buFont typeface="Arial" pitchFamily="34" charset="0"/>
              <a:buChar char="•"/>
            </a:pPr>
            <a:r>
              <a:rPr lang="en-US" sz="3200" dirty="0">
                <a:solidFill>
                  <a:prstClr val="white"/>
                </a:solidFill>
              </a:rPr>
              <a:t>When &amp; how will it be used?</a:t>
            </a:r>
          </a:p>
        </p:txBody>
      </p:sp>
      <p:pic>
        <p:nvPicPr>
          <p:cNvPr id="2050" name="Picture 2" descr="http://www.alaskamillandfeed.com/images/Commercial/arctic_gro_bag.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3250347"/>
            <a:ext cx="2663825" cy="335873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2052" name="Picture 4" descr="http://www.homedepot.com/catalog/productImages/300/7b/7b6839de-9e4b-43e1-97ba-8c552327a3ca_300.jpg">
            <a:hlinkClick r:id="rId7"/>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0265" t="4266" r="22132" b="6134"/>
          <a:stretch/>
        </p:blipFill>
        <p:spPr bwMode="auto">
          <a:xfrm>
            <a:off x="6781800" y="3210983"/>
            <a:ext cx="2209800" cy="3437467"/>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70255" y="2438400"/>
            <a:ext cx="8216545" cy="461665"/>
          </a:xfrm>
          <a:prstGeom prst="rect">
            <a:avLst/>
          </a:prstGeom>
          <a:noFill/>
        </p:spPr>
        <p:txBody>
          <a:bodyPr wrap="none" rtlCol="0">
            <a:spAutoFit/>
          </a:bodyPr>
          <a:lstStyle/>
          <a:p>
            <a:r>
              <a:rPr lang="en-US" sz="2400" dirty="0">
                <a:solidFill>
                  <a:prstClr val="white"/>
                </a:solidFill>
              </a:rPr>
              <a:t>Follow the SWPPP &amp; label requirements, minimize loss to runoff.</a:t>
            </a:r>
          </a:p>
        </p:txBody>
      </p:sp>
    </p:spTree>
    <p:extLst>
      <p:ext uri="{BB962C8B-B14F-4D97-AF65-F5344CB8AC3E}">
        <p14:creationId xmlns:p14="http://schemas.microsoft.com/office/powerpoint/2010/main" val="1668608366"/>
      </p:ext>
    </p:extLst>
  </p:cSld>
  <p:clrMapOvr>
    <a:overrideClrMapping bg1="dk1" tx1="lt1" bg2="dk2" tx2="lt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UFFALO-1\share\pictures\My Pictures\Alaska\2-17-08 045.jpg"/>
          <p:cNvPicPr>
            <a:picLocks noChangeAspect="1" noChangeArrowheads="1"/>
          </p:cNvPicPr>
          <p:nvPr/>
        </p:nvPicPr>
        <p:blipFill>
          <a:blip r:embed="rId2" cstate="print">
            <a:lum bright="-9000"/>
          </a:blip>
          <a:srcRect r="7748"/>
          <a:stretch>
            <a:fillRect/>
          </a:stretch>
        </p:blipFill>
        <p:spPr bwMode="auto">
          <a:xfrm>
            <a:off x="0" y="0"/>
            <a:ext cx="9144000" cy="6858000"/>
          </a:xfrm>
          <a:prstGeom prst="rect">
            <a:avLst/>
          </a:prstGeom>
          <a:noFill/>
          <a:ln w="9525">
            <a:noFill/>
            <a:miter lim="800000"/>
            <a:headEnd/>
            <a:tailEnd/>
          </a:ln>
          <a:effectLst>
            <a:innerShdw blurRad="114300">
              <a:prstClr val="black"/>
            </a:innerShdw>
          </a:effectLst>
        </p:spPr>
      </p:pic>
      <p:sp>
        <p:nvSpPr>
          <p:cNvPr id="2" name="Rectangle 1"/>
          <p:cNvSpPr/>
          <p:nvPr/>
        </p:nvSpPr>
        <p:spPr>
          <a:xfrm>
            <a:off x="1905000" y="228600"/>
            <a:ext cx="6096000" cy="1077218"/>
          </a:xfrm>
          <a:prstGeom prst="rect">
            <a:avLst/>
          </a:prstGeom>
        </p:spPr>
        <p:txBody>
          <a:bodyPr wrap="square">
            <a:spAutoFit/>
          </a:bodyPr>
          <a:lstStyle/>
          <a:p>
            <a:r>
              <a:rPr lang="en-US" sz="3200" dirty="0">
                <a:solidFill>
                  <a:prstClr val="black"/>
                </a:solidFill>
              </a:rPr>
              <a:t>4.8.6 </a:t>
            </a:r>
            <a:r>
              <a:rPr lang="en-US" sz="3200" b="1" dirty="0">
                <a:solidFill>
                  <a:prstClr val="black"/>
                </a:solidFill>
              </a:rPr>
              <a:t>Storage, Handling, &amp; Disposal</a:t>
            </a:r>
          </a:p>
          <a:p>
            <a:r>
              <a:rPr lang="en-US" sz="3200" b="1" dirty="0">
                <a:solidFill>
                  <a:prstClr val="black"/>
                </a:solidFill>
              </a:rPr>
              <a:t>	of Construction Waste </a:t>
            </a:r>
            <a:endParaRPr lang="en-US" sz="3200" dirty="0">
              <a:solidFill>
                <a:prstClr val="black"/>
              </a:solidFill>
            </a:endParaRPr>
          </a:p>
        </p:txBody>
      </p:sp>
      <p:sp>
        <p:nvSpPr>
          <p:cNvPr id="5" name="TextBox 4"/>
          <p:cNvSpPr txBox="1"/>
          <p:nvPr/>
        </p:nvSpPr>
        <p:spPr>
          <a:xfrm>
            <a:off x="7549371" y="6400800"/>
            <a:ext cx="1518429" cy="369332"/>
          </a:xfrm>
          <a:prstGeom prst="rect">
            <a:avLst/>
          </a:prstGeom>
          <a:noFill/>
        </p:spPr>
        <p:txBody>
          <a:bodyPr wrap="none" rtlCol="0">
            <a:spAutoFit/>
          </a:bodyPr>
          <a:lstStyle/>
          <a:p>
            <a:r>
              <a:rPr lang="en-US" dirty="0">
                <a:solidFill>
                  <a:prstClr val="white"/>
                </a:solidFill>
              </a:rPr>
              <a:t>Ft. Richardson</a:t>
            </a:r>
          </a:p>
        </p:txBody>
      </p:sp>
      <p:sp>
        <p:nvSpPr>
          <p:cNvPr id="6" name="TextBox 5"/>
          <p:cNvSpPr txBox="1"/>
          <p:nvPr/>
        </p:nvSpPr>
        <p:spPr>
          <a:xfrm>
            <a:off x="304800" y="1447800"/>
            <a:ext cx="8514639" cy="954107"/>
          </a:xfrm>
          <a:prstGeom prst="rect">
            <a:avLst/>
          </a:prstGeom>
          <a:solidFill>
            <a:schemeClr val="tx1">
              <a:alpha val="54000"/>
            </a:schemeClr>
          </a:solidFill>
        </p:spPr>
        <p:txBody>
          <a:bodyPr wrap="none" rtlCol="0">
            <a:spAutoFit/>
          </a:bodyPr>
          <a:lstStyle/>
          <a:p>
            <a:pPr>
              <a:buFont typeface="Arial" pitchFamily="34" charset="0"/>
              <a:buChar char="•"/>
            </a:pPr>
            <a:r>
              <a:rPr lang="en-US" sz="2800" dirty="0">
                <a:solidFill>
                  <a:prstClr val="black"/>
                </a:solidFill>
              </a:rPr>
              <a:t>Provide for storage areas</a:t>
            </a:r>
          </a:p>
          <a:p>
            <a:pPr>
              <a:buFont typeface="Arial" pitchFamily="34" charset="0"/>
              <a:buChar char="•"/>
            </a:pPr>
            <a:r>
              <a:rPr lang="en-US" sz="2800" dirty="0">
                <a:solidFill>
                  <a:prstClr val="black"/>
                </a:solidFill>
              </a:rPr>
              <a:t>Store Hazardous / toxic wastes in appropriate containers</a:t>
            </a:r>
          </a:p>
        </p:txBody>
      </p:sp>
      <p:pic>
        <p:nvPicPr>
          <p:cNvPr id="7" name="Picture 6" descr="DEC Logo 1"/>
          <p:cNvPicPr/>
          <p:nvPr/>
        </p:nvPicPr>
        <p:blipFill>
          <a:blip r:embed="rId3" cstate="print"/>
          <a:srcRect/>
          <a:stretch>
            <a:fillRect/>
          </a:stretch>
        </p:blipFill>
        <p:spPr bwMode="auto">
          <a:xfrm>
            <a:off x="7961838"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10160180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fema.gov/photodata/low/66935.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8503" b="5997"/>
          <a:stretch/>
        </p:blipFill>
        <p:spPr bwMode="auto">
          <a:xfrm>
            <a:off x="2368" y="0"/>
            <a:ext cx="9144000" cy="338328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21355" y="3750"/>
            <a:ext cx="7487114" cy="584775"/>
          </a:xfrm>
          <a:prstGeom prst="rect">
            <a:avLst/>
          </a:prstGeom>
          <a:solidFill>
            <a:schemeClr val="bg1">
              <a:lumMod val="75000"/>
              <a:lumOff val="25000"/>
              <a:alpha val="85000"/>
            </a:schemeClr>
          </a:solidFill>
        </p:spPr>
        <p:txBody>
          <a:bodyPr wrap="none">
            <a:spAutoFit/>
          </a:bodyPr>
          <a:lstStyle/>
          <a:p>
            <a:pPr lvl="1"/>
            <a:r>
              <a:rPr lang="en-US" sz="3200" dirty="0">
                <a:solidFill>
                  <a:prstClr val="white"/>
                </a:solidFill>
              </a:rPr>
              <a:t>Construction and Waste Materials (4.8.6)</a:t>
            </a:r>
          </a:p>
        </p:txBody>
      </p:sp>
      <p:sp>
        <p:nvSpPr>
          <p:cNvPr id="3" name="Rectangle 2"/>
          <p:cNvSpPr/>
          <p:nvPr/>
        </p:nvSpPr>
        <p:spPr>
          <a:xfrm>
            <a:off x="228600" y="3810000"/>
            <a:ext cx="8691536" cy="2677656"/>
          </a:xfrm>
          <a:prstGeom prst="rect">
            <a:avLst/>
          </a:prstGeom>
        </p:spPr>
        <p:txBody>
          <a:bodyPr wrap="square">
            <a:spAutoFit/>
          </a:bodyPr>
          <a:lstStyle/>
          <a:p>
            <a:r>
              <a:rPr lang="en-US" sz="2400" dirty="0">
                <a:solidFill>
                  <a:prstClr val="white"/>
                </a:solidFill>
              </a:rPr>
              <a:t>The SWPPP must:</a:t>
            </a:r>
          </a:p>
          <a:p>
            <a:r>
              <a:rPr lang="en-US" sz="2400" dirty="0">
                <a:solidFill>
                  <a:prstClr val="white"/>
                </a:solidFill>
              </a:rPr>
              <a:t>Describe in general terms the type of construction and waste materials expected to be stored at the site, with updates as appropriate, and describe the measures for handling and disposal of all wastes generated at the site, including clearing and demolition debris or other waste soils removed from the site, construction and domestic waste, hazardous or toxic waste, and sanitary waste. </a:t>
            </a:r>
          </a:p>
        </p:txBody>
      </p:sp>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1354" r="5944"/>
          <a:stretch/>
        </p:blipFill>
        <p:spPr bwMode="auto">
          <a:xfrm>
            <a:off x="76200" y="1447800"/>
            <a:ext cx="1720061" cy="1828800"/>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3822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ec.alaska.gov/spar/csp/images/fairbanks/fw_tg_5_20_06_0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9" y="1"/>
            <a:ext cx="9140342"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5715000"/>
            <a:ext cx="6750119" cy="990600"/>
          </a:xfrm>
          <a:solidFill>
            <a:schemeClr val="tx2">
              <a:lumMod val="25000"/>
              <a:alpha val="63000"/>
            </a:schemeClr>
          </a:solidFill>
        </p:spPr>
        <p:txBody>
          <a:bodyPr>
            <a:noAutofit/>
          </a:bodyPr>
          <a:lstStyle/>
          <a:p>
            <a:pPr marL="0" indent="0">
              <a:buNone/>
            </a:pPr>
            <a:r>
              <a:rPr lang="en-US" sz="2800" dirty="0"/>
              <a:t>Be aware of spill reporting requirements in the SWPPP, SPCC, HMCP &amp; DEC regulations.</a:t>
            </a:r>
          </a:p>
          <a:p>
            <a:pPr marL="0" indent="0">
              <a:buNone/>
            </a:pPr>
            <a:endParaRPr lang="en-US" sz="2800" dirty="0"/>
          </a:p>
        </p:txBody>
      </p:sp>
      <p:sp>
        <p:nvSpPr>
          <p:cNvPr id="6" name="Rectangle 5"/>
          <p:cNvSpPr/>
          <p:nvPr/>
        </p:nvSpPr>
        <p:spPr>
          <a:xfrm>
            <a:off x="1492785" y="76200"/>
            <a:ext cx="6051015" cy="707886"/>
          </a:xfrm>
          <a:prstGeom prst="rect">
            <a:avLst/>
          </a:prstGeom>
        </p:spPr>
        <p:txBody>
          <a:bodyPr wrap="none">
            <a:spAutoFit/>
          </a:bodyPr>
          <a:lstStyle/>
          <a:p>
            <a:pPr lvl="1"/>
            <a:r>
              <a:rPr lang="en-US" sz="4000" dirty="0">
                <a:solidFill>
                  <a:prstClr val="white"/>
                </a:solidFill>
              </a:rPr>
              <a:t>Spill notification (CGP 4.9)</a:t>
            </a:r>
          </a:p>
        </p:txBody>
      </p:sp>
      <p:pic>
        <p:nvPicPr>
          <p:cNvPr id="8" name="Picture 7" descr="DEC Logo 1"/>
          <p:cNvPicPr/>
          <p:nvPr/>
        </p:nvPicPr>
        <p:blipFill>
          <a:blip r:embed="rId4" cstate="print"/>
          <a:srcRect/>
          <a:stretch>
            <a:fillRect/>
          </a:stretch>
        </p:blipFill>
        <p:spPr bwMode="auto">
          <a:xfrm>
            <a:off x="7696200" y="168770"/>
            <a:ext cx="1119187" cy="1042988"/>
          </a:xfrm>
          <a:prstGeom prst="rect">
            <a:avLst/>
          </a:prstGeom>
          <a:noFill/>
          <a:ln w="9525">
            <a:noFill/>
            <a:miter lim="800000"/>
            <a:headEnd/>
            <a:tailEnd/>
          </a:ln>
        </p:spPr>
      </p:pic>
    </p:spTree>
    <p:extLst>
      <p:ext uri="{BB962C8B-B14F-4D97-AF65-F5344CB8AC3E}">
        <p14:creationId xmlns:p14="http://schemas.microsoft.com/office/powerpoint/2010/main" val="14244078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DCIM\103NCD90\DSC_0462.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l="11445" r="-1"/>
          <a:stretch/>
        </p:blipFill>
        <p:spPr bwMode="auto">
          <a:xfrm>
            <a:off x="0" y="1"/>
            <a:ext cx="9144000" cy="6858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3"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76" y="4328732"/>
            <a:ext cx="1444924" cy="2350826"/>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76400" y="4495800"/>
            <a:ext cx="6855979" cy="1754326"/>
          </a:xfrm>
          <a:prstGeom prst="rect">
            <a:avLst/>
          </a:prstGeom>
          <a:noFill/>
        </p:spPr>
        <p:txBody>
          <a:bodyPr wrap="none" rtlCol="0">
            <a:spAutoFit/>
          </a:bodyPr>
          <a:lstStyle/>
          <a:p>
            <a:pPr marL="285750" indent="-285750">
              <a:buFont typeface="Wingdings" panose="05000000000000000000" pitchFamily="2" charset="2"/>
              <a:buChar char="ü"/>
            </a:pPr>
            <a:r>
              <a:rPr lang="en-US" sz="3600" dirty="0">
                <a:solidFill>
                  <a:prstClr val="white"/>
                </a:solidFill>
                <a:effectLst>
                  <a:outerShdw blurRad="38100" dist="38100" dir="2700000" algn="tl">
                    <a:srgbClr val="000000">
                      <a:alpha val="43137"/>
                    </a:srgbClr>
                  </a:outerShdw>
                </a:effectLst>
              </a:rPr>
              <a:t>Secure from tipping</a:t>
            </a:r>
          </a:p>
          <a:p>
            <a:pPr marL="285750" indent="-285750">
              <a:buFont typeface="Wingdings" panose="05000000000000000000" pitchFamily="2" charset="2"/>
              <a:buChar char="ü"/>
            </a:pPr>
            <a:r>
              <a:rPr lang="en-US" sz="3600" dirty="0">
                <a:solidFill>
                  <a:prstClr val="white"/>
                </a:solidFill>
                <a:effectLst>
                  <a:outerShdw blurRad="38100" dist="38100" dir="2700000" algn="tl">
                    <a:srgbClr val="000000">
                      <a:alpha val="43137"/>
                    </a:srgbClr>
                  </a:outerShdw>
                </a:effectLst>
              </a:rPr>
              <a:t>Stabilize surrounding areas</a:t>
            </a:r>
          </a:p>
          <a:p>
            <a:pPr marL="285750" indent="-285750">
              <a:buFont typeface="Wingdings" panose="05000000000000000000" pitchFamily="2" charset="2"/>
              <a:buChar char="ü"/>
            </a:pPr>
            <a:r>
              <a:rPr lang="en-US" sz="3600" dirty="0">
                <a:solidFill>
                  <a:prstClr val="white"/>
                </a:solidFill>
                <a:effectLst>
                  <a:outerShdw blurRad="38100" dist="38100" dir="2700000" algn="tl">
                    <a:srgbClr val="000000">
                      <a:alpha val="43137"/>
                    </a:srgbClr>
                  </a:outerShdw>
                </a:effectLst>
              </a:rPr>
              <a:t>Provide clean service truck access</a:t>
            </a:r>
          </a:p>
        </p:txBody>
      </p:sp>
      <p:sp>
        <p:nvSpPr>
          <p:cNvPr id="4" name="TextBox 3"/>
          <p:cNvSpPr txBox="1"/>
          <p:nvPr/>
        </p:nvSpPr>
        <p:spPr>
          <a:xfrm>
            <a:off x="8294087" y="6477000"/>
            <a:ext cx="849913" cy="369332"/>
          </a:xfrm>
          <a:prstGeom prst="rect">
            <a:avLst/>
          </a:prstGeom>
          <a:noFill/>
        </p:spPr>
        <p:txBody>
          <a:bodyPr wrap="none" rtlCol="0">
            <a:spAutoFit/>
          </a:bodyPr>
          <a:lstStyle/>
          <a:p>
            <a:r>
              <a:rPr lang="en-US" dirty="0">
                <a:solidFill>
                  <a:prstClr val="white"/>
                </a:solidFill>
              </a:rPr>
              <a:t>Juneau</a:t>
            </a:r>
          </a:p>
        </p:txBody>
      </p:sp>
    </p:spTree>
    <p:extLst>
      <p:ext uri="{BB962C8B-B14F-4D97-AF65-F5344CB8AC3E}">
        <p14:creationId xmlns:p14="http://schemas.microsoft.com/office/powerpoint/2010/main" val="1346395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2" name="Picture 4" descr="http://allenkleinedeters.files.wordpress.com/2011/11/questions400.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1"/>
            <a:ext cx="9144000" cy="60960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65470" y="0"/>
            <a:ext cx="4792530" cy="769441"/>
          </a:xfrm>
          <a:prstGeom prst="rect">
            <a:avLst/>
          </a:prstGeom>
          <a:noFill/>
        </p:spPr>
        <p:txBody>
          <a:bodyPr wrap="none" rtlCol="0">
            <a:spAutoFit/>
          </a:bodyPr>
          <a:lstStyle/>
          <a:p>
            <a:r>
              <a:rPr lang="en-US" sz="4400" dirty="0">
                <a:solidFill>
                  <a:prstClr val="white"/>
                </a:solidFill>
              </a:rPr>
              <a:t>Any final questions?</a:t>
            </a:r>
          </a:p>
        </p:txBody>
      </p:sp>
    </p:spTree>
    <p:extLst>
      <p:ext uri="{BB962C8B-B14F-4D97-AF65-F5344CB8AC3E}">
        <p14:creationId xmlns:p14="http://schemas.microsoft.com/office/powerpoint/2010/main" val="5726651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L:\Backup3\pictures\Grayling AP Bridge.doc\ARRC R5 1643.jpg"/>
          <p:cNvPicPr>
            <a:picLocks noChangeAspect="1" noChangeArrowheads="1"/>
          </p:cNvPicPr>
          <p:nvPr/>
        </p:nvPicPr>
        <p:blipFill rotWithShape="1">
          <a:blip r:embed="rId2">
            <a:extLst>
              <a:ext uri="{28A0092B-C50C-407E-A947-70E740481C1C}">
                <a14:useLocalDpi xmlns:a14="http://schemas.microsoft.com/office/drawing/2010/main" val="0"/>
              </a:ext>
            </a:extLst>
          </a:blip>
          <a:srcRect l="18303" t="22979" r="18338" b="13666"/>
          <a:stretch/>
        </p:blipFill>
        <p:spPr bwMode="auto">
          <a:xfrm>
            <a:off x="0" y="15923"/>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K-CESCL-logo-for-certs-cards"/>
          <p:cNvPicPr>
            <a:picLocks noChangeAspect="1" noChangeArrowheads="1"/>
          </p:cNvPicPr>
          <p:nvPr/>
        </p:nvPicPr>
        <p:blipFill>
          <a:blip r:embed="rId3" cstate="print">
            <a:extLst>
              <a:ext uri="{28A0092B-C50C-407E-A947-70E740481C1C}">
                <a14:useLocalDpi xmlns:a14="http://schemas.microsoft.com/office/drawing/2010/main" val="0"/>
              </a:ext>
            </a:extLst>
          </a:blip>
          <a:srcRect l="-665" r="156" b="-2879"/>
          <a:stretch>
            <a:fillRect/>
          </a:stretch>
        </p:blipFill>
        <p:spPr bwMode="auto">
          <a:xfrm>
            <a:off x="4049" y="4678193"/>
            <a:ext cx="9142579" cy="2179807"/>
          </a:xfrm>
          <a:prstGeom prst="rect">
            <a:avLst/>
          </a:prstGeom>
          <a:solidFill>
            <a:schemeClr val="tx1">
              <a:lumMod val="65000"/>
              <a:alpha val="62000"/>
            </a:schemeClr>
          </a:solidFill>
          <a:ln>
            <a:noFill/>
          </a:ln>
          <a:effectLst/>
        </p:spPr>
      </p:pic>
    </p:spTree>
    <p:extLst>
      <p:ext uri="{BB962C8B-B14F-4D97-AF65-F5344CB8AC3E}">
        <p14:creationId xmlns:p14="http://schemas.microsoft.com/office/powerpoint/2010/main" val="36856509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a:t>Evaluations help us improve AK-CESCL</a:t>
            </a:r>
          </a:p>
        </p:txBody>
      </p:sp>
      <p:sp>
        <p:nvSpPr>
          <p:cNvPr id="3" name="Content Placeholder 2"/>
          <p:cNvSpPr>
            <a:spLocks noGrp="1"/>
          </p:cNvSpPr>
          <p:nvPr>
            <p:ph idx="1"/>
          </p:nvPr>
        </p:nvSpPr>
        <p:spPr/>
        <p:txBody>
          <a:bodyPr/>
          <a:lstStyle/>
          <a:p>
            <a:endParaRPr lang="en-US"/>
          </a:p>
        </p:txBody>
      </p:sp>
      <p:pic>
        <p:nvPicPr>
          <p:cNvPr id="1026" name="Picture 2" descr="http://www.conferencesthatwork.com/wp-content/uploads/2013/06/evaluation-4175299981_7752cbe323_o.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19200"/>
            <a:ext cx="9125213" cy="5638800"/>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62200" y="5334000"/>
            <a:ext cx="4621522" cy="1200329"/>
          </a:xfrm>
          <a:prstGeom prst="rect">
            <a:avLst/>
          </a:prstGeom>
          <a:noFill/>
        </p:spPr>
        <p:txBody>
          <a:bodyPr wrap="none" rtlCol="0">
            <a:spAutoFit/>
          </a:bodyPr>
          <a:lstStyle/>
          <a:p>
            <a:r>
              <a:rPr lang="en-US" sz="3600" dirty="0">
                <a:solidFill>
                  <a:schemeClr val="bg1"/>
                </a:solidFill>
              </a:rPr>
              <a:t>Please take your time &amp;</a:t>
            </a:r>
          </a:p>
          <a:p>
            <a:r>
              <a:rPr lang="en-US" sz="3600" dirty="0">
                <a:solidFill>
                  <a:schemeClr val="bg1"/>
                </a:solidFill>
              </a:rPr>
              <a:t>Include any comments</a:t>
            </a:r>
          </a:p>
        </p:txBody>
      </p:sp>
    </p:spTree>
    <p:extLst>
      <p:ext uri="{BB962C8B-B14F-4D97-AF65-F5344CB8AC3E}">
        <p14:creationId xmlns:p14="http://schemas.microsoft.com/office/powerpoint/2010/main" val="33755709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3000"/>
                    </a14:imgEffect>
                  </a14:imgLayer>
                </a14:imgProps>
              </a:ext>
              <a:ext uri="{28A0092B-C50C-407E-A947-70E740481C1C}">
                <a14:useLocalDpi xmlns:a14="http://schemas.microsoft.com/office/drawing/2010/main" val="0"/>
              </a:ext>
            </a:extLst>
          </a:blip>
          <a:srcRect l="3" r="11167"/>
          <a:stretch/>
        </p:blipFill>
        <p:spPr bwMode="auto">
          <a:xfrm>
            <a:off x="-1" y="7937"/>
            <a:ext cx="9144000" cy="6850063"/>
          </a:xfrm>
          <a:prstGeom prst="rect">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descr="https://encrypted-tbn2.gstatic.com/images?q=tbn:ANd9GcQw5v__YSx6kqQ4J3ETPz12ZIJL-RUk5NxOwfXqpwTb-VzoiO6jSeEkH5N2">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075" y="4953000"/>
            <a:ext cx="2514600" cy="181927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hQSEBUUEhQUFBUUFhQUFRQUFBQUFRQUFBQVFBUVFBQXHCYeFxkjGRQUHy8gJCcpLCwsFR4xNTAqNiYsLCkBCQoKDgwOFA8PFykcHx8pKSkpKSkpKSkpLSkqKSkpKSkpKSksKSkpKSkpLCwuKSkqNSwvKSkpKSktLCksKSkpKf/AABEIALcBEwMBIgACEQEDEQH/xAAcAAACAwEBAQEAAAAAAAAAAAAAAQIEBQMGBwj/xAA5EAACAgEDAgQEAwcDBAMAAAABAgARAwQSIQUxEyJBUQZhcYEyUpEUI0KhscHwB2LRFTOS8SREgv/EABoBAQADAQEBAAAAAAAAAAAAAAABAwUCBAb/xAAmEQEAAgIBAwMEAwAAAAAAAAAAAQIDESEEEkEiMVEFExSRMnGh/9oADAMBAAIRAxEAPwD6nqdbtqhd9z6L829ahpdTuZhXaiGU2pv2PvO64ebPJqvt9p0VPaEFUaiTCRkgd+ISQWOCm+0IBCEC0BxFpEwqSCFQjgc3xg1YujY+vvOGm0Cpfc2WIB5A3Ek0PqZbAkgsCAWSAkqkMykjymuRzV8etfOA7nPLiJI54549/nxM49MOTJeUEbC6qyttL4yQy/h5HI+U1VSh/l8e5gVxoxYLclSSp/LYqgfadyYFpEiAEyNSGfLtF1fIH0v1PylHXYXy8I21lG5WBbYSeNrj1/tUgXMwbjb2vn3qvS/nM3Npf3hNcmrPqfQbq4M0tPh2Dlmbjncb/nUqbrJb3lOa3p18rsMbnfw452oTzfVNZ8+81+o5uJ5LqOXkzPvLYw08yo67LcfwV1Xw9WcZPlyiv/0O0ztZmmMNWUyKw7qwP6GcQsyRuNPuGJ6NGd/Eoyip3KCPUA/qJJcvoe8l4JheDzorSljyTqrzqLOZhauRnLfJAzvbnSDLCTqE50lpBI6nM5xZA7iiea79pWw7yxb8Sk+Ubiu0Dggjs3IJv5zVZ6zmciqHc8nvQrvXrK76Ys+6yCBSkiwb7goePbngy1gVgo3kFvUgUCfkJImBx0ukCX7sdx9BdAcD07TqTEWkM2dUG52CgdyxAA+5gSMBM9urq3OMqyVzkU+IFPsVU2Pr2ljRZ2bduAoGlYWA4oGwDyOePtAswqEkFgKowskBHAUIQgEISJaAyZAxwgQZqBJ7Dn9JnZupMXUIABtDtvtTtY0rD3Fg8d7qac4vokLhyoLKKDEcgXf9YEdNlZgdy7aJA/3DiiB6evB9p3qMCSqBV1fC/Xj/AJmdrM21Zoa5uR8gT+v/AKmB1PUCp4s1vVL39PTcQy+oameY6hmmrrstmYmpnjmWvWNQy9Tk4mOUL5FReSzBR9SaEv6/LU7/AOn+l8bqKX2QPk+6ih/MidVjanJbT6/gw0ij2UD9BU4ZODYl+uJTzCJh44ksWa+f1E7eJMrLkKmxHg6whO1/Kf5SDTZDzoHmemT5zqHj2RpdGSKcAYR3SjTeZAe4EZMRaRqbDNMtFIJkUkgEEjuAQSPqPSc3xNuJ4INULK179u9wHj1QZiqgttO1iKpTQajz3ojt7yp1PpODW4QuTzpe4FWI5FrYI+4ljHoF7sAzerdiRZIBPqAOOfaWsaACgKA7AcAQM3onw/h0iFcK1fckksa7WT9ZphZMJHUCIWJ3AFkgD3PAizsQtqLNj7Ank160OalTNpvEdeW8u4hwCpVjQ7Hhr57jioFvHlDfhIP0IP8ASTlbT6La5djucqEJA2jaDY8oPJ57n7VLJMAkS0RMUAMKjhAUIzALAUkFjqEAqKo5DM9KZEzrlMcszXZbs/b7Ty3UsvebutycTznUMlXMnJfnba6amoYupeZWqz1c79Q14HHcnsBySfYCT6d8JZdQd2W8aflH4j9T/D/X6TyXzVpG7S91uHlM6vmfZiUux9B/U+w+Znvf9N/g59NlObKbZkKhR2UEgnn1PH0+s9F0voGLAtIoH9z7k9yfrNNTXaeSevt3R2xqP9l4rzE7d8xmdnyyzm1Y9SJk6zMPSadc1ckbrKutJc9RkmJrRcs6jWD3nn+qfEGHF+PIo+QNn9BO45d60uYOr5MPY2PYzc0PxZifhjsPzPH6z5f1D42x1+7Ut8zwP0lDS6LNqmD5CVXuB2H1lvZxzwqm0eH3vHrVIBsQnzDArqoUZGoD3Mcp0afd5n5nbJioqbcUcdOpAbgg5ARRAvke3E66EZaByFCCLoIysL5ANnvXfgfSW5sMlk4/h4B7LlgCu00FyKFO4J4i15LHYAE2bJua1SQWTAgQCSYEDMZfiZTZGNiqAtkFgZMVC1GTG1UzUQFBJ+UDWfOAdvJNXQ9u1/IXKTZXbKaDFAANqkK6v+I77PmBUpVH34lzw1amrmuLtWAPNH1H0k0QLwBUDnpi53bwBbHaB3CUK3HsWu+3HInYxb5EmAM0hI586oLZgt8Cz3PsPcwZdycEgMDTDgix3B9DzA5a3WeGhbaz1XlQWRZqyByFHcn0lbF1a3xikZcthWxPvrapY7hQIXitw7EgGrnYaHhQStIVIKrtY7eeTZq/X35953XCoJIUAt+IgAFvqfX7wOkKjCyQEBBY7jigECIQgKc8+PcpHvOhMgZExsidPN9UDIvI+/p9jPH58GbO1YxtX1du32HrPpPUSPDYH14/WY6YwOwnzP1HJ9u8VpO2102eYpzHLF6R8K48PmPmf1Y8n7ew+Qm2q124iL1KGq6qF7czGm0zO55lZ6skr75QO5mXrOsgcLMzU65m9Zh9Q62mPjl2/KvJ+/tLaYrXnS+uKtebNXUa1m7mef6r8V48NqDvf8qnt9T2Ey9Zl1Oo45xp+Ve5+rd5Qb4dI9Jq4OkivN/1Dq1/FYU9f8Q5cx5O1fyrwPv7zE1y2Ju6nphX0mJ1FaE1cWomIjh4csT5T+HtCGbe/IHYfP3nsU1QAnm+kYCEEvvieMlu6yqle2Gt/wBRimGUyQlWne36jCyQElOGszFE3AFjaiuTQLAFiByQASTXtNZkOrMALJAHuTQ/WNeRY7e/p+sztTj8YeEwGXHkDDJSldgq1IazZ3VQHI7+kj0roS4lBeny3bZQChcgkKSq0BxVgCrviB57q3+nj59U2ZtXkCsSdu0lkH5UO6gB6ce3f19eujS1JUMyDarsAzgVX4jzZna5EvAZaRJhOTalQ23kkAEhQTQPa/QXA6CcdXlZdu0XbUxotsFE3tHJ5AHy3X6TD1Or1Je1LeH4hAfCniBVRgDiy4CN+8kFS27aO/lm1oGyHGDmCh+bC9q3HbYs022rAJF3RIgVcmlOTKrWw8NW2ZQNpBcgMm1gQ6kAE8cUKPtZwaIK5yFizsoQk0AFBLABQK7sTfeWpIJAiFjCydSORqUk3QBJoEnjngDuflAJxOqG4qAWKgFgK43XVkkcmjxKeDranTnUsAuHZ4gYN4jbavlVWgfkC3PEu5NMpNkc1Viwa9iRzXPaBjgZGLFhkyjeyg4shwPiINbDj3hTX5wxvvVTU6emQYlGVgzgeZh68mvQWaoE0LIJoXU748YUUoAA9AKEC0BmQLQMi7ACyQAOSTwAPmYBINkkMub/AD3lTNqhdf5/nM8uTL4hfTH5l01SBhX+XM/NiocHn6Tt4jMaUE/0+5M6J0xmPmPHsP8AmeG/R1zT3TV6Iydnl5HUa1mhpui5sp8qGvzN5VH3M9zg6djQ2FF+55MsEyvF9HrX+dv0tt9Q1GqVfP8A4j+EXTEm3ITZIyECgL7V613/AJSn034WxoLr7nuTPoHUsO/Gw+h/Q3Md8HAnoyYK4p1SNQ6wZ7Xr6p5eez6NRYqZ2q0g9pt6/HzxMnUZKlEtGvMPPdV0Y2zwvVtNbqPdp77qOTieWbBu1WMfMn+ksx21O1OWvDd6R0M7Bx6S7k6Lx2nqunaAbR9J3y6ISqZmZ24iIh4Y9F+UJ7BtKL7Qjcp1D1+v61nXUKuHCM+JsS5BtsFmLsG25j+6AC7DTVd8H0mzgyFgCRttVO0nzKx7g+nHHr7yOm0aY92xQu47mC8At6muwJ9a7+s6sZuMBKQLe0iWhAUZPH/As/YDvIZw21tm3dtbbuvbuo7d1c1dXU8D0bSdaOqU5n24wwL7mxFCobzKmNLPIsDt9YHrsHxPpmCnxQodd6eIr49yceYFwARyPpcu/sqli4LAsBZViA1CgT6XVCxzVe05dP6TjwvlbGNvjPvYcUGqjt4sAm2IurZiKs3cAgQxYQopRQ5P1JNkk+pJN2Z1CxhZKBECOUet9XXTYHzOGYJt8q1ZLMEUc8Dlhye08rpfigdRdcID4WBZgLXNicqpNZ8dKXx/QgXt55ED3AMyz059hU7S5sePubcCezha4I/KDXFdpT6F0LLiZSxGMKXLrjyMyZ3cct4ZVUwqDyFVbv1q93oIFYdMxbt/h4913u2JuLfmJA7/ADlgxM0iTAGMjUWTIFBJIAHckgAfUntMrqXWCCnhMuwlhlyqvjHCNtpaKbAY2N5sCue9gL+t1YxY2duyqW7gWQOBZ9SaH3nz/qHxNk1WXHjA8u9TsRS1kEG3F8gfb3PPA9Rq8WPWPjxEvlxorZHy4224zkBVVRqFWQWYbTY2m6sXraPp2PCtYkVB/tFX9T3P3kTymFPFgyvywCfXlv0ljH05QbNsfduf5dpaJi3TiuOsOpyWkBZK5BnlDW9YTG64+Xy5ASmJKLsq1ubkgBRYskgc+8scNAtIlpnafrKtk8NlfFkosEyAAsq0CyMpKPViwGsWLAuWy8CGty0h+wmRmaaGtbyH7TLzZOJn9RPraPSx6WXrclGYutaa+uMwtW08c+7Wr7MbWmY+hH/zF+Q/vNnUmVcfQ3R8ec/hccfKiaB+o5+8trWZiVGW0Rp9E0T+WdNU4r+0z9Dk8glvQcuSfSgPvdyqImZ05n5TGmaE0wkJ6ftwr73qS8jHFNNign/O/wDKea1WryajwQTk0mQnd4OVQVzCgwC5FYBsq1YRjV3uQgAj0wgIGd03Fnt/FZghOM4w3gnKKs5A7Y12bT5QALP4ueRWnAC5MLAQWMCOFwCY/WPiIafIqPjYh1LKwZBuYHnEisRuyVRC3ZBNXRrvqtCzZS5VMq7VCpkYgIwLbmA2sDuBHPBG31B4WDoylCuUKR4q5lRdwXEy7SoxHgiiu6xVl24ANQO2l1YzKQ2PItgWuXHtsN6eqn5iz8510uhx478PGiX32IqX9doFztIl4EiZAmKOApV1XVcWNgmTIis1UrMAfMaXj0s8C+5nHUdQIynHuTGAqtuyfx7iwIQblHl2izZ/EOB3OIOheP4j42Cg5iz423vpNWQq/vGx7twFnbwxW8d0wqB6LXaLxNnO1kcZFsWNwVl8y8WKY+oINEEVIJoycoyu25lVkUKu0AMVLXbEk+RfWh7es59H6SNOhUG9ztkagEQM1WMeMcY04HlHzJJJJN6AyYtsmEjIgcWxmc2WTzatUIBPma6UBmYgVZCqCaFjmq5HvMXU6t21DWc5wKqADThg6ZbYv+0Y68WiNm2gVq7HYyBZ6l4mz93d7l3Vt3bLG/Zu8u+rq+P5TN1Gg8V0VkdsVscnj80Qp2HESd65N1crQA3etTY0GoyZHylsezGCgwllKZGG3zlkY2Bu7WFJ544BNs4RCWJpOkLjffuyZGoqrZXORkQ0SiE9gSBZNsaFk0KuFpayYqlZ8UhKvmaxUxdSKNTebDMbrHUFxvjxFd2TLewMwxpx3vKwq/ZV3Mfy1ZFGXF38x7vTgzfb/piatpk6hbnpVxqcow5sbYsjh2SmGTHkCVvCuACGG4EhlXg8XLP/AEDGO4J+p4/lPN+NZ7/zKaeN0fRzlb2QfiP9h85v6jENu2htoCvYDtNPLiAFAcD0A4lHNi956qY4pGniyZZyTtR0rbOPSWMWr2Pf8Jq5XzpKb5CPmJTfFzuqymXxZ7THlBAIhPIJ1EgVuI+VQkbn4d7j5fVYQMYWe9lkBJBYwI4AI7ijgZvUtXnV6x4DkxbCXZciplDFqAxK3DECzyV9KJPEwOk/D2UY/wB1l22UC5qy6fKq46BGbS7dubISHtnPmLk0BQnsY4EVQC6vk3ySeeBxZ4HHYcfrGTEXkYCJuKRz6hUUs7KiqLZmIVVA9Sx4AjddwPJFg0V7ix3Hz9YEf2hd23cu78u4bv8Ax7/ynn+n/FGZ3OM6UnIhIzJiyA+ER23HKqIQworTksCDQ5q03RGOn8A+CF27TkCtvPFFwpFLl9d25qbnmaY0qDIcm0byoQvXmKAlgpPqAWJ+5gSxZNyglWW+drbbB+e0kX9CZ0uAkgsBBY6jgZAJnjr+DeF8RbJZQxDDGWUEsi5SNhYBWtQ1+U+xld+objkGTJjw0zp4eRQSyAlQzbmG9XHIC+hqybmbo/hfcmPIh8HybRgyoc+PCpsE6bHlIOBiKoGwAQpXioS9Bm0QZxkVmR9uzcu0hkvcAwYEEAkkHg8nnmPTaIIzNbM77QzNXZL2qAoAAG5jQH8R7w6b05MGFMWMEJjXatmzXzP1J/tUsEwFIloiYoCIkSs5ajXIhAYks1lUVWdiBVkKgJoWOe3ImHqtSzalif2hsAXGFXTnIj4snmL/ALRhXblYMNu0gMtA8DuSWl1XT5GQDGSDuUsA2xmxg+dFf+Fj78e1re4UH6bvZV8JhiO7xkzuuVMilCFUYy7jcH2ndxwpHNy90/V5cmTKWQphHh+CXVseRjTeLuQmwt7aJCnk8UATeIgZWi+H8WFiyKdxG0FnfIVS78NC5OxL52ih+gll8MthY9gkJZOXSCZ2o009BkxzE671JNNjDPZ3MqKBQ3O3ABdiFQf7mIH8gYmHUSx9RpZSyaSamo6g2Mj9ownErFVGRXXLjDOQqDIQFZLJAB27bI5Fy4+hnEw7283+xfKE9D+wwkaT3PaARx1FL3mEI4QCOKRLQJEyO6KEBwijgectnONtfpvcIULZ8KFmIXxcIvZkqhvpgLPmW6mj03prY8Rw5H8RF8mNrYZPCqlXIwPLgeXcDyADwSZowqQFGEkwsZgICKOpV6lpPFxMgbbe33ogMGKsByVYAqfkxgR1urYY8hwBMuVRa494Fkfwki9pPpfrXbvMnpfxS+YEpp3yIO74mWt1kNjK5xiO9SKYC9p4JsES+/TmZsdpixDGyveMlm8v8CnYu1T2PexYrmxcwaRELlFCnI29yBW59oXcfnSgfaB1DfWECZAtAkWkCYQhIlFOs4Tl8IZUL2y7Qe7KCWUHsWABJW7FGxOSat8viBfDVUZ8ZVwzN5SVJemXww3cd/KQb5qYOl+HDkx4nwlGxKGGPTaoNn0+LzMni4CKLirK77tW4KWYS9LqNBeQZFYo+3YSACGSywVlI9CSQRR5PPMNNoQrM5Yu7hVLGhSoWKqqqAAAXc+ptjZ7UukdNXT4ExKWYICLbubYseBwBZNKOAKA7S1UBXGFkgsZgRIkSIZsyqCzEKB3LEAD6k8TD6x1QlsfhO3g23jvgC5MyCh4R2bWIxk7tzBSRS9hZBLT12NzjfwiBk2N4ZYWofadpYe11MPVad/CrGuoOU0KzMXxk2N3jbicRSrvZzX4QDQl3S9aDZcWLCf2hSr+LlvnHtUFC5VQlsfLt4PrVA1r7ZA88PhPArKVVgiNuTDvbwFcG1dcP4VI9APKDzV8zQOCXysiUhO1H9njlzZCQNGEIrnasRFot0UBXHEYQCOK4CA4QkgsBKJMCKEByv1DUMmJ3RDkZEZlxrduyqSEFA8kgDt6zvCQPG9c0h1TU14s7IuMYM+zayh92RtJnoqMpQsN62w2parU3elaXNb+MzbCyHEhcNkXaPMHyIAGVjXl83Y2TdDVgYCiJiLRQETFGZV6irnE3hcPxVVdbhu2luA23dV8XVwDqOrOLE+QI+QopbZjou1dwoJFmvT+szdP8W4WNVkHkXJaocy7G/CxfBvAB9Lq+fYzq6G08EZg29CxyNl27Nw8Tf4hIYlbrbZuuQLljp3SUwNlOO1GV/FKcbVyEAOyACxuoE89+1WYS7Ppsb0zIjcCiyAmu47ixO0dxhYSQjAkooCkSw4sjnt8z7D3lfLrfOUVWdgAzUVAUNYW2Yjk7W4F9vSeW6r0R8z5doGQsyHKmVcY1WLGbKro8xJxqpKmuAQQ3m3diYen1+i8TYQabG4yLY3LuCslMtixTnsQQaPpOTaN3y43yFB4W8gJuJYupSmdv4aN7QOSFN8Tj0PDmByNkOQI5U4sWVhky4wAQxdx23Gjstttd+aGoYATFHFAIo4SAqhAwgWi0jcJX12vTChfIwRRQs+pJpQAOSSSAAOTc6cLEJk6rrpxKcmXBlTEOWe0Yov5smNWLBR3NWR6gczVDWLHb3+UAiqShUCNSQEkFjgFQuEIBHFCARRyJaQGxkC0RigOc9TnVEZ2NKiszHk0qgkmhz2BnSQy4gylWAZWBVlIsFSKII9QRAw8/VHyMuTAzPpjj4fTDC7+LZsZBl7KFrgc3e6uJL4c6vmzowfwy6eGfFx7jiffyyDn/uKBR2krbKfcDRbpWM5BlAKOKtkO3eB2XIBw4+osehEtk+8JEVRgSYWBEJHGZGEnKWk6xhy/9rLje/RXUk/QA3OWl1eXJiGVfDVWG4K27he9PkBpT7+U0b71MjF8PrmyYsu3dpsgOc6fJW3FncBhkVaO4GzaXtDHcBzA382iBbd5letu5TtJUEkBh2YAk1YNWa7mLT6RULEWWaizMSzNXAsn0HNAcCz7yel0aY12ooVe9C659r7ToYBcRgYoBCEJAIQuBMBQhFCUeo6o40BFWXxpZ7L4jqm4gcmr7f8AuVuoYyNiM3ijK4xtjyIhR1Nl+yiqUM3N3VesISXDknw4ADj8XIdOf/rsQyj3TxD5zi/2XXp28s2KqEIDAnQCEJIIoQgERhCAXC4QgRZpGEIBcIQgAijhICjUQhAkIQhCVPqPUVwhLDM2RxjRVq2chmq2IA4VjZI7SGh6smVnQBlyY63owFrfblSVN/IwhAlj02HIN4VWDc3t4b5lT3+4lqOEBRQhARkYQhIiuEICJhcIQFHCEhL/2Q=="/>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white"/>
              </a:solidFill>
            </a:endParaRPr>
          </a:p>
        </p:txBody>
      </p:sp>
    </p:spTree>
    <p:extLst>
      <p:ext uri="{BB962C8B-B14F-4D97-AF65-F5344CB8AC3E}">
        <p14:creationId xmlns:p14="http://schemas.microsoft.com/office/powerpoint/2010/main" val="41237507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2.media.collegehumor.cvcdn.com/c/2/collegehumor.74fe877ce9496d6d068bc042fa72486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10242" name="Picture 2" descr="http://images.roadtrafficsigns.com/img/lg/K/Go-Back-Wrong-Way-Sign-K-7428.gif">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5302186"/>
            <a:ext cx="2057400" cy="13938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283559"/>
            <a:ext cx="4220194" cy="646331"/>
          </a:xfrm>
          <a:prstGeom prst="rect">
            <a:avLst/>
          </a:prstGeom>
          <a:noFill/>
        </p:spPr>
        <p:txBody>
          <a:bodyPr wrap="none" rtlCol="0">
            <a:spAutoFit/>
          </a:bodyPr>
          <a:lstStyle/>
          <a:p>
            <a:r>
              <a:rPr lang="en-US" sz="3600" dirty="0">
                <a:solidFill>
                  <a:prstClr val="black"/>
                </a:solidFill>
              </a:rPr>
              <a:t>Shoreline Protection?</a:t>
            </a:r>
          </a:p>
        </p:txBody>
      </p:sp>
    </p:spTree>
    <p:extLst>
      <p:ext uri="{BB962C8B-B14F-4D97-AF65-F5344CB8AC3E}">
        <p14:creationId xmlns:p14="http://schemas.microsoft.com/office/powerpoint/2010/main" val="54481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L:\Backup3\pictures\Sitka AK\DSCN63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1"/>
            <a:ext cx="9144000" cy="6858001"/>
          </a:xfrm>
          <a:prstGeom prst="rect">
            <a:avLst/>
          </a:prstGeom>
          <a:noFill/>
          <a:effectLst>
            <a:innerShdw blurRad="114300">
              <a:prstClr val="black"/>
            </a:innerShdw>
          </a:effectLst>
          <a:extLst>
            <a:ext uri="{909E8E84-426E-40DD-AFC4-6F175D3DCCD1}">
              <a14:hiddenFill xmlns:a14="http://schemas.microsoft.com/office/drawing/2010/main">
                <a:solidFill>
                  <a:srgbClr val="FFFFFF"/>
                </a:solidFill>
              </a14:hiddenFill>
            </a:ext>
          </a:extLst>
        </p:spPr>
      </p:pic>
      <p:pic>
        <p:nvPicPr>
          <p:cNvPr id="4" name="Picture 4" descr="C:\Users\alex\AppData\Local\Microsoft\Windows\Temporary Internet Files\Content.IE5\BJOC08I8\MCPE01448_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476" y="4572000"/>
            <a:ext cx="1295400" cy="2107557"/>
          </a:xfrm>
          <a:prstGeom prst="rect">
            <a:avLst/>
          </a:prstGeom>
          <a:noFill/>
          <a:ln>
            <a:noFill/>
          </a:ln>
          <a:scene3d>
            <a:camera prst="orthographicFront">
              <a:rot lat="0" lon="0" rev="0"/>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382000" y="6382911"/>
            <a:ext cx="631135" cy="369332"/>
          </a:xfrm>
          <a:prstGeom prst="rect">
            <a:avLst/>
          </a:prstGeom>
          <a:noFill/>
        </p:spPr>
        <p:txBody>
          <a:bodyPr wrap="none" rtlCol="0">
            <a:spAutoFit/>
          </a:bodyPr>
          <a:lstStyle/>
          <a:p>
            <a:r>
              <a:rPr lang="en-US" dirty="0">
                <a:solidFill>
                  <a:prstClr val="white"/>
                </a:solidFill>
              </a:rPr>
              <a:t>Sitka</a:t>
            </a:r>
          </a:p>
        </p:txBody>
      </p:sp>
      <p:sp>
        <p:nvSpPr>
          <p:cNvPr id="3" name="TextBox 2"/>
          <p:cNvSpPr txBox="1"/>
          <p:nvPr/>
        </p:nvSpPr>
        <p:spPr>
          <a:xfrm>
            <a:off x="231476" y="228600"/>
            <a:ext cx="8624092" cy="769441"/>
          </a:xfrm>
          <a:prstGeom prst="rect">
            <a:avLst/>
          </a:prstGeom>
          <a:noFill/>
        </p:spPr>
        <p:txBody>
          <a:bodyPr wrap="none" rtlCol="0">
            <a:spAutoFit/>
          </a:bodyPr>
          <a:lstStyle/>
          <a:p>
            <a:r>
              <a:rPr lang="en-US" sz="4400" dirty="0">
                <a:solidFill>
                  <a:prstClr val="white"/>
                </a:solidFill>
                <a:effectLst>
                  <a:outerShdw blurRad="38100" dist="38100" dir="2700000" algn="tl">
                    <a:srgbClr val="000000">
                      <a:alpha val="43137"/>
                    </a:srgbClr>
                  </a:outerShdw>
                </a:effectLst>
              </a:rPr>
              <a:t>Aggregate Gradation for Stabilization</a:t>
            </a:r>
          </a:p>
        </p:txBody>
      </p:sp>
    </p:spTree>
    <p:extLst>
      <p:ext uri="{BB962C8B-B14F-4D97-AF65-F5344CB8AC3E}">
        <p14:creationId xmlns:p14="http://schemas.microsoft.com/office/powerpoint/2010/main" val="462131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3136</Words>
  <Application>Microsoft Macintosh PowerPoint</Application>
  <PresentationFormat>On-screen Show (4:3)</PresentationFormat>
  <Paragraphs>382</Paragraphs>
  <Slides>78</Slides>
  <Notes>50</Notes>
  <HiddenSlides>0</HiddenSlides>
  <MMClips>0</MMClips>
  <ScaleCrop>false</ScaleCrop>
  <HeadingPairs>
    <vt:vector size="8" baseType="variant">
      <vt:variant>
        <vt:lpstr>Fonts Used</vt:lpstr>
      </vt:variant>
      <vt:variant>
        <vt:i4>6</vt:i4>
      </vt:variant>
      <vt:variant>
        <vt:lpstr>Theme</vt:lpstr>
      </vt:variant>
      <vt:variant>
        <vt:i4>6</vt:i4>
      </vt:variant>
      <vt:variant>
        <vt:lpstr>Embedded OLE Servers</vt:lpstr>
      </vt:variant>
      <vt:variant>
        <vt:i4>1</vt:i4>
      </vt:variant>
      <vt:variant>
        <vt:lpstr>Slide Titles</vt:lpstr>
      </vt:variant>
      <vt:variant>
        <vt:i4>78</vt:i4>
      </vt:variant>
    </vt:vector>
  </HeadingPairs>
  <TitlesOfParts>
    <vt:vector size="91" baseType="lpstr">
      <vt:lpstr>Arial</vt:lpstr>
      <vt:lpstr>Calibri</vt:lpstr>
      <vt:lpstr>Century Gothic</vt:lpstr>
      <vt:lpstr>Times New Roman</vt:lpstr>
      <vt:lpstr>Wingdings</vt:lpstr>
      <vt:lpstr>Wingdings 3</vt:lpstr>
      <vt:lpstr>Office Theme</vt:lpstr>
      <vt:lpstr>2_Office Theme</vt:lpstr>
      <vt:lpstr>1_Office Theme</vt:lpstr>
      <vt:lpstr>1_Slice</vt:lpstr>
      <vt:lpstr>4_Office Theme</vt:lpstr>
      <vt:lpstr>3_Office Theme</vt:lpstr>
      <vt:lpstr>Photo Editor Photo</vt:lpstr>
      <vt:lpstr>PowerPoint Presentation</vt:lpstr>
      <vt:lpstr>PowerPoint Presentation</vt:lpstr>
      <vt:lpstr>Storm Drain Inlet Protection Measures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Example DOT&amp;PF BMP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Stabilized Construction Vehicle Access &amp; Exit Points</vt:lpstr>
      <vt:lpstr>PowerPoint Presentation</vt:lpstr>
      <vt:lpstr>PowerPoint Presentation</vt:lpstr>
      <vt:lpstr>PowerPoint Presentation</vt:lpstr>
      <vt:lpstr>PowerPoint Presentation</vt:lpstr>
      <vt:lpstr>PowerPoint Presentation</vt:lpstr>
      <vt:lpstr>PowerPoint Presentation</vt:lpstr>
      <vt:lpstr>Control Dewatering</vt:lpstr>
      <vt:lpstr>ADEC Dewatering Permit AKG002000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Evaluations help us improve AK-CESCL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Zimmerman</dc:creator>
  <cp:lastModifiedBy>Katrina Paul</cp:lastModifiedBy>
  <cp:revision>51</cp:revision>
  <dcterms:created xsi:type="dcterms:W3CDTF">2006-08-16T00:00:00Z</dcterms:created>
  <dcterms:modified xsi:type="dcterms:W3CDTF">2022-01-24T21:36:31Z</dcterms:modified>
</cp:coreProperties>
</file>