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wmf" ContentType="image/x-wmf"/>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4.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5.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4" r:id="rId3"/>
    <p:sldMasterId id="2147483688" r:id="rId4"/>
    <p:sldMasterId id="2147483706" r:id="rId5"/>
    <p:sldMasterId id="2147483718" r:id="rId6"/>
  </p:sldMasterIdLst>
  <p:notesMasterIdLst>
    <p:notesMasterId r:id="rId85"/>
  </p:notesMasterIdLst>
  <p:sldIdLst>
    <p:sldId id="333" r:id="rId7"/>
    <p:sldId id="256" r:id="rId8"/>
    <p:sldId id="337" r:id="rId9"/>
    <p:sldId id="258" r:id="rId10"/>
    <p:sldId id="259" r:id="rId11"/>
    <p:sldId id="260" r:id="rId12"/>
    <p:sldId id="261" r:id="rId13"/>
    <p:sldId id="262" r:id="rId14"/>
    <p:sldId id="263" r:id="rId15"/>
    <p:sldId id="264" r:id="rId16"/>
    <p:sldId id="266" r:id="rId17"/>
    <p:sldId id="267" r:id="rId18"/>
    <p:sldId id="268" r:id="rId19"/>
    <p:sldId id="270" r:id="rId20"/>
    <p:sldId id="271" r:id="rId21"/>
    <p:sldId id="665" r:id="rId22"/>
    <p:sldId id="273" r:id="rId23"/>
    <p:sldId id="664" r:id="rId24"/>
    <p:sldId id="275" r:id="rId25"/>
    <p:sldId id="276" r:id="rId26"/>
    <p:sldId id="277" r:id="rId27"/>
    <p:sldId id="278" r:id="rId28"/>
    <p:sldId id="338" r:id="rId29"/>
    <p:sldId id="280" r:id="rId30"/>
    <p:sldId id="281" r:id="rId31"/>
    <p:sldId id="282" r:id="rId32"/>
    <p:sldId id="283" r:id="rId33"/>
    <p:sldId id="284" r:id="rId34"/>
    <p:sldId id="288" r:id="rId35"/>
    <p:sldId id="289" r:id="rId36"/>
    <p:sldId id="290" r:id="rId37"/>
    <p:sldId id="291" r:id="rId38"/>
    <p:sldId id="339" r:id="rId39"/>
    <p:sldId id="663" r:id="rId40"/>
    <p:sldId id="293" r:id="rId41"/>
    <p:sldId id="294" r:id="rId42"/>
    <p:sldId id="295" r:id="rId43"/>
    <p:sldId id="296" r:id="rId44"/>
    <p:sldId id="297" r:id="rId45"/>
    <p:sldId id="344" r:id="rId46"/>
    <p:sldId id="298" r:id="rId47"/>
    <p:sldId id="340" r:id="rId48"/>
    <p:sldId id="341" r:id="rId49"/>
    <p:sldId id="300" r:id="rId50"/>
    <p:sldId id="301" r:id="rId51"/>
    <p:sldId id="302" r:id="rId52"/>
    <p:sldId id="303" r:id="rId53"/>
    <p:sldId id="304" r:id="rId54"/>
    <p:sldId id="305" r:id="rId55"/>
    <p:sldId id="306" r:id="rId56"/>
    <p:sldId id="307" r:id="rId57"/>
    <p:sldId id="308" r:id="rId58"/>
    <p:sldId id="342" r:id="rId59"/>
    <p:sldId id="310" r:id="rId60"/>
    <p:sldId id="311" r:id="rId61"/>
    <p:sldId id="343" r:id="rId62"/>
    <p:sldId id="312" r:id="rId63"/>
    <p:sldId id="313" r:id="rId64"/>
    <p:sldId id="314" r:id="rId65"/>
    <p:sldId id="315" r:id="rId66"/>
    <p:sldId id="336" r:id="rId67"/>
    <p:sldId id="316" r:id="rId68"/>
    <p:sldId id="317" r:id="rId69"/>
    <p:sldId id="318" r:id="rId70"/>
    <p:sldId id="319" r:id="rId71"/>
    <p:sldId id="320" r:id="rId72"/>
    <p:sldId id="324" r:id="rId73"/>
    <p:sldId id="334" r:id="rId74"/>
    <p:sldId id="323" r:id="rId75"/>
    <p:sldId id="321" r:id="rId76"/>
    <p:sldId id="325" r:id="rId77"/>
    <p:sldId id="326" r:id="rId78"/>
    <p:sldId id="322" r:id="rId79"/>
    <p:sldId id="327" r:id="rId80"/>
    <p:sldId id="328" r:id="rId81"/>
    <p:sldId id="330" r:id="rId82"/>
    <p:sldId id="332" r:id="rId83"/>
    <p:sldId id="331" r:id="rId8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CEC07A-B6DF-EFBF-E689-3D6EE96862B9}" v="29" dt="2026-07-13T22:43:07.939"/>
    <p1510:client id="{EE1C3CE2-BE3D-28C2-6D0A-1254F9031B3B}" v="13" dt="2026-07-13T17:47:08.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87550" autoAdjust="0"/>
  </p:normalViewPr>
  <p:slideViewPr>
    <p:cSldViewPr>
      <p:cViewPr varScale="1">
        <p:scale>
          <a:sx n="42" d="100"/>
          <a:sy n="42" d="100"/>
        </p:scale>
        <p:origin x="52" y="324"/>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tableStyles" Target="tableStyles.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5.xml"/><Relationship Id="rId90" Type="http://schemas.microsoft.com/office/2016/11/relationships/changesInfo" Target="changesInfos/changesInfo1.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slide" Target="slides/slide77.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viewProps" Target="viewProps.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S::urn:spo:tenantanon#5a6dc059-5067-416e-af81-4b579d900323::" providerId="AD" clId="Web-{5233C7D4-AFDD-BFC0-6FCB-1031FD92F645}"/>
    <pc:docChg chg="delSld modSld">
      <pc:chgData name="Guest User" userId="S::urn:spo:tenantanon#5a6dc059-5067-416e-af81-4b579d900323::" providerId="AD" clId="Web-{5233C7D4-AFDD-BFC0-6FCB-1031FD92F645}" dt="2026-07-10T23:55:55.127" v="5"/>
      <pc:docMkLst>
        <pc:docMk/>
      </pc:docMkLst>
      <pc:sldChg chg="addSp modSp addAnim">
        <pc:chgData name="Guest User" userId="S::urn:spo:tenantanon#5a6dc059-5067-416e-af81-4b579d900323::" providerId="AD" clId="Web-{5233C7D4-AFDD-BFC0-6FCB-1031FD92F645}" dt="2026-07-10T23:55:49.627" v="4" actId="1076"/>
        <pc:sldMkLst>
          <pc:docMk/>
          <pc:sldMk cId="663860174" sldId="270"/>
        </pc:sldMkLst>
        <pc:spChg chg="add mod">
          <ac:chgData name="Guest User" userId="S::urn:spo:tenantanon#5a6dc059-5067-416e-af81-4b579d900323::" providerId="AD" clId="Web-{5233C7D4-AFDD-BFC0-6FCB-1031FD92F645}" dt="2026-07-10T23:55:49.627" v="4" actId="1076"/>
          <ac:spMkLst>
            <pc:docMk/>
            <pc:sldMk cId="663860174" sldId="270"/>
            <ac:spMk id="5" creationId="{083BC77B-FA97-2A52-F14C-7BA15EA8DFDC}"/>
          </ac:spMkLst>
        </pc:spChg>
        <pc:picChg chg="mod">
          <ac:chgData name="Guest User" userId="S::urn:spo:tenantanon#5a6dc059-5067-416e-af81-4b579d900323::" providerId="AD" clId="Web-{5233C7D4-AFDD-BFC0-6FCB-1031FD92F645}" dt="2026-07-10T23:55:43.252" v="3" actId="1076"/>
          <ac:picMkLst>
            <pc:docMk/>
            <pc:sldMk cId="663860174" sldId="270"/>
            <ac:picMk id="12290" creationId="{00000000-0000-0000-0000-000000000000}"/>
          </ac:picMkLst>
        </pc:picChg>
      </pc:sldChg>
    </pc:docChg>
  </pc:docChgLst>
  <pc:docChgLst>
    <pc:chgData name="Jeanette Holt" userId="S::holtj_akrr.com#ext#@univalaska.onmicrosoft.com::33fae1c7-7c53-4a52-9a4e-edc3295918f4" providerId="AD" clId="Web-{EE1C3CE2-BE3D-28C2-6D0A-1254F9031B3B}"/>
    <pc:docChg chg="modSld">
      <pc:chgData name="Jeanette Holt" userId="S::holtj_akrr.com#ext#@univalaska.onmicrosoft.com::33fae1c7-7c53-4a52-9a4e-edc3295918f4" providerId="AD" clId="Web-{EE1C3CE2-BE3D-28C2-6D0A-1254F9031B3B}" dt="2026-07-13T17:47:07.546" v="8" actId="20577"/>
      <pc:docMkLst>
        <pc:docMk/>
      </pc:docMkLst>
      <pc:sldChg chg="modSp">
        <pc:chgData name="Jeanette Holt" userId="S::holtj_akrr.com#ext#@univalaska.onmicrosoft.com::33fae1c7-7c53-4a52-9a4e-edc3295918f4" providerId="AD" clId="Web-{EE1C3CE2-BE3D-28C2-6D0A-1254F9031B3B}" dt="2026-07-13T17:47:07.546" v="8" actId="20577"/>
        <pc:sldMkLst>
          <pc:docMk/>
          <pc:sldMk cId="3668700686" sldId="256"/>
        </pc:sldMkLst>
        <pc:spChg chg="mod">
          <ac:chgData name="Jeanette Holt" userId="S::holtj_akrr.com#ext#@univalaska.onmicrosoft.com::33fae1c7-7c53-4a52-9a4e-edc3295918f4" providerId="AD" clId="Web-{EE1C3CE2-BE3D-28C2-6D0A-1254F9031B3B}" dt="2026-07-13T17:47:07.546" v="8" actId="20577"/>
          <ac:spMkLst>
            <pc:docMk/>
            <pc:sldMk cId="3668700686" sldId="256"/>
            <ac:spMk id="3" creationId="{00000000-0000-0000-0000-000000000000}"/>
          </ac:spMkLst>
        </pc:spChg>
      </pc:sldChg>
      <pc:sldChg chg="delSp">
        <pc:chgData name="Jeanette Holt" userId="S::holtj_akrr.com#ext#@univalaska.onmicrosoft.com::33fae1c7-7c53-4a52-9a4e-edc3295918f4" providerId="AD" clId="Web-{EE1C3CE2-BE3D-28C2-6D0A-1254F9031B3B}" dt="2026-07-13T16:06:10.747" v="0"/>
        <pc:sldMkLst>
          <pc:docMk/>
          <pc:sldMk cId="547254834" sldId="283"/>
        </pc:sldMkLst>
        <pc:spChg chg="del">
          <ac:chgData name="Jeanette Holt" userId="S::holtj_akrr.com#ext#@univalaska.onmicrosoft.com::33fae1c7-7c53-4a52-9a4e-edc3295918f4" providerId="AD" clId="Web-{EE1C3CE2-BE3D-28C2-6D0A-1254F9031B3B}" dt="2026-07-13T16:06:10.747" v="0"/>
          <ac:spMkLst>
            <pc:docMk/>
            <pc:sldMk cId="547254834" sldId="283"/>
            <ac:spMk id="2" creationId="{00000000-0000-0000-0000-000000000000}"/>
          </ac:spMkLst>
        </pc:spChg>
      </pc:sldChg>
      <pc:sldChg chg="modSp">
        <pc:chgData name="Jeanette Holt" userId="S::holtj_akrr.com#ext#@univalaska.onmicrosoft.com::33fae1c7-7c53-4a52-9a4e-edc3295918f4" providerId="AD" clId="Web-{EE1C3CE2-BE3D-28C2-6D0A-1254F9031B3B}" dt="2026-07-13T16:07:47.075" v="7" actId="1076"/>
        <pc:sldMkLst>
          <pc:docMk/>
          <pc:sldMk cId="1035856122" sldId="296"/>
        </pc:sldMkLst>
        <pc:spChg chg="mod">
          <ac:chgData name="Jeanette Holt" userId="S::holtj_akrr.com#ext#@univalaska.onmicrosoft.com::33fae1c7-7c53-4a52-9a4e-edc3295918f4" providerId="AD" clId="Web-{EE1C3CE2-BE3D-28C2-6D0A-1254F9031B3B}" dt="2026-07-13T16:07:33.153" v="4" actId="1076"/>
          <ac:spMkLst>
            <pc:docMk/>
            <pc:sldMk cId="1035856122" sldId="296"/>
            <ac:spMk id="2" creationId="{00000000-0000-0000-0000-000000000000}"/>
          </ac:spMkLst>
        </pc:spChg>
        <pc:spChg chg="mod">
          <ac:chgData name="Jeanette Holt" userId="S::holtj_akrr.com#ext#@univalaska.onmicrosoft.com::33fae1c7-7c53-4a52-9a4e-edc3295918f4" providerId="AD" clId="Web-{EE1C3CE2-BE3D-28C2-6D0A-1254F9031B3B}" dt="2026-07-13T16:07:47.075" v="7" actId="1076"/>
          <ac:spMkLst>
            <pc:docMk/>
            <pc:sldMk cId="1035856122" sldId="296"/>
            <ac:spMk id="3" creationId="{00000000-0000-0000-0000-000000000000}"/>
          </ac:spMkLst>
        </pc:spChg>
      </pc:sldChg>
    </pc:docChg>
  </pc:docChgLst>
  <pc:docChgLst>
    <pc:chgData name="Jeanette Holt" userId="S::holtj_akrr.com#ext#@univalaska.onmicrosoft.com::33fae1c7-7c53-4a52-9a4e-edc3295918f4" providerId="AD" clId="Web-{DBCEC07A-B6DF-EFBF-E689-3D6EE96862B9}"/>
    <pc:docChg chg="modSld">
      <pc:chgData name="Jeanette Holt" userId="S::holtj_akrr.com#ext#@univalaska.onmicrosoft.com::33fae1c7-7c53-4a52-9a4e-edc3295918f4" providerId="AD" clId="Web-{DBCEC07A-B6DF-EFBF-E689-3D6EE96862B9}" dt="2026-07-13T22:43:07.939" v="28"/>
      <pc:docMkLst>
        <pc:docMk/>
      </pc:docMkLst>
      <pc:sldChg chg="delSp mod modClrScheme chgLayout">
        <pc:chgData name="Jeanette Holt" userId="S::holtj_akrr.com#ext#@univalaska.onmicrosoft.com::33fae1c7-7c53-4a52-9a4e-edc3295918f4" providerId="AD" clId="Web-{DBCEC07A-B6DF-EFBF-E689-3D6EE96862B9}" dt="2026-07-13T22:39:56.298" v="0"/>
        <pc:sldMkLst>
          <pc:docMk/>
          <pc:sldMk cId="3709513974" sldId="258"/>
        </pc:sldMkLst>
        <pc:spChg chg="del">
          <ac:chgData name="Jeanette Holt" userId="S::holtj_akrr.com#ext#@univalaska.onmicrosoft.com::33fae1c7-7c53-4a52-9a4e-edc3295918f4" providerId="AD" clId="Web-{DBCEC07A-B6DF-EFBF-E689-3D6EE96862B9}" dt="2026-07-13T22:39:56.298" v="0"/>
          <ac:spMkLst>
            <pc:docMk/>
            <pc:sldMk cId="3709513974" sldId="258"/>
            <ac:spMk id="2" creationId="{00000000-0000-0000-0000-000000000000}"/>
          </ac:spMkLst>
        </pc:spChg>
        <pc:spChg chg="del">
          <ac:chgData name="Jeanette Holt" userId="S::holtj_akrr.com#ext#@univalaska.onmicrosoft.com::33fae1c7-7c53-4a52-9a4e-edc3295918f4" providerId="AD" clId="Web-{DBCEC07A-B6DF-EFBF-E689-3D6EE96862B9}" dt="2026-07-13T22:39:56.298" v="0"/>
          <ac:spMkLst>
            <pc:docMk/>
            <pc:sldMk cId="3709513974" sldId="258"/>
            <ac:spMk id="3" creationId="{00000000-0000-0000-0000-000000000000}"/>
          </ac:spMkLst>
        </pc:spChg>
        <pc:spChg chg="del">
          <ac:chgData name="Jeanette Holt" userId="S::holtj_akrr.com#ext#@univalaska.onmicrosoft.com::33fae1c7-7c53-4a52-9a4e-edc3295918f4" providerId="AD" clId="Web-{DBCEC07A-B6DF-EFBF-E689-3D6EE96862B9}" dt="2026-07-13T22:39:56.298" v="0"/>
          <ac:spMkLst>
            <pc:docMk/>
            <pc:sldMk cId="3709513974" sldId="258"/>
            <ac:spMk id="4"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0:01.423" v="1"/>
        <pc:sldMkLst>
          <pc:docMk/>
          <pc:sldMk cId="2729329150" sldId="259"/>
        </pc:sldMkLst>
        <pc:spChg chg="del">
          <ac:chgData name="Jeanette Holt" userId="S::holtj_akrr.com#ext#@univalaska.onmicrosoft.com::33fae1c7-7c53-4a52-9a4e-edc3295918f4" providerId="AD" clId="Web-{DBCEC07A-B6DF-EFBF-E689-3D6EE96862B9}" dt="2026-07-13T22:40:01.423" v="1"/>
          <ac:spMkLst>
            <pc:docMk/>
            <pc:sldMk cId="2729329150" sldId="259"/>
            <ac:spMk id="2" creationId="{00000000-0000-0000-0000-000000000000}"/>
          </ac:spMkLst>
        </pc:spChg>
        <pc:spChg chg="del">
          <ac:chgData name="Jeanette Holt" userId="S::holtj_akrr.com#ext#@univalaska.onmicrosoft.com::33fae1c7-7c53-4a52-9a4e-edc3295918f4" providerId="AD" clId="Web-{DBCEC07A-B6DF-EFBF-E689-3D6EE96862B9}" dt="2026-07-13T22:40:01.423" v="1"/>
          <ac:spMkLst>
            <pc:docMk/>
            <pc:sldMk cId="2729329150" sldId="259"/>
            <ac:spMk id="3" creationId="{00000000-0000-0000-0000-000000000000}"/>
          </ac:spMkLst>
        </pc:spChg>
        <pc:spChg chg="del">
          <ac:chgData name="Jeanette Holt" userId="S::holtj_akrr.com#ext#@univalaska.onmicrosoft.com::33fae1c7-7c53-4a52-9a4e-edc3295918f4" providerId="AD" clId="Web-{DBCEC07A-B6DF-EFBF-E689-3D6EE96862B9}" dt="2026-07-13T22:40:01.423" v="1"/>
          <ac:spMkLst>
            <pc:docMk/>
            <pc:sldMk cId="2729329150" sldId="259"/>
            <ac:spMk id="4" creationId="{00000000-0000-0000-0000-000000000000}"/>
          </ac:spMkLst>
        </pc:spChg>
      </pc:sldChg>
      <pc:sldChg chg="delSp modSp mod modClrScheme chgLayout">
        <pc:chgData name="Jeanette Holt" userId="S::holtj_akrr.com#ext#@univalaska.onmicrosoft.com::33fae1c7-7c53-4a52-9a4e-edc3295918f4" providerId="AD" clId="Web-{DBCEC07A-B6DF-EFBF-E689-3D6EE96862B9}" dt="2026-07-13T22:40:11.064" v="2"/>
        <pc:sldMkLst>
          <pc:docMk/>
          <pc:sldMk cId="3936592806" sldId="264"/>
        </pc:sldMkLst>
        <pc:spChg chg="del">
          <ac:chgData name="Jeanette Holt" userId="S::holtj_akrr.com#ext#@univalaska.onmicrosoft.com::33fae1c7-7c53-4a52-9a4e-edc3295918f4" providerId="AD" clId="Web-{DBCEC07A-B6DF-EFBF-E689-3D6EE96862B9}" dt="2026-07-13T22:40:11.064" v="2"/>
          <ac:spMkLst>
            <pc:docMk/>
            <pc:sldMk cId="3936592806" sldId="264"/>
            <ac:spMk id="2" creationId="{00000000-0000-0000-0000-000000000000}"/>
          </ac:spMkLst>
        </pc:spChg>
        <pc:picChg chg="mod ord">
          <ac:chgData name="Jeanette Holt" userId="S::holtj_akrr.com#ext#@univalaska.onmicrosoft.com::33fae1c7-7c53-4a52-9a4e-edc3295918f4" providerId="AD" clId="Web-{DBCEC07A-B6DF-EFBF-E689-3D6EE96862B9}" dt="2026-07-13T22:40:11.064" v="2"/>
          <ac:picMkLst>
            <pc:docMk/>
            <pc:sldMk cId="3936592806" sldId="264"/>
            <ac:picMk id="9218" creationId="{00000000-0000-0000-0000-000000000000}"/>
          </ac:picMkLst>
        </pc:picChg>
      </pc:sldChg>
      <pc:sldChg chg="delSp modSp mod modClrScheme chgLayout">
        <pc:chgData name="Jeanette Holt" userId="S::holtj_akrr.com#ext#@univalaska.onmicrosoft.com::33fae1c7-7c53-4a52-9a4e-edc3295918f4" providerId="AD" clId="Web-{DBCEC07A-B6DF-EFBF-E689-3D6EE96862B9}" dt="2026-07-13T22:40:16.236" v="3"/>
        <pc:sldMkLst>
          <pc:docMk/>
          <pc:sldMk cId="1148500672" sldId="266"/>
        </pc:sldMkLst>
        <pc:spChg chg="del">
          <ac:chgData name="Jeanette Holt" userId="S::holtj_akrr.com#ext#@univalaska.onmicrosoft.com::33fae1c7-7c53-4a52-9a4e-edc3295918f4" providerId="AD" clId="Web-{DBCEC07A-B6DF-EFBF-E689-3D6EE96862B9}" dt="2026-07-13T22:40:16.236" v="3"/>
          <ac:spMkLst>
            <pc:docMk/>
            <pc:sldMk cId="1148500672" sldId="266"/>
            <ac:spMk id="2" creationId="{00000000-0000-0000-0000-000000000000}"/>
          </ac:spMkLst>
        </pc:spChg>
        <pc:picChg chg="mod ord">
          <ac:chgData name="Jeanette Holt" userId="S::holtj_akrr.com#ext#@univalaska.onmicrosoft.com::33fae1c7-7c53-4a52-9a4e-edc3295918f4" providerId="AD" clId="Web-{DBCEC07A-B6DF-EFBF-E689-3D6EE96862B9}" dt="2026-07-13T22:40:16.236" v="3"/>
          <ac:picMkLst>
            <pc:docMk/>
            <pc:sldMk cId="1148500672" sldId="266"/>
            <ac:picMk id="8194" creationId="{00000000-0000-0000-0000-000000000000}"/>
          </ac:picMkLst>
        </pc:picChg>
      </pc:sldChg>
      <pc:sldChg chg="delSp mod modClrScheme chgLayout">
        <pc:chgData name="Jeanette Holt" userId="S::holtj_akrr.com#ext#@univalaska.onmicrosoft.com::33fae1c7-7c53-4a52-9a4e-edc3295918f4" providerId="AD" clId="Web-{DBCEC07A-B6DF-EFBF-E689-3D6EE96862B9}" dt="2026-07-13T22:40:21.064" v="4"/>
        <pc:sldMkLst>
          <pc:docMk/>
          <pc:sldMk cId="1248442895" sldId="267"/>
        </pc:sldMkLst>
        <pc:spChg chg="del">
          <ac:chgData name="Jeanette Holt" userId="S::holtj_akrr.com#ext#@univalaska.onmicrosoft.com::33fae1c7-7c53-4a52-9a4e-edc3295918f4" providerId="AD" clId="Web-{DBCEC07A-B6DF-EFBF-E689-3D6EE96862B9}" dt="2026-07-13T22:40:21.064" v="4"/>
          <ac:spMkLst>
            <pc:docMk/>
            <pc:sldMk cId="1248442895" sldId="267"/>
            <ac:spMk id="2" creationId="{00000000-0000-0000-0000-000000000000}"/>
          </ac:spMkLst>
        </pc:spChg>
        <pc:spChg chg="del">
          <ac:chgData name="Jeanette Holt" userId="S::holtj_akrr.com#ext#@univalaska.onmicrosoft.com::33fae1c7-7c53-4a52-9a4e-edc3295918f4" providerId="AD" clId="Web-{DBCEC07A-B6DF-EFBF-E689-3D6EE96862B9}" dt="2026-07-13T22:40:21.064" v="4"/>
          <ac:spMkLst>
            <pc:docMk/>
            <pc:sldMk cId="1248442895" sldId="267"/>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0:26.158" v="5"/>
        <pc:sldMkLst>
          <pc:docMk/>
          <pc:sldMk cId="2544024198" sldId="268"/>
        </pc:sldMkLst>
        <pc:spChg chg="del">
          <ac:chgData name="Jeanette Holt" userId="S::holtj_akrr.com#ext#@univalaska.onmicrosoft.com::33fae1c7-7c53-4a52-9a4e-edc3295918f4" providerId="AD" clId="Web-{DBCEC07A-B6DF-EFBF-E689-3D6EE96862B9}" dt="2026-07-13T22:40:26.158" v="5"/>
          <ac:spMkLst>
            <pc:docMk/>
            <pc:sldMk cId="2544024198" sldId="268"/>
            <ac:spMk id="2" creationId="{00000000-0000-0000-0000-000000000000}"/>
          </ac:spMkLst>
        </pc:spChg>
        <pc:spChg chg="del">
          <ac:chgData name="Jeanette Holt" userId="S::holtj_akrr.com#ext#@univalaska.onmicrosoft.com::33fae1c7-7c53-4a52-9a4e-edc3295918f4" providerId="AD" clId="Web-{DBCEC07A-B6DF-EFBF-E689-3D6EE96862B9}" dt="2026-07-13T22:40:26.158" v="5"/>
          <ac:spMkLst>
            <pc:docMk/>
            <pc:sldMk cId="2544024198" sldId="268"/>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0:31.267" v="6"/>
        <pc:sldMkLst>
          <pc:docMk/>
          <pc:sldMk cId="663860174" sldId="270"/>
        </pc:sldMkLst>
        <pc:spChg chg="del">
          <ac:chgData name="Jeanette Holt" userId="S::holtj_akrr.com#ext#@univalaska.onmicrosoft.com::33fae1c7-7c53-4a52-9a4e-edc3295918f4" providerId="AD" clId="Web-{DBCEC07A-B6DF-EFBF-E689-3D6EE96862B9}" dt="2026-07-13T22:40:31.267" v="6"/>
          <ac:spMkLst>
            <pc:docMk/>
            <pc:sldMk cId="663860174" sldId="270"/>
            <ac:spMk id="2" creationId="{00000000-0000-0000-0000-000000000000}"/>
          </ac:spMkLst>
        </pc:spChg>
        <pc:spChg chg="del">
          <ac:chgData name="Jeanette Holt" userId="S::holtj_akrr.com#ext#@univalaska.onmicrosoft.com::33fae1c7-7c53-4a52-9a4e-edc3295918f4" providerId="AD" clId="Web-{DBCEC07A-B6DF-EFBF-E689-3D6EE96862B9}" dt="2026-07-13T22:40:31.267" v="6"/>
          <ac:spMkLst>
            <pc:docMk/>
            <pc:sldMk cId="663860174" sldId="270"/>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0:43.705" v="7"/>
        <pc:sldMkLst>
          <pc:docMk/>
          <pc:sldMk cId="1194225786" sldId="271"/>
        </pc:sldMkLst>
        <pc:spChg chg="del">
          <ac:chgData name="Jeanette Holt" userId="S::holtj_akrr.com#ext#@univalaska.onmicrosoft.com::33fae1c7-7c53-4a52-9a4e-edc3295918f4" providerId="AD" clId="Web-{DBCEC07A-B6DF-EFBF-E689-3D6EE96862B9}" dt="2026-07-13T22:40:43.705" v="7"/>
          <ac:spMkLst>
            <pc:docMk/>
            <pc:sldMk cId="1194225786" sldId="271"/>
            <ac:spMk id="2" creationId="{00000000-0000-0000-0000-000000000000}"/>
          </ac:spMkLst>
        </pc:spChg>
        <pc:spChg chg="del">
          <ac:chgData name="Jeanette Holt" userId="S::holtj_akrr.com#ext#@univalaska.onmicrosoft.com::33fae1c7-7c53-4a52-9a4e-edc3295918f4" providerId="AD" clId="Web-{DBCEC07A-B6DF-EFBF-E689-3D6EE96862B9}" dt="2026-07-13T22:40:43.705" v="7"/>
          <ac:spMkLst>
            <pc:docMk/>
            <pc:sldMk cId="1194225786" sldId="271"/>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0:55.673" v="8"/>
        <pc:sldMkLst>
          <pc:docMk/>
          <pc:sldMk cId="3406577736" sldId="275"/>
        </pc:sldMkLst>
        <pc:spChg chg="del">
          <ac:chgData name="Jeanette Holt" userId="S::holtj_akrr.com#ext#@univalaska.onmicrosoft.com::33fae1c7-7c53-4a52-9a4e-edc3295918f4" providerId="AD" clId="Web-{DBCEC07A-B6DF-EFBF-E689-3D6EE96862B9}" dt="2026-07-13T22:40:55.673" v="8"/>
          <ac:spMkLst>
            <pc:docMk/>
            <pc:sldMk cId="3406577736" sldId="275"/>
            <ac:spMk id="2" creationId="{00000000-0000-0000-0000-000000000000}"/>
          </ac:spMkLst>
        </pc:spChg>
        <pc:spChg chg="del">
          <ac:chgData name="Jeanette Holt" userId="S::holtj_akrr.com#ext#@univalaska.onmicrosoft.com::33fae1c7-7c53-4a52-9a4e-edc3295918f4" providerId="AD" clId="Web-{DBCEC07A-B6DF-EFBF-E689-3D6EE96862B9}" dt="2026-07-13T22:40:55.673" v="8"/>
          <ac:spMkLst>
            <pc:docMk/>
            <pc:sldMk cId="3406577736" sldId="275"/>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1:00.173" v="9"/>
        <pc:sldMkLst>
          <pc:docMk/>
          <pc:sldMk cId="2366769025" sldId="276"/>
        </pc:sldMkLst>
        <pc:spChg chg="del">
          <ac:chgData name="Jeanette Holt" userId="S::holtj_akrr.com#ext#@univalaska.onmicrosoft.com::33fae1c7-7c53-4a52-9a4e-edc3295918f4" providerId="AD" clId="Web-{DBCEC07A-B6DF-EFBF-E689-3D6EE96862B9}" dt="2026-07-13T22:41:00.173" v="9"/>
          <ac:spMkLst>
            <pc:docMk/>
            <pc:sldMk cId="2366769025" sldId="276"/>
            <ac:spMk id="2" creationId="{00000000-0000-0000-0000-000000000000}"/>
          </ac:spMkLst>
        </pc:spChg>
        <pc:spChg chg="del">
          <ac:chgData name="Jeanette Holt" userId="S::holtj_akrr.com#ext#@univalaska.onmicrosoft.com::33fae1c7-7c53-4a52-9a4e-edc3295918f4" providerId="AD" clId="Web-{DBCEC07A-B6DF-EFBF-E689-3D6EE96862B9}" dt="2026-07-13T22:41:00.173" v="9"/>
          <ac:spMkLst>
            <pc:docMk/>
            <pc:sldMk cId="2366769025" sldId="276"/>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1:04.830" v="10"/>
        <pc:sldMkLst>
          <pc:docMk/>
          <pc:sldMk cId="21864830" sldId="277"/>
        </pc:sldMkLst>
        <pc:spChg chg="del">
          <ac:chgData name="Jeanette Holt" userId="S::holtj_akrr.com#ext#@univalaska.onmicrosoft.com::33fae1c7-7c53-4a52-9a4e-edc3295918f4" providerId="AD" clId="Web-{DBCEC07A-B6DF-EFBF-E689-3D6EE96862B9}" dt="2026-07-13T22:41:04.830" v="10"/>
          <ac:spMkLst>
            <pc:docMk/>
            <pc:sldMk cId="21864830" sldId="277"/>
            <ac:spMk id="2" creationId="{00000000-0000-0000-0000-000000000000}"/>
          </ac:spMkLst>
        </pc:spChg>
        <pc:spChg chg="del">
          <ac:chgData name="Jeanette Holt" userId="S::holtj_akrr.com#ext#@univalaska.onmicrosoft.com::33fae1c7-7c53-4a52-9a4e-edc3295918f4" providerId="AD" clId="Web-{DBCEC07A-B6DF-EFBF-E689-3D6EE96862B9}" dt="2026-07-13T22:41:04.830" v="10"/>
          <ac:spMkLst>
            <pc:docMk/>
            <pc:sldMk cId="21864830" sldId="277"/>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1:16.127" v="11"/>
        <pc:sldMkLst>
          <pc:docMk/>
          <pc:sldMk cId="1834224896" sldId="281"/>
        </pc:sldMkLst>
        <pc:spChg chg="del">
          <ac:chgData name="Jeanette Holt" userId="S::holtj_akrr.com#ext#@univalaska.onmicrosoft.com::33fae1c7-7c53-4a52-9a4e-edc3295918f4" providerId="AD" clId="Web-{DBCEC07A-B6DF-EFBF-E689-3D6EE96862B9}" dt="2026-07-13T22:41:16.127" v="11"/>
          <ac:spMkLst>
            <pc:docMk/>
            <pc:sldMk cId="1834224896" sldId="281"/>
            <ac:spMk id="2" creationId="{00000000-0000-0000-0000-000000000000}"/>
          </ac:spMkLst>
        </pc:spChg>
        <pc:spChg chg="del">
          <ac:chgData name="Jeanette Holt" userId="S::holtj_akrr.com#ext#@univalaska.onmicrosoft.com::33fae1c7-7c53-4a52-9a4e-edc3295918f4" providerId="AD" clId="Web-{DBCEC07A-B6DF-EFBF-E689-3D6EE96862B9}" dt="2026-07-13T22:41:16.127" v="11"/>
          <ac:spMkLst>
            <pc:docMk/>
            <pc:sldMk cId="1834224896" sldId="281"/>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1:21.017" v="12"/>
        <pc:sldMkLst>
          <pc:docMk/>
          <pc:sldMk cId="3049965647" sldId="282"/>
        </pc:sldMkLst>
        <pc:spChg chg="del">
          <ac:chgData name="Jeanette Holt" userId="S::holtj_akrr.com#ext#@univalaska.onmicrosoft.com::33fae1c7-7c53-4a52-9a4e-edc3295918f4" providerId="AD" clId="Web-{DBCEC07A-B6DF-EFBF-E689-3D6EE96862B9}" dt="2026-07-13T22:41:21.017" v="12"/>
          <ac:spMkLst>
            <pc:docMk/>
            <pc:sldMk cId="3049965647" sldId="282"/>
            <ac:spMk id="2" creationId="{00000000-0000-0000-0000-000000000000}"/>
          </ac:spMkLst>
        </pc:spChg>
        <pc:spChg chg="del">
          <ac:chgData name="Jeanette Holt" userId="S::holtj_akrr.com#ext#@univalaska.onmicrosoft.com::33fae1c7-7c53-4a52-9a4e-edc3295918f4" providerId="AD" clId="Web-{DBCEC07A-B6DF-EFBF-E689-3D6EE96862B9}" dt="2026-07-13T22:41:21.017" v="12"/>
          <ac:spMkLst>
            <pc:docMk/>
            <pc:sldMk cId="3049965647" sldId="282"/>
            <ac:spMk id="3" creationId="{00000000-0000-0000-0000-000000000000}"/>
          </ac:spMkLst>
        </pc:spChg>
      </pc:sldChg>
      <pc:sldChg chg="delSp modSp mod modClrScheme chgLayout">
        <pc:chgData name="Jeanette Holt" userId="S::holtj_akrr.com#ext#@univalaska.onmicrosoft.com::33fae1c7-7c53-4a52-9a4e-edc3295918f4" providerId="AD" clId="Web-{DBCEC07A-B6DF-EFBF-E689-3D6EE96862B9}" dt="2026-07-13T22:41:27.830" v="13"/>
        <pc:sldMkLst>
          <pc:docMk/>
          <pc:sldMk cId="3836454160" sldId="288"/>
        </pc:sldMkLst>
        <pc:spChg chg="del">
          <ac:chgData name="Jeanette Holt" userId="S::holtj_akrr.com#ext#@univalaska.onmicrosoft.com::33fae1c7-7c53-4a52-9a4e-edc3295918f4" providerId="AD" clId="Web-{DBCEC07A-B6DF-EFBF-E689-3D6EE96862B9}" dt="2026-07-13T22:41:27.830" v="13"/>
          <ac:spMkLst>
            <pc:docMk/>
            <pc:sldMk cId="3836454160" sldId="288"/>
            <ac:spMk id="2" creationId="{00000000-0000-0000-0000-000000000000}"/>
          </ac:spMkLst>
        </pc:spChg>
        <pc:picChg chg="mod ord">
          <ac:chgData name="Jeanette Holt" userId="S::holtj_akrr.com#ext#@univalaska.onmicrosoft.com::33fae1c7-7c53-4a52-9a4e-edc3295918f4" providerId="AD" clId="Web-{DBCEC07A-B6DF-EFBF-E689-3D6EE96862B9}" dt="2026-07-13T22:41:27.830" v="13"/>
          <ac:picMkLst>
            <pc:docMk/>
            <pc:sldMk cId="3836454160" sldId="288"/>
            <ac:picMk id="5122" creationId="{00000000-0000-0000-0000-000000000000}"/>
          </ac:picMkLst>
        </pc:picChg>
      </pc:sldChg>
      <pc:sldChg chg="delSp modSp mod modClrScheme chgLayout">
        <pc:chgData name="Jeanette Holt" userId="S::holtj_akrr.com#ext#@univalaska.onmicrosoft.com::33fae1c7-7c53-4a52-9a4e-edc3295918f4" providerId="AD" clId="Web-{DBCEC07A-B6DF-EFBF-E689-3D6EE96862B9}" dt="2026-07-13T22:41:32.314" v="14"/>
        <pc:sldMkLst>
          <pc:docMk/>
          <pc:sldMk cId="2252329802" sldId="289"/>
        </pc:sldMkLst>
        <pc:spChg chg="del">
          <ac:chgData name="Jeanette Holt" userId="S::holtj_akrr.com#ext#@univalaska.onmicrosoft.com::33fae1c7-7c53-4a52-9a4e-edc3295918f4" providerId="AD" clId="Web-{DBCEC07A-B6DF-EFBF-E689-3D6EE96862B9}" dt="2026-07-13T22:41:32.314" v="14"/>
          <ac:spMkLst>
            <pc:docMk/>
            <pc:sldMk cId="2252329802" sldId="289"/>
            <ac:spMk id="2" creationId="{00000000-0000-0000-0000-000000000000}"/>
          </ac:spMkLst>
        </pc:spChg>
        <pc:picChg chg="mod ord">
          <ac:chgData name="Jeanette Holt" userId="S::holtj_akrr.com#ext#@univalaska.onmicrosoft.com::33fae1c7-7c53-4a52-9a4e-edc3295918f4" providerId="AD" clId="Web-{DBCEC07A-B6DF-EFBF-E689-3D6EE96862B9}" dt="2026-07-13T22:41:32.314" v="14"/>
          <ac:picMkLst>
            <pc:docMk/>
            <pc:sldMk cId="2252329802" sldId="289"/>
            <ac:picMk id="5122" creationId="{00000000-0000-0000-0000-000000000000}"/>
          </ac:picMkLst>
        </pc:picChg>
      </pc:sldChg>
      <pc:sldChg chg="delSp mod modClrScheme chgLayout">
        <pc:chgData name="Jeanette Holt" userId="S::holtj_akrr.com#ext#@univalaska.onmicrosoft.com::33fae1c7-7c53-4a52-9a4e-edc3295918f4" providerId="AD" clId="Web-{DBCEC07A-B6DF-EFBF-E689-3D6EE96862B9}" dt="2026-07-13T22:41:36.689" v="15"/>
        <pc:sldMkLst>
          <pc:docMk/>
          <pc:sldMk cId="4156089469" sldId="290"/>
        </pc:sldMkLst>
        <pc:spChg chg="del">
          <ac:chgData name="Jeanette Holt" userId="S::holtj_akrr.com#ext#@univalaska.onmicrosoft.com::33fae1c7-7c53-4a52-9a4e-edc3295918f4" providerId="AD" clId="Web-{DBCEC07A-B6DF-EFBF-E689-3D6EE96862B9}" dt="2026-07-13T22:41:36.689" v="15"/>
          <ac:spMkLst>
            <pc:docMk/>
            <pc:sldMk cId="4156089469" sldId="290"/>
            <ac:spMk id="2" creationId="{00000000-0000-0000-0000-000000000000}"/>
          </ac:spMkLst>
        </pc:spChg>
        <pc:spChg chg="del">
          <ac:chgData name="Jeanette Holt" userId="S::holtj_akrr.com#ext#@univalaska.onmicrosoft.com::33fae1c7-7c53-4a52-9a4e-edc3295918f4" providerId="AD" clId="Web-{DBCEC07A-B6DF-EFBF-E689-3D6EE96862B9}" dt="2026-07-13T22:41:36.689" v="15"/>
          <ac:spMkLst>
            <pc:docMk/>
            <pc:sldMk cId="4156089469" sldId="290"/>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1:52.423" v="16"/>
        <pc:sldMkLst>
          <pc:docMk/>
          <pc:sldMk cId="1948287091" sldId="300"/>
        </pc:sldMkLst>
        <pc:spChg chg="del">
          <ac:chgData name="Jeanette Holt" userId="S::holtj_akrr.com#ext#@univalaska.onmicrosoft.com::33fae1c7-7c53-4a52-9a4e-edc3295918f4" providerId="AD" clId="Web-{DBCEC07A-B6DF-EFBF-E689-3D6EE96862B9}" dt="2026-07-13T22:41:52.423" v="16"/>
          <ac:spMkLst>
            <pc:docMk/>
            <pc:sldMk cId="1948287091" sldId="300"/>
            <ac:spMk id="2" creationId="{00000000-0000-0000-0000-000000000000}"/>
          </ac:spMkLst>
        </pc:spChg>
        <pc:spChg chg="del">
          <ac:chgData name="Jeanette Holt" userId="S::holtj_akrr.com#ext#@univalaska.onmicrosoft.com::33fae1c7-7c53-4a52-9a4e-edc3295918f4" providerId="AD" clId="Web-{DBCEC07A-B6DF-EFBF-E689-3D6EE96862B9}" dt="2026-07-13T22:41:52.423" v="16"/>
          <ac:spMkLst>
            <pc:docMk/>
            <pc:sldMk cId="1948287091" sldId="300"/>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1:56.486" v="17"/>
        <pc:sldMkLst>
          <pc:docMk/>
          <pc:sldMk cId="2599214240" sldId="301"/>
        </pc:sldMkLst>
        <pc:spChg chg="del">
          <ac:chgData name="Jeanette Holt" userId="S::holtj_akrr.com#ext#@univalaska.onmicrosoft.com::33fae1c7-7c53-4a52-9a4e-edc3295918f4" providerId="AD" clId="Web-{DBCEC07A-B6DF-EFBF-E689-3D6EE96862B9}" dt="2026-07-13T22:41:56.486" v="17"/>
          <ac:spMkLst>
            <pc:docMk/>
            <pc:sldMk cId="2599214240" sldId="301"/>
            <ac:spMk id="2" creationId="{00000000-0000-0000-0000-000000000000}"/>
          </ac:spMkLst>
        </pc:spChg>
        <pc:spChg chg="del">
          <ac:chgData name="Jeanette Holt" userId="S::holtj_akrr.com#ext#@univalaska.onmicrosoft.com::33fae1c7-7c53-4a52-9a4e-edc3295918f4" providerId="AD" clId="Web-{DBCEC07A-B6DF-EFBF-E689-3D6EE96862B9}" dt="2026-07-13T22:41:56.486" v="17"/>
          <ac:spMkLst>
            <pc:docMk/>
            <pc:sldMk cId="2599214240" sldId="301"/>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2:00.783" v="18"/>
        <pc:sldMkLst>
          <pc:docMk/>
          <pc:sldMk cId="4092605208" sldId="302"/>
        </pc:sldMkLst>
        <pc:spChg chg="del">
          <ac:chgData name="Jeanette Holt" userId="S::holtj_akrr.com#ext#@univalaska.onmicrosoft.com::33fae1c7-7c53-4a52-9a4e-edc3295918f4" providerId="AD" clId="Web-{DBCEC07A-B6DF-EFBF-E689-3D6EE96862B9}" dt="2026-07-13T22:42:00.783" v="18"/>
          <ac:spMkLst>
            <pc:docMk/>
            <pc:sldMk cId="4092605208" sldId="302"/>
            <ac:spMk id="2" creationId="{00000000-0000-0000-0000-000000000000}"/>
          </ac:spMkLst>
        </pc:spChg>
        <pc:spChg chg="del">
          <ac:chgData name="Jeanette Holt" userId="S::holtj_akrr.com#ext#@univalaska.onmicrosoft.com::33fae1c7-7c53-4a52-9a4e-edc3295918f4" providerId="AD" clId="Web-{DBCEC07A-B6DF-EFBF-E689-3D6EE96862B9}" dt="2026-07-13T22:42:00.783" v="18"/>
          <ac:spMkLst>
            <pc:docMk/>
            <pc:sldMk cId="4092605208" sldId="302"/>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2:04.908" v="19"/>
        <pc:sldMkLst>
          <pc:docMk/>
          <pc:sldMk cId="3847778765" sldId="303"/>
        </pc:sldMkLst>
        <pc:spChg chg="del">
          <ac:chgData name="Jeanette Holt" userId="S::holtj_akrr.com#ext#@univalaska.onmicrosoft.com::33fae1c7-7c53-4a52-9a4e-edc3295918f4" providerId="AD" clId="Web-{DBCEC07A-B6DF-EFBF-E689-3D6EE96862B9}" dt="2026-07-13T22:42:04.908" v="19"/>
          <ac:spMkLst>
            <pc:docMk/>
            <pc:sldMk cId="3847778765" sldId="303"/>
            <ac:spMk id="2" creationId="{00000000-0000-0000-0000-000000000000}"/>
          </ac:spMkLst>
        </pc:spChg>
        <pc:spChg chg="del">
          <ac:chgData name="Jeanette Holt" userId="S::holtj_akrr.com#ext#@univalaska.onmicrosoft.com::33fae1c7-7c53-4a52-9a4e-edc3295918f4" providerId="AD" clId="Web-{DBCEC07A-B6DF-EFBF-E689-3D6EE96862B9}" dt="2026-07-13T22:42:04.908" v="19"/>
          <ac:spMkLst>
            <pc:docMk/>
            <pc:sldMk cId="3847778765" sldId="303"/>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2:08.689" v="20"/>
        <pc:sldMkLst>
          <pc:docMk/>
          <pc:sldMk cId="1751267459" sldId="304"/>
        </pc:sldMkLst>
        <pc:spChg chg="del">
          <ac:chgData name="Jeanette Holt" userId="S::holtj_akrr.com#ext#@univalaska.onmicrosoft.com::33fae1c7-7c53-4a52-9a4e-edc3295918f4" providerId="AD" clId="Web-{DBCEC07A-B6DF-EFBF-E689-3D6EE96862B9}" dt="2026-07-13T22:42:08.689" v="20"/>
          <ac:spMkLst>
            <pc:docMk/>
            <pc:sldMk cId="1751267459" sldId="304"/>
            <ac:spMk id="2" creationId="{00000000-0000-0000-0000-000000000000}"/>
          </ac:spMkLst>
        </pc:spChg>
        <pc:spChg chg="del">
          <ac:chgData name="Jeanette Holt" userId="S::holtj_akrr.com#ext#@univalaska.onmicrosoft.com::33fae1c7-7c53-4a52-9a4e-edc3295918f4" providerId="AD" clId="Web-{DBCEC07A-B6DF-EFBF-E689-3D6EE96862B9}" dt="2026-07-13T22:42:08.689" v="20"/>
          <ac:spMkLst>
            <pc:docMk/>
            <pc:sldMk cId="1751267459" sldId="304"/>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2:13.486" v="21"/>
        <pc:sldMkLst>
          <pc:docMk/>
          <pc:sldMk cId="3074018165" sldId="305"/>
        </pc:sldMkLst>
        <pc:spChg chg="del">
          <ac:chgData name="Jeanette Holt" userId="S::holtj_akrr.com#ext#@univalaska.onmicrosoft.com::33fae1c7-7c53-4a52-9a4e-edc3295918f4" providerId="AD" clId="Web-{DBCEC07A-B6DF-EFBF-E689-3D6EE96862B9}" dt="2026-07-13T22:42:13.486" v="21"/>
          <ac:spMkLst>
            <pc:docMk/>
            <pc:sldMk cId="3074018165" sldId="305"/>
            <ac:spMk id="2" creationId="{00000000-0000-0000-0000-000000000000}"/>
          </ac:spMkLst>
        </pc:spChg>
        <pc:spChg chg="del">
          <ac:chgData name="Jeanette Holt" userId="S::holtj_akrr.com#ext#@univalaska.onmicrosoft.com::33fae1c7-7c53-4a52-9a4e-edc3295918f4" providerId="AD" clId="Web-{DBCEC07A-B6DF-EFBF-E689-3D6EE96862B9}" dt="2026-07-13T22:42:13.486" v="21"/>
          <ac:spMkLst>
            <pc:docMk/>
            <pc:sldMk cId="3074018165" sldId="305"/>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2:18.033" v="22"/>
        <pc:sldMkLst>
          <pc:docMk/>
          <pc:sldMk cId="234454246" sldId="306"/>
        </pc:sldMkLst>
        <pc:spChg chg="del">
          <ac:chgData name="Jeanette Holt" userId="S::holtj_akrr.com#ext#@univalaska.onmicrosoft.com::33fae1c7-7c53-4a52-9a4e-edc3295918f4" providerId="AD" clId="Web-{DBCEC07A-B6DF-EFBF-E689-3D6EE96862B9}" dt="2026-07-13T22:42:18.033" v="22"/>
          <ac:spMkLst>
            <pc:docMk/>
            <pc:sldMk cId="234454246" sldId="306"/>
            <ac:spMk id="2" creationId="{00000000-0000-0000-0000-000000000000}"/>
          </ac:spMkLst>
        </pc:spChg>
        <pc:spChg chg="del">
          <ac:chgData name="Jeanette Holt" userId="S::holtj_akrr.com#ext#@univalaska.onmicrosoft.com::33fae1c7-7c53-4a52-9a4e-edc3295918f4" providerId="AD" clId="Web-{DBCEC07A-B6DF-EFBF-E689-3D6EE96862B9}" dt="2026-07-13T22:42:18.033" v="22"/>
          <ac:spMkLst>
            <pc:docMk/>
            <pc:sldMk cId="234454246" sldId="306"/>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2:21.439" v="23"/>
        <pc:sldMkLst>
          <pc:docMk/>
          <pc:sldMk cId="3882788462" sldId="307"/>
        </pc:sldMkLst>
        <pc:spChg chg="del">
          <ac:chgData name="Jeanette Holt" userId="S::holtj_akrr.com#ext#@univalaska.onmicrosoft.com::33fae1c7-7c53-4a52-9a4e-edc3295918f4" providerId="AD" clId="Web-{DBCEC07A-B6DF-EFBF-E689-3D6EE96862B9}" dt="2026-07-13T22:42:21.439" v="23"/>
          <ac:spMkLst>
            <pc:docMk/>
            <pc:sldMk cId="3882788462" sldId="307"/>
            <ac:spMk id="2" creationId="{00000000-0000-0000-0000-000000000000}"/>
          </ac:spMkLst>
        </pc:spChg>
        <pc:spChg chg="del">
          <ac:chgData name="Jeanette Holt" userId="S::holtj_akrr.com#ext#@univalaska.onmicrosoft.com::33fae1c7-7c53-4a52-9a4e-edc3295918f4" providerId="AD" clId="Web-{DBCEC07A-B6DF-EFBF-E689-3D6EE96862B9}" dt="2026-07-13T22:42:21.439" v="23"/>
          <ac:spMkLst>
            <pc:docMk/>
            <pc:sldMk cId="3882788462" sldId="307"/>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2:26.298" v="24"/>
        <pc:sldMkLst>
          <pc:docMk/>
          <pc:sldMk cId="1121171869" sldId="308"/>
        </pc:sldMkLst>
        <pc:spChg chg="del">
          <ac:chgData name="Jeanette Holt" userId="S::holtj_akrr.com#ext#@univalaska.onmicrosoft.com::33fae1c7-7c53-4a52-9a4e-edc3295918f4" providerId="AD" clId="Web-{DBCEC07A-B6DF-EFBF-E689-3D6EE96862B9}" dt="2026-07-13T22:42:26.298" v="24"/>
          <ac:spMkLst>
            <pc:docMk/>
            <pc:sldMk cId="1121171869" sldId="308"/>
            <ac:spMk id="2" creationId="{00000000-0000-0000-0000-000000000000}"/>
          </ac:spMkLst>
        </pc:spChg>
        <pc:spChg chg="del">
          <ac:chgData name="Jeanette Holt" userId="S::holtj_akrr.com#ext#@univalaska.onmicrosoft.com::33fae1c7-7c53-4a52-9a4e-edc3295918f4" providerId="AD" clId="Web-{DBCEC07A-B6DF-EFBF-E689-3D6EE96862B9}" dt="2026-07-13T22:42:26.298" v="24"/>
          <ac:spMkLst>
            <pc:docMk/>
            <pc:sldMk cId="1121171869" sldId="308"/>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2:57.783" v="26"/>
        <pc:sldMkLst>
          <pc:docMk/>
          <pc:sldMk cId="572665136" sldId="328"/>
        </pc:sldMkLst>
        <pc:spChg chg="del">
          <ac:chgData name="Jeanette Holt" userId="S::holtj_akrr.com#ext#@univalaska.onmicrosoft.com::33fae1c7-7c53-4a52-9a4e-edc3295918f4" providerId="AD" clId="Web-{DBCEC07A-B6DF-EFBF-E689-3D6EE96862B9}" dt="2026-07-13T22:42:57.783" v="26"/>
          <ac:spMkLst>
            <pc:docMk/>
            <pc:sldMk cId="572665136" sldId="328"/>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3:02.642" v="27"/>
        <pc:sldMkLst>
          <pc:docMk/>
          <pc:sldMk cId="3685650940" sldId="330"/>
        </pc:sldMkLst>
        <pc:spChg chg="del">
          <ac:chgData name="Jeanette Holt" userId="S::holtj_akrr.com#ext#@univalaska.onmicrosoft.com::33fae1c7-7c53-4a52-9a4e-edc3295918f4" providerId="AD" clId="Web-{DBCEC07A-B6DF-EFBF-E689-3D6EE96862B9}" dt="2026-07-13T22:43:02.642" v="27"/>
          <ac:spMkLst>
            <pc:docMk/>
            <pc:sldMk cId="3685650940" sldId="330"/>
            <ac:spMk id="2" creationId="{00000000-0000-0000-0000-000000000000}"/>
          </ac:spMkLst>
        </pc:spChg>
        <pc:spChg chg="del">
          <ac:chgData name="Jeanette Holt" userId="S::holtj_akrr.com#ext#@univalaska.onmicrosoft.com::33fae1c7-7c53-4a52-9a4e-edc3295918f4" providerId="AD" clId="Web-{DBCEC07A-B6DF-EFBF-E689-3D6EE96862B9}" dt="2026-07-13T22:43:02.642" v="27"/>
          <ac:spMkLst>
            <pc:docMk/>
            <pc:sldMk cId="3685650940" sldId="330"/>
            <ac:spMk id="3" creationId="{00000000-0000-0000-0000-000000000000}"/>
          </ac:spMkLst>
        </pc:spChg>
      </pc:sldChg>
      <pc:sldChg chg="delSp modSp mod modClrScheme chgLayout">
        <pc:chgData name="Jeanette Holt" userId="S::holtj_akrr.com#ext#@univalaska.onmicrosoft.com::33fae1c7-7c53-4a52-9a4e-edc3295918f4" providerId="AD" clId="Web-{DBCEC07A-B6DF-EFBF-E689-3D6EE96862B9}" dt="2026-07-13T22:43:07.939" v="28"/>
        <pc:sldMkLst>
          <pc:docMk/>
          <pc:sldMk cId="3375570902" sldId="332"/>
        </pc:sldMkLst>
        <pc:spChg chg="mod ord">
          <ac:chgData name="Jeanette Holt" userId="S::holtj_akrr.com#ext#@univalaska.onmicrosoft.com::33fae1c7-7c53-4a52-9a4e-edc3295918f4" providerId="AD" clId="Web-{DBCEC07A-B6DF-EFBF-E689-3D6EE96862B9}" dt="2026-07-13T22:43:07.939" v="28"/>
          <ac:spMkLst>
            <pc:docMk/>
            <pc:sldMk cId="3375570902" sldId="332"/>
            <ac:spMk id="2" creationId="{00000000-0000-0000-0000-000000000000}"/>
          </ac:spMkLst>
        </pc:spChg>
        <pc:spChg chg="del">
          <ac:chgData name="Jeanette Holt" userId="S::holtj_akrr.com#ext#@univalaska.onmicrosoft.com::33fae1c7-7c53-4a52-9a4e-edc3295918f4" providerId="AD" clId="Web-{DBCEC07A-B6DF-EFBF-E689-3D6EE96862B9}" dt="2026-07-13T22:43:07.939" v="28"/>
          <ac:spMkLst>
            <pc:docMk/>
            <pc:sldMk cId="3375570902" sldId="332"/>
            <ac:spMk id="3" creationId="{00000000-0000-0000-0000-000000000000}"/>
          </ac:spMkLst>
        </pc:spChg>
      </pc:sldChg>
      <pc:sldChg chg="delSp mod modClrScheme chgLayout">
        <pc:chgData name="Jeanette Holt" userId="S::holtj_akrr.com#ext#@univalaska.onmicrosoft.com::33fae1c7-7c53-4a52-9a4e-edc3295918f4" providerId="AD" clId="Web-{DBCEC07A-B6DF-EFBF-E689-3D6EE96862B9}" dt="2026-07-13T22:42:46.423" v="25"/>
        <pc:sldMkLst>
          <pc:docMk/>
          <pc:sldMk cId="343284871" sldId="334"/>
        </pc:sldMkLst>
        <pc:spChg chg="del">
          <ac:chgData name="Jeanette Holt" userId="S::holtj_akrr.com#ext#@univalaska.onmicrosoft.com::33fae1c7-7c53-4a52-9a4e-edc3295918f4" providerId="AD" clId="Web-{DBCEC07A-B6DF-EFBF-E689-3D6EE96862B9}" dt="2026-07-13T22:42:46.423" v="25"/>
          <ac:spMkLst>
            <pc:docMk/>
            <pc:sldMk cId="343284871" sldId="334"/>
            <ac:spMk id="2" creationId="{00000000-0000-0000-0000-000000000000}"/>
          </ac:spMkLst>
        </pc:spChg>
        <pc:spChg chg="del">
          <ac:chgData name="Jeanette Holt" userId="S::holtj_akrr.com#ext#@univalaska.onmicrosoft.com::33fae1c7-7c53-4a52-9a4e-edc3295918f4" providerId="AD" clId="Web-{DBCEC07A-B6DF-EFBF-E689-3D6EE96862B9}" dt="2026-07-13T22:42:46.423" v="25"/>
          <ac:spMkLst>
            <pc:docMk/>
            <pc:sldMk cId="343284871" sldId="33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0AC5283-DB54-472B-9400-2508145BB592}" type="datetimeFigureOut">
              <a:rPr lang="en-US" smtClean="0"/>
              <a:t>7/13/2026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A07CF8C-086B-4CDD-B874-B330A5E7BF7D}" type="slidenum">
              <a:rPr lang="en-US" smtClean="0"/>
              <a:t>‹#›</a:t>
            </a:fld>
            <a:endParaRPr lang="en-US"/>
          </a:p>
        </p:txBody>
      </p:sp>
    </p:spTree>
    <p:extLst>
      <p:ext uri="{BB962C8B-B14F-4D97-AF65-F5344CB8AC3E}">
        <p14:creationId xmlns:p14="http://schemas.microsoft.com/office/powerpoint/2010/main" val="1350743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What exactly is this silt fence</a:t>
            </a:r>
            <a:r>
              <a:rPr lang="en-US" baseline="0" dirty="0"/>
              <a:t> doing, comment on the repeated misuse of silt fence in the construction industry. Open the discussion about how sediment controls are trying to prevent sediment from getting into surface waters, the sediment controls should not be in the waters.</a:t>
            </a:r>
            <a:endParaRPr lang="en-US" dirty="0"/>
          </a:p>
        </p:txBody>
      </p:sp>
      <p:sp>
        <p:nvSpPr>
          <p:cNvPr id="4" name="Slide Number Placeholder 3"/>
          <p:cNvSpPr>
            <a:spLocks noGrp="1"/>
          </p:cNvSpPr>
          <p:nvPr>
            <p:ph type="sldNum" sz="quarter" idx="10"/>
          </p:nvPr>
        </p:nvSpPr>
        <p:spPr/>
        <p:txBody>
          <a:bodyPr/>
          <a:lstStyle/>
          <a:p>
            <a:fld id="{7D9BA9B4-1C4F-4EA7-A8CA-3F3E8301E4A7}"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945036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A6FC9F43-09FE-4C8E-8203-C5E0BADBE4E2}" type="slidenum">
              <a:rPr lang="en-US" smtClean="0"/>
              <a:pPr/>
              <a:t>3</a:t>
            </a:fld>
            <a:endParaRPr lang="en-US"/>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r>
              <a:rPr lang="en-US" b="1"/>
              <a:t>Do not spend a lot of time working on drain inlets without protecting it properly</a:t>
            </a:r>
          </a:p>
        </p:txBody>
      </p:sp>
    </p:spTree>
    <p:extLst>
      <p:ext uri="{BB962C8B-B14F-4D97-AF65-F5344CB8AC3E}">
        <p14:creationId xmlns:p14="http://schemas.microsoft.com/office/powerpoint/2010/main" val="1001390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times inlet protection can get in the way of traffic or be destroyed by traffic.</a:t>
            </a:r>
            <a:r>
              <a:rPr lang="en-US" baseline="0" dirty="0"/>
              <a:t> An inspector must pay attention to inlet protection that diverts flows somewhere else like this one as the increased flows to other areas may cause problems. The diversion would be created because the BMP will bypass the flow around the inlet to the next one down gradient.</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3233990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BMP between the construction site and the receiving waters.</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3692392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Outlet protection is in and the wattle is the </a:t>
            </a:r>
            <a:r>
              <a:rPr lang="en-US" dirty="0" err="1"/>
              <a:t>waterbody</a:t>
            </a:r>
            <a:r>
              <a:rPr lang="en-US" baseline="0" dirty="0"/>
              <a:t> protection measure mulch and seed on the soils.</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177489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only for a little humor, if an instructor has no humor or desire to inject any levity to the class delete it or ignore it.</a:t>
            </a:r>
          </a:p>
        </p:txBody>
      </p:sp>
      <p:sp>
        <p:nvSpPr>
          <p:cNvPr id="4" name="Slide Number Placeholder 3"/>
          <p:cNvSpPr>
            <a:spLocks noGrp="1"/>
          </p:cNvSpPr>
          <p:nvPr>
            <p:ph type="sldNum" sz="quarter" idx="10"/>
          </p:nvPr>
        </p:nvSpPr>
        <p:spPr/>
        <p:txBody>
          <a:bodyPr/>
          <a:lstStyle/>
          <a:p>
            <a:fld id="{DA07CF8C-086B-4CDD-B874-B330A5E7BF7D}" type="slidenum">
              <a:rPr lang="en-US" smtClean="0"/>
              <a:t>8</a:t>
            </a:fld>
            <a:endParaRPr lang="en-US"/>
          </a:p>
        </p:txBody>
      </p:sp>
    </p:spTree>
    <p:extLst>
      <p:ext uri="{BB962C8B-B14F-4D97-AF65-F5344CB8AC3E}">
        <p14:creationId xmlns:p14="http://schemas.microsoft.com/office/powerpoint/2010/main" val="3264141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Interlocking gravel is great stabilization. Depending on the forces it will be exposed to you need to use larger rock. This is true for all shear stress lining, ditches, overflows, outlets etc.</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1434598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Using the finished rock material to create a sediment control </a:t>
            </a:r>
            <a:r>
              <a:rPr lang="en-US" dirty="0" err="1"/>
              <a:t>berm</a:t>
            </a:r>
            <a:r>
              <a:rPr lang="en-US" dirty="0"/>
              <a:t> as</a:t>
            </a:r>
            <a:r>
              <a:rPr lang="en-US" baseline="0" dirty="0"/>
              <a:t> the slope is constructed.</a:t>
            </a:r>
            <a:endParaRPr lang="en-US" dirty="0"/>
          </a:p>
        </p:txBody>
      </p:sp>
      <p:sp>
        <p:nvSpPr>
          <p:cNvPr id="4" name="Slide Number Placeholder 3"/>
          <p:cNvSpPr>
            <a:spLocks noGrp="1"/>
          </p:cNvSpPr>
          <p:nvPr>
            <p:ph type="sldNum" sz="quarter" idx="10"/>
          </p:nvPr>
        </p:nvSpPr>
        <p:spPr/>
        <p:txBody>
          <a:bodyPr/>
          <a:lstStyle/>
          <a:p>
            <a:fld id="{7D9BA9B4-1C4F-4EA7-A8CA-3F3E8301E4A7}"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802145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Note the big rock is the same in the previous slide to show scale and height</a:t>
            </a:r>
          </a:p>
        </p:txBody>
      </p:sp>
      <p:sp>
        <p:nvSpPr>
          <p:cNvPr id="4" name="Slide Number Placeholder 3"/>
          <p:cNvSpPr>
            <a:spLocks noGrp="1"/>
          </p:cNvSpPr>
          <p:nvPr>
            <p:ph type="sldNum" sz="quarter" idx="10"/>
          </p:nvPr>
        </p:nvSpPr>
        <p:spPr/>
        <p:txBody>
          <a:bodyPr/>
          <a:lstStyle/>
          <a:p>
            <a:fld id="{7D9BA9B4-1C4F-4EA7-A8CA-3F3E8301E4A7}"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31144669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gravel filter</a:t>
            </a:r>
            <a:r>
              <a:rPr lang="en-US" baseline="0" dirty="0"/>
              <a:t> berm that will be the perimeter control and simply become part of the fill.</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18170318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fill complete the gravel filter berm is simply part of the fill.</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1349191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conveyer to build the berm with an excavator.</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15194217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perimeter</a:t>
            </a:r>
            <a:r>
              <a:rPr lang="en-US" baseline="0" dirty="0"/>
              <a:t> controls do not go through the receiving waters but should go around them.</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24900954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 example of using the same idea for a water crossing perimeter control and embankment stabilization. </a:t>
            </a:r>
            <a:r>
              <a:rPr lang="en-US"/>
              <a:t>Bern height may vary depending on size of embankment fill</a:t>
            </a:r>
          </a:p>
          <a:p>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38388835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Bridge decks and temporary crossings always present challenges to perimeter sediment</a:t>
            </a:r>
            <a:r>
              <a:rPr lang="en-US" baseline="0" dirty="0"/>
              <a:t> controls.</a:t>
            </a:r>
            <a:endParaRPr lang="en-US" dirty="0"/>
          </a:p>
        </p:txBody>
      </p:sp>
      <p:sp>
        <p:nvSpPr>
          <p:cNvPr id="4" name="Slide Number Placeholder 3"/>
          <p:cNvSpPr>
            <a:spLocks noGrp="1"/>
          </p:cNvSpPr>
          <p:nvPr>
            <p:ph type="sldNum" sz="quarter" idx="10"/>
          </p:nvPr>
        </p:nvSpPr>
        <p:spPr/>
        <p:txBody>
          <a:bodyPr/>
          <a:lstStyle/>
          <a:p>
            <a:fld id="{DA07CF8C-086B-4CDD-B874-B330A5E7BF7D}" type="slidenum">
              <a:rPr lang="en-US" smtClean="0"/>
              <a:t>19</a:t>
            </a:fld>
            <a:endParaRPr lang="en-US"/>
          </a:p>
        </p:txBody>
      </p:sp>
    </p:spTree>
    <p:extLst>
      <p:ext uri="{BB962C8B-B14F-4D97-AF65-F5344CB8AC3E}">
        <p14:creationId xmlns:p14="http://schemas.microsoft.com/office/powerpoint/2010/main" val="5726224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 gravel filter berm is also acting as final stabilization.</a:t>
            </a:r>
          </a:p>
        </p:txBody>
      </p:sp>
      <p:sp>
        <p:nvSpPr>
          <p:cNvPr id="4" name="Slide Number Placeholder 3"/>
          <p:cNvSpPr>
            <a:spLocks noGrp="1"/>
          </p:cNvSpPr>
          <p:nvPr>
            <p:ph type="sldNum" sz="quarter" idx="10"/>
          </p:nvPr>
        </p:nvSpPr>
        <p:spPr/>
        <p:txBody>
          <a:bodyPr/>
          <a:lstStyle/>
          <a:p>
            <a:fld id="{DA07CF8C-086B-4CDD-B874-B330A5E7BF7D}" type="slidenum">
              <a:rPr lang="en-US" smtClean="0"/>
              <a:t>20</a:t>
            </a:fld>
            <a:endParaRPr lang="en-US"/>
          </a:p>
        </p:txBody>
      </p:sp>
    </p:spTree>
    <p:extLst>
      <p:ext uri="{BB962C8B-B14F-4D97-AF65-F5344CB8AC3E}">
        <p14:creationId xmlns:p14="http://schemas.microsoft.com/office/powerpoint/2010/main" val="24508060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the girders are set</a:t>
            </a:r>
            <a:r>
              <a:rPr lang="en-US" baseline="0" dirty="0"/>
              <a:t> the stabilization is complete.</a:t>
            </a:r>
            <a:endParaRPr lang="en-US" dirty="0"/>
          </a:p>
        </p:txBody>
      </p:sp>
      <p:sp>
        <p:nvSpPr>
          <p:cNvPr id="4" name="Slide Number Placeholder 3"/>
          <p:cNvSpPr>
            <a:spLocks noGrp="1"/>
          </p:cNvSpPr>
          <p:nvPr>
            <p:ph type="sldNum" sz="quarter" idx="10"/>
          </p:nvPr>
        </p:nvSpPr>
        <p:spPr/>
        <p:txBody>
          <a:bodyPr/>
          <a:lstStyle/>
          <a:p>
            <a:fld id="{DA07CF8C-086B-4CDD-B874-B330A5E7BF7D}" type="slidenum">
              <a:rPr lang="en-US" smtClean="0"/>
              <a:t>21</a:t>
            </a:fld>
            <a:endParaRPr lang="en-US"/>
          </a:p>
        </p:txBody>
      </p:sp>
    </p:spTree>
    <p:extLst>
      <p:ext uri="{BB962C8B-B14F-4D97-AF65-F5344CB8AC3E}">
        <p14:creationId xmlns:p14="http://schemas.microsoft.com/office/powerpoint/2010/main" val="8291076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different slopes, proximity to the water, schedules for the next phase should drive the decisions about the rock size to stabilize the areas.</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22</a:t>
            </a:fld>
            <a:endParaRPr lang="en-US">
              <a:solidFill>
                <a:prstClr val="black"/>
              </a:solidFill>
            </a:endParaRPr>
          </a:p>
        </p:txBody>
      </p:sp>
    </p:spTree>
    <p:extLst>
      <p:ext uri="{BB962C8B-B14F-4D97-AF65-F5344CB8AC3E}">
        <p14:creationId xmlns:p14="http://schemas.microsoft.com/office/powerpoint/2010/main" val="1444218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7"/>
          <p:cNvSpPr>
            <a:spLocks noGrp="1" noChangeArrowheads="1"/>
          </p:cNvSpPr>
          <p:nvPr>
            <p:ph type="sldNum" sz="quarter" idx="5"/>
          </p:nvPr>
        </p:nvSpPr>
        <p:spPr>
          <a:noFill/>
        </p:spPr>
        <p:txBody>
          <a:bodyPr/>
          <a:lstStyle/>
          <a:p>
            <a:fld id="{B9528C86-3F2E-41EA-8B7F-627147D02595}" type="slidenum">
              <a:rPr lang="en-US" smtClean="0"/>
              <a:pPr/>
              <a:t>23</a:t>
            </a:fld>
            <a:endParaRPr lang="en-US"/>
          </a:p>
        </p:txBody>
      </p:sp>
      <p:sp>
        <p:nvSpPr>
          <p:cNvPr id="200707" name="Rectangle 2"/>
          <p:cNvSpPr>
            <a:spLocks noGrp="1" noRot="1" noChangeAspect="1" noChangeArrowheads="1" noTextEdit="1"/>
          </p:cNvSpPr>
          <p:nvPr>
            <p:ph type="sldImg"/>
          </p:nvPr>
        </p:nvSpPr>
        <p:spPr>
          <a:ln/>
        </p:spPr>
      </p:sp>
      <p:sp>
        <p:nvSpPr>
          <p:cNvPr id="200708" name="Rectangle 3"/>
          <p:cNvSpPr>
            <a:spLocks noGrp="1" noChangeArrowheads="1"/>
          </p:cNvSpPr>
          <p:nvPr>
            <p:ph type="body" idx="1"/>
          </p:nvPr>
        </p:nvSpPr>
        <p:spPr>
          <a:noFill/>
          <a:ln/>
        </p:spPr>
        <p:txBody>
          <a:bodyPr/>
          <a:lstStyle/>
          <a:p>
            <a:pPr eaLnBrk="1" hangingPunct="1"/>
            <a:r>
              <a:rPr lang="en-US" b="1"/>
              <a:t>Provide a place for the eroded material to collect on your property.</a:t>
            </a:r>
          </a:p>
          <a:p>
            <a:pPr eaLnBrk="1" hangingPunct="1"/>
            <a:r>
              <a:rPr lang="en-US" b="1"/>
              <a:t>Remove sediment from the stormwater.</a:t>
            </a:r>
          </a:p>
        </p:txBody>
      </p:sp>
    </p:spTree>
    <p:extLst>
      <p:ext uri="{BB962C8B-B14F-4D97-AF65-F5344CB8AC3E}">
        <p14:creationId xmlns:p14="http://schemas.microsoft.com/office/powerpoint/2010/main" val="23898495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Make a little fun of silt fence, then introduce alternative method with the wattle</a:t>
            </a:r>
          </a:p>
        </p:txBody>
      </p:sp>
      <p:sp>
        <p:nvSpPr>
          <p:cNvPr id="4" name="Slide Number Placeholder 3"/>
          <p:cNvSpPr>
            <a:spLocks noGrp="1"/>
          </p:cNvSpPr>
          <p:nvPr>
            <p:ph type="sldNum" sz="quarter" idx="10"/>
          </p:nvPr>
        </p:nvSpPr>
        <p:spPr/>
        <p:txBody>
          <a:bodyPr/>
          <a:lstStyle/>
          <a:p>
            <a:fld id="{7D9BA9B4-1C4F-4EA7-A8CA-3F3E8301E4A7}"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36673927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Improper installation when found in the</a:t>
            </a:r>
            <a:r>
              <a:rPr lang="en-US" baseline="0" dirty="0"/>
              <a:t> field begs two questions, are we inspecting? Are we qualified to do inspections?</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37875948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sediment deposition past the silt fence, what is the purpose of the silt fence. Where should the fence be?</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1801824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 Clip: Silt Fence.wmv</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07CF8C-086B-4CDD-B874-B330A5E7BF7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780993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bridge crossing and the silt fence is simply a flap on the asphalt and some sand bags to try to hold it down. Construction traffic is breaking the bags and the effectiveness was never really there. This situation comes up a lot, if the sediment control is not tightly sealed to the surface flow will simply go under it. In this case right into the creek.</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29</a:t>
            </a:fld>
            <a:endParaRPr lang="en-US">
              <a:solidFill>
                <a:prstClr val="black"/>
              </a:solidFill>
            </a:endParaRPr>
          </a:p>
        </p:txBody>
      </p:sp>
    </p:spTree>
    <p:extLst>
      <p:ext uri="{BB962C8B-B14F-4D97-AF65-F5344CB8AC3E}">
        <p14:creationId xmlns:p14="http://schemas.microsoft.com/office/powerpoint/2010/main" val="38629534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Directing flow off a bridge crossing situation to the surrounding area is usually the preferred method for dealing with these perimeter control situations.</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30</a:t>
            </a:fld>
            <a:endParaRPr lang="en-US">
              <a:solidFill>
                <a:prstClr val="black"/>
              </a:solidFill>
            </a:endParaRPr>
          </a:p>
        </p:txBody>
      </p:sp>
    </p:spTree>
    <p:extLst>
      <p:ext uri="{BB962C8B-B14F-4D97-AF65-F5344CB8AC3E}">
        <p14:creationId xmlns:p14="http://schemas.microsoft.com/office/powerpoint/2010/main" val="7205918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only one idea for dealing with this situation. No matter what</a:t>
            </a:r>
            <a:r>
              <a:rPr lang="en-US" baseline="0" dirty="0"/>
              <a:t> a project chooses to use it must be in contact with the asphalt to prevent water from getting under the installation.</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31</a:t>
            </a:fld>
            <a:endParaRPr lang="en-US">
              <a:solidFill>
                <a:prstClr val="black"/>
              </a:solidFill>
            </a:endParaRPr>
          </a:p>
        </p:txBody>
      </p:sp>
    </p:spTree>
    <p:extLst>
      <p:ext uri="{BB962C8B-B14F-4D97-AF65-F5344CB8AC3E}">
        <p14:creationId xmlns:p14="http://schemas.microsoft.com/office/powerpoint/2010/main" val="41072568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different examples of bridge deck perimeter controls, note the steel plate preventing the wear on the geotextile.</a:t>
            </a:r>
          </a:p>
        </p:txBody>
      </p:sp>
      <p:sp>
        <p:nvSpPr>
          <p:cNvPr id="4" name="Slide Number Placeholder 3"/>
          <p:cNvSpPr>
            <a:spLocks noGrp="1"/>
          </p:cNvSpPr>
          <p:nvPr>
            <p:ph type="sldNum" sz="quarter" idx="10"/>
          </p:nvPr>
        </p:nvSpPr>
        <p:spPr/>
        <p:txBody>
          <a:bodyPr/>
          <a:lstStyle/>
          <a:p>
            <a:fld id="{DA07CF8C-086B-4CDD-B874-B330A5E7BF7D}" type="slidenum">
              <a:rPr lang="en-US" smtClean="0"/>
              <a:t>32</a:t>
            </a:fld>
            <a:endParaRPr lang="en-US"/>
          </a:p>
        </p:txBody>
      </p:sp>
    </p:spTree>
    <p:extLst>
      <p:ext uri="{BB962C8B-B14F-4D97-AF65-F5344CB8AC3E}">
        <p14:creationId xmlns:p14="http://schemas.microsoft.com/office/powerpoint/2010/main" val="18553565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a:noFill/>
        </p:spPr>
        <p:txBody>
          <a:bodyPr/>
          <a:lstStyle/>
          <a:p>
            <a:fld id="{41D44FFB-7DB2-4A79-B0DB-6E0F9869E642}" type="slidenum">
              <a:rPr lang="en-US" smtClean="0"/>
              <a:pPr/>
              <a:t>33</a:t>
            </a:fld>
            <a:endParaRPr lang="en-US"/>
          </a:p>
        </p:txBody>
      </p:sp>
      <p:sp>
        <p:nvSpPr>
          <p:cNvPr id="169987" name="Rectangle 2"/>
          <p:cNvSpPr>
            <a:spLocks noGrp="1" noRot="1" noChangeAspect="1" noChangeArrowheads="1" noTextEdit="1"/>
          </p:cNvSpPr>
          <p:nvPr>
            <p:ph type="sldImg"/>
          </p:nvPr>
        </p:nvSpPr>
        <p:spPr>
          <a:ln/>
        </p:spPr>
      </p:sp>
      <p:sp>
        <p:nvSpPr>
          <p:cNvPr id="169988" name="Rectangle 3"/>
          <p:cNvSpPr>
            <a:spLocks noGrp="1" noChangeArrowheads="1"/>
          </p:cNvSpPr>
          <p:nvPr>
            <p:ph type="body" idx="1"/>
          </p:nvPr>
        </p:nvSpPr>
        <p:spPr>
          <a:noFill/>
          <a:ln/>
        </p:spPr>
        <p:txBody>
          <a:bodyPr/>
          <a:lstStyle/>
          <a:p>
            <a:pPr eaLnBrk="1" hangingPunct="1"/>
            <a:r>
              <a:rPr lang="en-US" b="1"/>
              <a:t>Trackout is extremely dirty when rain washes it off – Regulators will be looking at this very frequently – perhaps the most public construction erosion control problem there is.</a:t>
            </a:r>
          </a:p>
        </p:txBody>
      </p:sp>
    </p:spTree>
    <p:extLst>
      <p:ext uri="{BB962C8B-B14F-4D97-AF65-F5344CB8AC3E}">
        <p14:creationId xmlns:p14="http://schemas.microsoft.com/office/powerpoint/2010/main" val="18180362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a:t>
            </a:r>
            <a:r>
              <a:rPr lang="en-US" baseline="0" dirty="0"/>
              <a:t> means more than just cleaning up the track out. “Prevent” is the key word.</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35</a:t>
            </a:fld>
            <a:endParaRPr lang="en-US">
              <a:solidFill>
                <a:prstClr val="black"/>
              </a:solidFill>
            </a:endParaRPr>
          </a:p>
        </p:txBody>
      </p:sp>
    </p:spTree>
    <p:extLst>
      <p:ext uri="{BB962C8B-B14F-4D97-AF65-F5344CB8AC3E}">
        <p14:creationId xmlns:p14="http://schemas.microsoft.com/office/powerpoint/2010/main" val="39337747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 Clip: Construction Entrances-Exits_1</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7ED63D-D60A-47F4-9930-62B6CF6AF28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588126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Street</a:t>
            </a:r>
            <a:r>
              <a:rPr lang="en-US" baseline="0" dirty="0"/>
              <a:t> sweeping can be very expensive on projects that involve a lot of export. If traffic must enter the site and drive through dirt and mud there will be </a:t>
            </a:r>
            <a:r>
              <a:rPr lang="en-US" baseline="0" dirty="0" err="1"/>
              <a:t>trackout</a:t>
            </a:r>
            <a:r>
              <a:rPr lang="en-US" baseline="0" dirty="0"/>
              <a:t>, a wheel wash may be necessary to prevent the </a:t>
            </a:r>
            <a:r>
              <a:rPr lang="en-US" baseline="0" dirty="0" err="1"/>
              <a:t>trackout</a:t>
            </a:r>
            <a:r>
              <a:rPr lang="en-US" baseline="0" dirty="0"/>
              <a:t>.  Most commercial washes u</a:t>
            </a:r>
            <a:r>
              <a:rPr lang="en-US" dirty="0"/>
              <a:t>sually need extra capacity in the reservoir and a flocculent to get desired results.</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37</a:t>
            </a:fld>
            <a:endParaRPr lang="en-US">
              <a:solidFill>
                <a:prstClr val="black"/>
              </a:solidFill>
            </a:endParaRPr>
          </a:p>
        </p:txBody>
      </p:sp>
    </p:spTree>
    <p:extLst>
      <p:ext uri="{BB962C8B-B14F-4D97-AF65-F5344CB8AC3E}">
        <p14:creationId xmlns:p14="http://schemas.microsoft.com/office/powerpoint/2010/main" val="24546434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the heavy equipment at the project, this is a haul road from the barge landing being used for the aggregate import. Does</a:t>
            </a:r>
            <a:r>
              <a:rPr lang="en-US" baseline="0" dirty="0"/>
              <a:t> the </a:t>
            </a:r>
            <a:r>
              <a:rPr lang="en-US" baseline="0" dirty="0" err="1"/>
              <a:t>trackout</a:t>
            </a:r>
            <a:r>
              <a:rPr lang="en-US" baseline="0" dirty="0"/>
              <a:t> need to be cleaned up to “minimize” off-site impacts? If washed into the roadside ditch where will it go? Does the ditch discharge into a water of the US?</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41226736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acres of disturbed area at a time contributing to a single</a:t>
            </a:r>
            <a:r>
              <a:rPr lang="en-US" baseline="0" dirty="0"/>
              <a:t> discharge point.</a:t>
            </a:r>
            <a:endParaRPr lang="en-US" dirty="0"/>
          </a:p>
        </p:txBody>
      </p:sp>
      <p:sp>
        <p:nvSpPr>
          <p:cNvPr id="4" name="Slide Number Placeholder 3"/>
          <p:cNvSpPr>
            <a:spLocks noGrp="1"/>
          </p:cNvSpPr>
          <p:nvPr>
            <p:ph type="sldNum" sz="quarter" idx="10"/>
          </p:nvPr>
        </p:nvSpPr>
        <p:spPr/>
        <p:txBody>
          <a:bodyPr/>
          <a:lstStyle/>
          <a:p>
            <a:fld id="{DA07CF8C-086B-4CDD-B874-B330A5E7BF7D}" type="slidenum">
              <a:rPr lang="en-US" smtClean="0"/>
              <a:t>39</a:t>
            </a:fld>
            <a:endParaRPr lang="en-US"/>
          </a:p>
        </p:txBody>
      </p:sp>
    </p:spTree>
    <p:extLst>
      <p:ext uri="{BB962C8B-B14F-4D97-AF65-F5344CB8AC3E}">
        <p14:creationId xmlns:p14="http://schemas.microsoft.com/office/powerpoint/2010/main" val="1696415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DEC permit we are talking about here is the excavation</a:t>
            </a:r>
            <a:r>
              <a:rPr lang="en-US" baseline="0" dirty="0"/>
              <a:t> dewatering permit, not the CGP.</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41</a:t>
            </a:fld>
            <a:endParaRPr lang="en-US">
              <a:solidFill>
                <a:prstClr val="black"/>
              </a:solidFill>
            </a:endParaRPr>
          </a:p>
        </p:txBody>
      </p:sp>
    </p:spTree>
    <p:extLst>
      <p:ext uri="{BB962C8B-B14F-4D97-AF65-F5344CB8AC3E}">
        <p14:creationId xmlns:p14="http://schemas.microsoft.com/office/powerpoint/2010/main" val="38899185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fld id="{59F01D61-0FC2-4A1B-AC28-DAFB6577003C}" type="slidenum">
              <a:rPr kumimoji="0" lang="en-US" altLang="en-US" sz="1200" b="0" i="0" u="none" strike="noStrike" kern="0" cap="none" spc="0" normalizeH="0" baseline="0" noProof="0">
                <a:ln>
                  <a:noFill/>
                </a:ln>
                <a:solidFill>
                  <a:srgbClr val="000000"/>
                </a:solidFill>
                <a:effectLst/>
                <a:uLnTx/>
                <a:uFillTx/>
                <a:latin typeface="Arial" panose="020B0604020202020204" pitchFamily="34" charset="0"/>
              </a:rPr>
              <a:pPr marL="0" marR="0" lvl="0" indent="0" defTabSz="914400" eaLnBrk="1" fontAlgn="auto" latinLnBrk="0" hangingPunct="1">
                <a:lnSpc>
                  <a:spcPct val="100000"/>
                </a:lnSpc>
                <a:spcBef>
                  <a:spcPct val="0"/>
                </a:spcBef>
                <a:spcAft>
                  <a:spcPts val="0"/>
                </a:spcAft>
                <a:buClrTx/>
                <a:buSzTx/>
                <a:buFontTx/>
                <a:buNone/>
                <a:tabLst/>
                <a:defRPr/>
              </a:pPr>
              <a:t>42</a:t>
            </a:fld>
            <a:endParaRPr kumimoji="0" lang="en-US" altLang="en-US" sz="1200" b="0" i="0" u="none" strike="noStrike" kern="0" cap="none" spc="0" normalizeH="0" baseline="0" noProof="0">
              <a:ln>
                <a:noFill/>
              </a:ln>
              <a:solidFill>
                <a:srgbClr val="000000"/>
              </a:solidFill>
              <a:effectLst/>
              <a:uLnTx/>
              <a:uFillTx/>
              <a:latin typeface="Arial" panose="020B0604020202020204" pitchFamily="34" charset="0"/>
            </a:endParaRPr>
          </a:p>
        </p:txBody>
      </p:sp>
    </p:spTree>
    <p:extLst>
      <p:ext uri="{BB962C8B-B14F-4D97-AF65-F5344CB8AC3E}">
        <p14:creationId xmlns:p14="http://schemas.microsoft.com/office/powerpoint/2010/main" val="39134109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Dewatering is when we pump from a constructed excavation.</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44</a:t>
            </a:fld>
            <a:endParaRPr lang="en-US">
              <a:solidFill>
                <a:prstClr val="black"/>
              </a:solidFill>
            </a:endParaRPr>
          </a:p>
        </p:txBody>
      </p:sp>
    </p:spTree>
    <p:extLst>
      <p:ext uri="{BB962C8B-B14F-4D97-AF65-F5344CB8AC3E}">
        <p14:creationId xmlns:p14="http://schemas.microsoft.com/office/powerpoint/2010/main" val="41686665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Diversions may be constructed and stabilized and not involve any dewatering.</a:t>
            </a:r>
          </a:p>
        </p:txBody>
      </p:sp>
      <p:sp>
        <p:nvSpPr>
          <p:cNvPr id="4" name="Slide Number Placeholder 3"/>
          <p:cNvSpPr>
            <a:spLocks noGrp="1"/>
          </p:cNvSpPr>
          <p:nvPr>
            <p:ph type="sldNum" sz="quarter" idx="10"/>
          </p:nvPr>
        </p:nvSpPr>
        <p:spPr/>
        <p:txBody>
          <a:bodyPr/>
          <a:lstStyle/>
          <a:p>
            <a:fld id="{DA07CF8C-086B-4CDD-B874-B330A5E7BF7D}" type="slidenum">
              <a:rPr lang="en-US" smtClean="0"/>
              <a:t>45</a:t>
            </a:fld>
            <a:endParaRPr lang="en-US"/>
          </a:p>
        </p:txBody>
      </p:sp>
    </p:spTree>
    <p:extLst>
      <p:ext uri="{BB962C8B-B14F-4D97-AF65-F5344CB8AC3E}">
        <p14:creationId xmlns:p14="http://schemas.microsoft.com/office/powerpoint/2010/main" val="18004146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Diversions can be pumped and not involve dewatering. This is simply putting the water that drains through the creek bottom</a:t>
            </a:r>
            <a:r>
              <a:rPr lang="en-US" baseline="0" dirty="0"/>
              <a:t> cobble back in to the constructed diversion.</a:t>
            </a:r>
            <a:endParaRPr lang="en-US" dirty="0"/>
          </a:p>
        </p:txBody>
      </p:sp>
      <p:sp>
        <p:nvSpPr>
          <p:cNvPr id="4" name="Slide Number Placeholder 3"/>
          <p:cNvSpPr>
            <a:spLocks noGrp="1"/>
          </p:cNvSpPr>
          <p:nvPr>
            <p:ph type="sldNum" sz="quarter" idx="10"/>
          </p:nvPr>
        </p:nvSpPr>
        <p:spPr/>
        <p:txBody>
          <a:bodyPr/>
          <a:lstStyle/>
          <a:p>
            <a:fld id="{DA07CF8C-086B-4CDD-B874-B330A5E7BF7D}" type="slidenum">
              <a:rPr lang="en-US" smtClean="0"/>
              <a:t>46</a:t>
            </a:fld>
            <a:endParaRPr lang="en-US"/>
          </a:p>
        </p:txBody>
      </p:sp>
    </p:spTree>
    <p:extLst>
      <p:ext uri="{BB962C8B-B14F-4D97-AF65-F5344CB8AC3E}">
        <p14:creationId xmlns:p14="http://schemas.microsoft.com/office/powerpoint/2010/main" val="82300647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pumping from</a:t>
            </a:r>
            <a:r>
              <a:rPr lang="en-US" baseline="0" dirty="0"/>
              <a:t> the excavation, this is excavation dewatering, note there is no perimeter control between the disturbed construction site and the flow.</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47</a:t>
            </a:fld>
            <a:endParaRPr lang="en-US">
              <a:solidFill>
                <a:prstClr val="black"/>
              </a:solidFill>
            </a:endParaRPr>
          </a:p>
        </p:txBody>
      </p:sp>
    </p:spTree>
    <p:extLst>
      <p:ext uri="{BB962C8B-B14F-4D97-AF65-F5344CB8AC3E}">
        <p14:creationId xmlns:p14="http://schemas.microsoft.com/office/powerpoint/2010/main" val="414535772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intake location could be a diversion.</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48</a:t>
            </a:fld>
            <a:endParaRPr lang="en-US">
              <a:solidFill>
                <a:prstClr val="black"/>
              </a:solidFill>
            </a:endParaRPr>
          </a:p>
        </p:txBody>
      </p:sp>
    </p:spTree>
    <p:extLst>
      <p:ext uri="{BB962C8B-B14F-4D97-AF65-F5344CB8AC3E}">
        <p14:creationId xmlns:p14="http://schemas.microsoft.com/office/powerpoint/2010/main" val="12570965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a:t>
            </a:r>
            <a:r>
              <a:rPr lang="en-US" baseline="0" dirty="0"/>
              <a:t> upstream view. This water is running into the project from offsite. </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49</a:t>
            </a:fld>
            <a:endParaRPr lang="en-US">
              <a:solidFill>
                <a:prstClr val="black"/>
              </a:solidFill>
            </a:endParaRPr>
          </a:p>
        </p:txBody>
      </p:sp>
    </p:spTree>
    <p:extLst>
      <p:ext uri="{BB962C8B-B14F-4D97-AF65-F5344CB8AC3E}">
        <p14:creationId xmlns:p14="http://schemas.microsoft.com/office/powerpoint/2010/main" val="26021668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inspecting always keep in mind the minimum measures we have gone over throughout the day.</a:t>
            </a:r>
          </a:p>
        </p:txBody>
      </p:sp>
      <p:sp>
        <p:nvSpPr>
          <p:cNvPr id="4" name="Slide Number Placeholder 3"/>
          <p:cNvSpPr>
            <a:spLocks noGrp="1"/>
          </p:cNvSpPr>
          <p:nvPr>
            <p:ph type="sldNum" sz="quarter" idx="10"/>
          </p:nvPr>
        </p:nvSpPr>
        <p:spPr/>
        <p:txBody>
          <a:bodyPr/>
          <a:lstStyle/>
          <a:p>
            <a:fld id="{7F8F55FB-9377-40BC-86F6-99DE92711343}" type="slidenum">
              <a:rPr lang="en-US" smtClean="0">
                <a:solidFill>
                  <a:prstClr val="black"/>
                </a:solidFill>
              </a:rPr>
              <a:pPr/>
              <a:t>50</a:t>
            </a:fld>
            <a:endParaRPr lang="en-US">
              <a:solidFill>
                <a:prstClr val="black"/>
              </a:solidFill>
            </a:endParaRPr>
          </a:p>
        </p:txBody>
      </p:sp>
    </p:spTree>
    <p:extLst>
      <p:ext uri="{BB962C8B-B14F-4D97-AF65-F5344CB8AC3E}">
        <p14:creationId xmlns:p14="http://schemas.microsoft.com/office/powerpoint/2010/main" val="23618463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you tell when things just don’t seem to be working out. There are 5 pumps in </a:t>
            </a:r>
            <a:r>
              <a:rPr lang="en-US"/>
              <a:t>this picture.</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52</a:t>
            </a:fld>
            <a:endParaRPr lang="en-US">
              <a:solidFill>
                <a:prstClr val="black"/>
              </a:solidFill>
            </a:endParaRPr>
          </a:p>
        </p:txBody>
      </p:sp>
    </p:spTree>
    <p:extLst>
      <p:ext uri="{BB962C8B-B14F-4D97-AF65-F5344CB8AC3E}">
        <p14:creationId xmlns:p14="http://schemas.microsoft.com/office/powerpoint/2010/main" val="42436097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instructor could say that the Web site link is in the handout</a:t>
            </a:r>
          </a:p>
        </p:txBody>
      </p:sp>
      <p:sp>
        <p:nvSpPr>
          <p:cNvPr id="4" name="Slide Number Placeholder 3"/>
          <p:cNvSpPr>
            <a:spLocks noGrp="1"/>
          </p:cNvSpPr>
          <p:nvPr>
            <p:ph type="sldNum" sz="quarter" idx="10"/>
          </p:nvPr>
        </p:nvSpPr>
        <p:spPr/>
        <p:txBody>
          <a:bodyPr/>
          <a:lstStyle/>
          <a:p>
            <a:fld id="{DA07CF8C-086B-4CDD-B874-B330A5E7BF7D}" type="slidenum">
              <a:rPr lang="en-US" smtClean="0"/>
              <a:t>59</a:t>
            </a:fld>
            <a:endParaRPr lang="en-US"/>
          </a:p>
        </p:txBody>
      </p:sp>
    </p:spTree>
    <p:extLst>
      <p:ext uri="{BB962C8B-B14F-4D97-AF65-F5344CB8AC3E}">
        <p14:creationId xmlns:p14="http://schemas.microsoft.com/office/powerpoint/2010/main" val="76949586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to ensure we do not discharge sediment or chemical with the storm water.</a:t>
            </a:r>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60</a:t>
            </a:fld>
            <a:endParaRPr lang="en-US">
              <a:solidFill>
                <a:prstClr val="black"/>
              </a:solidFill>
            </a:endParaRPr>
          </a:p>
        </p:txBody>
      </p:sp>
    </p:spTree>
    <p:extLst>
      <p:ext uri="{BB962C8B-B14F-4D97-AF65-F5344CB8AC3E}">
        <p14:creationId xmlns:p14="http://schemas.microsoft.com/office/powerpoint/2010/main" val="362010250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Discharge of solvent, soap, and detergents is</a:t>
            </a:r>
            <a:r>
              <a:rPr lang="en-US" baseline="0" dirty="0"/>
              <a:t> prohibited. Oil and grease must </a:t>
            </a:r>
            <a:r>
              <a:rPr lang="en-US" baseline="0"/>
              <a:t>be addressed </a:t>
            </a:r>
            <a:r>
              <a:rPr lang="en-US" baseline="0" dirty="0"/>
              <a:t>as well.</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63</a:t>
            </a:fld>
            <a:endParaRPr lang="en-US">
              <a:solidFill>
                <a:prstClr val="black"/>
              </a:solidFill>
            </a:endParaRPr>
          </a:p>
        </p:txBody>
      </p:sp>
    </p:spTree>
    <p:extLst>
      <p:ext uri="{BB962C8B-B14F-4D97-AF65-F5344CB8AC3E}">
        <p14:creationId xmlns:p14="http://schemas.microsoft.com/office/powerpoint/2010/main" val="387335523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reinforced plastic is being held on the dirt berm with more dirt. While not the most attractive this will work well. It could be improved by holding down the liner at the outside</a:t>
            </a:r>
            <a:r>
              <a:rPr lang="en-US" baseline="0" dirty="0"/>
              <a:t> toe of the berm.</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64</a:t>
            </a:fld>
            <a:endParaRPr lang="en-US">
              <a:solidFill>
                <a:prstClr val="black"/>
              </a:solidFill>
            </a:endParaRPr>
          </a:p>
        </p:txBody>
      </p:sp>
    </p:spTree>
    <p:extLst>
      <p:ext uri="{BB962C8B-B14F-4D97-AF65-F5344CB8AC3E}">
        <p14:creationId xmlns:p14="http://schemas.microsoft.com/office/powerpoint/2010/main" val="247281586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of “eco pan” being used for concrete washout, clean entrance and streets. It’s important to reinforce good things. Noting positive observations is a good practice. Using safety meetings etc. as a way to let the crews know when there are good things in the field also will</a:t>
            </a:r>
            <a:r>
              <a:rPr lang="en-US" baseline="0" dirty="0"/>
              <a:t> help in the overall site management.</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65</a:t>
            </a:fld>
            <a:endParaRPr lang="en-US">
              <a:solidFill>
                <a:prstClr val="black"/>
              </a:solidFill>
            </a:endParaRPr>
          </a:p>
        </p:txBody>
      </p:sp>
    </p:spTree>
    <p:extLst>
      <p:ext uri="{BB962C8B-B14F-4D97-AF65-F5344CB8AC3E}">
        <p14:creationId xmlns:p14="http://schemas.microsoft.com/office/powerpoint/2010/main" val="348112571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Products that could</a:t>
            </a:r>
            <a:r>
              <a:rPr lang="en-US" baseline="0" dirty="0"/>
              <a:t> cause pollution in runoff must be stored and used in a manner that follows all regulations and does not pollute or harm the environment.</a:t>
            </a:r>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70</a:t>
            </a:fld>
            <a:endParaRPr lang="en-US">
              <a:solidFill>
                <a:prstClr val="black"/>
              </a:solidFill>
            </a:endParaRPr>
          </a:p>
        </p:txBody>
      </p:sp>
    </p:spTree>
    <p:extLst>
      <p:ext uri="{BB962C8B-B14F-4D97-AF65-F5344CB8AC3E}">
        <p14:creationId xmlns:p14="http://schemas.microsoft.com/office/powerpoint/2010/main" val="18235653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A7ED63D-D60A-47F4-9930-62B6CF6AF28A}" type="slidenum">
              <a:rPr lang="en-US" smtClean="0">
                <a:solidFill>
                  <a:prstClr val="black"/>
                </a:solidFill>
              </a:rPr>
              <a:pPr/>
              <a:t>75</a:t>
            </a:fld>
            <a:endParaRPr lang="en-US">
              <a:solidFill>
                <a:prstClr val="black"/>
              </a:solidFill>
            </a:endParaRPr>
          </a:p>
        </p:txBody>
      </p:sp>
    </p:spTree>
    <p:extLst>
      <p:ext uri="{BB962C8B-B14F-4D97-AF65-F5344CB8AC3E}">
        <p14:creationId xmlns:p14="http://schemas.microsoft.com/office/powerpoint/2010/main" val="283934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6632760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299322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1699733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3642250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8" name="Footer Placeholder 7"/>
          <p:cNvSpPr>
            <a:spLocks noGrp="1"/>
          </p:cNvSpPr>
          <p:nvPr>
            <p:ph type="ftr" sz="quarter" idx="11"/>
          </p:nvPr>
        </p:nvSpPr>
        <p:spPr/>
        <p:txBody>
          <a:bodyPr/>
          <a:lstStyle/>
          <a:p>
            <a:endParaRPr lang="en-US">
              <a:solidFill>
                <a:prstClr val="white">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4871323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4" name="Footer Placeholder 3"/>
          <p:cNvSpPr>
            <a:spLocks noGrp="1"/>
          </p:cNvSpPr>
          <p:nvPr>
            <p:ph type="ftr" sz="quarter" idx="11"/>
          </p:nvPr>
        </p:nvSpPr>
        <p:spPr/>
        <p:txBody>
          <a:bodyPr/>
          <a:lstStyle/>
          <a:p>
            <a:endParaRPr lang="en-US">
              <a:solidFill>
                <a:prstClr val="white">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6221131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3" name="Footer Placeholder 2"/>
          <p:cNvSpPr>
            <a:spLocks noGrp="1"/>
          </p:cNvSpPr>
          <p:nvPr>
            <p:ph type="ftr" sz="quarter" idx="11"/>
          </p:nvPr>
        </p:nvSpPr>
        <p:spPr/>
        <p:txBody>
          <a:bodyPr/>
          <a:lstStyle/>
          <a:p>
            <a:endParaRPr lang="en-US">
              <a:solidFill>
                <a:prstClr val="white">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4539060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8826232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5065838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336574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8254926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p>
        </p:txBody>
      </p:sp>
      <p:sp>
        <p:nvSpPr>
          <p:cNvPr id="3" name="Text Placeholder 2"/>
          <p:cNvSpPr>
            <a:spLocks noGrp="1"/>
          </p:cNvSpPr>
          <p:nvPr>
            <p:ph type="body"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white">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white">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5DAA24C-221B-4541-A4A3-9527A4AE835F}" type="slidenum">
              <a:rPr lang="en-US">
                <a:solidFill>
                  <a:prstClr val="white">
                    <a:tint val="75000"/>
                  </a:prstClr>
                </a:solidFill>
              </a:rPr>
              <a:pPr>
                <a:defRPr/>
              </a:pPr>
              <a:t>‹#›</a:t>
            </a:fld>
            <a:endParaRPr lang="en-US" dirty="0">
              <a:solidFill>
                <a:prstClr val="white">
                  <a:tint val="75000"/>
                </a:prstClr>
              </a:solidFill>
            </a:endParaRPr>
          </a:p>
        </p:txBody>
      </p:sp>
    </p:spTree>
    <p:extLst>
      <p:ext uri="{BB962C8B-B14F-4D97-AF65-F5344CB8AC3E}">
        <p14:creationId xmlns:p14="http://schemas.microsoft.com/office/powerpoint/2010/main" val="20045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p>
        </p:txBody>
      </p:sp>
      <p:sp>
        <p:nvSpPr>
          <p:cNvPr id="3" name="Content Placeholder 2"/>
          <p:cNvSpPr>
            <a:spLocks noGrp="1"/>
          </p:cNvSpPr>
          <p:nvPr>
            <p:ph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white">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white">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8B6ABA2-C057-46E0-B86D-DC8F50D2EF71}" type="slidenum">
              <a:rPr lang="en-US">
                <a:solidFill>
                  <a:prstClr val="white">
                    <a:tint val="75000"/>
                  </a:prstClr>
                </a:solidFill>
              </a:rPr>
              <a:pPr>
                <a:defRPr/>
              </a:pPr>
              <a:t>‹#›</a:t>
            </a:fld>
            <a:endParaRPr lang="en-US">
              <a:solidFill>
                <a:prstClr val="white">
                  <a:tint val="75000"/>
                </a:prstClr>
              </a:solidFill>
            </a:endParaRPr>
          </a:p>
        </p:txBody>
      </p:sp>
    </p:spTree>
    <p:extLst>
      <p:ext uri="{BB962C8B-B14F-4D97-AF65-F5344CB8AC3E}">
        <p14:creationId xmlns:p14="http://schemas.microsoft.com/office/powerpoint/2010/main" val="24946762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2485460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7069399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1015310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4915339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8" name="Footer Placeholder 7"/>
          <p:cNvSpPr>
            <a:spLocks noGrp="1"/>
          </p:cNvSpPr>
          <p:nvPr>
            <p:ph type="ftr" sz="quarter" idx="11"/>
          </p:nvPr>
        </p:nvSpPr>
        <p:spPr/>
        <p:txBody>
          <a:bodyPr/>
          <a:lstStyle/>
          <a:p>
            <a:endParaRPr lang="en-US">
              <a:solidFill>
                <a:prstClr val="white">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7867997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4" name="Footer Placeholder 3"/>
          <p:cNvSpPr>
            <a:spLocks noGrp="1"/>
          </p:cNvSpPr>
          <p:nvPr>
            <p:ph type="ftr" sz="quarter" idx="11"/>
          </p:nvPr>
        </p:nvSpPr>
        <p:spPr/>
        <p:txBody>
          <a:bodyPr/>
          <a:lstStyle/>
          <a:p>
            <a:endParaRPr lang="en-US">
              <a:solidFill>
                <a:prstClr val="white">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41916962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3" name="Footer Placeholder 2"/>
          <p:cNvSpPr>
            <a:spLocks noGrp="1"/>
          </p:cNvSpPr>
          <p:nvPr>
            <p:ph type="ftr" sz="quarter" idx="11"/>
          </p:nvPr>
        </p:nvSpPr>
        <p:spPr/>
        <p:txBody>
          <a:bodyPr/>
          <a:lstStyle/>
          <a:p>
            <a:endParaRPr lang="en-US">
              <a:solidFill>
                <a:prstClr val="white">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7733951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1543765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3829157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8630735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6201791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p>
        </p:txBody>
      </p:sp>
      <p:sp>
        <p:nvSpPr>
          <p:cNvPr id="3" name="Text Placeholder 2"/>
          <p:cNvSpPr>
            <a:spLocks noGrp="1"/>
          </p:cNvSpPr>
          <p:nvPr>
            <p:ph type="body"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white">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white">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5DAA24C-221B-4541-A4A3-9527A4AE835F}" type="slidenum">
              <a:rPr lang="en-US">
                <a:solidFill>
                  <a:prstClr val="white">
                    <a:tint val="75000"/>
                  </a:prstClr>
                </a:solidFill>
              </a:rPr>
              <a:pPr>
                <a:defRPr/>
              </a:pPr>
              <a:t>‹#›</a:t>
            </a:fld>
            <a:endParaRPr lang="en-US" dirty="0">
              <a:solidFill>
                <a:prstClr val="white">
                  <a:tint val="75000"/>
                </a:prstClr>
              </a:solidFill>
            </a:endParaRPr>
          </a:p>
        </p:txBody>
      </p:sp>
    </p:spTree>
    <p:extLst>
      <p:ext uri="{BB962C8B-B14F-4D97-AF65-F5344CB8AC3E}">
        <p14:creationId xmlns:p14="http://schemas.microsoft.com/office/powerpoint/2010/main" val="7559325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p>
        </p:txBody>
      </p:sp>
      <p:sp>
        <p:nvSpPr>
          <p:cNvPr id="3" name="Content Placeholder 2"/>
          <p:cNvSpPr>
            <a:spLocks noGrp="1"/>
          </p:cNvSpPr>
          <p:nvPr>
            <p:ph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white">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white">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53506078-D574-4182-B7A2-CDB903510A72}" type="slidenum">
              <a:rPr lang="en-US">
                <a:solidFill>
                  <a:prstClr val="white">
                    <a:tint val="75000"/>
                  </a:prstClr>
                </a:solidFill>
              </a:rPr>
              <a:pPr>
                <a:defRPr/>
              </a:pPr>
              <a:t>‹#›</a:t>
            </a:fld>
            <a:endParaRPr lang="en-US" dirty="0">
              <a:solidFill>
                <a:prstClr val="white">
                  <a:tint val="75000"/>
                </a:prstClr>
              </a:solidFill>
            </a:endParaRPr>
          </a:p>
        </p:txBody>
      </p:sp>
    </p:spTree>
    <p:extLst>
      <p:ext uri="{BB962C8B-B14F-4D97-AF65-F5344CB8AC3E}">
        <p14:creationId xmlns:p14="http://schemas.microsoft.com/office/powerpoint/2010/main" val="21821431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cxnSp>
        <p:nvCxnSpPr>
          <p:cNvPr id="4" name="Straight Connector 3"/>
          <p:cNvCxnSpPr/>
          <p:nvPr/>
        </p:nvCxnSpPr>
        <p:spPr>
          <a:xfrm flipH="1">
            <a:off x="6170613" y="7938"/>
            <a:ext cx="28575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 name="Straight Connector 4"/>
          <p:cNvCxnSpPr/>
          <p:nvPr/>
        </p:nvCxnSpPr>
        <p:spPr>
          <a:xfrm flipH="1">
            <a:off x="4581525" y="92075"/>
            <a:ext cx="4560888" cy="608012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flipH="1">
            <a:off x="5427663" y="228600"/>
            <a:ext cx="371475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5502275" y="31750"/>
            <a:ext cx="3640138" cy="4852988"/>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flipH="1">
            <a:off x="5884863" y="609600"/>
            <a:ext cx="3257550" cy="434340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ctrTitle"/>
          </p:nvPr>
        </p:nvSpPr>
        <p:spPr>
          <a:xfrm>
            <a:off x="513159" y="685800"/>
            <a:ext cx="6000750" cy="2971801"/>
          </a:xfrm>
        </p:spPr>
        <p:txBody>
          <a:bodyPr anchor="b"/>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513159" y="3843868"/>
            <a:ext cx="48006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9" name="Date Placeholder 3"/>
          <p:cNvSpPr>
            <a:spLocks noGrp="1"/>
          </p:cNvSpPr>
          <p:nvPr>
            <p:ph type="dt" sz="half" idx="10"/>
          </p:nvPr>
        </p:nvSpPr>
        <p:spPr/>
        <p:txBody>
          <a:bodyPr/>
          <a:lstStyle>
            <a:lvl1pPr fontAlgn="base">
              <a:spcBef>
                <a:spcPct val="0"/>
              </a:spcBef>
              <a:spcAft>
                <a:spcPct val="0"/>
              </a:spcAft>
              <a:defRPr/>
            </a:lvl1pPr>
          </a:lstStyle>
          <a:p>
            <a:pPr>
              <a:defRPr/>
            </a:pPr>
            <a:fld id="{DA08AB67-7564-435B-B313-E7BBA62DF91F}" type="datetimeFigureOut">
              <a:rPr lang="en-US"/>
              <a:pPr>
                <a:defRPr/>
              </a:pPr>
              <a:t>7/13/2026</a:t>
            </a:fld>
            <a:endParaRPr lang="en-US" dirty="0"/>
          </a:p>
        </p:txBody>
      </p:sp>
      <p:sp>
        <p:nvSpPr>
          <p:cNvPr id="10"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11" name="Slide Number Placeholder 5"/>
          <p:cNvSpPr>
            <a:spLocks noGrp="1"/>
          </p:cNvSpPr>
          <p:nvPr>
            <p:ph type="sldNum" sz="quarter" idx="12"/>
          </p:nvPr>
        </p:nvSpPr>
        <p:spPr/>
        <p:txBody>
          <a:bodyPr/>
          <a:lstStyle>
            <a:lvl1pPr>
              <a:defRPr smtClean="0"/>
            </a:lvl1pPr>
          </a:lstStyle>
          <a:p>
            <a:pPr>
              <a:defRPr/>
            </a:pPr>
            <a:fld id="{7F025A1B-3D7D-4245-BA1C-74D74CECD1B6}" type="slidenum">
              <a:rPr lang="en-US" altLang="en-US"/>
              <a:pPr>
                <a:defRPr/>
              </a:pPr>
              <a:t>‹#›</a:t>
            </a:fld>
            <a:endParaRPr lang="en-US" altLang="en-US"/>
          </a:p>
        </p:txBody>
      </p:sp>
    </p:spTree>
    <p:extLst>
      <p:ext uri="{BB962C8B-B14F-4D97-AF65-F5344CB8AC3E}">
        <p14:creationId xmlns:p14="http://schemas.microsoft.com/office/powerpoint/2010/main" val="3467714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vl1pPr>
          </a:lstStyle>
          <a:p>
            <a:pPr>
              <a:defRPr/>
            </a:pPr>
            <a:fld id="{AF5D5627-BE34-4BF2-83A8-F65B2F566291}" type="datetimeFigureOut">
              <a:rPr lang="en-US"/>
              <a:pPr>
                <a:defRPr/>
              </a:pPr>
              <a:t>7/13/2026</a:t>
            </a:fld>
            <a:endParaRPr lang="en-US" dirty="0"/>
          </a:p>
        </p:txBody>
      </p:sp>
      <p:sp>
        <p:nvSpPr>
          <p:cNvPr id="5"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A4EF53AA-27C0-4D38-B12C-C5D1D05CA9C5}" type="slidenum">
              <a:rPr lang="en-US" altLang="en-US"/>
              <a:pPr>
                <a:defRPr/>
              </a:pPr>
              <a:t>‹#›</a:t>
            </a:fld>
            <a:endParaRPr lang="en-US" altLang="en-US"/>
          </a:p>
        </p:txBody>
      </p:sp>
    </p:spTree>
    <p:extLst>
      <p:ext uri="{BB962C8B-B14F-4D97-AF65-F5344CB8AC3E}">
        <p14:creationId xmlns:p14="http://schemas.microsoft.com/office/powerpoint/2010/main" val="34483071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3159" y="2006600"/>
            <a:ext cx="6400801" cy="2281600"/>
          </a:xfrm>
        </p:spPr>
        <p:txBody>
          <a:bodyPr anchor="b"/>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513160" y="4495800"/>
            <a:ext cx="64008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vl1pPr>
          </a:lstStyle>
          <a:p>
            <a:pPr>
              <a:defRPr/>
            </a:pPr>
            <a:fld id="{3D79C0E4-4FCE-45A7-812C-0EF13C8DD28E}" type="datetimeFigureOut">
              <a:rPr lang="en-US"/>
              <a:pPr>
                <a:defRPr/>
              </a:pPr>
              <a:t>7/13/2026</a:t>
            </a:fld>
            <a:endParaRPr lang="en-US" dirty="0"/>
          </a:p>
        </p:txBody>
      </p:sp>
      <p:sp>
        <p:nvSpPr>
          <p:cNvPr id="5"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BEA4AD3D-254A-408D-AEB7-CE7DB7DE97F1}" type="slidenum">
              <a:rPr lang="en-US" altLang="en-US"/>
              <a:pPr>
                <a:defRPr/>
              </a:pPr>
              <a:t>‹#›</a:t>
            </a:fld>
            <a:endParaRPr lang="en-US" altLang="en-US"/>
          </a:p>
        </p:txBody>
      </p:sp>
    </p:spTree>
    <p:extLst>
      <p:ext uri="{BB962C8B-B14F-4D97-AF65-F5344CB8AC3E}">
        <p14:creationId xmlns:p14="http://schemas.microsoft.com/office/powerpoint/2010/main" val="178188683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3159" y="685801"/>
            <a:ext cx="3703241"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356100" y="685801"/>
            <a:ext cx="370085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lvl1pPr>
          </a:lstStyle>
          <a:p>
            <a:pPr>
              <a:defRPr/>
            </a:pPr>
            <a:fld id="{3CD3C851-DD8E-4924-9735-6ED8DD57BFF3}" type="datetimeFigureOut">
              <a:rPr lang="en-US"/>
              <a:pPr>
                <a:defRPr/>
              </a:pPr>
              <a:t>7/13/2026</a:t>
            </a:fld>
            <a:endParaRPr lang="en-US" dirty="0"/>
          </a:p>
        </p:txBody>
      </p:sp>
      <p:sp>
        <p:nvSpPr>
          <p:cNvPr id="6" name="Footer Placeholder 5"/>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ACEBF729-2B65-46F9-BAE2-C0F1213ED23C}" type="slidenum">
              <a:rPr lang="en-US" altLang="en-US"/>
              <a:pPr>
                <a:defRPr/>
              </a:pPr>
              <a:t>‹#›</a:t>
            </a:fld>
            <a:endParaRPr lang="en-US" altLang="en-US"/>
          </a:p>
        </p:txBody>
      </p:sp>
    </p:spTree>
    <p:extLst>
      <p:ext uri="{BB962C8B-B14F-4D97-AF65-F5344CB8AC3E}">
        <p14:creationId xmlns:p14="http://schemas.microsoft.com/office/powerpoint/2010/main" val="54917570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729061" y="685800"/>
            <a:ext cx="3487340"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3159" y="1270529"/>
            <a:ext cx="3703241"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59299" y="685800"/>
            <a:ext cx="3498851"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354909" y="1262062"/>
            <a:ext cx="3696891"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lvl1pPr>
          </a:lstStyle>
          <a:p>
            <a:pPr>
              <a:defRPr/>
            </a:pPr>
            <a:fld id="{0AE780A6-4A91-44A3-AEE7-366AD0462131}" type="datetimeFigureOut">
              <a:rPr lang="en-US"/>
              <a:pPr>
                <a:defRPr/>
              </a:pPr>
              <a:t>7/13/2026</a:t>
            </a:fld>
            <a:endParaRPr lang="en-US" dirty="0"/>
          </a:p>
        </p:txBody>
      </p:sp>
      <p:sp>
        <p:nvSpPr>
          <p:cNvPr id="8" name="Footer Placeholder 7"/>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9" name="Slide Number Placeholder 8"/>
          <p:cNvSpPr>
            <a:spLocks noGrp="1"/>
          </p:cNvSpPr>
          <p:nvPr>
            <p:ph type="sldNum" sz="quarter" idx="12"/>
          </p:nvPr>
        </p:nvSpPr>
        <p:spPr/>
        <p:txBody>
          <a:bodyPr/>
          <a:lstStyle>
            <a:lvl1pPr>
              <a:defRPr smtClean="0"/>
            </a:lvl1pPr>
          </a:lstStyle>
          <a:p>
            <a:pPr>
              <a:defRPr/>
            </a:pPr>
            <a:fld id="{14008051-E4CA-4203-A2F2-31EF413B52B9}" type="slidenum">
              <a:rPr lang="en-US" altLang="en-US"/>
              <a:pPr>
                <a:defRPr/>
              </a:pPr>
              <a:t>‹#›</a:t>
            </a:fld>
            <a:endParaRPr lang="en-US" altLang="en-US"/>
          </a:p>
        </p:txBody>
      </p:sp>
    </p:spTree>
    <p:extLst>
      <p:ext uri="{BB962C8B-B14F-4D97-AF65-F5344CB8AC3E}">
        <p14:creationId xmlns:p14="http://schemas.microsoft.com/office/powerpoint/2010/main" val="22106532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lvl1pPr>
          </a:lstStyle>
          <a:p>
            <a:pPr>
              <a:defRPr/>
            </a:pPr>
            <a:fld id="{F5DE38F9-3976-4D8A-BF5A-630A9992CC18}" type="datetimeFigureOut">
              <a:rPr lang="en-US"/>
              <a:pPr>
                <a:defRPr/>
              </a:pPr>
              <a:t>7/13/2026</a:t>
            </a:fld>
            <a:endParaRPr lang="en-US" dirty="0"/>
          </a:p>
        </p:txBody>
      </p:sp>
      <p:sp>
        <p:nvSpPr>
          <p:cNvPr id="4" name="Footer Placeholder 3"/>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5" name="Slide Number Placeholder 4"/>
          <p:cNvSpPr>
            <a:spLocks noGrp="1"/>
          </p:cNvSpPr>
          <p:nvPr>
            <p:ph type="sldNum" sz="quarter" idx="12"/>
          </p:nvPr>
        </p:nvSpPr>
        <p:spPr/>
        <p:txBody>
          <a:bodyPr/>
          <a:lstStyle>
            <a:lvl1pPr>
              <a:defRPr smtClean="0"/>
            </a:lvl1pPr>
          </a:lstStyle>
          <a:p>
            <a:pPr>
              <a:defRPr/>
            </a:pPr>
            <a:fld id="{BA3F1FA5-D116-4E9F-B603-A8F63240FF1A}" type="slidenum">
              <a:rPr lang="en-US" altLang="en-US"/>
              <a:pPr>
                <a:defRPr/>
              </a:pPr>
              <a:t>‹#›</a:t>
            </a:fld>
            <a:endParaRPr lang="en-US" altLang="en-US"/>
          </a:p>
        </p:txBody>
      </p:sp>
    </p:spTree>
    <p:extLst>
      <p:ext uri="{BB962C8B-B14F-4D97-AF65-F5344CB8AC3E}">
        <p14:creationId xmlns:p14="http://schemas.microsoft.com/office/powerpoint/2010/main" val="28814739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vl1pPr>
          </a:lstStyle>
          <a:p>
            <a:pPr>
              <a:defRPr/>
            </a:pPr>
            <a:fld id="{4D94916F-8021-4B02-AA52-43CCBBA107FC}" type="datetimeFigureOut">
              <a:rPr lang="en-US"/>
              <a:pPr>
                <a:defRPr/>
              </a:pPr>
              <a:t>7/13/2026</a:t>
            </a:fld>
            <a:endParaRPr lang="en-US" dirty="0"/>
          </a:p>
        </p:txBody>
      </p:sp>
      <p:sp>
        <p:nvSpPr>
          <p:cNvPr id="3" name="Footer Placeholder 2"/>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4" name="Slide Number Placeholder 3"/>
          <p:cNvSpPr>
            <a:spLocks noGrp="1"/>
          </p:cNvSpPr>
          <p:nvPr>
            <p:ph type="sldNum" sz="quarter" idx="12"/>
          </p:nvPr>
        </p:nvSpPr>
        <p:spPr/>
        <p:txBody>
          <a:bodyPr/>
          <a:lstStyle>
            <a:lvl1pPr>
              <a:defRPr smtClean="0"/>
            </a:lvl1pPr>
          </a:lstStyle>
          <a:p>
            <a:pPr>
              <a:defRPr/>
            </a:pPr>
            <a:fld id="{2C3E5B67-CA0E-4EAE-B00C-492673D336E3}" type="slidenum">
              <a:rPr lang="en-US" altLang="en-US"/>
              <a:pPr>
                <a:defRPr/>
              </a:pPr>
              <a:t>‹#›</a:t>
            </a:fld>
            <a:endParaRPr lang="en-US" altLang="en-US"/>
          </a:p>
        </p:txBody>
      </p:sp>
    </p:spTree>
    <p:extLst>
      <p:ext uri="{BB962C8B-B14F-4D97-AF65-F5344CB8AC3E}">
        <p14:creationId xmlns:p14="http://schemas.microsoft.com/office/powerpoint/2010/main" val="23483820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13759" y="685800"/>
            <a:ext cx="2743200" cy="13716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3159" y="685800"/>
            <a:ext cx="4457701" cy="5308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13759" y="2209800"/>
            <a:ext cx="27432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vl1pPr>
          </a:lstStyle>
          <a:p>
            <a:pPr>
              <a:defRPr/>
            </a:pPr>
            <a:fld id="{8EF59DBD-1C51-4307-B2A5-0B8D635B05F3}" type="datetimeFigureOut">
              <a:rPr lang="en-US"/>
              <a:pPr>
                <a:defRPr/>
              </a:pPr>
              <a:t>7/13/2026</a:t>
            </a:fld>
            <a:endParaRPr lang="en-US" dirty="0"/>
          </a:p>
        </p:txBody>
      </p:sp>
      <p:sp>
        <p:nvSpPr>
          <p:cNvPr id="6" name="Footer Placeholder 5"/>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97007B98-CE89-48C2-B33E-E1D5AF34D4C3}" type="slidenum">
              <a:rPr lang="en-US" altLang="en-US"/>
              <a:pPr>
                <a:defRPr/>
              </a:pPr>
              <a:t>‹#›</a:t>
            </a:fld>
            <a:endParaRPr lang="en-US" altLang="en-US"/>
          </a:p>
        </p:txBody>
      </p:sp>
    </p:spTree>
    <p:extLst>
      <p:ext uri="{BB962C8B-B14F-4D97-AF65-F5344CB8AC3E}">
        <p14:creationId xmlns:p14="http://schemas.microsoft.com/office/powerpoint/2010/main" val="24689856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42109" y="1447800"/>
            <a:ext cx="4514850" cy="1143000"/>
          </a:xfrm>
        </p:spPr>
        <p:txBody>
          <a:bodyPr anchor="b"/>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1759" y="914400"/>
            <a:ext cx="2460731"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3542109" y="2777067"/>
            <a:ext cx="4516041"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vl1pPr>
          </a:lstStyle>
          <a:p>
            <a:pPr>
              <a:defRPr/>
            </a:pPr>
            <a:fld id="{7E610828-D27C-4C45-AE52-5A166F567A55}" type="datetimeFigureOut">
              <a:rPr lang="en-US"/>
              <a:pPr>
                <a:defRPr/>
              </a:pPr>
              <a:t>7/13/2026</a:t>
            </a:fld>
            <a:endParaRPr lang="en-US" dirty="0"/>
          </a:p>
        </p:txBody>
      </p:sp>
      <p:sp>
        <p:nvSpPr>
          <p:cNvPr id="6" name="Footer Placeholder 5"/>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F2E9E884-ABE3-41D9-AF10-3010DF61A48C}" type="slidenum">
              <a:rPr lang="en-US" altLang="en-US"/>
              <a:pPr>
                <a:defRPr/>
              </a:pPr>
              <a:t>‹#›</a:t>
            </a:fld>
            <a:endParaRPr lang="en-US" altLang="en-US"/>
          </a:p>
        </p:txBody>
      </p:sp>
    </p:spTree>
    <p:extLst>
      <p:ext uri="{BB962C8B-B14F-4D97-AF65-F5344CB8AC3E}">
        <p14:creationId xmlns:p14="http://schemas.microsoft.com/office/powerpoint/2010/main" val="28768148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514350" y="533400"/>
            <a:ext cx="8114109"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16" name="Text Placeholder 9"/>
          <p:cNvSpPr>
            <a:spLocks noGrp="1"/>
          </p:cNvSpPr>
          <p:nvPr>
            <p:ph type="body" sz="quarter" idx="14"/>
          </p:nvPr>
        </p:nvSpPr>
        <p:spPr>
          <a:xfrm>
            <a:off x="685801" y="3843867"/>
            <a:ext cx="6228158"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5" name="Date Placeholder 2"/>
          <p:cNvSpPr>
            <a:spLocks noGrp="1"/>
          </p:cNvSpPr>
          <p:nvPr>
            <p:ph type="dt" sz="half" idx="15"/>
          </p:nvPr>
        </p:nvSpPr>
        <p:spPr/>
        <p:txBody>
          <a:bodyPr/>
          <a:lstStyle>
            <a:lvl1pPr fontAlgn="base">
              <a:spcBef>
                <a:spcPct val="0"/>
              </a:spcBef>
              <a:spcAft>
                <a:spcPct val="0"/>
              </a:spcAft>
              <a:defRPr/>
            </a:lvl1pPr>
          </a:lstStyle>
          <a:p>
            <a:pPr>
              <a:defRPr/>
            </a:pPr>
            <a:fld id="{ED431779-7287-4051-8DB2-F9FFD4FE502F}" type="datetimeFigureOut">
              <a:rPr lang="en-US"/>
              <a:pPr>
                <a:defRPr/>
              </a:pPr>
              <a:t>7/13/2026</a:t>
            </a:fld>
            <a:endParaRPr lang="en-US" dirty="0"/>
          </a:p>
        </p:txBody>
      </p:sp>
      <p:sp>
        <p:nvSpPr>
          <p:cNvPr id="6" name="Footer Placeholder 3"/>
          <p:cNvSpPr>
            <a:spLocks noGrp="1"/>
          </p:cNvSpPr>
          <p:nvPr>
            <p:ph type="ftr" sz="quarter" idx="16"/>
          </p:nvPr>
        </p:nvSpPr>
        <p:spPr/>
        <p:txBody>
          <a:bodyPr/>
          <a:lstStyle>
            <a:lvl1pPr fontAlgn="base">
              <a:spcBef>
                <a:spcPct val="0"/>
              </a:spcBef>
              <a:spcAft>
                <a:spcPct val="0"/>
              </a:spcAft>
              <a:defRPr/>
            </a:lvl1pPr>
          </a:lstStyle>
          <a:p>
            <a:pPr>
              <a:defRPr/>
            </a:pPr>
            <a:endParaRPr lang="en-US"/>
          </a:p>
        </p:txBody>
      </p:sp>
      <p:sp>
        <p:nvSpPr>
          <p:cNvPr id="7" name="Slide Number Placeholder 4"/>
          <p:cNvSpPr>
            <a:spLocks noGrp="1"/>
          </p:cNvSpPr>
          <p:nvPr>
            <p:ph type="sldNum" sz="quarter" idx="17"/>
          </p:nvPr>
        </p:nvSpPr>
        <p:spPr/>
        <p:txBody>
          <a:bodyPr/>
          <a:lstStyle>
            <a:lvl1pPr>
              <a:defRPr smtClean="0"/>
            </a:lvl1pPr>
          </a:lstStyle>
          <a:p>
            <a:pPr>
              <a:defRPr/>
            </a:pPr>
            <a:fld id="{8BF264C4-3E8A-4D38-8FB9-812240B94FE4}" type="slidenum">
              <a:rPr lang="en-US" altLang="en-US"/>
              <a:pPr>
                <a:defRPr/>
              </a:pPr>
              <a:t>‹#›</a:t>
            </a:fld>
            <a:endParaRPr lang="en-US" altLang="en-US"/>
          </a:p>
        </p:txBody>
      </p:sp>
    </p:spTree>
    <p:extLst>
      <p:ext uri="{BB962C8B-B14F-4D97-AF65-F5344CB8AC3E}">
        <p14:creationId xmlns:p14="http://schemas.microsoft.com/office/powerpoint/2010/main" val="113326488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3160" y="685800"/>
            <a:ext cx="7543800" cy="2743200"/>
          </a:xfrm>
        </p:spPr>
        <p:txBody>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13159" y="4114800"/>
            <a:ext cx="6401991" cy="1879600"/>
          </a:xfrm>
        </p:spPr>
        <p:txBody>
          <a:bodyP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vl1pPr>
          </a:lstStyle>
          <a:p>
            <a:pPr>
              <a:defRPr/>
            </a:pPr>
            <a:fld id="{7D167F4F-6CCA-4C96-92BA-5D9C81837188}" type="datetimeFigureOut">
              <a:rPr lang="en-US"/>
              <a:pPr>
                <a:defRPr/>
              </a:pPr>
              <a:t>7/13/2026</a:t>
            </a:fld>
            <a:endParaRPr lang="en-US" dirty="0"/>
          </a:p>
        </p:txBody>
      </p:sp>
      <p:sp>
        <p:nvSpPr>
          <p:cNvPr id="5"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838D7BBA-0584-4ABE-BF6F-3843E08A8629}" type="slidenum">
              <a:rPr lang="en-US" altLang="en-US"/>
              <a:pPr>
                <a:defRPr/>
              </a:pPr>
              <a:t>‹#›</a:t>
            </a:fld>
            <a:endParaRPr lang="en-US" altLang="en-US"/>
          </a:p>
        </p:txBody>
      </p:sp>
    </p:spTree>
    <p:extLst>
      <p:ext uri="{BB962C8B-B14F-4D97-AF65-F5344CB8AC3E}">
        <p14:creationId xmlns:p14="http://schemas.microsoft.com/office/powerpoint/2010/main" val="411660136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98463" y="812800"/>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defRPr/>
            </a:pPr>
            <a:r>
              <a:rPr lang="en-US" altLang="en-US" sz="8000">
                <a:solidFill>
                  <a:srgbClr val="FFFFFF"/>
                </a:solidFill>
                <a:latin typeface="Century Gothic" pitchFamily="34" charset="0"/>
              </a:rPr>
              <a:t>“</a:t>
            </a:r>
          </a:p>
        </p:txBody>
      </p:sp>
      <p:sp>
        <p:nvSpPr>
          <p:cNvPr id="6" name="TextBox 5"/>
          <p:cNvSpPr txBox="1">
            <a:spLocks noChangeArrowheads="1"/>
          </p:cNvSpPr>
          <p:nvPr/>
        </p:nvSpPr>
        <p:spPr bwMode="auto">
          <a:xfrm>
            <a:off x="7713663" y="2768600"/>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defRPr/>
            </a:pPr>
            <a:r>
              <a:rPr lang="en-US" altLang="en-US" sz="8000">
                <a:solidFill>
                  <a:srgbClr val="FFFFFF"/>
                </a:solidFill>
                <a:latin typeface="Century Gothic" pitchFamily="34" charset="0"/>
              </a:rPr>
              <a:t>”</a:t>
            </a:r>
          </a:p>
        </p:txBody>
      </p:sp>
      <p:sp>
        <p:nvSpPr>
          <p:cNvPr id="2" name="Title 1"/>
          <p:cNvSpPr>
            <a:spLocks noGrp="1"/>
          </p:cNvSpPr>
          <p:nvPr>
            <p:ph type="title"/>
          </p:nvPr>
        </p:nvSpPr>
        <p:spPr>
          <a:xfrm>
            <a:off x="856059" y="685800"/>
            <a:ext cx="6858001" cy="2743200"/>
          </a:xfrm>
        </p:spPr>
        <p:txBody>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84659" y="3429000"/>
            <a:ext cx="6400800" cy="381000"/>
          </a:xfrm>
        </p:spPr>
        <p:txBody>
          <a:bodyP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13160" y="4301068"/>
            <a:ext cx="6400800" cy="1684865"/>
          </a:xfrm>
        </p:spPr>
        <p:txBody>
          <a:bodyP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4"/>
          </p:nvPr>
        </p:nvSpPr>
        <p:spPr/>
        <p:txBody>
          <a:bodyPr/>
          <a:lstStyle>
            <a:lvl1pPr fontAlgn="base">
              <a:spcBef>
                <a:spcPct val="0"/>
              </a:spcBef>
              <a:spcAft>
                <a:spcPct val="0"/>
              </a:spcAft>
              <a:defRPr/>
            </a:lvl1pPr>
          </a:lstStyle>
          <a:p>
            <a:pPr>
              <a:defRPr/>
            </a:pPr>
            <a:fld id="{863CD6E7-8ACC-47BE-9FB9-4A09A2B2B617}" type="datetimeFigureOut">
              <a:rPr lang="en-US"/>
              <a:pPr>
                <a:defRPr/>
              </a:pPr>
              <a:t>7/13/2026</a:t>
            </a:fld>
            <a:endParaRPr lang="en-US" dirty="0"/>
          </a:p>
        </p:txBody>
      </p:sp>
      <p:sp>
        <p:nvSpPr>
          <p:cNvPr id="8" name="Footer Placeholder 4"/>
          <p:cNvSpPr>
            <a:spLocks noGrp="1"/>
          </p:cNvSpPr>
          <p:nvPr>
            <p:ph type="ftr" sz="quarter" idx="15"/>
          </p:nvPr>
        </p:nvSpPr>
        <p:spPr/>
        <p:txBody>
          <a:bodyPr/>
          <a:lstStyle>
            <a:lvl1pPr fontAlgn="base">
              <a:spcBef>
                <a:spcPct val="0"/>
              </a:spcBef>
              <a:spcAft>
                <a:spcPct val="0"/>
              </a:spcAft>
              <a:defRPr/>
            </a:lvl1pPr>
          </a:lstStyle>
          <a:p>
            <a:pPr>
              <a:defRPr/>
            </a:pPr>
            <a:endParaRPr lang="en-US"/>
          </a:p>
        </p:txBody>
      </p:sp>
      <p:sp>
        <p:nvSpPr>
          <p:cNvPr id="9" name="Slide Number Placeholder 5"/>
          <p:cNvSpPr>
            <a:spLocks noGrp="1"/>
          </p:cNvSpPr>
          <p:nvPr>
            <p:ph type="sldNum" sz="quarter" idx="16"/>
          </p:nvPr>
        </p:nvSpPr>
        <p:spPr/>
        <p:txBody>
          <a:bodyPr/>
          <a:lstStyle>
            <a:lvl1pPr>
              <a:defRPr smtClean="0"/>
            </a:lvl1pPr>
          </a:lstStyle>
          <a:p>
            <a:pPr>
              <a:defRPr/>
            </a:pPr>
            <a:fld id="{0669D75E-52A4-4422-941E-24124CCBCA39}" type="slidenum">
              <a:rPr lang="en-US" altLang="en-US"/>
              <a:pPr>
                <a:defRPr/>
              </a:pPr>
              <a:t>‹#›</a:t>
            </a:fld>
            <a:endParaRPr lang="en-US" altLang="en-US"/>
          </a:p>
        </p:txBody>
      </p:sp>
    </p:spTree>
    <p:extLst>
      <p:ext uri="{BB962C8B-B14F-4D97-AF65-F5344CB8AC3E}">
        <p14:creationId xmlns:p14="http://schemas.microsoft.com/office/powerpoint/2010/main" val="32164339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3159" y="3429000"/>
            <a:ext cx="6400800" cy="1697400"/>
          </a:xfrm>
        </p:spPr>
        <p:txBody>
          <a:bodyPr anchor="b"/>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13158" y="5132981"/>
            <a:ext cx="6401993"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vl1pPr>
          </a:lstStyle>
          <a:p>
            <a:pPr>
              <a:defRPr/>
            </a:pPr>
            <a:fld id="{29E6260F-A0EA-4D92-8413-5089E651948E}" type="datetimeFigureOut">
              <a:rPr lang="en-US"/>
              <a:pPr>
                <a:defRPr/>
              </a:pPr>
              <a:t>7/13/2026</a:t>
            </a:fld>
            <a:endParaRPr lang="en-US" dirty="0"/>
          </a:p>
        </p:txBody>
      </p:sp>
      <p:sp>
        <p:nvSpPr>
          <p:cNvPr id="5"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066C8A36-1719-4F74-AA08-73717A17D82C}" type="slidenum">
              <a:rPr lang="en-US" altLang="en-US"/>
              <a:pPr>
                <a:defRPr/>
              </a:pPr>
              <a:t>‹#›</a:t>
            </a:fld>
            <a:endParaRPr lang="en-US" altLang="en-US"/>
          </a:p>
        </p:txBody>
      </p:sp>
    </p:spTree>
    <p:extLst>
      <p:ext uri="{BB962C8B-B14F-4D97-AF65-F5344CB8AC3E}">
        <p14:creationId xmlns:p14="http://schemas.microsoft.com/office/powerpoint/2010/main" val="30792645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98463" y="812800"/>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defRPr/>
            </a:pPr>
            <a:r>
              <a:rPr lang="en-US" altLang="en-US" sz="8000">
                <a:solidFill>
                  <a:srgbClr val="FFFFFF"/>
                </a:solidFill>
                <a:latin typeface="Century Gothic" pitchFamily="34" charset="0"/>
              </a:rPr>
              <a:t>“</a:t>
            </a:r>
          </a:p>
        </p:txBody>
      </p:sp>
      <p:sp>
        <p:nvSpPr>
          <p:cNvPr id="6" name="TextBox 5"/>
          <p:cNvSpPr txBox="1">
            <a:spLocks noChangeArrowheads="1"/>
          </p:cNvSpPr>
          <p:nvPr/>
        </p:nvSpPr>
        <p:spPr bwMode="auto">
          <a:xfrm>
            <a:off x="7713663" y="2768600"/>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defRPr/>
            </a:pPr>
            <a:r>
              <a:rPr lang="en-US" altLang="en-US" sz="8000">
                <a:solidFill>
                  <a:srgbClr val="FFFFFF"/>
                </a:solidFill>
                <a:latin typeface="Century Gothic" pitchFamily="34" charset="0"/>
              </a:rPr>
              <a:t>”</a:t>
            </a:r>
          </a:p>
        </p:txBody>
      </p:sp>
      <p:sp>
        <p:nvSpPr>
          <p:cNvPr id="2" name="Title 1"/>
          <p:cNvSpPr>
            <a:spLocks noGrp="1"/>
          </p:cNvSpPr>
          <p:nvPr>
            <p:ph type="title"/>
          </p:nvPr>
        </p:nvSpPr>
        <p:spPr>
          <a:xfrm>
            <a:off x="856060" y="685800"/>
            <a:ext cx="6858000" cy="2743200"/>
          </a:xfrm>
        </p:spPr>
        <p:txBody>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13159" y="3928534"/>
            <a:ext cx="6400801" cy="1049866"/>
          </a:xfrm>
        </p:spPr>
        <p:txBody>
          <a:bodyPr rtlCol="0" anchor="b">
            <a:normAutofit/>
          </a:bodyPr>
          <a:lstStyle>
            <a:lvl1pPr>
              <a:buNone/>
              <a:defRPr lang="en-US" sz="2400" b="0" cap="all" dirty="0">
                <a:ln w="3175" cmpd="sng">
                  <a:noFill/>
                </a:ln>
                <a:solidFill>
                  <a:schemeClr val="tx1"/>
                </a:solidFill>
                <a:effectLst/>
              </a:defRPr>
            </a:lvl1pPr>
          </a:lstStyle>
          <a:p>
            <a:pPr lvl="0"/>
            <a:r>
              <a:rPr lang="en-US"/>
              <a:t>Click to edit Master text styles</a:t>
            </a:r>
          </a:p>
        </p:txBody>
      </p:sp>
      <p:sp>
        <p:nvSpPr>
          <p:cNvPr id="3" name="Text Placeholder 2"/>
          <p:cNvSpPr>
            <a:spLocks noGrp="1"/>
          </p:cNvSpPr>
          <p:nvPr>
            <p:ph type="body" idx="1"/>
          </p:nvPr>
        </p:nvSpPr>
        <p:spPr>
          <a:xfrm>
            <a:off x="513159" y="4978400"/>
            <a:ext cx="64008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4"/>
          </p:nvPr>
        </p:nvSpPr>
        <p:spPr/>
        <p:txBody>
          <a:bodyPr/>
          <a:lstStyle>
            <a:lvl1pPr fontAlgn="base">
              <a:spcBef>
                <a:spcPct val="0"/>
              </a:spcBef>
              <a:spcAft>
                <a:spcPct val="0"/>
              </a:spcAft>
              <a:defRPr/>
            </a:lvl1pPr>
          </a:lstStyle>
          <a:p>
            <a:pPr>
              <a:defRPr/>
            </a:pPr>
            <a:fld id="{DFB077D4-B5CA-4693-BED0-196BDC3339C6}" type="datetimeFigureOut">
              <a:rPr lang="en-US"/>
              <a:pPr>
                <a:defRPr/>
              </a:pPr>
              <a:t>7/13/2026</a:t>
            </a:fld>
            <a:endParaRPr lang="en-US" dirty="0"/>
          </a:p>
        </p:txBody>
      </p:sp>
      <p:sp>
        <p:nvSpPr>
          <p:cNvPr id="8" name="Footer Placeholder 4"/>
          <p:cNvSpPr>
            <a:spLocks noGrp="1"/>
          </p:cNvSpPr>
          <p:nvPr>
            <p:ph type="ftr" sz="quarter" idx="15"/>
          </p:nvPr>
        </p:nvSpPr>
        <p:spPr/>
        <p:txBody>
          <a:bodyPr/>
          <a:lstStyle>
            <a:lvl1pPr fontAlgn="base">
              <a:spcBef>
                <a:spcPct val="0"/>
              </a:spcBef>
              <a:spcAft>
                <a:spcPct val="0"/>
              </a:spcAft>
              <a:defRPr/>
            </a:lvl1pPr>
          </a:lstStyle>
          <a:p>
            <a:pPr>
              <a:defRPr/>
            </a:pPr>
            <a:endParaRPr lang="en-US"/>
          </a:p>
        </p:txBody>
      </p:sp>
      <p:sp>
        <p:nvSpPr>
          <p:cNvPr id="9" name="Slide Number Placeholder 5"/>
          <p:cNvSpPr>
            <a:spLocks noGrp="1"/>
          </p:cNvSpPr>
          <p:nvPr>
            <p:ph type="sldNum" sz="quarter" idx="16"/>
          </p:nvPr>
        </p:nvSpPr>
        <p:spPr/>
        <p:txBody>
          <a:bodyPr/>
          <a:lstStyle>
            <a:lvl1pPr>
              <a:defRPr smtClean="0"/>
            </a:lvl1pPr>
          </a:lstStyle>
          <a:p>
            <a:pPr>
              <a:defRPr/>
            </a:pPr>
            <a:fld id="{03D6EA59-8F8C-4D60-B861-4CA015C24FBA}" type="slidenum">
              <a:rPr lang="en-US" altLang="en-US"/>
              <a:pPr>
                <a:defRPr/>
              </a:pPr>
              <a:t>‹#›</a:t>
            </a:fld>
            <a:endParaRPr lang="en-US" altLang="en-US"/>
          </a:p>
        </p:txBody>
      </p:sp>
    </p:spTree>
    <p:extLst>
      <p:ext uri="{BB962C8B-B14F-4D97-AF65-F5344CB8AC3E}">
        <p14:creationId xmlns:p14="http://schemas.microsoft.com/office/powerpoint/2010/main" val="328722271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3160" y="685800"/>
            <a:ext cx="7543800" cy="2743200"/>
          </a:xfrm>
        </p:spPr>
        <p:txBody>
          <a:bodyPr/>
          <a:lstStyle>
            <a:lvl1pPr>
              <a:defRPr lang="en-US" b="0" dirty="0"/>
            </a:lvl1pPr>
          </a:lstStyle>
          <a:p>
            <a:pPr lvl="0"/>
            <a:r>
              <a:rPr lang="en-US"/>
              <a:t>Click to edit Master title style</a:t>
            </a:r>
            <a:endParaRPr lang="en-US" dirty="0"/>
          </a:p>
        </p:txBody>
      </p:sp>
      <p:sp>
        <p:nvSpPr>
          <p:cNvPr id="10" name="Text Placeholder 9"/>
          <p:cNvSpPr>
            <a:spLocks noGrp="1"/>
          </p:cNvSpPr>
          <p:nvPr>
            <p:ph type="body" sz="quarter" idx="13"/>
          </p:nvPr>
        </p:nvSpPr>
        <p:spPr>
          <a:xfrm>
            <a:off x="513159" y="3928534"/>
            <a:ext cx="6400800" cy="838200"/>
          </a:xfrm>
        </p:spPr>
        <p:txBody>
          <a:bodyPr rtlCol="0" anchor="b">
            <a:normAutofit/>
          </a:bodyPr>
          <a:lstStyle>
            <a:lvl1pPr>
              <a:buNone/>
              <a:defRPr lang="en-US" sz="2400" b="0" cap="all" dirty="0">
                <a:ln w="3175" cmpd="sng">
                  <a:noFill/>
                </a:ln>
                <a:solidFill>
                  <a:schemeClr val="tx1"/>
                </a:solidFill>
                <a:effectLst/>
              </a:defRPr>
            </a:lvl1pPr>
          </a:lstStyle>
          <a:p>
            <a:pPr lvl="0"/>
            <a:r>
              <a:rPr lang="en-US"/>
              <a:t>Click to edit Master text styles</a:t>
            </a:r>
          </a:p>
        </p:txBody>
      </p:sp>
      <p:sp>
        <p:nvSpPr>
          <p:cNvPr id="3" name="Text Placeholder 2"/>
          <p:cNvSpPr>
            <a:spLocks noGrp="1"/>
          </p:cNvSpPr>
          <p:nvPr>
            <p:ph type="body" idx="1"/>
          </p:nvPr>
        </p:nvSpPr>
        <p:spPr>
          <a:xfrm>
            <a:off x="513159" y="4766733"/>
            <a:ext cx="64008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p:cNvSpPr>
            <a:spLocks noGrp="1"/>
          </p:cNvSpPr>
          <p:nvPr>
            <p:ph type="dt" sz="half" idx="14"/>
          </p:nvPr>
        </p:nvSpPr>
        <p:spPr/>
        <p:txBody>
          <a:bodyPr/>
          <a:lstStyle>
            <a:lvl1pPr fontAlgn="base">
              <a:spcBef>
                <a:spcPct val="0"/>
              </a:spcBef>
              <a:spcAft>
                <a:spcPct val="0"/>
              </a:spcAft>
              <a:defRPr/>
            </a:lvl1pPr>
          </a:lstStyle>
          <a:p>
            <a:pPr>
              <a:defRPr/>
            </a:pPr>
            <a:fld id="{C5CD277F-9478-41A2-9DC7-E8E894668359}" type="datetimeFigureOut">
              <a:rPr lang="en-US"/>
              <a:pPr>
                <a:defRPr/>
              </a:pPr>
              <a:t>7/13/2026</a:t>
            </a:fld>
            <a:endParaRPr lang="en-US" dirty="0"/>
          </a:p>
        </p:txBody>
      </p:sp>
      <p:sp>
        <p:nvSpPr>
          <p:cNvPr id="6" name="Footer Placeholder 4"/>
          <p:cNvSpPr>
            <a:spLocks noGrp="1"/>
          </p:cNvSpPr>
          <p:nvPr>
            <p:ph type="ftr" sz="quarter" idx="15"/>
          </p:nvPr>
        </p:nvSpPr>
        <p:spPr/>
        <p:txBody>
          <a:bodyPr/>
          <a:lstStyle>
            <a:lvl1pPr fontAlgn="base">
              <a:spcBef>
                <a:spcPct val="0"/>
              </a:spcBef>
              <a:spcAft>
                <a:spcPct val="0"/>
              </a:spcAft>
              <a:defRPr/>
            </a:lvl1pPr>
          </a:lstStyle>
          <a:p>
            <a:pPr>
              <a:defRPr/>
            </a:pPr>
            <a:endParaRPr lang="en-US"/>
          </a:p>
        </p:txBody>
      </p:sp>
      <p:sp>
        <p:nvSpPr>
          <p:cNvPr id="7" name="Slide Number Placeholder 5"/>
          <p:cNvSpPr>
            <a:spLocks noGrp="1"/>
          </p:cNvSpPr>
          <p:nvPr>
            <p:ph type="sldNum" sz="quarter" idx="16"/>
          </p:nvPr>
        </p:nvSpPr>
        <p:spPr/>
        <p:txBody>
          <a:bodyPr/>
          <a:lstStyle>
            <a:lvl1pPr>
              <a:defRPr smtClean="0"/>
            </a:lvl1pPr>
          </a:lstStyle>
          <a:p>
            <a:pPr>
              <a:defRPr/>
            </a:pPr>
            <a:fld id="{9C274EA4-2066-4A77-B73D-4AFD20EFC31F}" type="slidenum">
              <a:rPr lang="en-US" altLang="en-US"/>
              <a:pPr>
                <a:defRPr/>
              </a:pPr>
              <a:t>‹#›</a:t>
            </a:fld>
            <a:endParaRPr lang="en-US" altLang="en-US"/>
          </a:p>
        </p:txBody>
      </p:sp>
    </p:spTree>
    <p:extLst>
      <p:ext uri="{BB962C8B-B14F-4D97-AF65-F5344CB8AC3E}">
        <p14:creationId xmlns:p14="http://schemas.microsoft.com/office/powerpoint/2010/main" val="149712039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vl1pPr>
          </a:lstStyle>
          <a:p>
            <a:pPr>
              <a:defRPr/>
            </a:pPr>
            <a:fld id="{FC411D8B-A0E0-4EB2-BCD1-9DA563AF211C}" type="datetimeFigureOut">
              <a:rPr lang="en-US"/>
              <a:pPr>
                <a:defRPr/>
              </a:pPr>
              <a:t>7/13/2026</a:t>
            </a:fld>
            <a:endParaRPr lang="en-US" dirty="0"/>
          </a:p>
        </p:txBody>
      </p:sp>
      <p:sp>
        <p:nvSpPr>
          <p:cNvPr id="5"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4824A444-72EF-4FFE-A213-364299313379}" type="slidenum">
              <a:rPr lang="en-US" altLang="en-US"/>
              <a:pPr>
                <a:defRPr/>
              </a:pPr>
              <a:t>‹#›</a:t>
            </a:fld>
            <a:endParaRPr lang="en-US" altLang="en-US"/>
          </a:p>
        </p:txBody>
      </p:sp>
    </p:spTree>
    <p:extLst>
      <p:ext uri="{BB962C8B-B14F-4D97-AF65-F5344CB8AC3E}">
        <p14:creationId xmlns:p14="http://schemas.microsoft.com/office/powerpoint/2010/main" val="178554939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3909" y="685800"/>
            <a:ext cx="154305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4350" y="685800"/>
            <a:ext cx="58674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vl1pPr>
          </a:lstStyle>
          <a:p>
            <a:pPr>
              <a:defRPr/>
            </a:pPr>
            <a:fld id="{990A89EE-1F6E-4170-93A9-C0C21EF0AF90}" type="datetimeFigureOut">
              <a:rPr lang="en-US"/>
              <a:pPr>
                <a:defRPr/>
              </a:pPr>
              <a:t>7/13/2026</a:t>
            </a:fld>
            <a:endParaRPr lang="en-US" dirty="0"/>
          </a:p>
        </p:txBody>
      </p:sp>
      <p:sp>
        <p:nvSpPr>
          <p:cNvPr id="5"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vl1pPr>
          </a:lstStyle>
          <a:p>
            <a:pPr>
              <a:defRPr/>
            </a:pPr>
            <a:fld id="{0C60477B-DCA4-4B0D-8025-7749D87BBD1E}" type="slidenum">
              <a:rPr lang="en-US" altLang="en-US"/>
              <a:pPr>
                <a:defRPr/>
              </a:pPr>
              <a:t>‹#›</a:t>
            </a:fld>
            <a:endParaRPr lang="en-US" altLang="en-US"/>
          </a:p>
        </p:txBody>
      </p:sp>
    </p:spTree>
    <p:extLst>
      <p:ext uri="{BB962C8B-B14F-4D97-AF65-F5344CB8AC3E}">
        <p14:creationId xmlns:p14="http://schemas.microsoft.com/office/powerpoint/2010/main" val="26376469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6FC261AC-9702-4D66-AF14-68E102ABBFBD}" type="datetimeFigureOut">
              <a:rPr lang="en-US">
                <a:solidFill>
                  <a:prstClr val="black">
                    <a:tint val="75000"/>
                  </a:prstClr>
                </a:solidFill>
              </a:rPr>
              <a:pPr>
                <a:defRPr/>
              </a:pPr>
              <a:t>7/13/2026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881657E-DF29-4793-8BFA-CDA02B4AAF78}" type="slidenum">
              <a:rPr lang="en-US" altLang="en-US"/>
              <a:pPr>
                <a:defRPr/>
              </a:pPr>
              <a:t>‹#›</a:t>
            </a:fld>
            <a:endParaRPr lang="en-US" altLang="en-US"/>
          </a:p>
        </p:txBody>
      </p:sp>
    </p:spTree>
    <p:extLst>
      <p:ext uri="{BB962C8B-B14F-4D97-AF65-F5344CB8AC3E}">
        <p14:creationId xmlns:p14="http://schemas.microsoft.com/office/powerpoint/2010/main" val="2771977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EB4A04-177A-477B-99E6-8D2AB9C1C85F}" type="datetimeFigureOut">
              <a:rPr lang="en-US">
                <a:solidFill>
                  <a:prstClr val="black">
                    <a:tint val="75000"/>
                  </a:prstClr>
                </a:solidFill>
              </a:rPr>
              <a:pPr>
                <a:defRPr/>
              </a:pPr>
              <a:t>7/13/2026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FD686F1-31E0-4391-9599-50FD45AD6AA7}" type="slidenum">
              <a:rPr lang="en-US" altLang="en-US"/>
              <a:pPr>
                <a:defRPr/>
              </a:pPr>
              <a:t>‹#›</a:t>
            </a:fld>
            <a:endParaRPr lang="en-US" altLang="en-US"/>
          </a:p>
        </p:txBody>
      </p:sp>
    </p:spTree>
    <p:extLst>
      <p:ext uri="{BB962C8B-B14F-4D97-AF65-F5344CB8AC3E}">
        <p14:creationId xmlns:p14="http://schemas.microsoft.com/office/powerpoint/2010/main" val="414891256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7A5B880-7596-42D8-A301-6CF86922A10B}" type="datetimeFigureOut">
              <a:rPr lang="en-US">
                <a:solidFill>
                  <a:prstClr val="black">
                    <a:tint val="75000"/>
                  </a:prstClr>
                </a:solidFill>
              </a:rPr>
              <a:pPr>
                <a:defRPr/>
              </a:pPr>
              <a:t>7/13/2026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65DECE5-18E6-4B98-9C59-ECCB763AB282}" type="slidenum">
              <a:rPr lang="en-US" altLang="en-US"/>
              <a:pPr>
                <a:defRPr/>
              </a:pPr>
              <a:t>‹#›</a:t>
            </a:fld>
            <a:endParaRPr lang="en-US" altLang="en-US"/>
          </a:p>
        </p:txBody>
      </p:sp>
    </p:spTree>
    <p:extLst>
      <p:ext uri="{BB962C8B-B14F-4D97-AF65-F5344CB8AC3E}">
        <p14:creationId xmlns:p14="http://schemas.microsoft.com/office/powerpoint/2010/main" val="391908033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14E4041D-267E-45E1-AED8-128B66BE7FE8}" type="datetimeFigureOut">
              <a:rPr lang="en-US">
                <a:solidFill>
                  <a:prstClr val="black">
                    <a:tint val="75000"/>
                  </a:prstClr>
                </a:solidFill>
              </a:rPr>
              <a:pPr>
                <a:defRPr/>
              </a:pPr>
              <a:t>7/13/2026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1C51C8E-6E61-4DBB-B16E-BC1A9B2650FA}" type="slidenum">
              <a:rPr lang="en-US" altLang="en-US"/>
              <a:pPr>
                <a:defRPr/>
              </a:pPr>
              <a:t>‹#›</a:t>
            </a:fld>
            <a:endParaRPr lang="en-US" altLang="en-US"/>
          </a:p>
        </p:txBody>
      </p:sp>
    </p:spTree>
    <p:extLst>
      <p:ext uri="{BB962C8B-B14F-4D97-AF65-F5344CB8AC3E}">
        <p14:creationId xmlns:p14="http://schemas.microsoft.com/office/powerpoint/2010/main" val="282173512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AC3DF530-67DE-4A54-A38F-D4491F6573CE}" type="datetimeFigureOut">
              <a:rPr lang="en-US">
                <a:solidFill>
                  <a:prstClr val="black">
                    <a:tint val="75000"/>
                  </a:prstClr>
                </a:solidFill>
              </a:rPr>
              <a:pPr>
                <a:defRPr/>
              </a:pPr>
              <a:t>7/13/2026</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7A98496D-A2F7-452C-9D3F-DB966918B8E6}" type="slidenum">
              <a:rPr lang="en-US" altLang="en-US"/>
              <a:pPr>
                <a:defRPr/>
              </a:pPr>
              <a:t>‹#›</a:t>
            </a:fld>
            <a:endParaRPr lang="en-US" altLang="en-US"/>
          </a:p>
        </p:txBody>
      </p:sp>
    </p:spTree>
    <p:extLst>
      <p:ext uri="{BB962C8B-B14F-4D97-AF65-F5344CB8AC3E}">
        <p14:creationId xmlns:p14="http://schemas.microsoft.com/office/powerpoint/2010/main" val="28359226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28123EB9-B071-49E4-86CC-C11772706EE3}" type="datetimeFigureOut">
              <a:rPr lang="en-US">
                <a:solidFill>
                  <a:prstClr val="black">
                    <a:tint val="75000"/>
                  </a:prstClr>
                </a:solidFill>
              </a:rPr>
              <a:pPr>
                <a:defRPr/>
              </a:pPr>
              <a:t>7/13/2026</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BDEA8ED5-1E41-4607-800B-4E882B0D53FE}" type="slidenum">
              <a:rPr lang="en-US" altLang="en-US"/>
              <a:pPr>
                <a:defRPr/>
              </a:pPr>
              <a:t>‹#›</a:t>
            </a:fld>
            <a:endParaRPr lang="en-US" altLang="en-US"/>
          </a:p>
        </p:txBody>
      </p:sp>
    </p:spTree>
    <p:extLst>
      <p:ext uri="{BB962C8B-B14F-4D97-AF65-F5344CB8AC3E}">
        <p14:creationId xmlns:p14="http://schemas.microsoft.com/office/powerpoint/2010/main" val="319843328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C7FC34C-73F4-4142-AE1D-71E1D7F98496}" type="datetimeFigureOut">
              <a:rPr lang="en-US">
                <a:solidFill>
                  <a:prstClr val="black">
                    <a:tint val="75000"/>
                  </a:prstClr>
                </a:solidFill>
              </a:rPr>
              <a:pPr>
                <a:defRPr/>
              </a:pPr>
              <a:t>7/13/2026</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B307CAC1-87C5-4346-A367-B7FB1B43152F}" type="slidenum">
              <a:rPr lang="en-US" altLang="en-US"/>
              <a:pPr>
                <a:defRPr/>
              </a:pPr>
              <a:t>‹#›</a:t>
            </a:fld>
            <a:endParaRPr lang="en-US" altLang="en-US"/>
          </a:p>
        </p:txBody>
      </p:sp>
    </p:spTree>
    <p:extLst>
      <p:ext uri="{BB962C8B-B14F-4D97-AF65-F5344CB8AC3E}">
        <p14:creationId xmlns:p14="http://schemas.microsoft.com/office/powerpoint/2010/main" val="38000658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9946BA5C-5A41-4A4F-A0B7-75CDE225BD91}" type="datetimeFigureOut">
              <a:rPr lang="en-US">
                <a:solidFill>
                  <a:prstClr val="black">
                    <a:tint val="75000"/>
                  </a:prstClr>
                </a:solidFill>
              </a:rPr>
              <a:pPr>
                <a:defRPr/>
              </a:pPr>
              <a:t>7/13/2026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102D75A9-E199-40CB-A4C8-59878F8D6593}" type="slidenum">
              <a:rPr lang="en-US" altLang="en-US"/>
              <a:pPr>
                <a:defRPr/>
              </a:pPr>
              <a:t>‹#›</a:t>
            </a:fld>
            <a:endParaRPr lang="en-US" altLang="en-US"/>
          </a:p>
        </p:txBody>
      </p:sp>
    </p:spTree>
    <p:extLst>
      <p:ext uri="{BB962C8B-B14F-4D97-AF65-F5344CB8AC3E}">
        <p14:creationId xmlns:p14="http://schemas.microsoft.com/office/powerpoint/2010/main" val="11612769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8A0FD5B-8561-4D00-9B8E-F45F1BDB4772}" type="datetimeFigureOut">
              <a:rPr lang="en-US">
                <a:solidFill>
                  <a:prstClr val="black">
                    <a:tint val="75000"/>
                  </a:prstClr>
                </a:solidFill>
              </a:rPr>
              <a:pPr>
                <a:defRPr/>
              </a:pPr>
              <a:t>7/13/2026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8D53295-4B18-4423-80FC-F568996108A0}" type="slidenum">
              <a:rPr lang="en-US" altLang="en-US"/>
              <a:pPr>
                <a:defRPr/>
              </a:pPr>
              <a:t>‹#›</a:t>
            </a:fld>
            <a:endParaRPr lang="en-US" altLang="en-US"/>
          </a:p>
        </p:txBody>
      </p:sp>
    </p:spTree>
    <p:extLst>
      <p:ext uri="{BB962C8B-B14F-4D97-AF65-F5344CB8AC3E}">
        <p14:creationId xmlns:p14="http://schemas.microsoft.com/office/powerpoint/2010/main" val="423431159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99F23173-1096-45FD-A326-22D05C5C5811}" type="datetimeFigureOut">
              <a:rPr lang="en-US">
                <a:solidFill>
                  <a:prstClr val="black">
                    <a:tint val="75000"/>
                  </a:prstClr>
                </a:solidFill>
              </a:rPr>
              <a:pPr>
                <a:defRPr/>
              </a:pPr>
              <a:t>7/13/2026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52F2D8F-0E28-4CF1-A0DB-E6800DEF846D}" type="slidenum">
              <a:rPr lang="en-US" altLang="en-US"/>
              <a:pPr>
                <a:defRPr/>
              </a:pPr>
              <a:t>‹#›</a:t>
            </a:fld>
            <a:endParaRPr lang="en-US" altLang="en-US"/>
          </a:p>
        </p:txBody>
      </p:sp>
    </p:spTree>
    <p:extLst>
      <p:ext uri="{BB962C8B-B14F-4D97-AF65-F5344CB8AC3E}">
        <p14:creationId xmlns:p14="http://schemas.microsoft.com/office/powerpoint/2010/main" val="337388414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6F570CE-D377-498B-A40A-DC4D5F63251B}" type="datetimeFigureOut">
              <a:rPr lang="en-US">
                <a:solidFill>
                  <a:prstClr val="black">
                    <a:tint val="75000"/>
                  </a:prstClr>
                </a:solidFill>
              </a:rPr>
              <a:pPr>
                <a:defRPr/>
              </a:pPr>
              <a:t>7/13/2026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F98939C-7DDF-4B83-A887-3022A450BD23}" type="slidenum">
              <a:rPr lang="en-US" altLang="en-US"/>
              <a:pPr>
                <a:defRPr/>
              </a:pPr>
              <a:t>‹#›</a:t>
            </a:fld>
            <a:endParaRPr lang="en-US" altLang="en-US"/>
          </a:p>
        </p:txBody>
      </p:sp>
    </p:spTree>
    <p:extLst>
      <p:ext uri="{BB962C8B-B14F-4D97-AF65-F5344CB8AC3E}">
        <p14:creationId xmlns:p14="http://schemas.microsoft.com/office/powerpoint/2010/main" val="410102470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9054546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9526436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924037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9259070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2769298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49353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5162497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5176599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5006247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2331830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4700549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p>
        </p:txBody>
      </p:sp>
      <p:sp>
        <p:nvSpPr>
          <p:cNvPr id="3" name="Content Placeholder 2"/>
          <p:cNvSpPr>
            <a:spLocks noGrp="1"/>
          </p:cNvSpPr>
          <p:nvPr>
            <p:ph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3506078-D574-4182-B7A2-CDB903510A72}" type="slidenum">
              <a:rPr lang="en-US"/>
              <a:pPr>
                <a:defRPr/>
              </a:pPr>
              <a:t>‹#›</a:t>
            </a:fld>
            <a:endParaRPr lang="en-US" dirty="0"/>
          </a:p>
        </p:txBody>
      </p:sp>
    </p:spTree>
    <p:extLst>
      <p:ext uri="{BB962C8B-B14F-4D97-AF65-F5344CB8AC3E}">
        <p14:creationId xmlns:p14="http://schemas.microsoft.com/office/powerpoint/2010/main" val="39512461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p>
        </p:txBody>
      </p:sp>
      <p:sp>
        <p:nvSpPr>
          <p:cNvPr id="3" name="Text Placeholder 2"/>
          <p:cNvSpPr>
            <a:spLocks noGrp="1"/>
          </p:cNvSpPr>
          <p:nvPr>
            <p:ph type="body"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5DAA24C-221B-4541-A4A3-9527A4AE835F}" type="slidenum">
              <a:rPr lang="en-US"/>
              <a:pPr>
                <a:defRPr/>
              </a:pPr>
              <a:t>‹#›</a:t>
            </a:fld>
            <a:endParaRPr lang="en-US" dirty="0"/>
          </a:p>
        </p:txBody>
      </p:sp>
    </p:spTree>
    <p:extLst>
      <p:ext uri="{BB962C8B-B14F-4D97-AF65-F5344CB8AC3E}">
        <p14:creationId xmlns:p14="http://schemas.microsoft.com/office/powerpoint/2010/main" val="366556336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p>
        </p:txBody>
      </p:sp>
      <p:sp>
        <p:nvSpPr>
          <p:cNvPr id="3" name="Text Placeholder 2"/>
          <p:cNvSpPr>
            <a:spLocks noGrp="1"/>
          </p:cNvSpPr>
          <p:nvPr>
            <p:ph type="body"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981200"/>
            <a:ext cx="4038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4114800"/>
            <a:ext cx="4038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A3FC8F4-CD7F-4563-A542-9D71C7351ED3}" type="slidenum">
              <a:rPr lang="en-US"/>
              <a:pPr>
                <a:defRPr/>
              </a:pPr>
              <a:t>‹#›</a:t>
            </a:fld>
            <a:endParaRPr lang="en-US" dirty="0"/>
          </a:p>
        </p:txBody>
      </p:sp>
    </p:spTree>
    <p:extLst>
      <p:ext uri="{BB962C8B-B14F-4D97-AF65-F5344CB8AC3E}">
        <p14:creationId xmlns:p14="http://schemas.microsoft.com/office/powerpoint/2010/main" val="200348746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BF09971D-67C2-4983-A6F8-31E97BC258D7}" type="slidenum">
              <a:rPr lang="en-US"/>
              <a:pPr/>
              <a:t>‹#›</a:t>
            </a:fld>
            <a:endParaRPr lang="en-US"/>
          </a:p>
        </p:txBody>
      </p:sp>
    </p:spTree>
    <p:extLst>
      <p:ext uri="{BB962C8B-B14F-4D97-AF65-F5344CB8AC3E}">
        <p14:creationId xmlns:p14="http://schemas.microsoft.com/office/powerpoint/2010/main" val="883983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18" Type="http://schemas.openxmlformats.org/officeDocument/2006/relationships/theme" Target="../theme/theme4.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17" Type="http://schemas.openxmlformats.org/officeDocument/2006/relationships/slideLayout" Target="../slideLayouts/slideLayout54.xml"/><Relationship Id="rId2" Type="http://schemas.openxmlformats.org/officeDocument/2006/relationships/slideLayout" Target="../slideLayouts/slideLayout39.xml"/><Relationship Id="rId16" Type="http://schemas.openxmlformats.org/officeDocument/2006/relationships/slideLayout" Target="../slideLayouts/slideLayout53.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5" Type="http://schemas.openxmlformats.org/officeDocument/2006/relationships/slideLayout" Target="../slideLayouts/slideLayout5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slideLayout" Target="../slideLayouts/slideLayout5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theme" Target="../theme/theme5.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3.xml"/><Relationship Id="rId13" Type="http://schemas.openxmlformats.org/officeDocument/2006/relationships/slideLayout" Target="../slideLayouts/slideLayout78.xml"/><Relationship Id="rId3" Type="http://schemas.openxmlformats.org/officeDocument/2006/relationships/slideLayout" Target="../slideLayouts/slideLayout68.xml"/><Relationship Id="rId7" Type="http://schemas.openxmlformats.org/officeDocument/2006/relationships/slideLayout" Target="../slideLayouts/slideLayout72.xml"/><Relationship Id="rId12" Type="http://schemas.openxmlformats.org/officeDocument/2006/relationships/slideLayout" Target="../slideLayouts/slideLayout77.xml"/><Relationship Id="rId2" Type="http://schemas.openxmlformats.org/officeDocument/2006/relationships/slideLayout" Target="../slideLayouts/slideLayout67.xml"/><Relationship Id="rId16" Type="http://schemas.openxmlformats.org/officeDocument/2006/relationships/theme" Target="../theme/theme6.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5" Type="http://schemas.openxmlformats.org/officeDocument/2006/relationships/slideLayout" Target="../slideLayouts/slideLayout70.xml"/><Relationship Id="rId15" Type="http://schemas.openxmlformats.org/officeDocument/2006/relationships/slideLayout" Target="../slideLayouts/slideLayout80.xml"/><Relationship Id="rId10" Type="http://schemas.openxmlformats.org/officeDocument/2006/relationships/slideLayout" Target="../slideLayouts/slideLayout75.xml"/><Relationship Id="rId4" Type="http://schemas.openxmlformats.org/officeDocument/2006/relationships/slideLayout" Target="../slideLayouts/slideLayout69.xml"/><Relationship Id="rId9" Type="http://schemas.openxmlformats.org/officeDocument/2006/relationships/slideLayout" Target="../slideLayouts/slideLayout74.xml"/><Relationship Id="rId14" Type="http://schemas.openxmlformats.org/officeDocument/2006/relationships/slideLayout" Target="../slideLayouts/slideLayout7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40135571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solidFill>
                  <a:prstClr val="white">
                    <a:tint val="75000"/>
                  </a:prstClr>
                </a:solidFill>
              </a:rPr>
              <a:pPr/>
              <a:t>7/13/2026</a:t>
            </a:fld>
            <a:endParaRPr lang="en-US">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788194317"/>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64D4EF"/>
            </a:gs>
            <a:gs pos="10001">
              <a:srgbClr val="64D4EF"/>
            </a:gs>
            <a:gs pos="100000">
              <a:srgbClr val="06588E"/>
            </a:gs>
          </a:gsLst>
          <a:lin ang="6120000" scaled="1"/>
        </a:gradFill>
        <a:effectLst/>
      </p:bgPr>
    </p:bg>
    <p:spTree>
      <p:nvGrpSpPr>
        <p:cNvPr id="1" name=""/>
        <p:cNvGrpSpPr/>
        <p:nvPr/>
      </p:nvGrpSpPr>
      <p:grpSpPr>
        <a:xfrm>
          <a:off x="0" y="0"/>
          <a:ext cx="0" cy="0"/>
          <a:chOff x="0" y="0"/>
          <a:chExt cx="0" cy="0"/>
        </a:xfrm>
      </p:grpSpPr>
      <p:grpSp>
        <p:nvGrpSpPr>
          <p:cNvPr id="2050" name="Group 6"/>
          <p:cNvGrpSpPr>
            <a:grpSpLocks/>
          </p:cNvGrpSpPr>
          <p:nvPr/>
        </p:nvGrpSpPr>
        <p:grpSpPr bwMode="auto">
          <a:xfrm>
            <a:off x="6905625" y="2963863"/>
            <a:ext cx="2236788" cy="3208337"/>
            <a:chOff x="9206969" y="2963333"/>
            <a:chExt cx="2981858" cy="3208867"/>
          </a:xfrm>
        </p:grpSpPr>
        <p:cxnSp>
          <p:nvCxnSpPr>
            <p:cNvPr id="8" name="Straight Connector 7"/>
            <p:cNvCxnSpPr/>
            <p:nvPr/>
          </p:nvCxnSpPr>
          <p:spPr>
            <a:xfrm flipH="1">
              <a:off x="11276704" y="2963333"/>
              <a:ext cx="912123" cy="91296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83"/>
              <a:ext cx="2981858" cy="2981817"/>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628" y="3285648"/>
              <a:ext cx="1896199" cy="1895788"/>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2884" y="3131636"/>
              <a:ext cx="1745943" cy="174495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9051" y="3682589"/>
              <a:ext cx="1269776" cy="127021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12763" y="4487863"/>
            <a:ext cx="6400800" cy="150653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2052" name="Text Placeholder 2"/>
          <p:cNvSpPr>
            <a:spLocks noGrp="1"/>
          </p:cNvSpPr>
          <p:nvPr>
            <p:ph type="body" idx="1"/>
          </p:nvPr>
        </p:nvSpPr>
        <p:spPr bwMode="auto">
          <a:xfrm>
            <a:off x="512763" y="685800"/>
            <a:ext cx="6400800" cy="36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7427913" y="6172200"/>
            <a:ext cx="1200150" cy="365125"/>
          </a:xfrm>
          <a:prstGeom prst="rect">
            <a:avLst/>
          </a:prstGeom>
        </p:spPr>
        <p:txBody>
          <a:bodyPr vert="horz" lIns="91440" tIns="45720" rIns="91440" bIns="45720" rtlCol="0" anchor="t"/>
          <a:lstStyle>
            <a:lvl1pPr algn="r" eaLnBrk="1" fontAlgn="auto" hangingPunct="1">
              <a:spcBef>
                <a:spcPts val="0"/>
              </a:spcBef>
              <a:spcAft>
                <a:spcPts val="0"/>
              </a:spcAft>
              <a:defRPr sz="1000" b="0" i="0">
                <a:solidFill>
                  <a:srgbClr val="146194">
                    <a:lumMod val="50000"/>
                  </a:srgbClr>
                </a:solidFill>
                <a:effectLst/>
                <a:latin typeface="+mn-lt"/>
              </a:defRPr>
            </a:lvl1pPr>
          </a:lstStyle>
          <a:p>
            <a:pPr>
              <a:defRPr/>
            </a:pPr>
            <a:fld id="{F4457E11-5F49-4C0A-90DA-F98DE89AF706}" type="datetimeFigureOut">
              <a:rPr lang="en-US"/>
              <a:pPr>
                <a:defRPr/>
              </a:pPr>
              <a:t>7/13/2026</a:t>
            </a:fld>
            <a:endParaRPr lang="en-US" dirty="0"/>
          </a:p>
        </p:txBody>
      </p:sp>
      <p:sp>
        <p:nvSpPr>
          <p:cNvPr id="5" name="Footer Placeholder 4"/>
          <p:cNvSpPr>
            <a:spLocks noGrp="1"/>
          </p:cNvSpPr>
          <p:nvPr>
            <p:ph type="ftr" sz="quarter" idx="3"/>
          </p:nvPr>
        </p:nvSpPr>
        <p:spPr>
          <a:xfrm>
            <a:off x="512763" y="6172200"/>
            <a:ext cx="5657850" cy="365125"/>
          </a:xfrm>
          <a:prstGeom prst="rect">
            <a:avLst/>
          </a:prstGeom>
        </p:spPr>
        <p:txBody>
          <a:bodyPr vert="horz" lIns="91440" tIns="45720" rIns="91440" bIns="45720" rtlCol="0" anchor="t"/>
          <a:lstStyle>
            <a:lvl1pPr algn="l" eaLnBrk="1" fontAlgn="auto" hangingPunct="1">
              <a:spcBef>
                <a:spcPts val="0"/>
              </a:spcBef>
              <a:spcAft>
                <a:spcPts val="0"/>
              </a:spcAft>
              <a:defRPr sz="1000" b="0" i="0">
                <a:solidFill>
                  <a:srgbClr val="146194">
                    <a:lumMod val="50000"/>
                  </a:srgbClr>
                </a:solidFill>
                <a:effectLst/>
                <a:latin typeface="+mn-lt"/>
              </a:defRPr>
            </a:lvl1pPr>
          </a:lstStyle>
          <a:p>
            <a:pPr>
              <a:defRPr/>
            </a:pPr>
            <a:endParaRPr lang="en-US"/>
          </a:p>
        </p:txBody>
      </p:sp>
      <p:sp>
        <p:nvSpPr>
          <p:cNvPr id="6" name="Slide Number Placeholder 5"/>
          <p:cNvSpPr>
            <a:spLocks noGrp="1"/>
          </p:cNvSpPr>
          <p:nvPr>
            <p:ph type="sldNum" sz="quarter" idx="4"/>
          </p:nvPr>
        </p:nvSpPr>
        <p:spPr>
          <a:xfrm>
            <a:off x="7772400" y="5578475"/>
            <a:ext cx="857250" cy="6699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3200" smtClean="0">
                <a:solidFill>
                  <a:srgbClr val="0A304A"/>
                </a:solidFill>
                <a:latin typeface="Century Gothic" panose="020B0502020202020204" pitchFamily="34" charset="0"/>
              </a:defRPr>
            </a:lvl1pPr>
          </a:lstStyle>
          <a:p>
            <a:pPr fontAlgn="base">
              <a:spcBef>
                <a:spcPct val="0"/>
              </a:spcBef>
              <a:spcAft>
                <a:spcPct val="0"/>
              </a:spcAft>
              <a:defRPr/>
            </a:pPr>
            <a:fld id="{C035EE93-1BE9-4D8D-BE50-BDEF7D602AA5}" type="slidenum">
              <a:rPr lang="en-US" altLang="en-US"/>
              <a:pPr fontAlgn="base">
                <a:spcBef>
                  <a:spcPct val="0"/>
                </a:spcBef>
                <a:spcAft>
                  <a:spcPct val="0"/>
                </a:spcAft>
                <a:defRPr/>
              </a:pPr>
              <a:t>‹#›</a:t>
            </a:fld>
            <a:endParaRPr lang="en-US" altLang="en-US"/>
          </a:p>
        </p:txBody>
      </p:sp>
    </p:spTree>
    <p:extLst>
      <p:ext uri="{BB962C8B-B14F-4D97-AF65-F5344CB8AC3E}">
        <p14:creationId xmlns:p14="http://schemas.microsoft.com/office/powerpoint/2010/main" val="1650431546"/>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p:txStyles>
    <p:titleStyle>
      <a:lvl1pPr algn="l" defTabSz="457200" rtl="0" eaLnBrk="0" fontAlgn="base" hangingPunct="0">
        <a:spcBef>
          <a:spcPct val="0"/>
        </a:spcBef>
        <a:spcAft>
          <a:spcPct val="0"/>
        </a:spcAft>
        <a:defRPr sz="3600" kern="1200" cap="all">
          <a:ln w="3175" cmpd="sng">
            <a:noFill/>
          </a:ln>
          <a:solidFill>
            <a:schemeClr val="tx1"/>
          </a:solidFill>
          <a:latin typeface="+mj-lt"/>
          <a:ea typeface="+mj-ea"/>
          <a:cs typeface="+mj-cs"/>
        </a:defRPr>
      </a:lvl1pPr>
      <a:lvl2pPr algn="l" defTabSz="457200" rtl="0" eaLnBrk="0" fontAlgn="base" hangingPunct="0">
        <a:spcBef>
          <a:spcPct val="0"/>
        </a:spcBef>
        <a:spcAft>
          <a:spcPct val="0"/>
        </a:spcAft>
        <a:defRPr sz="3600">
          <a:solidFill>
            <a:schemeClr val="tx1"/>
          </a:solidFill>
          <a:latin typeface="Century Gothic" pitchFamily="34" charset="0"/>
        </a:defRPr>
      </a:lvl2pPr>
      <a:lvl3pPr algn="l" defTabSz="457200" rtl="0" eaLnBrk="0" fontAlgn="base" hangingPunct="0">
        <a:spcBef>
          <a:spcPct val="0"/>
        </a:spcBef>
        <a:spcAft>
          <a:spcPct val="0"/>
        </a:spcAft>
        <a:defRPr sz="3600">
          <a:solidFill>
            <a:schemeClr val="tx1"/>
          </a:solidFill>
          <a:latin typeface="Century Gothic" pitchFamily="34" charset="0"/>
        </a:defRPr>
      </a:lvl3pPr>
      <a:lvl4pPr algn="l" defTabSz="457200" rtl="0" eaLnBrk="0" fontAlgn="base" hangingPunct="0">
        <a:spcBef>
          <a:spcPct val="0"/>
        </a:spcBef>
        <a:spcAft>
          <a:spcPct val="0"/>
        </a:spcAft>
        <a:defRPr sz="3600">
          <a:solidFill>
            <a:schemeClr val="tx1"/>
          </a:solidFill>
          <a:latin typeface="Century Gothic" pitchFamily="34" charset="0"/>
        </a:defRPr>
      </a:lvl4pPr>
      <a:lvl5pPr algn="l" defTabSz="457200" rtl="0" eaLnBrk="0" fontAlgn="base" hangingPunct="0">
        <a:spcBef>
          <a:spcPct val="0"/>
        </a:spcBef>
        <a:spcAft>
          <a:spcPct val="0"/>
        </a:spcAft>
        <a:defRPr sz="3600">
          <a:solidFill>
            <a:schemeClr val="tx1"/>
          </a:solidFill>
          <a:latin typeface="Century Gothic"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2000" kern="1200">
          <a:solidFill>
            <a:srgbClr val="0F496F"/>
          </a:solidFill>
          <a:latin typeface="+mn-lt"/>
          <a:ea typeface="+mn-ea"/>
          <a:cs typeface="+mn-cs"/>
        </a:defRPr>
      </a:lvl1pPr>
      <a:lvl2pPr marL="7429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kern="1200">
          <a:solidFill>
            <a:srgbClr val="0F496F"/>
          </a:solidFill>
          <a:latin typeface="+mn-lt"/>
          <a:ea typeface="+mn-ea"/>
          <a:cs typeface="+mn-cs"/>
        </a:defRPr>
      </a:lvl2pPr>
      <a:lvl3pPr marL="12001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600" kern="1200">
          <a:solidFill>
            <a:srgbClr val="0F496F"/>
          </a:solidFill>
          <a:latin typeface="+mn-lt"/>
          <a:ea typeface="+mn-ea"/>
          <a:cs typeface="+mn-cs"/>
        </a:defRPr>
      </a:lvl3pPr>
      <a:lvl4pPr marL="15430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4pPr>
      <a:lvl5pPr marL="20002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FAEEF8BB-EDFB-438D-A99F-20399D7B3D7D}" type="datetimeFigureOut">
              <a:rPr lang="en-US">
                <a:solidFill>
                  <a:prstClr val="black">
                    <a:tint val="75000"/>
                  </a:prstClr>
                </a:solidFill>
              </a:rPr>
              <a:pPr>
                <a:defRPr/>
              </a:pPr>
              <a:t>7/13/2026</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fontAlgn="base">
              <a:spcBef>
                <a:spcPct val="0"/>
              </a:spcBef>
              <a:spcAft>
                <a:spcPct val="0"/>
              </a:spcAft>
              <a:defRPr/>
            </a:pPr>
            <a:fld id="{DB10E2D1-5ECE-44A2-A844-480461E91B3A}" type="slidenum">
              <a:rPr lang="en-US" altLang="en-US"/>
              <a:pPr fontAlgn="base">
                <a:spcBef>
                  <a:spcPct val="0"/>
                </a:spcBef>
                <a:spcAft>
                  <a:spcPct val="0"/>
                </a:spcAft>
                <a:defRPr/>
              </a:pPr>
              <a:t>‹#›</a:t>
            </a:fld>
            <a:endParaRPr lang="en-US" altLang="en-US"/>
          </a:p>
        </p:txBody>
      </p:sp>
    </p:spTree>
    <p:extLst>
      <p:ext uri="{BB962C8B-B14F-4D97-AF65-F5344CB8AC3E}">
        <p14:creationId xmlns:p14="http://schemas.microsoft.com/office/powerpoint/2010/main" val="220859954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05843199"/>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6.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31.xml"/><Relationship Id="rId6" Type="http://schemas.openxmlformats.org/officeDocument/2006/relationships/image" Target="../media/image6.png"/><Relationship Id="rId5" Type="http://schemas.openxmlformats.org/officeDocument/2006/relationships/image" Target="../media/image10.jpeg"/><Relationship Id="rId4" Type="http://schemas.openxmlformats.org/officeDocument/2006/relationships/hyperlink" Target="http://www.google.com/url?sa=i&amp;rct=j&amp;q=wrong%20way%20sign&amp;source=images&amp;cd=&amp;cad=rja&amp;docid=q9goXihrzHxmkM&amp;tbnid=8HTPvuEjGF7HtM:&amp;ved=0CAUQjRw&amp;url=http://www.ricesigns.com/buy/wrong_way_signs.htm&amp;ei=4mYBUr7oAsGviQKtn4CgCg&amp;psig=AFQjCNEO22Y51FmCKsvt-VEdNu6WHSf1ng&amp;ust=137590721587081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31.xml"/><Relationship Id="rId5" Type="http://schemas.openxmlformats.org/officeDocument/2006/relationships/image" Target="../media/image6.png"/><Relationship Id="rId4" Type="http://schemas.openxmlformats.org/officeDocument/2006/relationships/image" Target="../media/image12.wmf"/></Relationships>
</file>

<file path=ppt/slides/_rels/slide8.xml.rels><?xml version="1.0" encoding="UTF-8" standalone="yes"?>
<Relationships xmlns="http://schemas.openxmlformats.org/package/2006/relationships"><Relationship Id="rId3" Type="http://schemas.openxmlformats.org/officeDocument/2006/relationships/hyperlink" Target="http://www.google.com/url?sa=i&amp;rct=j&amp;q=construction%20oops&amp;source=images&amp;cd=&amp;cad=rja&amp;docid=jwiw2BD76-fFzM&amp;tbnid=k9bA433rqbWGaM:&amp;ved=0CAUQjRw&amp;url=http://www.collegehumor.com/picture/37903/this-is-so-funny&amp;ei=598DUrmWH6H6iwLGsYGYAQ&amp;psig=AFQjCNFRWdwgkK9uwX2Ug7wRV5njp_SgqA&amp;ust=1376071953496666" TargetMode="External"/><Relationship Id="rId2" Type="http://schemas.openxmlformats.org/officeDocument/2006/relationships/notesSlide" Target="../notesSlides/notesSlide6.xml"/><Relationship Id="rId1" Type="http://schemas.openxmlformats.org/officeDocument/2006/relationships/slideLayout" Target="../slideLayouts/slideLayout31.xml"/><Relationship Id="rId6" Type="http://schemas.openxmlformats.org/officeDocument/2006/relationships/image" Target="../media/image14.gif"/><Relationship Id="rId5" Type="http://schemas.openxmlformats.org/officeDocument/2006/relationships/hyperlink" Target="http://www.google.com/url?sa=i&amp;rct=j&amp;q=wrong+way+sign&amp;source=images&amp;cd=&amp;cad=rja&amp;docid=jDrCQif1FwB_jM&amp;tbnid=7NaZRTPjimbNFM:&amp;ved=0CAUQjRw&amp;url=http://www.roadtrafficsigns.com/Wrong-Way-Sign/Go-Back-Wrong-Way-Sign/SKU-K-7428.aspx&amp;ei=t-QDUuOfGsHNiwKLl4CYDw&amp;bvm=bv.50500085,d.cGE&amp;psig=AFQjCNEEmGiYJo9u72XIVRw_FBiU9D_B6Q&amp;ust=1376073245486929" TargetMode="Externa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31.xml"/><Relationship Id="rId4" Type="http://schemas.openxmlformats.org/officeDocument/2006/relationships/image" Target="../media/image12.wmf"/></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31.xml"/><Relationship Id="rId5" Type="http://schemas.openxmlformats.org/officeDocument/2006/relationships/image" Target="../media/image10.jpeg"/><Relationship Id="rId4" Type="http://schemas.openxmlformats.org/officeDocument/2006/relationships/hyperlink" Target="http://www.google.com/url?sa=i&amp;rct=j&amp;q=wrong%20way%20sign&amp;source=images&amp;cd=&amp;cad=rja&amp;docid=q9goXihrzHxmkM&amp;tbnid=8HTPvuEjGF7HtM:&amp;ved=0CAUQjRw&amp;url=http://www.ricesigns.com/buy/wrong_way_signs.htm&amp;ei=4mYBUr7oAsGviQKtn4CgCg&amp;psig=AFQjCNEO22Y51FmCKsvt-VEdNu6WHSf1ng&amp;ust=1375907215870817"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6.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5.jpeg"/><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9.xml"/><Relationship Id="rId1" Type="http://schemas.openxmlformats.org/officeDocument/2006/relationships/slideLayout" Target="../slideLayouts/slideLayout31.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12.wmf"/><Relationship Id="rId2" Type="http://schemas.openxmlformats.org/officeDocument/2006/relationships/notesSlide" Target="../notesSlides/notesSlide20.xml"/><Relationship Id="rId1" Type="http://schemas.openxmlformats.org/officeDocument/2006/relationships/slideLayout" Target="../slideLayouts/slideLayout31.xml"/><Relationship Id="rId6" Type="http://schemas.openxmlformats.org/officeDocument/2006/relationships/image" Target="../media/image4.png"/><Relationship Id="rId5" Type="http://schemas.openxmlformats.org/officeDocument/2006/relationships/image" Target="../media/image33.jpeg"/><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1.xml"/><Relationship Id="rId1" Type="http://schemas.openxmlformats.org/officeDocument/2006/relationships/slideLayout" Target="../slideLayouts/slideLayout31.xml"/><Relationship Id="rId5" Type="http://schemas.openxmlformats.org/officeDocument/2006/relationships/image" Target="../media/image10.jpeg"/><Relationship Id="rId4" Type="http://schemas.openxmlformats.org/officeDocument/2006/relationships/hyperlink" Target="http://www.google.com/url?sa=i&amp;rct=j&amp;q=wrong%20way%20sign&amp;source=images&amp;cd=&amp;cad=rja&amp;docid=q9goXihrzHxmkM&amp;tbnid=8HTPvuEjGF7HtM:&amp;ved=0CAUQjRw&amp;url=http://www.ricesigns.com/buy/wrong_way_signs.htm&amp;ei=4mYBUr7oAsGviQKtn4CgCg&amp;psig=AFQjCNEO22Y51FmCKsvt-VEdNu6WHSf1ng&amp;ust=1375907215870817"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31.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6.png"/><Relationship Id="rId4"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hyperlink" Target="http://www.google.com/url?sa=i&amp;rct=j&amp;q=wrong%20way%20sign&amp;source=images&amp;cd=&amp;cad=rja&amp;docid=q9goXihrzHxmkM&amp;tbnid=8HTPvuEjGF7HtM:&amp;ved=0CAUQjRw&amp;url=http://www.ricesigns.com/buy/wrong_way_signs.htm&amp;ei=4mYBUr7oAsGviQKtn4CgCg&amp;psig=AFQjCNEO22Y51FmCKsvt-VEdNu6WHSf1ng&amp;ust=1375907215870817" TargetMode="External"/><Relationship Id="rId2" Type="http://schemas.openxmlformats.org/officeDocument/2006/relationships/image" Target="../media/image37.jpeg"/><Relationship Id="rId1" Type="http://schemas.openxmlformats.org/officeDocument/2006/relationships/slideLayout" Target="../slideLayouts/slideLayout31.xml"/><Relationship Id="rId4" Type="http://schemas.openxmlformats.org/officeDocument/2006/relationships/image" Target="../media/image10.jpeg"/></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4.xml"/><Relationship Id="rId1" Type="http://schemas.openxmlformats.org/officeDocument/2006/relationships/slideLayout" Target="../slideLayouts/slideLayout31.xml"/></Relationships>
</file>

<file path=ppt/slides/_rels/slide3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5.xml"/><Relationship Id="rId1" Type="http://schemas.openxmlformats.org/officeDocument/2006/relationships/slideLayout" Target="../slideLayouts/slideLayout31.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6.xml"/><Relationship Id="rId1" Type="http://schemas.openxmlformats.org/officeDocument/2006/relationships/slideLayout" Target="../slideLayouts/slideLayout31.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7.xml"/><Relationship Id="rId1" Type="http://schemas.openxmlformats.org/officeDocument/2006/relationships/slideLayout" Target="../slideLayouts/slideLayout31.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3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8.xml"/><Relationship Id="rId1" Type="http://schemas.openxmlformats.org/officeDocument/2006/relationships/slideLayout" Target="../slideLayouts/slideLayout36.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2.xml"/></Relationships>
</file>

<file path=ppt/slides/_rels/slide3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9.xml"/><Relationship Id="rId1" Type="http://schemas.openxmlformats.org/officeDocument/2006/relationships/slideLayout" Target="../slideLayouts/slideLayout31.xml"/><Relationship Id="rId5" Type="http://schemas.openxmlformats.org/officeDocument/2006/relationships/image" Target="../media/image6.png"/><Relationship Id="rId4" Type="http://schemas.openxmlformats.org/officeDocument/2006/relationships/image" Target="../media/image47.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image" Target="../media/image48.png"/><Relationship Id="rId4" Type="http://schemas.openxmlformats.org/officeDocument/2006/relationships/notesSlide" Target="../notesSlides/notesSlide30.xml"/></Relationships>
</file>

<file path=ppt/slides/_rels/slide3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1.xml"/><Relationship Id="rId1" Type="http://schemas.openxmlformats.org/officeDocument/2006/relationships/slideLayout" Target="../slideLayouts/slideLayout31.xml"/><Relationship Id="rId4" Type="http://schemas.openxmlformats.org/officeDocument/2006/relationships/image" Target="../media/image50.jpeg"/></Relationships>
</file>

<file path=ppt/slides/_rels/slide3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2.xml"/><Relationship Id="rId1" Type="http://schemas.openxmlformats.org/officeDocument/2006/relationships/slideLayout" Target="../slideLayouts/slideLayout31.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3.xml"/><Relationship Id="rId1" Type="http://schemas.openxmlformats.org/officeDocument/2006/relationships/slideLayout" Target="../slideLayouts/slideLayout31.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3.png"/><Relationship Id="rId1" Type="http://schemas.openxmlformats.org/officeDocument/2006/relationships/slideLayout" Target="../slideLayouts/slideLayout31.xml"/></Relationships>
</file>

<file path=ppt/slides/_rels/slide41.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4.xml"/><Relationship Id="rId1" Type="http://schemas.openxmlformats.org/officeDocument/2006/relationships/slideLayout" Target="../slideLayouts/slideLayout26.xml"/></Relationships>
</file>

<file path=ppt/slides/_rels/slide42.xml.rels><?xml version="1.0" encoding="UTF-8" standalone="yes"?>
<Relationships xmlns="http://schemas.openxmlformats.org/package/2006/relationships"><Relationship Id="rId3" Type="http://schemas.openxmlformats.org/officeDocument/2006/relationships/hyperlink" Target="http://dec.alaska.gov/water/wnpspc/stormwater/edhsgp.html" TargetMode="External"/><Relationship Id="rId2" Type="http://schemas.openxmlformats.org/officeDocument/2006/relationships/notesSlide" Target="../notesSlides/notesSlide35.xml"/><Relationship Id="rId1" Type="http://schemas.openxmlformats.org/officeDocument/2006/relationships/slideLayout" Target="../slideLayouts/slideLayout39.xml"/></Relationships>
</file>

<file path=ppt/slides/_rels/slide4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61.xml"/></Relationships>
</file>

<file path=ppt/slides/_rels/slide4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6.xml"/><Relationship Id="rId1" Type="http://schemas.openxmlformats.org/officeDocument/2006/relationships/slideLayout" Target="../slideLayouts/slideLayout31.xml"/></Relationships>
</file>

<file path=ppt/slides/_rels/slide4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7.xml"/><Relationship Id="rId1" Type="http://schemas.openxmlformats.org/officeDocument/2006/relationships/slideLayout" Target="../slideLayouts/slideLayout31.xml"/></Relationships>
</file>

<file path=ppt/slides/_rels/slide4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8.xml"/><Relationship Id="rId1" Type="http://schemas.openxmlformats.org/officeDocument/2006/relationships/slideLayout" Target="../slideLayouts/slideLayout31.xml"/></Relationships>
</file>

<file path=ppt/slides/_rels/slide4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9.xml"/><Relationship Id="rId1" Type="http://schemas.openxmlformats.org/officeDocument/2006/relationships/slideLayout" Target="../slideLayouts/slideLayout31.xml"/><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0.xml"/><Relationship Id="rId1" Type="http://schemas.openxmlformats.org/officeDocument/2006/relationships/slideLayout" Target="../slideLayouts/slideLayout31.xml"/></Relationships>
</file>

<file path=ppt/slides/_rels/slide4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1.xml"/><Relationship Id="rId1" Type="http://schemas.openxmlformats.org/officeDocument/2006/relationships/slideLayout" Target="../slideLayouts/slideLayout31.xml"/><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2.xml"/><Relationship Id="rId1" Type="http://schemas.openxmlformats.org/officeDocument/2006/relationships/slideLayout" Target="../slideLayouts/slideLayout31.xml"/><Relationship Id="rId5" Type="http://schemas.openxmlformats.org/officeDocument/2006/relationships/image" Target="../media/image4.png"/><Relationship Id="rId4" Type="http://schemas.microsoft.com/office/2007/relationships/hdphoto" Target="../media/hdphoto2.wdp"/></Relationships>
</file>

<file path=ppt/slides/_rels/slide51.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31.xml"/></Relationships>
</file>

<file path=ppt/slides/_rels/slide5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3.xml"/><Relationship Id="rId1" Type="http://schemas.openxmlformats.org/officeDocument/2006/relationships/slideLayout" Target="../slideLayouts/slideLayout31.xml"/></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5.jpeg"/><Relationship Id="rId1" Type="http://schemas.openxmlformats.org/officeDocument/2006/relationships/slideLayout" Target="../slideLayouts/slideLayout37.xml"/></Relationships>
</file>

<file path=ppt/slides/_rels/slide5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37.xml"/></Relationships>
</file>

<file path=ppt/slides/_rels/slide55.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37.xml"/></Relationships>
</file>

<file path=ppt/slides/_rels/slide5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9.png"/><Relationship Id="rId1" Type="http://schemas.openxmlformats.org/officeDocument/2006/relationships/slideLayout" Target="../slideLayouts/slideLayout37.xml"/><Relationship Id="rId4" Type="http://schemas.openxmlformats.org/officeDocument/2006/relationships/image" Target="../media/image6.png"/></Relationships>
</file>

<file path=ppt/slides/_rels/slide57.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37.xml"/></Relationships>
</file>

<file path=ppt/slides/_rels/slide5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37.xml"/></Relationships>
</file>

<file path=ppt/slides/_rels/slide5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4.xml"/><Relationship Id="rId1" Type="http://schemas.openxmlformats.org/officeDocument/2006/relationships/slideLayout" Target="../slideLayouts/slideLayout31.xml"/></Relationships>
</file>

<file path=ppt/slides/_rels/slide6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5.xml"/><Relationship Id="rId1" Type="http://schemas.openxmlformats.org/officeDocument/2006/relationships/slideLayout" Target="../slideLayouts/slideLayout37.xml"/><Relationship Id="rId5" Type="http://schemas.openxmlformats.org/officeDocument/2006/relationships/image" Target="../media/image6.png"/><Relationship Id="rId4" Type="http://schemas.openxmlformats.org/officeDocument/2006/relationships/image" Target="../media/image75.png"/></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1.xml"/><Relationship Id="rId4" Type="http://schemas.microsoft.com/office/2007/relationships/hdphoto" Target="../media/hdphoto1.wdp"/></Relationships>
</file>

<file path=ppt/slides/_rels/slide6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6.jpeg"/><Relationship Id="rId1" Type="http://schemas.openxmlformats.org/officeDocument/2006/relationships/slideLayout" Target="../slideLayouts/slideLayout37.xml"/></Relationships>
</file>

<file path=ppt/slides/_rels/slide63.xml.rels><?xml version="1.0" encoding="UTF-8" standalone="yes"?>
<Relationships xmlns="http://schemas.openxmlformats.org/package/2006/relationships"><Relationship Id="rId3" Type="http://schemas.openxmlformats.org/officeDocument/2006/relationships/hyperlink" Target="http://www.google.com/url?sa=i&amp;rct=j&amp;q=&amp;esrc=s&amp;frm=1&amp;source=images&amp;cd=&amp;cad=rja&amp;docid=8gDZvlu1FDVlPM&amp;tbnid=3djolwnNAIc9BM:&amp;ved=0CAUQjRw&amp;url=http://www.washonwheels.net/pressure-washing-denver/pressure-washing-heavy-equipment-at-a-mine/attachment/ge-digital-camera-637/&amp;ei=_V1gUoLmHaf8iQL-9oDoAQ&amp;psig=AFQjCNHLqwYebTuYHLXJLhAQ1f2Krtayuw&amp;ust=1382133510176041" TargetMode="External"/><Relationship Id="rId2" Type="http://schemas.openxmlformats.org/officeDocument/2006/relationships/notesSlide" Target="../notesSlides/notesSlide46.xml"/><Relationship Id="rId1" Type="http://schemas.openxmlformats.org/officeDocument/2006/relationships/slideLayout" Target="../slideLayouts/slideLayout31.xml"/><Relationship Id="rId4" Type="http://schemas.openxmlformats.org/officeDocument/2006/relationships/image" Target="../media/image77.jpeg"/></Relationships>
</file>

<file path=ppt/slides/_rels/slide64.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7.xml"/><Relationship Id="rId1" Type="http://schemas.openxmlformats.org/officeDocument/2006/relationships/slideLayout" Target="../slideLayouts/slideLayout31.xml"/><Relationship Id="rId4" Type="http://schemas.openxmlformats.org/officeDocument/2006/relationships/image" Target="../media/image12.wmf"/></Relationships>
</file>

<file path=ppt/slides/_rels/slide65.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48.xml"/><Relationship Id="rId1" Type="http://schemas.openxmlformats.org/officeDocument/2006/relationships/slideLayout" Target="../slideLayouts/slideLayout31.xml"/></Relationships>
</file>

<file path=ppt/slides/_rels/slide6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0.jpeg"/><Relationship Id="rId1" Type="http://schemas.openxmlformats.org/officeDocument/2006/relationships/slideLayout" Target="../slideLayouts/slideLayout37.xml"/></Relationships>
</file>

<file path=ppt/slides/_rels/slide6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31.xml"/><Relationship Id="rId4" Type="http://schemas.openxmlformats.org/officeDocument/2006/relationships/image" Target="../media/image6.png"/></Relationships>
</file>

<file path=ppt/slides/_rels/slide68.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83.jpeg"/><Relationship Id="rId1" Type="http://schemas.openxmlformats.org/officeDocument/2006/relationships/slideLayout" Target="../slideLayouts/slideLayout31.xml"/></Relationships>
</file>

<file path=ppt/slides/_rels/slide6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4.jpeg"/><Relationship Id="rId1" Type="http://schemas.openxmlformats.org/officeDocument/2006/relationships/slideLayout" Target="../slideLayouts/slideLayout37.xml"/></Relationships>
</file>

<file path=ppt/slides/_rels/slide70.xml.rels><?xml version="1.0" encoding="UTF-8" standalone="yes"?>
<Relationships xmlns="http://schemas.openxmlformats.org/package/2006/relationships"><Relationship Id="rId8" Type="http://schemas.openxmlformats.org/officeDocument/2006/relationships/image" Target="../media/image87.jpeg"/><Relationship Id="rId3" Type="http://schemas.openxmlformats.org/officeDocument/2006/relationships/hyperlink" Target="http://www.google.com/url?sa=i&amp;rct=j&amp;q=&amp;esrc=s&amp;frm=1&amp;source=images&amp;cd=&amp;cad=rja&amp;docid=ZM8U1qCWhUtUxM&amp;tbnid=GS3GYtI3o9avrM:&amp;ved=0CAUQjRw&amp;url=http://www.southwestfertilizer.com/organics.html&amp;ei=zxFgUpOPJuLJiQLqkIHQBA&amp;bvm=bv.54934254,d.cGE&amp;psig=AFQjCNF8hYzI1cWeuk0T7SCpiYlGlXkOag&amp;ust=1382113603983403" TargetMode="External"/><Relationship Id="rId7" Type="http://schemas.openxmlformats.org/officeDocument/2006/relationships/hyperlink" Target="http://www.google.com/url?sa=i&amp;rct=j&amp;q=&amp;esrc=s&amp;frm=1&amp;source=images&amp;cd=&amp;cad=rja&amp;docid=zqWGfvWYz2pzKM&amp;tbnid=VEuv_lZpWEL0nM:&amp;ved=0CAUQjRw&amp;url=http://www.homedepot.com/p/Alaska-3-lb-All-Purpose-Dry-Fertilizer-6-4-6-100504562/203426210&amp;ei=gRBgUr-2CeebigKbt4HIAg&amp;bvm=bv.54934254,d.cGE&amp;psig=AFQjCNF8hYzI1cWeuk0T7SCpiYlGlXkOag&amp;ust=1382113603983403" TargetMode="External"/><Relationship Id="rId2" Type="http://schemas.openxmlformats.org/officeDocument/2006/relationships/notesSlide" Target="../notesSlides/notesSlide49.xml"/><Relationship Id="rId1" Type="http://schemas.openxmlformats.org/officeDocument/2006/relationships/slideLayout" Target="../slideLayouts/slideLayout31.xml"/><Relationship Id="rId6" Type="http://schemas.openxmlformats.org/officeDocument/2006/relationships/image" Target="../media/image86.png"/><Relationship Id="rId5" Type="http://schemas.openxmlformats.org/officeDocument/2006/relationships/hyperlink" Target="http://www.google.com/url?sa=i&amp;rct=j&amp;q=&amp;esrc=s&amp;frm=1&amp;source=images&amp;cd=&amp;cad=rja&amp;docid=sFEBEdwr586LpM&amp;tbnid=91Bk8W1j7WMSoM:&amp;ved=0CAUQjRw&amp;url=http://www.alaskamillandfeed.com/commercial/fertilizer-supplies.html&amp;ei=YBBgUpCWOKGkigLy5IHQDQ&amp;bvm=bv.54934254,d.cGE&amp;psig=AFQjCNF8hYzI1cWeuk0T7SCpiYlGlXkOag&amp;ust=1382113603983403" TargetMode="External"/><Relationship Id="rId4" Type="http://schemas.openxmlformats.org/officeDocument/2006/relationships/image" Target="../media/image85.jpeg"/></Relationships>
</file>

<file path=ppt/slides/_rels/slide7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8.jpeg"/><Relationship Id="rId1" Type="http://schemas.openxmlformats.org/officeDocument/2006/relationships/slideLayout" Target="../slideLayouts/slideLayout37.xml"/></Relationships>
</file>

<file path=ppt/slides/_rels/slide72.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hyperlink" Target="http://www.google.com/url?sa=i&amp;rct=j&amp;q=&amp;esrc=s&amp;frm=1&amp;source=images&amp;cd=&amp;cad=rja&amp;docid=0L3GBSf-mTWpcM&amp;tbnid=fLfqIehwqEDXpM:&amp;ved=0CAUQjRw&amp;url=http://www.fema.gov/photolibrary/photo_details.do?id%3D66935&amp;ei=JxpgUou1GqyNigKKsIHwBw&amp;psig=AFQjCNF9JXoibxgjLx0yixwf7hsHoBDyEw&amp;ust=1382116149032781" TargetMode="External"/><Relationship Id="rId1" Type="http://schemas.openxmlformats.org/officeDocument/2006/relationships/slideLayout" Target="../slideLayouts/slideLayout31.xml"/><Relationship Id="rId4" Type="http://schemas.openxmlformats.org/officeDocument/2006/relationships/image" Target="../media/image90.png"/></Relationships>
</file>

<file path=ppt/slides/_rels/slide73.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www.google.com/url?sa=i&amp;rct=j&amp;q=&amp;esrc=s&amp;frm=1&amp;source=images&amp;cd=&amp;cad=rja&amp;docid=N7lKq2KVYLJ-NM&amp;tbnid=VtaL9kh1VA3AWM:&amp;ved=0CAUQjRw&amp;url=http://dec.alaska.gov/spar/csp/sites/ftwainwright.htm&amp;ei=CBhgUpzOMtDDiwLA3ICYDg&amp;bvm=bv.54934254,d.cGE&amp;psig=AFQjCNEyJL8cpjCPg8QEOuHuLnd4zFzXww&amp;ust=1382115715095069" TargetMode="External"/><Relationship Id="rId1" Type="http://schemas.openxmlformats.org/officeDocument/2006/relationships/slideLayout" Target="../slideLayouts/slideLayout26.xml"/><Relationship Id="rId4" Type="http://schemas.openxmlformats.org/officeDocument/2006/relationships/image" Target="../media/image6.png"/></Relationships>
</file>

<file path=ppt/slides/_rels/slide7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2.jpeg"/><Relationship Id="rId1" Type="http://schemas.openxmlformats.org/officeDocument/2006/relationships/slideLayout" Target="../slideLayouts/slideLayout31.xml"/><Relationship Id="rId4" Type="http://schemas.openxmlformats.org/officeDocument/2006/relationships/image" Target="../media/image12.wmf"/></Relationships>
</file>

<file path=ppt/slides/_rels/slide75.xml.rels><?xml version="1.0" encoding="UTF-8" standalone="yes"?>
<Relationships xmlns="http://schemas.openxmlformats.org/package/2006/relationships"><Relationship Id="rId3" Type="http://schemas.openxmlformats.org/officeDocument/2006/relationships/hyperlink" Target="http://www.google.com/url?sa=i&amp;rct=j&amp;q=&amp;esrc=s&amp;frm=1&amp;source=images&amp;cd=&amp;cad=rja&amp;docid=bS8yW1S8oVOrmM&amp;tbnid=gN9dTtnff8V6iM:&amp;ved=0CAUQjRw&amp;url=http://allenkleinedeters.wordpress.com/2011/11/28/do-you-ask-good-questions/&amp;ei=5XQyUtnpFuaLjALNqICoDg&amp;bvm=bv.52164340,d.cGE&amp;psig=AFQjCNHv6iyUlER9fX8fMVFjFQhHd0ZU1w&amp;ust=1379124792571237" TargetMode="External"/><Relationship Id="rId2" Type="http://schemas.openxmlformats.org/officeDocument/2006/relationships/notesSlide" Target="../notesSlides/notesSlide50.xml"/><Relationship Id="rId1" Type="http://schemas.openxmlformats.org/officeDocument/2006/relationships/slideLayout" Target="../slideLayouts/slideLayout31.xml"/><Relationship Id="rId4" Type="http://schemas.openxmlformats.org/officeDocument/2006/relationships/image" Target="../media/image93.jpeg"/></Relationships>
</file>

<file path=ppt/slides/_rels/slide7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jpeg"/><Relationship Id="rId1" Type="http://schemas.openxmlformats.org/officeDocument/2006/relationships/slideLayout" Target="../slideLayouts/slideLayout31.xml"/></Relationships>
</file>

<file path=ppt/slides/_rels/slide77.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hyperlink" Target="http://www.google.com/url?sa=i&amp;rct=j&amp;q=&amp;esrc=s&amp;frm=1&amp;source=images&amp;cd=&amp;cad=rja&amp;docid=5C-YKAmpxY-xIM&amp;tbnid=krFQVasXlY_9fM:&amp;ved=0CAUQjRw&amp;url=http://www.conferencesthatwork.com/index.php/event-design/2013/06/are-your-meeting-evaluations-reliable/&amp;ei=LldoUracI-GuiQKhxYGoAQ&amp;psig=AFQjCNFOa4G24n6bguc_0-yksfpRb4J5Pw&amp;ust=1382656092285648" TargetMode="External"/><Relationship Id="rId1" Type="http://schemas.openxmlformats.org/officeDocument/2006/relationships/slideLayout" Target="../slideLayouts/slideLayout31.xml"/></Relationships>
</file>

<file path=ppt/slides/_rels/slide78.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97.png"/><Relationship Id="rId1" Type="http://schemas.openxmlformats.org/officeDocument/2006/relationships/slideLayout" Target="../slideLayouts/slideLayout26.xml"/><Relationship Id="rId5" Type="http://schemas.openxmlformats.org/officeDocument/2006/relationships/image" Target="../media/image98.jpeg"/><Relationship Id="rId4" Type="http://schemas.openxmlformats.org/officeDocument/2006/relationships/hyperlink" Target="https://www.google.com/imgres?imgurl&amp;imgrefurl=http://www.mysafetysign.com/caution-testing-in-progress-do-not-disturb-sign/sku-s-8894&amp;h=0&amp;w=0&amp;sz=1&amp;tbnid=mqv88PYrtJ8l7M&amp;tbnh=191&amp;tbnw=264&amp;zoom=1&amp;docid=2BYSCkaegmcP5M&amp;hl=en&amp;ei=RB5gUrnnIIm8iwKey4GwBg&amp;ved=0CAIQsC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Backup3\pictures\Bethal AK\08-25-09 447.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585" r="1374" b="2175"/>
          <a:stretch/>
        </p:blipFill>
        <p:spPr bwMode="auto">
          <a:xfrm>
            <a:off x="-228600" y="0"/>
            <a:ext cx="93472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94750" y="3088482"/>
            <a:ext cx="6701450" cy="1569660"/>
          </a:xfrm>
          <a:prstGeom prst="rect">
            <a:avLst/>
          </a:prstGeom>
          <a:noFill/>
        </p:spPr>
        <p:txBody>
          <a:bodyPr wrap="none" rtlCol="0">
            <a:spAutoFit/>
          </a:bodyPr>
          <a:lstStyle/>
          <a:p>
            <a:pPr algn="r"/>
            <a:r>
              <a:rPr lang="en-US" sz="4800" dirty="0">
                <a:solidFill>
                  <a:prstClr val="white"/>
                </a:solidFill>
                <a:effectLst>
                  <a:outerShdw blurRad="38100" dist="38100" dir="2700000" algn="tl">
                    <a:srgbClr val="000000">
                      <a:alpha val="43137"/>
                    </a:srgbClr>
                  </a:outerShdw>
                </a:effectLst>
              </a:rPr>
              <a:t>SWPPP Control Measures:</a:t>
            </a:r>
          </a:p>
          <a:p>
            <a:pPr algn="r"/>
            <a:r>
              <a:rPr lang="en-US" sz="4800" dirty="0">
                <a:solidFill>
                  <a:prstClr val="white"/>
                </a:solidFill>
                <a:effectLst>
                  <a:outerShdw blurRad="38100" dist="38100" dir="2700000" algn="tl">
                    <a:srgbClr val="000000">
                      <a:alpha val="43137"/>
                    </a:srgbClr>
                  </a:outerShdw>
                </a:effectLst>
              </a:rPr>
              <a:t>	Sediment Controls</a:t>
            </a:r>
          </a:p>
        </p:txBody>
      </p:sp>
      <p:sp>
        <p:nvSpPr>
          <p:cNvPr id="3" name="TextBox 2"/>
          <p:cNvSpPr txBox="1"/>
          <p:nvPr/>
        </p:nvSpPr>
        <p:spPr>
          <a:xfrm>
            <a:off x="2410721" y="4658142"/>
            <a:ext cx="6657079" cy="2123658"/>
          </a:xfrm>
          <a:prstGeom prst="rect">
            <a:avLst/>
          </a:prstGeom>
          <a:noFill/>
        </p:spPr>
        <p:txBody>
          <a:bodyPr wrap="none" rtlCol="0">
            <a:spAutoFit/>
          </a:bodyPr>
          <a:lstStyle/>
          <a:p>
            <a:pPr marL="571500" indent="-571500">
              <a:buFont typeface="Wingdings" panose="05000000000000000000" pitchFamily="2" charset="2"/>
              <a:buChar char="ü"/>
            </a:pPr>
            <a:r>
              <a:rPr lang="en-US" sz="4400" dirty="0">
                <a:solidFill>
                  <a:prstClr val="white"/>
                </a:solidFill>
                <a:effectLst>
                  <a:outerShdw blurRad="38100" dist="38100" dir="2700000" algn="tl">
                    <a:srgbClr val="000000">
                      <a:alpha val="43137"/>
                    </a:srgbClr>
                  </a:outerShdw>
                </a:effectLst>
              </a:rPr>
              <a:t>Minimum measures</a:t>
            </a:r>
          </a:p>
          <a:p>
            <a:pPr marL="571500" indent="-571500">
              <a:buFont typeface="Wingdings" panose="05000000000000000000" pitchFamily="2" charset="2"/>
              <a:buChar char="ü"/>
            </a:pPr>
            <a:r>
              <a:rPr lang="en-US" sz="4400" dirty="0">
                <a:solidFill>
                  <a:prstClr val="white"/>
                </a:solidFill>
                <a:effectLst>
                  <a:outerShdw blurRad="38100" dist="38100" dir="2700000" algn="tl">
                    <a:srgbClr val="000000">
                      <a:alpha val="43137"/>
                    </a:srgbClr>
                  </a:outerShdw>
                </a:effectLst>
              </a:rPr>
              <a:t>Inspecting for compliance</a:t>
            </a:r>
          </a:p>
          <a:p>
            <a:pPr marL="571500" indent="-571500">
              <a:buFont typeface="Wingdings" panose="05000000000000000000" pitchFamily="2" charset="2"/>
              <a:buChar char="ü"/>
            </a:pPr>
            <a:r>
              <a:rPr lang="en-US" sz="4400" dirty="0">
                <a:solidFill>
                  <a:prstClr val="white"/>
                </a:solidFill>
                <a:effectLst>
                  <a:outerShdw blurRad="38100" dist="38100" dir="2700000" algn="tl">
                    <a:srgbClr val="000000">
                      <a:alpha val="43137"/>
                    </a:srgbClr>
                  </a:outerShdw>
                </a:effectLst>
              </a:rPr>
              <a:t>Recognizing deficiencies</a:t>
            </a:r>
          </a:p>
        </p:txBody>
      </p:sp>
      <p:pic>
        <p:nvPicPr>
          <p:cNvPr id="5" name="Picture 4" descr="AK-CESCL-logo-for-certs-cards"/>
          <p:cNvPicPr>
            <a:picLocks noChangeAspect="1" noChangeArrowheads="1"/>
          </p:cNvPicPr>
          <p:nvPr/>
        </p:nvPicPr>
        <p:blipFill>
          <a:blip r:embed="rId3" cstate="print">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l="-665" r="156" b="-2879"/>
          <a:stretch>
            <a:fillRect/>
          </a:stretch>
        </p:blipFill>
        <p:spPr bwMode="auto">
          <a:xfrm>
            <a:off x="109484" y="152401"/>
            <a:ext cx="5300716" cy="12638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6" name="TextBox 2"/>
          <p:cNvSpPr txBox="1"/>
          <p:nvPr/>
        </p:nvSpPr>
        <p:spPr>
          <a:xfrm>
            <a:off x="66261" y="6504801"/>
            <a:ext cx="1305339"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dirty="0"/>
              <a:t>January 2022</a:t>
            </a:r>
          </a:p>
        </p:txBody>
      </p:sp>
    </p:spTree>
    <p:extLst>
      <p:ext uri="{BB962C8B-B14F-4D97-AF65-F5344CB8AC3E}">
        <p14:creationId xmlns:p14="http://schemas.microsoft.com/office/powerpoint/2010/main" val="4118921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LS-QLF0A\buffalo2\Alaska\Alaska Sites 2008\Nome\Nome 2008 021.JPG"/>
          <p:cNvPicPr>
            <a:picLocks noChangeAspect="1" noChangeArrowheads="1"/>
          </p:cNvPicPr>
          <p:nvPr/>
        </p:nvPicPr>
        <p:blipFill>
          <a:blip r:embed="rId3" cstate="print"/>
          <a:srcRect r="10847"/>
          <a:stretch>
            <a:fillRect/>
          </a:stretch>
        </p:blipFill>
        <p:spPr bwMode="auto">
          <a:xfrm>
            <a:off x="10530" y="0"/>
            <a:ext cx="9133470" cy="6858000"/>
          </a:xfrm>
          <a:prstGeom prst="rect">
            <a:avLst/>
          </a:prstGeom>
          <a:noFill/>
          <a:effectLst>
            <a:innerShdw blurRad="114300">
              <a:prstClr val="black"/>
            </a:innerShdw>
          </a:effectLst>
        </p:spPr>
      </p:pic>
      <p:sp>
        <p:nvSpPr>
          <p:cNvPr id="3" name="TextBox 2"/>
          <p:cNvSpPr txBox="1"/>
          <p:nvPr/>
        </p:nvSpPr>
        <p:spPr>
          <a:xfrm>
            <a:off x="304800" y="1050071"/>
            <a:ext cx="8535350" cy="646331"/>
          </a:xfrm>
          <a:prstGeom prst="rect">
            <a:avLst/>
          </a:prstGeom>
          <a:noFill/>
        </p:spPr>
        <p:txBody>
          <a:bodyPr wrap="none" lIns="91440" tIns="45720" rIns="91440" bIns="45720" rtlCol="0" anchor="t">
            <a:spAutoFit/>
          </a:bodyPr>
          <a:lstStyle/>
          <a:p>
            <a:r>
              <a:rPr lang="en-US" sz="3600" dirty="0">
                <a:solidFill>
                  <a:prstClr val="black"/>
                </a:solidFill>
              </a:rPr>
              <a:t>Behold: The </a:t>
            </a:r>
            <a:r>
              <a:rPr lang="en-US" sz="3600">
                <a:solidFill>
                  <a:prstClr val="black"/>
                </a:solidFill>
              </a:rPr>
              <a:t>world's</a:t>
            </a:r>
            <a:r>
              <a:rPr lang="en-US" sz="3600" dirty="0">
                <a:solidFill>
                  <a:prstClr val="black"/>
                </a:solidFill>
              </a:rPr>
              <a:t> most effective silt fence</a:t>
            </a:r>
          </a:p>
        </p:txBody>
      </p:sp>
      <p:sp>
        <p:nvSpPr>
          <p:cNvPr id="4" name="TextBox 3"/>
          <p:cNvSpPr txBox="1"/>
          <p:nvPr/>
        </p:nvSpPr>
        <p:spPr>
          <a:xfrm>
            <a:off x="8312465" y="6400800"/>
            <a:ext cx="817853" cy="400110"/>
          </a:xfrm>
          <a:prstGeom prst="rect">
            <a:avLst/>
          </a:prstGeom>
          <a:noFill/>
        </p:spPr>
        <p:txBody>
          <a:bodyPr wrap="none" rtlCol="0">
            <a:spAutoFit/>
          </a:bodyPr>
          <a:lstStyle/>
          <a:p>
            <a:r>
              <a:rPr lang="en-US" sz="2000" dirty="0">
                <a:solidFill>
                  <a:prstClr val="white"/>
                </a:solidFill>
              </a:rPr>
              <a:t>Nome</a:t>
            </a:r>
          </a:p>
        </p:txBody>
      </p:sp>
      <p:sp>
        <p:nvSpPr>
          <p:cNvPr id="5" name="TextBox 4"/>
          <p:cNvSpPr txBox="1"/>
          <p:nvPr/>
        </p:nvSpPr>
        <p:spPr>
          <a:xfrm>
            <a:off x="304800" y="194101"/>
            <a:ext cx="4791183" cy="830997"/>
          </a:xfrm>
          <a:prstGeom prst="rect">
            <a:avLst/>
          </a:prstGeom>
          <a:noFill/>
        </p:spPr>
        <p:txBody>
          <a:bodyPr wrap="none" rtlCol="0">
            <a:spAutoFit/>
          </a:bodyPr>
          <a:lstStyle/>
          <a:p>
            <a:r>
              <a:rPr lang="en-US" sz="4800" dirty="0">
                <a:solidFill>
                  <a:prstClr val="black"/>
                </a:solidFill>
              </a:rPr>
              <a:t>Sediment Controls</a:t>
            </a:r>
          </a:p>
        </p:txBody>
      </p:sp>
      <p:pic>
        <p:nvPicPr>
          <p:cNvPr id="6"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6487" t="7509" r="6487" b="26394"/>
          <a:stretch/>
        </p:blipFill>
        <p:spPr bwMode="auto">
          <a:xfrm>
            <a:off x="134257" y="5943600"/>
            <a:ext cx="1161143" cy="76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68700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0" y="0"/>
            <a:ext cx="9144000" cy="762000"/>
          </a:xfrm>
        </p:spPr>
        <p:txBody>
          <a:bodyPr>
            <a:noAutofit/>
          </a:bodyPr>
          <a:lstStyle/>
          <a:p>
            <a:pPr eaLnBrk="1" hangingPunct="1">
              <a:defRPr/>
            </a:pPr>
            <a:r>
              <a:rPr lang="en-US" sz="4000" b="1" dirty="0">
                <a:effectLst>
                  <a:outerShdw blurRad="38100" dist="38100" dir="2700000" algn="tl">
                    <a:srgbClr val="000000">
                      <a:alpha val="43137"/>
                    </a:srgbClr>
                  </a:outerShdw>
                </a:effectLst>
              </a:rPr>
              <a:t>Storm Drain Inlet Protection Measures</a:t>
            </a:r>
          </a:p>
        </p:txBody>
      </p:sp>
      <p:sp>
        <p:nvSpPr>
          <p:cNvPr id="45059" name="Rectangle 3"/>
          <p:cNvSpPr>
            <a:spLocks noGrp="1" noChangeArrowheads="1"/>
          </p:cNvSpPr>
          <p:nvPr>
            <p:ph type="body" sz="half" idx="1"/>
          </p:nvPr>
        </p:nvSpPr>
        <p:spPr/>
        <p:txBody>
          <a:bodyPr/>
          <a:lstStyle/>
          <a:p>
            <a:pPr eaLnBrk="1" hangingPunct="1">
              <a:lnSpc>
                <a:spcPct val="80000"/>
              </a:lnSpc>
              <a:buFont typeface="Wingdings" pitchFamily="2" charset="2"/>
              <a:buNone/>
              <a:defRPr/>
            </a:pPr>
            <a:endParaRPr lang="en-US" sz="1800"/>
          </a:p>
          <a:p>
            <a:pPr eaLnBrk="1" hangingPunct="1">
              <a:lnSpc>
                <a:spcPct val="80000"/>
              </a:lnSpc>
              <a:defRPr/>
            </a:pPr>
            <a:endParaRPr lang="en-US" sz="1800"/>
          </a:p>
          <a:p>
            <a:pPr eaLnBrk="1" hangingPunct="1">
              <a:lnSpc>
                <a:spcPct val="80000"/>
              </a:lnSpc>
              <a:defRPr/>
            </a:pPr>
            <a:endParaRPr lang="en-US" sz="1800"/>
          </a:p>
          <a:p>
            <a:pPr lvl="1" eaLnBrk="1" hangingPunct="1">
              <a:lnSpc>
                <a:spcPct val="80000"/>
              </a:lnSpc>
              <a:defRPr/>
            </a:pPr>
            <a:endParaRPr lang="en-US" sz="1600"/>
          </a:p>
          <a:p>
            <a:pPr lvl="1" eaLnBrk="1" hangingPunct="1">
              <a:lnSpc>
                <a:spcPct val="80000"/>
              </a:lnSpc>
              <a:buFont typeface="Wingdings" pitchFamily="2" charset="2"/>
              <a:buNone/>
              <a:defRPr/>
            </a:pPr>
            <a:endParaRPr lang="en-US" sz="1600"/>
          </a:p>
          <a:p>
            <a:pPr eaLnBrk="1" hangingPunct="1">
              <a:lnSpc>
                <a:spcPct val="80000"/>
              </a:lnSpc>
              <a:defRPr/>
            </a:pPr>
            <a:endParaRPr lang="en-US" sz="1800"/>
          </a:p>
          <a:p>
            <a:pPr eaLnBrk="1" hangingPunct="1">
              <a:lnSpc>
                <a:spcPct val="80000"/>
              </a:lnSpc>
              <a:defRPr/>
            </a:pPr>
            <a:endParaRPr lang="en-US" sz="1800"/>
          </a:p>
          <a:p>
            <a:pPr lvl="1" eaLnBrk="1" hangingPunct="1">
              <a:lnSpc>
                <a:spcPct val="80000"/>
              </a:lnSpc>
              <a:buFont typeface="Wingdings" pitchFamily="2" charset="2"/>
              <a:buNone/>
              <a:defRPr/>
            </a:pPr>
            <a:endParaRPr lang="en-US" sz="1600"/>
          </a:p>
          <a:p>
            <a:pPr eaLnBrk="1" hangingPunct="1">
              <a:lnSpc>
                <a:spcPct val="80000"/>
              </a:lnSpc>
              <a:defRPr/>
            </a:pPr>
            <a:endParaRPr lang="en-US" sz="1800"/>
          </a:p>
          <a:p>
            <a:pPr lvl="2" eaLnBrk="1" hangingPunct="1">
              <a:lnSpc>
                <a:spcPct val="80000"/>
              </a:lnSpc>
              <a:buFont typeface="Wingdings" pitchFamily="2" charset="2"/>
              <a:buNone/>
              <a:defRPr/>
            </a:pPr>
            <a:endParaRPr lang="en-US" sz="1400"/>
          </a:p>
          <a:p>
            <a:pPr lvl="2" eaLnBrk="1" hangingPunct="1">
              <a:lnSpc>
                <a:spcPct val="80000"/>
              </a:lnSpc>
              <a:defRPr/>
            </a:pPr>
            <a:endParaRPr lang="en-US" sz="1400"/>
          </a:p>
          <a:p>
            <a:pPr lvl="2" eaLnBrk="1" hangingPunct="1">
              <a:lnSpc>
                <a:spcPct val="80000"/>
              </a:lnSpc>
              <a:buFont typeface="Wingdings" pitchFamily="2" charset="2"/>
              <a:buNone/>
              <a:defRPr/>
            </a:pPr>
            <a:endParaRPr lang="en-US" sz="1400"/>
          </a:p>
          <a:p>
            <a:pPr lvl="1" eaLnBrk="1" hangingPunct="1">
              <a:lnSpc>
                <a:spcPct val="80000"/>
              </a:lnSpc>
              <a:defRPr/>
            </a:pPr>
            <a:endParaRPr lang="en-US" sz="1600"/>
          </a:p>
          <a:p>
            <a:pPr lvl="1" eaLnBrk="1" hangingPunct="1">
              <a:lnSpc>
                <a:spcPct val="80000"/>
              </a:lnSpc>
              <a:defRPr/>
            </a:pPr>
            <a:endParaRPr lang="en-US" sz="1600"/>
          </a:p>
          <a:p>
            <a:pPr eaLnBrk="1" hangingPunct="1">
              <a:lnSpc>
                <a:spcPct val="80000"/>
              </a:lnSpc>
              <a:defRPr/>
            </a:pPr>
            <a:endParaRPr lang="en-US" sz="1000"/>
          </a:p>
          <a:p>
            <a:pPr lvl="2" eaLnBrk="1" hangingPunct="1">
              <a:lnSpc>
                <a:spcPct val="80000"/>
              </a:lnSpc>
              <a:defRPr/>
            </a:pPr>
            <a:endParaRPr lang="en-US" sz="1000"/>
          </a:p>
          <a:p>
            <a:pPr lvl="1" eaLnBrk="1" hangingPunct="1">
              <a:lnSpc>
                <a:spcPct val="80000"/>
              </a:lnSpc>
              <a:defRPr/>
            </a:pPr>
            <a:endParaRPr lang="en-US" sz="1600"/>
          </a:p>
        </p:txBody>
      </p:sp>
      <p:pic>
        <p:nvPicPr>
          <p:cNvPr id="2052" name="Picture 4" descr="12-22-05 Camas 017"/>
          <p:cNvPicPr>
            <a:picLocks noGrp="1" noChangeAspect="1" noChangeArrowheads="1"/>
          </p:cNvPicPr>
          <p:nvPr>
            <p:ph sz="half" idx="2"/>
          </p:nvPr>
        </p:nvPicPr>
        <p:blipFill>
          <a:blip r:embed="rId3" cstate="email">
            <a:lum bright="6000"/>
            <a:extLst>
              <a:ext uri="{28A0092B-C50C-407E-A947-70E740481C1C}">
                <a14:useLocalDpi xmlns:a14="http://schemas.microsoft.com/office/drawing/2010/main"/>
              </a:ext>
            </a:extLst>
          </a:blip>
          <a:srcRect/>
          <a:stretch>
            <a:fillRect/>
          </a:stretch>
        </p:blipFill>
        <p:spPr>
          <a:xfrm>
            <a:off x="0" y="1427516"/>
            <a:ext cx="9144000" cy="5430484"/>
          </a:xfrm>
          <a:noFill/>
          <a:effectLst>
            <a:innerShdw blurRad="114300">
              <a:prstClr val="black"/>
            </a:innerShdw>
          </a:effectLst>
        </p:spPr>
      </p:pic>
      <p:sp>
        <p:nvSpPr>
          <p:cNvPr id="6" name="Rectangle 5"/>
          <p:cNvSpPr/>
          <p:nvPr/>
        </p:nvSpPr>
        <p:spPr>
          <a:xfrm>
            <a:off x="152400" y="5182106"/>
            <a:ext cx="7848600" cy="1523494"/>
          </a:xfrm>
          <a:prstGeom prst="rect">
            <a:avLst/>
          </a:prstGeom>
          <a:solidFill>
            <a:schemeClr val="tx1">
              <a:lumMod val="95000"/>
              <a:alpha val="29000"/>
            </a:schemeClr>
          </a:solidFill>
        </p:spPr>
        <p:txBody>
          <a:bodyPr wrap="square">
            <a:spAutoFit/>
          </a:bodyPr>
          <a:lstStyle/>
          <a:p>
            <a:r>
              <a:rPr lang="en-US" sz="3100" b="1" dirty="0">
                <a:solidFill>
                  <a:srgbClr val="002060"/>
                </a:solidFill>
                <a:effectLst>
                  <a:outerShdw blurRad="38100" dist="38100" dir="2700000" algn="tl">
                    <a:srgbClr val="000000">
                      <a:alpha val="43137"/>
                    </a:srgbClr>
                  </a:outerShdw>
                </a:effectLst>
              </a:rPr>
              <a:t>A </a:t>
            </a:r>
            <a:r>
              <a:rPr lang="en-US" sz="3100" b="1" dirty="0" err="1">
                <a:solidFill>
                  <a:srgbClr val="002060"/>
                </a:solidFill>
                <a:effectLst>
                  <a:outerShdw blurRad="38100" dist="38100" dir="2700000" algn="tl">
                    <a:srgbClr val="000000">
                      <a:alpha val="43137"/>
                    </a:srgbClr>
                  </a:outerShdw>
                </a:effectLst>
              </a:rPr>
              <a:t>permittee</a:t>
            </a:r>
            <a:r>
              <a:rPr lang="en-US" sz="3100" b="1" dirty="0">
                <a:solidFill>
                  <a:srgbClr val="002060"/>
                </a:solidFill>
                <a:effectLst>
                  <a:outerShdw blurRad="38100" dist="38100" dir="2700000" algn="tl">
                    <a:srgbClr val="000000">
                      <a:alpha val="43137"/>
                    </a:srgbClr>
                  </a:outerShdw>
                </a:effectLst>
              </a:rPr>
              <a:t> must install appropriate protection measures to minimize the discharge of sediment prior to entry into the inlet </a:t>
            </a:r>
          </a:p>
        </p:txBody>
      </p:sp>
      <p:pic>
        <p:nvPicPr>
          <p:cNvPr id="8" name="Picture 7" descr="DEC Logo 1"/>
          <p:cNvPicPr/>
          <p:nvPr/>
        </p:nvPicPr>
        <p:blipFill>
          <a:blip r:embed="rId4" cstate="print"/>
          <a:srcRect/>
          <a:stretch>
            <a:fillRect/>
          </a:stretch>
        </p:blipFill>
        <p:spPr bwMode="auto">
          <a:xfrm>
            <a:off x="7854400" y="697706"/>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8507138C-B336-EC7E-9A50-7BD9B21DC52A}"/>
              </a:ext>
            </a:extLst>
          </p:cNvPr>
          <p:cNvSpPr txBox="1">
            <a:spLocks/>
          </p:cNvSpPr>
          <p:nvPr/>
        </p:nvSpPr>
        <p:spPr>
          <a:xfrm>
            <a:off x="5029200" y="843476"/>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4.3.1</a:t>
            </a:r>
            <a:r>
              <a:rPr kumimoji="0" lang="en-US" sz="1800" b="0" i="0" u="none" strike="noStrike" kern="1200" cap="none" spc="0" normalizeH="0" baseline="0" noProof="0" dirty="0">
                <a:ln>
                  <a:noFill/>
                </a:ln>
                <a:effectLst/>
                <a:uLnTx/>
                <a:uFillTx/>
                <a:latin typeface="Calibri"/>
                <a:ea typeface="+mj-ea"/>
                <a:cs typeface="+mj-cs"/>
              </a:rPr>
              <a:t> Pg. 25</a:t>
            </a:r>
          </a:p>
        </p:txBody>
      </p:sp>
    </p:spTree>
    <p:extLst>
      <p:ext uri="{BB962C8B-B14F-4D97-AF65-F5344CB8AC3E}">
        <p14:creationId xmlns:p14="http://schemas.microsoft.com/office/powerpoint/2010/main" val="3832504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L:\Backup3\pictures\Anchorage AK\6-6-08 05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 t="20009" r="23996" b="4038"/>
          <a:stretch/>
        </p:blipFill>
        <p:spPr bwMode="auto">
          <a:xfrm>
            <a:off x="-6096" y="0"/>
            <a:ext cx="9150096"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477574" y="6477000"/>
            <a:ext cx="590226" cy="369332"/>
          </a:xfrm>
          <a:prstGeom prst="rect">
            <a:avLst/>
          </a:prstGeom>
          <a:noFill/>
        </p:spPr>
        <p:txBody>
          <a:bodyPr wrap="none" rtlCol="0">
            <a:spAutoFit/>
          </a:bodyPr>
          <a:lstStyle/>
          <a:p>
            <a:r>
              <a:rPr lang="en-US" dirty="0">
                <a:solidFill>
                  <a:prstClr val="white"/>
                </a:solidFill>
              </a:rPr>
              <a:t>ANC</a:t>
            </a:r>
          </a:p>
        </p:txBody>
      </p:sp>
      <p:sp>
        <p:nvSpPr>
          <p:cNvPr id="6" name="TextBox 5"/>
          <p:cNvSpPr txBox="1"/>
          <p:nvPr/>
        </p:nvSpPr>
        <p:spPr>
          <a:xfrm>
            <a:off x="3276600" y="76200"/>
            <a:ext cx="5665718" cy="646331"/>
          </a:xfrm>
          <a:prstGeom prst="rect">
            <a:avLst/>
          </a:prstGeom>
          <a:noFill/>
        </p:spPr>
        <p:txBody>
          <a:bodyPr wrap="none" rtlCol="0">
            <a:spAutoFit/>
          </a:bodyPr>
          <a:lstStyle/>
          <a:p>
            <a:r>
              <a:rPr lang="en-US" sz="3600" dirty="0">
                <a:solidFill>
                  <a:prstClr val="white"/>
                </a:solidFill>
                <a:effectLst>
                  <a:outerShdw blurRad="38100" dist="38100" dir="2700000" algn="tl">
                    <a:srgbClr val="000000">
                      <a:alpha val="43137"/>
                    </a:srgbClr>
                  </a:outerShdw>
                </a:effectLst>
              </a:rPr>
              <a:t>Will traffic impact your BMP?</a:t>
            </a:r>
          </a:p>
        </p:txBody>
      </p:sp>
      <p:sp>
        <p:nvSpPr>
          <p:cNvPr id="7" name="TextBox 6"/>
          <p:cNvSpPr txBox="1"/>
          <p:nvPr/>
        </p:nvSpPr>
        <p:spPr>
          <a:xfrm>
            <a:off x="609600" y="609600"/>
            <a:ext cx="8349593" cy="646331"/>
          </a:xfrm>
          <a:prstGeom prst="rect">
            <a:avLst/>
          </a:prstGeom>
          <a:noFill/>
        </p:spPr>
        <p:txBody>
          <a:bodyPr wrap="none" rtlCol="0">
            <a:spAutoFit/>
          </a:bodyPr>
          <a:lstStyle/>
          <a:p>
            <a:r>
              <a:rPr lang="en-US" sz="3600" dirty="0">
                <a:solidFill>
                  <a:prstClr val="white"/>
                </a:solidFill>
                <a:effectLst>
                  <a:outerShdw blurRad="38100" dist="38100" dir="2700000" algn="tl">
                    <a:srgbClr val="000000">
                      <a:alpha val="43137"/>
                    </a:srgbClr>
                  </a:outerShdw>
                </a:effectLst>
              </a:rPr>
              <a:t>Will your BMP divert flow somewhere else?</a:t>
            </a:r>
          </a:p>
        </p:txBody>
      </p:sp>
      <p:sp>
        <p:nvSpPr>
          <p:cNvPr id="8" name="TextBox 7"/>
          <p:cNvSpPr txBox="1"/>
          <p:nvPr/>
        </p:nvSpPr>
        <p:spPr>
          <a:xfrm>
            <a:off x="0" y="5678269"/>
            <a:ext cx="9311139" cy="646331"/>
          </a:xfrm>
          <a:prstGeom prst="rect">
            <a:avLst/>
          </a:prstGeom>
          <a:noFill/>
        </p:spPr>
        <p:txBody>
          <a:bodyPr wrap="none" rtlCol="0">
            <a:spAutoFit/>
          </a:bodyPr>
          <a:lstStyle/>
          <a:p>
            <a:r>
              <a:rPr lang="en-US" sz="3600" dirty="0">
                <a:solidFill>
                  <a:prstClr val="white"/>
                </a:solidFill>
                <a:effectLst>
                  <a:outerShdw blurRad="38100" dist="38100" dir="2700000" algn="tl">
                    <a:srgbClr val="000000">
                      <a:alpha val="43137"/>
                    </a:srgbClr>
                  </a:outerShdw>
                </a:effectLst>
              </a:rPr>
              <a:t>Is there a detail for this that assists an inspector?</a:t>
            </a:r>
          </a:p>
        </p:txBody>
      </p:sp>
    </p:spTree>
    <p:extLst>
      <p:ext uri="{BB962C8B-B14F-4D97-AF65-F5344CB8AC3E}">
        <p14:creationId xmlns:p14="http://schemas.microsoft.com/office/powerpoint/2010/main" val="3709513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L:\Backup3\pictures\Anchorage AK\5-6-08 2 03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1018" y="685800"/>
            <a:ext cx="6332375" cy="523220"/>
          </a:xfrm>
          <a:prstGeom prst="rect">
            <a:avLst/>
          </a:prstGeom>
          <a:noFill/>
        </p:spPr>
        <p:txBody>
          <a:bodyPr wrap="none" rtlCol="0">
            <a:spAutoFit/>
          </a:bodyPr>
          <a:lstStyle/>
          <a:p>
            <a:r>
              <a:rPr lang="en-US" sz="2800" dirty="0">
                <a:solidFill>
                  <a:prstClr val="white"/>
                </a:solidFill>
              </a:rPr>
              <a:t>Protect culverts from sediment deposition</a:t>
            </a:r>
          </a:p>
        </p:txBody>
      </p:sp>
      <p:sp>
        <p:nvSpPr>
          <p:cNvPr id="6" name="TextBox 5"/>
          <p:cNvSpPr txBox="1"/>
          <p:nvPr/>
        </p:nvSpPr>
        <p:spPr>
          <a:xfrm>
            <a:off x="7848600" y="6412468"/>
            <a:ext cx="1189493" cy="369332"/>
          </a:xfrm>
          <a:prstGeom prst="rect">
            <a:avLst/>
          </a:prstGeom>
          <a:noFill/>
        </p:spPr>
        <p:txBody>
          <a:bodyPr wrap="none" rtlCol="0">
            <a:spAutoFit/>
          </a:bodyPr>
          <a:lstStyle/>
          <a:p>
            <a:r>
              <a:rPr lang="en-US" dirty="0">
                <a:solidFill>
                  <a:prstClr val="white"/>
                </a:solidFill>
              </a:rPr>
              <a:t>Anchorage</a:t>
            </a:r>
          </a:p>
        </p:txBody>
      </p:sp>
    </p:spTree>
    <p:extLst>
      <p:ext uri="{BB962C8B-B14F-4D97-AF65-F5344CB8AC3E}">
        <p14:creationId xmlns:p14="http://schemas.microsoft.com/office/powerpoint/2010/main" val="2729329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Backup3\pictures\AK 2010 Site Audit\Border Project\DSCN378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02"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28600" y="152400"/>
            <a:ext cx="6379823" cy="646331"/>
          </a:xfrm>
          <a:prstGeom prst="rect">
            <a:avLst/>
          </a:prstGeom>
          <a:noFill/>
        </p:spPr>
        <p:txBody>
          <a:bodyPr wrap="none" rtlCol="0">
            <a:spAutoFit/>
          </a:bodyPr>
          <a:lstStyle/>
          <a:p>
            <a:r>
              <a:rPr lang="en-US" sz="3600" dirty="0">
                <a:solidFill>
                  <a:prstClr val="white"/>
                </a:solidFill>
                <a:effectLst>
                  <a:outerShdw blurRad="38100" dist="38100" dir="2700000" algn="tl">
                    <a:srgbClr val="000000">
                      <a:alpha val="43137"/>
                    </a:srgbClr>
                  </a:outerShdw>
                </a:effectLst>
              </a:rPr>
              <a:t>Water Body Protection Measures</a:t>
            </a:r>
          </a:p>
        </p:txBody>
      </p:sp>
      <p:sp>
        <p:nvSpPr>
          <p:cNvPr id="6" name="Rectangle 5"/>
          <p:cNvSpPr/>
          <p:nvPr/>
        </p:nvSpPr>
        <p:spPr>
          <a:xfrm>
            <a:off x="1066800" y="2057400"/>
            <a:ext cx="152400" cy="3276601"/>
          </a:xfrm>
          <a:prstGeom prst="rect">
            <a:avLst/>
          </a:prstGeom>
          <a:solidFill>
            <a:srgbClr val="6B63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7" name="Picture 6" descr="http://www.ricesigns.com/real_pictures/wrong_way_signs.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324074">
            <a:off x="345532" y="2119760"/>
            <a:ext cx="1594937" cy="9806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94002" y="5410200"/>
            <a:ext cx="6445098" cy="954107"/>
          </a:xfrm>
          <a:prstGeom prst="rect">
            <a:avLst/>
          </a:prstGeom>
          <a:noFill/>
        </p:spPr>
        <p:txBody>
          <a:bodyPr wrap="none" rtlCol="0">
            <a:spAutoFit/>
          </a:bodyPr>
          <a:lstStyle/>
          <a:p>
            <a:r>
              <a:rPr lang="en-US" sz="2800" dirty="0">
                <a:solidFill>
                  <a:prstClr val="white"/>
                </a:solidFill>
              </a:rPr>
              <a:t>No perimeter protection measures in place</a:t>
            </a:r>
          </a:p>
          <a:p>
            <a:r>
              <a:rPr lang="en-US" sz="2800" dirty="0">
                <a:solidFill>
                  <a:prstClr val="white"/>
                </a:solidFill>
              </a:rPr>
              <a:t>	-Some mulch, should be thicker</a:t>
            </a:r>
          </a:p>
        </p:txBody>
      </p:sp>
      <p:pic>
        <p:nvPicPr>
          <p:cNvPr id="9" name="Picture 8" descr="DEC Logo 1"/>
          <p:cNvPicPr/>
          <p:nvPr/>
        </p:nvPicPr>
        <p:blipFill>
          <a:blip r:embed="rId6" cstate="print"/>
          <a:srcRect/>
          <a:stretch>
            <a:fillRect/>
          </a:stretch>
        </p:blipFill>
        <p:spPr bwMode="auto">
          <a:xfrm>
            <a:off x="7816615" y="162472"/>
            <a:ext cx="1119187" cy="1042988"/>
          </a:xfrm>
          <a:prstGeom prst="rect">
            <a:avLst/>
          </a:prstGeom>
          <a:noFill/>
          <a:ln w="9525">
            <a:noFill/>
            <a:miter lim="800000"/>
            <a:headEnd/>
            <a:tailEnd/>
          </a:ln>
        </p:spPr>
      </p:pic>
      <p:sp>
        <p:nvSpPr>
          <p:cNvPr id="5" name="Title 1">
            <a:extLst>
              <a:ext uri="{FF2B5EF4-FFF2-40B4-BE49-F238E27FC236}">
                <a16:creationId xmlns:a16="http://schemas.microsoft.com/office/drawing/2014/main" id="{8507138C-B336-EC7E-9A50-7BD9B21DC52A}"/>
              </a:ext>
            </a:extLst>
          </p:cNvPr>
          <p:cNvSpPr txBox="1">
            <a:spLocks/>
          </p:cNvSpPr>
          <p:nvPr/>
        </p:nvSpPr>
        <p:spPr>
          <a:xfrm>
            <a:off x="4831791" y="1163073"/>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4.3.2 </a:t>
            </a:r>
            <a:r>
              <a:rPr kumimoji="0" lang="en-US" sz="1800" b="0" i="0" u="none" strike="noStrike" kern="1200" cap="none" spc="0" normalizeH="0" baseline="0" noProof="0" dirty="0">
                <a:ln>
                  <a:noFill/>
                </a:ln>
                <a:effectLst/>
                <a:uLnTx/>
                <a:uFillTx/>
                <a:latin typeface="Calibri"/>
                <a:ea typeface="+mj-ea"/>
                <a:cs typeface="+mj-cs"/>
              </a:rPr>
              <a:t>Pg. 25</a:t>
            </a:r>
          </a:p>
        </p:txBody>
      </p:sp>
    </p:spTree>
    <p:extLst>
      <p:ext uri="{BB962C8B-B14F-4D97-AF65-F5344CB8AC3E}">
        <p14:creationId xmlns:p14="http://schemas.microsoft.com/office/powerpoint/2010/main" val="894033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3" name="Picture 1" descr="C:\Users\alex\Desktop\New Folder\Caroline pics 9-10\IMG_0856.jpg"/>
          <p:cNvPicPr>
            <a:picLocks noChangeAspect="1" noChangeArrowheads="1"/>
          </p:cNvPicPr>
          <p:nvPr/>
        </p:nvPicPr>
        <p:blipFill>
          <a:blip r:embed="rId3" cstate="print"/>
          <a:srcRect/>
          <a:stretch>
            <a:fillRect/>
          </a:stretch>
        </p:blipFill>
        <p:spPr bwMode="auto">
          <a:xfrm>
            <a:off x="0" y="0"/>
            <a:ext cx="9144000" cy="6858000"/>
          </a:xfrm>
          <a:prstGeom prst="rect">
            <a:avLst/>
          </a:prstGeom>
          <a:noFill/>
          <a:effectLst>
            <a:innerShdw blurRad="114300">
              <a:prstClr val="black"/>
            </a:innerShdw>
          </a:effectLst>
        </p:spPr>
      </p:pic>
      <p:sp>
        <p:nvSpPr>
          <p:cNvPr id="2" name="TextBox 1"/>
          <p:cNvSpPr txBox="1"/>
          <p:nvPr/>
        </p:nvSpPr>
        <p:spPr>
          <a:xfrm>
            <a:off x="228600" y="152400"/>
            <a:ext cx="6379823" cy="646331"/>
          </a:xfrm>
          <a:prstGeom prst="rect">
            <a:avLst/>
          </a:prstGeom>
          <a:noFill/>
        </p:spPr>
        <p:txBody>
          <a:bodyPr wrap="none" rtlCol="0">
            <a:spAutoFit/>
          </a:bodyPr>
          <a:lstStyle/>
          <a:p>
            <a:r>
              <a:rPr lang="en-US" sz="3600" dirty="0">
                <a:solidFill>
                  <a:prstClr val="white"/>
                </a:solidFill>
                <a:effectLst>
                  <a:outerShdw blurRad="38100" dist="38100" dir="2700000" algn="tl">
                    <a:srgbClr val="000000">
                      <a:alpha val="43137"/>
                    </a:srgbClr>
                  </a:outerShdw>
                </a:effectLst>
              </a:rPr>
              <a:t>Water Body Protection Measures</a:t>
            </a:r>
          </a:p>
        </p:txBody>
      </p:sp>
      <p:sp>
        <p:nvSpPr>
          <p:cNvPr id="5" name="Rectangle 4"/>
          <p:cNvSpPr/>
          <p:nvPr/>
        </p:nvSpPr>
        <p:spPr>
          <a:xfrm>
            <a:off x="0" y="4919008"/>
            <a:ext cx="9144000" cy="1938992"/>
          </a:xfrm>
          <a:prstGeom prst="rect">
            <a:avLst/>
          </a:prstGeom>
          <a:solidFill>
            <a:schemeClr val="bg1">
              <a:lumMod val="95000"/>
              <a:lumOff val="5000"/>
              <a:alpha val="70000"/>
            </a:schemeClr>
          </a:solidFill>
        </p:spPr>
        <p:txBody>
          <a:bodyPr wrap="square">
            <a:spAutoFit/>
          </a:bodyPr>
          <a:lstStyle/>
          <a:p>
            <a:r>
              <a:rPr lang="en-US" sz="3000" dirty="0">
                <a:solidFill>
                  <a:prstClr val="white"/>
                </a:solidFill>
              </a:rPr>
              <a:t>A </a:t>
            </a:r>
            <a:r>
              <a:rPr lang="en-US" sz="3000" dirty="0" err="1">
                <a:solidFill>
                  <a:prstClr val="white"/>
                </a:solidFill>
              </a:rPr>
              <a:t>permittee</a:t>
            </a:r>
            <a:r>
              <a:rPr lang="en-US" sz="3000" dirty="0">
                <a:solidFill>
                  <a:prstClr val="white"/>
                </a:solidFill>
              </a:rPr>
              <a:t> must install appropriate protection measures to minimize the discharge of sediment prior to entry into the water body for water bodies located on site or immediately downstream of the site. </a:t>
            </a:r>
          </a:p>
        </p:txBody>
      </p:sp>
      <p:sp>
        <p:nvSpPr>
          <p:cNvPr id="6" name="TextBox 5"/>
          <p:cNvSpPr txBox="1"/>
          <p:nvPr/>
        </p:nvSpPr>
        <p:spPr>
          <a:xfrm>
            <a:off x="8610600" y="6488668"/>
            <a:ext cx="502382" cy="369332"/>
          </a:xfrm>
          <a:prstGeom prst="rect">
            <a:avLst/>
          </a:prstGeom>
          <a:noFill/>
        </p:spPr>
        <p:txBody>
          <a:bodyPr wrap="none" rtlCol="0">
            <a:spAutoFit/>
          </a:bodyPr>
          <a:lstStyle/>
          <a:p>
            <a:r>
              <a:rPr lang="en-US" dirty="0" err="1">
                <a:solidFill>
                  <a:prstClr val="white"/>
                </a:solidFill>
              </a:rPr>
              <a:t>Tok</a:t>
            </a:r>
            <a:endParaRPr lang="en-US" dirty="0">
              <a:solidFill>
                <a:prstClr val="white"/>
              </a:solidFill>
            </a:endParaRPr>
          </a:p>
        </p:txBody>
      </p:sp>
      <p:pic>
        <p:nvPicPr>
          <p:cNvPr id="8" name="Picture 4" descr="C:\Users\alex\AppData\Local\Microsoft\Windows\Temporary Internet Files\Content.IE5\BJOC08I8\MCPE01448_000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8601" y="1417099"/>
            <a:ext cx="1295400" cy="2107557"/>
          </a:xfrm>
          <a:prstGeom prst="rect">
            <a:avLst/>
          </a:prstGeom>
          <a:noFill/>
          <a:ln>
            <a:noFill/>
          </a:ln>
          <a:scene3d>
            <a:camera prst="orthographicFront">
              <a:rot lat="0" lon="0" rev="0"/>
            </a:camera>
            <a:lightRig rig="threePt" dir="t"/>
          </a:scene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DEC Logo 1"/>
          <p:cNvPicPr/>
          <p:nvPr/>
        </p:nvPicPr>
        <p:blipFill>
          <a:blip r:embed="rId5" cstate="print"/>
          <a:srcRect/>
          <a:stretch>
            <a:fillRect/>
          </a:stretch>
        </p:blipFill>
        <p:spPr bwMode="auto">
          <a:xfrm>
            <a:off x="7816615" y="162472"/>
            <a:ext cx="1119187" cy="1042988"/>
          </a:xfrm>
          <a:prstGeom prst="rect">
            <a:avLst/>
          </a:prstGeom>
          <a:noFill/>
          <a:ln w="9525">
            <a:noFill/>
            <a:miter lim="800000"/>
            <a:headEnd/>
            <a:tailEnd/>
          </a:ln>
        </p:spPr>
      </p:pic>
      <p:sp>
        <p:nvSpPr>
          <p:cNvPr id="3" name="Title 1">
            <a:extLst>
              <a:ext uri="{FF2B5EF4-FFF2-40B4-BE49-F238E27FC236}">
                <a16:creationId xmlns:a16="http://schemas.microsoft.com/office/drawing/2014/main" id="{5769C102-EF65-1019-214C-3914BD1AABC1}"/>
              </a:ext>
            </a:extLst>
          </p:cNvPr>
          <p:cNvSpPr txBox="1">
            <a:spLocks/>
          </p:cNvSpPr>
          <p:nvPr/>
        </p:nvSpPr>
        <p:spPr>
          <a:xfrm>
            <a:off x="4953000" y="998177"/>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4.3.2 </a:t>
            </a:r>
            <a:r>
              <a:rPr kumimoji="0" lang="en-US" sz="1800" b="0" i="0" u="none" strike="noStrike" kern="1200" cap="none" spc="0" normalizeH="0" baseline="0" noProof="0" dirty="0">
                <a:ln>
                  <a:noFill/>
                </a:ln>
                <a:effectLst/>
                <a:uLnTx/>
                <a:uFillTx/>
                <a:latin typeface="Calibri"/>
                <a:ea typeface="+mj-ea"/>
                <a:cs typeface="+mj-cs"/>
              </a:rPr>
              <a:t>Pg. 25</a:t>
            </a:r>
          </a:p>
        </p:txBody>
      </p:sp>
    </p:spTree>
    <p:extLst>
      <p:ext uri="{BB962C8B-B14F-4D97-AF65-F5344CB8AC3E}">
        <p14:creationId xmlns:p14="http://schemas.microsoft.com/office/powerpoint/2010/main" val="3223396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2.media.collegehumor.cvcdn.com/c/2/collegehumor.74fe877ce9496d6d068bc042fa72486e.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1"/>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10242" name="Picture 2" descr="http://images.roadtrafficsigns.com/img/lg/K/Go-Back-Wrong-Way-Sign-K-7428.gif">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34200" y="5302186"/>
            <a:ext cx="2057400" cy="13938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04800" y="283559"/>
            <a:ext cx="4220194" cy="646331"/>
          </a:xfrm>
          <a:prstGeom prst="rect">
            <a:avLst/>
          </a:prstGeom>
          <a:noFill/>
        </p:spPr>
        <p:txBody>
          <a:bodyPr wrap="none" rtlCol="0">
            <a:spAutoFit/>
          </a:bodyPr>
          <a:lstStyle/>
          <a:p>
            <a:r>
              <a:rPr lang="en-US" sz="3600" dirty="0">
                <a:solidFill>
                  <a:prstClr val="black"/>
                </a:solidFill>
              </a:rPr>
              <a:t>Shoreline Protection?</a:t>
            </a:r>
          </a:p>
        </p:txBody>
      </p:sp>
    </p:spTree>
    <p:extLst>
      <p:ext uri="{BB962C8B-B14F-4D97-AF65-F5344CB8AC3E}">
        <p14:creationId xmlns:p14="http://schemas.microsoft.com/office/powerpoint/2010/main" val="544812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descr="L:\Backup3\pictures\Sitka AK\DSCN634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 y="-1"/>
            <a:ext cx="9144000" cy="6858001"/>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4" name="Picture 4" descr="C:\Users\alex\AppData\Local\Microsoft\Windows\Temporary Internet Files\Content.IE5\BJOC08I8\MCPE01448_000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1476" y="4572000"/>
            <a:ext cx="1295400" cy="2107557"/>
          </a:xfrm>
          <a:prstGeom prst="rect">
            <a:avLst/>
          </a:prstGeom>
          <a:noFill/>
          <a:ln>
            <a:noFill/>
          </a:ln>
          <a:scene3d>
            <a:camera prst="orthographicFront">
              <a:rot lat="0" lon="0" rev="0"/>
            </a:camera>
            <a:lightRig rig="threePt" dir="t"/>
          </a:scene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8382000" y="6382911"/>
            <a:ext cx="631135" cy="369332"/>
          </a:xfrm>
          <a:prstGeom prst="rect">
            <a:avLst/>
          </a:prstGeom>
          <a:noFill/>
        </p:spPr>
        <p:txBody>
          <a:bodyPr wrap="none" rtlCol="0">
            <a:spAutoFit/>
          </a:bodyPr>
          <a:lstStyle/>
          <a:p>
            <a:r>
              <a:rPr lang="en-US" dirty="0">
                <a:solidFill>
                  <a:prstClr val="white"/>
                </a:solidFill>
              </a:rPr>
              <a:t>Sitka</a:t>
            </a:r>
          </a:p>
        </p:txBody>
      </p:sp>
      <p:sp>
        <p:nvSpPr>
          <p:cNvPr id="3" name="TextBox 2"/>
          <p:cNvSpPr txBox="1"/>
          <p:nvPr/>
        </p:nvSpPr>
        <p:spPr>
          <a:xfrm>
            <a:off x="231476" y="228600"/>
            <a:ext cx="8624092" cy="769441"/>
          </a:xfrm>
          <a:prstGeom prst="rect">
            <a:avLst/>
          </a:prstGeom>
          <a:noFill/>
        </p:spPr>
        <p:txBody>
          <a:bodyPr wrap="none" rtlCol="0">
            <a:spAutoFit/>
          </a:bodyPr>
          <a:lstStyle/>
          <a:p>
            <a:r>
              <a:rPr lang="en-US" sz="4400" dirty="0">
                <a:solidFill>
                  <a:prstClr val="white"/>
                </a:solidFill>
                <a:effectLst>
                  <a:outerShdw blurRad="38100" dist="38100" dir="2700000" algn="tl">
                    <a:srgbClr val="000000">
                      <a:alpha val="43137"/>
                    </a:srgbClr>
                  </a:outerShdw>
                </a:effectLst>
              </a:rPr>
              <a:t>Aggregate Gradation for Stabilization</a:t>
            </a:r>
          </a:p>
        </p:txBody>
      </p:sp>
    </p:spTree>
    <p:extLst>
      <p:ext uri="{BB962C8B-B14F-4D97-AF65-F5344CB8AC3E}">
        <p14:creationId xmlns:p14="http://schemas.microsoft.com/office/powerpoint/2010/main" val="462131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F:\DCIM\100NCD90\DSC_0791.JPG"/>
          <p:cNvPicPr>
            <a:picLocks noGrp="1" noChangeAspect="1" noChangeArrowheads="1"/>
          </p:cNvPicPr>
          <p:nvPr>
            <p:ph idx="4294967295"/>
          </p:nvPr>
        </p:nvPicPr>
        <p:blipFill>
          <a:blip r:embed="rId3" cstate="print"/>
          <a:srcRect l="11194"/>
          <a:stretch>
            <a:fillRect/>
          </a:stretch>
        </p:blipFill>
        <p:spPr>
          <a:xfrm>
            <a:off x="-25400" y="0"/>
            <a:ext cx="9169400" cy="6858000"/>
          </a:xfrm>
          <a:effectLst>
            <a:innerShdw blurRad="114300">
              <a:prstClr val="black"/>
            </a:innerShdw>
          </a:effectLst>
        </p:spPr>
      </p:pic>
      <p:sp>
        <p:nvSpPr>
          <p:cNvPr id="72708" name="TextBox 3"/>
          <p:cNvSpPr txBox="1">
            <a:spLocks noChangeArrowheads="1"/>
          </p:cNvSpPr>
          <p:nvPr/>
        </p:nvSpPr>
        <p:spPr bwMode="auto">
          <a:xfrm>
            <a:off x="2088199" y="152400"/>
            <a:ext cx="6598601" cy="523220"/>
          </a:xfrm>
          <a:prstGeom prst="rect">
            <a:avLst/>
          </a:prstGeom>
          <a:noFill/>
          <a:ln w="9525">
            <a:noFill/>
            <a:miter lim="800000"/>
            <a:headEnd/>
            <a:tailEnd/>
          </a:ln>
        </p:spPr>
        <p:txBody>
          <a:bodyPr wrap="none">
            <a:spAutoFit/>
          </a:bodyPr>
          <a:lstStyle/>
          <a:p>
            <a:r>
              <a:rPr lang="en-US" sz="2800" dirty="0">
                <a:solidFill>
                  <a:srgbClr val="000066"/>
                </a:solidFill>
              </a:rPr>
              <a:t>How Should We do Perimeter Control Here?</a:t>
            </a:r>
          </a:p>
        </p:txBody>
      </p:sp>
      <p:sp>
        <p:nvSpPr>
          <p:cNvPr id="5" name="TextBox 4"/>
          <p:cNvSpPr txBox="1"/>
          <p:nvPr/>
        </p:nvSpPr>
        <p:spPr>
          <a:xfrm>
            <a:off x="6551613" y="6248400"/>
            <a:ext cx="2191562" cy="461665"/>
          </a:xfrm>
          <a:prstGeom prst="rect">
            <a:avLst/>
          </a:prstGeom>
          <a:solidFill>
            <a:schemeClr val="bg1">
              <a:lumMod val="65000"/>
              <a:lumOff val="35000"/>
              <a:alpha val="80000"/>
            </a:schemeClr>
          </a:solidFill>
        </p:spPr>
        <p:txBody>
          <a:bodyPr wrap="none">
            <a:spAutoFit/>
          </a:bodyPr>
          <a:lstStyle/>
          <a:p>
            <a:pPr>
              <a:defRPr/>
            </a:pPr>
            <a:r>
              <a:rPr lang="en-US" sz="2400" dirty="0">
                <a:solidFill>
                  <a:prstClr val="white"/>
                </a:solidFill>
              </a:rPr>
              <a:t>Glacier Highway</a:t>
            </a:r>
          </a:p>
        </p:txBody>
      </p:sp>
    </p:spTree>
    <p:extLst>
      <p:ext uri="{BB962C8B-B14F-4D97-AF65-F5344CB8AC3E}">
        <p14:creationId xmlns:p14="http://schemas.microsoft.com/office/powerpoint/2010/main" val="3936592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F:\DCIM\100NCD90\DSC_0816.JPG"/>
          <p:cNvPicPr>
            <a:picLocks noGrp="1" noChangeAspect="1" noChangeArrowheads="1"/>
          </p:cNvPicPr>
          <p:nvPr>
            <p:ph idx="4294967295"/>
          </p:nvPr>
        </p:nvPicPr>
        <p:blipFill>
          <a:blip r:embed="rId3" cstate="print"/>
          <a:srcRect l="7696" r="5597" b="2107"/>
          <a:stretch>
            <a:fillRect/>
          </a:stretch>
        </p:blipFill>
        <p:spPr>
          <a:xfrm>
            <a:off x="0" y="0"/>
            <a:ext cx="9144000" cy="6856413"/>
          </a:xfrm>
          <a:ln cap="rnd"/>
          <a:effectLst>
            <a:innerShdw blurRad="114300">
              <a:prstClr val="black"/>
            </a:innerShdw>
          </a:effectLst>
        </p:spPr>
      </p:pic>
      <p:sp>
        <p:nvSpPr>
          <p:cNvPr id="7" name="TextBox 6"/>
          <p:cNvSpPr txBox="1"/>
          <p:nvPr/>
        </p:nvSpPr>
        <p:spPr>
          <a:xfrm>
            <a:off x="2272478" y="55602"/>
            <a:ext cx="6795322" cy="553998"/>
          </a:xfrm>
          <a:prstGeom prst="rect">
            <a:avLst/>
          </a:prstGeom>
          <a:noFill/>
        </p:spPr>
        <p:txBody>
          <a:bodyPr wrap="none">
            <a:spAutoFit/>
          </a:bodyPr>
          <a:lstStyle/>
          <a:p>
            <a:pPr>
              <a:defRPr/>
            </a:pPr>
            <a:r>
              <a:rPr lang="en-US" sz="3000" dirty="0">
                <a:solidFill>
                  <a:srgbClr val="000066"/>
                </a:solidFill>
                <a:effectLst>
                  <a:outerShdw blurRad="38100" dist="38100" dir="2700000" algn="tl">
                    <a:srgbClr val="000000">
                      <a:alpha val="43137"/>
                    </a:srgbClr>
                  </a:outerShdw>
                </a:effectLst>
              </a:rPr>
              <a:t>Perimeter Controls On the Cheap and Easy</a:t>
            </a:r>
          </a:p>
        </p:txBody>
      </p:sp>
      <p:sp>
        <p:nvSpPr>
          <p:cNvPr id="9" name="Freeform 8"/>
          <p:cNvSpPr>
            <a:spLocks/>
          </p:cNvSpPr>
          <p:nvPr/>
        </p:nvSpPr>
        <p:spPr bwMode="auto">
          <a:xfrm>
            <a:off x="1924050" y="3429000"/>
            <a:ext cx="5695950" cy="2530475"/>
          </a:xfrm>
          <a:custGeom>
            <a:avLst/>
            <a:gdLst>
              <a:gd name="T0" fmla="*/ 0 w 5533697"/>
              <a:gd name="T1" fmla="*/ 0 h 2459421"/>
              <a:gd name="T2" fmla="*/ 835277 w 5533697"/>
              <a:gd name="T3" fmla="*/ 267022 h 2459421"/>
              <a:gd name="T4" fmla="*/ 1520202 w 5533697"/>
              <a:gd name="T5" fmla="*/ 1101468 h 2459421"/>
              <a:gd name="T6" fmla="*/ 2539238 w 5533697"/>
              <a:gd name="T7" fmla="*/ 1602135 h 2459421"/>
              <a:gd name="T8" fmla="*/ 4092852 w 5533697"/>
              <a:gd name="T9" fmla="*/ 1885847 h 2459421"/>
              <a:gd name="T10" fmla="*/ 5863635 w 5533697"/>
              <a:gd name="T11" fmla="*/ 2603471 h 2459421"/>
              <a:gd name="T12" fmla="*/ 0 60000 65536"/>
              <a:gd name="T13" fmla="*/ 0 60000 65536"/>
              <a:gd name="T14" fmla="*/ 0 60000 65536"/>
              <a:gd name="T15" fmla="*/ 0 60000 65536"/>
              <a:gd name="T16" fmla="*/ 0 60000 65536"/>
              <a:gd name="T17" fmla="*/ 0 60000 65536"/>
              <a:gd name="T18" fmla="*/ 0 w 5533697"/>
              <a:gd name="T19" fmla="*/ 0 h 2459421"/>
              <a:gd name="T20" fmla="*/ 5533697 w 5533697"/>
              <a:gd name="T21" fmla="*/ 2459421 h 2459421"/>
            </a:gdLst>
            <a:ahLst/>
            <a:cxnLst>
              <a:cxn ang="T12">
                <a:pos x="T0" y="T1"/>
              </a:cxn>
              <a:cxn ang="T13">
                <a:pos x="T2" y="T3"/>
              </a:cxn>
              <a:cxn ang="T14">
                <a:pos x="T4" y="T5"/>
              </a:cxn>
              <a:cxn ang="T15">
                <a:pos x="T6" y="T7"/>
              </a:cxn>
              <a:cxn ang="T16">
                <a:pos x="T8" y="T9"/>
              </a:cxn>
              <a:cxn ang="T17">
                <a:pos x="T10" y="T11"/>
              </a:cxn>
            </a:cxnLst>
            <a:rect l="T18" t="T19" r="T20" b="T21"/>
            <a:pathLst>
              <a:path w="5533697" h="2459421">
                <a:moveTo>
                  <a:pt x="0" y="0"/>
                </a:moveTo>
                <a:cubicBezTo>
                  <a:pt x="274583" y="39413"/>
                  <a:pt x="549166" y="78827"/>
                  <a:pt x="788276" y="252248"/>
                </a:cubicBezTo>
                <a:cubicBezTo>
                  <a:pt x="1027386" y="425669"/>
                  <a:pt x="1166648" y="830317"/>
                  <a:pt x="1434662" y="1040524"/>
                </a:cubicBezTo>
                <a:cubicBezTo>
                  <a:pt x="1702676" y="1250731"/>
                  <a:pt x="1991711" y="1389993"/>
                  <a:pt x="2396359" y="1513489"/>
                </a:cubicBezTo>
                <a:cubicBezTo>
                  <a:pt x="2801007" y="1636986"/>
                  <a:pt x="3339662" y="1623848"/>
                  <a:pt x="3862552" y="1781503"/>
                </a:cubicBezTo>
                <a:cubicBezTo>
                  <a:pt x="4385442" y="1939158"/>
                  <a:pt x="4959569" y="2199289"/>
                  <a:pt x="5533697" y="2459421"/>
                </a:cubicBezTo>
              </a:path>
            </a:pathLst>
          </a:custGeom>
          <a:noFill/>
          <a:ln w="76200" cap="flat" cmpd="sng" algn="ctr">
            <a:solidFill>
              <a:srgbClr val="0000A2"/>
            </a:solidFill>
            <a:prstDash val="solid"/>
            <a:round/>
            <a:headEnd type="none" w="med" len="med"/>
            <a:tailEnd type="arrow" w="lg" len="lg"/>
          </a:ln>
        </p:spPr>
        <p:txBody>
          <a:bodyPr/>
          <a:lstStyle/>
          <a:p>
            <a:endParaRPr lang="en-US">
              <a:solidFill>
                <a:prstClr val="white"/>
              </a:solidFill>
            </a:endParaRPr>
          </a:p>
        </p:txBody>
      </p:sp>
      <p:sp>
        <p:nvSpPr>
          <p:cNvPr id="6" name="TextBox 5"/>
          <p:cNvSpPr txBox="1"/>
          <p:nvPr/>
        </p:nvSpPr>
        <p:spPr>
          <a:xfrm>
            <a:off x="152400" y="6248400"/>
            <a:ext cx="2191562" cy="461665"/>
          </a:xfrm>
          <a:prstGeom prst="rect">
            <a:avLst/>
          </a:prstGeom>
          <a:solidFill>
            <a:schemeClr val="bg1">
              <a:lumMod val="75000"/>
              <a:lumOff val="25000"/>
              <a:alpha val="73000"/>
            </a:schemeClr>
          </a:solidFill>
        </p:spPr>
        <p:txBody>
          <a:bodyPr wrap="none">
            <a:spAutoFit/>
          </a:bodyPr>
          <a:lstStyle/>
          <a:p>
            <a:pPr>
              <a:defRPr/>
            </a:pPr>
            <a:r>
              <a:rPr lang="en-US" sz="2400" dirty="0">
                <a:solidFill>
                  <a:prstClr val="white"/>
                </a:solidFill>
              </a:rPr>
              <a:t>Glacier Highway</a:t>
            </a:r>
          </a:p>
        </p:txBody>
      </p:sp>
    </p:spTree>
    <p:extLst>
      <p:ext uri="{BB962C8B-B14F-4D97-AF65-F5344CB8AC3E}">
        <p14:creationId xmlns:p14="http://schemas.microsoft.com/office/powerpoint/2010/main" val="1148500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3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DCIM\102NCD90\DSC_0318.JPG"/>
          <p:cNvPicPr>
            <a:picLocks noChangeAspect="1" noChangeArrowheads="1"/>
          </p:cNvPicPr>
          <p:nvPr/>
        </p:nvPicPr>
        <p:blipFill>
          <a:blip r:embed="rId3" cstate="print"/>
          <a:srcRect l="11194"/>
          <a:stretch>
            <a:fillRect/>
          </a:stretch>
        </p:blipFill>
        <p:spPr bwMode="auto">
          <a:xfrm>
            <a:off x="-25753" y="0"/>
            <a:ext cx="9169754" cy="6858000"/>
          </a:xfrm>
          <a:prstGeom prst="rect">
            <a:avLst/>
          </a:prstGeom>
          <a:noFill/>
          <a:effectLst>
            <a:innerShdw blurRad="114300">
              <a:prstClr val="black"/>
            </a:innerShdw>
          </a:effectLst>
        </p:spPr>
      </p:pic>
      <p:sp>
        <p:nvSpPr>
          <p:cNvPr id="5" name="TextBox 4"/>
          <p:cNvSpPr txBox="1"/>
          <p:nvPr/>
        </p:nvSpPr>
        <p:spPr>
          <a:xfrm>
            <a:off x="2133600" y="381000"/>
            <a:ext cx="6592382" cy="707886"/>
          </a:xfrm>
          <a:prstGeom prst="rect">
            <a:avLst/>
          </a:prstGeom>
          <a:solidFill>
            <a:srgbClr val="003300">
              <a:alpha val="82000"/>
            </a:srgbClr>
          </a:solidFill>
        </p:spPr>
        <p:txBody>
          <a:bodyPr wrap="none" rtlCol="0">
            <a:spAutoFit/>
          </a:bodyPr>
          <a:lstStyle/>
          <a:p>
            <a:r>
              <a:rPr lang="en-US" sz="4000" dirty="0">
                <a:solidFill>
                  <a:prstClr val="white"/>
                </a:solidFill>
              </a:rPr>
              <a:t>Gravel Berm Perimeter Control</a:t>
            </a:r>
          </a:p>
        </p:txBody>
      </p:sp>
      <p:sp>
        <p:nvSpPr>
          <p:cNvPr id="6" name="TextBox 5"/>
          <p:cNvSpPr txBox="1"/>
          <p:nvPr/>
        </p:nvSpPr>
        <p:spPr>
          <a:xfrm>
            <a:off x="6858000" y="6324600"/>
            <a:ext cx="2073003" cy="369332"/>
          </a:xfrm>
          <a:prstGeom prst="rect">
            <a:avLst/>
          </a:prstGeom>
          <a:solidFill>
            <a:schemeClr val="tx1">
              <a:alpha val="56000"/>
            </a:schemeClr>
          </a:solidFill>
        </p:spPr>
        <p:txBody>
          <a:bodyPr wrap="none" rtlCol="0">
            <a:spAutoFit/>
          </a:bodyPr>
          <a:lstStyle/>
          <a:p>
            <a:r>
              <a:rPr lang="en-US" dirty="0">
                <a:solidFill>
                  <a:prstClr val="black"/>
                </a:solidFill>
              </a:rPr>
              <a:t>Glacier HWY Juneau</a:t>
            </a:r>
          </a:p>
        </p:txBody>
      </p:sp>
    </p:spTree>
    <p:extLst>
      <p:ext uri="{BB962C8B-B14F-4D97-AF65-F5344CB8AC3E}">
        <p14:creationId xmlns:p14="http://schemas.microsoft.com/office/powerpoint/2010/main" val="1248442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F:\DCIM\102NCD90\DSC_0340.JPG"/>
          <p:cNvPicPr>
            <a:picLocks noChangeAspect="1" noChangeArrowheads="1"/>
          </p:cNvPicPr>
          <p:nvPr/>
        </p:nvPicPr>
        <p:blipFill>
          <a:blip r:embed="rId3" cstate="print"/>
          <a:srcRect l="11194"/>
          <a:stretch>
            <a:fillRect/>
          </a:stretch>
        </p:blipFill>
        <p:spPr bwMode="auto">
          <a:xfrm>
            <a:off x="-25687" y="0"/>
            <a:ext cx="9169687" cy="6858000"/>
          </a:xfrm>
          <a:prstGeom prst="rect">
            <a:avLst/>
          </a:prstGeom>
          <a:noFill/>
          <a:effectLst>
            <a:innerShdw blurRad="114300">
              <a:prstClr val="black"/>
            </a:innerShdw>
          </a:effectLst>
        </p:spPr>
      </p:pic>
      <p:sp>
        <p:nvSpPr>
          <p:cNvPr id="5" name="TextBox 4"/>
          <p:cNvSpPr txBox="1"/>
          <p:nvPr/>
        </p:nvSpPr>
        <p:spPr>
          <a:xfrm>
            <a:off x="6858000" y="6324600"/>
            <a:ext cx="2073003" cy="369332"/>
          </a:xfrm>
          <a:prstGeom prst="rect">
            <a:avLst/>
          </a:prstGeom>
          <a:solidFill>
            <a:schemeClr val="tx1">
              <a:alpha val="56000"/>
            </a:schemeClr>
          </a:solidFill>
        </p:spPr>
        <p:txBody>
          <a:bodyPr wrap="none" rtlCol="0">
            <a:spAutoFit/>
          </a:bodyPr>
          <a:lstStyle/>
          <a:p>
            <a:r>
              <a:rPr lang="en-US" dirty="0">
                <a:solidFill>
                  <a:prstClr val="black"/>
                </a:solidFill>
              </a:rPr>
              <a:t>Glacier HWY Juneau</a:t>
            </a:r>
          </a:p>
        </p:txBody>
      </p:sp>
    </p:spTree>
    <p:extLst>
      <p:ext uri="{BB962C8B-B14F-4D97-AF65-F5344CB8AC3E}">
        <p14:creationId xmlns:p14="http://schemas.microsoft.com/office/powerpoint/2010/main" val="2544024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F:\DCIM\102NCD90\DSC_0353.JPG"/>
          <p:cNvPicPr>
            <a:picLocks noChangeAspect="1" noChangeArrowheads="1"/>
          </p:cNvPicPr>
          <p:nvPr/>
        </p:nvPicPr>
        <p:blipFill>
          <a:blip r:embed="rId3" cstate="print"/>
          <a:srcRect l="1399" r="9795"/>
          <a:stretch>
            <a:fillRect/>
          </a:stretch>
        </p:blipFill>
        <p:spPr bwMode="auto">
          <a:xfrm>
            <a:off x="0" y="0"/>
            <a:ext cx="9169824" cy="6858000"/>
          </a:xfrm>
          <a:prstGeom prst="rect">
            <a:avLst/>
          </a:prstGeom>
          <a:noFill/>
          <a:effectLst>
            <a:innerShdw blurRad="114300">
              <a:prstClr val="black"/>
            </a:innerShdw>
          </a:effectLst>
        </p:spPr>
      </p:pic>
      <p:sp>
        <p:nvSpPr>
          <p:cNvPr id="5" name="Rectangle 4">
            <a:extLst>
              <a:ext uri="{FF2B5EF4-FFF2-40B4-BE49-F238E27FC236}">
                <a16:creationId xmlns:a16="http://schemas.microsoft.com/office/drawing/2014/main" id="{083BC77B-FA97-2A52-F14C-7BA15EA8DFDC}"/>
              </a:ext>
            </a:extLst>
          </p:cNvPr>
          <p:cNvSpPr/>
          <p:nvPr/>
        </p:nvSpPr>
        <p:spPr>
          <a:xfrm>
            <a:off x="-295036" y="4528457"/>
            <a:ext cx="6325450" cy="1323439"/>
          </a:xfrm>
          <a:prstGeom prst="rect">
            <a:avLst/>
          </a:prstGeom>
          <a:solidFill>
            <a:schemeClr val="accent3">
              <a:lumMod val="50000"/>
              <a:alpha val="55000"/>
            </a:schemeClr>
          </a:solidFill>
          <a:scene3d>
            <a:camera prst="isometricOffAxis1Right"/>
            <a:lightRig rig="threePt" dir="t"/>
          </a:scene3d>
        </p:spPr>
        <p:txBody>
          <a:bodyPr wrap="none" lIns="91440" tIns="45720" rIns="91440" bIns="45720">
            <a:spAutoFit/>
          </a:bodyPr>
          <a:lstStyle/>
          <a:p>
            <a:pPr algn="ctr"/>
            <a:r>
              <a:rPr lang="en-US" sz="8000" b="1"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rPr>
              <a:t>BERMANATOR</a:t>
            </a:r>
          </a:p>
        </p:txBody>
      </p:sp>
    </p:spTree>
    <p:extLst>
      <p:ext uri="{BB962C8B-B14F-4D97-AF65-F5344CB8AC3E}">
        <p14:creationId xmlns:p14="http://schemas.microsoft.com/office/powerpoint/2010/main" val="663860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F:\DCIM\102NCD90\DSC_0358.JPG"/>
          <p:cNvPicPr>
            <a:picLocks noChangeAspect="1" noChangeArrowheads="1"/>
          </p:cNvPicPr>
          <p:nvPr/>
        </p:nvPicPr>
        <p:blipFill>
          <a:blip r:embed="rId3" cstate="print"/>
          <a:srcRect l="3498" r="4897"/>
          <a:stretch>
            <a:fillRect/>
          </a:stretch>
        </p:blipFill>
        <p:spPr bwMode="auto">
          <a:xfrm>
            <a:off x="0" y="0"/>
            <a:ext cx="9144000" cy="6858000"/>
          </a:xfrm>
          <a:prstGeom prst="rect">
            <a:avLst/>
          </a:prstGeom>
          <a:noFill/>
          <a:effectLst>
            <a:innerShdw blurRad="114300">
              <a:prstClr val="black"/>
            </a:innerShdw>
          </a:effectLst>
        </p:spPr>
      </p:pic>
      <p:sp>
        <p:nvSpPr>
          <p:cNvPr id="5" name="TextBox 4"/>
          <p:cNvSpPr txBox="1"/>
          <p:nvPr/>
        </p:nvSpPr>
        <p:spPr>
          <a:xfrm>
            <a:off x="6858000" y="6324600"/>
            <a:ext cx="2073003" cy="369332"/>
          </a:xfrm>
          <a:prstGeom prst="rect">
            <a:avLst/>
          </a:prstGeom>
          <a:solidFill>
            <a:schemeClr val="tx1">
              <a:alpha val="56000"/>
            </a:schemeClr>
          </a:solidFill>
        </p:spPr>
        <p:txBody>
          <a:bodyPr wrap="none" rtlCol="0">
            <a:spAutoFit/>
          </a:bodyPr>
          <a:lstStyle/>
          <a:p>
            <a:r>
              <a:rPr lang="en-US" dirty="0">
                <a:solidFill>
                  <a:prstClr val="black"/>
                </a:solidFill>
              </a:rPr>
              <a:t>Glacier HWY Juneau</a:t>
            </a:r>
          </a:p>
        </p:txBody>
      </p:sp>
      <p:sp>
        <p:nvSpPr>
          <p:cNvPr id="7" name="Rectangle 6"/>
          <p:cNvSpPr/>
          <p:nvPr/>
        </p:nvSpPr>
        <p:spPr>
          <a:xfrm>
            <a:off x="1066800" y="2057400"/>
            <a:ext cx="152400" cy="3276601"/>
          </a:xfrm>
          <a:prstGeom prst="rect">
            <a:avLst/>
          </a:prstGeom>
          <a:solidFill>
            <a:srgbClr val="6B63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6" name="Picture 5" descr="http://www.ricesigns.com/real_pictures/wrong_way_signs.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324074">
            <a:off x="345532" y="2119760"/>
            <a:ext cx="1594937" cy="980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4225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F:\DCIM\102NCD90\DSC_0360.JPG"/>
          <p:cNvPicPr>
            <a:picLocks noChangeAspect="1" noChangeArrowheads="1"/>
          </p:cNvPicPr>
          <p:nvPr/>
        </p:nvPicPr>
        <p:blipFill>
          <a:blip r:embed="rId2" cstate="print"/>
          <a:srcRect l="4198" r="6996"/>
          <a:stretch>
            <a:fillRect/>
          </a:stretch>
        </p:blipFill>
        <p:spPr bwMode="auto">
          <a:xfrm>
            <a:off x="0" y="2414"/>
            <a:ext cx="9144000" cy="6838686"/>
          </a:xfrm>
          <a:prstGeom prst="rect">
            <a:avLst/>
          </a:prstGeom>
          <a:noFill/>
          <a:effectLst>
            <a:innerShdw blurRad="114300">
              <a:prstClr val="black"/>
            </a:innerShdw>
          </a:effectLst>
        </p:spPr>
      </p:pic>
      <p:sp>
        <p:nvSpPr>
          <p:cNvPr id="6" name="Freeform 5"/>
          <p:cNvSpPr/>
          <p:nvPr/>
        </p:nvSpPr>
        <p:spPr>
          <a:xfrm>
            <a:off x="2667000" y="2353317"/>
            <a:ext cx="2914650" cy="1543050"/>
          </a:xfrm>
          <a:custGeom>
            <a:avLst/>
            <a:gdLst>
              <a:gd name="connsiteX0" fmla="*/ 3320603 w 3320603"/>
              <a:gd name="connsiteY0" fmla="*/ 321971 h 1457459"/>
              <a:gd name="connsiteX1" fmla="*/ 1015284 w 3320603"/>
              <a:gd name="connsiteY1" fmla="*/ 1313645 h 1457459"/>
              <a:gd name="connsiteX2" fmla="*/ 371341 w 3320603"/>
              <a:gd name="connsiteY2" fmla="*/ 1184856 h 1457459"/>
              <a:gd name="connsiteX3" fmla="*/ 306946 w 3320603"/>
              <a:gd name="connsiteY3" fmla="*/ 850005 h 1457459"/>
              <a:gd name="connsiteX4" fmla="*/ 2213020 w 3320603"/>
              <a:gd name="connsiteY4" fmla="*/ 0 h 1457459"/>
              <a:gd name="connsiteX5" fmla="*/ 2213020 w 3320603"/>
              <a:gd name="connsiteY5" fmla="*/ 0 h 145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20603" h="1457459">
                <a:moveTo>
                  <a:pt x="3320603" y="321971"/>
                </a:moveTo>
                <a:cubicBezTo>
                  <a:pt x="2413715" y="745901"/>
                  <a:pt x="1506828" y="1169831"/>
                  <a:pt x="1015284" y="1313645"/>
                </a:cubicBezTo>
                <a:cubicBezTo>
                  <a:pt x="523740" y="1457459"/>
                  <a:pt x="489397" y="1262129"/>
                  <a:pt x="371341" y="1184856"/>
                </a:cubicBezTo>
                <a:cubicBezTo>
                  <a:pt x="253285" y="1107583"/>
                  <a:pt x="0" y="1047481"/>
                  <a:pt x="306946" y="850005"/>
                </a:cubicBezTo>
                <a:cubicBezTo>
                  <a:pt x="613893" y="652529"/>
                  <a:pt x="2213020" y="0"/>
                  <a:pt x="2213020" y="0"/>
                </a:cubicBezTo>
                <a:lnTo>
                  <a:pt x="2213020" y="0"/>
                </a:lnTo>
              </a:path>
            </a:pathLst>
          </a:custGeom>
          <a:ln w="238125">
            <a:gradFill>
              <a:gsLst>
                <a:gs pos="0">
                  <a:srgbClr val="FFFFFF"/>
                </a:gs>
                <a:gs pos="7001">
                  <a:srgbClr val="E6E6E6"/>
                </a:gs>
                <a:gs pos="32001">
                  <a:srgbClr val="7D8496"/>
                </a:gs>
                <a:gs pos="47000">
                  <a:srgbClr val="E6E6E6"/>
                </a:gs>
                <a:gs pos="85001">
                  <a:srgbClr val="7D8496"/>
                </a:gs>
                <a:gs pos="100000">
                  <a:srgbClr val="E6E6E6"/>
                </a:gs>
              </a:gsLst>
              <a:lin ang="10200000" scaled="0"/>
            </a:gra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a:ea typeface="+mn-ea"/>
              <a:cs typeface="+mn-cs"/>
            </a:endParaRPr>
          </a:p>
        </p:txBody>
      </p:sp>
      <p:sp>
        <p:nvSpPr>
          <p:cNvPr id="131080" name="TextBox 6"/>
          <p:cNvSpPr txBox="1">
            <a:spLocks noChangeArrowheads="1"/>
          </p:cNvSpPr>
          <p:nvPr/>
        </p:nvSpPr>
        <p:spPr bwMode="auto">
          <a:xfrm>
            <a:off x="7355013" y="6371262"/>
            <a:ext cx="1600118" cy="300082"/>
          </a:xfrm>
          <a:prstGeom prst="rect">
            <a:avLst/>
          </a:prstGeom>
          <a:solidFill>
            <a:schemeClr val="tx1">
              <a:alpha val="56078"/>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 typeface="Arial" panose="020B0604020202020204" pitchFamily="34" charset="0"/>
              <a:buNone/>
              <a:tabLst/>
              <a:defRPr/>
            </a:pPr>
            <a:r>
              <a:rPr kumimoji="0" lang="en-US" altLang="en-US" sz="135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Glacier HWY Juneau</a:t>
            </a:r>
          </a:p>
        </p:txBody>
      </p:sp>
      <p:sp>
        <p:nvSpPr>
          <p:cNvPr id="2" name="TextBox 1"/>
          <p:cNvSpPr txBox="1"/>
          <p:nvPr/>
        </p:nvSpPr>
        <p:spPr>
          <a:xfrm>
            <a:off x="0" y="106548"/>
            <a:ext cx="8955131" cy="2246769"/>
          </a:xfrm>
          <a:prstGeom prst="rect">
            <a:avLst/>
          </a:prstGeom>
          <a:noFill/>
        </p:spPr>
        <p:txBody>
          <a:bodyPr wrap="square" rtlCol="0">
            <a:spAutoFit/>
          </a:bodyPr>
          <a:lstStyle/>
          <a:p>
            <a:pPr marL="457200" marR="0" lvl="0" indent="-457200" algn="l" defTabSz="3429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a:ea typeface="+mn-ea"/>
                <a:cs typeface="+mn-cs"/>
              </a:rPr>
              <a:t>Use riprap that is 4” or greater</a:t>
            </a:r>
          </a:p>
          <a:p>
            <a:pPr marL="457200" marR="0" lvl="0" indent="-457200" algn="l" defTabSz="3429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a:ea typeface="+mn-ea"/>
                <a:cs typeface="+mn-cs"/>
              </a:rPr>
              <a:t>Install fabric to prevent soil erosion beneath the riprap</a:t>
            </a:r>
          </a:p>
          <a:p>
            <a:pPr marL="457200" marR="0" lvl="0" indent="-457200" algn="l" defTabSz="3429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a:ea typeface="+mn-ea"/>
                <a:cs typeface="+mn-cs"/>
              </a:rPr>
              <a:t>Stabilize all disturbed areas immediately after work is complete</a:t>
            </a:r>
          </a:p>
          <a:p>
            <a:pPr marL="457200" marR="0" lvl="0" indent="-457200" algn="l" defTabSz="3429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a:ea typeface="+mn-ea"/>
                <a:cs typeface="+mn-cs"/>
              </a:rPr>
              <a:t>Inspect the outlet after a heavy rain event</a:t>
            </a:r>
          </a:p>
        </p:txBody>
      </p:sp>
    </p:spTree>
    <p:extLst>
      <p:ext uri="{BB962C8B-B14F-4D97-AF65-F5344CB8AC3E}">
        <p14:creationId xmlns:p14="http://schemas.microsoft.com/office/powerpoint/2010/main" val="1266439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0" y="4724400"/>
            <a:ext cx="9144000" cy="2133600"/>
          </a:xfrm>
        </p:spPr>
        <p:txBody>
          <a:bodyPr>
            <a:noAutofit/>
          </a:bodyPr>
          <a:lstStyle/>
          <a:p>
            <a:pPr>
              <a:buNone/>
            </a:pPr>
            <a:r>
              <a:rPr lang="en-US" sz="2800" dirty="0">
                <a:effectLst>
                  <a:outerShdw blurRad="38100" dist="38100" dir="2700000" algn="tl">
                    <a:srgbClr val="000000">
                      <a:alpha val="43137"/>
                    </a:srgbClr>
                  </a:outerShdw>
                </a:effectLst>
              </a:rPr>
              <a:t>	Describe the sequence and timing of activities that disturb soils and of BMP implementation and removal. Phase earth disturbing activities to minimize un-stabilized areas, and to achieve temporary or final stabilization quickly. </a:t>
            </a:r>
          </a:p>
          <a:p>
            <a:pPr>
              <a:buNone/>
            </a:pPr>
            <a:endParaRPr lang="en-US" sz="2800" dirty="0">
              <a:effectLst>
                <a:outerShdw blurRad="38100" dist="38100" dir="2700000" algn="tl">
                  <a:srgbClr val="000000">
                    <a:alpha val="43137"/>
                  </a:srgbClr>
                </a:outerShdw>
              </a:effectLst>
            </a:endParaRPr>
          </a:p>
        </p:txBody>
      </p:sp>
      <p:pic>
        <p:nvPicPr>
          <p:cNvPr id="28674" name="Picture 2"/>
          <p:cNvPicPr>
            <a:picLocks noChangeAspect="1" noChangeArrowheads="1"/>
          </p:cNvPicPr>
          <p:nvPr/>
        </p:nvPicPr>
        <p:blipFill>
          <a:blip r:embed="rId3" cstate="print"/>
          <a:srcRect l="5250" t="17333" r="26250" b="22667"/>
          <a:stretch>
            <a:fillRect/>
          </a:stretch>
        </p:blipFill>
        <p:spPr bwMode="auto">
          <a:xfrm>
            <a:off x="0" y="0"/>
            <a:ext cx="9144000" cy="4505209"/>
          </a:xfrm>
          <a:prstGeom prst="rect">
            <a:avLst/>
          </a:prstGeom>
          <a:noFill/>
          <a:ln w="9525">
            <a:noFill/>
            <a:miter lim="800000"/>
            <a:headEnd/>
            <a:tailEnd/>
          </a:ln>
          <a:effectLst>
            <a:innerShdw blurRad="114300">
              <a:prstClr val="black"/>
            </a:innerShdw>
          </a:effectLst>
        </p:spPr>
      </p:pic>
      <p:sp>
        <p:nvSpPr>
          <p:cNvPr id="5" name="Freeform 4"/>
          <p:cNvSpPr/>
          <p:nvPr/>
        </p:nvSpPr>
        <p:spPr>
          <a:xfrm>
            <a:off x="2667000" y="701040"/>
            <a:ext cx="1470660" cy="3337560"/>
          </a:xfrm>
          <a:custGeom>
            <a:avLst/>
            <a:gdLst>
              <a:gd name="connsiteX0" fmla="*/ 1021080 w 1165860"/>
              <a:gd name="connsiteY0" fmla="*/ 0 h 3276600"/>
              <a:gd name="connsiteX1" fmla="*/ 1127760 w 1165860"/>
              <a:gd name="connsiteY1" fmla="*/ 518160 h 3276600"/>
              <a:gd name="connsiteX2" fmla="*/ 1127760 w 1165860"/>
              <a:gd name="connsiteY2" fmla="*/ 1143000 h 3276600"/>
              <a:gd name="connsiteX3" fmla="*/ 899160 w 1165860"/>
              <a:gd name="connsiteY3" fmla="*/ 1752600 h 3276600"/>
              <a:gd name="connsiteX4" fmla="*/ 502920 w 1165860"/>
              <a:gd name="connsiteY4" fmla="*/ 2545080 h 3276600"/>
              <a:gd name="connsiteX5" fmla="*/ 0 w 1165860"/>
              <a:gd name="connsiteY5" fmla="*/ 3276600 h 3276600"/>
              <a:gd name="connsiteX6" fmla="*/ 0 w 1165860"/>
              <a:gd name="connsiteY6" fmla="*/ 3276600 h 327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5860" h="3276600">
                <a:moveTo>
                  <a:pt x="1021080" y="0"/>
                </a:moveTo>
                <a:cubicBezTo>
                  <a:pt x="1065530" y="163830"/>
                  <a:pt x="1109980" y="327660"/>
                  <a:pt x="1127760" y="518160"/>
                </a:cubicBezTo>
                <a:cubicBezTo>
                  <a:pt x="1145540" y="708660"/>
                  <a:pt x="1165860" y="937260"/>
                  <a:pt x="1127760" y="1143000"/>
                </a:cubicBezTo>
                <a:cubicBezTo>
                  <a:pt x="1089660" y="1348740"/>
                  <a:pt x="1003300" y="1518920"/>
                  <a:pt x="899160" y="1752600"/>
                </a:cubicBezTo>
                <a:cubicBezTo>
                  <a:pt x="795020" y="1986280"/>
                  <a:pt x="652780" y="2291080"/>
                  <a:pt x="502920" y="2545080"/>
                </a:cubicBezTo>
                <a:cubicBezTo>
                  <a:pt x="353060" y="2799080"/>
                  <a:pt x="0" y="3276600"/>
                  <a:pt x="0" y="3276600"/>
                </a:cubicBezTo>
                <a:lnTo>
                  <a:pt x="0" y="3276600"/>
                </a:lnTo>
              </a:path>
            </a:pathLst>
          </a:custGeom>
          <a:ln w="190500">
            <a:solidFill>
              <a:srgbClr val="1508B8"/>
            </a:solidFill>
            <a:headEnd type="oval" w="sm" len="sm"/>
            <a:tailEnd type="oval" w="sm" len="sm"/>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white"/>
              </a:solidFill>
            </a:endParaRPr>
          </a:p>
        </p:txBody>
      </p:sp>
      <p:sp>
        <p:nvSpPr>
          <p:cNvPr id="6" name="TextBox 5"/>
          <p:cNvSpPr txBox="1"/>
          <p:nvPr/>
        </p:nvSpPr>
        <p:spPr>
          <a:xfrm>
            <a:off x="5040184" y="2249031"/>
            <a:ext cx="4103816" cy="2246769"/>
          </a:xfrm>
          <a:prstGeom prst="rect">
            <a:avLst/>
          </a:prstGeom>
          <a:solidFill>
            <a:schemeClr val="tx1"/>
          </a:solidFill>
        </p:spPr>
        <p:txBody>
          <a:bodyPr wrap="square" rtlCol="0">
            <a:spAutoFit/>
          </a:bodyPr>
          <a:lstStyle/>
          <a:p>
            <a:r>
              <a:rPr lang="en-US" sz="2000" dirty="0">
                <a:solidFill>
                  <a:prstClr val="black"/>
                </a:solidFill>
              </a:rPr>
              <a:t>Prior to embankment fill:</a:t>
            </a:r>
          </a:p>
          <a:p>
            <a:r>
              <a:rPr lang="en-US" sz="2000" dirty="0">
                <a:solidFill>
                  <a:prstClr val="black"/>
                </a:solidFill>
              </a:rPr>
              <a:t>1- Install Perimeter </a:t>
            </a:r>
            <a:r>
              <a:rPr lang="en-US" sz="2000" dirty="0" err="1">
                <a:solidFill>
                  <a:prstClr val="black"/>
                </a:solidFill>
              </a:rPr>
              <a:t>berm</a:t>
            </a:r>
            <a:r>
              <a:rPr lang="en-US" sz="2000" dirty="0">
                <a:solidFill>
                  <a:prstClr val="black"/>
                </a:solidFill>
              </a:rPr>
              <a:t> at OHW</a:t>
            </a:r>
          </a:p>
          <a:p>
            <a:r>
              <a:rPr lang="en-US" sz="2000" dirty="0">
                <a:solidFill>
                  <a:prstClr val="black"/>
                </a:solidFill>
              </a:rPr>
              <a:t>2- Place 4 “ gravel filter layer on </a:t>
            </a:r>
            <a:r>
              <a:rPr lang="en-US" sz="2000" dirty="0" err="1">
                <a:solidFill>
                  <a:prstClr val="black"/>
                </a:solidFill>
              </a:rPr>
              <a:t>berm</a:t>
            </a:r>
            <a:endParaRPr lang="en-US" sz="2000" dirty="0">
              <a:solidFill>
                <a:prstClr val="black"/>
              </a:solidFill>
            </a:endParaRPr>
          </a:p>
          <a:p>
            <a:r>
              <a:rPr lang="en-US" sz="2000" dirty="0">
                <a:solidFill>
                  <a:prstClr val="black"/>
                </a:solidFill>
              </a:rPr>
              <a:t>Upon completion of the approach fill:</a:t>
            </a:r>
          </a:p>
          <a:p>
            <a:r>
              <a:rPr lang="en-US" sz="2000" dirty="0">
                <a:solidFill>
                  <a:prstClr val="black"/>
                </a:solidFill>
              </a:rPr>
              <a:t>1- Place </a:t>
            </a:r>
            <a:r>
              <a:rPr lang="en-US" sz="2000" dirty="0" err="1">
                <a:solidFill>
                  <a:prstClr val="black"/>
                </a:solidFill>
              </a:rPr>
              <a:t>geotextile</a:t>
            </a:r>
            <a:r>
              <a:rPr lang="en-US" sz="2000" dirty="0">
                <a:solidFill>
                  <a:prstClr val="black"/>
                </a:solidFill>
              </a:rPr>
              <a:t> fabric</a:t>
            </a:r>
          </a:p>
          <a:p>
            <a:r>
              <a:rPr lang="en-US" sz="2000" dirty="0">
                <a:solidFill>
                  <a:prstClr val="black"/>
                </a:solidFill>
              </a:rPr>
              <a:t>2- Place rip rap on slopes</a:t>
            </a:r>
          </a:p>
          <a:p>
            <a:r>
              <a:rPr lang="en-US" sz="2000" dirty="0">
                <a:solidFill>
                  <a:prstClr val="black"/>
                </a:solidFill>
              </a:rPr>
              <a:t>See detail Plan sheet </a:t>
            </a:r>
            <a:r>
              <a:rPr lang="en-US" sz="2000" dirty="0" err="1">
                <a:solidFill>
                  <a:prstClr val="black"/>
                </a:solidFill>
              </a:rPr>
              <a:t>xxxxx</a:t>
            </a:r>
            <a:endParaRPr lang="en-US" sz="2000" dirty="0">
              <a:solidFill>
                <a:prstClr val="black"/>
              </a:solidFill>
            </a:endParaRPr>
          </a:p>
        </p:txBody>
      </p:sp>
      <p:pic>
        <p:nvPicPr>
          <p:cNvPr id="7" name="Picture 6" descr="dot_seal"/>
          <p:cNvPicPr>
            <a:picLocks noChangeAspect="1" noChangeArrowheads="1"/>
          </p:cNvPicPr>
          <p:nvPr/>
        </p:nvPicPr>
        <p:blipFill>
          <a:blip r:embed="rId4" cstate="print"/>
          <a:srcRect/>
          <a:stretch>
            <a:fillRect/>
          </a:stretch>
        </p:blipFill>
        <p:spPr bwMode="auto">
          <a:xfrm>
            <a:off x="76200" y="76200"/>
            <a:ext cx="1447800" cy="1405572"/>
          </a:xfrm>
          <a:prstGeom prst="rect">
            <a:avLst/>
          </a:prstGeom>
          <a:noFill/>
          <a:ln w="9525">
            <a:noFill/>
            <a:miter lim="800000"/>
            <a:headEnd/>
            <a:tailEnd/>
          </a:ln>
        </p:spPr>
      </p:pic>
    </p:spTree>
    <p:extLst>
      <p:ext uri="{BB962C8B-B14F-4D97-AF65-F5344CB8AC3E}">
        <p14:creationId xmlns:p14="http://schemas.microsoft.com/office/powerpoint/2010/main" val="913481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162"/>
            <a:ext cx="8229600" cy="715962"/>
          </a:xfrm>
        </p:spPr>
        <p:txBody>
          <a:bodyPr>
            <a:normAutofit fontScale="90000"/>
          </a:bodyPr>
          <a:lstStyle/>
          <a:p>
            <a:r>
              <a:rPr lang="en-US" dirty="0">
                <a:effectLst>
                  <a:outerShdw blurRad="38100" dist="38100" dir="2700000" algn="tl">
                    <a:srgbClr val="000000">
                      <a:alpha val="43137"/>
                    </a:srgbClr>
                  </a:outerShdw>
                </a:effectLst>
              </a:rPr>
              <a:t>Example DOT&amp;PF BMP</a:t>
            </a:r>
          </a:p>
        </p:txBody>
      </p:sp>
      <p:sp>
        <p:nvSpPr>
          <p:cNvPr id="4" name="Freeform 3"/>
          <p:cNvSpPr/>
          <p:nvPr/>
        </p:nvSpPr>
        <p:spPr>
          <a:xfrm>
            <a:off x="2819400" y="1981200"/>
            <a:ext cx="4663440" cy="3116580"/>
          </a:xfrm>
          <a:custGeom>
            <a:avLst/>
            <a:gdLst>
              <a:gd name="connsiteX0" fmla="*/ 0 w 2910840"/>
              <a:gd name="connsiteY0" fmla="*/ 982980 h 2202180"/>
              <a:gd name="connsiteX1" fmla="*/ 320040 w 2910840"/>
              <a:gd name="connsiteY1" fmla="*/ 419100 h 2202180"/>
              <a:gd name="connsiteX2" fmla="*/ 655320 w 2910840"/>
              <a:gd name="connsiteY2" fmla="*/ 144780 h 2202180"/>
              <a:gd name="connsiteX3" fmla="*/ 1158240 w 2910840"/>
              <a:gd name="connsiteY3" fmla="*/ 83820 h 2202180"/>
              <a:gd name="connsiteX4" fmla="*/ 1752600 w 2910840"/>
              <a:gd name="connsiteY4" fmla="*/ 647700 h 2202180"/>
              <a:gd name="connsiteX5" fmla="*/ 2468880 w 2910840"/>
              <a:gd name="connsiteY5" fmla="*/ 1623060 h 2202180"/>
              <a:gd name="connsiteX6" fmla="*/ 2910840 w 2910840"/>
              <a:gd name="connsiteY6" fmla="*/ 2202180 h 2202180"/>
              <a:gd name="connsiteX7" fmla="*/ 2910840 w 2910840"/>
              <a:gd name="connsiteY7" fmla="*/ 2202180 h 2202180"/>
              <a:gd name="connsiteX8" fmla="*/ 2910840 w 2910840"/>
              <a:gd name="connsiteY8" fmla="*/ 2202180 h 2202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0840" h="2202180">
                <a:moveTo>
                  <a:pt x="0" y="982980"/>
                </a:moveTo>
                <a:cubicBezTo>
                  <a:pt x="105410" y="770890"/>
                  <a:pt x="210820" y="558800"/>
                  <a:pt x="320040" y="419100"/>
                </a:cubicBezTo>
                <a:cubicBezTo>
                  <a:pt x="429260" y="279400"/>
                  <a:pt x="515620" y="200660"/>
                  <a:pt x="655320" y="144780"/>
                </a:cubicBezTo>
                <a:cubicBezTo>
                  <a:pt x="795020" y="88900"/>
                  <a:pt x="975360" y="0"/>
                  <a:pt x="1158240" y="83820"/>
                </a:cubicBezTo>
                <a:cubicBezTo>
                  <a:pt x="1341120" y="167640"/>
                  <a:pt x="1534160" y="391160"/>
                  <a:pt x="1752600" y="647700"/>
                </a:cubicBezTo>
                <a:cubicBezTo>
                  <a:pt x="1971040" y="904240"/>
                  <a:pt x="2275840" y="1363980"/>
                  <a:pt x="2468880" y="1623060"/>
                </a:cubicBezTo>
                <a:cubicBezTo>
                  <a:pt x="2661920" y="1882140"/>
                  <a:pt x="2910840" y="2202180"/>
                  <a:pt x="2910840" y="2202180"/>
                </a:cubicBezTo>
                <a:lnTo>
                  <a:pt x="2910840" y="2202180"/>
                </a:lnTo>
                <a:lnTo>
                  <a:pt x="2910840" y="2202180"/>
                </a:lnTo>
              </a:path>
            </a:pathLst>
          </a:custGeom>
          <a:ln w="1143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Freeform 9"/>
          <p:cNvSpPr/>
          <p:nvPr/>
        </p:nvSpPr>
        <p:spPr>
          <a:xfrm>
            <a:off x="3566160" y="284988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Freeform 10"/>
          <p:cNvSpPr/>
          <p:nvPr/>
        </p:nvSpPr>
        <p:spPr>
          <a:xfrm>
            <a:off x="5791200" y="35814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Freeform 11"/>
          <p:cNvSpPr/>
          <p:nvPr/>
        </p:nvSpPr>
        <p:spPr>
          <a:xfrm rot="4951889">
            <a:off x="4463438" y="3767246"/>
            <a:ext cx="548640" cy="723541"/>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Freeform 12"/>
          <p:cNvSpPr/>
          <p:nvPr/>
        </p:nvSpPr>
        <p:spPr>
          <a:xfrm rot="1776641">
            <a:off x="5586580" y="4498767"/>
            <a:ext cx="791346" cy="614664"/>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bg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4" name="Freeform 13"/>
          <p:cNvSpPr/>
          <p:nvPr/>
        </p:nvSpPr>
        <p:spPr>
          <a:xfrm rot="10800000">
            <a:off x="6248400" y="4114800"/>
            <a:ext cx="548640" cy="57912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Freeform 14"/>
          <p:cNvSpPr/>
          <p:nvPr/>
        </p:nvSpPr>
        <p:spPr>
          <a:xfrm>
            <a:off x="6248400" y="46482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Freeform 15"/>
          <p:cNvSpPr/>
          <p:nvPr/>
        </p:nvSpPr>
        <p:spPr>
          <a:xfrm>
            <a:off x="6553200" y="45720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Freeform 16"/>
          <p:cNvSpPr/>
          <p:nvPr/>
        </p:nvSpPr>
        <p:spPr>
          <a:xfrm rot="15540450">
            <a:off x="4925473" y="3614145"/>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Freeform 17"/>
          <p:cNvSpPr/>
          <p:nvPr/>
        </p:nvSpPr>
        <p:spPr>
          <a:xfrm>
            <a:off x="3962400" y="3352800"/>
            <a:ext cx="548640" cy="5486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 name="Freeform 18"/>
          <p:cNvSpPr/>
          <p:nvPr/>
        </p:nvSpPr>
        <p:spPr>
          <a:xfrm>
            <a:off x="4953000" y="40386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 name="Freeform 19"/>
          <p:cNvSpPr/>
          <p:nvPr/>
        </p:nvSpPr>
        <p:spPr>
          <a:xfrm rot="8728122" flipV="1">
            <a:off x="5119091" y="2779540"/>
            <a:ext cx="548640" cy="48768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bg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1" name="Freeform 20"/>
          <p:cNvSpPr/>
          <p:nvPr/>
        </p:nvSpPr>
        <p:spPr>
          <a:xfrm rot="7207783">
            <a:off x="5244284" y="3214539"/>
            <a:ext cx="701040" cy="5486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2" name="Freeform 21"/>
          <p:cNvSpPr/>
          <p:nvPr/>
        </p:nvSpPr>
        <p:spPr>
          <a:xfrm rot="19452332">
            <a:off x="5410200" y="3810000"/>
            <a:ext cx="533400" cy="65532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Freeform 22"/>
          <p:cNvSpPr/>
          <p:nvPr/>
        </p:nvSpPr>
        <p:spPr>
          <a:xfrm rot="17165096">
            <a:off x="5143120" y="4369073"/>
            <a:ext cx="624840" cy="5486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Freeform 23"/>
          <p:cNvSpPr/>
          <p:nvPr/>
        </p:nvSpPr>
        <p:spPr>
          <a:xfrm>
            <a:off x="5867400" y="3886200"/>
            <a:ext cx="487680" cy="579120"/>
          </a:xfrm>
          <a:custGeom>
            <a:avLst/>
            <a:gdLst>
              <a:gd name="connsiteX0" fmla="*/ 152400 w 487680"/>
              <a:gd name="connsiteY0" fmla="*/ 137160 h 579120"/>
              <a:gd name="connsiteX1" fmla="*/ 45720 w 487680"/>
              <a:gd name="connsiteY1" fmla="*/ 167640 h 579120"/>
              <a:gd name="connsiteX2" fmla="*/ 15240 w 487680"/>
              <a:gd name="connsiteY2" fmla="*/ 228600 h 579120"/>
              <a:gd name="connsiteX3" fmla="*/ 0 w 487680"/>
              <a:gd name="connsiteY3" fmla="*/ 320040 h 579120"/>
              <a:gd name="connsiteX4" fmla="*/ 76200 w 487680"/>
              <a:gd name="connsiteY4" fmla="*/ 365760 h 579120"/>
              <a:gd name="connsiteX5" fmla="*/ 106680 w 487680"/>
              <a:gd name="connsiteY5" fmla="*/ 411480 h 579120"/>
              <a:gd name="connsiteX6" fmla="*/ 76200 w 487680"/>
              <a:gd name="connsiteY6" fmla="*/ 457200 h 579120"/>
              <a:gd name="connsiteX7" fmla="*/ 76200 w 487680"/>
              <a:gd name="connsiteY7" fmla="*/ 563880 h 579120"/>
              <a:gd name="connsiteX8" fmla="*/ 259080 w 487680"/>
              <a:gd name="connsiteY8" fmla="*/ 579120 h 579120"/>
              <a:gd name="connsiteX9" fmla="*/ 320040 w 487680"/>
              <a:gd name="connsiteY9" fmla="*/ 487680 h 579120"/>
              <a:gd name="connsiteX10" fmla="*/ 396240 w 487680"/>
              <a:gd name="connsiteY10" fmla="*/ 320040 h 579120"/>
              <a:gd name="connsiteX11" fmla="*/ 487680 w 487680"/>
              <a:gd name="connsiteY11" fmla="*/ 243840 h 579120"/>
              <a:gd name="connsiteX12" fmla="*/ 487680 w 487680"/>
              <a:gd name="connsiteY12" fmla="*/ 45720 h 579120"/>
              <a:gd name="connsiteX13" fmla="*/ 381000 w 487680"/>
              <a:gd name="connsiteY13" fmla="*/ 0 h 579120"/>
              <a:gd name="connsiteX14" fmla="*/ 381000 w 487680"/>
              <a:gd name="connsiteY14" fmla="*/ 0 h 579120"/>
              <a:gd name="connsiteX15" fmla="*/ 228600 w 487680"/>
              <a:gd name="connsiteY15" fmla="*/ 91440 h 579120"/>
              <a:gd name="connsiteX16" fmla="*/ 152400 w 487680"/>
              <a:gd name="connsiteY16" fmla="*/ 137160 h 57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7680" h="579120">
                <a:moveTo>
                  <a:pt x="152400" y="137160"/>
                </a:moveTo>
                <a:lnTo>
                  <a:pt x="45720" y="167640"/>
                </a:lnTo>
                <a:lnTo>
                  <a:pt x="15240" y="228600"/>
                </a:lnTo>
                <a:lnTo>
                  <a:pt x="0" y="320040"/>
                </a:lnTo>
                <a:lnTo>
                  <a:pt x="76200" y="365760"/>
                </a:lnTo>
                <a:lnTo>
                  <a:pt x="106680" y="411480"/>
                </a:lnTo>
                <a:lnTo>
                  <a:pt x="76200" y="457200"/>
                </a:lnTo>
                <a:lnTo>
                  <a:pt x="76200" y="563880"/>
                </a:lnTo>
                <a:lnTo>
                  <a:pt x="259080" y="579120"/>
                </a:lnTo>
                <a:lnTo>
                  <a:pt x="320040" y="487680"/>
                </a:lnTo>
                <a:lnTo>
                  <a:pt x="396240" y="320040"/>
                </a:lnTo>
                <a:lnTo>
                  <a:pt x="487680" y="243840"/>
                </a:lnTo>
                <a:lnTo>
                  <a:pt x="487680" y="45720"/>
                </a:lnTo>
                <a:lnTo>
                  <a:pt x="381000" y="0"/>
                </a:lnTo>
                <a:lnTo>
                  <a:pt x="381000" y="0"/>
                </a:lnTo>
                <a:lnTo>
                  <a:pt x="228600" y="91440"/>
                </a:lnTo>
                <a:lnTo>
                  <a:pt x="152400" y="137160"/>
                </a:lnTo>
                <a:close/>
              </a:path>
            </a:pathLst>
          </a:custGeom>
          <a:solidFill>
            <a:schemeClr val="bg1">
              <a:lumMod val="65000"/>
              <a:lumOff val="35000"/>
            </a:schemeClr>
          </a:solidFill>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Freeform 24"/>
          <p:cNvSpPr/>
          <p:nvPr/>
        </p:nvSpPr>
        <p:spPr>
          <a:xfrm rot="17027969">
            <a:off x="3631500" y="2230480"/>
            <a:ext cx="640080" cy="762000"/>
          </a:xfrm>
          <a:custGeom>
            <a:avLst/>
            <a:gdLst>
              <a:gd name="connsiteX0" fmla="*/ 152400 w 487680"/>
              <a:gd name="connsiteY0" fmla="*/ 137160 h 579120"/>
              <a:gd name="connsiteX1" fmla="*/ 45720 w 487680"/>
              <a:gd name="connsiteY1" fmla="*/ 167640 h 579120"/>
              <a:gd name="connsiteX2" fmla="*/ 15240 w 487680"/>
              <a:gd name="connsiteY2" fmla="*/ 228600 h 579120"/>
              <a:gd name="connsiteX3" fmla="*/ 0 w 487680"/>
              <a:gd name="connsiteY3" fmla="*/ 320040 h 579120"/>
              <a:gd name="connsiteX4" fmla="*/ 76200 w 487680"/>
              <a:gd name="connsiteY4" fmla="*/ 365760 h 579120"/>
              <a:gd name="connsiteX5" fmla="*/ 106680 w 487680"/>
              <a:gd name="connsiteY5" fmla="*/ 411480 h 579120"/>
              <a:gd name="connsiteX6" fmla="*/ 76200 w 487680"/>
              <a:gd name="connsiteY6" fmla="*/ 457200 h 579120"/>
              <a:gd name="connsiteX7" fmla="*/ 76200 w 487680"/>
              <a:gd name="connsiteY7" fmla="*/ 563880 h 579120"/>
              <a:gd name="connsiteX8" fmla="*/ 259080 w 487680"/>
              <a:gd name="connsiteY8" fmla="*/ 579120 h 579120"/>
              <a:gd name="connsiteX9" fmla="*/ 320040 w 487680"/>
              <a:gd name="connsiteY9" fmla="*/ 487680 h 579120"/>
              <a:gd name="connsiteX10" fmla="*/ 396240 w 487680"/>
              <a:gd name="connsiteY10" fmla="*/ 320040 h 579120"/>
              <a:gd name="connsiteX11" fmla="*/ 487680 w 487680"/>
              <a:gd name="connsiteY11" fmla="*/ 243840 h 579120"/>
              <a:gd name="connsiteX12" fmla="*/ 487680 w 487680"/>
              <a:gd name="connsiteY12" fmla="*/ 45720 h 579120"/>
              <a:gd name="connsiteX13" fmla="*/ 381000 w 487680"/>
              <a:gd name="connsiteY13" fmla="*/ 0 h 579120"/>
              <a:gd name="connsiteX14" fmla="*/ 381000 w 487680"/>
              <a:gd name="connsiteY14" fmla="*/ 0 h 579120"/>
              <a:gd name="connsiteX15" fmla="*/ 228600 w 487680"/>
              <a:gd name="connsiteY15" fmla="*/ 91440 h 579120"/>
              <a:gd name="connsiteX16" fmla="*/ 152400 w 487680"/>
              <a:gd name="connsiteY16" fmla="*/ 137160 h 57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7680" h="579120">
                <a:moveTo>
                  <a:pt x="152400" y="137160"/>
                </a:moveTo>
                <a:lnTo>
                  <a:pt x="45720" y="167640"/>
                </a:lnTo>
                <a:lnTo>
                  <a:pt x="15240" y="228600"/>
                </a:lnTo>
                <a:lnTo>
                  <a:pt x="0" y="320040"/>
                </a:lnTo>
                <a:lnTo>
                  <a:pt x="76200" y="365760"/>
                </a:lnTo>
                <a:lnTo>
                  <a:pt x="106680" y="411480"/>
                </a:lnTo>
                <a:lnTo>
                  <a:pt x="76200" y="457200"/>
                </a:lnTo>
                <a:lnTo>
                  <a:pt x="76200" y="563880"/>
                </a:lnTo>
                <a:lnTo>
                  <a:pt x="259080" y="579120"/>
                </a:lnTo>
                <a:lnTo>
                  <a:pt x="320040" y="487680"/>
                </a:lnTo>
                <a:lnTo>
                  <a:pt x="396240" y="320040"/>
                </a:lnTo>
                <a:lnTo>
                  <a:pt x="487680" y="243840"/>
                </a:lnTo>
                <a:lnTo>
                  <a:pt x="487680" y="45720"/>
                </a:lnTo>
                <a:lnTo>
                  <a:pt x="381000" y="0"/>
                </a:lnTo>
                <a:lnTo>
                  <a:pt x="381000" y="0"/>
                </a:lnTo>
                <a:lnTo>
                  <a:pt x="228600" y="91440"/>
                </a:lnTo>
                <a:lnTo>
                  <a:pt x="152400" y="137160"/>
                </a:lnTo>
                <a:close/>
              </a:path>
            </a:pathLst>
          </a:custGeom>
          <a:solidFill>
            <a:schemeClr val="bg1">
              <a:lumMod val="65000"/>
              <a:lumOff val="35000"/>
            </a:schemeClr>
          </a:solidFill>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Freeform 25"/>
          <p:cNvSpPr/>
          <p:nvPr/>
        </p:nvSpPr>
        <p:spPr>
          <a:xfrm>
            <a:off x="4191000" y="2438400"/>
            <a:ext cx="487680" cy="579120"/>
          </a:xfrm>
          <a:custGeom>
            <a:avLst/>
            <a:gdLst>
              <a:gd name="connsiteX0" fmla="*/ 152400 w 487680"/>
              <a:gd name="connsiteY0" fmla="*/ 137160 h 579120"/>
              <a:gd name="connsiteX1" fmla="*/ 45720 w 487680"/>
              <a:gd name="connsiteY1" fmla="*/ 167640 h 579120"/>
              <a:gd name="connsiteX2" fmla="*/ 15240 w 487680"/>
              <a:gd name="connsiteY2" fmla="*/ 228600 h 579120"/>
              <a:gd name="connsiteX3" fmla="*/ 0 w 487680"/>
              <a:gd name="connsiteY3" fmla="*/ 320040 h 579120"/>
              <a:gd name="connsiteX4" fmla="*/ 76200 w 487680"/>
              <a:gd name="connsiteY4" fmla="*/ 365760 h 579120"/>
              <a:gd name="connsiteX5" fmla="*/ 106680 w 487680"/>
              <a:gd name="connsiteY5" fmla="*/ 411480 h 579120"/>
              <a:gd name="connsiteX6" fmla="*/ 76200 w 487680"/>
              <a:gd name="connsiteY6" fmla="*/ 457200 h 579120"/>
              <a:gd name="connsiteX7" fmla="*/ 76200 w 487680"/>
              <a:gd name="connsiteY7" fmla="*/ 563880 h 579120"/>
              <a:gd name="connsiteX8" fmla="*/ 259080 w 487680"/>
              <a:gd name="connsiteY8" fmla="*/ 579120 h 579120"/>
              <a:gd name="connsiteX9" fmla="*/ 320040 w 487680"/>
              <a:gd name="connsiteY9" fmla="*/ 487680 h 579120"/>
              <a:gd name="connsiteX10" fmla="*/ 396240 w 487680"/>
              <a:gd name="connsiteY10" fmla="*/ 320040 h 579120"/>
              <a:gd name="connsiteX11" fmla="*/ 487680 w 487680"/>
              <a:gd name="connsiteY11" fmla="*/ 243840 h 579120"/>
              <a:gd name="connsiteX12" fmla="*/ 487680 w 487680"/>
              <a:gd name="connsiteY12" fmla="*/ 45720 h 579120"/>
              <a:gd name="connsiteX13" fmla="*/ 381000 w 487680"/>
              <a:gd name="connsiteY13" fmla="*/ 0 h 579120"/>
              <a:gd name="connsiteX14" fmla="*/ 381000 w 487680"/>
              <a:gd name="connsiteY14" fmla="*/ 0 h 579120"/>
              <a:gd name="connsiteX15" fmla="*/ 228600 w 487680"/>
              <a:gd name="connsiteY15" fmla="*/ 91440 h 579120"/>
              <a:gd name="connsiteX16" fmla="*/ 152400 w 487680"/>
              <a:gd name="connsiteY16" fmla="*/ 137160 h 57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7680" h="579120">
                <a:moveTo>
                  <a:pt x="152400" y="137160"/>
                </a:moveTo>
                <a:lnTo>
                  <a:pt x="45720" y="167640"/>
                </a:lnTo>
                <a:lnTo>
                  <a:pt x="15240" y="228600"/>
                </a:lnTo>
                <a:lnTo>
                  <a:pt x="0" y="320040"/>
                </a:lnTo>
                <a:lnTo>
                  <a:pt x="76200" y="365760"/>
                </a:lnTo>
                <a:lnTo>
                  <a:pt x="106680" y="411480"/>
                </a:lnTo>
                <a:lnTo>
                  <a:pt x="76200" y="457200"/>
                </a:lnTo>
                <a:lnTo>
                  <a:pt x="76200" y="563880"/>
                </a:lnTo>
                <a:lnTo>
                  <a:pt x="259080" y="579120"/>
                </a:lnTo>
                <a:lnTo>
                  <a:pt x="320040" y="487680"/>
                </a:lnTo>
                <a:lnTo>
                  <a:pt x="396240" y="320040"/>
                </a:lnTo>
                <a:lnTo>
                  <a:pt x="487680" y="243840"/>
                </a:lnTo>
                <a:lnTo>
                  <a:pt x="487680" y="45720"/>
                </a:lnTo>
                <a:lnTo>
                  <a:pt x="381000" y="0"/>
                </a:lnTo>
                <a:lnTo>
                  <a:pt x="381000" y="0"/>
                </a:lnTo>
                <a:lnTo>
                  <a:pt x="228600" y="91440"/>
                </a:lnTo>
                <a:lnTo>
                  <a:pt x="152400" y="137160"/>
                </a:lnTo>
                <a:close/>
              </a:path>
            </a:pathLst>
          </a:custGeom>
          <a:solidFill>
            <a:schemeClr val="bg1">
              <a:lumMod val="65000"/>
              <a:lumOff val="35000"/>
            </a:schemeClr>
          </a:solidFill>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Freeform 26"/>
          <p:cNvSpPr/>
          <p:nvPr/>
        </p:nvSpPr>
        <p:spPr>
          <a:xfrm>
            <a:off x="3200400" y="2514600"/>
            <a:ext cx="487680" cy="838200"/>
          </a:xfrm>
          <a:custGeom>
            <a:avLst/>
            <a:gdLst>
              <a:gd name="connsiteX0" fmla="*/ 152400 w 487680"/>
              <a:gd name="connsiteY0" fmla="*/ 137160 h 579120"/>
              <a:gd name="connsiteX1" fmla="*/ 45720 w 487680"/>
              <a:gd name="connsiteY1" fmla="*/ 167640 h 579120"/>
              <a:gd name="connsiteX2" fmla="*/ 15240 w 487680"/>
              <a:gd name="connsiteY2" fmla="*/ 228600 h 579120"/>
              <a:gd name="connsiteX3" fmla="*/ 0 w 487680"/>
              <a:gd name="connsiteY3" fmla="*/ 320040 h 579120"/>
              <a:gd name="connsiteX4" fmla="*/ 76200 w 487680"/>
              <a:gd name="connsiteY4" fmla="*/ 365760 h 579120"/>
              <a:gd name="connsiteX5" fmla="*/ 106680 w 487680"/>
              <a:gd name="connsiteY5" fmla="*/ 411480 h 579120"/>
              <a:gd name="connsiteX6" fmla="*/ 76200 w 487680"/>
              <a:gd name="connsiteY6" fmla="*/ 457200 h 579120"/>
              <a:gd name="connsiteX7" fmla="*/ 76200 w 487680"/>
              <a:gd name="connsiteY7" fmla="*/ 563880 h 579120"/>
              <a:gd name="connsiteX8" fmla="*/ 259080 w 487680"/>
              <a:gd name="connsiteY8" fmla="*/ 579120 h 579120"/>
              <a:gd name="connsiteX9" fmla="*/ 320040 w 487680"/>
              <a:gd name="connsiteY9" fmla="*/ 487680 h 579120"/>
              <a:gd name="connsiteX10" fmla="*/ 396240 w 487680"/>
              <a:gd name="connsiteY10" fmla="*/ 320040 h 579120"/>
              <a:gd name="connsiteX11" fmla="*/ 487680 w 487680"/>
              <a:gd name="connsiteY11" fmla="*/ 243840 h 579120"/>
              <a:gd name="connsiteX12" fmla="*/ 487680 w 487680"/>
              <a:gd name="connsiteY12" fmla="*/ 45720 h 579120"/>
              <a:gd name="connsiteX13" fmla="*/ 381000 w 487680"/>
              <a:gd name="connsiteY13" fmla="*/ 0 h 579120"/>
              <a:gd name="connsiteX14" fmla="*/ 381000 w 487680"/>
              <a:gd name="connsiteY14" fmla="*/ 0 h 579120"/>
              <a:gd name="connsiteX15" fmla="*/ 228600 w 487680"/>
              <a:gd name="connsiteY15" fmla="*/ 91440 h 579120"/>
              <a:gd name="connsiteX16" fmla="*/ 152400 w 487680"/>
              <a:gd name="connsiteY16" fmla="*/ 137160 h 57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7680" h="579120">
                <a:moveTo>
                  <a:pt x="152400" y="137160"/>
                </a:moveTo>
                <a:lnTo>
                  <a:pt x="45720" y="167640"/>
                </a:lnTo>
                <a:lnTo>
                  <a:pt x="15240" y="228600"/>
                </a:lnTo>
                <a:lnTo>
                  <a:pt x="0" y="320040"/>
                </a:lnTo>
                <a:lnTo>
                  <a:pt x="76200" y="365760"/>
                </a:lnTo>
                <a:lnTo>
                  <a:pt x="106680" y="411480"/>
                </a:lnTo>
                <a:lnTo>
                  <a:pt x="76200" y="457200"/>
                </a:lnTo>
                <a:lnTo>
                  <a:pt x="76200" y="563880"/>
                </a:lnTo>
                <a:lnTo>
                  <a:pt x="259080" y="579120"/>
                </a:lnTo>
                <a:lnTo>
                  <a:pt x="320040" y="487680"/>
                </a:lnTo>
                <a:lnTo>
                  <a:pt x="396240" y="320040"/>
                </a:lnTo>
                <a:lnTo>
                  <a:pt x="487680" y="243840"/>
                </a:lnTo>
                <a:lnTo>
                  <a:pt x="487680" y="45720"/>
                </a:lnTo>
                <a:lnTo>
                  <a:pt x="381000" y="0"/>
                </a:lnTo>
                <a:lnTo>
                  <a:pt x="381000" y="0"/>
                </a:lnTo>
                <a:lnTo>
                  <a:pt x="228600" y="91440"/>
                </a:lnTo>
                <a:lnTo>
                  <a:pt x="152400" y="137160"/>
                </a:lnTo>
                <a:close/>
              </a:path>
            </a:pathLst>
          </a:custGeom>
          <a:solidFill>
            <a:schemeClr val="bg1">
              <a:lumMod val="65000"/>
              <a:lumOff val="35000"/>
            </a:schemeClr>
          </a:solidFill>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Freeform 27"/>
          <p:cNvSpPr/>
          <p:nvPr/>
        </p:nvSpPr>
        <p:spPr>
          <a:xfrm rot="16865623">
            <a:off x="4811629" y="4348839"/>
            <a:ext cx="487680" cy="579120"/>
          </a:xfrm>
          <a:custGeom>
            <a:avLst/>
            <a:gdLst>
              <a:gd name="connsiteX0" fmla="*/ 152400 w 487680"/>
              <a:gd name="connsiteY0" fmla="*/ 137160 h 579120"/>
              <a:gd name="connsiteX1" fmla="*/ 45720 w 487680"/>
              <a:gd name="connsiteY1" fmla="*/ 167640 h 579120"/>
              <a:gd name="connsiteX2" fmla="*/ 15240 w 487680"/>
              <a:gd name="connsiteY2" fmla="*/ 228600 h 579120"/>
              <a:gd name="connsiteX3" fmla="*/ 0 w 487680"/>
              <a:gd name="connsiteY3" fmla="*/ 320040 h 579120"/>
              <a:gd name="connsiteX4" fmla="*/ 76200 w 487680"/>
              <a:gd name="connsiteY4" fmla="*/ 365760 h 579120"/>
              <a:gd name="connsiteX5" fmla="*/ 106680 w 487680"/>
              <a:gd name="connsiteY5" fmla="*/ 411480 h 579120"/>
              <a:gd name="connsiteX6" fmla="*/ 76200 w 487680"/>
              <a:gd name="connsiteY6" fmla="*/ 457200 h 579120"/>
              <a:gd name="connsiteX7" fmla="*/ 76200 w 487680"/>
              <a:gd name="connsiteY7" fmla="*/ 563880 h 579120"/>
              <a:gd name="connsiteX8" fmla="*/ 259080 w 487680"/>
              <a:gd name="connsiteY8" fmla="*/ 579120 h 579120"/>
              <a:gd name="connsiteX9" fmla="*/ 320040 w 487680"/>
              <a:gd name="connsiteY9" fmla="*/ 487680 h 579120"/>
              <a:gd name="connsiteX10" fmla="*/ 396240 w 487680"/>
              <a:gd name="connsiteY10" fmla="*/ 320040 h 579120"/>
              <a:gd name="connsiteX11" fmla="*/ 487680 w 487680"/>
              <a:gd name="connsiteY11" fmla="*/ 243840 h 579120"/>
              <a:gd name="connsiteX12" fmla="*/ 487680 w 487680"/>
              <a:gd name="connsiteY12" fmla="*/ 45720 h 579120"/>
              <a:gd name="connsiteX13" fmla="*/ 381000 w 487680"/>
              <a:gd name="connsiteY13" fmla="*/ 0 h 579120"/>
              <a:gd name="connsiteX14" fmla="*/ 381000 w 487680"/>
              <a:gd name="connsiteY14" fmla="*/ 0 h 579120"/>
              <a:gd name="connsiteX15" fmla="*/ 228600 w 487680"/>
              <a:gd name="connsiteY15" fmla="*/ 91440 h 579120"/>
              <a:gd name="connsiteX16" fmla="*/ 152400 w 487680"/>
              <a:gd name="connsiteY16" fmla="*/ 137160 h 57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7680" h="579120">
                <a:moveTo>
                  <a:pt x="152400" y="137160"/>
                </a:moveTo>
                <a:lnTo>
                  <a:pt x="45720" y="167640"/>
                </a:lnTo>
                <a:lnTo>
                  <a:pt x="15240" y="228600"/>
                </a:lnTo>
                <a:lnTo>
                  <a:pt x="0" y="320040"/>
                </a:lnTo>
                <a:lnTo>
                  <a:pt x="76200" y="365760"/>
                </a:lnTo>
                <a:lnTo>
                  <a:pt x="106680" y="411480"/>
                </a:lnTo>
                <a:lnTo>
                  <a:pt x="76200" y="457200"/>
                </a:lnTo>
                <a:lnTo>
                  <a:pt x="76200" y="563880"/>
                </a:lnTo>
                <a:lnTo>
                  <a:pt x="259080" y="579120"/>
                </a:lnTo>
                <a:lnTo>
                  <a:pt x="320040" y="487680"/>
                </a:lnTo>
                <a:lnTo>
                  <a:pt x="396240" y="320040"/>
                </a:lnTo>
                <a:lnTo>
                  <a:pt x="487680" y="243840"/>
                </a:lnTo>
                <a:lnTo>
                  <a:pt x="487680" y="45720"/>
                </a:lnTo>
                <a:lnTo>
                  <a:pt x="381000" y="0"/>
                </a:lnTo>
                <a:lnTo>
                  <a:pt x="381000" y="0"/>
                </a:lnTo>
                <a:lnTo>
                  <a:pt x="228600" y="91440"/>
                </a:lnTo>
                <a:lnTo>
                  <a:pt x="152400" y="137160"/>
                </a:lnTo>
                <a:close/>
              </a:path>
            </a:pathLst>
          </a:custGeom>
          <a:solidFill>
            <a:schemeClr val="bg1">
              <a:lumMod val="65000"/>
              <a:lumOff val="35000"/>
            </a:schemeClr>
          </a:solidFill>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9" name="Freeform 28"/>
          <p:cNvSpPr/>
          <p:nvPr/>
        </p:nvSpPr>
        <p:spPr>
          <a:xfrm rot="11191188">
            <a:off x="4831902" y="3150014"/>
            <a:ext cx="487680" cy="579120"/>
          </a:xfrm>
          <a:custGeom>
            <a:avLst/>
            <a:gdLst>
              <a:gd name="connsiteX0" fmla="*/ 152400 w 487680"/>
              <a:gd name="connsiteY0" fmla="*/ 137160 h 579120"/>
              <a:gd name="connsiteX1" fmla="*/ 45720 w 487680"/>
              <a:gd name="connsiteY1" fmla="*/ 167640 h 579120"/>
              <a:gd name="connsiteX2" fmla="*/ 15240 w 487680"/>
              <a:gd name="connsiteY2" fmla="*/ 228600 h 579120"/>
              <a:gd name="connsiteX3" fmla="*/ 0 w 487680"/>
              <a:gd name="connsiteY3" fmla="*/ 320040 h 579120"/>
              <a:gd name="connsiteX4" fmla="*/ 76200 w 487680"/>
              <a:gd name="connsiteY4" fmla="*/ 365760 h 579120"/>
              <a:gd name="connsiteX5" fmla="*/ 106680 w 487680"/>
              <a:gd name="connsiteY5" fmla="*/ 411480 h 579120"/>
              <a:gd name="connsiteX6" fmla="*/ 76200 w 487680"/>
              <a:gd name="connsiteY6" fmla="*/ 457200 h 579120"/>
              <a:gd name="connsiteX7" fmla="*/ 76200 w 487680"/>
              <a:gd name="connsiteY7" fmla="*/ 563880 h 579120"/>
              <a:gd name="connsiteX8" fmla="*/ 259080 w 487680"/>
              <a:gd name="connsiteY8" fmla="*/ 579120 h 579120"/>
              <a:gd name="connsiteX9" fmla="*/ 320040 w 487680"/>
              <a:gd name="connsiteY9" fmla="*/ 487680 h 579120"/>
              <a:gd name="connsiteX10" fmla="*/ 396240 w 487680"/>
              <a:gd name="connsiteY10" fmla="*/ 320040 h 579120"/>
              <a:gd name="connsiteX11" fmla="*/ 487680 w 487680"/>
              <a:gd name="connsiteY11" fmla="*/ 243840 h 579120"/>
              <a:gd name="connsiteX12" fmla="*/ 487680 w 487680"/>
              <a:gd name="connsiteY12" fmla="*/ 45720 h 579120"/>
              <a:gd name="connsiteX13" fmla="*/ 381000 w 487680"/>
              <a:gd name="connsiteY13" fmla="*/ 0 h 579120"/>
              <a:gd name="connsiteX14" fmla="*/ 381000 w 487680"/>
              <a:gd name="connsiteY14" fmla="*/ 0 h 579120"/>
              <a:gd name="connsiteX15" fmla="*/ 228600 w 487680"/>
              <a:gd name="connsiteY15" fmla="*/ 91440 h 579120"/>
              <a:gd name="connsiteX16" fmla="*/ 152400 w 487680"/>
              <a:gd name="connsiteY16" fmla="*/ 137160 h 57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7680" h="579120">
                <a:moveTo>
                  <a:pt x="152400" y="137160"/>
                </a:moveTo>
                <a:lnTo>
                  <a:pt x="45720" y="167640"/>
                </a:lnTo>
                <a:lnTo>
                  <a:pt x="15240" y="228600"/>
                </a:lnTo>
                <a:lnTo>
                  <a:pt x="0" y="320040"/>
                </a:lnTo>
                <a:lnTo>
                  <a:pt x="76200" y="365760"/>
                </a:lnTo>
                <a:lnTo>
                  <a:pt x="106680" y="411480"/>
                </a:lnTo>
                <a:lnTo>
                  <a:pt x="76200" y="457200"/>
                </a:lnTo>
                <a:lnTo>
                  <a:pt x="76200" y="563880"/>
                </a:lnTo>
                <a:lnTo>
                  <a:pt x="259080" y="579120"/>
                </a:lnTo>
                <a:lnTo>
                  <a:pt x="320040" y="487680"/>
                </a:lnTo>
                <a:lnTo>
                  <a:pt x="396240" y="320040"/>
                </a:lnTo>
                <a:lnTo>
                  <a:pt x="487680" y="243840"/>
                </a:lnTo>
                <a:lnTo>
                  <a:pt x="487680" y="45720"/>
                </a:lnTo>
                <a:lnTo>
                  <a:pt x="381000" y="0"/>
                </a:lnTo>
                <a:lnTo>
                  <a:pt x="381000" y="0"/>
                </a:lnTo>
                <a:lnTo>
                  <a:pt x="228600" y="91440"/>
                </a:lnTo>
                <a:lnTo>
                  <a:pt x="152400" y="137160"/>
                </a:lnTo>
                <a:close/>
              </a:path>
            </a:pathLst>
          </a:custGeom>
          <a:solidFill>
            <a:schemeClr val="bg1">
              <a:lumMod val="65000"/>
              <a:lumOff val="35000"/>
            </a:schemeClr>
          </a:solidFill>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0" name="Freeform 29"/>
          <p:cNvSpPr/>
          <p:nvPr/>
        </p:nvSpPr>
        <p:spPr>
          <a:xfrm>
            <a:off x="3962400" y="3810000"/>
            <a:ext cx="411480" cy="441960"/>
          </a:xfrm>
          <a:custGeom>
            <a:avLst/>
            <a:gdLst>
              <a:gd name="connsiteX0" fmla="*/ 45720 w 411480"/>
              <a:gd name="connsiteY0" fmla="*/ 106680 h 441960"/>
              <a:gd name="connsiteX1" fmla="*/ 152400 w 411480"/>
              <a:gd name="connsiteY1" fmla="*/ 15240 h 441960"/>
              <a:gd name="connsiteX2" fmla="*/ 274320 w 411480"/>
              <a:gd name="connsiteY2" fmla="*/ 0 h 441960"/>
              <a:gd name="connsiteX3" fmla="*/ 365760 w 411480"/>
              <a:gd name="connsiteY3" fmla="*/ 45720 h 441960"/>
              <a:gd name="connsiteX4" fmla="*/ 411480 w 411480"/>
              <a:gd name="connsiteY4" fmla="*/ 137160 h 441960"/>
              <a:gd name="connsiteX5" fmla="*/ 411480 w 411480"/>
              <a:gd name="connsiteY5" fmla="*/ 137160 h 441960"/>
              <a:gd name="connsiteX6" fmla="*/ 350520 w 411480"/>
              <a:gd name="connsiteY6" fmla="*/ 274320 h 441960"/>
              <a:gd name="connsiteX7" fmla="*/ 350520 w 411480"/>
              <a:gd name="connsiteY7" fmla="*/ 274320 h 441960"/>
              <a:gd name="connsiteX8" fmla="*/ 350520 w 411480"/>
              <a:gd name="connsiteY8" fmla="*/ 274320 h 441960"/>
              <a:gd name="connsiteX9" fmla="*/ 213360 w 411480"/>
              <a:gd name="connsiteY9" fmla="*/ 441960 h 441960"/>
              <a:gd name="connsiteX10" fmla="*/ 91440 w 411480"/>
              <a:gd name="connsiteY10" fmla="*/ 396240 h 441960"/>
              <a:gd name="connsiteX11" fmla="*/ 106680 w 411480"/>
              <a:gd name="connsiteY11" fmla="*/ 320040 h 441960"/>
              <a:gd name="connsiteX12" fmla="*/ 0 w 411480"/>
              <a:gd name="connsiteY12" fmla="*/ 274320 h 441960"/>
              <a:gd name="connsiteX13" fmla="*/ 0 w 411480"/>
              <a:gd name="connsiteY13" fmla="*/ 274320 h 441960"/>
              <a:gd name="connsiteX14" fmla="*/ 45720 w 411480"/>
              <a:gd name="connsiteY14" fmla="*/ 106680 h 4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 h="441960">
                <a:moveTo>
                  <a:pt x="45720" y="106680"/>
                </a:moveTo>
                <a:lnTo>
                  <a:pt x="152400" y="15240"/>
                </a:lnTo>
                <a:lnTo>
                  <a:pt x="274320" y="0"/>
                </a:lnTo>
                <a:lnTo>
                  <a:pt x="365760" y="45720"/>
                </a:lnTo>
                <a:lnTo>
                  <a:pt x="411480" y="137160"/>
                </a:lnTo>
                <a:lnTo>
                  <a:pt x="411480" y="137160"/>
                </a:lnTo>
                <a:lnTo>
                  <a:pt x="350520" y="274320"/>
                </a:lnTo>
                <a:lnTo>
                  <a:pt x="350520" y="274320"/>
                </a:lnTo>
                <a:lnTo>
                  <a:pt x="350520" y="274320"/>
                </a:lnTo>
                <a:lnTo>
                  <a:pt x="213360" y="441960"/>
                </a:lnTo>
                <a:lnTo>
                  <a:pt x="91440" y="396240"/>
                </a:lnTo>
                <a:lnTo>
                  <a:pt x="106680" y="320040"/>
                </a:lnTo>
                <a:lnTo>
                  <a:pt x="0" y="274320"/>
                </a:lnTo>
                <a:lnTo>
                  <a:pt x="0" y="274320"/>
                </a:lnTo>
                <a:lnTo>
                  <a:pt x="45720" y="106680"/>
                </a:lnTo>
                <a:close/>
              </a:path>
            </a:pathLst>
          </a:custGeom>
          <a:solidFill>
            <a:schemeClr val="tx1">
              <a:lumMod val="50000"/>
              <a:alpha val="82000"/>
            </a:schemeClr>
          </a:solidFill>
          <a:ln>
            <a:solidFill>
              <a:schemeClr val="bg1">
                <a:lumMod val="85000"/>
                <a:lumOff val="15000"/>
                <a:alpha val="6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Freeform 30"/>
          <p:cNvSpPr/>
          <p:nvPr/>
        </p:nvSpPr>
        <p:spPr>
          <a:xfrm rot="18239812">
            <a:off x="4223088" y="3539577"/>
            <a:ext cx="685579" cy="441960"/>
          </a:xfrm>
          <a:custGeom>
            <a:avLst/>
            <a:gdLst>
              <a:gd name="connsiteX0" fmla="*/ 45720 w 411480"/>
              <a:gd name="connsiteY0" fmla="*/ 106680 h 441960"/>
              <a:gd name="connsiteX1" fmla="*/ 152400 w 411480"/>
              <a:gd name="connsiteY1" fmla="*/ 15240 h 441960"/>
              <a:gd name="connsiteX2" fmla="*/ 274320 w 411480"/>
              <a:gd name="connsiteY2" fmla="*/ 0 h 441960"/>
              <a:gd name="connsiteX3" fmla="*/ 365760 w 411480"/>
              <a:gd name="connsiteY3" fmla="*/ 45720 h 441960"/>
              <a:gd name="connsiteX4" fmla="*/ 411480 w 411480"/>
              <a:gd name="connsiteY4" fmla="*/ 137160 h 441960"/>
              <a:gd name="connsiteX5" fmla="*/ 411480 w 411480"/>
              <a:gd name="connsiteY5" fmla="*/ 137160 h 441960"/>
              <a:gd name="connsiteX6" fmla="*/ 350520 w 411480"/>
              <a:gd name="connsiteY6" fmla="*/ 274320 h 441960"/>
              <a:gd name="connsiteX7" fmla="*/ 350520 w 411480"/>
              <a:gd name="connsiteY7" fmla="*/ 274320 h 441960"/>
              <a:gd name="connsiteX8" fmla="*/ 350520 w 411480"/>
              <a:gd name="connsiteY8" fmla="*/ 274320 h 441960"/>
              <a:gd name="connsiteX9" fmla="*/ 213360 w 411480"/>
              <a:gd name="connsiteY9" fmla="*/ 441960 h 441960"/>
              <a:gd name="connsiteX10" fmla="*/ 91440 w 411480"/>
              <a:gd name="connsiteY10" fmla="*/ 396240 h 441960"/>
              <a:gd name="connsiteX11" fmla="*/ 106680 w 411480"/>
              <a:gd name="connsiteY11" fmla="*/ 320040 h 441960"/>
              <a:gd name="connsiteX12" fmla="*/ 0 w 411480"/>
              <a:gd name="connsiteY12" fmla="*/ 274320 h 441960"/>
              <a:gd name="connsiteX13" fmla="*/ 0 w 411480"/>
              <a:gd name="connsiteY13" fmla="*/ 274320 h 441960"/>
              <a:gd name="connsiteX14" fmla="*/ 45720 w 411480"/>
              <a:gd name="connsiteY14" fmla="*/ 106680 h 4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 h="441960">
                <a:moveTo>
                  <a:pt x="45720" y="106680"/>
                </a:moveTo>
                <a:lnTo>
                  <a:pt x="152400" y="15240"/>
                </a:lnTo>
                <a:lnTo>
                  <a:pt x="274320" y="0"/>
                </a:lnTo>
                <a:lnTo>
                  <a:pt x="365760" y="45720"/>
                </a:lnTo>
                <a:lnTo>
                  <a:pt x="411480" y="137160"/>
                </a:lnTo>
                <a:lnTo>
                  <a:pt x="411480" y="137160"/>
                </a:lnTo>
                <a:lnTo>
                  <a:pt x="350520" y="274320"/>
                </a:lnTo>
                <a:lnTo>
                  <a:pt x="350520" y="274320"/>
                </a:lnTo>
                <a:lnTo>
                  <a:pt x="350520" y="274320"/>
                </a:lnTo>
                <a:lnTo>
                  <a:pt x="213360" y="441960"/>
                </a:lnTo>
                <a:lnTo>
                  <a:pt x="91440" y="396240"/>
                </a:lnTo>
                <a:lnTo>
                  <a:pt x="106680" y="320040"/>
                </a:lnTo>
                <a:lnTo>
                  <a:pt x="0" y="274320"/>
                </a:lnTo>
                <a:lnTo>
                  <a:pt x="0" y="274320"/>
                </a:lnTo>
                <a:lnTo>
                  <a:pt x="45720" y="106680"/>
                </a:lnTo>
                <a:close/>
              </a:path>
            </a:pathLst>
          </a:custGeom>
          <a:solidFill>
            <a:schemeClr val="tx1">
              <a:lumMod val="50000"/>
              <a:alpha val="82000"/>
            </a:schemeClr>
          </a:solidFill>
          <a:ln>
            <a:solidFill>
              <a:schemeClr val="bg1">
                <a:lumMod val="85000"/>
                <a:lumOff val="15000"/>
                <a:alpha val="6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2" name="Freeform 31"/>
          <p:cNvSpPr/>
          <p:nvPr/>
        </p:nvSpPr>
        <p:spPr>
          <a:xfrm rot="17992358">
            <a:off x="6710159" y="4788331"/>
            <a:ext cx="662126" cy="603099"/>
          </a:xfrm>
          <a:custGeom>
            <a:avLst/>
            <a:gdLst>
              <a:gd name="connsiteX0" fmla="*/ 45720 w 411480"/>
              <a:gd name="connsiteY0" fmla="*/ 106680 h 441960"/>
              <a:gd name="connsiteX1" fmla="*/ 152400 w 411480"/>
              <a:gd name="connsiteY1" fmla="*/ 15240 h 441960"/>
              <a:gd name="connsiteX2" fmla="*/ 274320 w 411480"/>
              <a:gd name="connsiteY2" fmla="*/ 0 h 441960"/>
              <a:gd name="connsiteX3" fmla="*/ 365760 w 411480"/>
              <a:gd name="connsiteY3" fmla="*/ 45720 h 441960"/>
              <a:gd name="connsiteX4" fmla="*/ 411480 w 411480"/>
              <a:gd name="connsiteY4" fmla="*/ 137160 h 441960"/>
              <a:gd name="connsiteX5" fmla="*/ 411480 w 411480"/>
              <a:gd name="connsiteY5" fmla="*/ 137160 h 441960"/>
              <a:gd name="connsiteX6" fmla="*/ 350520 w 411480"/>
              <a:gd name="connsiteY6" fmla="*/ 274320 h 441960"/>
              <a:gd name="connsiteX7" fmla="*/ 350520 w 411480"/>
              <a:gd name="connsiteY7" fmla="*/ 274320 h 441960"/>
              <a:gd name="connsiteX8" fmla="*/ 350520 w 411480"/>
              <a:gd name="connsiteY8" fmla="*/ 274320 h 441960"/>
              <a:gd name="connsiteX9" fmla="*/ 213360 w 411480"/>
              <a:gd name="connsiteY9" fmla="*/ 441960 h 441960"/>
              <a:gd name="connsiteX10" fmla="*/ 91440 w 411480"/>
              <a:gd name="connsiteY10" fmla="*/ 396240 h 441960"/>
              <a:gd name="connsiteX11" fmla="*/ 106680 w 411480"/>
              <a:gd name="connsiteY11" fmla="*/ 320040 h 441960"/>
              <a:gd name="connsiteX12" fmla="*/ 0 w 411480"/>
              <a:gd name="connsiteY12" fmla="*/ 274320 h 441960"/>
              <a:gd name="connsiteX13" fmla="*/ 0 w 411480"/>
              <a:gd name="connsiteY13" fmla="*/ 274320 h 441960"/>
              <a:gd name="connsiteX14" fmla="*/ 45720 w 411480"/>
              <a:gd name="connsiteY14" fmla="*/ 106680 h 4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 h="441960">
                <a:moveTo>
                  <a:pt x="45720" y="106680"/>
                </a:moveTo>
                <a:lnTo>
                  <a:pt x="152400" y="15240"/>
                </a:lnTo>
                <a:lnTo>
                  <a:pt x="274320" y="0"/>
                </a:lnTo>
                <a:lnTo>
                  <a:pt x="365760" y="45720"/>
                </a:lnTo>
                <a:lnTo>
                  <a:pt x="411480" y="137160"/>
                </a:lnTo>
                <a:lnTo>
                  <a:pt x="411480" y="137160"/>
                </a:lnTo>
                <a:lnTo>
                  <a:pt x="350520" y="274320"/>
                </a:lnTo>
                <a:lnTo>
                  <a:pt x="350520" y="274320"/>
                </a:lnTo>
                <a:lnTo>
                  <a:pt x="350520" y="274320"/>
                </a:lnTo>
                <a:lnTo>
                  <a:pt x="213360" y="441960"/>
                </a:lnTo>
                <a:lnTo>
                  <a:pt x="91440" y="396240"/>
                </a:lnTo>
                <a:lnTo>
                  <a:pt x="106680" y="320040"/>
                </a:lnTo>
                <a:lnTo>
                  <a:pt x="0" y="274320"/>
                </a:lnTo>
                <a:lnTo>
                  <a:pt x="0" y="274320"/>
                </a:lnTo>
                <a:lnTo>
                  <a:pt x="45720" y="106680"/>
                </a:lnTo>
                <a:close/>
              </a:path>
            </a:pathLst>
          </a:custGeom>
          <a:solidFill>
            <a:schemeClr val="tx1">
              <a:lumMod val="50000"/>
              <a:alpha val="82000"/>
            </a:schemeClr>
          </a:solidFill>
          <a:ln>
            <a:solidFill>
              <a:schemeClr val="bg1">
                <a:lumMod val="85000"/>
                <a:lumOff val="15000"/>
                <a:alpha val="6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Freeform 32"/>
          <p:cNvSpPr/>
          <p:nvPr/>
        </p:nvSpPr>
        <p:spPr>
          <a:xfrm>
            <a:off x="3733800" y="3276600"/>
            <a:ext cx="411480" cy="441960"/>
          </a:xfrm>
          <a:custGeom>
            <a:avLst/>
            <a:gdLst>
              <a:gd name="connsiteX0" fmla="*/ 45720 w 411480"/>
              <a:gd name="connsiteY0" fmla="*/ 106680 h 441960"/>
              <a:gd name="connsiteX1" fmla="*/ 152400 w 411480"/>
              <a:gd name="connsiteY1" fmla="*/ 15240 h 441960"/>
              <a:gd name="connsiteX2" fmla="*/ 274320 w 411480"/>
              <a:gd name="connsiteY2" fmla="*/ 0 h 441960"/>
              <a:gd name="connsiteX3" fmla="*/ 365760 w 411480"/>
              <a:gd name="connsiteY3" fmla="*/ 45720 h 441960"/>
              <a:gd name="connsiteX4" fmla="*/ 411480 w 411480"/>
              <a:gd name="connsiteY4" fmla="*/ 137160 h 441960"/>
              <a:gd name="connsiteX5" fmla="*/ 411480 w 411480"/>
              <a:gd name="connsiteY5" fmla="*/ 137160 h 441960"/>
              <a:gd name="connsiteX6" fmla="*/ 350520 w 411480"/>
              <a:gd name="connsiteY6" fmla="*/ 274320 h 441960"/>
              <a:gd name="connsiteX7" fmla="*/ 350520 w 411480"/>
              <a:gd name="connsiteY7" fmla="*/ 274320 h 441960"/>
              <a:gd name="connsiteX8" fmla="*/ 350520 w 411480"/>
              <a:gd name="connsiteY8" fmla="*/ 274320 h 441960"/>
              <a:gd name="connsiteX9" fmla="*/ 213360 w 411480"/>
              <a:gd name="connsiteY9" fmla="*/ 441960 h 441960"/>
              <a:gd name="connsiteX10" fmla="*/ 91440 w 411480"/>
              <a:gd name="connsiteY10" fmla="*/ 396240 h 441960"/>
              <a:gd name="connsiteX11" fmla="*/ 106680 w 411480"/>
              <a:gd name="connsiteY11" fmla="*/ 320040 h 441960"/>
              <a:gd name="connsiteX12" fmla="*/ 0 w 411480"/>
              <a:gd name="connsiteY12" fmla="*/ 274320 h 441960"/>
              <a:gd name="connsiteX13" fmla="*/ 0 w 411480"/>
              <a:gd name="connsiteY13" fmla="*/ 274320 h 441960"/>
              <a:gd name="connsiteX14" fmla="*/ 45720 w 411480"/>
              <a:gd name="connsiteY14" fmla="*/ 106680 h 4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 h="441960">
                <a:moveTo>
                  <a:pt x="45720" y="106680"/>
                </a:moveTo>
                <a:lnTo>
                  <a:pt x="152400" y="15240"/>
                </a:lnTo>
                <a:lnTo>
                  <a:pt x="274320" y="0"/>
                </a:lnTo>
                <a:lnTo>
                  <a:pt x="365760" y="45720"/>
                </a:lnTo>
                <a:lnTo>
                  <a:pt x="411480" y="137160"/>
                </a:lnTo>
                <a:lnTo>
                  <a:pt x="411480" y="137160"/>
                </a:lnTo>
                <a:lnTo>
                  <a:pt x="350520" y="274320"/>
                </a:lnTo>
                <a:lnTo>
                  <a:pt x="350520" y="274320"/>
                </a:lnTo>
                <a:lnTo>
                  <a:pt x="350520" y="274320"/>
                </a:lnTo>
                <a:lnTo>
                  <a:pt x="213360" y="441960"/>
                </a:lnTo>
                <a:lnTo>
                  <a:pt x="91440" y="396240"/>
                </a:lnTo>
                <a:lnTo>
                  <a:pt x="106680" y="320040"/>
                </a:lnTo>
                <a:lnTo>
                  <a:pt x="0" y="274320"/>
                </a:lnTo>
                <a:lnTo>
                  <a:pt x="0" y="274320"/>
                </a:lnTo>
                <a:lnTo>
                  <a:pt x="45720" y="106680"/>
                </a:lnTo>
                <a:close/>
              </a:path>
            </a:pathLst>
          </a:custGeom>
          <a:solidFill>
            <a:schemeClr val="tx1">
              <a:lumMod val="50000"/>
              <a:alpha val="82000"/>
            </a:schemeClr>
          </a:solidFill>
          <a:ln>
            <a:solidFill>
              <a:schemeClr val="bg1">
                <a:lumMod val="85000"/>
                <a:lumOff val="15000"/>
                <a:alpha val="6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4" name="Freeform 33"/>
          <p:cNvSpPr/>
          <p:nvPr/>
        </p:nvSpPr>
        <p:spPr>
          <a:xfrm rot="2307784">
            <a:off x="4419600" y="2133600"/>
            <a:ext cx="411480" cy="441960"/>
          </a:xfrm>
          <a:custGeom>
            <a:avLst/>
            <a:gdLst>
              <a:gd name="connsiteX0" fmla="*/ 45720 w 411480"/>
              <a:gd name="connsiteY0" fmla="*/ 106680 h 441960"/>
              <a:gd name="connsiteX1" fmla="*/ 152400 w 411480"/>
              <a:gd name="connsiteY1" fmla="*/ 15240 h 441960"/>
              <a:gd name="connsiteX2" fmla="*/ 274320 w 411480"/>
              <a:gd name="connsiteY2" fmla="*/ 0 h 441960"/>
              <a:gd name="connsiteX3" fmla="*/ 365760 w 411480"/>
              <a:gd name="connsiteY3" fmla="*/ 45720 h 441960"/>
              <a:gd name="connsiteX4" fmla="*/ 411480 w 411480"/>
              <a:gd name="connsiteY4" fmla="*/ 137160 h 441960"/>
              <a:gd name="connsiteX5" fmla="*/ 411480 w 411480"/>
              <a:gd name="connsiteY5" fmla="*/ 137160 h 441960"/>
              <a:gd name="connsiteX6" fmla="*/ 350520 w 411480"/>
              <a:gd name="connsiteY6" fmla="*/ 274320 h 441960"/>
              <a:gd name="connsiteX7" fmla="*/ 350520 w 411480"/>
              <a:gd name="connsiteY7" fmla="*/ 274320 h 441960"/>
              <a:gd name="connsiteX8" fmla="*/ 350520 w 411480"/>
              <a:gd name="connsiteY8" fmla="*/ 274320 h 441960"/>
              <a:gd name="connsiteX9" fmla="*/ 213360 w 411480"/>
              <a:gd name="connsiteY9" fmla="*/ 441960 h 441960"/>
              <a:gd name="connsiteX10" fmla="*/ 91440 w 411480"/>
              <a:gd name="connsiteY10" fmla="*/ 396240 h 441960"/>
              <a:gd name="connsiteX11" fmla="*/ 106680 w 411480"/>
              <a:gd name="connsiteY11" fmla="*/ 320040 h 441960"/>
              <a:gd name="connsiteX12" fmla="*/ 0 w 411480"/>
              <a:gd name="connsiteY12" fmla="*/ 274320 h 441960"/>
              <a:gd name="connsiteX13" fmla="*/ 0 w 411480"/>
              <a:gd name="connsiteY13" fmla="*/ 274320 h 441960"/>
              <a:gd name="connsiteX14" fmla="*/ 45720 w 411480"/>
              <a:gd name="connsiteY14" fmla="*/ 106680 h 4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 h="441960">
                <a:moveTo>
                  <a:pt x="45720" y="106680"/>
                </a:moveTo>
                <a:lnTo>
                  <a:pt x="152400" y="15240"/>
                </a:lnTo>
                <a:lnTo>
                  <a:pt x="274320" y="0"/>
                </a:lnTo>
                <a:lnTo>
                  <a:pt x="365760" y="45720"/>
                </a:lnTo>
                <a:lnTo>
                  <a:pt x="411480" y="137160"/>
                </a:lnTo>
                <a:lnTo>
                  <a:pt x="411480" y="137160"/>
                </a:lnTo>
                <a:lnTo>
                  <a:pt x="350520" y="274320"/>
                </a:lnTo>
                <a:lnTo>
                  <a:pt x="350520" y="274320"/>
                </a:lnTo>
                <a:lnTo>
                  <a:pt x="350520" y="274320"/>
                </a:lnTo>
                <a:lnTo>
                  <a:pt x="213360" y="441960"/>
                </a:lnTo>
                <a:lnTo>
                  <a:pt x="91440" y="396240"/>
                </a:lnTo>
                <a:lnTo>
                  <a:pt x="106680" y="320040"/>
                </a:lnTo>
                <a:lnTo>
                  <a:pt x="0" y="274320"/>
                </a:lnTo>
                <a:lnTo>
                  <a:pt x="0" y="274320"/>
                </a:lnTo>
                <a:lnTo>
                  <a:pt x="45720" y="106680"/>
                </a:lnTo>
                <a:close/>
              </a:path>
            </a:pathLst>
          </a:custGeom>
          <a:solidFill>
            <a:schemeClr val="tx1">
              <a:lumMod val="50000"/>
              <a:alpha val="82000"/>
            </a:schemeClr>
          </a:solidFill>
          <a:ln>
            <a:solidFill>
              <a:schemeClr val="bg1">
                <a:lumMod val="85000"/>
                <a:lumOff val="15000"/>
                <a:alpha val="6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5" name="Freeform 34"/>
          <p:cNvSpPr/>
          <p:nvPr/>
        </p:nvSpPr>
        <p:spPr>
          <a:xfrm rot="3488302">
            <a:off x="4601592" y="2403255"/>
            <a:ext cx="600008" cy="582658"/>
          </a:xfrm>
          <a:custGeom>
            <a:avLst/>
            <a:gdLst>
              <a:gd name="connsiteX0" fmla="*/ 45720 w 411480"/>
              <a:gd name="connsiteY0" fmla="*/ 106680 h 441960"/>
              <a:gd name="connsiteX1" fmla="*/ 152400 w 411480"/>
              <a:gd name="connsiteY1" fmla="*/ 15240 h 441960"/>
              <a:gd name="connsiteX2" fmla="*/ 274320 w 411480"/>
              <a:gd name="connsiteY2" fmla="*/ 0 h 441960"/>
              <a:gd name="connsiteX3" fmla="*/ 365760 w 411480"/>
              <a:gd name="connsiteY3" fmla="*/ 45720 h 441960"/>
              <a:gd name="connsiteX4" fmla="*/ 411480 w 411480"/>
              <a:gd name="connsiteY4" fmla="*/ 137160 h 441960"/>
              <a:gd name="connsiteX5" fmla="*/ 411480 w 411480"/>
              <a:gd name="connsiteY5" fmla="*/ 137160 h 441960"/>
              <a:gd name="connsiteX6" fmla="*/ 350520 w 411480"/>
              <a:gd name="connsiteY6" fmla="*/ 274320 h 441960"/>
              <a:gd name="connsiteX7" fmla="*/ 350520 w 411480"/>
              <a:gd name="connsiteY7" fmla="*/ 274320 h 441960"/>
              <a:gd name="connsiteX8" fmla="*/ 350520 w 411480"/>
              <a:gd name="connsiteY8" fmla="*/ 274320 h 441960"/>
              <a:gd name="connsiteX9" fmla="*/ 213360 w 411480"/>
              <a:gd name="connsiteY9" fmla="*/ 441960 h 441960"/>
              <a:gd name="connsiteX10" fmla="*/ 91440 w 411480"/>
              <a:gd name="connsiteY10" fmla="*/ 396240 h 441960"/>
              <a:gd name="connsiteX11" fmla="*/ 106680 w 411480"/>
              <a:gd name="connsiteY11" fmla="*/ 320040 h 441960"/>
              <a:gd name="connsiteX12" fmla="*/ 0 w 411480"/>
              <a:gd name="connsiteY12" fmla="*/ 274320 h 441960"/>
              <a:gd name="connsiteX13" fmla="*/ 0 w 411480"/>
              <a:gd name="connsiteY13" fmla="*/ 274320 h 441960"/>
              <a:gd name="connsiteX14" fmla="*/ 45720 w 411480"/>
              <a:gd name="connsiteY14" fmla="*/ 106680 h 4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 h="441960">
                <a:moveTo>
                  <a:pt x="45720" y="106680"/>
                </a:moveTo>
                <a:lnTo>
                  <a:pt x="152400" y="15240"/>
                </a:lnTo>
                <a:lnTo>
                  <a:pt x="274320" y="0"/>
                </a:lnTo>
                <a:lnTo>
                  <a:pt x="365760" y="45720"/>
                </a:lnTo>
                <a:lnTo>
                  <a:pt x="411480" y="137160"/>
                </a:lnTo>
                <a:lnTo>
                  <a:pt x="411480" y="137160"/>
                </a:lnTo>
                <a:lnTo>
                  <a:pt x="350520" y="274320"/>
                </a:lnTo>
                <a:lnTo>
                  <a:pt x="350520" y="274320"/>
                </a:lnTo>
                <a:lnTo>
                  <a:pt x="350520" y="274320"/>
                </a:lnTo>
                <a:lnTo>
                  <a:pt x="213360" y="441960"/>
                </a:lnTo>
                <a:lnTo>
                  <a:pt x="91440" y="396240"/>
                </a:lnTo>
                <a:lnTo>
                  <a:pt x="106680" y="320040"/>
                </a:lnTo>
                <a:lnTo>
                  <a:pt x="0" y="274320"/>
                </a:lnTo>
                <a:lnTo>
                  <a:pt x="0" y="274320"/>
                </a:lnTo>
                <a:lnTo>
                  <a:pt x="45720" y="106680"/>
                </a:lnTo>
                <a:close/>
              </a:path>
            </a:pathLst>
          </a:custGeom>
          <a:solidFill>
            <a:schemeClr val="tx1">
              <a:lumMod val="50000"/>
              <a:alpha val="82000"/>
            </a:schemeClr>
          </a:solidFill>
          <a:ln>
            <a:solidFill>
              <a:schemeClr val="bg1">
                <a:lumMod val="85000"/>
                <a:lumOff val="15000"/>
                <a:alpha val="6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6" name="Freeform 35"/>
          <p:cNvSpPr/>
          <p:nvPr/>
        </p:nvSpPr>
        <p:spPr>
          <a:xfrm>
            <a:off x="3962400" y="29718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7" name="Freeform 36"/>
          <p:cNvSpPr/>
          <p:nvPr/>
        </p:nvSpPr>
        <p:spPr>
          <a:xfrm>
            <a:off x="4419600" y="31242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8" name="Freeform 37"/>
          <p:cNvSpPr/>
          <p:nvPr/>
        </p:nvSpPr>
        <p:spPr>
          <a:xfrm>
            <a:off x="4038600" y="21336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9" name="Freeform 38"/>
          <p:cNvSpPr/>
          <p:nvPr/>
        </p:nvSpPr>
        <p:spPr>
          <a:xfrm>
            <a:off x="4495800" y="28194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1" name="Freeform 40"/>
          <p:cNvSpPr/>
          <p:nvPr/>
        </p:nvSpPr>
        <p:spPr>
          <a:xfrm rot="18277505">
            <a:off x="2605122" y="3272088"/>
            <a:ext cx="655320" cy="563880"/>
          </a:xfrm>
          <a:custGeom>
            <a:avLst/>
            <a:gdLst>
              <a:gd name="connsiteX0" fmla="*/ 15240 w 655320"/>
              <a:gd name="connsiteY0" fmla="*/ 198120 h 563880"/>
              <a:gd name="connsiteX1" fmla="*/ 182880 w 655320"/>
              <a:gd name="connsiteY1" fmla="*/ 0 h 563880"/>
              <a:gd name="connsiteX2" fmla="*/ 381000 w 655320"/>
              <a:gd name="connsiteY2" fmla="*/ 60960 h 563880"/>
              <a:gd name="connsiteX3" fmla="*/ 426720 w 655320"/>
              <a:gd name="connsiteY3" fmla="*/ 198120 h 563880"/>
              <a:gd name="connsiteX4" fmla="*/ 579120 w 655320"/>
              <a:gd name="connsiteY4" fmla="*/ 198120 h 563880"/>
              <a:gd name="connsiteX5" fmla="*/ 655320 w 655320"/>
              <a:gd name="connsiteY5" fmla="*/ 335280 h 563880"/>
              <a:gd name="connsiteX6" fmla="*/ 609600 w 655320"/>
              <a:gd name="connsiteY6" fmla="*/ 502920 h 563880"/>
              <a:gd name="connsiteX7" fmla="*/ 457200 w 655320"/>
              <a:gd name="connsiteY7" fmla="*/ 563880 h 563880"/>
              <a:gd name="connsiteX8" fmla="*/ 243840 w 655320"/>
              <a:gd name="connsiteY8" fmla="*/ 472440 h 563880"/>
              <a:gd name="connsiteX9" fmla="*/ 152400 w 655320"/>
              <a:gd name="connsiteY9" fmla="*/ 518160 h 563880"/>
              <a:gd name="connsiteX10" fmla="*/ 0 w 655320"/>
              <a:gd name="connsiteY10" fmla="*/ 411480 h 563880"/>
              <a:gd name="connsiteX11" fmla="*/ 60960 w 655320"/>
              <a:gd name="connsiteY11" fmla="*/ 320040 h 563880"/>
              <a:gd name="connsiteX12" fmla="*/ 15240 w 655320"/>
              <a:gd name="connsiteY12" fmla="*/ 198120 h 563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5320" h="563880">
                <a:moveTo>
                  <a:pt x="15240" y="198120"/>
                </a:moveTo>
                <a:lnTo>
                  <a:pt x="182880" y="0"/>
                </a:lnTo>
                <a:lnTo>
                  <a:pt x="381000" y="60960"/>
                </a:lnTo>
                <a:lnTo>
                  <a:pt x="426720" y="198120"/>
                </a:lnTo>
                <a:lnTo>
                  <a:pt x="579120" y="198120"/>
                </a:lnTo>
                <a:lnTo>
                  <a:pt x="655320" y="335280"/>
                </a:lnTo>
                <a:lnTo>
                  <a:pt x="609600" y="502920"/>
                </a:lnTo>
                <a:lnTo>
                  <a:pt x="457200" y="563880"/>
                </a:lnTo>
                <a:lnTo>
                  <a:pt x="243840" y="472440"/>
                </a:lnTo>
                <a:lnTo>
                  <a:pt x="152400" y="518160"/>
                </a:lnTo>
                <a:lnTo>
                  <a:pt x="0" y="411480"/>
                </a:lnTo>
                <a:lnTo>
                  <a:pt x="60960" y="320040"/>
                </a:lnTo>
                <a:lnTo>
                  <a:pt x="15240" y="198120"/>
                </a:lnTo>
                <a:close/>
              </a:path>
            </a:pathLst>
          </a:custGeom>
          <a:solidFill>
            <a:schemeClr val="bg1">
              <a:lumMod val="75000"/>
              <a:lumOff val="25000"/>
              <a:alpha val="75000"/>
            </a:schemeClr>
          </a:solidFill>
          <a:ln>
            <a:solidFill>
              <a:schemeClr val="bg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2" name="Freeform 41"/>
          <p:cNvSpPr/>
          <p:nvPr/>
        </p:nvSpPr>
        <p:spPr>
          <a:xfrm>
            <a:off x="2971800" y="3657600"/>
            <a:ext cx="655320" cy="563880"/>
          </a:xfrm>
          <a:custGeom>
            <a:avLst/>
            <a:gdLst>
              <a:gd name="connsiteX0" fmla="*/ 15240 w 655320"/>
              <a:gd name="connsiteY0" fmla="*/ 198120 h 563880"/>
              <a:gd name="connsiteX1" fmla="*/ 182880 w 655320"/>
              <a:gd name="connsiteY1" fmla="*/ 0 h 563880"/>
              <a:gd name="connsiteX2" fmla="*/ 381000 w 655320"/>
              <a:gd name="connsiteY2" fmla="*/ 60960 h 563880"/>
              <a:gd name="connsiteX3" fmla="*/ 426720 w 655320"/>
              <a:gd name="connsiteY3" fmla="*/ 198120 h 563880"/>
              <a:gd name="connsiteX4" fmla="*/ 579120 w 655320"/>
              <a:gd name="connsiteY4" fmla="*/ 198120 h 563880"/>
              <a:gd name="connsiteX5" fmla="*/ 655320 w 655320"/>
              <a:gd name="connsiteY5" fmla="*/ 335280 h 563880"/>
              <a:gd name="connsiteX6" fmla="*/ 609600 w 655320"/>
              <a:gd name="connsiteY6" fmla="*/ 502920 h 563880"/>
              <a:gd name="connsiteX7" fmla="*/ 457200 w 655320"/>
              <a:gd name="connsiteY7" fmla="*/ 563880 h 563880"/>
              <a:gd name="connsiteX8" fmla="*/ 243840 w 655320"/>
              <a:gd name="connsiteY8" fmla="*/ 472440 h 563880"/>
              <a:gd name="connsiteX9" fmla="*/ 152400 w 655320"/>
              <a:gd name="connsiteY9" fmla="*/ 518160 h 563880"/>
              <a:gd name="connsiteX10" fmla="*/ 0 w 655320"/>
              <a:gd name="connsiteY10" fmla="*/ 411480 h 563880"/>
              <a:gd name="connsiteX11" fmla="*/ 60960 w 655320"/>
              <a:gd name="connsiteY11" fmla="*/ 320040 h 563880"/>
              <a:gd name="connsiteX12" fmla="*/ 15240 w 655320"/>
              <a:gd name="connsiteY12" fmla="*/ 198120 h 563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5320" h="563880">
                <a:moveTo>
                  <a:pt x="15240" y="198120"/>
                </a:moveTo>
                <a:lnTo>
                  <a:pt x="182880" y="0"/>
                </a:lnTo>
                <a:lnTo>
                  <a:pt x="381000" y="60960"/>
                </a:lnTo>
                <a:lnTo>
                  <a:pt x="426720" y="198120"/>
                </a:lnTo>
                <a:lnTo>
                  <a:pt x="579120" y="198120"/>
                </a:lnTo>
                <a:lnTo>
                  <a:pt x="655320" y="335280"/>
                </a:lnTo>
                <a:lnTo>
                  <a:pt x="609600" y="502920"/>
                </a:lnTo>
                <a:lnTo>
                  <a:pt x="457200" y="563880"/>
                </a:lnTo>
                <a:lnTo>
                  <a:pt x="243840" y="472440"/>
                </a:lnTo>
                <a:lnTo>
                  <a:pt x="152400" y="518160"/>
                </a:lnTo>
                <a:lnTo>
                  <a:pt x="0" y="411480"/>
                </a:lnTo>
                <a:lnTo>
                  <a:pt x="60960" y="320040"/>
                </a:lnTo>
                <a:lnTo>
                  <a:pt x="15240" y="198120"/>
                </a:lnTo>
                <a:close/>
              </a:path>
            </a:pathLst>
          </a:custGeom>
          <a:solidFill>
            <a:schemeClr val="bg1">
              <a:lumMod val="75000"/>
              <a:lumOff val="25000"/>
              <a:alpha val="75000"/>
            </a:schemeClr>
          </a:solidFill>
          <a:ln>
            <a:solidFill>
              <a:schemeClr val="bg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3" name="Freeform 42"/>
          <p:cNvSpPr/>
          <p:nvPr/>
        </p:nvSpPr>
        <p:spPr>
          <a:xfrm rot="1167636">
            <a:off x="3498368" y="4089533"/>
            <a:ext cx="859891" cy="563880"/>
          </a:xfrm>
          <a:custGeom>
            <a:avLst/>
            <a:gdLst>
              <a:gd name="connsiteX0" fmla="*/ 15240 w 655320"/>
              <a:gd name="connsiteY0" fmla="*/ 198120 h 563880"/>
              <a:gd name="connsiteX1" fmla="*/ 182880 w 655320"/>
              <a:gd name="connsiteY1" fmla="*/ 0 h 563880"/>
              <a:gd name="connsiteX2" fmla="*/ 381000 w 655320"/>
              <a:gd name="connsiteY2" fmla="*/ 60960 h 563880"/>
              <a:gd name="connsiteX3" fmla="*/ 426720 w 655320"/>
              <a:gd name="connsiteY3" fmla="*/ 198120 h 563880"/>
              <a:gd name="connsiteX4" fmla="*/ 579120 w 655320"/>
              <a:gd name="connsiteY4" fmla="*/ 198120 h 563880"/>
              <a:gd name="connsiteX5" fmla="*/ 655320 w 655320"/>
              <a:gd name="connsiteY5" fmla="*/ 335280 h 563880"/>
              <a:gd name="connsiteX6" fmla="*/ 609600 w 655320"/>
              <a:gd name="connsiteY6" fmla="*/ 502920 h 563880"/>
              <a:gd name="connsiteX7" fmla="*/ 457200 w 655320"/>
              <a:gd name="connsiteY7" fmla="*/ 563880 h 563880"/>
              <a:gd name="connsiteX8" fmla="*/ 243840 w 655320"/>
              <a:gd name="connsiteY8" fmla="*/ 472440 h 563880"/>
              <a:gd name="connsiteX9" fmla="*/ 152400 w 655320"/>
              <a:gd name="connsiteY9" fmla="*/ 518160 h 563880"/>
              <a:gd name="connsiteX10" fmla="*/ 0 w 655320"/>
              <a:gd name="connsiteY10" fmla="*/ 411480 h 563880"/>
              <a:gd name="connsiteX11" fmla="*/ 60960 w 655320"/>
              <a:gd name="connsiteY11" fmla="*/ 320040 h 563880"/>
              <a:gd name="connsiteX12" fmla="*/ 15240 w 655320"/>
              <a:gd name="connsiteY12" fmla="*/ 198120 h 563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5320" h="563880">
                <a:moveTo>
                  <a:pt x="15240" y="198120"/>
                </a:moveTo>
                <a:lnTo>
                  <a:pt x="182880" y="0"/>
                </a:lnTo>
                <a:lnTo>
                  <a:pt x="381000" y="60960"/>
                </a:lnTo>
                <a:lnTo>
                  <a:pt x="426720" y="198120"/>
                </a:lnTo>
                <a:lnTo>
                  <a:pt x="579120" y="198120"/>
                </a:lnTo>
                <a:lnTo>
                  <a:pt x="655320" y="335280"/>
                </a:lnTo>
                <a:lnTo>
                  <a:pt x="609600" y="502920"/>
                </a:lnTo>
                <a:lnTo>
                  <a:pt x="457200" y="563880"/>
                </a:lnTo>
                <a:lnTo>
                  <a:pt x="243840" y="472440"/>
                </a:lnTo>
                <a:lnTo>
                  <a:pt x="152400" y="518160"/>
                </a:lnTo>
                <a:lnTo>
                  <a:pt x="0" y="411480"/>
                </a:lnTo>
                <a:lnTo>
                  <a:pt x="60960" y="320040"/>
                </a:lnTo>
                <a:lnTo>
                  <a:pt x="15240" y="198120"/>
                </a:lnTo>
                <a:close/>
              </a:path>
            </a:pathLst>
          </a:custGeom>
          <a:solidFill>
            <a:schemeClr val="bg1">
              <a:lumMod val="75000"/>
              <a:lumOff val="25000"/>
              <a:alpha val="75000"/>
            </a:schemeClr>
          </a:solidFill>
          <a:ln>
            <a:solidFill>
              <a:schemeClr val="bg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4" name="Freeform 43"/>
          <p:cNvSpPr/>
          <p:nvPr/>
        </p:nvSpPr>
        <p:spPr>
          <a:xfrm rot="18796039">
            <a:off x="2083419" y="3731292"/>
            <a:ext cx="655320" cy="563880"/>
          </a:xfrm>
          <a:custGeom>
            <a:avLst/>
            <a:gdLst>
              <a:gd name="connsiteX0" fmla="*/ 15240 w 655320"/>
              <a:gd name="connsiteY0" fmla="*/ 198120 h 563880"/>
              <a:gd name="connsiteX1" fmla="*/ 182880 w 655320"/>
              <a:gd name="connsiteY1" fmla="*/ 0 h 563880"/>
              <a:gd name="connsiteX2" fmla="*/ 381000 w 655320"/>
              <a:gd name="connsiteY2" fmla="*/ 60960 h 563880"/>
              <a:gd name="connsiteX3" fmla="*/ 426720 w 655320"/>
              <a:gd name="connsiteY3" fmla="*/ 198120 h 563880"/>
              <a:gd name="connsiteX4" fmla="*/ 579120 w 655320"/>
              <a:gd name="connsiteY4" fmla="*/ 198120 h 563880"/>
              <a:gd name="connsiteX5" fmla="*/ 655320 w 655320"/>
              <a:gd name="connsiteY5" fmla="*/ 335280 h 563880"/>
              <a:gd name="connsiteX6" fmla="*/ 609600 w 655320"/>
              <a:gd name="connsiteY6" fmla="*/ 502920 h 563880"/>
              <a:gd name="connsiteX7" fmla="*/ 457200 w 655320"/>
              <a:gd name="connsiteY7" fmla="*/ 563880 h 563880"/>
              <a:gd name="connsiteX8" fmla="*/ 243840 w 655320"/>
              <a:gd name="connsiteY8" fmla="*/ 472440 h 563880"/>
              <a:gd name="connsiteX9" fmla="*/ 152400 w 655320"/>
              <a:gd name="connsiteY9" fmla="*/ 518160 h 563880"/>
              <a:gd name="connsiteX10" fmla="*/ 0 w 655320"/>
              <a:gd name="connsiteY10" fmla="*/ 411480 h 563880"/>
              <a:gd name="connsiteX11" fmla="*/ 60960 w 655320"/>
              <a:gd name="connsiteY11" fmla="*/ 320040 h 563880"/>
              <a:gd name="connsiteX12" fmla="*/ 15240 w 655320"/>
              <a:gd name="connsiteY12" fmla="*/ 198120 h 563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5320" h="563880">
                <a:moveTo>
                  <a:pt x="15240" y="198120"/>
                </a:moveTo>
                <a:lnTo>
                  <a:pt x="182880" y="0"/>
                </a:lnTo>
                <a:lnTo>
                  <a:pt x="381000" y="60960"/>
                </a:lnTo>
                <a:lnTo>
                  <a:pt x="426720" y="198120"/>
                </a:lnTo>
                <a:lnTo>
                  <a:pt x="579120" y="198120"/>
                </a:lnTo>
                <a:lnTo>
                  <a:pt x="655320" y="335280"/>
                </a:lnTo>
                <a:lnTo>
                  <a:pt x="609600" y="502920"/>
                </a:lnTo>
                <a:lnTo>
                  <a:pt x="457200" y="563880"/>
                </a:lnTo>
                <a:lnTo>
                  <a:pt x="243840" y="472440"/>
                </a:lnTo>
                <a:lnTo>
                  <a:pt x="152400" y="518160"/>
                </a:lnTo>
                <a:lnTo>
                  <a:pt x="0" y="411480"/>
                </a:lnTo>
                <a:lnTo>
                  <a:pt x="60960" y="320040"/>
                </a:lnTo>
                <a:lnTo>
                  <a:pt x="15240" y="198120"/>
                </a:lnTo>
                <a:close/>
              </a:path>
            </a:pathLst>
          </a:custGeom>
          <a:solidFill>
            <a:schemeClr val="bg1">
              <a:lumMod val="75000"/>
              <a:lumOff val="25000"/>
              <a:alpha val="75000"/>
            </a:schemeClr>
          </a:solidFill>
          <a:ln>
            <a:solidFill>
              <a:schemeClr val="bg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5" name="Freeform 44"/>
          <p:cNvSpPr/>
          <p:nvPr/>
        </p:nvSpPr>
        <p:spPr>
          <a:xfrm rot="17902667">
            <a:off x="3124131" y="3188347"/>
            <a:ext cx="655320" cy="563880"/>
          </a:xfrm>
          <a:custGeom>
            <a:avLst/>
            <a:gdLst>
              <a:gd name="connsiteX0" fmla="*/ 15240 w 655320"/>
              <a:gd name="connsiteY0" fmla="*/ 198120 h 563880"/>
              <a:gd name="connsiteX1" fmla="*/ 182880 w 655320"/>
              <a:gd name="connsiteY1" fmla="*/ 0 h 563880"/>
              <a:gd name="connsiteX2" fmla="*/ 381000 w 655320"/>
              <a:gd name="connsiteY2" fmla="*/ 60960 h 563880"/>
              <a:gd name="connsiteX3" fmla="*/ 426720 w 655320"/>
              <a:gd name="connsiteY3" fmla="*/ 198120 h 563880"/>
              <a:gd name="connsiteX4" fmla="*/ 579120 w 655320"/>
              <a:gd name="connsiteY4" fmla="*/ 198120 h 563880"/>
              <a:gd name="connsiteX5" fmla="*/ 655320 w 655320"/>
              <a:gd name="connsiteY5" fmla="*/ 335280 h 563880"/>
              <a:gd name="connsiteX6" fmla="*/ 609600 w 655320"/>
              <a:gd name="connsiteY6" fmla="*/ 502920 h 563880"/>
              <a:gd name="connsiteX7" fmla="*/ 457200 w 655320"/>
              <a:gd name="connsiteY7" fmla="*/ 563880 h 563880"/>
              <a:gd name="connsiteX8" fmla="*/ 243840 w 655320"/>
              <a:gd name="connsiteY8" fmla="*/ 472440 h 563880"/>
              <a:gd name="connsiteX9" fmla="*/ 152400 w 655320"/>
              <a:gd name="connsiteY9" fmla="*/ 518160 h 563880"/>
              <a:gd name="connsiteX10" fmla="*/ 0 w 655320"/>
              <a:gd name="connsiteY10" fmla="*/ 411480 h 563880"/>
              <a:gd name="connsiteX11" fmla="*/ 60960 w 655320"/>
              <a:gd name="connsiteY11" fmla="*/ 320040 h 563880"/>
              <a:gd name="connsiteX12" fmla="*/ 15240 w 655320"/>
              <a:gd name="connsiteY12" fmla="*/ 198120 h 563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5320" h="563880">
                <a:moveTo>
                  <a:pt x="15240" y="198120"/>
                </a:moveTo>
                <a:lnTo>
                  <a:pt x="182880" y="0"/>
                </a:lnTo>
                <a:lnTo>
                  <a:pt x="381000" y="60960"/>
                </a:lnTo>
                <a:lnTo>
                  <a:pt x="426720" y="198120"/>
                </a:lnTo>
                <a:lnTo>
                  <a:pt x="579120" y="198120"/>
                </a:lnTo>
                <a:lnTo>
                  <a:pt x="655320" y="335280"/>
                </a:lnTo>
                <a:lnTo>
                  <a:pt x="609600" y="502920"/>
                </a:lnTo>
                <a:lnTo>
                  <a:pt x="457200" y="563880"/>
                </a:lnTo>
                <a:lnTo>
                  <a:pt x="243840" y="472440"/>
                </a:lnTo>
                <a:lnTo>
                  <a:pt x="152400" y="518160"/>
                </a:lnTo>
                <a:lnTo>
                  <a:pt x="0" y="411480"/>
                </a:lnTo>
                <a:lnTo>
                  <a:pt x="60960" y="320040"/>
                </a:lnTo>
                <a:lnTo>
                  <a:pt x="15240" y="198120"/>
                </a:lnTo>
                <a:close/>
              </a:path>
            </a:pathLst>
          </a:custGeom>
          <a:solidFill>
            <a:schemeClr val="bg1">
              <a:lumMod val="75000"/>
              <a:lumOff val="25000"/>
              <a:alpha val="75000"/>
            </a:schemeClr>
          </a:solidFill>
          <a:ln>
            <a:solidFill>
              <a:schemeClr val="bg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6" name="Freeform 45"/>
          <p:cNvSpPr/>
          <p:nvPr/>
        </p:nvSpPr>
        <p:spPr>
          <a:xfrm>
            <a:off x="4191000" y="4267200"/>
            <a:ext cx="655320" cy="563880"/>
          </a:xfrm>
          <a:custGeom>
            <a:avLst/>
            <a:gdLst>
              <a:gd name="connsiteX0" fmla="*/ 15240 w 655320"/>
              <a:gd name="connsiteY0" fmla="*/ 198120 h 563880"/>
              <a:gd name="connsiteX1" fmla="*/ 182880 w 655320"/>
              <a:gd name="connsiteY1" fmla="*/ 0 h 563880"/>
              <a:gd name="connsiteX2" fmla="*/ 381000 w 655320"/>
              <a:gd name="connsiteY2" fmla="*/ 60960 h 563880"/>
              <a:gd name="connsiteX3" fmla="*/ 426720 w 655320"/>
              <a:gd name="connsiteY3" fmla="*/ 198120 h 563880"/>
              <a:gd name="connsiteX4" fmla="*/ 579120 w 655320"/>
              <a:gd name="connsiteY4" fmla="*/ 198120 h 563880"/>
              <a:gd name="connsiteX5" fmla="*/ 655320 w 655320"/>
              <a:gd name="connsiteY5" fmla="*/ 335280 h 563880"/>
              <a:gd name="connsiteX6" fmla="*/ 609600 w 655320"/>
              <a:gd name="connsiteY6" fmla="*/ 502920 h 563880"/>
              <a:gd name="connsiteX7" fmla="*/ 457200 w 655320"/>
              <a:gd name="connsiteY7" fmla="*/ 563880 h 563880"/>
              <a:gd name="connsiteX8" fmla="*/ 243840 w 655320"/>
              <a:gd name="connsiteY8" fmla="*/ 472440 h 563880"/>
              <a:gd name="connsiteX9" fmla="*/ 152400 w 655320"/>
              <a:gd name="connsiteY9" fmla="*/ 518160 h 563880"/>
              <a:gd name="connsiteX10" fmla="*/ 0 w 655320"/>
              <a:gd name="connsiteY10" fmla="*/ 411480 h 563880"/>
              <a:gd name="connsiteX11" fmla="*/ 60960 w 655320"/>
              <a:gd name="connsiteY11" fmla="*/ 320040 h 563880"/>
              <a:gd name="connsiteX12" fmla="*/ 15240 w 655320"/>
              <a:gd name="connsiteY12" fmla="*/ 198120 h 563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5320" h="563880">
                <a:moveTo>
                  <a:pt x="15240" y="198120"/>
                </a:moveTo>
                <a:lnTo>
                  <a:pt x="182880" y="0"/>
                </a:lnTo>
                <a:lnTo>
                  <a:pt x="381000" y="60960"/>
                </a:lnTo>
                <a:lnTo>
                  <a:pt x="426720" y="198120"/>
                </a:lnTo>
                <a:lnTo>
                  <a:pt x="579120" y="198120"/>
                </a:lnTo>
                <a:lnTo>
                  <a:pt x="655320" y="335280"/>
                </a:lnTo>
                <a:lnTo>
                  <a:pt x="609600" y="502920"/>
                </a:lnTo>
                <a:lnTo>
                  <a:pt x="457200" y="563880"/>
                </a:lnTo>
                <a:lnTo>
                  <a:pt x="243840" y="472440"/>
                </a:lnTo>
                <a:lnTo>
                  <a:pt x="152400" y="518160"/>
                </a:lnTo>
                <a:lnTo>
                  <a:pt x="0" y="411480"/>
                </a:lnTo>
                <a:lnTo>
                  <a:pt x="60960" y="320040"/>
                </a:lnTo>
                <a:lnTo>
                  <a:pt x="15240" y="198120"/>
                </a:lnTo>
                <a:close/>
              </a:path>
            </a:pathLst>
          </a:custGeom>
          <a:solidFill>
            <a:schemeClr val="bg1">
              <a:lumMod val="75000"/>
              <a:lumOff val="25000"/>
              <a:alpha val="75000"/>
            </a:schemeClr>
          </a:solidFill>
          <a:ln>
            <a:solidFill>
              <a:schemeClr val="bg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7" name="Freeform 46"/>
          <p:cNvSpPr/>
          <p:nvPr/>
        </p:nvSpPr>
        <p:spPr>
          <a:xfrm>
            <a:off x="3505200" y="36576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Freeform 47"/>
          <p:cNvSpPr/>
          <p:nvPr/>
        </p:nvSpPr>
        <p:spPr>
          <a:xfrm rot="18919422">
            <a:off x="2527073" y="3750162"/>
            <a:ext cx="548640" cy="694431"/>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9" name="Freeform 48"/>
          <p:cNvSpPr/>
          <p:nvPr/>
        </p:nvSpPr>
        <p:spPr>
          <a:xfrm>
            <a:off x="3048000" y="41148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0" name="Freeform 49"/>
          <p:cNvSpPr/>
          <p:nvPr/>
        </p:nvSpPr>
        <p:spPr>
          <a:xfrm>
            <a:off x="2895600" y="3124200"/>
            <a:ext cx="548640" cy="396240"/>
          </a:xfrm>
          <a:custGeom>
            <a:avLst/>
            <a:gdLst>
              <a:gd name="connsiteX0" fmla="*/ 167640 w 548640"/>
              <a:gd name="connsiteY0" fmla="*/ 15240 h 396240"/>
              <a:gd name="connsiteX1" fmla="*/ 381000 w 548640"/>
              <a:gd name="connsiteY1" fmla="*/ 0 h 396240"/>
              <a:gd name="connsiteX2" fmla="*/ 381000 w 548640"/>
              <a:gd name="connsiteY2" fmla="*/ 0 h 396240"/>
              <a:gd name="connsiteX3" fmla="*/ 518160 w 548640"/>
              <a:gd name="connsiteY3" fmla="*/ 91440 h 396240"/>
              <a:gd name="connsiteX4" fmla="*/ 548640 w 548640"/>
              <a:gd name="connsiteY4" fmla="*/ 198120 h 396240"/>
              <a:gd name="connsiteX5" fmla="*/ 518160 w 548640"/>
              <a:gd name="connsiteY5" fmla="*/ 320040 h 396240"/>
              <a:gd name="connsiteX6" fmla="*/ 441960 w 548640"/>
              <a:gd name="connsiteY6" fmla="*/ 350520 h 396240"/>
              <a:gd name="connsiteX7" fmla="*/ 365760 w 548640"/>
              <a:gd name="connsiteY7" fmla="*/ 320040 h 396240"/>
              <a:gd name="connsiteX8" fmla="*/ 304800 w 548640"/>
              <a:gd name="connsiteY8" fmla="*/ 320040 h 396240"/>
              <a:gd name="connsiteX9" fmla="*/ 304800 w 548640"/>
              <a:gd name="connsiteY9" fmla="*/ 320040 h 396240"/>
              <a:gd name="connsiteX10" fmla="*/ 213360 w 548640"/>
              <a:gd name="connsiteY10" fmla="*/ 396240 h 396240"/>
              <a:gd name="connsiteX11" fmla="*/ 137160 w 548640"/>
              <a:gd name="connsiteY11" fmla="*/ 365760 h 396240"/>
              <a:gd name="connsiteX12" fmla="*/ 106680 w 548640"/>
              <a:gd name="connsiteY12" fmla="*/ 335280 h 396240"/>
              <a:gd name="connsiteX13" fmla="*/ 106680 w 548640"/>
              <a:gd name="connsiteY13" fmla="*/ 259080 h 396240"/>
              <a:gd name="connsiteX14" fmla="*/ 30480 w 548640"/>
              <a:gd name="connsiteY14" fmla="*/ 243840 h 396240"/>
              <a:gd name="connsiteX15" fmla="*/ 0 w 548640"/>
              <a:gd name="connsiteY15" fmla="*/ 182880 h 396240"/>
              <a:gd name="connsiteX16" fmla="*/ 0 w 548640"/>
              <a:gd name="connsiteY16" fmla="*/ 182880 h 396240"/>
              <a:gd name="connsiteX17" fmla="*/ 76200 w 548640"/>
              <a:gd name="connsiteY17" fmla="*/ 30480 h 396240"/>
              <a:gd name="connsiteX18" fmla="*/ 167640 w 548640"/>
              <a:gd name="connsiteY18" fmla="*/ 15240 h 396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8640" h="396240">
                <a:moveTo>
                  <a:pt x="167640" y="15240"/>
                </a:moveTo>
                <a:lnTo>
                  <a:pt x="381000" y="0"/>
                </a:lnTo>
                <a:lnTo>
                  <a:pt x="381000" y="0"/>
                </a:lnTo>
                <a:lnTo>
                  <a:pt x="518160" y="91440"/>
                </a:lnTo>
                <a:lnTo>
                  <a:pt x="548640" y="198120"/>
                </a:lnTo>
                <a:lnTo>
                  <a:pt x="518160" y="320040"/>
                </a:lnTo>
                <a:lnTo>
                  <a:pt x="441960" y="350520"/>
                </a:lnTo>
                <a:lnTo>
                  <a:pt x="365760" y="320040"/>
                </a:lnTo>
                <a:lnTo>
                  <a:pt x="304800" y="320040"/>
                </a:lnTo>
                <a:lnTo>
                  <a:pt x="304800" y="320040"/>
                </a:lnTo>
                <a:lnTo>
                  <a:pt x="213360" y="396240"/>
                </a:lnTo>
                <a:lnTo>
                  <a:pt x="137160" y="365760"/>
                </a:lnTo>
                <a:lnTo>
                  <a:pt x="106680" y="335280"/>
                </a:lnTo>
                <a:lnTo>
                  <a:pt x="106680" y="259080"/>
                </a:lnTo>
                <a:lnTo>
                  <a:pt x="30480" y="243840"/>
                </a:lnTo>
                <a:lnTo>
                  <a:pt x="0" y="182880"/>
                </a:lnTo>
                <a:lnTo>
                  <a:pt x="0" y="182880"/>
                </a:lnTo>
                <a:lnTo>
                  <a:pt x="76200" y="30480"/>
                </a:lnTo>
                <a:lnTo>
                  <a:pt x="167640" y="15240"/>
                </a:lnTo>
                <a:close/>
              </a:path>
            </a:pathLst>
          </a:custGeom>
          <a:solidFill>
            <a:schemeClr val="tx1">
              <a:lumMod val="75000"/>
              <a:alpha val="53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1" name="Freeform 50"/>
          <p:cNvSpPr/>
          <p:nvPr/>
        </p:nvSpPr>
        <p:spPr>
          <a:xfrm>
            <a:off x="76200" y="3825240"/>
            <a:ext cx="9067800" cy="2423160"/>
          </a:xfrm>
          <a:custGeom>
            <a:avLst/>
            <a:gdLst>
              <a:gd name="connsiteX0" fmla="*/ 0 w 9133840"/>
              <a:gd name="connsiteY0" fmla="*/ 0 h 2481580"/>
              <a:gd name="connsiteX1" fmla="*/ 1463040 w 9133840"/>
              <a:gd name="connsiteY1" fmla="*/ 228600 h 2481580"/>
              <a:gd name="connsiteX2" fmla="*/ 3002280 w 9133840"/>
              <a:gd name="connsiteY2" fmla="*/ 609600 h 2481580"/>
              <a:gd name="connsiteX3" fmla="*/ 4191000 w 9133840"/>
              <a:gd name="connsiteY3" fmla="*/ 960120 h 2481580"/>
              <a:gd name="connsiteX4" fmla="*/ 6614160 w 9133840"/>
              <a:gd name="connsiteY4" fmla="*/ 1325880 h 2481580"/>
              <a:gd name="connsiteX5" fmla="*/ 7650480 w 9133840"/>
              <a:gd name="connsiteY5" fmla="*/ 1615440 h 2481580"/>
              <a:gd name="connsiteX6" fmla="*/ 8900160 w 9133840"/>
              <a:gd name="connsiteY6" fmla="*/ 2346960 h 2481580"/>
              <a:gd name="connsiteX7" fmla="*/ 9052560 w 9133840"/>
              <a:gd name="connsiteY7" fmla="*/ 2423160 h 2481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33840" h="2481580">
                <a:moveTo>
                  <a:pt x="0" y="0"/>
                </a:moveTo>
                <a:cubicBezTo>
                  <a:pt x="481330" y="63500"/>
                  <a:pt x="962660" y="127000"/>
                  <a:pt x="1463040" y="228600"/>
                </a:cubicBezTo>
                <a:cubicBezTo>
                  <a:pt x="1963420" y="330200"/>
                  <a:pt x="2547620" y="487680"/>
                  <a:pt x="3002280" y="609600"/>
                </a:cubicBezTo>
                <a:cubicBezTo>
                  <a:pt x="3456940" y="731520"/>
                  <a:pt x="3589020" y="840740"/>
                  <a:pt x="4191000" y="960120"/>
                </a:cubicBezTo>
                <a:cubicBezTo>
                  <a:pt x="4792980" y="1079500"/>
                  <a:pt x="6037580" y="1216660"/>
                  <a:pt x="6614160" y="1325880"/>
                </a:cubicBezTo>
                <a:cubicBezTo>
                  <a:pt x="7190740" y="1435100"/>
                  <a:pt x="7269480" y="1445260"/>
                  <a:pt x="7650480" y="1615440"/>
                </a:cubicBezTo>
                <a:cubicBezTo>
                  <a:pt x="8031480" y="1785620"/>
                  <a:pt x="8666480" y="2212340"/>
                  <a:pt x="8900160" y="2346960"/>
                </a:cubicBezTo>
                <a:cubicBezTo>
                  <a:pt x="9133840" y="2481580"/>
                  <a:pt x="9093200" y="2452370"/>
                  <a:pt x="9052560" y="2423160"/>
                </a:cubicBezTo>
              </a:path>
            </a:pathLst>
          </a:custGeom>
          <a:ln w="187325">
            <a:solidFill>
              <a:schemeClr val="accent6">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2" name="TextBox 51"/>
          <p:cNvSpPr txBox="1"/>
          <p:nvPr/>
        </p:nvSpPr>
        <p:spPr>
          <a:xfrm>
            <a:off x="228600" y="4267200"/>
            <a:ext cx="225715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79646">
                    <a:lumMod val="75000"/>
                  </a:srgbClr>
                </a:solidFill>
                <a:effectLst/>
                <a:uLnTx/>
                <a:uFillTx/>
                <a:latin typeface="Calibri"/>
                <a:ea typeface="+mn-ea"/>
                <a:cs typeface="+mn-cs"/>
              </a:rPr>
              <a:t>Existing Grade</a:t>
            </a:r>
          </a:p>
        </p:txBody>
      </p:sp>
      <p:cxnSp>
        <p:nvCxnSpPr>
          <p:cNvPr id="54" name="Straight Arrow Connector 53"/>
          <p:cNvCxnSpPr/>
          <p:nvPr/>
        </p:nvCxnSpPr>
        <p:spPr>
          <a:xfrm>
            <a:off x="2514600" y="4572000"/>
            <a:ext cx="609600" cy="1588"/>
          </a:xfrm>
          <a:prstGeom prst="straightConnector1">
            <a:avLst/>
          </a:prstGeom>
          <a:ln w="50800">
            <a:solidFill>
              <a:schemeClr val="accent6">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55" name="TextBox 54"/>
          <p:cNvSpPr txBox="1"/>
          <p:nvPr/>
        </p:nvSpPr>
        <p:spPr>
          <a:xfrm>
            <a:off x="5867400" y="2514600"/>
            <a:ext cx="2198166"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a:ea typeface="+mn-ea"/>
                <a:cs typeface="+mn-cs"/>
              </a:rPr>
              <a:t>Berm  4’’- 8’’ Varies</a:t>
            </a:r>
          </a:p>
        </p:txBody>
      </p:sp>
      <p:cxnSp>
        <p:nvCxnSpPr>
          <p:cNvPr id="57" name="Straight Arrow Connector 56"/>
          <p:cNvCxnSpPr/>
          <p:nvPr/>
        </p:nvCxnSpPr>
        <p:spPr>
          <a:xfrm rot="5400000" flipH="1" flipV="1">
            <a:off x="6515894" y="2170906"/>
            <a:ext cx="533400" cy="158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flipV="1">
            <a:off x="6781800" y="2971800"/>
            <a:ext cx="16828" cy="1950720"/>
          </a:xfrm>
          <a:prstGeom prst="straightConnector1">
            <a:avLst/>
          </a:prstGeom>
          <a:ln w="38100">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60" name="Freeform 59"/>
          <p:cNvSpPr/>
          <p:nvPr/>
        </p:nvSpPr>
        <p:spPr>
          <a:xfrm>
            <a:off x="335280" y="2087880"/>
            <a:ext cx="3337560" cy="1874520"/>
          </a:xfrm>
          <a:custGeom>
            <a:avLst/>
            <a:gdLst>
              <a:gd name="connsiteX0" fmla="*/ 3230880 w 3337560"/>
              <a:gd name="connsiteY0" fmla="*/ 137160 h 1889760"/>
              <a:gd name="connsiteX1" fmla="*/ 2895600 w 3337560"/>
              <a:gd name="connsiteY1" fmla="*/ 396240 h 1889760"/>
              <a:gd name="connsiteX2" fmla="*/ 2621280 w 3337560"/>
              <a:gd name="connsiteY2" fmla="*/ 792480 h 1889760"/>
              <a:gd name="connsiteX3" fmla="*/ 2362200 w 3337560"/>
              <a:gd name="connsiteY3" fmla="*/ 1295400 h 1889760"/>
              <a:gd name="connsiteX4" fmla="*/ 2194560 w 3337560"/>
              <a:gd name="connsiteY4" fmla="*/ 1447800 h 1889760"/>
              <a:gd name="connsiteX5" fmla="*/ 2255520 w 3337560"/>
              <a:gd name="connsiteY5" fmla="*/ 1600200 h 1889760"/>
              <a:gd name="connsiteX6" fmla="*/ 2255520 w 3337560"/>
              <a:gd name="connsiteY6" fmla="*/ 1600200 h 1889760"/>
              <a:gd name="connsiteX7" fmla="*/ 1828800 w 3337560"/>
              <a:gd name="connsiteY7" fmla="*/ 1722120 h 1889760"/>
              <a:gd name="connsiteX8" fmla="*/ 1706880 w 3337560"/>
              <a:gd name="connsiteY8" fmla="*/ 1889760 h 1889760"/>
              <a:gd name="connsiteX9" fmla="*/ 1706880 w 3337560"/>
              <a:gd name="connsiteY9" fmla="*/ 1889760 h 1889760"/>
              <a:gd name="connsiteX10" fmla="*/ 1005840 w 3337560"/>
              <a:gd name="connsiteY10" fmla="*/ 1798320 h 1889760"/>
              <a:gd name="connsiteX11" fmla="*/ 472440 w 3337560"/>
              <a:gd name="connsiteY11" fmla="*/ 1691640 h 1889760"/>
              <a:gd name="connsiteX12" fmla="*/ 0 w 3337560"/>
              <a:gd name="connsiteY12" fmla="*/ 1615440 h 1889760"/>
              <a:gd name="connsiteX13" fmla="*/ 1341120 w 3337560"/>
              <a:gd name="connsiteY13" fmla="*/ 929640 h 1889760"/>
              <a:gd name="connsiteX14" fmla="*/ 2438400 w 3337560"/>
              <a:gd name="connsiteY14" fmla="*/ 350520 h 1889760"/>
              <a:gd name="connsiteX15" fmla="*/ 3108960 w 3337560"/>
              <a:gd name="connsiteY15" fmla="*/ 0 h 1889760"/>
              <a:gd name="connsiteX16" fmla="*/ 3337560 w 3337560"/>
              <a:gd name="connsiteY16" fmla="*/ 0 h 1889760"/>
              <a:gd name="connsiteX17" fmla="*/ 3230880 w 3337560"/>
              <a:gd name="connsiteY17" fmla="*/ 137160 h 1889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37560" h="1889760">
                <a:moveTo>
                  <a:pt x="3230880" y="137160"/>
                </a:moveTo>
                <a:lnTo>
                  <a:pt x="2895600" y="396240"/>
                </a:lnTo>
                <a:lnTo>
                  <a:pt x="2621280" y="792480"/>
                </a:lnTo>
                <a:lnTo>
                  <a:pt x="2362200" y="1295400"/>
                </a:lnTo>
                <a:lnTo>
                  <a:pt x="2194560" y="1447800"/>
                </a:lnTo>
                <a:lnTo>
                  <a:pt x="2255520" y="1600200"/>
                </a:lnTo>
                <a:lnTo>
                  <a:pt x="2255520" y="1600200"/>
                </a:lnTo>
                <a:lnTo>
                  <a:pt x="1828800" y="1722120"/>
                </a:lnTo>
                <a:lnTo>
                  <a:pt x="1706880" y="1889760"/>
                </a:lnTo>
                <a:lnTo>
                  <a:pt x="1706880" y="1889760"/>
                </a:lnTo>
                <a:lnTo>
                  <a:pt x="1005840" y="1798320"/>
                </a:lnTo>
                <a:lnTo>
                  <a:pt x="472440" y="1691640"/>
                </a:lnTo>
                <a:lnTo>
                  <a:pt x="0" y="1615440"/>
                </a:lnTo>
                <a:lnTo>
                  <a:pt x="1341120" y="929640"/>
                </a:lnTo>
                <a:lnTo>
                  <a:pt x="2438400" y="350520"/>
                </a:lnTo>
                <a:lnTo>
                  <a:pt x="3108960" y="0"/>
                </a:lnTo>
                <a:lnTo>
                  <a:pt x="3337560" y="0"/>
                </a:lnTo>
                <a:lnTo>
                  <a:pt x="3230880" y="137160"/>
                </a:lnTo>
                <a:close/>
              </a:path>
            </a:pathLst>
          </a:custGeom>
          <a:blipFill>
            <a:blip r:embed="rId2" cstate="print"/>
            <a:tile tx="0" ty="0" sx="100000" sy="100000" flip="none" algn="tl"/>
          </a:blipFill>
          <a:ln w="44450">
            <a:solidFill>
              <a:schemeClr val="bg1">
                <a:lumMod val="85000"/>
                <a:lumOff val="15000"/>
              </a:schemeClr>
            </a:solid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61" name="TextBox 60"/>
          <p:cNvSpPr txBox="1"/>
          <p:nvPr/>
        </p:nvSpPr>
        <p:spPr>
          <a:xfrm>
            <a:off x="1239327" y="3102114"/>
            <a:ext cx="1288046" cy="707886"/>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Washed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Pea Gravel</a:t>
            </a:r>
          </a:p>
        </p:txBody>
      </p:sp>
      <p:cxnSp>
        <p:nvCxnSpPr>
          <p:cNvPr id="63" name="Straight Connector 62"/>
          <p:cNvCxnSpPr/>
          <p:nvPr/>
        </p:nvCxnSpPr>
        <p:spPr>
          <a:xfrm flipV="1">
            <a:off x="7315200" y="5257800"/>
            <a:ext cx="1828800" cy="76200"/>
          </a:xfrm>
          <a:prstGeom prst="line">
            <a:avLst/>
          </a:prstGeom>
          <a:ln w="244475" cmpd="dbl">
            <a:gradFill flip="none" rotWithShape="1">
              <a:gsLst>
                <a:gs pos="0">
                  <a:srgbClr val="000082"/>
                </a:gs>
                <a:gs pos="13000">
                  <a:srgbClr val="0047FF"/>
                </a:gs>
                <a:gs pos="28000">
                  <a:srgbClr val="000082"/>
                </a:gs>
                <a:gs pos="42999">
                  <a:srgbClr val="0047FF"/>
                </a:gs>
                <a:gs pos="58000">
                  <a:srgbClr val="000082"/>
                </a:gs>
                <a:gs pos="72000">
                  <a:srgbClr val="0047FF"/>
                </a:gs>
                <a:gs pos="87000">
                  <a:srgbClr val="000082"/>
                </a:gs>
                <a:gs pos="100000">
                  <a:srgbClr val="0047FF"/>
                </a:gs>
              </a:gsLst>
              <a:path path="circle">
                <a:fillToRect l="100000" t="100000"/>
              </a:path>
              <a:tileRect r="-100000" b="-100000"/>
            </a:gradFill>
            <a:headEnd type="triangle"/>
            <a:tailEnd type="none"/>
          </a:ln>
          <a:effectLst>
            <a:innerShdw blurRad="152400" dist="50800" dir="16200000">
              <a:prstClr val="black">
                <a:alpha val="50000"/>
              </a:prstClr>
            </a:innerShdw>
          </a:effectLst>
        </p:spPr>
        <p:style>
          <a:lnRef idx="1">
            <a:schemeClr val="accent1"/>
          </a:lnRef>
          <a:fillRef idx="0">
            <a:schemeClr val="accent1"/>
          </a:fillRef>
          <a:effectRef idx="0">
            <a:schemeClr val="accent1"/>
          </a:effectRef>
          <a:fontRef idx="minor">
            <a:schemeClr val="tx1"/>
          </a:fontRef>
        </p:style>
      </p:cxnSp>
      <p:sp>
        <p:nvSpPr>
          <p:cNvPr id="68" name="TextBox 67"/>
          <p:cNvSpPr txBox="1"/>
          <p:nvPr/>
        </p:nvSpPr>
        <p:spPr>
          <a:xfrm>
            <a:off x="7619394" y="5105400"/>
            <a:ext cx="6864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mn-cs"/>
              </a:rPr>
              <a:t>OHW</a:t>
            </a:r>
          </a:p>
        </p:txBody>
      </p:sp>
      <p:sp>
        <p:nvSpPr>
          <p:cNvPr id="69" name="TextBox 68"/>
          <p:cNvSpPr txBox="1"/>
          <p:nvPr/>
        </p:nvSpPr>
        <p:spPr>
          <a:xfrm>
            <a:off x="0" y="3011269"/>
            <a:ext cx="598434"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mn-cs"/>
              </a:rPr>
              <a:t>Fill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mn-cs"/>
              </a:rPr>
              <a:t>area</a:t>
            </a:r>
          </a:p>
        </p:txBody>
      </p:sp>
      <p:sp>
        <p:nvSpPr>
          <p:cNvPr id="70" name="TextBox 69"/>
          <p:cNvSpPr txBox="1"/>
          <p:nvPr/>
        </p:nvSpPr>
        <p:spPr>
          <a:xfrm>
            <a:off x="457200" y="5867400"/>
            <a:ext cx="503112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mn-cs"/>
              </a:rPr>
              <a:t>No published BMP manual was used for this design.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mn-cs"/>
              </a:rPr>
              <a:t>Designed by Danny Dirt PE, AK-CESCL #007 </a:t>
            </a:r>
          </a:p>
        </p:txBody>
      </p:sp>
      <p:sp>
        <p:nvSpPr>
          <p:cNvPr id="56" name="Freeform 55"/>
          <p:cNvSpPr/>
          <p:nvPr/>
        </p:nvSpPr>
        <p:spPr>
          <a:xfrm>
            <a:off x="518160" y="2560320"/>
            <a:ext cx="2712720" cy="1478280"/>
          </a:xfrm>
          <a:custGeom>
            <a:avLst/>
            <a:gdLst>
              <a:gd name="connsiteX0" fmla="*/ 2712720 w 2712720"/>
              <a:gd name="connsiteY0" fmla="*/ 0 h 1478280"/>
              <a:gd name="connsiteX1" fmla="*/ 2377440 w 2712720"/>
              <a:gd name="connsiteY1" fmla="*/ 502920 h 1478280"/>
              <a:gd name="connsiteX2" fmla="*/ 2240280 w 2712720"/>
              <a:gd name="connsiteY2" fmla="*/ 838200 h 1478280"/>
              <a:gd name="connsiteX3" fmla="*/ 2072640 w 2712720"/>
              <a:gd name="connsiteY3" fmla="*/ 960120 h 1478280"/>
              <a:gd name="connsiteX4" fmla="*/ 2087880 w 2712720"/>
              <a:gd name="connsiteY4" fmla="*/ 1143000 h 1478280"/>
              <a:gd name="connsiteX5" fmla="*/ 1676400 w 2712720"/>
              <a:gd name="connsiteY5" fmla="*/ 1295400 h 1478280"/>
              <a:gd name="connsiteX6" fmla="*/ 1508760 w 2712720"/>
              <a:gd name="connsiteY6" fmla="*/ 1463040 h 1478280"/>
              <a:gd name="connsiteX7" fmla="*/ 0 w 2712720"/>
              <a:gd name="connsiteY7" fmla="*/ 1203960 h 147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12720" h="1478280">
                <a:moveTo>
                  <a:pt x="2712720" y="0"/>
                </a:moveTo>
                <a:cubicBezTo>
                  <a:pt x="2584450" y="181610"/>
                  <a:pt x="2456180" y="363220"/>
                  <a:pt x="2377440" y="502920"/>
                </a:cubicBezTo>
                <a:cubicBezTo>
                  <a:pt x="2298700" y="642620"/>
                  <a:pt x="2291080" y="762000"/>
                  <a:pt x="2240280" y="838200"/>
                </a:cubicBezTo>
                <a:cubicBezTo>
                  <a:pt x="2189480" y="914400"/>
                  <a:pt x="2098040" y="909320"/>
                  <a:pt x="2072640" y="960120"/>
                </a:cubicBezTo>
                <a:cubicBezTo>
                  <a:pt x="2047240" y="1010920"/>
                  <a:pt x="2153920" y="1087120"/>
                  <a:pt x="2087880" y="1143000"/>
                </a:cubicBezTo>
                <a:cubicBezTo>
                  <a:pt x="2021840" y="1198880"/>
                  <a:pt x="1772920" y="1242060"/>
                  <a:pt x="1676400" y="1295400"/>
                </a:cubicBezTo>
                <a:cubicBezTo>
                  <a:pt x="1579880" y="1348740"/>
                  <a:pt x="1788160" y="1478280"/>
                  <a:pt x="1508760" y="1463040"/>
                </a:cubicBezTo>
                <a:cubicBezTo>
                  <a:pt x="1229360" y="1447800"/>
                  <a:pt x="614680" y="1325880"/>
                  <a:pt x="0" y="1203960"/>
                </a:cubicBezTo>
              </a:path>
            </a:pathLst>
          </a:custGeom>
          <a:ln w="34925">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9" name="TextBox 58"/>
          <p:cNvSpPr txBox="1"/>
          <p:nvPr/>
        </p:nvSpPr>
        <p:spPr>
          <a:xfrm>
            <a:off x="228600" y="1840468"/>
            <a:ext cx="261398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mn-cs"/>
              </a:rPr>
              <a:t>8oz Geotextile filter fabric</a:t>
            </a:r>
          </a:p>
        </p:txBody>
      </p:sp>
      <p:cxnSp>
        <p:nvCxnSpPr>
          <p:cNvPr id="64" name="Straight Arrow Connector 63"/>
          <p:cNvCxnSpPr/>
          <p:nvPr/>
        </p:nvCxnSpPr>
        <p:spPr>
          <a:xfrm>
            <a:off x="2286000" y="2133600"/>
            <a:ext cx="762000" cy="533400"/>
          </a:xfrm>
          <a:prstGeom prst="straightConnector1">
            <a:avLst/>
          </a:prstGeom>
          <a:ln w="15875">
            <a:solidFill>
              <a:srgbClr val="FFFF00"/>
            </a:solidFill>
            <a:tailEnd type="arrow"/>
          </a:ln>
        </p:spPr>
        <p:style>
          <a:lnRef idx="1">
            <a:schemeClr val="accent1"/>
          </a:lnRef>
          <a:fillRef idx="0">
            <a:schemeClr val="accent1"/>
          </a:fillRef>
          <a:effectRef idx="0">
            <a:schemeClr val="accent1"/>
          </a:effectRef>
          <a:fontRef idx="minor">
            <a:schemeClr val="tx1"/>
          </a:fontRef>
        </p:style>
      </p:cxnSp>
      <p:pic>
        <p:nvPicPr>
          <p:cNvPr id="62" name="Picture 61" descr="dot_seal"/>
          <p:cNvPicPr>
            <a:picLocks noChangeAspect="1" noChangeArrowheads="1"/>
          </p:cNvPicPr>
          <p:nvPr/>
        </p:nvPicPr>
        <p:blipFill>
          <a:blip r:embed="rId3" cstate="print"/>
          <a:srcRect/>
          <a:stretch>
            <a:fillRect/>
          </a:stretch>
        </p:blipFill>
        <p:spPr bwMode="auto">
          <a:xfrm>
            <a:off x="76200" y="76200"/>
            <a:ext cx="1098850" cy="1066800"/>
          </a:xfrm>
          <a:prstGeom prst="rect">
            <a:avLst/>
          </a:prstGeom>
          <a:noFill/>
          <a:ln w="9525">
            <a:noFill/>
            <a:miter lim="800000"/>
            <a:headEnd/>
            <a:tailEnd/>
          </a:ln>
        </p:spPr>
      </p:pic>
      <p:sp>
        <p:nvSpPr>
          <p:cNvPr id="3" name="TextBox 2">
            <a:extLst>
              <a:ext uri="{FF2B5EF4-FFF2-40B4-BE49-F238E27FC236}">
                <a16:creationId xmlns:a16="http://schemas.microsoft.com/office/drawing/2014/main" id="{38E49261-D319-48D7-A842-5D5972F83DF0}"/>
              </a:ext>
            </a:extLst>
          </p:cNvPr>
          <p:cNvSpPr txBox="1"/>
          <p:nvPr/>
        </p:nvSpPr>
        <p:spPr>
          <a:xfrm>
            <a:off x="7101840" y="3429000"/>
            <a:ext cx="11043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mn-cs"/>
              </a:rPr>
              <a:t>Riprap</a:t>
            </a:r>
          </a:p>
        </p:txBody>
      </p:sp>
      <p:cxnSp>
        <p:nvCxnSpPr>
          <p:cNvPr id="65" name="Straight Arrow Connector 64">
            <a:extLst>
              <a:ext uri="{FF2B5EF4-FFF2-40B4-BE49-F238E27FC236}">
                <a16:creationId xmlns:a16="http://schemas.microsoft.com/office/drawing/2014/main" id="{82DED52D-ED97-465A-9C7E-C6738E613B5D}"/>
              </a:ext>
            </a:extLst>
          </p:cNvPr>
          <p:cNvCxnSpPr>
            <a:cxnSpLocks/>
            <a:endCxn id="24" idx="13"/>
          </p:cNvCxnSpPr>
          <p:nvPr/>
        </p:nvCxnSpPr>
        <p:spPr>
          <a:xfrm flipH="1">
            <a:off x="6248400" y="3754166"/>
            <a:ext cx="1676402" cy="13203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2776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Alex Zimmerman\Desktop\Seward Bridge SWPPP audit\DSC_1799.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998" r="-998"/>
          <a:stretch/>
        </p:blipFill>
        <p:spPr bwMode="auto">
          <a:xfrm>
            <a:off x="-47209" y="0"/>
            <a:ext cx="9282649"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28600" y="6019800"/>
            <a:ext cx="3532185" cy="646331"/>
          </a:xfrm>
          <a:prstGeom prst="rect">
            <a:avLst/>
          </a:prstGeom>
          <a:noFill/>
        </p:spPr>
        <p:txBody>
          <a:bodyPr wrap="none" rtlCol="0">
            <a:spAutoFit/>
          </a:bodyPr>
          <a:lstStyle/>
          <a:p>
            <a:r>
              <a:rPr lang="en-US" sz="3600" dirty="0">
                <a:solidFill>
                  <a:prstClr val="white"/>
                </a:solidFill>
                <a:effectLst>
                  <a:outerShdw blurRad="38100" dist="38100" dir="2700000" algn="tl">
                    <a:srgbClr val="000000">
                      <a:alpha val="43137"/>
                    </a:srgbClr>
                  </a:outerShdw>
                </a:effectLst>
              </a:rPr>
              <a:t>Perimeter Control</a:t>
            </a:r>
          </a:p>
        </p:txBody>
      </p:sp>
    </p:spTree>
    <p:extLst>
      <p:ext uri="{BB962C8B-B14F-4D97-AF65-F5344CB8AC3E}">
        <p14:creationId xmlns:p14="http://schemas.microsoft.com/office/powerpoint/2010/main" val="3406577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Alex Zimmerman\Desktop\Seward Bridge SWPPP audit\DSC_1800.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0001" r="1440"/>
          <a:stretch/>
        </p:blipFill>
        <p:spPr bwMode="auto">
          <a:xfrm>
            <a:off x="0"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Freeform 3"/>
          <p:cNvSpPr/>
          <p:nvPr/>
        </p:nvSpPr>
        <p:spPr>
          <a:xfrm>
            <a:off x="2216727" y="5237018"/>
            <a:ext cx="6594764" cy="963071"/>
          </a:xfrm>
          <a:custGeom>
            <a:avLst/>
            <a:gdLst>
              <a:gd name="connsiteX0" fmla="*/ 6594764 w 6594764"/>
              <a:gd name="connsiteY0" fmla="*/ 0 h 963071"/>
              <a:gd name="connsiteX1" fmla="*/ 6276109 w 6594764"/>
              <a:gd name="connsiteY1" fmla="*/ 568037 h 963071"/>
              <a:gd name="connsiteX2" fmla="*/ 5389418 w 6594764"/>
              <a:gd name="connsiteY2" fmla="*/ 706582 h 963071"/>
              <a:gd name="connsiteX3" fmla="*/ 3726873 w 6594764"/>
              <a:gd name="connsiteY3" fmla="*/ 665018 h 963071"/>
              <a:gd name="connsiteX4" fmla="*/ 2202873 w 6594764"/>
              <a:gd name="connsiteY4" fmla="*/ 955964 h 963071"/>
              <a:gd name="connsiteX5" fmla="*/ 0 w 6594764"/>
              <a:gd name="connsiteY5" fmla="*/ 845127 h 963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94764" h="963071">
                <a:moveTo>
                  <a:pt x="6594764" y="0"/>
                </a:moveTo>
                <a:cubicBezTo>
                  <a:pt x="6535882" y="225136"/>
                  <a:pt x="6477000" y="450273"/>
                  <a:pt x="6276109" y="568037"/>
                </a:cubicBezTo>
                <a:cubicBezTo>
                  <a:pt x="6075218" y="685801"/>
                  <a:pt x="5814291" y="690419"/>
                  <a:pt x="5389418" y="706582"/>
                </a:cubicBezTo>
                <a:cubicBezTo>
                  <a:pt x="4964545" y="722745"/>
                  <a:pt x="4257964" y="623454"/>
                  <a:pt x="3726873" y="665018"/>
                </a:cubicBezTo>
                <a:cubicBezTo>
                  <a:pt x="3195782" y="706582"/>
                  <a:pt x="2824018" y="925946"/>
                  <a:pt x="2202873" y="955964"/>
                </a:cubicBezTo>
                <a:cubicBezTo>
                  <a:pt x="1581728" y="985982"/>
                  <a:pt x="790864" y="915554"/>
                  <a:pt x="0" y="845127"/>
                </a:cubicBezTo>
              </a:path>
            </a:pathLst>
          </a:custGeom>
          <a:noFill/>
          <a:ln w="107950">
            <a:solidFill>
              <a:srgbClr val="1919C9"/>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TextBox 4"/>
          <p:cNvSpPr txBox="1"/>
          <p:nvPr/>
        </p:nvSpPr>
        <p:spPr>
          <a:xfrm>
            <a:off x="262306" y="218182"/>
            <a:ext cx="4538294" cy="1077218"/>
          </a:xfrm>
          <a:prstGeom prst="rect">
            <a:avLst/>
          </a:prstGeom>
          <a:noFill/>
        </p:spPr>
        <p:txBody>
          <a:bodyPr wrap="none" rtlCol="0">
            <a:spAutoFit/>
          </a:bodyPr>
          <a:lstStyle/>
          <a:p>
            <a:r>
              <a:rPr lang="en-US" sz="3200" dirty="0">
                <a:solidFill>
                  <a:prstClr val="white"/>
                </a:solidFill>
                <a:effectLst>
                  <a:outerShdw blurRad="38100" dist="38100" dir="2700000" algn="tl">
                    <a:srgbClr val="000000">
                      <a:alpha val="43137"/>
                    </a:srgbClr>
                  </a:outerShdw>
                </a:effectLst>
              </a:rPr>
              <a:t>Gravel Filter Berm &amp;</a:t>
            </a:r>
          </a:p>
          <a:p>
            <a:r>
              <a:rPr lang="en-US" sz="3200" dirty="0">
                <a:solidFill>
                  <a:prstClr val="white"/>
                </a:solidFill>
                <a:effectLst>
                  <a:outerShdw blurRad="38100" dist="38100" dir="2700000" algn="tl">
                    <a:srgbClr val="000000">
                      <a:alpha val="43137"/>
                    </a:srgbClr>
                  </a:outerShdw>
                </a:effectLst>
              </a:rPr>
              <a:t>Embankment Stabilization</a:t>
            </a:r>
          </a:p>
        </p:txBody>
      </p:sp>
    </p:spTree>
    <p:extLst>
      <p:ext uri="{BB962C8B-B14F-4D97-AF65-F5344CB8AC3E}">
        <p14:creationId xmlns:p14="http://schemas.microsoft.com/office/powerpoint/2010/main" val="2366769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E:\DCIM\100OLYMP\P801062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4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L:\Backup3\pictures\Fairbanks AK\IMG0046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1965" y="3581399"/>
            <a:ext cx="8294835" cy="584775"/>
          </a:xfrm>
          <a:prstGeom prst="rect">
            <a:avLst/>
          </a:prstGeom>
          <a:noFill/>
        </p:spPr>
        <p:txBody>
          <a:bodyPr wrap="none" rtlCol="0">
            <a:spAutoFit/>
          </a:bodyPr>
          <a:lstStyle/>
          <a:p>
            <a:r>
              <a:rPr lang="en-US" sz="3200" dirty="0">
                <a:solidFill>
                  <a:prstClr val="white"/>
                </a:solidFill>
              </a:rPr>
              <a:t>Different Risks = Different Stabilization Measures</a:t>
            </a:r>
          </a:p>
        </p:txBody>
      </p:sp>
      <p:sp>
        <p:nvSpPr>
          <p:cNvPr id="3" name="TextBox 2"/>
          <p:cNvSpPr txBox="1"/>
          <p:nvPr/>
        </p:nvSpPr>
        <p:spPr>
          <a:xfrm>
            <a:off x="7924800" y="6400800"/>
            <a:ext cx="1074012" cy="369332"/>
          </a:xfrm>
          <a:prstGeom prst="rect">
            <a:avLst/>
          </a:prstGeom>
          <a:noFill/>
        </p:spPr>
        <p:txBody>
          <a:bodyPr wrap="none" rtlCol="0">
            <a:spAutoFit/>
          </a:bodyPr>
          <a:lstStyle/>
          <a:p>
            <a:r>
              <a:rPr lang="en-US" dirty="0">
                <a:solidFill>
                  <a:prstClr val="white"/>
                </a:solidFill>
              </a:rPr>
              <a:t>Fairbanks</a:t>
            </a:r>
          </a:p>
        </p:txBody>
      </p:sp>
    </p:spTree>
    <p:extLst>
      <p:ext uri="{BB962C8B-B14F-4D97-AF65-F5344CB8AC3E}">
        <p14:creationId xmlns:p14="http://schemas.microsoft.com/office/powerpoint/2010/main" val="22609513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0819" name="Text Box 3"/>
          <p:cNvSpPr txBox="1">
            <a:spLocks noChangeArrowheads="1"/>
          </p:cNvSpPr>
          <p:nvPr/>
        </p:nvSpPr>
        <p:spPr bwMode="auto">
          <a:xfrm>
            <a:off x="152400" y="152400"/>
            <a:ext cx="8915400" cy="784830"/>
          </a:xfrm>
          <a:prstGeom prst="rect">
            <a:avLst/>
          </a:prstGeom>
          <a:noFill/>
          <a:ln w="9525">
            <a:noFill/>
            <a:miter lim="800000"/>
            <a:headEnd/>
            <a:tailEnd/>
          </a:ln>
          <a:effectLst/>
        </p:spPr>
        <p:txBody>
          <a:bodyPr wrap="square">
            <a:spAutoFit/>
          </a:bodyPr>
          <a:lstStyle/>
          <a:p>
            <a:pPr eaLnBrk="1" hangingPunct="1">
              <a:defRPr/>
            </a:pPr>
            <a:r>
              <a:rPr lang="en-US" sz="4500" b="1" i="0" dirty="0">
                <a:effectLst>
                  <a:outerShdw blurRad="38100" dist="38100" dir="2700000" algn="tl">
                    <a:srgbClr val="000000"/>
                  </a:outerShdw>
                </a:effectLst>
                <a:cs typeface="Arial" charset="0"/>
              </a:rPr>
              <a:t>Down Slope Sediment Controls</a:t>
            </a:r>
          </a:p>
        </p:txBody>
      </p:sp>
      <p:pic>
        <p:nvPicPr>
          <p:cNvPr id="68612" name="Picture 4" descr="C:\Users\alex\Documents\AK 2010 Site Audit\Gakona\DSC_0819.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1104887"/>
            <a:ext cx="9144000" cy="5753113"/>
          </a:xfrm>
          <a:prstGeom prst="rect">
            <a:avLst/>
          </a:prstGeom>
          <a:noFill/>
          <a:effectLst>
            <a:innerShdw blurRad="114300">
              <a:prstClr val="black"/>
            </a:innerShdw>
          </a:effectLst>
        </p:spPr>
      </p:pic>
      <p:sp>
        <p:nvSpPr>
          <p:cNvPr id="69636" name="TextBox 4"/>
          <p:cNvSpPr txBox="1">
            <a:spLocks noChangeArrowheads="1"/>
          </p:cNvSpPr>
          <p:nvPr/>
        </p:nvSpPr>
        <p:spPr bwMode="auto">
          <a:xfrm>
            <a:off x="152400" y="6381750"/>
            <a:ext cx="1033462" cy="400050"/>
          </a:xfrm>
          <a:prstGeom prst="rect">
            <a:avLst/>
          </a:prstGeom>
          <a:noFill/>
          <a:ln w="9525">
            <a:noFill/>
            <a:miter lim="800000"/>
            <a:headEnd/>
            <a:tailEnd/>
          </a:ln>
        </p:spPr>
        <p:txBody>
          <a:bodyPr wrap="none">
            <a:spAutoFit/>
          </a:bodyPr>
          <a:lstStyle/>
          <a:p>
            <a:r>
              <a:rPr lang="en-US" sz="2000" i="0" dirty="0" err="1"/>
              <a:t>Gakona</a:t>
            </a:r>
            <a:endParaRPr lang="en-US" sz="2000" i="0" dirty="0"/>
          </a:p>
        </p:txBody>
      </p:sp>
      <p:sp>
        <p:nvSpPr>
          <p:cNvPr id="7" name="TextBox 6"/>
          <p:cNvSpPr txBox="1"/>
          <p:nvPr/>
        </p:nvSpPr>
        <p:spPr>
          <a:xfrm rot="20257620">
            <a:off x="4652326" y="5112369"/>
            <a:ext cx="1729448" cy="461665"/>
          </a:xfrm>
          <a:prstGeom prst="rect">
            <a:avLst/>
          </a:prstGeom>
          <a:noFill/>
        </p:spPr>
        <p:txBody>
          <a:bodyPr wrap="none" rtlCol="0">
            <a:spAutoFit/>
          </a:bodyPr>
          <a:lstStyle/>
          <a:p>
            <a:r>
              <a:rPr lang="en-US" sz="2400" dirty="0"/>
              <a:t>Gator Guard</a:t>
            </a:r>
          </a:p>
        </p:txBody>
      </p:sp>
      <p:pic>
        <p:nvPicPr>
          <p:cNvPr id="8" name="Picture 7" descr="DEC Logo 1"/>
          <p:cNvPicPr/>
          <p:nvPr/>
        </p:nvPicPr>
        <p:blipFill>
          <a:blip r:embed="rId4" cstate="print"/>
          <a:srcRect/>
          <a:stretch>
            <a:fillRect/>
          </a:stretch>
        </p:blipFill>
        <p:spPr bwMode="auto">
          <a:xfrm>
            <a:off x="7772400" y="168770"/>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39AC8845-F80F-F578-CD65-8B14C44EF596}"/>
              </a:ext>
            </a:extLst>
          </p:cNvPr>
          <p:cNvSpPr txBox="1">
            <a:spLocks/>
          </p:cNvSpPr>
          <p:nvPr/>
        </p:nvSpPr>
        <p:spPr>
          <a:xfrm>
            <a:off x="3124200" y="1211758"/>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4.3.3 </a:t>
            </a:r>
            <a:r>
              <a:rPr kumimoji="0" lang="en-US" sz="1800" b="0" i="0" u="none" strike="noStrike" kern="1200" cap="none" spc="0" normalizeH="0" baseline="0" noProof="0" dirty="0">
                <a:ln>
                  <a:noFill/>
                </a:ln>
                <a:effectLst/>
                <a:uLnTx/>
                <a:uFillTx/>
                <a:latin typeface="Calibri"/>
                <a:ea typeface="+mj-ea"/>
                <a:cs typeface="+mj-cs"/>
              </a:rPr>
              <a:t>Pg. 25</a:t>
            </a:r>
          </a:p>
        </p:txBody>
      </p:sp>
    </p:spTree>
    <p:extLst>
      <p:ext uri="{BB962C8B-B14F-4D97-AF65-F5344CB8AC3E}">
        <p14:creationId xmlns:p14="http://schemas.microsoft.com/office/powerpoint/2010/main" val="4068572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C:\Users\alex\Desktop\Sam Flash Drive\WINTER09\Barrow 09\September Visit\P9140265.JPG"/>
          <p:cNvPicPr>
            <a:picLocks noChangeAspect="1" noChangeArrowheads="1"/>
          </p:cNvPicPr>
          <p:nvPr/>
        </p:nvPicPr>
        <p:blipFill>
          <a:blip r:embed="rId3" cstate="print">
            <a:lum bright="-17000" contrast="6000"/>
          </a:blip>
          <a:srcRect/>
          <a:stretch>
            <a:fillRect/>
          </a:stretch>
        </p:blipFill>
        <p:spPr bwMode="auto">
          <a:xfrm>
            <a:off x="0" y="0"/>
            <a:ext cx="9144000" cy="6858000"/>
          </a:xfrm>
          <a:prstGeom prst="rect">
            <a:avLst/>
          </a:prstGeom>
          <a:noFill/>
          <a:effectLst>
            <a:innerShdw blurRad="114300">
              <a:prstClr val="black"/>
            </a:innerShdw>
          </a:effectLst>
        </p:spPr>
      </p:pic>
      <p:sp>
        <p:nvSpPr>
          <p:cNvPr id="3" name="TextBox 2"/>
          <p:cNvSpPr txBox="1"/>
          <p:nvPr/>
        </p:nvSpPr>
        <p:spPr>
          <a:xfrm>
            <a:off x="82275" y="144959"/>
            <a:ext cx="9061725" cy="769441"/>
          </a:xfrm>
          <a:prstGeom prst="rect">
            <a:avLst/>
          </a:prstGeom>
          <a:noFill/>
        </p:spPr>
        <p:txBody>
          <a:bodyPr wrap="square" rtlCol="0">
            <a:spAutoFit/>
          </a:bodyPr>
          <a:lstStyle/>
          <a:p>
            <a:r>
              <a:rPr lang="en-US" sz="4300" dirty="0">
                <a:solidFill>
                  <a:prstClr val="white"/>
                </a:solidFill>
                <a:effectLst>
                  <a:outerShdw blurRad="38100" dist="38100" dir="2700000" algn="tl">
                    <a:srgbClr val="000000">
                      <a:alpha val="43137"/>
                    </a:srgbClr>
                  </a:outerShdw>
                </a:effectLst>
              </a:rPr>
              <a:t>Pity the BMP’s on the edge of the earth</a:t>
            </a:r>
          </a:p>
        </p:txBody>
      </p:sp>
      <p:sp>
        <p:nvSpPr>
          <p:cNvPr id="4" name="TextBox 3"/>
          <p:cNvSpPr txBox="1"/>
          <p:nvPr/>
        </p:nvSpPr>
        <p:spPr>
          <a:xfrm rot="20481168">
            <a:off x="559429" y="3824538"/>
            <a:ext cx="2570127" cy="584775"/>
          </a:xfrm>
          <a:prstGeom prst="rect">
            <a:avLst/>
          </a:prstGeom>
          <a:noFill/>
        </p:spPr>
        <p:txBody>
          <a:bodyPr wrap="none" rtlCol="0">
            <a:spAutoFit/>
          </a:bodyPr>
          <a:lstStyle/>
          <a:p>
            <a:r>
              <a:rPr lang="en-US" sz="3200" b="1" dirty="0">
                <a:solidFill>
                  <a:prstClr val="white"/>
                </a:solidFill>
                <a:effectLst>
                  <a:outerShdw blurRad="38100" dist="38100" dir="2700000" algn="tl">
                    <a:srgbClr val="000000">
                      <a:alpha val="43137"/>
                    </a:srgbClr>
                  </a:outerShdw>
                </a:effectLst>
              </a:rPr>
              <a:t>Site Discharge</a:t>
            </a:r>
          </a:p>
        </p:txBody>
      </p:sp>
      <p:sp>
        <p:nvSpPr>
          <p:cNvPr id="5" name="TextBox 4"/>
          <p:cNvSpPr txBox="1"/>
          <p:nvPr/>
        </p:nvSpPr>
        <p:spPr>
          <a:xfrm>
            <a:off x="5943600" y="838200"/>
            <a:ext cx="2942665" cy="584775"/>
          </a:xfrm>
          <a:prstGeom prst="rect">
            <a:avLst/>
          </a:prstGeom>
          <a:noFill/>
        </p:spPr>
        <p:txBody>
          <a:bodyPr wrap="none" rtlCol="0">
            <a:spAutoFit/>
          </a:bodyPr>
          <a:lstStyle/>
          <a:p>
            <a:r>
              <a:rPr lang="en-US" sz="3200" b="1" dirty="0">
                <a:solidFill>
                  <a:prstClr val="white"/>
                </a:solidFill>
                <a:effectLst>
                  <a:outerShdw blurRad="38100" dist="38100" dir="2700000" algn="tl">
                    <a:srgbClr val="000000">
                      <a:alpha val="43137"/>
                    </a:srgbClr>
                  </a:outerShdw>
                </a:effectLst>
              </a:rPr>
              <a:t>Receiving Water</a:t>
            </a:r>
          </a:p>
        </p:txBody>
      </p:sp>
      <p:sp>
        <p:nvSpPr>
          <p:cNvPr id="6" name="TextBox 5"/>
          <p:cNvSpPr txBox="1"/>
          <p:nvPr/>
        </p:nvSpPr>
        <p:spPr>
          <a:xfrm>
            <a:off x="8128671" y="6412468"/>
            <a:ext cx="862929" cy="369332"/>
          </a:xfrm>
          <a:prstGeom prst="rect">
            <a:avLst/>
          </a:prstGeom>
          <a:noFill/>
        </p:spPr>
        <p:txBody>
          <a:bodyPr wrap="none" rtlCol="0">
            <a:spAutoFit/>
          </a:bodyPr>
          <a:lstStyle/>
          <a:p>
            <a:r>
              <a:rPr lang="en-US" dirty="0">
                <a:solidFill>
                  <a:prstClr val="white"/>
                </a:solidFill>
              </a:rPr>
              <a:t>Barrow</a:t>
            </a:r>
          </a:p>
        </p:txBody>
      </p:sp>
      <p:sp>
        <p:nvSpPr>
          <p:cNvPr id="7" name="TextBox 6"/>
          <p:cNvSpPr txBox="1"/>
          <p:nvPr/>
        </p:nvSpPr>
        <p:spPr>
          <a:xfrm>
            <a:off x="7162800" y="2743200"/>
            <a:ext cx="732893" cy="369332"/>
          </a:xfrm>
          <a:prstGeom prst="rect">
            <a:avLst/>
          </a:prstGeom>
          <a:noFill/>
        </p:spPr>
        <p:txBody>
          <a:bodyPr wrap="none" rtlCol="0">
            <a:spAutoFit/>
          </a:bodyPr>
          <a:lstStyle/>
          <a:p>
            <a:r>
              <a:rPr lang="en-US" dirty="0">
                <a:solidFill>
                  <a:prstClr val="white"/>
                </a:solidFill>
              </a:rPr>
              <a:t>BMP?</a:t>
            </a:r>
          </a:p>
        </p:txBody>
      </p:sp>
      <p:sp>
        <p:nvSpPr>
          <p:cNvPr id="8" name="Freeform 7"/>
          <p:cNvSpPr/>
          <p:nvPr/>
        </p:nvSpPr>
        <p:spPr>
          <a:xfrm>
            <a:off x="3962400" y="2209800"/>
            <a:ext cx="3200400" cy="3304309"/>
          </a:xfrm>
          <a:custGeom>
            <a:avLst/>
            <a:gdLst>
              <a:gd name="connsiteX0" fmla="*/ 2618509 w 3380509"/>
              <a:gd name="connsiteY0" fmla="*/ 554182 h 2826327"/>
              <a:gd name="connsiteX1" fmla="*/ 2189018 w 3380509"/>
              <a:gd name="connsiteY1" fmla="*/ 277091 h 2826327"/>
              <a:gd name="connsiteX2" fmla="*/ 1828800 w 3380509"/>
              <a:gd name="connsiteY2" fmla="*/ 124691 h 2826327"/>
              <a:gd name="connsiteX3" fmla="*/ 1108364 w 3380509"/>
              <a:gd name="connsiteY3" fmla="*/ 13854 h 2826327"/>
              <a:gd name="connsiteX4" fmla="*/ 581891 w 3380509"/>
              <a:gd name="connsiteY4" fmla="*/ 0 h 2826327"/>
              <a:gd name="connsiteX5" fmla="*/ 83127 w 3380509"/>
              <a:gd name="connsiteY5" fmla="*/ 69273 h 2826327"/>
              <a:gd name="connsiteX6" fmla="*/ 27709 w 3380509"/>
              <a:gd name="connsiteY6" fmla="*/ 96982 h 2826327"/>
              <a:gd name="connsiteX7" fmla="*/ 0 w 3380509"/>
              <a:gd name="connsiteY7" fmla="*/ 193964 h 2826327"/>
              <a:gd name="connsiteX8" fmla="*/ 0 w 3380509"/>
              <a:gd name="connsiteY8" fmla="*/ 193964 h 2826327"/>
              <a:gd name="connsiteX9" fmla="*/ 96982 w 3380509"/>
              <a:gd name="connsiteY9" fmla="*/ 290945 h 2826327"/>
              <a:gd name="connsiteX10" fmla="*/ 249382 w 3380509"/>
              <a:gd name="connsiteY10" fmla="*/ 277091 h 2826327"/>
              <a:gd name="connsiteX11" fmla="*/ 609600 w 3380509"/>
              <a:gd name="connsiteY11" fmla="*/ 249382 h 2826327"/>
              <a:gd name="connsiteX12" fmla="*/ 1122218 w 3380509"/>
              <a:gd name="connsiteY12" fmla="*/ 249382 h 2826327"/>
              <a:gd name="connsiteX13" fmla="*/ 1704109 w 3380509"/>
              <a:gd name="connsiteY13" fmla="*/ 332509 h 2826327"/>
              <a:gd name="connsiteX14" fmla="*/ 2008909 w 3380509"/>
              <a:gd name="connsiteY14" fmla="*/ 443345 h 2826327"/>
              <a:gd name="connsiteX15" fmla="*/ 2258291 w 3380509"/>
              <a:gd name="connsiteY15" fmla="*/ 595745 h 2826327"/>
              <a:gd name="connsiteX16" fmla="*/ 2438400 w 3380509"/>
              <a:gd name="connsiteY16" fmla="*/ 748145 h 2826327"/>
              <a:gd name="connsiteX17" fmla="*/ 2743200 w 3380509"/>
              <a:gd name="connsiteY17" fmla="*/ 1080654 h 2826327"/>
              <a:gd name="connsiteX18" fmla="*/ 2867891 w 3380509"/>
              <a:gd name="connsiteY18" fmla="*/ 1260764 h 2826327"/>
              <a:gd name="connsiteX19" fmla="*/ 2992582 w 3380509"/>
              <a:gd name="connsiteY19" fmla="*/ 1496291 h 2826327"/>
              <a:gd name="connsiteX20" fmla="*/ 3048000 w 3380509"/>
              <a:gd name="connsiteY20" fmla="*/ 1828800 h 2826327"/>
              <a:gd name="connsiteX21" fmla="*/ 3061855 w 3380509"/>
              <a:gd name="connsiteY21" fmla="*/ 2272145 h 2826327"/>
              <a:gd name="connsiteX22" fmla="*/ 3006436 w 3380509"/>
              <a:gd name="connsiteY22" fmla="*/ 2632364 h 2826327"/>
              <a:gd name="connsiteX23" fmla="*/ 3034145 w 3380509"/>
              <a:gd name="connsiteY23" fmla="*/ 2757054 h 2826327"/>
              <a:gd name="connsiteX24" fmla="*/ 3158836 w 3380509"/>
              <a:gd name="connsiteY24" fmla="*/ 2826327 h 2826327"/>
              <a:gd name="connsiteX25" fmla="*/ 3325091 w 3380509"/>
              <a:gd name="connsiteY25" fmla="*/ 2743200 h 2826327"/>
              <a:gd name="connsiteX26" fmla="*/ 3352800 w 3380509"/>
              <a:gd name="connsiteY26" fmla="*/ 2549236 h 2826327"/>
              <a:gd name="connsiteX27" fmla="*/ 3380509 w 3380509"/>
              <a:gd name="connsiteY27" fmla="*/ 2036618 h 2826327"/>
              <a:gd name="connsiteX28" fmla="*/ 3338945 w 3380509"/>
              <a:gd name="connsiteY28" fmla="*/ 1717964 h 2826327"/>
              <a:gd name="connsiteX29" fmla="*/ 3255818 w 3380509"/>
              <a:gd name="connsiteY29" fmla="*/ 1330036 h 2826327"/>
              <a:gd name="connsiteX30" fmla="*/ 3089564 w 3380509"/>
              <a:gd name="connsiteY30" fmla="*/ 1080654 h 2826327"/>
              <a:gd name="connsiteX31" fmla="*/ 2784764 w 3380509"/>
              <a:gd name="connsiteY31" fmla="*/ 734291 h 2826327"/>
              <a:gd name="connsiteX32" fmla="*/ 2618509 w 3380509"/>
              <a:gd name="connsiteY32" fmla="*/ 554182 h 282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380509" h="2826327">
                <a:moveTo>
                  <a:pt x="2618509" y="554182"/>
                </a:moveTo>
                <a:lnTo>
                  <a:pt x="2189018" y="277091"/>
                </a:lnTo>
                <a:lnTo>
                  <a:pt x="1828800" y="124691"/>
                </a:lnTo>
                <a:lnTo>
                  <a:pt x="1108364" y="13854"/>
                </a:lnTo>
                <a:lnTo>
                  <a:pt x="581891" y="0"/>
                </a:lnTo>
                <a:lnTo>
                  <a:pt x="83127" y="69273"/>
                </a:lnTo>
                <a:lnTo>
                  <a:pt x="27709" y="96982"/>
                </a:lnTo>
                <a:lnTo>
                  <a:pt x="0" y="193964"/>
                </a:lnTo>
                <a:lnTo>
                  <a:pt x="0" y="193964"/>
                </a:lnTo>
                <a:lnTo>
                  <a:pt x="96982" y="290945"/>
                </a:lnTo>
                <a:lnTo>
                  <a:pt x="249382" y="277091"/>
                </a:lnTo>
                <a:lnTo>
                  <a:pt x="609600" y="249382"/>
                </a:lnTo>
                <a:lnTo>
                  <a:pt x="1122218" y="249382"/>
                </a:lnTo>
                <a:lnTo>
                  <a:pt x="1704109" y="332509"/>
                </a:lnTo>
                <a:lnTo>
                  <a:pt x="2008909" y="443345"/>
                </a:lnTo>
                <a:lnTo>
                  <a:pt x="2258291" y="595745"/>
                </a:lnTo>
                <a:lnTo>
                  <a:pt x="2438400" y="748145"/>
                </a:lnTo>
                <a:lnTo>
                  <a:pt x="2743200" y="1080654"/>
                </a:lnTo>
                <a:lnTo>
                  <a:pt x="2867891" y="1260764"/>
                </a:lnTo>
                <a:lnTo>
                  <a:pt x="2992582" y="1496291"/>
                </a:lnTo>
                <a:lnTo>
                  <a:pt x="3048000" y="1828800"/>
                </a:lnTo>
                <a:lnTo>
                  <a:pt x="3061855" y="2272145"/>
                </a:lnTo>
                <a:lnTo>
                  <a:pt x="3006436" y="2632364"/>
                </a:lnTo>
                <a:lnTo>
                  <a:pt x="3034145" y="2757054"/>
                </a:lnTo>
                <a:lnTo>
                  <a:pt x="3158836" y="2826327"/>
                </a:lnTo>
                <a:lnTo>
                  <a:pt x="3325091" y="2743200"/>
                </a:lnTo>
                <a:lnTo>
                  <a:pt x="3352800" y="2549236"/>
                </a:lnTo>
                <a:lnTo>
                  <a:pt x="3380509" y="2036618"/>
                </a:lnTo>
                <a:lnTo>
                  <a:pt x="3338945" y="1717964"/>
                </a:lnTo>
                <a:lnTo>
                  <a:pt x="3255818" y="1330036"/>
                </a:lnTo>
                <a:lnTo>
                  <a:pt x="3089564" y="1080654"/>
                </a:lnTo>
                <a:lnTo>
                  <a:pt x="2784764" y="734291"/>
                </a:lnTo>
                <a:lnTo>
                  <a:pt x="2618509" y="554182"/>
                </a:lnTo>
                <a:close/>
              </a:path>
            </a:pathLst>
          </a:custGeom>
          <a:blipFill>
            <a:blip r:embed="rId4" cstate="print"/>
            <a:tile tx="0" ty="0" sx="100000" sy="100000" flip="none" algn="tl"/>
          </a:blipFill>
          <a:ln>
            <a:solidFill>
              <a:schemeClr val="tx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13" name="Curved Connector 12"/>
          <p:cNvCxnSpPr/>
          <p:nvPr/>
        </p:nvCxnSpPr>
        <p:spPr>
          <a:xfrm flipV="1">
            <a:off x="1600200" y="3962400"/>
            <a:ext cx="2590800" cy="838200"/>
          </a:xfrm>
          <a:prstGeom prst="curvedConnector3">
            <a:avLst>
              <a:gd name="adj1" fmla="val 50000"/>
            </a:avLst>
          </a:prstGeom>
          <a:ln w="98425">
            <a:solidFill>
              <a:srgbClr val="100A92"/>
            </a:solidFill>
            <a:tailEnd type="arrow"/>
          </a:ln>
        </p:spPr>
        <p:style>
          <a:lnRef idx="1">
            <a:schemeClr val="accent1"/>
          </a:lnRef>
          <a:fillRef idx="0">
            <a:schemeClr val="accent1"/>
          </a:fillRef>
          <a:effectRef idx="0">
            <a:schemeClr val="accent1"/>
          </a:effectRef>
          <a:fontRef idx="minor">
            <a:schemeClr val="tx1"/>
          </a:fontRef>
        </p:style>
      </p:cxnSp>
      <p:sp>
        <p:nvSpPr>
          <p:cNvPr id="17" name="Freeform 16"/>
          <p:cNvSpPr/>
          <p:nvPr/>
        </p:nvSpPr>
        <p:spPr>
          <a:xfrm>
            <a:off x="3906982" y="2535382"/>
            <a:ext cx="2923309" cy="2646218"/>
          </a:xfrm>
          <a:custGeom>
            <a:avLst/>
            <a:gdLst>
              <a:gd name="connsiteX0" fmla="*/ 221673 w 2923309"/>
              <a:gd name="connsiteY0" fmla="*/ 55418 h 2646218"/>
              <a:gd name="connsiteX1" fmla="*/ 665018 w 2923309"/>
              <a:gd name="connsiteY1" fmla="*/ 0 h 2646218"/>
              <a:gd name="connsiteX2" fmla="*/ 1163782 w 2923309"/>
              <a:gd name="connsiteY2" fmla="*/ 13854 h 2646218"/>
              <a:gd name="connsiteX3" fmla="*/ 1579418 w 2923309"/>
              <a:gd name="connsiteY3" fmla="*/ 83127 h 2646218"/>
              <a:gd name="connsiteX4" fmla="*/ 1842654 w 2923309"/>
              <a:gd name="connsiteY4" fmla="*/ 166254 h 2646218"/>
              <a:gd name="connsiteX5" fmla="*/ 2189018 w 2923309"/>
              <a:gd name="connsiteY5" fmla="*/ 304800 h 2646218"/>
              <a:gd name="connsiteX6" fmla="*/ 2355273 w 2923309"/>
              <a:gd name="connsiteY6" fmla="*/ 374073 h 2646218"/>
              <a:gd name="connsiteX7" fmla="*/ 2452254 w 2923309"/>
              <a:gd name="connsiteY7" fmla="*/ 387927 h 2646218"/>
              <a:gd name="connsiteX8" fmla="*/ 2576945 w 2923309"/>
              <a:gd name="connsiteY8" fmla="*/ 471054 h 2646218"/>
              <a:gd name="connsiteX9" fmla="*/ 2673927 w 2923309"/>
              <a:gd name="connsiteY9" fmla="*/ 595745 h 2646218"/>
              <a:gd name="connsiteX10" fmla="*/ 2770909 w 2923309"/>
              <a:gd name="connsiteY10" fmla="*/ 748145 h 2646218"/>
              <a:gd name="connsiteX11" fmla="*/ 2826327 w 2923309"/>
              <a:gd name="connsiteY11" fmla="*/ 845127 h 2646218"/>
              <a:gd name="connsiteX12" fmla="*/ 2854036 w 2923309"/>
              <a:gd name="connsiteY12" fmla="*/ 997527 h 2646218"/>
              <a:gd name="connsiteX13" fmla="*/ 2840182 w 2923309"/>
              <a:gd name="connsiteY13" fmla="*/ 1177636 h 2646218"/>
              <a:gd name="connsiteX14" fmla="*/ 2784763 w 2923309"/>
              <a:gd name="connsiteY14" fmla="*/ 1316182 h 2646218"/>
              <a:gd name="connsiteX15" fmla="*/ 2881745 w 2923309"/>
              <a:gd name="connsiteY15" fmla="*/ 1551709 h 2646218"/>
              <a:gd name="connsiteX16" fmla="*/ 2923309 w 2923309"/>
              <a:gd name="connsiteY16" fmla="*/ 1884218 h 2646218"/>
              <a:gd name="connsiteX17" fmla="*/ 2923309 w 2923309"/>
              <a:gd name="connsiteY17" fmla="*/ 2396836 h 2646218"/>
              <a:gd name="connsiteX18" fmla="*/ 2840182 w 2923309"/>
              <a:gd name="connsiteY18" fmla="*/ 2604654 h 2646218"/>
              <a:gd name="connsiteX19" fmla="*/ 2840182 w 2923309"/>
              <a:gd name="connsiteY19" fmla="*/ 2604654 h 2646218"/>
              <a:gd name="connsiteX20" fmla="*/ 2604654 w 2923309"/>
              <a:gd name="connsiteY20" fmla="*/ 2646218 h 2646218"/>
              <a:gd name="connsiteX21" fmla="*/ 2396836 w 2923309"/>
              <a:gd name="connsiteY21" fmla="*/ 2549236 h 2646218"/>
              <a:gd name="connsiteX22" fmla="*/ 2216727 w 2923309"/>
              <a:gd name="connsiteY22" fmla="*/ 2286000 h 2646218"/>
              <a:gd name="connsiteX23" fmla="*/ 2133600 w 2923309"/>
              <a:gd name="connsiteY23" fmla="*/ 2064327 h 2646218"/>
              <a:gd name="connsiteX24" fmla="*/ 1967345 w 2923309"/>
              <a:gd name="connsiteY24" fmla="*/ 1717963 h 2646218"/>
              <a:gd name="connsiteX25" fmla="*/ 1773382 w 2923309"/>
              <a:gd name="connsiteY25" fmla="*/ 1496291 h 2646218"/>
              <a:gd name="connsiteX26" fmla="*/ 1385454 w 2923309"/>
              <a:gd name="connsiteY26" fmla="*/ 1122218 h 2646218"/>
              <a:gd name="connsiteX27" fmla="*/ 1149927 w 2923309"/>
              <a:gd name="connsiteY27" fmla="*/ 942109 h 2646218"/>
              <a:gd name="connsiteX28" fmla="*/ 706582 w 2923309"/>
              <a:gd name="connsiteY28" fmla="*/ 720436 h 2646218"/>
              <a:gd name="connsiteX29" fmla="*/ 387927 w 2923309"/>
              <a:gd name="connsiteY29" fmla="*/ 623454 h 2646218"/>
              <a:gd name="connsiteX30" fmla="*/ 152400 w 2923309"/>
              <a:gd name="connsiteY30" fmla="*/ 581891 h 2646218"/>
              <a:gd name="connsiteX31" fmla="*/ 0 w 2923309"/>
              <a:gd name="connsiteY31" fmla="*/ 443345 h 2646218"/>
              <a:gd name="connsiteX32" fmla="*/ 0 w 2923309"/>
              <a:gd name="connsiteY32" fmla="*/ 221673 h 2646218"/>
              <a:gd name="connsiteX33" fmla="*/ 96982 w 2923309"/>
              <a:gd name="connsiteY33" fmla="*/ 124691 h 2646218"/>
              <a:gd name="connsiteX34" fmla="*/ 221673 w 2923309"/>
              <a:gd name="connsiteY34" fmla="*/ 55418 h 2646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23309" h="2646218">
                <a:moveTo>
                  <a:pt x="221673" y="55418"/>
                </a:moveTo>
                <a:lnTo>
                  <a:pt x="665018" y="0"/>
                </a:lnTo>
                <a:lnTo>
                  <a:pt x="1163782" y="13854"/>
                </a:lnTo>
                <a:lnTo>
                  <a:pt x="1579418" y="83127"/>
                </a:lnTo>
                <a:lnTo>
                  <a:pt x="1842654" y="166254"/>
                </a:lnTo>
                <a:lnTo>
                  <a:pt x="2189018" y="304800"/>
                </a:lnTo>
                <a:lnTo>
                  <a:pt x="2355273" y="374073"/>
                </a:lnTo>
                <a:lnTo>
                  <a:pt x="2452254" y="387927"/>
                </a:lnTo>
                <a:lnTo>
                  <a:pt x="2576945" y="471054"/>
                </a:lnTo>
                <a:lnTo>
                  <a:pt x="2673927" y="595745"/>
                </a:lnTo>
                <a:lnTo>
                  <a:pt x="2770909" y="748145"/>
                </a:lnTo>
                <a:lnTo>
                  <a:pt x="2826327" y="845127"/>
                </a:lnTo>
                <a:lnTo>
                  <a:pt x="2854036" y="997527"/>
                </a:lnTo>
                <a:lnTo>
                  <a:pt x="2840182" y="1177636"/>
                </a:lnTo>
                <a:lnTo>
                  <a:pt x="2784763" y="1316182"/>
                </a:lnTo>
                <a:lnTo>
                  <a:pt x="2881745" y="1551709"/>
                </a:lnTo>
                <a:lnTo>
                  <a:pt x="2923309" y="1884218"/>
                </a:lnTo>
                <a:lnTo>
                  <a:pt x="2923309" y="2396836"/>
                </a:lnTo>
                <a:lnTo>
                  <a:pt x="2840182" y="2604654"/>
                </a:lnTo>
                <a:lnTo>
                  <a:pt x="2840182" y="2604654"/>
                </a:lnTo>
                <a:lnTo>
                  <a:pt x="2604654" y="2646218"/>
                </a:lnTo>
                <a:lnTo>
                  <a:pt x="2396836" y="2549236"/>
                </a:lnTo>
                <a:lnTo>
                  <a:pt x="2216727" y="2286000"/>
                </a:lnTo>
                <a:lnTo>
                  <a:pt x="2133600" y="2064327"/>
                </a:lnTo>
                <a:lnTo>
                  <a:pt x="1967345" y="1717963"/>
                </a:lnTo>
                <a:lnTo>
                  <a:pt x="1773382" y="1496291"/>
                </a:lnTo>
                <a:lnTo>
                  <a:pt x="1385454" y="1122218"/>
                </a:lnTo>
                <a:lnTo>
                  <a:pt x="1149927" y="942109"/>
                </a:lnTo>
                <a:lnTo>
                  <a:pt x="706582" y="720436"/>
                </a:lnTo>
                <a:lnTo>
                  <a:pt x="387927" y="623454"/>
                </a:lnTo>
                <a:lnTo>
                  <a:pt x="152400" y="581891"/>
                </a:lnTo>
                <a:lnTo>
                  <a:pt x="0" y="443345"/>
                </a:lnTo>
                <a:lnTo>
                  <a:pt x="0" y="221673"/>
                </a:lnTo>
                <a:lnTo>
                  <a:pt x="96982" y="124691"/>
                </a:lnTo>
                <a:lnTo>
                  <a:pt x="221673" y="55418"/>
                </a:lnTo>
                <a:close/>
              </a:path>
            </a:pathLst>
          </a:custGeom>
          <a:blipFill dpi="0" rotWithShape="1">
            <a:blip r:embed="rId5" cstate="print">
              <a:alphaModFix amt="92000"/>
            </a:blip>
            <a:srcRect/>
            <a:tile tx="0" ty="0" sx="100000" sy="100000" flip="x"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1"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6487" t="7509" r="6487" b="26394"/>
          <a:stretch/>
        </p:blipFill>
        <p:spPr bwMode="auto">
          <a:xfrm>
            <a:off x="134257" y="5943600"/>
            <a:ext cx="1161143" cy="76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4" descr="C:\Users\alex\AppData\Local\Microsoft\Windows\Temporary Internet Files\Content.IE5\BJOC08I8\MCPE01448_0000[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31476" y="4953000"/>
            <a:ext cx="1061220" cy="1726557"/>
          </a:xfrm>
          <a:prstGeom prst="rect">
            <a:avLst/>
          </a:prstGeom>
          <a:noFill/>
          <a:ln>
            <a:noFill/>
          </a:ln>
          <a:scene3d>
            <a:camera prst="orthographicFront">
              <a:rot lat="0" lon="0" rev="0"/>
            </a:camera>
            <a:lightRig rig="threePt" dir="t"/>
          </a:scene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733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0" presetClass="exit" presetSubtype="0" fill="hold" nodeType="withEffect">
                                  <p:stCondLst>
                                    <p:cond delay="0"/>
                                  </p:stCondLst>
                                  <p:childTnLst>
                                    <p:animEffect transition="out" filter="fade">
                                      <p:cBhvr>
                                        <p:cTn id="8" dur="500"/>
                                        <p:tgtEl>
                                          <p:spTgt spid="11"/>
                                        </p:tgtEl>
                                      </p:cBhvr>
                                    </p:animEffect>
                                    <p:set>
                                      <p:cBhvr>
                                        <p:cTn id="9" dur="1" fill="hold">
                                          <p:stCondLst>
                                            <p:cond delay="499"/>
                                          </p:stCondLst>
                                        </p:cTn>
                                        <p:tgtEl>
                                          <p:spTgt spid="11"/>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7"/>
                                        </p:tgtEl>
                                        <p:attrNameLst>
                                          <p:attrName>style.visibility</p:attrName>
                                        </p:attrNameLst>
                                      </p:cBhvr>
                                      <p:to>
                                        <p:strVal val="visible"/>
                                      </p:to>
                                    </p:set>
                                  </p:childTnLst>
                                </p:cTn>
                              </p:par>
                              <p:par>
                                <p:cTn id="14" presetID="10" presetClass="entr" presetSubtype="0" fill="hold"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CIM\102NCD90\DSC_196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
            <a:ext cx="9144000" cy="6858001"/>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Freeform 3"/>
          <p:cNvSpPr/>
          <p:nvPr/>
        </p:nvSpPr>
        <p:spPr>
          <a:xfrm>
            <a:off x="5029200" y="3311236"/>
            <a:ext cx="1371600" cy="3020291"/>
          </a:xfrm>
          <a:custGeom>
            <a:avLst/>
            <a:gdLst>
              <a:gd name="connsiteX0" fmla="*/ 1371600 w 1371600"/>
              <a:gd name="connsiteY0" fmla="*/ 3020291 h 3020291"/>
              <a:gd name="connsiteX1" fmla="*/ 207818 w 1371600"/>
              <a:gd name="connsiteY1" fmla="*/ 1801091 h 3020291"/>
              <a:gd name="connsiteX2" fmla="*/ 83127 w 1371600"/>
              <a:gd name="connsiteY2" fmla="*/ 734291 h 3020291"/>
              <a:gd name="connsiteX3" fmla="*/ 0 w 1371600"/>
              <a:gd name="connsiteY3" fmla="*/ 0 h 3020291"/>
            </a:gdLst>
            <a:ahLst/>
            <a:cxnLst>
              <a:cxn ang="0">
                <a:pos x="connsiteX0" y="connsiteY0"/>
              </a:cxn>
              <a:cxn ang="0">
                <a:pos x="connsiteX1" y="connsiteY1"/>
              </a:cxn>
              <a:cxn ang="0">
                <a:pos x="connsiteX2" y="connsiteY2"/>
              </a:cxn>
              <a:cxn ang="0">
                <a:pos x="connsiteX3" y="connsiteY3"/>
              </a:cxn>
            </a:cxnLst>
            <a:rect l="l" t="t" r="r" b="b"/>
            <a:pathLst>
              <a:path w="1371600" h="3020291">
                <a:moveTo>
                  <a:pt x="1371600" y="3020291"/>
                </a:moveTo>
                <a:cubicBezTo>
                  <a:pt x="897081" y="2601191"/>
                  <a:pt x="422563" y="2182091"/>
                  <a:pt x="207818" y="1801091"/>
                </a:cubicBezTo>
                <a:cubicBezTo>
                  <a:pt x="-6927" y="1420091"/>
                  <a:pt x="117763" y="1034473"/>
                  <a:pt x="83127" y="734291"/>
                </a:cubicBezTo>
                <a:cubicBezTo>
                  <a:pt x="48491" y="434109"/>
                  <a:pt x="24245" y="217054"/>
                  <a:pt x="0" y="0"/>
                </a:cubicBezTo>
              </a:path>
            </a:pathLst>
          </a:custGeom>
          <a:noFill/>
          <a:ln w="69850">
            <a:solidFill>
              <a:srgbClr val="1919C9"/>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TextBox 4"/>
          <p:cNvSpPr txBox="1"/>
          <p:nvPr/>
        </p:nvSpPr>
        <p:spPr>
          <a:xfrm>
            <a:off x="76200" y="5486400"/>
            <a:ext cx="6471002" cy="1323439"/>
          </a:xfrm>
          <a:prstGeom prst="rect">
            <a:avLst/>
          </a:prstGeom>
          <a:noFill/>
        </p:spPr>
        <p:txBody>
          <a:bodyPr wrap="none" rtlCol="0">
            <a:spAutoFit/>
          </a:bodyPr>
          <a:lstStyle/>
          <a:p>
            <a:pPr marL="285750" indent="-285750">
              <a:buFont typeface="Arial" pitchFamily="34" charset="0"/>
              <a:buChar char="•"/>
            </a:pPr>
            <a:r>
              <a:rPr lang="en-US" sz="4000" dirty="0">
                <a:solidFill>
                  <a:prstClr val="white"/>
                </a:solidFill>
                <a:effectLst>
                  <a:outerShdw blurRad="38100" dist="38100" dir="2700000" algn="tl">
                    <a:srgbClr val="000000">
                      <a:alpha val="43137"/>
                    </a:srgbClr>
                  </a:outerShdw>
                </a:effectLst>
              </a:rPr>
              <a:t>Was it inspected?</a:t>
            </a:r>
          </a:p>
          <a:p>
            <a:pPr marL="285750" indent="-285750">
              <a:buFont typeface="Arial" pitchFamily="34" charset="0"/>
              <a:buChar char="•"/>
            </a:pPr>
            <a:r>
              <a:rPr lang="en-US" sz="4000" dirty="0">
                <a:solidFill>
                  <a:prstClr val="white"/>
                </a:solidFill>
                <a:effectLst>
                  <a:outerShdw blurRad="38100" dist="38100" dir="2700000" algn="tl">
                    <a:srgbClr val="000000">
                      <a:alpha val="43137"/>
                    </a:srgbClr>
                  </a:outerShdw>
                </a:effectLst>
              </a:rPr>
              <a:t>Do we know how to inspect?</a:t>
            </a:r>
          </a:p>
        </p:txBody>
      </p:sp>
      <p:sp>
        <p:nvSpPr>
          <p:cNvPr id="6" name="TextBox 5"/>
          <p:cNvSpPr txBox="1"/>
          <p:nvPr/>
        </p:nvSpPr>
        <p:spPr>
          <a:xfrm>
            <a:off x="7878307" y="6412468"/>
            <a:ext cx="1189493" cy="369332"/>
          </a:xfrm>
          <a:prstGeom prst="rect">
            <a:avLst/>
          </a:prstGeom>
          <a:noFill/>
        </p:spPr>
        <p:txBody>
          <a:bodyPr wrap="none" rtlCol="0">
            <a:spAutoFit/>
          </a:bodyPr>
          <a:lstStyle/>
          <a:p>
            <a:r>
              <a:rPr lang="en-US" dirty="0">
                <a:solidFill>
                  <a:prstClr val="white"/>
                </a:solidFill>
              </a:rPr>
              <a:t>Anchorage</a:t>
            </a:r>
          </a:p>
        </p:txBody>
      </p:sp>
      <p:sp>
        <p:nvSpPr>
          <p:cNvPr id="9" name="Rectangle 8"/>
          <p:cNvSpPr/>
          <p:nvPr/>
        </p:nvSpPr>
        <p:spPr>
          <a:xfrm>
            <a:off x="1066800" y="838200"/>
            <a:ext cx="152400" cy="3276601"/>
          </a:xfrm>
          <a:prstGeom prst="rect">
            <a:avLst/>
          </a:prstGeom>
          <a:solidFill>
            <a:srgbClr val="6B63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8" name="Picture 6" descr="http://www.ricesigns.com/real_pictures/wrong_way_signs.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324074">
            <a:off x="345532" y="907749"/>
            <a:ext cx="1594937" cy="980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4224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DCIM\102NCD90\DSC_0267.JPG"/>
          <p:cNvPicPr>
            <a:picLocks noChangeAspect="1" noChangeArrowheads="1"/>
          </p:cNvPicPr>
          <p:nvPr/>
        </p:nvPicPr>
        <p:blipFill>
          <a:blip r:embed="rId3" cstate="print"/>
          <a:srcRect/>
          <a:stretch>
            <a:fillRect/>
          </a:stretch>
        </p:blipFill>
        <p:spPr bwMode="auto">
          <a:xfrm>
            <a:off x="0" y="0"/>
            <a:ext cx="9144000" cy="6858000"/>
          </a:xfrm>
          <a:prstGeom prst="rect">
            <a:avLst/>
          </a:prstGeom>
          <a:noFill/>
          <a:effectLst>
            <a:innerShdw blurRad="114300">
              <a:prstClr val="black"/>
            </a:innerShdw>
          </a:effectLst>
        </p:spPr>
      </p:pic>
      <p:sp>
        <p:nvSpPr>
          <p:cNvPr id="5" name="Freeform 4"/>
          <p:cNvSpPr/>
          <p:nvPr/>
        </p:nvSpPr>
        <p:spPr>
          <a:xfrm>
            <a:off x="167425" y="2678806"/>
            <a:ext cx="6323527" cy="2163650"/>
          </a:xfrm>
          <a:custGeom>
            <a:avLst/>
            <a:gdLst>
              <a:gd name="connsiteX0" fmla="*/ 6323527 w 6323527"/>
              <a:gd name="connsiteY0" fmla="*/ 0 h 2163650"/>
              <a:gd name="connsiteX1" fmla="*/ 4584879 w 6323527"/>
              <a:gd name="connsiteY1" fmla="*/ 231819 h 2163650"/>
              <a:gd name="connsiteX2" fmla="*/ 3013657 w 6323527"/>
              <a:gd name="connsiteY2" fmla="*/ 437881 h 2163650"/>
              <a:gd name="connsiteX3" fmla="*/ 2163651 w 6323527"/>
              <a:gd name="connsiteY3" fmla="*/ 940157 h 2163650"/>
              <a:gd name="connsiteX4" fmla="*/ 1197736 w 6323527"/>
              <a:gd name="connsiteY4" fmla="*/ 1390918 h 2163650"/>
              <a:gd name="connsiteX5" fmla="*/ 0 w 6323527"/>
              <a:gd name="connsiteY5" fmla="*/ 2163650 h 216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23527" h="2163650">
                <a:moveTo>
                  <a:pt x="6323527" y="0"/>
                </a:moveTo>
                <a:lnTo>
                  <a:pt x="4584879" y="231819"/>
                </a:lnTo>
                <a:cubicBezTo>
                  <a:pt x="4033234" y="304799"/>
                  <a:pt x="3417195" y="319825"/>
                  <a:pt x="3013657" y="437881"/>
                </a:cubicBezTo>
                <a:cubicBezTo>
                  <a:pt x="2610119" y="555937"/>
                  <a:pt x="2466305" y="781318"/>
                  <a:pt x="2163651" y="940157"/>
                </a:cubicBezTo>
                <a:cubicBezTo>
                  <a:pt x="1860998" y="1098997"/>
                  <a:pt x="1558345" y="1187003"/>
                  <a:pt x="1197736" y="1390918"/>
                </a:cubicBezTo>
                <a:cubicBezTo>
                  <a:pt x="837128" y="1594834"/>
                  <a:pt x="418564" y="1879242"/>
                  <a:pt x="0" y="2163650"/>
                </a:cubicBezTo>
              </a:path>
            </a:pathLst>
          </a:custGeom>
          <a:ln w="60325">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white"/>
              </a:solidFill>
            </a:endParaRPr>
          </a:p>
        </p:txBody>
      </p:sp>
      <p:sp>
        <p:nvSpPr>
          <p:cNvPr id="4" name="TextBox 3"/>
          <p:cNvSpPr txBox="1"/>
          <p:nvPr/>
        </p:nvSpPr>
        <p:spPr>
          <a:xfrm>
            <a:off x="8046646" y="6412468"/>
            <a:ext cx="1036246" cy="369332"/>
          </a:xfrm>
          <a:prstGeom prst="rect">
            <a:avLst/>
          </a:prstGeom>
          <a:noFill/>
        </p:spPr>
        <p:txBody>
          <a:bodyPr wrap="none" rtlCol="0">
            <a:spAutoFit/>
          </a:bodyPr>
          <a:lstStyle/>
          <a:p>
            <a:r>
              <a:rPr lang="en-US" dirty="0" err="1">
                <a:solidFill>
                  <a:prstClr val="white"/>
                </a:solidFill>
              </a:rPr>
              <a:t>Gustavus</a:t>
            </a:r>
            <a:endParaRPr lang="en-US" dirty="0">
              <a:solidFill>
                <a:prstClr val="white"/>
              </a:solidFill>
            </a:endParaRPr>
          </a:p>
        </p:txBody>
      </p:sp>
    </p:spTree>
    <p:extLst>
      <p:ext uri="{BB962C8B-B14F-4D97-AF65-F5344CB8AC3E}">
        <p14:creationId xmlns:p14="http://schemas.microsoft.com/office/powerpoint/2010/main" val="3049965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K-CESCL_Silt_Fence_Installation_Techniques_and_Problems">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9440" y="846138"/>
            <a:ext cx="9134559" cy="5138641"/>
          </a:xfrm>
        </p:spPr>
      </p:pic>
    </p:spTree>
    <p:extLst>
      <p:ext uri="{BB962C8B-B14F-4D97-AF65-F5344CB8AC3E}">
        <p14:creationId xmlns:p14="http://schemas.microsoft.com/office/powerpoint/2010/main" val="54725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61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L:\Backup3\pictures\Alaska Audit Photos\Wa Creek\DSCN327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0"/>
            <a:ext cx="9144000" cy="6857577"/>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85253" y="152400"/>
            <a:ext cx="7373493" cy="646331"/>
          </a:xfrm>
          <a:prstGeom prst="rect">
            <a:avLst/>
          </a:prstGeom>
          <a:noFill/>
        </p:spPr>
        <p:txBody>
          <a:bodyPr wrap="none" rtlCol="0">
            <a:spAutoFit/>
          </a:bodyPr>
          <a:lstStyle/>
          <a:p>
            <a:r>
              <a:rPr lang="en-US" sz="3600" dirty="0">
                <a:solidFill>
                  <a:prstClr val="white"/>
                </a:solidFill>
              </a:rPr>
              <a:t>Specialty Perimeter Sediment Controls</a:t>
            </a:r>
          </a:p>
        </p:txBody>
      </p:sp>
      <p:sp>
        <p:nvSpPr>
          <p:cNvPr id="3" name="TextBox 2"/>
          <p:cNvSpPr txBox="1"/>
          <p:nvPr/>
        </p:nvSpPr>
        <p:spPr>
          <a:xfrm>
            <a:off x="4343400" y="5581471"/>
            <a:ext cx="4628575" cy="1200329"/>
          </a:xfrm>
          <a:prstGeom prst="rect">
            <a:avLst/>
          </a:prstGeom>
          <a:noFill/>
        </p:spPr>
        <p:txBody>
          <a:bodyPr wrap="none" rtlCol="0">
            <a:spAutoFit/>
          </a:bodyPr>
          <a:lstStyle/>
          <a:p>
            <a:pPr marL="571500" indent="-571500">
              <a:buFont typeface="Arial" pitchFamily="34" charset="0"/>
              <a:buChar char="•"/>
            </a:pPr>
            <a:r>
              <a:rPr lang="en-US" sz="3600" dirty="0">
                <a:solidFill>
                  <a:prstClr val="white"/>
                </a:solidFill>
                <a:effectLst>
                  <a:outerShdw blurRad="38100" dist="38100" dir="2700000" algn="tl">
                    <a:srgbClr val="000000">
                      <a:alpha val="43137"/>
                    </a:srgbClr>
                  </a:outerShdw>
                </a:effectLst>
              </a:rPr>
              <a:t>Temporary Crossings</a:t>
            </a:r>
          </a:p>
          <a:p>
            <a:pPr marL="571500" indent="-571500">
              <a:buFont typeface="Arial" pitchFamily="34" charset="0"/>
              <a:buChar char="•"/>
            </a:pPr>
            <a:r>
              <a:rPr lang="en-US" sz="3600" dirty="0">
                <a:solidFill>
                  <a:prstClr val="white"/>
                </a:solidFill>
                <a:effectLst>
                  <a:outerShdw blurRad="38100" dist="38100" dir="2700000" algn="tl">
                    <a:srgbClr val="000000">
                      <a:alpha val="43137"/>
                    </a:srgbClr>
                  </a:outerShdw>
                </a:effectLst>
              </a:rPr>
              <a:t>Bridge Decks</a:t>
            </a:r>
          </a:p>
        </p:txBody>
      </p:sp>
      <p:sp>
        <p:nvSpPr>
          <p:cNvPr id="6" name="Rectangle 5"/>
          <p:cNvSpPr/>
          <p:nvPr/>
        </p:nvSpPr>
        <p:spPr>
          <a:xfrm>
            <a:off x="1066800" y="838200"/>
            <a:ext cx="152400" cy="3276601"/>
          </a:xfrm>
          <a:prstGeom prst="rect">
            <a:avLst/>
          </a:prstGeom>
          <a:solidFill>
            <a:srgbClr val="6B633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5" name="Picture 6" descr="http://www.ricesigns.com/real_pictures/wrong_way_signs.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324074">
            <a:off x="345532" y="907749"/>
            <a:ext cx="1594937" cy="980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50191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E:\DCIM\102NCD90\DSC_1977.JPG"/>
          <p:cNvPicPr>
            <a:picLocks noGrp="1" noChangeAspect="1" noChangeArrowheads="1"/>
          </p:cNvPicPr>
          <p:nvPr>
            <p:ph idx="4294967295"/>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57200" y="5867400"/>
            <a:ext cx="4942956" cy="830997"/>
          </a:xfrm>
          <a:prstGeom prst="rect">
            <a:avLst/>
          </a:prstGeom>
          <a:noFill/>
        </p:spPr>
        <p:txBody>
          <a:bodyPr wrap="none" rtlCol="0">
            <a:spAutoFit/>
          </a:bodyPr>
          <a:lstStyle/>
          <a:p>
            <a:r>
              <a:rPr lang="en-US" sz="4800" dirty="0">
                <a:solidFill>
                  <a:prstClr val="white"/>
                </a:solidFill>
                <a:effectLst>
                  <a:outerShdw blurRad="38100" dist="38100" dir="2700000" algn="tl">
                    <a:srgbClr val="000000">
                      <a:alpha val="43137"/>
                    </a:srgbClr>
                  </a:outerShdw>
                </a:effectLst>
              </a:rPr>
              <a:t>Perimeter Control?</a:t>
            </a:r>
          </a:p>
        </p:txBody>
      </p:sp>
    </p:spTree>
    <p:extLst>
      <p:ext uri="{BB962C8B-B14F-4D97-AF65-F5344CB8AC3E}">
        <p14:creationId xmlns:p14="http://schemas.microsoft.com/office/powerpoint/2010/main" val="38364541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E:\DCIM\102NCD90\DSC_1977.JPG"/>
          <p:cNvPicPr>
            <a:picLocks noGrp="1" noChangeAspect="1" noChangeArrowheads="1"/>
          </p:cNvPicPr>
          <p:nvPr>
            <p:ph idx="4294967295"/>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6" name="Freeform 5"/>
          <p:cNvSpPr/>
          <p:nvPr/>
        </p:nvSpPr>
        <p:spPr>
          <a:xfrm>
            <a:off x="4682836" y="2272145"/>
            <a:ext cx="3920837" cy="2520622"/>
          </a:xfrm>
          <a:custGeom>
            <a:avLst/>
            <a:gdLst>
              <a:gd name="connsiteX0" fmla="*/ 0 w 3920837"/>
              <a:gd name="connsiteY0" fmla="*/ 0 h 2520622"/>
              <a:gd name="connsiteX1" fmla="*/ 637309 w 3920837"/>
              <a:gd name="connsiteY1" fmla="*/ 1343891 h 2520622"/>
              <a:gd name="connsiteX2" fmla="*/ 1080655 w 3920837"/>
              <a:gd name="connsiteY2" fmla="*/ 2050473 h 2520622"/>
              <a:gd name="connsiteX3" fmla="*/ 1884219 w 3920837"/>
              <a:gd name="connsiteY3" fmla="*/ 2327564 h 2520622"/>
              <a:gd name="connsiteX4" fmla="*/ 3283528 w 3920837"/>
              <a:gd name="connsiteY4" fmla="*/ 2507673 h 2520622"/>
              <a:gd name="connsiteX5" fmla="*/ 3920837 w 3920837"/>
              <a:gd name="connsiteY5" fmla="*/ 1967346 h 2520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20837" h="2520622">
                <a:moveTo>
                  <a:pt x="0" y="0"/>
                </a:moveTo>
                <a:cubicBezTo>
                  <a:pt x="228600" y="501073"/>
                  <a:pt x="457200" y="1002146"/>
                  <a:pt x="637309" y="1343891"/>
                </a:cubicBezTo>
                <a:cubicBezTo>
                  <a:pt x="817418" y="1685637"/>
                  <a:pt x="872837" y="1886528"/>
                  <a:pt x="1080655" y="2050473"/>
                </a:cubicBezTo>
                <a:cubicBezTo>
                  <a:pt x="1288473" y="2214418"/>
                  <a:pt x="1517074" y="2251364"/>
                  <a:pt x="1884219" y="2327564"/>
                </a:cubicBezTo>
                <a:cubicBezTo>
                  <a:pt x="2251364" y="2403764"/>
                  <a:pt x="2944092" y="2567709"/>
                  <a:pt x="3283528" y="2507673"/>
                </a:cubicBezTo>
                <a:cubicBezTo>
                  <a:pt x="3622964" y="2447637"/>
                  <a:pt x="3771900" y="2207491"/>
                  <a:pt x="3920837" y="1967346"/>
                </a:cubicBezTo>
              </a:path>
            </a:pathLst>
          </a:custGeom>
          <a:noFill/>
          <a:ln w="76200">
            <a:solidFill>
              <a:srgbClr val="1919C9"/>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2252329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E:\DCIM\102NCD90\DSC_197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36841" cy="6830291"/>
          </a:xfrm>
          <a:prstGeom prst="rect">
            <a:avLst/>
          </a:prstGeom>
          <a:noFill/>
          <a:ln w="3175" cmpd="dbl">
            <a:solidFill>
              <a:schemeClr val="bg1"/>
            </a:solidFill>
            <a:prstDash val="sysDash"/>
          </a:ln>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5" name="Freeform 4"/>
          <p:cNvSpPr/>
          <p:nvPr/>
        </p:nvSpPr>
        <p:spPr>
          <a:xfrm>
            <a:off x="2826327" y="1302327"/>
            <a:ext cx="6331528" cy="5555673"/>
          </a:xfrm>
          <a:custGeom>
            <a:avLst/>
            <a:gdLst>
              <a:gd name="connsiteX0" fmla="*/ 0 w 6331528"/>
              <a:gd name="connsiteY0" fmla="*/ 0 h 5555673"/>
              <a:gd name="connsiteX1" fmla="*/ 6303818 w 6331528"/>
              <a:gd name="connsiteY1" fmla="*/ 4918364 h 5555673"/>
              <a:gd name="connsiteX2" fmla="*/ 6331528 w 6331528"/>
              <a:gd name="connsiteY2" fmla="*/ 5541818 h 5555673"/>
              <a:gd name="connsiteX3" fmla="*/ 6151418 w 6331528"/>
              <a:gd name="connsiteY3" fmla="*/ 5555673 h 5555673"/>
              <a:gd name="connsiteX4" fmla="*/ 6165273 w 6331528"/>
              <a:gd name="connsiteY4" fmla="*/ 4959928 h 5555673"/>
              <a:gd name="connsiteX5" fmla="*/ 0 w 6331528"/>
              <a:gd name="connsiteY5" fmla="*/ 0 h 555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31528" h="5555673">
                <a:moveTo>
                  <a:pt x="0" y="0"/>
                </a:moveTo>
                <a:lnTo>
                  <a:pt x="6303818" y="4918364"/>
                </a:lnTo>
                <a:lnTo>
                  <a:pt x="6331528" y="5541818"/>
                </a:lnTo>
                <a:lnTo>
                  <a:pt x="6151418" y="5555673"/>
                </a:lnTo>
                <a:lnTo>
                  <a:pt x="6165273" y="4959928"/>
                </a:lnTo>
                <a:lnTo>
                  <a:pt x="0" y="0"/>
                </a:lnTo>
                <a:close/>
              </a:path>
            </a:pathLst>
          </a:custGeom>
          <a:solidFill>
            <a:srgbClr val="1919C9">
              <a:alpha val="87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Freeform 5"/>
          <p:cNvSpPr/>
          <p:nvPr/>
        </p:nvSpPr>
        <p:spPr>
          <a:xfrm>
            <a:off x="2812473" y="1316182"/>
            <a:ext cx="6165272" cy="5527963"/>
          </a:xfrm>
          <a:custGeom>
            <a:avLst/>
            <a:gdLst>
              <a:gd name="connsiteX0" fmla="*/ 13854 w 6165272"/>
              <a:gd name="connsiteY0" fmla="*/ 0 h 5527963"/>
              <a:gd name="connsiteX1" fmla="*/ 6165272 w 6165272"/>
              <a:gd name="connsiteY1" fmla="*/ 4973782 h 5527963"/>
              <a:gd name="connsiteX2" fmla="*/ 6165272 w 6165272"/>
              <a:gd name="connsiteY2" fmla="*/ 5527963 h 5527963"/>
              <a:gd name="connsiteX3" fmla="*/ 0 w 6165272"/>
              <a:gd name="connsiteY3" fmla="*/ 69273 h 5527963"/>
              <a:gd name="connsiteX4" fmla="*/ 13854 w 6165272"/>
              <a:gd name="connsiteY4" fmla="*/ 0 h 5527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5272" h="5527963">
                <a:moveTo>
                  <a:pt x="13854" y="0"/>
                </a:moveTo>
                <a:lnTo>
                  <a:pt x="6165272" y="4973782"/>
                </a:lnTo>
                <a:lnTo>
                  <a:pt x="6165272" y="5527963"/>
                </a:lnTo>
                <a:lnTo>
                  <a:pt x="0" y="69273"/>
                </a:lnTo>
                <a:lnTo>
                  <a:pt x="13854" y="0"/>
                </a:lnTo>
                <a:close/>
              </a:path>
            </a:pathLst>
          </a:custGeom>
          <a:solidFill>
            <a:srgbClr val="1919C9">
              <a:alpha val="80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Freeform 8"/>
          <p:cNvSpPr/>
          <p:nvPr/>
        </p:nvSpPr>
        <p:spPr>
          <a:xfrm>
            <a:off x="9005455" y="6220691"/>
            <a:ext cx="110836" cy="41564"/>
          </a:xfrm>
          <a:custGeom>
            <a:avLst/>
            <a:gdLst>
              <a:gd name="connsiteX0" fmla="*/ 110836 w 110836"/>
              <a:gd name="connsiteY0" fmla="*/ 0 h 41564"/>
              <a:gd name="connsiteX1" fmla="*/ 41563 w 110836"/>
              <a:gd name="connsiteY1" fmla="*/ 27709 h 41564"/>
              <a:gd name="connsiteX2" fmla="*/ 0 w 110836"/>
              <a:gd name="connsiteY2" fmla="*/ 41564 h 41564"/>
            </a:gdLst>
            <a:ahLst/>
            <a:cxnLst>
              <a:cxn ang="0">
                <a:pos x="connsiteX0" y="connsiteY0"/>
              </a:cxn>
              <a:cxn ang="0">
                <a:pos x="connsiteX1" y="connsiteY1"/>
              </a:cxn>
              <a:cxn ang="0">
                <a:pos x="connsiteX2" y="connsiteY2"/>
              </a:cxn>
            </a:cxnLst>
            <a:rect l="l" t="t" r="r" b="b"/>
            <a:pathLst>
              <a:path w="110836" h="41564">
                <a:moveTo>
                  <a:pt x="110836" y="0"/>
                </a:moveTo>
                <a:cubicBezTo>
                  <a:pt x="87745" y="9236"/>
                  <a:pt x="64849" y="18977"/>
                  <a:pt x="41563" y="27709"/>
                </a:cubicBezTo>
                <a:cubicBezTo>
                  <a:pt x="27889" y="32837"/>
                  <a:pt x="0" y="41564"/>
                  <a:pt x="0" y="41564"/>
                </a:cubicBezTo>
              </a:path>
            </a:pathLst>
          </a:custGeom>
          <a:noFill/>
          <a:ln w="412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TextBox 9"/>
          <p:cNvSpPr txBox="1"/>
          <p:nvPr/>
        </p:nvSpPr>
        <p:spPr>
          <a:xfrm>
            <a:off x="304800" y="5859959"/>
            <a:ext cx="3978974" cy="769441"/>
          </a:xfrm>
          <a:prstGeom prst="rect">
            <a:avLst/>
          </a:prstGeom>
          <a:noFill/>
        </p:spPr>
        <p:txBody>
          <a:bodyPr wrap="none" rtlCol="0">
            <a:spAutoFit/>
          </a:bodyPr>
          <a:lstStyle/>
          <a:p>
            <a:r>
              <a:rPr lang="en-US" sz="4400" dirty="0">
                <a:solidFill>
                  <a:prstClr val="white"/>
                </a:solidFill>
                <a:effectLst>
                  <a:outerShdw blurRad="38100" dist="38100" dir="2700000" algn="tl">
                    <a:srgbClr val="000000">
                      <a:alpha val="43137"/>
                    </a:srgbClr>
                  </a:outerShdw>
                </a:effectLst>
              </a:rPr>
              <a:t>Simple Solutions</a:t>
            </a:r>
          </a:p>
        </p:txBody>
      </p:sp>
      <p:sp>
        <p:nvSpPr>
          <p:cNvPr id="16" name="Rectangle 15"/>
          <p:cNvSpPr/>
          <p:nvPr/>
        </p:nvSpPr>
        <p:spPr>
          <a:xfrm>
            <a:off x="609600" y="381000"/>
            <a:ext cx="1684687" cy="4876800"/>
          </a:xfrm>
          <a:prstGeom prst="rect">
            <a:avLst/>
          </a:prstGeom>
          <a:solidFill>
            <a:schemeClr val="bg1">
              <a:lumMod val="50000"/>
              <a:lumOff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 name="Rectangle 10"/>
          <p:cNvSpPr/>
          <p:nvPr/>
        </p:nvSpPr>
        <p:spPr>
          <a:xfrm>
            <a:off x="1066800" y="2895600"/>
            <a:ext cx="609600" cy="1828800"/>
          </a:xfrm>
          <a:prstGeom prst="rect">
            <a:avLst/>
          </a:prstGeom>
          <a:solidFill>
            <a:srgbClr val="1919C9">
              <a:alpha val="42000"/>
            </a:srgbClr>
          </a:solidFill>
          <a:ln w="47625"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5" name="Freeform 14"/>
          <p:cNvSpPr/>
          <p:nvPr/>
        </p:nvSpPr>
        <p:spPr>
          <a:xfrm>
            <a:off x="914400" y="526473"/>
            <a:ext cx="1205345" cy="4419600"/>
          </a:xfrm>
          <a:custGeom>
            <a:avLst/>
            <a:gdLst>
              <a:gd name="connsiteX0" fmla="*/ 138545 w 1205345"/>
              <a:gd name="connsiteY0" fmla="*/ 4308763 h 4419600"/>
              <a:gd name="connsiteX1" fmla="*/ 872836 w 1205345"/>
              <a:gd name="connsiteY1" fmla="*/ 4308763 h 4419600"/>
              <a:gd name="connsiteX2" fmla="*/ 845127 w 1205345"/>
              <a:gd name="connsiteY2" fmla="*/ 2272145 h 4419600"/>
              <a:gd name="connsiteX3" fmla="*/ 69273 w 1205345"/>
              <a:gd name="connsiteY3" fmla="*/ 2286000 h 4419600"/>
              <a:gd name="connsiteX4" fmla="*/ 0 w 1205345"/>
              <a:gd name="connsiteY4" fmla="*/ 4419600 h 4419600"/>
              <a:gd name="connsiteX5" fmla="*/ 969818 w 1205345"/>
              <a:gd name="connsiteY5" fmla="*/ 4405745 h 4419600"/>
              <a:gd name="connsiteX6" fmla="*/ 928255 w 1205345"/>
              <a:gd name="connsiteY6" fmla="*/ 0 h 4419600"/>
              <a:gd name="connsiteX7" fmla="*/ 1205345 w 1205345"/>
              <a:gd name="connsiteY7" fmla="*/ 13854 h 4419600"/>
              <a:gd name="connsiteX8" fmla="*/ 1205345 w 1205345"/>
              <a:gd name="connsiteY8" fmla="*/ 803563 h 441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5345" h="4419600">
                <a:moveTo>
                  <a:pt x="138545" y="4308763"/>
                </a:moveTo>
                <a:lnTo>
                  <a:pt x="872836" y="4308763"/>
                </a:lnTo>
                <a:lnTo>
                  <a:pt x="845127" y="2272145"/>
                </a:lnTo>
                <a:lnTo>
                  <a:pt x="69273" y="2286000"/>
                </a:lnTo>
                <a:lnTo>
                  <a:pt x="0" y="4419600"/>
                </a:lnTo>
                <a:lnTo>
                  <a:pt x="969818" y="4405745"/>
                </a:lnTo>
                <a:lnTo>
                  <a:pt x="928255" y="0"/>
                </a:lnTo>
                <a:lnTo>
                  <a:pt x="1205345" y="13854"/>
                </a:lnTo>
                <a:lnTo>
                  <a:pt x="1205345" y="803563"/>
                </a:lnTo>
              </a:path>
            </a:pathLst>
          </a:cu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7" name="Oval 16"/>
          <p:cNvSpPr/>
          <p:nvPr/>
        </p:nvSpPr>
        <p:spPr>
          <a:xfrm>
            <a:off x="1066800" y="5029200"/>
            <a:ext cx="762000" cy="152400"/>
          </a:xfrm>
          <a:prstGeom prst="ellipse">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Rectangle 17"/>
          <p:cNvSpPr/>
          <p:nvPr/>
        </p:nvSpPr>
        <p:spPr>
          <a:xfrm>
            <a:off x="1066800" y="3886200"/>
            <a:ext cx="609600" cy="193963"/>
          </a:xfrm>
          <a:prstGeom prst="rect">
            <a:avLst/>
          </a:prstGeom>
          <a:solidFill>
            <a:srgbClr val="1919C9"/>
          </a:solidFill>
          <a:ln>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9" name="TextBox 18"/>
          <p:cNvSpPr txBox="1"/>
          <p:nvPr/>
        </p:nvSpPr>
        <p:spPr>
          <a:xfrm>
            <a:off x="2153885" y="3505200"/>
            <a:ext cx="3332515" cy="1569660"/>
          </a:xfrm>
          <a:prstGeom prst="rect">
            <a:avLst/>
          </a:prstGeom>
          <a:noFill/>
        </p:spPr>
        <p:txBody>
          <a:bodyPr wrap="none" rtlCol="0">
            <a:spAutoFit/>
          </a:bodyPr>
          <a:lstStyle/>
          <a:p>
            <a:r>
              <a:rPr lang="en-US" sz="2400" dirty="0">
                <a:solidFill>
                  <a:prstClr val="white"/>
                </a:solidFill>
              </a:rPr>
              <a:t>8oz Drainage Filter Fabric</a:t>
            </a:r>
          </a:p>
          <a:p>
            <a:r>
              <a:rPr lang="en-US" sz="2400" dirty="0">
                <a:solidFill>
                  <a:prstClr val="white"/>
                </a:solidFill>
              </a:rPr>
              <a:t>Weep Holes (Maybe)</a:t>
            </a:r>
          </a:p>
          <a:p>
            <a:r>
              <a:rPr lang="en-US" sz="2400" dirty="0">
                <a:solidFill>
                  <a:prstClr val="white"/>
                </a:solidFill>
              </a:rPr>
              <a:t>2x6 lumber or larger</a:t>
            </a:r>
          </a:p>
          <a:p>
            <a:r>
              <a:rPr lang="en-US" sz="2400" dirty="0">
                <a:solidFill>
                  <a:prstClr val="white"/>
                </a:solidFill>
              </a:rPr>
              <a:t>Adhesive / Sealant</a:t>
            </a:r>
          </a:p>
        </p:txBody>
      </p:sp>
    </p:spTree>
    <p:extLst>
      <p:ext uri="{BB962C8B-B14F-4D97-AF65-F5344CB8AC3E}">
        <p14:creationId xmlns:p14="http://schemas.microsoft.com/office/powerpoint/2010/main" val="41560894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7-7-07 246"/>
          <p:cNvPicPr>
            <a:picLocks noChangeAspect="1" noChangeArrowheads="1"/>
          </p:cNvPicPr>
          <p:nvPr/>
        </p:nvPicPr>
        <p:blipFill>
          <a:blip r:embed="rId3" cstate="print"/>
          <a:srcRect/>
          <a:stretch>
            <a:fillRect/>
          </a:stretch>
        </p:blipFill>
        <p:spPr bwMode="auto">
          <a:xfrm>
            <a:off x="0" y="-38100"/>
            <a:ext cx="5791200" cy="4343400"/>
          </a:xfrm>
          <a:prstGeom prst="rect">
            <a:avLst/>
          </a:prstGeom>
          <a:noFill/>
          <a:ln w="9525">
            <a:noFill/>
            <a:miter lim="800000"/>
            <a:headEnd/>
            <a:tailEnd/>
          </a:ln>
          <a:effectLst>
            <a:innerShdw blurRad="114300">
              <a:prstClr val="black"/>
            </a:innerShdw>
          </a:effectLst>
        </p:spPr>
      </p:pic>
      <p:sp>
        <p:nvSpPr>
          <p:cNvPr id="81923" name="TextBox 1"/>
          <p:cNvSpPr txBox="1">
            <a:spLocks noChangeArrowheads="1"/>
          </p:cNvSpPr>
          <p:nvPr/>
        </p:nvSpPr>
        <p:spPr bwMode="auto">
          <a:xfrm>
            <a:off x="0" y="0"/>
            <a:ext cx="5654675" cy="584200"/>
          </a:xfrm>
          <a:prstGeom prst="rect">
            <a:avLst/>
          </a:prstGeom>
          <a:noFill/>
          <a:ln w="9525">
            <a:noFill/>
            <a:miter lim="800000"/>
            <a:headEnd/>
            <a:tailEnd/>
          </a:ln>
        </p:spPr>
        <p:txBody>
          <a:bodyPr wrap="none">
            <a:spAutoFit/>
          </a:bodyPr>
          <a:lstStyle/>
          <a:p>
            <a:r>
              <a:rPr lang="en-US" sz="3200">
                <a:solidFill>
                  <a:srgbClr val="000000"/>
                </a:solidFill>
              </a:rPr>
              <a:t>Bridge Deck Perimeter Control</a:t>
            </a:r>
          </a:p>
        </p:txBody>
      </p:sp>
      <p:pic>
        <p:nvPicPr>
          <p:cNvPr id="3" name="Picture 9" descr="7-7-07 242"/>
          <p:cNvPicPr>
            <a:picLocks noChangeAspect="1" noChangeArrowheads="1"/>
          </p:cNvPicPr>
          <p:nvPr/>
        </p:nvPicPr>
        <p:blipFill>
          <a:blip r:embed="rId4" cstate="print"/>
          <a:srcRect r="14648"/>
          <a:stretch>
            <a:fillRect/>
          </a:stretch>
        </p:blipFill>
        <p:spPr bwMode="auto">
          <a:xfrm>
            <a:off x="5105400" y="3307101"/>
            <a:ext cx="4038600" cy="3550899"/>
          </a:xfrm>
          <a:prstGeom prst="rect">
            <a:avLst/>
          </a:prstGeom>
          <a:noFill/>
          <a:ln w="9525">
            <a:noFill/>
            <a:miter lim="800000"/>
            <a:headEnd/>
            <a:tailEnd/>
          </a:ln>
          <a:effectLst>
            <a:innerShdw blurRad="114300">
              <a:prstClr val="black"/>
            </a:innerShdw>
          </a:effectLst>
        </p:spPr>
      </p:pic>
      <p:pic>
        <p:nvPicPr>
          <p:cNvPr id="12290" name="Picture 2" descr="\\BUFFALO-1\share\pictures\Alaska Sites 2008\Gravina Access\038.JPG"/>
          <p:cNvPicPr>
            <a:picLocks noChangeAspect="1" noChangeArrowheads="1"/>
          </p:cNvPicPr>
          <p:nvPr/>
        </p:nvPicPr>
        <p:blipFill>
          <a:blip r:embed="rId5" cstate="print"/>
          <a:srcRect t="2344"/>
          <a:stretch>
            <a:fillRect/>
          </a:stretch>
        </p:blipFill>
        <p:spPr bwMode="auto">
          <a:xfrm>
            <a:off x="0" y="3286141"/>
            <a:ext cx="5105400" cy="3571859"/>
          </a:xfrm>
          <a:prstGeom prst="rect">
            <a:avLst/>
          </a:prstGeom>
          <a:noFill/>
          <a:effectLst>
            <a:innerShdw blurRad="114300">
              <a:prstClr val="black"/>
            </a:innerShdw>
          </a:effectLst>
        </p:spPr>
      </p:pic>
      <p:pic>
        <p:nvPicPr>
          <p:cNvPr id="12291" name="Picture 3" descr="\\BUFFALO-1\share\pictures\Alaska Sites 2008\Gravina Access\Alex 2008 week 1 047.JPG"/>
          <p:cNvPicPr>
            <a:picLocks noChangeAspect="1" noChangeArrowheads="1"/>
          </p:cNvPicPr>
          <p:nvPr/>
        </p:nvPicPr>
        <p:blipFill>
          <a:blip r:embed="rId6" cstate="print"/>
          <a:srcRect/>
          <a:stretch>
            <a:fillRect/>
          </a:stretch>
        </p:blipFill>
        <p:spPr bwMode="auto">
          <a:xfrm>
            <a:off x="5761567" y="0"/>
            <a:ext cx="3382433" cy="3352800"/>
          </a:xfrm>
          <a:prstGeom prst="rect">
            <a:avLst/>
          </a:prstGeom>
          <a:noFill/>
          <a:effectLst>
            <a:innerShdw blurRad="114300">
              <a:prstClr val="black"/>
            </a:innerShdw>
          </a:effectLst>
        </p:spPr>
      </p:pic>
      <p:sp>
        <p:nvSpPr>
          <p:cNvPr id="7" name="&quot;No&quot; Symbol 6"/>
          <p:cNvSpPr/>
          <p:nvPr/>
        </p:nvSpPr>
        <p:spPr>
          <a:xfrm>
            <a:off x="5638800" y="3886200"/>
            <a:ext cx="2971800" cy="2514600"/>
          </a:xfrm>
          <a:prstGeom prst="noSmoking">
            <a:avLst>
              <a:gd name="adj" fmla="val 8896"/>
            </a:avLst>
          </a:prstGeom>
          <a:solidFill>
            <a:srgbClr val="FF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TextBox 7"/>
          <p:cNvSpPr txBox="1"/>
          <p:nvPr/>
        </p:nvSpPr>
        <p:spPr>
          <a:xfrm>
            <a:off x="76200" y="6412468"/>
            <a:ext cx="1094210" cy="369332"/>
          </a:xfrm>
          <a:prstGeom prst="rect">
            <a:avLst/>
          </a:prstGeom>
          <a:noFill/>
        </p:spPr>
        <p:txBody>
          <a:bodyPr wrap="none" rtlCol="0">
            <a:spAutoFit/>
          </a:bodyPr>
          <a:lstStyle/>
          <a:p>
            <a:r>
              <a:rPr lang="en-US" dirty="0">
                <a:solidFill>
                  <a:prstClr val="black"/>
                </a:solidFill>
              </a:rPr>
              <a:t>Ketchikan</a:t>
            </a:r>
          </a:p>
        </p:txBody>
      </p:sp>
    </p:spTree>
    <p:extLst>
      <p:ext uri="{BB962C8B-B14F-4D97-AF65-F5344CB8AC3E}">
        <p14:creationId xmlns:p14="http://schemas.microsoft.com/office/powerpoint/2010/main" val="1076325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Picture 1" descr="C:\Users\alex\Pictures\best\DSC_0017.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90395" cy="6858000"/>
          </a:xfrm>
          <a:prstGeom prst="rect">
            <a:avLst/>
          </a:prstGeom>
          <a:noFill/>
          <a:effectLst>
            <a:innerShdw blurRad="114300">
              <a:prstClr val="black"/>
            </a:innerShdw>
          </a:effectLst>
        </p:spPr>
      </p:pic>
      <p:sp>
        <p:nvSpPr>
          <p:cNvPr id="58370" name="Rectangle 2"/>
          <p:cNvSpPr>
            <a:spLocks noGrp="1" noChangeArrowheads="1"/>
          </p:cNvSpPr>
          <p:nvPr>
            <p:ph type="title"/>
          </p:nvPr>
        </p:nvSpPr>
        <p:spPr>
          <a:xfrm>
            <a:off x="0" y="0"/>
            <a:ext cx="9144000" cy="1143000"/>
          </a:xfrm>
        </p:spPr>
        <p:txBody>
          <a:bodyPr>
            <a:normAutofit/>
          </a:bodyPr>
          <a:lstStyle/>
          <a:p>
            <a:pPr eaLnBrk="1" hangingPunct="1">
              <a:defRPr/>
            </a:pPr>
            <a:r>
              <a:rPr lang="en-US" sz="3300" b="1" dirty="0">
                <a:solidFill>
                  <a:schemeClr val="bg1"/>
                </a:solidFill>
              </a:rPr>
              <a:t>Stabilized Construction Vehicle Access &amp; Exit Points</a:t>
            </a:r>
          </a:p>
        </p:txBody>
      </p:sp>
      <p:sp>
        <p:nvSpPr>
          <p:cNvPr id="6" name="Rectangle 5"/>
          <p:cNvSpPr/>
          <p:nvPr/>
        </p:nvSpPr>
        <p:spPr>
          <a:xfrm>
            <a:off x="1219200" y="5029200"/>
            <a:ext cx="7467600" cy="1754326"/>
          </a:xfrm>
          <a:prstGeom prst="rect">
            <a:avLst/>
          </a:prstGeom>
        </p:spPr>
        <p:txBody>
          <a:bodyPr wrap="square">
            <a:spAutoFit/>
          </a:bodyPr>
          <a:lstStyle/>
          <a:p>
            <a:r>
              <a:rPr lang="en-US" sz="3600" dirty="0">
                <a:solidFill>
                  <a:schemeClr val="bg1"/>
                </a:solidFill>
                <a:effectLst>
                  <a:outerShdw blurRad="38100" dist="38100" dir="2700000" algn="tl">
                    <a:srgbClr val="000000">
                      <a:alpha val="43137"/>
                    </a:srgbClr>
                  </a:outerShdw>
                </a:effectLst>
              </a:rPr>
              <a:t>A </a:t>
            </a:r>
            <a:r>
              <a:rPr lang="en-US" sz="3600" dirty="0" err="1">
                <a:solidFill>
                  <a:schemeClr val="bg1"/>
                </a:solidFill>
                <a:effectLst>
                  <a:outerShdw blurRad="38100" dist="38100" dir="2700000" algn="tl">
                    <a:srgbClr val="000000">
                      <a:alpha val="43137"/>
                    </a:srgbClr>
                  </a:outerShdw>
                </a:effectLst>
              </a:rPr>
              <a:t>permittee</a:t>
            </a:r>
            <a:r>
              <a:rPr lang="en-US" sz="3600" dirty="0">
                <a:solidFill>
                  <a:schemeClr val="bg1"/>
                </a:solidFill>
                <a:effectLst>
                  <a:outerShdw blurRad="38100" dist="38100" dir="2700000" algn="tl">
                    <a:srgbClr val="000000">
                      <a:alpha val="43137"/>
                    </a:srgbClr>
                  </a:outerShdw>
                </a:effectLst>
              </a:rPr>
              <a:t> must establish construction vehicle access and exit points and they must be stabilized. </a:t>
            </a:r>
          </a:p>
        </p:txBody>
      </p:sp>
      <p:sp>
        <p:nvSpPr>
          <p:cNvPr id="7" name="TextBox 6"/>
          <p:cNvSpPr txBox="1"/>
          <p:nvPr/>
        </p:nvSpPr>
        <p:spPr>
          <a:xfrm>
            <a:off x="7843003" y="6457890"/>
            <a:ext cx="1300997" cy="400110"/>
          </a:xfrm>
          <a:prstGeom prst="rect">
            <a:avLst/>
          </a:prstGeom>
          <a:noFill/>
        </p:spPr>
        <p:txBody>
          <a:bodyPr wrap="none" rtlCol="0">
            <a:spAutoFit/>
          </a:bodyPr>
          <a:lstStyle/>
          <a:p>
            <a:r>
              <a:rPr lang="en-US" sz="2000" dirty="0">
                <a:solidFill>
                  <a:schemeClr val="bg1"/>
                </a:solidFill>
              </a:rPr>
              <a:t>Anchorage</a:t>
            </a:r>
          </a:p>
        </p:txBody>
      </p:sp>
      <p:sp>
        <p:nvSpPr>
          <p:cNvPr id="8" name="TextBox 7"/>
          <p:cNvSpPr txBox="1"/>
          <p:nvPr/>
        </p:nvSpPr>
        <p:spPr>
          <a:xfrm>
            <a:off x="7696200" y="4274403"/>
            <a:ext cx="921214" cy="830997"/>
          </a:xfrm>
          <a:prstGeom prst="rect">
            <a:avLst/>
          </a:prstGeom>
          <a:noFill/>
        </p:spPr>
        <p:txBody>
          <a:bodyPr wrap="none" rtlCol="0">
            <a:spAutoFit/>
          </a:bodyPr>
          <a:lstStyle/>
          <a:p>
            <a:pPr algn="ctr"/>
            <a:r>
              <a:rPr lang="en-US" sz="2400" dirty="0">
                <a:solidFill>
                  <a:schemeClr val="bg1"/>
                </a:solidFill>
              </a:rPr>
              <a:t>Rattle</a:t>
            </a:r>
          </a:p>
          <a:p>
            <a:pPr algn="ctr"/>
            <a:r>
              <a:rPr lang="en-US" sz="2400" dirty="0">
                <a:solidFill>
                  <a:schemeClr val="bg1"/>
                </a:solidFill>
              </a:rPr>
              <a:t>Racks</a:t>
            </a:r>
          </a:p>
        </p:txBody>
      </p:sp>
      <p:pic>
        <p:nvPicPr>
          <p:cNvPr id="10" name="Picture 9" descr="DEC Logo 1"/>
          <p:cNvPicPr/>
          <p:nvPr/>
        </p:nvPicPr>
        <p:blipFill>
          <a:blip r:embed="rId4" cstate="print"/>
          <a:srcRect/>
          <a:stretch>
            <a:fillRect/>
          </a:stretch>
        </p:blipFill>
        <p:spPr bwMode="auto">
          <a:xfrm>
            <a:off x="100013" y="776138"/>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94D64952-3308-7648-809A-5AC3D504668D}"/>
              </a:ext>
            </a:extLst>
          </p:cNvPr>
          <p:cNvSpPr txBox="1">
            <a:spLocks/>
          </p:cNvSpPr>
          <p:nvPr/>
        </p:nvSpPr>
        <p:spPr>
          <a:xfrm>
            <a:off x="2668422" y="1143000"/>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4.3.4 </a:t>
            </a:r>
            <a:r>
              <a:rPr kumimoji="0" lang="en-US" sz="1800" b="0" i="0" u="none" strike="noStrike" kern="1200" cap="none" spc="0" normalizeH="0" baseline="0" noProof="0" dirty="0">
                <a:ln>
                  <a:noFill/>
                </a:ln>
                <a:effectLst/>
                <a:uLnTx/>
                <a:uFillTx/>
                <a:latin typeface="Calibri"/>
                <a:ea typeface="+mj-ea"/>
                <a:cs typeface="+mj-cs"/>
              </a:rPr>
              <a:t>Pg. 2</a:t>
            </a:r>
            <a:r>
              <a:rPr lang="en-US" sz="1800" dirty="0">
                <a:latin typeface="Calibri"/>
              </a:rPr>
              <a:t>6</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3559722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95B017-E5DA-4EA7-BBA8-2CF62A8E45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a:effectLst>
            <a:innerShdw blurRad="114300">
              <a:prstClr val="black"/>
            </a:innerShdw>
          </a:effectLst>
        </p:spPr>
      </p:pic>
      <p:sp>
        <p:nvSpPr>
          <p:cNvPr id="4" name="Rectangle 2">
            <a:extLst>
              <a:ext uri="{FF2B5EF4-FFF2-40B4-BE49-F238E27FC236}">
                <a16:creationId xmlns:a16="http://schemas.microsoft.com/office/drawing/2014/main" id="{DF1C2C75-A6CA-4723-A73E-1694A1672146}"/>
              </a:ext>
            </a:extLst>
          </p:cNvPr>
          <p:cNvSpPr txBox="1">
            <a:spLocks noChangeArrowheads="1"/>
          </p:cNvSpPr>
          <p:nvPr/>
        </p:nvSpPr>
        <p:spPr>
          <a:xfrm>
            <a:off x="0" y="0"/>
            <a:ext cx="91440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300" b="1" i="0" u="none" strike="noStrike" kern="1200" cap="none" spc="0" normalizeH="0" baseline="0" noProof="0">
                <a:ln>
                  <a:noFill/>
                </a:ln>
                <a:solidFill>
                  <a:prstClr val="black"/>
                </a:solidFill>
                <a:effectLst/>
                <a:uLnTx/>
                <a:uFillTx/>
                <a:latin typeface="Calibri"/>
                <a:ea typeface="+mj-ea"/>
                <a:cs typeface="+mj-cs"/>
              </a:rPr>
              <a:t>Stabilized Construction Vehicle Access &amp; Exit Points</a:t>
            </a:r>
            <a:endParaRPr kumimoji="0" lang="en-US" sz="3300" b="1" i="0" u="none" strike="noStrike" kern="1200" cap="none" spc="0" normalizeH="0" baseline="0" noProof="0" dirty="0">
              <a:ln>
                <a:noFill/>
              </a:ln>
              <a:solidFill>
                <a:prstClr val="black"/>
              </a:solidFill>
              <a:effectLst/>
              <a:uLnTx/>
              <a:uFillTx/>
              <a:latin typeface="Calibri"/>
              <a:ea typeface="+mj-ea"/>
              <a:cs typeface="+mj-cs"/>
            </a:endParaRPr>
          </a:p>
        </p:txBody>
      </p:sp>
    </p:spTree>
    <p:extLst>
      <p:ext uri="{BB962C8B-B14F-4D97-AF65-F5344CB8AC3E}">
        <p14:creationId xmlns:p14="http://schemas.microsoft.com/office/powerpoint/2010/main" val="1878517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Backup3\pictures\Juneau AKDOT\7-7-07 16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538" y="-82550"/>
            <a:ext cx="9363076" cy="70231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284988" y="6343934"/>
            <a:ext cx="849913" cy="369332"/>
          </a:xfrm>
          <a:prstGeom prst="rect">
            <a:avLst/>
          </a:prstGeom>
          <a:noFill/>
        </p:spPr>
        <p:txBody>
          <a:bodyPr wrap="none" rtlCol="0">
            <a:spAutoFit/>
          </a:bodyPr>
          <a:lstStyle/>
          <a:p>
            <a:r>
              <a:rPr lang="en-US" dirty="0">
                <a:solidFill>
                  <a:prstClr val="white"/>
                </a:solidFill>
              </a:rPr>
              <a:t>Juneau</a:t>
            </a:r>
          </a:p>
        </p:txBody>
      </p: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4611687"/>
            <a:ext cx="7675563" cy="2322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descr="DEC Logo 1"/>
          <p:cNvPicPr/>
          <p:nvPr/>
        </p:nvPicPr>
        <p:blipFill>
          <a:blip r:embed="rId5" cstate="print"/>
          <a:srcRect/>
          <a:stretch>
            <a:fillRect/>
          </a:stretch>
        </p:blipFill>
        <p:spPr bwMode="auto">
          <a:xfrm>
            <a:off x="7696200" y="168770"/>
            <a:ext cx="1119187" cy="1042988"/>
          </a:xfrm>
          <a:prstGeom prst="rect">
            <a:avLst/>
          </a:prstGeom>
          <a:noFill/>
          <a:ln w="9525">
            <a:noFill/>
            <a:miter lim="800000"/>
            <a:headEnd/>
            <a:tailEnd/>
          </a:ln>
        </p:spPr>
      </p:pic>
      <p:sp>
        <p:nvSpPr>
          <p:cNvPr id="3" name="Title 1">
            <a:extLst>
              <a:ext uri="{FF2B5EF4-FFF2-40B4-BE49-F238E27FC236}">
                <a16:creationId xmlns:a16="http://schemas.microsoft.com/office/drawing/2014/main" id="{FC669A0C-CD64-D5F8-749C-D72444D4C946}"/>
              </a:ext>
            </a:extLst>
          </p:cNvPr>
          <p:cNvSpPr txBox="1">
            <a:spLocks/>
          </p:cNvSpPr>
          <p:nvPr/>
        </p:nvSpPr>
        <p:spPr>
          <a:xfrm>
            <a:off x="6428012" y="4174942"/>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4.3.5 </a:t>
            </a:r>
            <a:r>
              <a:rPr kumimoji="0" lang="en-US" sz="1800" b="0" i="0" u="none" strike="noStrike" kern="1200" cap="none" spc="0" normalizeH="0" baseline="0" noProof="0" dirty="0">
                <a:ln>
                  <a:noFill/>
                </a:ln>
                <a:effectLst/>
                <a:uLnTx/>
                <a:uFillTx/>
                <a:latin typeface="Calibri"/>
                <a:ea typeface="+mj-ea"/>
                <a:cs typeface="+mj-cs"/>
              </a:rPr>
              <a:t>Pg. 2</a:t>
            </a:r>
            <a:r>
              <a:rPr lang="en-US" sz="1800" dirty="0">
                <a:latin typeface="Calibri"/>
              </a:rPr>
              <a:t>6</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1447851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struction Entrances-Exits_1.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381000"/>
            <a:ext cx="9144000" cy="6096000"/>
          </a:xfrm>
          <a:prstGeom prst="rect">
            <a:avLst/>
          </a:prstGeom>
        </p:spPr>
      </p:pic>
    </p:spTree>
    <p:extLst>
      <p:ext uri="{BB962C8B-B14F-4D97-AF65-F5344CB8AC3E}">
        <p14:creationId xmlns:p14="http://schemas.microsoft.com/office/powerpoint/2010/main" val="1289364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7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Backup3\pictures\Const Entrance wash\12-2008 OLY pics 00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3075" name="Picture 3" descr="L:\Backup3\pictures\Const Entrance wash\12-2008 OLY pics 00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2405"/>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77348" y="5858470"/>
            <a:ext cx="7052252" cy="923330"/>
          </a:xfrm>
          <a:prstGeom prst="rect">
            <a:avLst/>
          </a:prstGeom>
          <a:noFill/>
        </p:spPr>
        <p:txBody>
          <a:bodyPr wrap="none" rtlCol="0">
            <a:spAutoFit/>
          </a:bodyPr>
          <a:lstStyle/>
          <a:p>
            <a:r>
              <a:rPr lang="en-US" sz="5400" dirty="0">
                <a:solidFill>
                  <a:prstClr val="white"/>
                </a:solidFill>
                <a:effectLst>
                  <a:outerShdw blurRad="38100" dist="38100" dir="2700000" algn="tl">
                    <a:srgbClr val="000000">
                      <a:alpha val="43137"/>
                    </a:srgbClr>
                  </a:outerShdw>
                </a:effectLst>
              </a:rPr>
              <a:t>Automated Wheel Wash</a:t>
            </a:r>
          </a:p>
        </p:txBody>
      </p:sp>
    </p:spTree>
    <p:extLst>
      <p:ext uri="{BB962C8B-B14F-4D97-AF65-F5344CB8AC3E}">
        <p14:creationId xmlns:p14="http://schemas.microsoft.com/office/powerpoint/2010/main" val="3199693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2500"/>
                                  </p:stCondLst>
                                  <p:childTnLst>
                                    <p:set>
                                      <p:cBhvr>
                                        <p:cTn id="6" dur="1" fill="hold">
                                          <p:stCondLst>
                                            <p:cond delay="0"/>
                                          </p:stCondLst>
                                        </p:cTn>
                                        <p:tgtEl>
                                          <p:spTgt spid="3075"/>
                                        </p:tgtEl>
                                        <p:attrNameLst>
                                          <p:attrName>style.visibility</p:attrName>
                                        </p:attrNameLst>
                                      </p:cBhvr>
                                      <p:to>
                                        <p:strVal val="visible"/>
                                      </p:to>
                                    </p:set>
                                    <p:animEffect transition="in" filter="fade">
                                      <p:cBhvr>
                                        <p:cTn id="7" dur="500"/>
                                        <p:tgtEl>
                                          <p:spTgt spid="30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L:\Backup3\pictures\Kongiganak 2010\DSC_073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1133" r="1"/>
          <a:stretch/>
        </p:blipFill>
        <p:spPr bwMode="auto">
          <a:xfrm>
            <a:off x="-19050" y="23884"/>
            <a:ext cx="9144000" cy="6834116"/>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66903" y="946054"/>
            <a:ext cx="8236294" cy="584775"/>
          </a:xfrm>
          <a:prstGeom prst="rect">
            <a:avLst/>
          </a:prstGeom>
          <a:noFill/>
        </p:spPr>
        <p:txBody>
          <a:bodyPr wrap="none" lIns="91440" tIns="45720" rIns="91440" bIns="45720" rtlCol="0" anchor="t">
            <a:spAutoFit/>
          </a:bodyPr>
          <a:lstStyle/>
          <a:p>
            <a:r>
              <a:rPr lang="en-US" sz="3200" b="1">
                <a:solidFill>
                  <a:prstClr val="black"/>
                </a:solidFill>
              </a:rPr>
              <a:t>Is tracking out onto a dirt road really track-out?</a:t>
            </a:r>
            <a:endParaRPr lang="en-US">
              <a:solidFill>
                <a:prstClr val="black"/>
              </a:solidFill>
            </a:endParaRPr>
          </a:p>
        </p:txBody>
      </p:sp>
      <p:sp>
        <p:nvSpPr>
          <p:cNvPr id="3" name="TextBox 2"/>
          <p:cNvSpPr txBox="1"/>
          <p:nvPr/>
        </p:nvSpPr>
        <p:spPr>
          <a:xfrm>
            <a:off x="388674" y="1537142"/>
            <a:ext cx="8329937" cy="1384995"/>
          </a:xfrm>
          <a:prstGeom prst="rect">
            <a:avLst/>
          </a:prstGeom>
          <a:noFill/>
        </p:spPr>
        <p:txBody>
          <a:bodyPr wrap="square" lIns="91440" tIns="45720" rIns="91440" bIns="45720" rtlCol="0" anchor="t">
            <a:spAutoFit/>
          </a:bodyPr>
          <a:lstStyle/>
          <a:p>
            <a:r>
              <a:rPr lang="en-US" sz="2800" b="1" dirty="0">
                <a:solidFill>
                  <a:prstClr val="black"/>
                </a:solidFill>
              </a:rPr>
              <a:t>If sediment escapes the construction site, off site accumulations of sediment must be removed at a frequency sufficient to minimize off-site impacts.</a:t>
            </a:r>
            <a:endParaRPr lang="en-US" sz="2800" b="1" dirty="0">
              <a:solidFill>
                <a:prstClr val="black"/>
              </a:solidFill>
              <a:ea typeface="Calibri"/>
              <a:cs typeface="Calibri"/>
            </a:endParaRPr>
          </a:p>
        </p:txBody>
      </p:sp>
      <p:sp>
        <p:nvSpPr>
          <p:cNvPr id="4" name="TextBox 3"/>
          <p:cNvSpPr txBox="1"/>
          <p:nvPr/>
        </p:nvSpPr>
        <p:spPr>
          <a:xfrm>
            <a:off x="7786783" y="6368534"/>
            <a:ext cx="1258230" cy="369332"/>
          </a:xfrm>
          <a:prstGeom prst="rect">
            <a:avLst/>
          </a:prstGeom>
          <a:noFill/>
        </p:spPr>
        <p:txBody>
          <a:bodyPr wrap="none" rtlCol="0">
            <a:spAutoFit/>
          </a:bodyPr>
          <a:lstStyle/>
          <a:p>
            <a:r>
              <a:rPr lang="en-US" dirty="0" err="1">
                <a:solidFill>
                  <a:prstClr val="white"/>
                </a:solidFill>
              </a:rPr>
              <a:t>Kongiganak</a:t>
            </a:r>
            <a:endParaRPr lang="en-US" dirty="0">
              <a:solidFill>
                <a:prstClr val="white"/>
              </a:solidFill>
            </a:endParaRPr>
          </a:p>
        </p:txBody>
      </p:sp>
      <p:pic>
        <p:nvPicPr>
          <p:cNvPr id="8" name="Picture 7" descr="DEC Logo 1"/>
          <p:cNvPicPr/>
          <p:nvPr/>
        </p:nvPicPr>
        <p:blipFill>
          <a:blip r:embed="rId4" cstate="print"/>
          <a:srcRect/>
          <a:stretch>
            <a:fillRect/>
          </a:stretch>
        </p:blipFill>
        <p:spPr bwMode="auto">
          <a:xfrm>
            <a:off x="601569" y="5254609"/>
            <a:ext cx="1119187" cy="1042988"/>
          </a:xfrm>
          <a:prstGeom prst="rect">
            <a:avLst/>
          </a:prstGeom>
          <a:noFill/>
          <a:ln w="9525">
            <a:noFill/>
            <a:miter lim="800000"/>
            <a:headEnd/>
            <a:tailEnd/>
          </a:ln>
        </p:spPr>
      </p:pic>
      <p:sp>
        <p:nvSpPr>
          <p:cNvPr id="6" name="TextBox 5"/>
          <p:cNvSpPr txBox="1"/>
          <p:nvPr/>
        </p:nvSpPr>
        <p:spPr>
          <a:xfrm>
            <a:off x="-24748" y="133468"/>
            <a:ext cx="9016348" cy="584775"/>
          </a:xfrm>
          <a:prstGeom prst="rect">
            <a:avLst/>
          </a:prstGeom>
          <a:noFill/>
        </p:spPr>
        <p:txBody>
          <a:bodyPr wrap="square" rtlCol="0">
            <a:spAutoFit/>
          </a:bodyPr>
          <a:lstStyle/>
          <a:p>
            <a:r>
              <a:rPr lang="en-US" sz="3200" dirty="0">
                <a:solidFill>
                  <a:schemeClr val="bg1"/>
                </a:solidFill>
              </a:rPr>
              <a:t>Stabilized Construction Vehicle Access and Exit Points</a:t>
            </a:r>
          </a:p>
        </p:txBody>
      </p:sp>
      <p:sp>
        <p:nvSpPr>
          <p:cNvPr id="7" name="Title 1">
            <a:extLst>
              <a:ext uri="{FF2B5EF4-FFF2-40B4-BE49-F238E27FC236}">
                <a16:creationId xmlns:a16="http://schemas.microsoft.com/office/drawing/2014/main" id="{238BE03B-654E-2136-8CE6-174DEC065DE8}"/>
              </a:ext>
            </a:extLst>
          </p:cNvPr>
          <p:cNvSpPr txBox="1">
            <a:spLocks/>
          </p:cNvSpPr>
          <p:nvPr/>
        </p:nvSpPr>
        <p:spPr>
          <a:xfrm>
            <a:off x="6247550" y="5539616"/>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4.3.4 </a:t>
            </a:r>
            <a:r>
              <a:rPr kumimoji="0" lang="en-US" sz="1800" b="0" i="0" u="none" strike="noStrike" kern="1200" cap="none" spc="0" normalizeH="0" baseline="0" noProof="0" dirty="0">
                <a:ln>
                  <a:noFill/>
                </a:ln>
                <a:effectLst/>
                <a:uLnTx/>
                <a:uFillTx/>
                <a:latin typeface="Calibri"/>
                <a:ea typeface="+mj-ea"/>
                <a:cs typeface="+mj-cs"/>
              </a:rPr>
              <a:t>Pg. 2</a:t>
            </a:r>
            <a:r>
              <a:rPr lang="en-US" sz="1800" dirty="0">
                <a:latin typeface="Calibri"/>
              </a:rPr>
              <a:t>6</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10358561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descr="F:\Work pictures\Slopes\DSC01121.JPG"/>
          <p:cNvPicPr>
            <a:picLocks noChangeAspect="1" noChangeArrowheads="1"/>
          </p:cNvPicPr>
          <p:nvPr/>
        </p:nvPicPr>
        <p:blipFill>
          <a:blip r:embed="rId3" cstate="print"/>
          <a:srcRect l="45563" t="20250" b="25500"/>
          <a:stretch>
            <a:fillRect/>
          </a:stretch>
        </p:blipFill>
        <p:spPr bwMode="auto">
          <a:xfrm>
            <a:off x="1" y="25481"/>
            <a:ext cx="9144000" cy="6832519"/>
          </a:xfrm>
          <a:prstGeom prst="rect">
            <a:avLst/>
          </a:prstGeom>
          <a:noFill/>
          <a:effectLst>
            <a:innerShdw blurRad="114300">
              <a:prstClr val="black"/>
            </a:innerShdw>
          </a:effectLst>
        </p:spPr>
      </p:pic>
      <p:sp>
        <p:nvSpPr>
          <p:cNvPr id="2" name="TextBox 1"/>
          <p:cNvSpPr txBox="1"/>
          <p:nvPr/>
        </p:nvSpPr>
        <p:spPr>
          <a:xfrm>
            <a:off x="76200" y="1676400"/>
            <a:ext cx="4786888" cy="923330"/>
          </a:xfrm>
          <a:prstGeom prst="rect">
            <a:avLst/>
          </a:prstGeom>
          <a:solidFill>
            <a:schemeClr val="tx2">
              <a:lumMod val="25000"/>
              <a:alpha val="82000"/>
            </a:schemeClr>
          </a:solidFill>
        </p:spPr>
        <p:txBody>
          <a:bodyPr wrap="none" rtlCol="0">
            <a:spAutoFit/>
          </a:bodyPr>
          <a:lstStyle/>
          <a:p>
            <a:r>
              <a:rPr lang="en-US" sz="5400" dirty="0">
                <a:solidFill>
                  <a:prstClr val="white"/>
                </a:solidFill>
                <a:effectLst>
                  <a:outerShdw blurRad="38100" dist="38100" dir="2700000" algn="tl">
                    <a:srgbClr val="000000">
                      <a:alpha val="43137"/>
                    </a:srgbClr>
                  </a:outerShdw>
                </a:effectLst>
              </a:rPr>
              <a:t>Sediment Basins</a:t>
            </a:r>
          </a:p>
        </p:txBody>
      </p:sp>
      <p:sp>
        <p:nvSpPr>
          <p:cNvPr id="5" name="TextBox 4"/>
          <p:cNvSpPr txBox="1"/>
          <p:nvPr/>
        </p:nvSpPr>
        <p:spPr>
          <a:xfrm>
            <a:off x="45720" y="2420540"/>
            <a:ext cx="8686800" cy="4154984"/>
          </a:xfrm>
          <a:prstGeom prst="rect">
            <a:avLst/>
          </a:prstGeom>
          <a:noFill/>
        </p:spPr>
        <p:txBody>
          <a:bodyPr wrap="square" rtlCol="0">
            <a:spAutoFit/>
          </a:bodyPr>
          <a:lstStyle/>
          <a:p>
            <a:pPr marL="342900" indent="-342900">
              <a:buFont typeface="Arial" panose="020B0604020202020204" pitchFamily="34" charset="0"/>
              <a:buChar char="•"/>
            </a:pPr>
            <a:r>
              <a:rPr lang="en-US" sz="2200" dirty="0">
                <a:solidFill>
                  <a:prstClr val="white"/>
                </a:solidFill>
              </a:rPr>
              <a:t>For common drainage locations that serve an area with 10 or more acres disturbed at one time, a temporary (or permanent) sediment basin that provides storage for a calculated volume of runoff from the drainage area from a 2-year, 24-hour storm, or equivalent sediment control measures, must be installed, maintained, and used where practicable until final stabilization of the site.0 acres of contributing drainage requires a sediment basin</a:t>
            </a:r>
          </a:p>
          <a:p>
            <a:pPr marL="342900" indent="-342900">
              <a:buFont typeface="Arial" panose="020B0604020202020204" pitchFamily="34" charset="0"/>
              <a:buChar char="•"/>
            </a:pPr>
            <a:endParaRPr lang="en-US" sz="2200" dirty="0">
              <a:solidFill>
                <a:prstClr val="white"/>
              </a:solidFill>
            </a:endParaRPr>
          </a:p>
          <a:p>
            <a:pPr marL="342900" indent="-342900">
              <a:buFont typeface="Arial" panose="020B0604020202020204" pitchFamily="34" charset="0"/>
              <a:buChar char="•"/>
            </a:pPr>
            <a:r>
              <a:rPr lang="en-US" sz="2200" dirty="0">
                <a:solidFill>
                  <a:prstClr val="white"/>
                </a:solidFill>
              </a:rPr>
              <a:t>Where no such calculation has been performed, a temporary (or permanent) sediment basin providing 3,600 cubic feet of storage per acre drained, or equivalent sediment control measures, must be installed and used where practicable until final stabilization of the site. </a:t>
            </a:r>
          </a:p>
        </p:txBody>
      </p:sp>
      <p:sp>
        <p:nvSpPr>
          <p:cNvPr id="6" name="TextBox 5"/>
          <p:cNvSpPr txBox="1"/>
          <p:nvPr/>
        </p:nvSpPr>
        <p:spPr>
          <a:xfrm>
            <a:off x="8192983" y="6400800"/>
            <a:ext cx="851515" cy="369332"/>
          </a:xfrm>
          <a:prstGeom prst="rect">
            <a:avLst/>
          </a:prstGeom>
          <a:noFill/>
        </p:spPr>
        <p:txBody>
          <a:bodyPr wrap="none" rtlCol="0">
            <a:spAutoFit/>
          </a:bodyPr>
          <a:lstStyle/>
          <a:p>
            <a:r>
              <a:rPr lang="en-US" dirty="0">
                <a:solidFill>
                  <a:prstClr val="white"/>
                </a:solidFill>
              </a:rPr>
              <a:t>Wasilla</a:t>
            </a:r>
          </a:p>
        </p:txBody>
      </p:sp>
      <p:pic>
        <p:nvPicPr>
          <p:cNvPr id="8" name="Picture 7" descr="DEC Logo 1"/>
          <p:cNvPicPr/>
          <p:nvPr/>
        </p:nvPicPr>
        <p:blipFill>
          <a:blip r:embed="rId4" cstate="print"/>
          <a:srcRect/>
          <a:stretch>
            <a:fillRect/>
          </a:stretch>
        </p:blipFill>
        <p:spPr bwMode="auto">
          <a:xfrm>
            <a:off x="7772400" y="168770"/>
            <a:ext cx="1119187" cy="1042988"/>
          </a:xfrm>
          <a:prstGeom prst="rect">
            <a:avLst/>
          </a:prstGeom>
          <a:noFill/>
          <a:ln w="9525">
            <a:noFill/>
            <a:miter lim="800000"/>
            <a:headEnd/>
            <a:tailEnd/>
          </a:ln>
        </p:spPr>
      </p:pic>
      <p:sp>
        <p:nvSpPr>
          <p:cNvPr id="3" name="Title 1">
            <a:extLst>
              <a:ext uri="{FF2B5EF4-FFF2-40B4-BE49-F238E27FC236}">
                <a16:creationId xmlns:a16="http://schemas.microsoft.com/office/drawing/2014/main" id="{F4FDA85A-27FF-9093-323A-D001E1FCA1E0}"/>
              </a:ext>
            </a:extLst>
          </p:cNvPr>
          <p:cNvSpPr txBox="1">
            <a:spLocks/>
          </p:cNvSpPr>
          <p:nvPr/>
        </p:nvSpPr>
        <p:spPr>
          <a:xfrm>
            <a:off x="6097605" y="1719143"/>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4.3.9 </a:t>
            </a:r>
            <a:r>
              <a:rPr kumimoji="0" lang="en-US" sz="1800" b="0" i="0" u="none" strike="noStrike" kern="1200" cap="none" spc="0" normalizeH="0" baseline="0" noProof="0" dirty="0">
                <a:ln>
                  <a:noFill/>
                </a:ln>
                <a:effectLst/>
                <a:uLnTx/>
                <a:uFillTx/>
                <a:latin typeface="Calibri"/>
                <a:ea typeface="+mj-ea"/>
                <a:cs typeface="+mj-cs"/>
              </a:rPr>
              <a:t>Pg. 2</a:t>
            </a:r>
            <a:r>
              <a:rPr lang="en-US" sz="1800" dirty="0">
                <a:latin typeface="Calibri"/>
              </a:rPr>
              <a:t>6</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25430674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9FE609D-A51B-4D56-B349-F9BF8DF55C86}"/>
              </a:ext>
            </a:extLst>
          </p:cNvPr>
          <p:cNvPicPr>
            <a:picLocks noChangeAspect="1"/>
          </p:cNvPicPr>
          <p:nvPr/>
        </p:nvPicPr>
        <p:blipFill>
          <a:blip r:embed="rId2"/>
          <a:stretch>
            <a:fillRect/>
          </a:stretch>
        </p:blipFill>
        <p:spPr>
          <a:xfrm>
            <a:off x="0" y="-4379"/>
            <a:ext cx="9144000" cy="6866758"/>
          </a:xfrm>
          <a:prstGeom prst="rect">
            <a:avLst/>
          </a:prstGeom>
          <a:effectLst>
            <a:innerShdw blurRad="114300">
              <a:prstClr val="black"/>
            </a:innerShdw>
          </a:effectLst>
        </p:spPr>
      </p:pic>
      <p:sp>
        <p:nvSpPr>
          <p:cNvPr id="3" name="TextBox 2">
            <a:extLst>
              <a:ext uri="{FF2B5EF4-FFF2-40B4-BE49-F238E27FC236}">
                <a16:creationId xmlns:a16="http://schemas.microsoft.com/office/drawing/2014/main" id="{E2A01A6B-8140-4335-9EDF-CC32B58CCEF9}"/>
              </a:ext>
            </a:extLst>
          </p:cNvPr>
          <p:cNvSpPr txBox="1"/>
          <p:nvPr/>
        </p:nvSpPr>
        <p:spPr>
          <a:xfrm>
            <a:off x="457200" y="5338941"/>
            <a:ext cx="8686800" cy="1200329"/>
          </a:xfrm>
          <a:prstGeom prst="rect">
            <a:avLst/>
          </a:prstGeom>
          <a:noFill/>
        </p:spPr>
        <p:txBody>
          <a:bodyPr wrap="square">
            <a:spAutoFit/>
          </a:bodyPr>
          <a:lstStyle/>
          <a:p>
            <a:r>
              <a:rPr lang="en-US" sz="3600" dirty="0">
                <a:effectLst>
                  <a:outerShdw blurRad="38100" dist="38100" dir="2700000" algn="tl">
                    <a:srgbClr val="000000">
                      <a:alpha val="43137"/>
                    </a:srgbClr>
                  </a:outerShdw>
                </a:effectLst>
              </a:rPr>
              <a:t>Note: No installation of sediment basins should be installed in permafrost areas.</a:t>
            </a:r>
          </a:p>
        </p:txBody>
      </p:sp>
      <p:pic>
        <p:nvPicPr>
          <p:cNvPr id="5" name="Picture 4" descr="DEC Logo 1">
            <a:extLst>
              <a:ext uri="{FF2B5EF4-FFF2-40B4-BE49-F238E27FC236}">
                <a16:creationId xmlns:a16="http://schemas.microsoft.com/office/drawing/2014/main" id="{E319507C-F20E-4EEA-842D-4257C8CAAC82}"/>
              </a:ext>
            </a:extLst>
          </p:cNvPr>
          <p:cNvPicPr/>
          <p:nvPr/>
        </p:nvPicPr>
        <p:blipFill>
          <a:blip r:embed="rId3" cstate="print"/>
          <a:srcRect/>
          <a:stretch>
            <a:fillRect/>
          </a:stretch>
        </p:blipFill>
        <p:spPr bwMode="auto">
          <a:xfrm>
            <a:off x="7772400" y="168770"/>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363DE70E-617C-0C6A-44ED-544960E6A1A5}"/>
              </a:ext>
            </a:extLst>
          </p:cNvPr>
          <p:cNvSpPr txBox="1">
            <a:spLocks/>
          </p:cNvSpPr>
          <p:nvPr/>
        </p:nvSpPr>
        <p:spPr>
          <a:xfrm>
            <a:off x="6019800" y="1752600"/>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4.3.9.4 </a:t>
            </a:r>
            <a:r>
              <a:rPr kumimoji="0" lang="en-US" sz="1800" b="0" i="0" u="none" strike="noStrike" kern="1200" cap="none" spc="0" normalizeH="0" baseline="0" noProof="0" dirty="0">
                <a:ln>
                  <a:noFill/>
                </a:ln>
                <a:effectLst/>
                <a:uLnTx/>
                <a:uFillTx/>
                <a:latin typeface="Calibri"/>
                <a:ea typeface="+mj-ea"/>
                <a:cs typeface="+mj-cs"/>
              </a:rPr>
              <a:t>Pg. 27</a:t>
            </a:r>
          </a:p>
        </p:txBody>
      </p:sp>
    </p:spTree>
    <p:extLst>
      <p:ext uri="{BB962C8B-B14F-4D97-AF65-F5344CB8AC3E}">
        <p14:creationId xmlns:p14="http://schemas.microsoft.com/office/powerpoint/2010/main" val="40219033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descr="C:\Users\alex\Pictures\KTD Ward Road 2010\P7200131.JPG"/>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686082" name="Rectangle 2"/>
          <p:cNvSpPr>
            <a:spLocks noGrp="1" noChangeArrowheads="1"/>
          </p:cNvSpPr>
          <p:nvPr>
            <p:ph type="title"/>
          </p:nvPr>
        </p:nvSpPr>
        <p:spPr>
          <a:xfrm>
            <a:off x="0" y="0"/>
            <a:ext cx="9144000" cy="990600"/>
          </a:xfrm>
        </p:spPr>
        <p:txBody>
          <a:bodyPr>
            <a:noAutofit/>
          </a:bodyPr>
          <a:lstStyle/>
          <a:p>
            <a:pPr eaLnBrk="1" hangingPunct="1">
              <a:defRPr/>
            </a:pPr>
            <a:r>
              <a:rPr lang="en-US" sz="6000" b="1" dirty="0">
                <a:effectLst>
                  <a:outerShdw blurRad="38100" dist="38100" dir="2700000" algn="tl">
                    <a:srgbClr val="000000">
                      <a:alpha val="43137"/>
                    </a:srgbClr>
                  </a:outerShdw>
                </a:effectLst>
              </a:rPr>
              <a:t>Control Dewatering</a:t>
            </a:r>
          </a:p>
        </p:txBody>
      </p:sp>
      <p:sp>
        <p:nvSpPr>
          <p:cNvPr id="686084" name="Rectangle 4"/>
          <p:cNvSpPr>
            <a:spLocks noChangeArrowheads="1"/>
          </p:cNvSpPr>
          <p:nvPr/>
        </p:nvSpPr>
        <p:spPr bwMode="auto">
          <a:xfrm>
            <a:off x="2895600" y="4191000"/>
            <a:ext cx="6248400" cy="2667000"/>
          </a:xfrm>
          <a:prstGeom prst="rect">
            <a:avLst/>
          </a:prstGeom>
          <a:solidFill>
            <a:schemeClr val="tx1">
              <a:lumMod val="75000"/>
              <a:alpha val="63000"/>
            </a:schemeClr>
          </a:solidFill>
          <a:ln w="9525">
            <a:noFill/>
            <a:miter lim="800000"/>
            <a:headEnd/>
            <a:tailEnd/>
          </a:ln>
          <a:effectLst/>
        </p:spPr>
        <p:txBody>
          <a:bodyPr/>
          <a:lstStyle/>
          <a:p>
            <a:pPr marL="342900" indent="-342900">
              <a:spcBef>
                <a:spcPct val="20000"/>
              </a:spcBef>
              <a:buSzPct val="65000"/>
              <a:buFont typeface="Arial" pitchFamily="34" charset="0"/>
              <a:buChar char="•"/>
              <a:defRPr/>
            </a:pPr>
            <a:r>
              <a:rPr lang="en-US" sz="3200" dirty="0">
                <a:solidFill>
                  <a:prstClr val="black"/>
                </a:solidFill>
              </a:rPr>
              <a:t>Plan the dewatering activity</a:t>
            </a:r>
          </a:p>
          <a:p>
            <a:pPr marL="742950" lvl="1" indent="-285750">
              <a:spcBef>
                <a:spcPct val="20000"/>
              </a:spcBef>
              <a:buSzPct val="65000"/>
              <a:buFont typeface="Arial" pitchFamily="34" charset="0"/>
              <a:buChar char="•"/>
              <a:defRPr/>
            </a:pPr>
            <a:r>
              <a:rPr lang="en-US" sz="2800" dirty="0">
                <a:solidFill>
                  <a:prstClr val="black"/>
                </a:solidFill>
              </a:rPr>
              <a:t>Have an approved method</a:t>
            </a:r>
          </a:p>
          <a:p>
            <a:pPr marL="742950" lvl="1" indent="-285750">
              <a:spcBef>
                <a:spcPct val="20000"/>
              </a:spcBef>
              <a:buSzPct val="65000"/>
              <a:buFont typeface="Arial" pitchFamily="34" charset="0"/>
              <a:buChar char="•"/>
              <a:defRPr/>
            </a:pPr>
            <a:r>
              <a:rPr lang="en-US" sz="2800" dirty="0">
                <a:solidFill>
                  <a:prstClr val="black"/>
                </a:solidFill>
              </a:rPr>
              <a:t>File NOI for DEC permit if necessary</a:t>
            </a:r>
          </a:p>
          <a:p>
            <a:pPr marL="742950" lvl="1" indent="-285750">
              <a:spcBef>
                <a:spcPct val="20000"/>
              </a:spcBef>
              <a:buSzPct val="65000"/>
              <a:buFont typeface="Arial" pitchFamily="34" charset="0"/>
              <a:buChar char="•"/>
              <a:defRPr/>
            </a:pPr>
            <a:r>
              <a:rPr lang="en-US" sz="2800" dirty="0">
                <a:solidFill>
                  <a:prstClr val="black"/>
                </a:solidFill>
              </a:rPr>
              <a:t>Involve the approval agency</a:t>
            </a:r>
          </a:p>
          <a:p>
            <a:pPr marL="742950" lvl="1" indent="-285750">
              <a:spcBef>
                <a:spcPct val="20000"/>
              </a:spcBef>
              <a:buSzPct val="65000"/>
              <a:buFont typeface="Arial" pitchFamily="34" charset="0"/>
              <a:buChar char="•"/>
              <a:defRPr/>
            </a:pPr>
            <a:r>
              <a:rPr lang="en-US" sz="2800" dirty="0">
                <a:solidFill>
                  <a:prstClr val="black"/>
                </a:solidFill>
              </a:rPr>
              <a:t>Monitor dewatering operations</a:t>
            </a:r>
          </a:p>
        </p:txBody>
      </p:sp>
    </p:spTree>
    <p:extLst>
      <p:ext uri="{BB962C8B-B14F-4D97-AF65-F5344CB8AC3E}">
        <p14:creationId xmlns:p14="http://schemas.microsoft.com/office/powerpoint/2010/main" val="31799123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538" y="898525"/>
            <a:ext cx="7510462" cy="1506538"/>
          </a:xfrm>
        </p:spPr>
        <p:txBody>
          <a:bodyPr>
            <a:normAutofit fontScale="90000"/>
          </a:bodyPr>
          <a:lstStyle/>
          <a:p>
            <a:pPr algn="ctr" eaLnBrk="1" fontAlgn="auto" hangingPunct="1">
              <a:spcAft>
                <a:spcPts val="0"/>
              </a:spcAft>
              <a:defRPr/>
            </a:pPr>
            <a:r>
              <a:rPr lang="en-US" dirty="0">
                <a:solidFill>
                  <a:prstClr val="white"/>
                </a:solidFill>
              </a:rPr>
              <a:t>ADEC Dewatering Permit</a:t>
            </a:r>
            <a:br>
              <a:rPr lang="en-US" dirty="0">
                <a:solidFill>
                  <a:prstClr val="white"/>
                </a:solidFill>
              </a:rPr>
            </a:br>
            <a:r>
              <a:rPr lang="en-US" dirty="0">
                <a:solidFill>
                  <a:prstClr val="white"/>
                </a:solidFill>
              </a:rPr>
              <a:t>AKG002000</a:t>
            </a:r>
            <a:br>
              <a:rPr lang="en-US" altLang="en-US" sz="2800" dirty="0">
                <a:solidFill>
                  <a:schemeClr val="bg1"/>
                </a:solidFill>
                <a:latin typeface="Times New Roman" pitchFamily="18" charset="0"/>
                <a:cs typeface="Times New Roman" pitchFamily="18" charset="0"/>
              </a:rPr>
            </a:br>
            <a:endParaRPr lang="en-US" dirty="0"/>
          </a:p>
        </p:txBody>
      </p:sp>
      <p:sp>
        <p:nvSpPr>
          <p:cNvPr id="3" name="Content Placeholder 2"/>
          <p:cNvSpPr>
            <a:spLocks noGrp="1"/>
          </p:cNvSpPr>
          <p:nvPr>
            <p:ph idx="1"/>
          </p:nvPr>
        </p:nvSpPr>
        <p:spPr>
          <a:xfrm>
            <a:off x="617538" y="2057400"/>
            <a:ext cx="8145462" cy="3981450"/>
          </a:xfrm>
        </p:spPr>
        <p:txBody>
          <a:bodyPr rtlCol="0">
            <a:normAutofit fontScale="92500" lnSpcReduction="10000"/>
          </a:bodyPr>
          <a:lstStyle/>
          <a:p>
            <a:pPr eaLnBrk="1" hangingPunct="1">
              <a:buClr>
                <a:srgbClr val="FFFFFF"/>
              </a:buClr>
              <a:defRPr/>
            </a:pPr>
            <a:r>
              <a:rPr lang="en-US" altLang="en-US" dirty="0">
                <a:solidFill>
                  <a:schemeClr val="bg1"/>
                </a:solidFill>
              </a:rPr>
              <a:t>Dewatering discharges eligible for coverage under this general permit consist of water pumped from excavation areas through the use of temporary dewatering wells or submersible pumps to lower the water table to support a construction activity. The dewatering of accumulated groundwater and storm water that accumulates within an excavation area is an authorized discharge under the permit. The permit does provide discharge authorization for dewatering conducted within 1,500 feet of a permit defined “DEC-identified contaminated site” although special permit conditions apply and additional requirements may be added in the discharge authorization. The special conditions will provide assurance that the dewatering activities does not pull contamination from known contaminated sites. See</a:t>
            </a:r>
          </a:p>
          <a:p>
            <a:pPr eaLnBrk="1" hangingPunct="1">
              <a:buClr>
                <a:srgbClr val="FFFFFF"/>
              </a:buClr>
              <a:defRPr/>
            </a:pPr>
            <a:r>
              <a:rPr lang="en-US" altLang="en-US" dirty="0">
                <a:solidFill>
                  <a:schemeClr val="bg1"/>
                </a:solidFill>
                <a:hlinkClick r:id="rId3"/>
              </a:rPr>
              <a:t>http://dec.alaska.gov/water/wnpspc/stormwater/edhsgp.html</a:t>
            </a:r>
            <a:r>
              <a:rPr lang="en-US" altLang="en-US" dirty="0">
                <a:solidFill>
                  <a:schemeClr val="bg1"/>
                </a:solidFill>
              </a:rPr>
              <a:t> </a:t>
            </a:r>
          </a:p>
          <a:p>
            <a:pPr eaLnBrk="1" fontAlgn="auto" hangingPunct="1">
              <a:defRPr/>
            </a:pPr>
            <a:endParaRPr lang="en-US" dirty="0">
              <a:solidFill>
                <a:schemeClr val="bg2">
                  <a:lumMod val="75000"/>
                </a:schemeClr>
              </a:solidFill>
            </a:endParaRPr>
          </a:p>
        </p:txBody>
      </p:sp>
      <p:sp>
        <p:nvSpPr>
          <p:cNvPr id="4" name="Footer Placeholder 3"/>
          <p:cNvSpPr>
            <a:spLocks noGrp="1"/>
          </p:cNvSpPr>
          <p:nvPr>
            <p:ph type="ftr" sz="quarter" idx="11"/>
          </p:nvPr>
        </p:nvSpPr>
        <p:spPr>
          <a:xfrm>
            <a:off x="533400" y="6248400"/>
            <a:ext cx="5657850" cy="365125"/>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rPr>
              <a:t>Regulations #18</a:t>
            </a:r>
          </a:p>
        </p:txBody>
      </p:sp>
    </p:spTree>
    <p:extLst>
      <p:ext uri="{BB962C8B-B14F-4D97-AF65-F5344CB8AC3E}">
        <p14:creationId xmlns:p14="http://schemas.microsoft.com/office/powerpoint/2010/main" val="26093595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5" descr="9-30-07 233"/>
          <p:cNvPicPr>
            <a:picLocks noChangeAspect="1" noChangeArrowheads="1"/>
          </p:cNvPicPr>
          <p:nvPr/>
        </p:nvPicPr>
        <p:blipFill>
          <a:blip r:embed="rId2" cstate="print">
            <a:lum bright="-38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Rectangle 1"/>
          <p:cNvSpPr>
            <a:spLocks noChangeArrowheads="1"/>
          </p:cNvSpPr>
          <p:nvPr/>
        </p:nvSpPr>
        <p:spPr bwMode="auto">
          <a:xfrm>
            <a:off x="0" y="1143000"/>
            <a:ext cx="9144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US" altLang="en-US" sz="24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5604" name="TextBox 2"/>
          <p:cNvSpPr txBox="1">
            <a:spLocks noChangeArrowheads="1"/>
          </p:cNvSpPr>
          <p:nvPr/>
        </p:nvSpPr>
        <p:spPr bwMode="auto">
          <a:xfrm>
            <a:off x="228600" y="381000"/>
            <a:ext cx="54419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2800" b="1"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rPr>
              <a:t>Dewatering Notice Requirements </a:t>
            </a:r>
            <a:endParaRPr kumimoji="0" lang="en-US" altLang="en-US" sz="2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 name="Rectangle 1"/>
          <p:cNvSpPr/>
          <p:nvPr/>
        </p:nvSpPr>
        <p:spPr>
          <a:xfrm>
            <a:off x="304800" y="1304925"/>
            <a:ext cx="8610600" cy="5016500"/>
          </a:xfrm>
          <a:prstGeom prst="rect">
            <a:avLst/>
          </a:prstGeom>
        </p:spPr>
        <p:txBody>
          <a:bodyPr>
            <a:spAutoFit/>
          </a:bodyPr>
          <a:lstStyle>
            <a:lvl1pPr eaLnBrk="0" hangingPunct="0">
              <a:defRPr>
                <a:solidFill>
                  <a:schemeClr val="tx1"/>
                </a:solidFill>
                <a:latin typeface="Arial" charset="0"/>
              </a:defRPr>
            </a:lvl1pPr>
            <a:lvl2pPr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1800" b="0" i="0" u="none" strike="noStrike" kern="0" cap="none" spc="0" normalizeH="0" baseline="0" noProof="0" dirty="0">
                <a:ln>
                  <a:noFill/>
                </a:ln>
                <a:solidFill>
                  <a:prstClr val="white"/>
                </a:solidFill>
                <a:effectLst/>
                <a:uLnTx/>
                <a:uFillTx/>
                <a:latin typeface="Arial" charset="0"/>
              </a:rPr>
              <a:t>Submit an NOI and a certified BMP Plan to receive discharge authorization, IF</a:t>
            </a:r>
          </a:p>
          <a:p>
            <a:pPr marL="0" marR="0" lvl="0" indent="0" defTabSz="914400" eaLnBrk="1" fontAlgn="base" latinLnBrk="0" hangingPunct="1">
              <a:lnSpc>
                <a:spcPct val="100000"/>
              </a:lnSpc>
              <a:spcBef>
                <a:spcPct val="0"/>
              </a:spcBef>
              <a:spcAft>
                <a:spcPct val="0"/>
              </a:spcAft>
              <a:buClrTx/>
              <a:buSzTx/>
              <a:buFontTx/>
              <a:buNone/>
              <a:tabLst/>
              <a:defRPr/>
            </a:pPr>
            <a:endParaRPr kumimoji="0" lang="en-US" altLang="en-US" sz="1800" b="0" i="0" u="none" strike="noStrike" kern="0" cap="none" spc="0" normalizeH="0" baseline="0" noProof="0" dirty="0">
              <a:ln>
                <a:noFill/>
              </a:ln>
              <a:solidFill>
                <a:prstClr val="white"/>
              </a:solidFill>
              <a:effectLst/>
              <a:uLnTx/>
              <a:uFillTx/>
              <a:latin typeface="Arial" charset="0"/>
            </a:endParaRPr>
          </a:p>
          <a:p>
            <a:pPr marL="0" marR="0" lvl="1" indent="0" defTabSz="914400" eaLnBrk="1" fontAlgn="base" latinLnBrk="0" hangingPunct="1">
              <a:lnSpc>
                <a:spcPct val="100000"/>
              </a:lnSpc>
              <a:spcBef>
                <a:spcPct val="0"/>
              </a:spcBef>
              <a:spcAft>
                <a:spcPct val="0"/>
              </a:spcAft>
              <a:buClrTx/>
              <a:buSzTx/>
              <a:buFontTx/>
              <a:buNone/>
              <a:tabLst/>
              <a:defRPr/>
            </a:pPr>
            <a:r>
              <a:rPr kumimoji="0" lang="en-US" altLang="en-US" sz="1800" b="0" i="0" u="none" strike="noStrike" kern="0" cap="none" spc="0" normalizeH="0" baseline="0" noProof="0" dirty="0">
                <a:ln>
                  <a:noFill/>
                </a:ln>
                <a:solidFill>
                  <a:prstClr val="white"/>
                </a:solidFill>
                <a:effectLst/>
                <a:uLnTx/>
                <a:uFillTx/>
                <a:latin typeface="Arial" charset="0"/>
              </a:rPr>
              <a:t>1.	You have excavation dewatering activities located within 1,500 feet of a 	permit defined “DEC-identified contaminated site,” or</a:t>
            </a:r>
          </a:p>
          <a:p>
            <a:pPr marL="0" marR="0" lvl="1" indent="0" defTabSz="914400" eaLnBrk="1" fontAlgn="base" latinLnBrk="0" hangingPunct="1">
              <a:lnSpc>
                <a:spcPct val="100000"/>
              </a:lnSpc>
              <a:spcBef>
                <a:spcPct val="0"/>
              </a:spcBef>
              <a:spcAft>
                <a:spcPct val="0"/>
              </a:spcAft>
              <a:buClrTx/>
              <a:buSzTx/>
              <a:buFontTx/>
              <a:buNone/>
              <a:tabLst/>
              <a:defRPr/>
            </a:pPr>
            <a:r>
              <a:rPr kumimoji="0" lang="en-US" altLang="en-US" sz="1800" b="0" i="0" u="none" strike="noStrike" kern="0" cap="none" spc="0" normalizeH="0" baseline="0" noProof="0" dirty="0">
                <a:ln>
                  <a:noFill/>
                </a:ln>
                <a:solidFill>
                  <a:prstClr val="white"/>
                </a:solidFill>
                <a:effectLst/>
                <a:uLnTx/>
                <a:uFillTx/>
                <a:latin typeface="Arial" charset="0"/>
              </a:rPr>
              <a:t>2.	You have excavation dewatering activities located within 1,500 feet of a 	“contaminated groundwater plume” identified by Contaminated Sites, or</a:t>
            </a:r>
          </a:p>
          <a:p>
            <a:pPr marL="800100" marR="0" lvl="1" indent="-342900" defTabSz="914400" eaLnBrk="1" fontAlgn="base" latinLnBrk="0" hangingPunct="1">
              <a:lnSpc>
                <a:spcPct val="100000"/>
              </a:lnSpc>
              <a:spcBef>
                <a:spcPct val="0"/>
              </a:spcBef>
              <a:spcAft>
                <a:spcPct val="0"/>
              </a:spcAft>
              <a:buClrTx/>
              <a:buSzTx/>
              <a:buFontTx/>
              <a:buAutoNum type="arabicPeriod" startAt="3"/>
              <a:tabLst/>
              <a:defRPr/>
            </a:pPr>
            <a:r>
              <a:rPr kumimoji="0" lang="en-US" altLang="en-US" sz="1800" b="0" i="0" u="none" strike="noStrike" kern="0" cap="none" spc="0" normalizeH="0" baseline="0" noProof="0" dirty="0">
                <a:ln>
                  <a:noFill/>
                </a:ln>
                <a:solidFill>
                  <a:prstClr val="white"/>
                </a:solidFill>
                <a:effectLst/>
                <a:uLnTx/>
                <a:uFillTx/>
                <a:latin typeface="Arial" charset="0"/>
              </a:rPr>
              <a:t> You have excavation dewatering discharge to waters of the U.S. not </a:t>
            </a:r>
          </a:p>
          <a:p>
            <a:pPr marL="0" marR="0" lvl="1" indent="0" defTabSz="914400" eaLnBrk="1" fontAlgn="base" latinLnBrk="0" hangingPunct="1">
              <a:lnSpc>
                <a:spcPct val="100000"/>
              </a:lnSpc>
              <a:spcBef>
                <a:spcPct val="0"/>
              </a:spcBef>
              <a:spcAft>
                <a:spcPct val="0"/>
              </a:spcAft>
              <a:buClrTx/>
              <a:buSzTx/>
              <a:buFontTx/>
              <a:buNone/>
              <a:tabLst/>
              <a:defRPr/>
            </a:pPr>
            <a:r>
              <a:rPr kumimoji="0" lang="en-US" altLang="en-US" sz="1800" b="0" i="0" u="none" strike="noStrike" kern="0" cap="none" spc="0" normalizeH="0" baseline="0" noProof="0" dirty="0">
                <a:ln>
                  <a:noFill/>
                </a:ln>
                <a:solidFill>
                  <a:prstClr val="white"/>
                </a:solidFill>
                <a:effectLst/>
                <a:uLnTx/>
                <a:uFillTx/>
                <a:latin typeface="Arial" charset="0"/>
              </a:rPr>
              <a:t>	covered by the Construction General Permit</a:t>
            </a:r>
          </a:p>
          <a:p>
            <a:pPr marL="0" marR="0" lvl="0" indent="0" defTabSz="914400" eaLnBrk="1" fontAlgn="base" latinLnBrk="0" hangingPunct="1">
              <a:lnSpc>
                <a:spcPct val="100000"/>
              </a:lnSpc>
              <a:spcBef>
                <a:spcPct val="20000"/>
              </a:spcBef>
              <a:spcAft>
                <a:spcPts val="600"/>
              </a:spcAft>
              <a:buClr>
                <a:srgbClr val="FFFFFF"/>
              </a:buClr>
              <a:buSzPct val="80000"/>
              <a:buFontTx/>
              <a:buNone/>
              <a:tabLst/>
              <a:defRPr/>
            </a:pPr>
            <a:endParaRPr kumimoji="0" lang="en-US" altLang="en-US" sz="2000" b="0" i="0" u="none" strike="noStrike" kern="0" cap="none" spc="0" normalizeH="0" baseline="0" noProof="0" dirty="0">
              <a:ln>
                <a:noFill/>
              </a:ln>
              <a:solidFill>
                <a:prstClr val="white"/>
              </a:solidFill>
              <a:effectLst/>
              <a:uLnTx/>
              <a:uFillTx/>
              <a:latin typeface="Century Gothic" pitchFamily="34" charset="0"/>
            </a:endParaRPr>
          </a:p>
          <a:p>
            <a:pPr marL="0" marR="0" lvl="0" indent="0" defTabSz="914400" eaLnBrk="1" fontAlgn="base" latinLnBrk="0" hangingPunct="1">
              <a:lnSpc>
                <a:spcPct val="100000"/>
              </a:lnSpc>
              <a:spcBef>
                <a:spcPct val="20000"/>
              </a:spcBef>
              <a:spcAft>
                <a:spcPts val="600"/>
              </a:spcAft>
              <a:buClr>
                <a:srgbClr val="FFFFFF"/>
              </a:buClr>
              <a:buSzPct val="80000"/>
              <a:buFontTx/>
              <a:buNone/>
              <a:tabLst/>
              <a:defRPr/>
            </a:pPr>
            <a:r>
              <a:rPr kumimoji="0" lang="en-US" alt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IF answers to 1, 2, and 3 is No then no NOI Submittal is required. Projects not requiring an NOI still must comply with the conditions of the Excavation Dewatering General Permit.</a:t>
            </a:r>
            <a:r>
              <a:rPr kumimoji="0" lang="en-US" altLang="en-US" sz="20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t>
            </a:r>
            <a:r>
              <a:rPr kumimoji="0" lang="en-US" alt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Dewatering discharge to the land is authorized in accordance to Part 4.0, Control Measures; Part 5.0, Monitoring Requirements; and Part 6.0, Reporting and Recordkeeping of the Excavation Dewatering General Permit.</a:t>
            </a:r>
          </a:p>
          <a:p>
            <a:pPr marL="0" marR="0" lvl="1" indent="0" defTabSz="914400" eaLnBrk="1" fontAlgn="base" latinLnBrk="0" hangingPunct="1">
              <a:lnSpc>
                <a:spcPct val="100000"/>
              </a:lnSpc>
              <a:spcBef>
                <a:spcPct val="0"/>
              </a:spcBef>
              <a:spcAft>
                <a:spcPct val="0"/>
              </a:spcAft>
              <a:buClrTx/>
              <a:buSzTx/>
              <a:buFontTx/>
              <a:buNone/>
              <a:tabLst/>
              <a:defRPr/>
            </a:pPr>
            <a:endParaRPr kumimoji="0" lang="en-US" altLang="en-US" sz="1800" b="0" i="0" u="none" strike="noStrike" kern="0" cap="none" spc="0" normalizeH="0" baseline="0" noProof="0" dirty="0">
              <a:ln>
                <a:noFill/>
              </a:ln>
              <a:solidFill>
                <a:prstClr val="white"/>
              </a:solidFill>
              <a:effectLst/>
              <a:uLnTx/>
              <a:uFillTx/>
              <a:latin typeface="Arial" charset="0"/>
            </a:endParaRPr>
          </a:p>
        </p:txBody>
      </p:sp>
    </p:spTree>
    <p:extLst>
      <p:ext uri="{BB962C8B-B14F-4D97-AF65-F5344CB8AC3E}">
        <p14:creationId xmlns:p14="http://schemas.microsoft.com/office/powerpoint/2010/main" val="8331434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E:\DCIM\102NCD90\DSC_315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4002" r="4994" b="31232"/>
          <a:stretch/>
        </p:blipFill>
        <p:spPr bwMode="auto">
          <a:xfrm>
            <a:off x="-36470" y="0"/>
            <a:ext cx="9159688"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Oval 3"/>
          <p:cNvSpPr/>
          <p:nvPr/>
        </p:nvSpPr>
        <p:spPr>
          <a:xfrm>
            <a:off x="685800" y="609600"/>
            <a:ext cx="2057400" cy="1066800"/>
          </a:xfrm>
          <a:prstGeom prst="ellipse">
            <a:avLst/>
          </a:prstGeom>
          <a:noFill/>
          <a:ln>
            <a:solidFill>
              <a:srgbClr val="4E2C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TextBox 4"/>
          <p:cNvSpPr txBox="1"/>
          <p:nvPr/>
        </p:nvSpPr>
        <p:spPr>
          <a:xfrm>
            <a:off x="2328301" y="5259050"/>
            <a:ext cx="6663299" cy="1446550"/>
          </a:xfrm>
          <a:prstGeom prst="rect">
            <a:avLst/>
          </a:prstGeom>
          <a:solidFill>
            <a:schemeClr val="tx1">
              <a:lumMod val="50000"/>
              <a:alpha val="51000"/>
            </a:schemeClr>
          </a:solidFill>
        </p:spPr>
        <p:txBody>
          <a:bodyPr wrap="none" rtlCol="0">
            <a:spAutoFit/>
          </a:bodyPr>
          <a:lstStyle/>
          <a:p>
            <a:r>
              <a:rPr lang="en-US" sz="4400" b="1" dirty="0">
                <a:solidFill>
                  <a:prstClr val="black"/>
                </a:solidFill>
              </a:rPr>
              <a:t>Dewatering may be difficult</a:t>
            </a:r>
          </a:p>
          <a:p>
            <a:r>
              <a:rPr lang="en-US" sz="4400" b="1" dirty="0">
                <a:solidFill>
                  <a:prstClr val="black"/>
                </a:solidFill>
              </a:rPr>
              <a:t>	But it’s not impossible!</a:t>
            </a:r>
          </a:p>
        </p:txBody>
      </p:sp>
      <p:sp>
        <p:nvSpPr>
          <p:cNvPr id="7" name="Title 1"/>
          <p:cNvSpPr txBox="1">
            <a:spLocks/>
          </p:cNvSpPr>
          <p:nvPr/>
        </p:nvSpPr>
        <p:spPr>
          <a:xfrm>
            <a:off x="3048000" y="0"/>
            <a:ext cx="60960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solidFill>
                  <a:prstClr val="black"/>
                </a:solidFill>
              </a:rPr>
              <a:t>What is Dewatering?</a:t>
            </a:r>
            <a:endParaRPr lang="en-US" dirty="0">
              <a:solidFill>
                <a:prstClr val="black"/>
              </a:solidFill>
            </a:endParaRPr>
          </a:p>
        </p:txBody>
      </p:sp>
    </p:spTree>
    <p:extLst>
      <p:ext uri="{BB962C8B-B14F-4D97-AF65-F5344CB8AC3E}">
        <p14:creationId xmlns:p14="http://schemas.microsoft.com/office/powerpoint/2010/main" val="194828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Backup3\pictures\Alaska Sites 2008\2008-08-28 Eagle Loop ANC\2008 August 27 08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57200" y="5867400"/>
            <a:ext cx="2128147" cy="707886"/>
          </a:xfrm>
          <a:prstGeom prst="rect">
            <a:avLst/>
          </a:prstGeom>
          <a:noFill/>
        </p:spPr>
        <p:txBody>
          <a:bodyPr wrap="none" rtlCol="0">
            <a:spAutoFit/>
          </a:bodyPr>
          <a:lstStyle/>
          <a:p>
            <a:r>
              <a:rPr lang="en-US" sz="4000" dirty="0">
                <a:solidFill>
                  <a:prstClr val="white"/>
                </a:solidFill>
              </a:rPr>
              <a:t>Diversion</a:t>
            </a:r>
          </a:p>
        </p:txBody>
      </p:sp>
    </p:spTree>
    <p:extLst>
      <p:ext uri="{BB962C8B-B14F-4D97-AF65-F5344CB8AC3E}">
        <p14:creationId xmlns:p14="http://schemas.microsoft.com/office/powerpoint/2010/main" val="25992142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L:\Backup3\pictures\Alaska Sites 2008\2008-08-28 Eagle Loop ANC\Eagle Loop ANC 042 - Cop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493" y="-14621"/>
            <a:ext cx="9163493" cy="6872621"/>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6200" y="54114"/>
            <a:ext cx="3981218" cy="707886"/>
          </a:xfrm>
          <a:prstGeom prst="rect">
            <a:avLst/>
          </a:prstGeom>
          <a:noFill/>
        </p:spPr>
        <p:txBody>
          <a:bodyPr wrap="none" rtlCol="0">
            <a:spAutoFit/>
          </a:bodyPr>
          <a:lstStyle/>
          <a:p>
            <a:r>
              <a:rPr lang="en-US" sz="4000" dirty="0">
                <a:solidFill>
                  <a:prstClr val="white"/>
                </a:solidFill>
              </a:rPr>
              <a:t>Pumped Diversion</a:t>
            </a:r>
          </a:p>
        </p:txBody>
      </p:sp>
    </p:spTree>
    <p:extLst>
      <p:ext uri="{BB962C8B-B14F-4D97-AF65-F5344CB8AC3E}">
        <p14:creationId xmlns:p14="http://schemas.microsoft.com/office/powerpoint/2010/main" val="40926052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E:\DCIM\102NCD90\DSC_3163.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721"/>
          <a:stretch/>
        </p:blipFill>
        <p:spPr bwMode="auto">
          <a:xfrm>
            <a:off x="-1"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04800" y="5950803"/>
            <a:ext cx="3546164" cy="830997"/>
          </a:xfrm>
          <a:prstGeom prst="rect">
            <a:avLst/>
          </a:prstGeom>
          <a:noFill/>
        </p:spPr>
        <p:txBody>
          <a:bodyPr wrap="none" rtlCol="0">
            <a:spAutoFit/>
          </a:bodyPr>
          <a:lstStyle/>
          <a:p>
            <a:r>
              <a:rPr lang="en-US" sz="4800" dirty="0">
                <a:solidFill>
                  <a:prstClr val="white"/>
                </a:solidFill>
              </a:rPr>
              <a:t>Curb Appeal?</a:t>
            </a:r>
          </a:p>
        </p:txBody>
      </p:sp>
      <p:sp>
        <p:nvSpPr>
          <p:cNvPr id="6" name="Freeform 5"/>
          <p:cNvSpPr/>
          <p:nvPr/>
        </p:nvSpPr>
        <p:spPr>
          <a:xfrm>
            <a:off x="3476625" y="2190750"/>
            <a:ext cx="1332928" cy="1704975"/>
          </a:xfrm>
          <a:custGeom>
            <a:avLst/>
            <a:gdLst>
              <a:gd name="connsiteX0" fmla="*/ 0 w 1332928"/>
              <a:gd name="connsiteY0" fmla="*/ 0 h 1704975"/>
              <a:gd name="connsiteX1" fmla="*/ 371475 w 1332928"/>
              <a:gd name="connsiteY1" fmla="*/ 247650 h 1704975"/>
              <a:gd name="connsiteX2" fmla="*/ 866775 w 1332928"/>
              <a:gd name="connsiteY2" fmla="*/ 361950 h 1704975"/>
              <a:gd name="connsiteX3" fmla="*/ 1285875 w 1332928"/>
              <a:gd name="connsiteY3" fmla="*/ 685800 h 1704975"/>
              <a:gd name="connsiteX4" fmla="*/ 1314450 w 1332928"/>
              <a:gd name="connsiteY4" fmla="*/ 1314450 h 1704975"/>
              <a:gd name="connsiteX5" fmla="*/ 1209675 w 1332928"/>
              <a:gd name="connsiteY5" fmla="*/ 1704975 h 170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2928" h="1704975">
                <a:moveTo>
                  <a:pt x="0" y="0"/>
                </a:moveTo>
                <a:cubicBezTo>
                  <a:pt x="113506" y="93662"/>
                  <a:pt x="227013" y="187325"/>
                  <a:pt x="371475" y="247650"/>
                </a:cubicBezTo>
                <a:cubicBezTo>
                  <a:pt x="515937" y="307975"/>
                  <a:pt x="714375" y="288925"/>
                  <a:pt x="866775" y="361950"/>
                </a:cubicBezTo>
                <a:cubicBezTo>
                  <a:pt x="1019175" y="434975"/>
                  <a:pt x="1211263" y="527050"/>
                  <a:pt x="1285875" y="685800"/>
                </a:cubicBezTo>
                <a:cubicBezTo>
                  <a:pt x="1360487" y="844550"/>
                  <a:pt x="1327150" y="1144588"/>
                  <a:pt x="1314450" y="1314450"/>
                </a:cubicBezTo>
                <a:cubicBezTo>
                  <a:pt x="1301750" y="1484313"/>
                  <a:pt x="1255712" y="1594644"/>
                  <a:pt x="1209675" y="1704975"/>
                </a:cubicBezTo>
              </a:path>
            </a:pathLst>
          </a:custGeom>
          <a:noFill/>
          <a:ln w="44450">
            <a:solidFill>
              <a:srgbClr val="1006DC"/>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7"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6487" t="7509" r="6487" b="26394"/>
          <a:stretch/>
        </p:blipFill>
        <p:spPr bwMode="auto">
          <a:xfrm>
            <a:off x="7906657" y="5985301"/>
            <a:ext cx="1161143" cy="76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77787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E:\DCIM\102NCD90\DSC_3172.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1443" r="-2"/>
          <a:stretch/>
        </p:blipFill>
        <p:spPr bwMode="auto">
          <a:xfrm>
            <a:off x="0" y="0"/>
            <a:ext cx="9144000" cy="6858000"/>
          </a:xfrm>
          <a:prstGeom prst="rect">
            <a:avLst/>
          </a:prstGeom>
          <a:solidFill>
            <a:srgbClr val="F6882E"/>
          </a:solidFill>
        </p:spPr>
      </p:pic>
      <p:sp>
        <p:nvSpPr>
          <p:cNvPr id="4" name="TextBox 3"/>
          <p:cNvSpPr txBox="1"/>
          <p:nvPr/>
        </p:nvSpPr>
        <p:spPr>
          <a:xfrm>
            <a:off x="152400" y="152400"/>
            <a:ext cx="6093399" cy="707886"/>
          </a:xfrm>
          <a:prstGeom prst="rect">
            <a:avLst/>
          </a:prstGeom>
          <a:noFill/>
        </p:spPr>
        <p:txBody>
          <a:bodyPr wrap="none" rtlCol="0">
            <a:spAutoFit/>
          </a:bodyPr>
          <a:lstStyle/>
          <a:p>
            <a:r>
              <a:rPr lang="en-US" sz="4000" dirty="0">
                <a:solidFill>
                  <a:prstClr val="white"/>
                </a:solidFill>
              </a:rPr>
              <a:t>Diversion would  intake here</a:t>
            </a:r>
          </a:p>
        </p:txBody>
      </p:sp>
      <p:sp>
        <p:nvSpPr>
          <p:cNvPr id="5" name="Right Arrow 4"/>
          <p:cNvSpPr/>
          <p:nvPr/>
        </p:nvSpPr>
        <p:spPr>
          <a:xfrm rot="2762243">
            <a:off x="1820174" y="1756922"/>
            <a:ext cx="1337995" cy="6858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TextBox 5"/>
          <p:cNvSpPr txBox="1"/>
          <p:nvPr/>
        </p:nvSpPr>
        <p:spPr>
          <a:xfrm>
            <a:off x="4724400" y="5334000"/>
            <a:ext cx="3366563" cy="1446550"/>
          </a:xfrm>
          <a:prstGeom prst="rect">
            <a:avLst/>
          </a:prstGeom>
          <a:noFill/>
        </p:spPr>
        <p:txBody>
          <a:bodyPr wrap="none" rtlCol="0">
            <a:spAutoFit/>
          </a:bodyPr>
          <a:lstStyle/>
          <a:p>
            <a:r>
              <a:rPr lang="en-US" sz="4400" dirty="0">
                <a:solidFill>
                  <a:prstClr val="white"/>
                </a:solidFill>
              </a:rPr>
              <a:t>We build it</a:t>
            </a:r>
          </a:p>
          <a:p>
            <a:r>
              <a:rPr lang="en-US" sz="4400" dirty="0">
                <a:solidFill>
                  <a:prstClr val="white"/>
                </a:solidFill>
              </a:rPr>
              <a:t>We stabilize it</a:t>
            </a:r>
          </a:p>
        </p:txBody>
      </p:sp>
      <p:sp>
        <p:nvSpPr>
          <p:cNvPr id="7" name="Freeform 6"/>
          <p:cNvSpPr/>
          <p:nvPr/>
        </p:nvSpPr>
        <p:spPr>
          <a:xfrm>
            <a:off x="3718560" y="2514600"/>
            <a:ext cx="5257800" cy="3489960"/>
          </a:xfrm>
          <a:custGeom>
            <a:avLst/>
            <a:gdLst>
              <a:gd name="connsiteX0" fmla="*/ 487680 w 5257800"/>
              <a:gd name="connsiteY0" fmla="*/ 15240 h 3489960"/>
              <a:gd name="connsiteX1" fmla="*/ 5257800 w 5257800"/>
              <a:gd name="connsiteY1" fmla="*/ 1584960 h 3489960"/>
              <a:gd name="connsiteX2" fmla="*/ 5212080 w 5257800"/>
              <a:gd name="connsiteY2" fmla="*/ 3489960 h 3489960"/>
              <a:gd name="connsiteX3" fmla="*/ 228600 w 5257800"/>
              <a:gd name="connsiteY3" fmla="*/ 1143000 h 3489960"/>
              <a:gd name="connsiteX4" fmla="*/ 624840 w 5257800"/>
              <a:gd name="connsiteY4" fmla="*/ 746760 h 3489960"/>
              <a:gd name="connsiteX5" fmla="*/ 579120 w 5257800"/>
              <a:gd name="connsiteY5" fmla="*/ 609600 h 3489960"/>
              <a:gd name="connsiteX6" fmla="*/ 518160 w 5257800"/>
              <a:gd name="connsiteY6" fmla="*/ 472440 h 3489960"/>
              <a:gd name="connsiteX7" fmla="*/ 426720 w 5257800"/>
              <a:gd name="connsiteY7" fmla="*/ 365760 h 3489960"/>
              <a:gd name="connsiteX8" fmla="*/ 350520 w 5257800"/>
              <a:gd name="connsiteY8" fmla="*/ 304800 h 3489960"/>
              <a:gd name="connsiteX9" fmla="*/ 152400 w 5257800"/>
              <a:gd name="connsiteY9" fmla="*/ 228600 h 3489960"/>
              <a:gd name="connsiteX10" fmla="*/ 76200 w 5257800"/>
              <a:gd name="connsiteY10" fmla="*/ 198120 h 3489960"/>
              <a:gd name="connsiteX11" fmla="*/ 0 w 5257800"/>
              <a:gd name="connsiteY11" fmla="*/ 198120 h 3489960"/>
              <a:gd name="connsiteX12" fmla="*/ 335280 w 5257800"/>
              <a:gd name="connsiteY12" fmla="*/ 0 h 3489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57800" h="3489960">
                <a:moveTo>
                  <a:pt x="487680" y="15240"/>
                </a:moveTo>
                <a:lnTo>
                  <a:pt x="5257800" y="1584960"/>
                </a:lnTo>
                <a:lnTo>
                  <a:pt x="5212080" y="3489960"/>
                </a:lnTo>
                <a:lnTo>
                  <a:pt x="228600" y="1143000"/>
                </a:lnTo>
                <a:lnTo>
                  <a:pt x="624840" y="746760"/>
                </a:lnTo>
                <a:lnTo>
                  <a:pt x="579120" y="609600"/>
                </a:lnTo>
                <a:lnTo>
                  <a:pt x="518160" y="472440"/>
                </a:lnTo>
                <a:lnTo>
                  <a:pt x="426720" y="365760"/>
                </a:lnTo>
                <a:lnTo>
                  <a:pt x="350520" y="304800"/>
                </a:lnTo>
                <a:lnTo>
                  <a:pt x="152400" y="228600"/>
                </a:lnTo>
                <a:lnTo>
                  <a:pt x="76200" y="198120"/>
                </a:lnTo>
                <a:lnTo>
                  <a:pt x="0" y="198120"/>
                </a:lnTo>
                <a:lnTo>
                  <a:pt x="335280" y="0"/>
                </a:lnTo>
              </a:path>
            </a:pathLst>
          </a:custGeom>
          <a:solidFill>
            <a:srgbClr val="F6882E">
              <a:alpha val="48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9" name="Straight Connector 8"/>
          <p:cNvCxnSpPr>
            <a:stCxn id="7" idx="6"/>
          </p:cNvCxnSpPr>
          <p:nvPr/>
        </p:nvCxnSpPr>
        <p:spPr>
          <a:xfrm>
            <a:off x="4236720" y="2987040"/>
            <a:ext cx="4739640" cy="181356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4236720" y="3429000"/>
            <a:ext cx="4739640" cy="205740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1267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E:\DCIM\102NCD90\DSC_317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 r="13998" b="2888"/>
          <a:stretch/>
        </p:blipFill>
        <p:spPr bwMode="auto">
          <a:xfrm>
            <a:off x="0" y="-1"/>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6200" y="36493"/>
            <a:ext cx="4458208" cy="954107"/>
          </a:xfrm>
          <a:prstGeom prst="rect">
            <a:avLst/>
          </a:prstGeom>
          <a:noFill/>
        </p:spPr>
        <p:txBody>
          <a:bodyPr wrap="none" rtlCol="0">
            <a:spAutoFit/>
          </a:bodyPr>
          <a:lstStyle/>
          <a:p>
            <a:r>
              <a:rPr lang="en-US" sz="2800" dirty="0">
                <a:solidFill>
                  <a:prstClr val="black"/>
                </a:solidFill>
              </a:rPr>
              <a:t>This is Excavation Dewatering</a:t>
            </a:r>
          </a:p>
          <a:p>
            <a:r>
              <a:rPr lang="en-US" sz="2800" dirty="0">
                <a:solidFill>
                  <a:prstClr val="black"/>
                </a:solidFill>
              </a:rPr>
              <a:t>Not a Diversion</a:t>
            </a:r>
          </a:p>
        </p:txBody>
      </p:sp>
      <p:sp>
        <p:nvSpPr>
          <p:cNvPr id="6" name="TextBox 5"/>
          <p:cNvSpPr txBox="1"/>
          <p:nvPr/>
        </p:nvSpPr>
        <p:spPr>
          <a:xfrm>
            <a:off x="5715001" y="3886200"/>
            <a:ext cx="3428999" cy="954107"/>
          </a:xfrm>
          <a:prstGeom prst="rect">
            <a:avLst/>
          </a:prstGeom>
          <a:solidFill>
            <a:schemeClr val="tx2">
              <a:lumMod val="25000"/>
              <a:alpha val="61000"/>
            </a:schemeClr>
          </a:solidFill>
        </p:spPr>
        <p:txBody>
          <a:bodyPr wrap="square" rtlCol="0">
            <a:spAutoFit/>
          </a:bodyPr>
          <a:lstStyle/>
          <a:p>
            <a:r>
              <a:rPr lang="en-US" sz="2800" dirty="0">
                <a:solidFill>
                  <a:prstClr val="white"/>
                </a:solidFill>
              </a:rPr>
              <a:t>Pump is drawing from the excavated area.</a:t>
            </a:r>
          </a:p>
        </p:txBody>
      </p:sp>
      <p:sp>
        <p:nvSpPr>
          <p:cNvPr id="8" name="Freeform 7"/>
          <p:cNvSpPr/>
          <p:nvPr/>
        </p:nvSpPr>
        <p:spPr>
          <a:xfrm>
            <a:off x="5270390" y="3390900"/>
            <a:ext cx="844660" cy="876300"/>
          </a:xfrm>
          <a:custGeom>
            <a:avLst/>
            <a:gdLst>
              <a:gd name="connsiteX0" fmla="*/ 377935 w 844660"/>
              <a:gd name="connsiteY0" fmla="*/ 876300 h 876300"/>
              <a:gd name="connsiteX1" fmla="*/ 15985 w 844660"/>
              <a:gd name="connsiteY1" fmla="*/ 571500 h 876300"/>
              <a:gd name="connsiteX2" fmla="*/ 844660 w 844660"/>
              <a:gd name="connsiteY2" fmla="*/ 0 h 876300"/>
            </a:gdLst>
            <a:ahLst/>
            <a:cxnLst>
              <a:cxn ang="0">
                <a:pos x="connsiteX0" y="connsiteY0"/>
              </a:cxn>
              <a:cxn ang="0">
                <a:pos x="connsiteX1" y="connsiteY1"/>
              </a:cxn>
              <a:cxn ang="0">
                <a:pos x="connsiteX2" y="connsiteY2"/>
              </a:cxn>
            </a:cxnLst>
            <a:rect l="l" t="t" r="r" b="b"/>
            <a:pathLst>
              <a:path w="844660" h="876300">
                <a:moveTo>
                  <a:pt x="377935" y="876300"/>
                </a:moveTo>
                <a:cubicBezTo>
                  <a:pt x="158066" y="796925"/>
                  <a:pt x="-61803" y="717550"/>
                  <a:pt x="15985" y="571500"/>
                </a:cubicBezTo>
                <a:cubicBezTo>
                  <a:pt x="93772" y="425450"/>
                  <a:pt x="469216" y="212725"/>
                  <a:pt x="844660" y="0"/>
                </a:cubicBezTo>
              </a:path>
            </a:pathLst>
          </a:custGeom>
          <a:noFill/>
          <a:ln w="57150">
            <a:solidFill>
              <a:schemeClr val="tx1"/>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TextBox 8"/>
          <p:cNvSpPr txBox="1"/>
          <p:nvPr/>
        </p:nvSpPr>
        <p:spPr>
          <a:xfrm>
            <a:off x="4419600" y="6124575"/>
            <a:ext cx="4450577" cy="523220"/>
          </a:xfrm>
          <a:prstGeom prst="rect">
            <a:avLst/>
          </a:prstGeom>
          <a:solidFill>
            <a:schemeClr val="tx2">
              <a:lumMod val="25000"/>
              <a:alpha val="67000"/>
            </a:schemeClr>
          </a:solidFill>
        </p:spPr>
        <p:txBody>
          <a:bodyPr wrap="none" rtlCol="0">
            <a:spAutoFit/>
          </a:bodyPr>
          <a:lstStyle/>
          <a:p>
            <a:r>
              <a:rPr lang="en-US" sz="2800" dirty="0">
                <a:solidFill>
                  <a:prstClr val="white"/>
                </a:solidFill>
              </a:rPr>
              <a:t>Flow is over constructed area</a:t>
            </a:r>
          </a:p>
        </p:txBody>
      </p:sp>
      <p:sp>
        <p:nvSpPr>
          <p:cNvPr id="11" name="Freeform 10"/>
          <p:cNvSpPr/>
          <p:nvPr/>
        </p:nvSpPr>
        <p:spPr>
          <a:xfrm>
            <a:off x="2590800" y="4381500"/>
            <a:ext cx="2171700" cy="2295525"/>
          </a:xfrm>
          <a:custGeom>
            <a:avLst/>
            <a:gdLst>
              <a:gd name="connsiteX0" fmla="*/ 0 w 2171700"/>
              <a:gd name="connsiteY0" fmla="*/ 2295525 h 2295525"/>
              <a:gd name="connsiteX1" fmla="*/ 942975 w 2171700"/>
              <a:gd name="connsiteY1" fmla="*/ 1914525 h 2295525"/>
              <a:gd name="connsiteX2" fmla="*/ 1114425 w 2171700"/>
              <a:gd name="connsiteY2" fmla="*/ 1143000 h 2295525"/>
              <a:gd name="connsiteX3" fmla="*/ 2171700 w 2171700"/>
              <a:gd name="connsiteY3" fmla="*/ 0 h 2295525"/>
            </a:gdLst>
            <a:ahLst/>
            <a:cxnLst>
              <a:cxn ang="0">
                <a:pos x="connsiteX0" y="connsiteY0"/>
              </a:cxn>
              <a:cxn ang="0">
                <a:pos x="connsiteX1" y="connsiteY1"/>
              </a:cxn>
              <a:cxn ang="0">
                <a:pos x="connsiteX2" y="connsiteY2"/>
              </a:cxn>
              <a:cxn ang="0">
                <a:pos x="connsiteX3" y="connsiteY3"/>
              </a:cxn>
            </a:cxnLst>
            <a:rect l="l" t="t" r="r" b="b"/>
            <a:pathLst>
              <a:path w="2171700" h="2295525">
                <a:moveTo>
                  <a:pt x="0" y="2295525"/>
                </a:moveTo>
                <a:cubicBezTo>
                  <a:pt x="378619" y="2201068"/>
                  <a:pt x="757238" y="2106612"/>
                  <a:pt x="942975" y="1914525"/>
                </a:cubicBezTo>
                <a:cubicBezTo>
                  <a:pt x="1128713" y="1722437"/>
                  <a:pt x="909638" y="1462087"/>
                  <a:pt x="1114425" y="1143000"/>
                </a:cubicBezTo>
                <a:cubicBezTo>
                  <a:pt x="1319212" y="823913"/>
                  <a:pt x="1745456" y="411956"/>
                  <a:pt x="2171700" y="0"/>
                </a:cubicBezTo>
              </a:path>
            </a:pathLst>
          </a:custGeom>
          <a:noFill/>
          <a:ln w="57150">
            <a:solidFill>
              <a:schemeClr val="tx1"/>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0"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6487" t="7509" r="6487" b="26394"/>
          <a:stretch/>
        </p:blipFill>
        <p:spPr bwMode="auto">
          <a:xfrm>
            <a:off x="134257" y="5943600"/>
            <a:ext cx="1161143" cy="76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40181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E:\DCIM\102NCD90\DSC_3181.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rightnessContrast bright="-25000"/>
                    </a14:imgEffect>
                  </a14:imgLayer>
                </a14:imgProps>
              </a:ext>
              <a:ext uri="{28A0092B-C50C-407E-A947-70E740481C1C}">
                <a14:useLocalDpi xmlns:a14="http://schemas.microsoft.com/office/drawing/2010/main" val="0"/>
              </a:ext>
            </a:extLst>
          </a:blip>
          <a:srcRect l="4358" r="7083"/>
          <a:stretch/>
        </p:blipFill>
        <p:spPr bwMode="auto">
          <a:xfrm>
            <a:off x="0"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28600" y="4495800"/>
            <a:ext cx="6390339" cy="3416320"/>
          </a:xfrm>
          <a:prstGeom prst="rect">
            <a:avLst/>
          </a:prstGeom>
          <a:noFill/>
        </p:spPr>
        <p:txBody>
          <a:bodyPr wrap="none" rtlCol="0">
            <a:spAutoFit/>
          </a:bodyPr>
          <a:lstStyle/>
          <a:p>
            <a:r>
              <a:rPr lang="en-US" sz="3600" dirty="0">
                <a:solidFill>
                  <a:prstClr val="white"/>
                </a:solidFill>
              </a:rPr>
              <a:t>Dewatering</a:t>
            </a:r>
          </a:p>
          <a:p>
            <a:r>
              <a:rPr lang="en-US" sz="3600" dirty="0">
                <a:solidFill>
                  <a:prstClr val="white"/>
                </a:solidFill>
              </a:rPr>
              <a:t>Soils Stabilization</a:t>
            </a:r>
          </a:p>
          <a:p>
            <a:r>
              <a:rPr lang="en-US" sz="3600" dirty="0" err="1">
                <a:solidFill>
                  <a:prstClr val="white"/>
                </a:solidFill>
              </a:rPr>
              <a:t>Waterbody</a:t>
            </a:r>
            <a:r>
              <a:rPr lang="en-US" sz="3600" dirty="0">
                <a:solidFill>
                  <a:prstClr val="white"/>
                </a:solidFill>
              </a:rPr>
              <a:t> Protection Measures</a:t>
            </a:r>
          </a:p>
          <a:p>
            <a:r>
              <a:rPr lang="en-US" sz="3600" dirty="0">
                <a:solidFill>
                  <a:prstClr val="white"/>
                </a:solidFill>
              </a:rPr>
              <a:t>Down Gradient Sediment Control</a:t>
            </a:r>
          </a:p>
          <a:p>
            <a:endParaRPr lang="en-US" sz="3600" dirty="0">
              <a:solidFill>
                <a:prstClr val="white"/>
              </a:solidFill>
            </a:endParaRPr>
          </a:p>
          <a:p>
            <a:endParaRPr lang="en-US" sz="3600" dirty="0">
              <a:solidFill>
                <a:prstClr val="white"/>
              </a:solidFill>
            </a:endParaRPr>
          </a:p>
        </p:txBody>
      </p:sp>
      <p:sp>
        <p:nvSpPr>
          <p:cNvPr id="5" name="TextBox 4"/>
          <p:cNvSpPr txBox="1"/>
          <p:nvPr/>
        </p:nvSpPr>
        <p:spPr>
          <a:xfrm>
            <a:off x="1397649" y="39469"/>
            <a:ext cx="7746351" cy="646331"/>
          </a:xfrm>
          <a:prstGeom prst="rect">
            <a:avLst/>
          </a:prstGeom>
          <a:noFill/>
        </p:spPr>
        <p:txBody>
          <a:bodyPr wrap="none" rtlCol="0">
            <a:spAutoFit/>
          </a:bodyPr>
          <a:lstStyle/>
          <a:p>
            <a:r>
              <a:rPr lang="en-US" sz="3600" dirty="0">
                <a:solidFill>
                  <a:prstClr val="black"/>
                </a:solidFill>
              </a:rPr>
              <a:t>Consider the permit minimum measures</a:t>
            </a:r>
          </a:p>
        </p:txBody>
      </p:sp>
      <p:pic>
        <p:nvPicPr>
          <p:cNvPr id="7" name="Picture 2"/>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487" t="7509" r="6487" b="26394"/>
          <a:stretch/>
        </p:blipFill>
        <p:spPr bwMode="auto">
          <a:xfrm>
            <a:off x="7906657" y="6019800"/>
            <a:ext cx="1161143" cy="76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44542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a:blip r:embed="rId2" cstate="print"/>
          <a:srcRect/>
          <a:stretch>
            <a:fillRect/>
          </a:stretch>
        </p:blipFill>
        <p:spPr bwMode="auto">
          <a:xfrm>
            <a:off x="0" y="27709"/>
            <a:ext cx="9144000" cy="6830291"/>
          </a:xfrm>
          <a:prstGeom prst="rect">
            <a:avLst/>
          </a:prstGeom>
          <a:noFill/>
          <a:ln w="9525">
            <a:noFill/>
            <a:miter lim="800000"/>
            <a:headEnd/>
            <a:tailEnd/>
          </a:ln>
        </p:spPr>
      </p:pic>
      <p:sp>
        <p:nvSpPr>
          <p:cNvPr id="5" name="TextBox 4"/>
          <p:cNvSpPr txBox="1"/>
          <p:nvPr/>
        </p:nvSpPr>
        <p:spPr>
          <a:xfrm>
            <a:off x="4756707" y="4124742"/>
            <a:ext cx="4387291" cy="2123658"/>
          </a:xfrm>
          <a:prstGeom prst="rect">
            <a:avLst/>
          </a:prstGeom>
          <a:noFill/>
        </p:spPr>
        <p:txBody>
          <a:bodyPr wrap="none" rtlCol="0">
            <a:spAutoFit/>
          </a:bodyPr>
          <a:lstStyle/>
          <a:p>
            <a:r>
              <a:rPr lang="en-US" sz="4400" b="1" dirty="0">
                <a:solidFill>
                  <a:srgbClr val="0000CC"/>
                </a:solidFill>
                <a:effectLst>
                  <a:outerShdw blurRad="38100" dist="38100" dir="2700000" algn="tl">
                    <a:srgbClr val="000000">
                      <a:alpha val="43137"/>
                    </a:srgbClr>
                  </a:outerShdw>
                </a:effectLst>
              </a:rPr>
              <a:t>Have a Plan!</a:t>
            </a:r>
          </a:p>
          <a:p>
            <a:r>
              <a:rPr lang="en-US" sz="4400" b="1" dirty="0">
                <a:solidFill>
                  <a:srgbClr val="0000CC"/>
                </a:solidFill>
                <a:effectLst>
                  <a:outerShdw blurRad="38100" dist="38100" dir="2700000" algn="tl">
                    <a:srgbClr val="000000">
                      <a:alpha val="43137"/>
                    </a:srgbClr>
                  </a:outerShdw>
                </a:effectLst>
              </a:rPr>
              <a:t>Write it down!</a:t>
            </a:r>
          </a:p>
          <a:p>
            <a:r>
              <a:rPr lang="en-US" sz="4400" b="1" dirty="0">
                <a:solidFill>
                  <a:srgbClr val="0000CC"/>
                </a:solidFill>
                <a:effectLst>
                  <a:outerShdw blurRad="38100" dist="38100" dir="2700000" algn="tl">
                    <a:srgbClr val="000000">
                      <a:alpha val="43137"/>
                    </a:srgbClr>
                  </a:outerShdw>
                </a:effectLst>
              </a:rPr>
              <a:t>Modify if needed!</a:t>
            </a:r>
          </a:p>
        </p:txBody>
      </p:sp>
    </p:spTree>
    <p:extLst>
      <p:ext uri="{BB962C8B-B14F-4D97-AF65-F5344CB8AC3E}">
        <p14:creationId xmlns:p14="http://schemas.microsoft.com/office/powerpoint/2010/main" val="38827884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E:\DCIM\103NCD90\DSC_0487.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314" r="6127"/>
          <a:stretch/>
        </p:blipFill>
        <p:spPr bwMode="auto">
          <a:xfrm>
            <a:off x="0"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479735" y="6488668"/>
            <a:ext cx="631135" cy="369332"/>
          </a:xfrm>
          <a:prstGeom prst="rect">
            <a:avLst/>
          </a:prstGeom>
          <a:noFill/>
        </p:spPr>
        <p:txBody>
          <a:bodyPr wrap="none" rtlCol="0">
            <a:spAutoFit/>
          </a:bodyPr>
          <a:lstStyle/>
          <a:p>
            <a:r>
              <a:rPr lang="en-US" dirty="0">
                <a:solidFill>
                  <a:prstClr val="white"/>
                </a:solidFill>
              </a:rPr>
              <a:t>Sitka</a:t>
            </a:r>
          </a:p>
        </p:txBody>
      </p:sp>
      <p:sp>
        <p:nvSpPr>
          <p:cNvPr id="5" name="TextBox 4"/>
          <p:cNvSpPr txBox="1"/>
          <p:nvPr/>
        </p:nvSpPr>
        <p:spPr>
          <a:xfrm>
            <a:off x="4418411" y="0"/>
            <a:ext cx="4725589" cy="1446550"/>
          </a:xfrm>
          <a:prstGeom prst="rect">
            <a:avLst/>
          </a:prstGeom>
          <a:solidFill>
            <a:srgbClr val="3E5E2C">
              <a:alpha val="55000"/>
            </a:srgbClr>
          </a:solidFill>
        </p:spPr>
        <p:txBody>
          <a:bodyPr wrap="none" rtlCol="0">
            <a:spAutoFit/>
          </a:bodyPr>
          <a:lstStyle/>
          <a:p>
            <a:r>
              <a:rPr lang="en-US" sz="4400" dirty="0">
                <a:solidFill>
                  <a:prstClr val="white"/>
                </a:solidFill>
                <a:effectLst>
                  <a:outerShdw blurRad="38100" dist="38100" dir="2700000" algn="tl">
                    <a:srgbClr val="000000">
                      <a:alpha val="43137"/>
                    </a:srgbClr>
                  </a:outerShdw>
                </a:effectLst>
              </a:rPr>
              <a:t>This plan must have</a:t>
            </a:r>
          </a:p>
          <a:p>
            <a:r>
              <a:rPr lang="en-US" sz="4400" dirty="0">
                <a:solidFill>
                  <a:prstClr val="white"/>
                </a:solidFill>
                <a:effectLst>
                  <a:outerShdw blurRad="38100" dist="38100" dir="2700000" algn="tl">
                    <a:srgbClr val="000000">
                      <a:alpha val="43137"/>
                    </a:srgbClr>
                  </a:outerShdw>
                </a:effectLst>
              </a:rPr>
              <a:t>a lot of updates!</a:t>
            </a:r>
          </a:p>
        </p:txBody>
      </p:sp>
    </p:spTree>
    <p:extLst>
      <p:ext uri="{BB962C8B-B14F-4D97-AF65-F5344CB8AC3E}">
        <p14:creationId xmlns:p14="http://schemas.microsoft.com/office/powerpoint/2010/main" val="11211718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F:\PHX\PHX 010.jpg"/>
          <p:cNvPicPr>
            <a:picLocks noChangeAspect="1" noChangeArrowheads="1"/>
          </p:cNvPicPr>
          <p:nvPr/>
        </p:nvPicPr>
        <p:blipFill>
          <a:blip r:embed="rId2" cstate="email">
            <a:lum bright="-30000" contrast="10000"/>
            <a:extLst>
              <a:ext uri="{28A0092B-C50C-407E-A947-70E740481C1C}">
                <a14:useLocalDpi xmlns:a14="http://schemas.microsoft.com/office/drawing/2010/main"/>
              </a:ext>
            </a:extLst>
          </a:blip>
          <a:srcRect/>
          <a:stretch>
            <a:fillRect/>
          </a:stretch>
        </p:blipFill>
        <p:spPr bwMode="auto">
          <a:xfrm>
            <a:off x="0" y="0"/>
            <a:ext cx="9211873" cy="6858000"/>
          </a:xfrm>
          <a:prstGeom prst="rect">
            <a:avLst/>
          </a:prstGeom>
          <a:noFill/>
          <a:effectLst>
            <a:innerShdw blurRad="114300">
              <a:prstClr val="black"/>
            </a:innerShdw>
          </a:effectLst>
          <a:scene3d>
            <a:camera prst="orthographicFront">
              <a:rot lat="0" lon="0" rev="0"/>
            </a:camera>
            <a:lightRig rig="threePt" dir="t"/>
          </a:scene3d>
        </p:spPr>
      </p:pic>
      <p:sp>
        <p:nvSpPr>
          <p:cNvPr id="7" name="Title 1"/>
          <p:cNvSpPr txBox="1">
            <a:spLocks/>
          </p:cNvSpPr>
          <p:nvPr/>
        </p:nvSpPr>
        <p:spPr>
          <a:xfrm>
            <a:off x="76200" y="1828800"/>
            <a:ext cx="7848600" cy="685800"/>
          </a:xfrm>
          <a:prstGeom prst="rect">
            <a:avLst/>
          </a:prstGeom>
        </p:spPr>
        <p:txBody>
          <a:bodyPr vert="horz" lIns="91440" tIns="45720" rIns="91440" bIns="45720" rtlCol="0" anchor="ctr">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60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j-ea"/>
                <a:cs typeface="+mj-cs"/>
              </a:rPr>
              <a:t>Treatment Chemicals</a:t>
            </a:r>
          </a:p>
        </p:txBody>
      </p:sp>
      <p:sp>
        <p:nvSpPr>
          <p:cNvPr id="10" name="TextBox 9"/>
          <p:cNvSpPr txBox="1"/>
          <p:nvPr/>
        </p:nvSpPr>
        <p:spPr>
          <a:xfrm>
            <a:off x="685800" y="3535501"/>
            <a:ext cx="8255337" cy="3170099"/>
          </a:xfrm>
          <a:prstGeom prst="rect">
            <a:avLst/>
          </a:prstGeom>
          <a:noFill/>
        </p:spPr>
        <p:txBody>
          <a:bodyPr wrap="none" rtlCol="0">
            <a:spAutoFit/>
          </a:bodyPr>
          <a:lstStyle/>
          <a:p>
            <a:r>
              <a:rPr lang="en-US" sz="4000" dirty="0"/>
              <a:t>Requires:</a:t>
            </a:r>
          </a:p>
          <a:p>
            <a:pPr>
              <a:buFont typeface="Arial" pitchFamily="34" charset="0"/>
              <a:buChar char="•"/>
            </a:pPr>
            <a:r>
              <a:rPr lang="en-US" sz="4000" dirty="0"/>
              <a:t>Manufacturer MSDS Sheets</a:t>
            </a:r>
          </a:p>
          <a:p>
            <a:pPr>
              <a:buFont typeface="Arial" pitchFamily="34" charset="0"/>
              <a:buChar char="•"/>
            </a:pPr>
            <a:r>
              <a:rPr lang="en-US" sz="4000" dirty="0"/>
              <a:t>Trained employees</a:t>
            </a:r>
          </a:p>
          <a:p>
            <a:pPr>
              <a:buFont typeface="Arial" pitchFamily="34" charset="0"/>
              <a:buChar char="•"/>
            </a:pPr>
            <a:r>
              <a:rPr lang="en-US" sz="4000" dirty="0"/>
              <a:t>Site specific soil testing for treatability</a:t>
            </a:r>
          </a:p>
          <a:p>
            <a:pPr>
              <a:buFont typeface="Arial" pitchFamily="34" charset="0"/>
              <a:buChar char="•"/>
            </a:pPr>
            <a:endParaRPr lang="en-US" sz="4000" dirty="0"/>
          </a:p>
        </p:txBody>
      </p:sp>
      <p:pic>
        <p:nvPicPr>
          <p:cNvPr id="9" name="Picture 8" descr="DEC Logo 1"/>
          <p:cNvPicPr/>
          <p:nvPr/>
        </p:nvPicPr>
        <p:blipFill>
          <a:blip r:embed="rId3" cstate="print"/>
          <a:srcRect/>
          <a:stretch>
            <a:fillRect/>
          </a:stretch>
        </p:blipFill>
        <p:spPr bwMode="auto">
          <a:xfrm>
            <a:off x="8008439" y="168770"/>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89269403-0D36-A23D-445C-D09965120382}"/>
              </a:ext>
            </a:extLst>
          </p:cNvPr>
          <p:cNvSpPr txBox="1">
            <a:spLocks/>
          </p:cNvSpPr>
          <p:nvPr/>
        </p:nvSpPr>
        <p:spPr>
          <a:xfrm>
            <a:off x="4813468" y="899428"/>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4.6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30</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38451891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20672" y="228600"/>
            <a:ext cx="8663013" cy="769441"/>
          </a:xfrm>
          <a:prstGeom prst="rect">
            <a:avLst/>
          </a:prstGeom>
          <a:noFill/>
        </p:spPr>
        <p:txBody>
          <a:bodyPr wrap="none" rtlCol="0">
            <a:spAutoFit/>
          </a:bodyPr>
          <a:lstStyle/>
          <a:p>
            <a:r>
              <a:rPr lang="en-US" sz="4400" dirty="0">
                <a:solidFill>
                  <a:prstClr val="white"/>
                </a:solidFill>
                <a:effectLst>
                  <a:outerShdw blurRad="38100" dist="38100" dir="2700000" algn="tl">
                    <a:srgbClr val="000000">
                      <a:alpha val="43137"/>
                    </a:srgbClr>
                  </a:outerShdw>
                </a:effectLst>
              </a:rPr>
              <a:t>What are the chemicals you will use?</a:t>
            </a:r>
          </a:p>
        </p:txBody>
      </p:sp>
      <p:sp>
        <p:nvSpPr>
          <p:cNvPr id="8" name="TextBox 7"/>
          <p:cNvSpPr txBox="1"/>
          <p:nvPr/>
        </p:nvSpPr>
        <p:spPr>
          <a:xfrm>
            <a:off x="366713" y="3591687"/>
            <a:ext cx="2392322" cy="523220"/>
          </a:xfrm>
          <a:prstGeom prst="rect">
            <a:avLst/>
          </a:prstGeom>
          <a:noFill/>
        </p:spPr>
        <p:txBody>
          <a:bodyPr wrap="none" rtlCol="0">
            <a:spAutoFit/>
          </a:bodyPr>
          <a:lstStyle/>
          <a:p>
            <a:r>
              <a:rPr lang="en-US" sz="2800" dirty="0">
                <a:solidFill>
                  <a:prstClr val="white"/>
                </a:solidFill>
                <a:effectLst>
                  <a:outerShdw blurRad="38100" dist="38100" dir="2700000" algn="tl">
                    <a:srgbClr val="000000">
                      <a:alpha val="43137"/>
                    </a:srgbClr>
                  </a:outerShdw>
                </a:effectLst>
              </a:rPr>
              <a:t>Polyacrylamide</a:t>
            </a:r>
          </a:p>
        </p:txBody>
      </p:sp>
      <p:pic>
        <p:nvPicPr>
          <p:cNvPr id="8195"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2599" t="1" r="26981" b="10979"/>
          <a:stretch/>
        </p:blipFill>
        <p:spPr bwMode="auto">
          <a:xfrm>
            <a:off x="3124200" y="1923544"/>
            <a:ext cx="1136508" cy="1554480"/>
          </a:xfrm>
          <a:prstGeom prst="rect">
            <a:avLst/>
          </a:prstGeom>
          <a:noFill/>
          <a:ln>
            <a:noFill/>
          </a:ln>
          <a:effectLst>
            <a:innerShdw blurRad="114300">
              <a:prstClr val="black"/>
            </a:inn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905000"/>
            <a:ext cx="2211348" cy="1658512"/>
          </a:xfrm>
          <a:prstGeom prst="rect">
            <a:avLst/>
          </a:prstGeom>
          <a:noFill/>
          <a:ln>
            <a:noFill/>
          </a:ln>
          <a:effectLst>
            <a:innerShdw blurRad="114300">
              <a:prstClr val="black"/>
            </a:inn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971800" y="3581400"/>
            <a:ext cx="1453924" cy="523220"/>
          </a:xfrm>
          <a:prstGeom prst="rect">
            <a:avLst/>
          </a:prstGeom>
        </p:spPr>
        <p:txBody>
          <a:bodyPr wrap="none">
            <a:spAutoFit/>
          </a:bodyPr>
          <a:lstStyle/>
          <a:p>
            <a:r>
              <a:rPr lang="en-US" sz="2800" dirty="0">
                <a:solidFill>
                  <a:prstClr val="white"/>
                </a:solidFill>
                <a:effectLst>
                  <a:outerShdw blurRad="38100" dist="38100" dir="2700000" algn="tl">
                    <a:srgbClr val="000000">
                      <a:alpha val="43137"/>
                    </a:srgbClr>
                  </a:outerShdw>
                </a:effectLst>
              </a:rPr>
              <a:t>Chitosan</a:t>
            </a:r>
          </a:p>
        </p:txBody>
      </p:sp>
      <p:sp>
        <p:nvSpPr>
          <p:cNvPr id="10" name="TextBox 9"/>
          <p:cNvSpPr txBox="1"/>
          <p:nvPr/>
        </p:nvSpPr>
        <p:spPr>
          <a:xfrm>
            <a:off x="4791075" y="1752600"/>
            <a:ext cx="4267200" cy="3046988"/>
          </a:xfrm>
          <a:prstGeom prst="rect">
            <a:avLst/>
          </a:prstGeom>
          <a:noFill/>
        </p:spPr>
        <p:txBody>
          <a:bodyPr wrap="square" rtlCol="0">
            <a:spAutoFit/>
          </a:bodyPr>
          <a:lstStyle/>
          <a:p>
            <a:r>
              <a:rPr lang="en-US" sz="2400" dirty="0">
                <a:solidFill>
                  <a:prstClr val="white"/>
                </a:solidFill>
                <a:effectLst>
                  <a:outerShdw blurRad="38100" dist="38100" dir="2700000" algn="tl">
                    <a:srgbClr val="000000">
                      <a:alpha val="43137"/>
                    </a:srgbClr>
                  </a:outerShdw>
                </a:effectLst>
              </a:rPr>
              <a:t>Include documentation:</a:t>
            </a:r>
          </a:p>
          <a:p>
            <a:pPr marL="342900" indent="-342900">
              <a:buFont typeface="Wingdings" pitchFamily="2" charset="2"/>
              <a:buChar char="ü"/>
            </a:pPr>
            <a:r>
              <a:rPr lang="en-US" sz="2400" dirty="0">
                <a:solidFill>
                  <a:prstClr val="white"/>
                </a:solidFill>
                <a:effectLst>
                  <a:outerShdw blurRad="38100" dist="38100" dir="2700000" algn="tl">
                    <a:srgbClr val="000000">
                      <a:alpha val="43137"/>
                    </a:srgbClr>
                  </a:outerShdw>
                </a:effectLst>
              </a:rPr>
              <a:t>MSDS Sheets</a:t>
            </a:r>
          </a:p>
          <a:p>
            <a:pPr marL="342900" indent="-342900">
              <a:buFont typeface="Wingdings" pitchFamily="2" charset="2"/>
              <a:buChar char="ü"/>
            </a:pPr>
            <a:r>
              <a:rPr lang="en-US" sz="2400" dirty="0">
                <a:solidFill>
                  <a:prstClr val="white"/>
                </a:solidFill>
                <a:effectLst>
                  <a:outerShdw blurRad="38100" dist="38100" dir="2700000" algn="tl">
                    <a:srgbClr val="000000">
                      <a:alpha val="43137"/>
                    </a:srgbClr>
                  </a:outerShdw>
                </a:effectLst>
              </a:rPr>
              <a:t>EPA approval for water use</a:t>
            </a:r>
          </a:p>
          <a:p>
            <a:pPr marL="342900" indent="-342900">
              <a:buFont typeface="Wingdings" pitchFamily="2" charset="2"/>
              <a:buChar char="ü"/>
            </a:pPr>
            <a:r>
              <a:rPr lang="en-US" sz="2400" dirty="0">
                <a:solidFill>
                  <a:prstClr val="white"/>
                </a:solidFill>
                <a:effectLst>
                  <a:outerShdw blurRad="38100" dist="38100" dir="2700000" algn="tl">
                    <a:srgbClr val="000000">
                      <a:alpha val="43137"/>
                    </a:srgbClr>
                  </a:outerShdw>
                </a:effectLst>
              </a:rPr>
              <a:t>Approval from CA, MN, OR, WA, WI for construction or AG</a:t>
            </a:r>
          </a:p>
          <a:p>
            <a:pPr marL="342900" indent="-342900">
              <a:buFont typeface="Wingdings" pitchFamily="2" charset="2"/>
              <a:buChar char="ü"/>
            </a:pPr>
            <a:r>
              <a:rPr lang="en-US" sz="2400" dirty="0">
                <a:solidFill>
                  <a:prstClr val="white"/>
                </a:solidFill>
                <a:effectLst>
                  <a:outerShdw blurRad="38100" dist="38100" dir="2700000" algn="tl">
                    <a:srgbClr val="000000">
                      <a:alpha val="43137"/>
                    </a:srgbClr>
                  </a:outerShdw>
                </a:effectLst>
              </a:rPr>
              <a:t>Non Toxic certification</a:t>
            </a:r>
          </a:p>
          <a:p>
            <a:pPr marL="342900" indent="-342900">
              <a:buFont typeface="Wingdings" pitchFamily="2" charset="2"/>
              <a:buChar char="ü"/>
            </a:pPr>
            <a:r>
              <a:rPr lang="en-US" sz="2400" dirty="0">
                <a:solidFill>
                  <a:prstClr val="white"/>
                </a:solidFill>
                <a:effectLst>
                  <a:outerShdw blurRad="38100" dist="38100" dir="2700000" algn="tl">
                    <a:srgbClr val="000000">
                      <a:alpha val="43137"/>
                    </a:srgbClr>
                  </a:outerShdw>
                </a:effectLst>
              </a:rPr>
              <a:t>Identify Operators &amp; Training</a:t>
            </a:r>
          </a:p>
          <a:p>
            <a:pPr marL="342900" indent="-342900">
              <a:buFont typeface="Wingdings" pitchFamily="2" charset="2"/>
              <a:buChar char="ü"/>
            </a:pPr>
            <a:endParaRPr lang="en-US" sz="2400" dirty="0">
              <a:solidFill>
                <a:prstClr val="white"/>
              </a:solidFill>
              <a:effectLst>
                <a:outerShdw blurRad="38100" dist="38100" dir="2700000" algn="tl">
                  <a:srgbClr val="000000">
                    <a:alpha val="43137"/>
                  </a:srgbClr>
                </a:outerShdw>
              </a:effectLst>
            </a:endParaRPr>
          </a:p>
        </p:txBody>
      </p:sp>
      <p:sp>
        <p:nvSpPr>
          <p:cNvPr id="11" name="Rectangle 10"/>
          <p:cNvSpPr/>
          <p:nvPr/>
        </p:nvSpPr>
        <p:spPr>
          <a:xfrm>
            <a:off x="292381" y="5349255"/>
            <a:ext cx="8763000" cy="1200329"/>
          </a:xfrm>
          <a:prstGeom prst="rect">
            <a:avLst/>
          </a:prstGeom>
        </p:spPr>
        <p:txBody>
          <a:bodyPr wrap="square">
            <a:spAutoFit/>
          </a:bodyPr>
          <a:lstStyle/>
          <a:p>
            <a:r>
              <a:rPr lang="en-US" sz="2400" dirty="0">
                <a:solidFill>
                  <a:prstClr val="white"/>
                </a:solidFill>
                <a:effectLst>
                  <a:outerShdw blurRad="38100" dist="38100" dir="2700000" algn="tl">
                    <a:srgbClr val="000000">
                      <a:alpha val="43137"/>
                    </a:srgbClr>
                  </a:outerShdw>
                </a:effectLst>
              </a:rPr>
              <a:t>Describe what chemicals will be used, including information required by CGP Part 4.6.6.1 &amp; Part 4.6.7. </a:t>
            </a:r>
          </a:p>
          <a:p>
            <a:r>
              <a:rPr lang="en-US" sz="2400" dirty="0">
                <a:solidFill>
                  <a:prstClr val="white"/>
                </a:solidFill>
                <a:effectLst>
                  <a:outerShdw blurRad="38100" dist="38100" dir="2700000" algn="tl">
                    <a:srgbClr val="000000">
                      <a:alpha val="43137"/>
                    </a:srgbClr>
                  </a:outerShdw>
                </a:effectLst>
              </a:rPr>
              <a:t>Document the training for employees using treatment chemicals.</a:t>
            </a:r>
          </a:p>
        </p:txBody>
      </p:sp>
      <p:sp>
        <p:nvSpPr>
          <p:cNvPr id="2" name="TextBox 1"/>
          <p:cNvSpPr txBox="1"/>
          <p:nvPr/>
        </p:nvSpPr>
        <p:spPr>
          <a:xfrm>
            <a:off x="292381" y="4836322"/>
            <a:ext cx="2758832" cy="523220"/>
          </a:xfrm>
          <a:prstGeom prst="rect">
            <a:avLst/>
          </a:prstGeom>
          <a:noFill/>
        </p:spPr>
        <p:txBody>
          <a:bodyPr wrap="none" rtlCol="0">
            <a:spAutoFit/>
          </a:bodyPr>
          <a:lstStyle/>
          <a:p>
            <a:r>
              <a:rPr lang="en-US" sz="2800" dirty="0">
                <a:solidFill>
                  <a:prstClr val="white"/>
                </a:solidFill>
                <a:effectLst>
                  <a:outerShdw blurRad="38100" dist="38100" dir="2700000" algn="tl">
                    <a:srgbClr val="000000">
                      <a:alpha val="43137"/>
                    </a:srgbClr>
                  </a:outerShdw>
                </a:effectLst>
              </a:rPr>
              <a:t>The SWPPP must:</a:t>
            </a:r>
          </a:p>
        </p:txBody>
      </p:sp>
    </p:spTree>
    <p:extLst>
      <p:ext uri="{BB962C8B-B14F-4D97-AF65-F5344CB8AC3E}">
        <p14:creationId xmlns:p14="http://schemas.microsoft.com/office/powerpoint/2010/main" val="33525259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6-6-07 10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73283" y="1508462"/>
            <a:ext cx="5913517" cy="4435138"/>
          </a:xfrm>
          <a:prstGeom prst="rect">
            <a:avLst/>
          </a:prstGeom>
          <a:noFill/>
          <a:ln>
            <a:noFill/>
          </a:ln>
          <a:effectLst>
            <a:innerShdw blurRad="114300">
              <a:prstClr val="black"/>
            </a:inn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457200" y="152399"/>
            <a:ext cx="9144000" cy="646331"/>
          </a:xfrm>
          <a:prstGeom prst="rect">
            <a:avLst/>
          </a:prstGeom>
        </p:spPr>
        <p:txBody>
          <a:bodyPr wrap="square">
            <a:spAutoFit/>
          </a:bodyPr>
          <a:lstStyle/>
          <a:p>
            <a:pPr lvl="2" algn="ctr"/>
            <a:r>
              <a:rPr lang="en-US" sz="3600" dirty="0">
                <a:solidFill>
                  <a:prstClr val="white"/>
                </a:solidFill>
                <a:effectLst>
                  <a:outerShdw blurRad="38100" dist="38100" dir="2700000" algn="tl">
                    <a:srgbClr val="000000">
                      <a:alpha val="43137"/>
                    </a:srgbClr>
                  </a:outerShdw>
                </a:effectLst>
              </a:rPr>
              <a:t>Treatment chemical use procedures </a:t>
            </a:r>
          </a:p>
        </p:txBody>
      </p:sp>
      <p:sp>
        <p:nvSpPr>
          <p:cNvPr id="6" name="TextBox 5"/>
          <p:cNvSpPr txBox="1"/>
          <p:nvPr/>
        </p:nvSpPr>
        <p:spPr>
          <a:xfrm>
            <a:off x="573810" y="838200"/>
            <a:ext cx="8112990" cy="523220"/>
          </a:xfrm>
          <a:prstGeom prst="rect">
            <a:avLst/>
          </a:prstGeom>
          <a:noFill/>
        </p:spPr>
        <p:txBody>
          <a:bodyPr wrap="none" rtlCol="0">
            <a:spAutoFit/>
          </a:bodyPr>
          <a:lstStyle/>
          <a:p>
            <a:r>
              <a:rPr lang="en-US" sz="2800" dirty="0">
                <a:solidFill>
                  <a:prstClr val="white"/>
                </a:solidFill>
                <a:effectLst>
                  <a:outerShdw blurRad="38100" dist="38100" dir="2700000" algn="tl">
                    <a:srgbClr val="000000">
                      <a:alpha val="43137"/>
                    </a:srgbClr>
                  </a:outerShdw>
                </a:effectLst>
              </a:rPr>
              <a:t>Handling &amp; Storage - Dose Rate - Mixing Requirements</a:t>
            </a:r>
          </a:p>
        </p:txBody>
      </p:sp>
      <p:sp>
        <p:nvSpPr>
          <p:cNvPr id="7" name="Rectangle 6"/>
          <p:cNvSpPr/>
          <p:nvPr/>
        </p:nvSpPr>
        <p:spPr>
          <a:xfrm>
            <a:off x="76200" y="5867400"/>
            <a:ext cx="8991600" cy="954107"/>
          </a:xfrm>
          <a:prstGeom prst="rect">
            <a:avLst/>
          </a:prstGeom>
        </p:spPr>
        <p:txBody>
          <a:bodyPr wrap="square">
            <a:spAutoFit/>
          </a:bodyPr>
          <a:lstStyle/>
          <a:p>
            <a:r>
              <a:rPr lang="en-US" sz="2800" dirty="0">
                <a:solidFill>
                  <a:prstClr val="white"/>
                </a:solidFill>
                <a:effectLst>
                  <a:outerShdw blurRad="38100" dist="38100" dir="2700000" algn="tl">
                    <a:srgbClr val="000000">
                      <a:alpha val="43137"/>
                    </a:srgbClr>
                  </a:outerShdw>
                </a:effectLst>
              </a:rPr>
              <a:t>Describe training for employees using treatment chemicals at the site. Document this training in SWPPP appendices.</a:t>
            </a:r>
          </a:p>
        </p:txBody>
      </p:sp>
      <p:sp>
        <p:nvSpPr>
          <p:cNvPr id="2" name="TextBox 1"/>
          <p:cNvSpPr txBox="1"/>
          <p:nvPr/>
        </p:nvSpPr>
        <p:spPr>
          <a:xfrm>
            <a:off x="69448" y="5150916"/>
            <a:ext cx="2386294" cy="461665"/>
          </a:xfrm>
          <a:prstGeom prst="rect">
            <a:avLst/>
          </a:prstGeom>
          <a:noFill/>
        </p:spPr>
        <p:txBody>
          <a:bodyPr wrap="none" rtlCol="0">
            <a:spAutoFit/>
          </a:bodyPr>
          <a:lstStyle/>
          <a:p>
            <a:r>
              <a:rPr lang="en-US" sz="2400" dirty="0">
                <a:solidFill>
                  <a:prstClr val="white"/>
                </a:solidFill>
                <a:effectLst>
                  <a:outerShdw blurRad="38100" dist="38100" dir="2700000" algn="tl">
                    <a:srgbClr val="000000">
                      <a:alpha val="43137"/>
                    </a:srgbClr>
                  </a:outerShdw>
                </a:effectLst>
              </a:rPr>
              <a:t>The SWPPP must:</a:t>
            </a:r>
          </a:p>
        </p:txBody>
      </p:sp>
    </p:spTree>
    <p:extLst>
      <p:ext uri="{BB962C8B-B14F-4D97-AF65-F5344CB8AC3E}">
        <p14:creationId xmlns:p14="http://schemas.microsoft.com/office/powerpoint/2010/main" val="16307780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190B5E-7EAB-4608-AC69-E13B7D62C48F}"/>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4000" contrast="3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a:effectLst>
            <a:innerShdw blurRad="114300">
              <a:prstClr val="black"/>
            </a:innerShdw>
          </a:effectLst>
        </p:spPr>
      </p:pic>
      <p:sp>
        <p:nvSpPr>
          <p:cNvPr id="6" name="TextBox 5">
            <a:extLst>
              <a:ext uri="{FF2B5EF4-FFF2-40B4-BE49-F238E27FC236}">
                <a16:creationId xmlns:a16="http://schemas.microsoft.com/office/drawing/2014/main" id="{436E4DC1-2F7F-4807-80B4-DC66D8E80600}"/>
              </a:ext>
            </a:extLst>
          </p:cNvPr>
          <p:cNvSpPr txBox="1"/>
          <p:nvPr/>
        </p:nvSpPr>
        <p:spPr>
          <a:xfrm>
            <a:off x="152400" y="3303390"/>
            <a:ext cx="8839200" cy="3416320"/>
          </a:xfrm>
          <a:prstGeom prst="rect">
            <a:avLst/>
          </a:prstGeom>
          <a:noFill/>
        </p:spPr>
        <p:txBody>
          <a:bodyPr wrap="square">
            <a:spAutoFit/>
          </a:bodyPr>
          <a:lstStyle/>
          <a:p>
            <a:r>
              <a:rPr lang="en-US" sz="3600" dirty="0">
                <a:effectLst>
                  <a:outerShdw blurRad="38100" dist="38100" dir="2700000" algn="tl">
                    <a:srgbClr val="000000">
                      <a:alpha val="43137"/>
                    </a:srgbClr>
                  </a:outerShdw>
                </a:effectLst>
              </a:rPr>
              <a:t>Treatment Chemicals</a:t>
            </a:r>
          </a:p>
          <a:p>
            <a:r>
              <a:rPr lang="en-US" sz="3600" dirty="0">
                <a:effectLst>
                  <a:outerShdw blurRad="38100" dist="38100" dir="2700000" algn="tl">
                    <a:srgbClr val="000000">
                      <a:alpha val="43137"/>
                    </a:srgbClr>
                  </a:outerShdw>
                </a:effectLst>
              </a:rPr>
              <a:t>For the purposes of this permit, means polymers, flocculants, or other chemicals used to reduce turbidity in storm water. Tackifiers and soil stabilizers (binders) are not considered treatment chemicals.</a:t>
            </a:r>
          </a:p>
        </p:txBody>
      </p:sp>
      <p:pic>
        <p:nvPicPr>
          <p:cNvPr id="8" name="Picture 7" descr="DEC Logo 1">
            <a:extLst>
              <a:ext uri="{FF2B5EF4-FFF2-40B4-BE49-F238E27FC236}">
                <a16:creationId xmlns:a16="http://schemas.microsoft.com/office/drawing/2014/main" id="{CEE1ADB8-5036-42C9-8251-9ACAD8A2B013}"/>
              </a:ext>
            </a:extLst>
          </p:cNvPr>
          <p:cNvPicPr/>
          <p:nvPr/>
        </p:nvPicPr>
        <p:blipFill>
          <a:blip r:embed="rId4" cstate="print"/>
          <a:srcRect/>
          <a:stretch>
            <a:fillRect/>
          </a:stretch>
        </p:blipFill>
        <p:spPr bwMode="auto">
          <a:xfrm>
            <a:off x="7890805" y="168770"/>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01F6A72B-BD28-541F-E033-316CCD751105}"/>
              </a:ext>
            </a:extLst>
          </p:cNvPr>
          <p:cNvSpPr txBox="1">
            <a:spLocks/>
          </p:cNvSpPr>
          <p:nvPr/>
        </p:nvSpPr>
        <p:spPr>
          <a:xfrm>
            <a:off x="4602480" y="682822"/>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Appendix C</a:t>
            </a:r>
          </a:p>
        </p:txBody>
      </p:sp>
    </p:spTree>
    <p:extLst>
      <p:ext uri="{BB962C8B-B14F-4D97-AF65-F5344CB8AC3E}">
        <p14:creationId xmlns:p14="http://schemas.microsoft.com/office/powerpoint/2010/main" val="24457390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38200" y="240019"/>
            <a:ext cx="6648743" cy="830997"/>
          </a:xfrm>
          <a:prstGeom prst="rect">
            <a:avLst/>
          </a:prstGeom>
        </p:spPr>
        <p:txBody>
          <a:bodyPr wrap="none">
            <a:spAutoFit/>
          </a:bodyPr>
          <a:lstStyle/>
          <a:p>
            <a:pPr lvl="2"/>
            <a:r>
              <a:rPr lang="en-US" sz="4800" dirty="0">
                <a:solidFill>
                  <a:prstClr val="white"/>
                </a:solidFill>
                <a:effectLst>
                  <a:outerShdw blurRad="38100" dist="38100" dir="2700000" algn="tl">
                    <a:srgbClr val="000000">
                      <a:alpha val="43137"/>
                    </a:srgbClr>
                  </a:outerShdw>
                </a:effectLst>
              </a:rPr>
              <a:t>Project site conditions</a:t>
            </a:r>
          </a:p>
        </p:txBody>
      </p:sp>
      <p:sp>
        <p:nvSpPr>
          <p:cNvPr id="6" name="Rectangle 5"/>
          <p:cNvSpPr/>
          <p:nvPr/>
        </p:nvSpPr>
        <p:spPr>
          <a:xfrm>
            <a:off x="5029200" y="5983218"/>
            <a:ext cx="3886200" cy="707886"/>
          </a:xfrm>
          <a:prstGeom prst="rect">
            <a:avLst/>
          </a:prstGeom>
        </p:spPr>
        <p:txBody>
          <a:bodyPr wrap="square">
            <a:spAutoFit/>
          </a:bodyPr>
          <a:lstStyle/>
          <a:p>
            <a:r>
              <a:rPr lang="en-US" sz="2000" dirty="0">
                <a:solidFill>
                  <a:prstClr val="white"/>
                </a:solidFill>
                <a:effectLst>
                  <a:outerShdw blurRad="38100" dist="38100" dir="2700000" algn="tl">
                    <a:srgbClr val="000000">
                      <a:alpha val="43137"/>
                    </a:srgbClr>
                  </a:outerShdw>
                </a:effectLst>
              </a:rPr>
              <a:t>Describe how proposed chemicals are suitable for use at the site.</a:t>
            </a:r>
          </a:p>
        </p:txBody>
      </p:sp>
      <p:pic>
        <p:nvPicPr>
          <p:cNvPr id="9220" name="Picture 4" descr="http://www.small-farm-permaculture-and-sustainable-living.com/images/soil_types_diagram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3133999"/>
            <a:ext cx="4419600" cy="342813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04800" y="1328195"/>
            <a:ext cx="7966864" cy="1569660"/>
          </a:xfrm>
          <a:prstGeom prst="rect">
            <a:avLst/>
          </a:prstGeom>
          <a:noFill/>
        </p:spPr>
        <p:txBody>
          <a:bodyPr wrap="square" rtlCol="0">
            <a:spAutoFit/>
          </a:bodyPr>
          <a:lstStyle/>
          <a:p>
            <a:pPr marL="342900" indent="-342900">
              <a:buFont typeface="Arial" pitchFamily="34" charset="0"/>
              <a:buChar char="•"/>
            </a:pPr>
            <a:r>
              <a:rPr lang="en-US" sz="3200" dirty="0">
                <a:solidFill>
                  <a:prstClr val="white"/>
                </a:solidFill>
                <a:effectLst>
                  <a:outerShdw blurRad="38100" dist="38100" dir="2700000" algn="tl">
                    <a:srgbClr val="000000">
                      <a:alpha val="43137"/>
                    </a:srgbClr>
                  </a:outerShdw>
                </a:effectLst>
              </a:rPr>
              <a:t>Jar testing for treatability &amp; dose rate</a:t>
            </a:r>
          </a:p>
          <a:p>
            <a:pPr marL="342900" indent="-342900">
              <a:buFont typeface="Arial" pitchFamily="34" charset="0"/>
              <a:buChar char="•"/>
            </a:pPr>
            <a:r>
              <a:rPr lang="en-US" sz="3200" dirty="0">
                <a:solidFill>
                  <a:prstClr val="white"/>
                </a:solidFill>
                <a:effectLst>
                  <a:outerShdw blurRad="38100" dist="38100" dir="2700000" algn="tl">
                    <a:srgbClr val="000000">
                      <a:alpha val="43137"/>
                    </a:srgbClr>
                  </a:outerShdw>
                </a:effectLst>
              </a:rPr>
              <a:t>Mixing</a:t>
            </a:r>
          </a:p>
          <a:p>
            <a:pPr marL="342900" indent="-342900">
              <a:buFont typeface="Arial" pitchFamily="34" charset="0"/>
              <a:buChar char="•"/>
            </a:pPr>
            <a:r>
              <a:rPr lang="en-US" sz="3200" dirty="0">
                <a:solidFill>
                  <a:prstClr val="white"/>
                </a:solidFill>
                <a:effectLst>
                  <a:outerShdw blurRad="38100" dist="38100" dir="2700000" algn="tl">
                    <a:srgbClr val="000000">
                      <a:alpha val="43137"/>
                    </a:srgbClr>
                  </a:outerShdw>
                </a:effectLst>
              </a:rPr>
              <a:t>Plan for sediment retention</a:t>
            </a:r>
          </a:p>
        </p:txBody>
      </p:sp>
      <p:pic>
        <p:nvPicPr>
          <p:cNvPr id="9222" name="Picture 6" descr="https://encrypted-tbn3.gstatic.com/images?q=tbn:ANd9GcS3NkLRGeGxiAl_GCzCrqgmYZw7Z5xtCTcYZD4y_GtPpoQPOsoFx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8770" y="3148310"/>
            <a:ext cx="3628030" cy="241429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105400" y="5638800"/>
            <a:ext cx="2024978" cy="400110"/>
          </a:xfrm>
          <a:prstGeom prst="rect">
            <a:avLst/>
          </a:prstGeom>
          <a:noFill/>
        </p:spPr>
        <p:txBody>
          <a:bodyPr wrap="none" rtlCol="0">
            <a:spAutoFit/>
          </a:bodyPr>
          <a:lstStyle/>
          <a:p>
            <a:r>
              <a:rPr lang="en-US" sz="2000" dirty="0">
                <a:solidFill>
                  <a:prstClr val="white"/>
                </a:solidFill>
                <a:effectLst>
                  <a:outerShdw blurRad="38100" dist="38100" dir="2700000" algn="tl">
                    <a:srgbClr val="000000">
                      <a:alpha val="43137"/>
                    </a:srgbClr>
                  </a:outerShdw>
                </a:effectLst>
              </a:rPr>
              <a:t>The SWPPP must:</a:t>
            </a:r>
          </a:p>
        </p:txBody>
      </p:sp>
    </p:spTree>
    <p:extLst>
      <p:ext uri="{BB962C8B-B14F-4D97-AF65-F5344CB8AC3E}">
        <p14:creationId xmlns:p14="http://schemas.microsoft.com/office/powerpoint/2010/main" val="42366787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8100" y="236851"/>
            <a:ext cx="9067800" cy="707886"/>
          </a:xfrm>
          <a:prstGeom prst="rect">
            <a:avLst/>
          </a:prstGeom>
        </p:spPr>
        <p:txBody>
          <a:bodyPr wrap="square">
            <a:spAutoFit/>
          </a:bodyPr>
          <a:lstStyle/>
          <a:p>
            <a:pPr lvl="2"/>
            <a:r>
              <a:rPr lang="en-US" sz="4000" dirty="0">
                <a:solidFill>
                  <a:prstClr val="white"/>
                </a:solidFill>
                <a:effectLst>
                  <a:outerShdw blurRad="38100" dist="38100" dir="2700000" algn="tl">
                    <a:srgbClr val="000000">
                      <a:alpha val="43137"/>
                    </a:srgbClr>
                  </a:outerShdw>
                </a:effectLst>
              </a:rPr>
              <a:t>Application of treatment chemicals </a:t>
            </a:r>
          </a:p>
        </p:txBody>
      </p:sp>
      <p:sp>
        <p:nvSpPr>
          <p:cNvPr id="6" name="Rectangle 5"/>
          <p:cNvSpPr/>
          <p:nvPr/>
        </p:nvSpPr>
        <p:spPr>
          <a:xfrm>
            <a:off x="4515001" y="4883908"/>
            <a:ext cx="4756030" cy="1815882"/>
          </a:xfrm>
          <a:prstGeom prst="rect">
            <a:avLst/>
          </a:prstGeom>
        </p:spPr>
        <p:txBody>
          <a:bodyPr wrap="square">
            <a:spAutoFit/>
          </a:bodyPr>
          <a:lstStyle/>
          <a:p>
            <a:r>
              <a:rPr lang="en-US" sz="2800" dirty="0">
                <a:solidFill>
                  <a:prstClr val="white"/>
                </a:solidFill>
                <a:effectLst>
                  <a:outerShdw blurRad="38100" dist="38100" dir="2700000" algn="tl">
                    <a:srgbClr val="000000">
                      <a:alpha val="43137"/>
                    </a:srgbClr>
                  </a:outerShdw>
                </a:effectLst>
              </a:rPr>
              <a:t>The SWPPP must:</a:t>
            </a:r>
          </a:p>
          <a:p>
            <a:r>
              <a:rPr lang="en-US" sz="2800" dirty="0">
                <a:solidFill>
                  <a:prstClr val="white"/>
                </a:solidFill>
                <a:effectLst>
                  <a:outerShdw blurRad="38100" dist="38100" dir="2700000" algn="tl">
                    <a:srgbClr val="000000">
                      <a:alpha val="43137"/>
                    </a:srgbClr>
                  </a:outerShdw>
                </a:effectLst>
              </a:rPr>
              <a:t>Briefly describe treatment chemical application procedures to be used. </a:t>
            </a:r>
          </a:p>
        </p:txBody>
      </p:sp>
      <p:pic>
        <p:nvPicPr>
          <p:cNvPr id="4" name="Picture 2" descr="F:\PSG\P1280011.JPG"/>
          <p:cNvPicPr>
            <a:picLocks noChangeAspect="1" noChangeArrowheads="1"/>
          </p:cNvPicPr>
          <p:nvPr/>
        </p:nvPicPr>
        <p:blipFill>
          <a:blip r:embed="rId2" cstate="print"/>
          <a:srcRect/>
          <a:stretch>
            <a:fillRect/>
          </a:stretch>
        </p:blipFill>
        <p:spPr bwMode="auto">
          <a:xfrm>
            <a:off x="4191000" y="1283458"/>
            <a:ext cx="4800600" cy="3600450"/>
          </a:xfrm>
          <a:prstGeom prst="rect">
            <a:avLst/>
          </a:prstGeom>
          <a:noFill/>
          <a:effectLst>
            <a:innerShdw blurRad="114300">
              <a:prstClr val="black"/>
            </a:innerShdw>
          </a:effectLst>
        </p:spPr>
      </p:pic>
      <p:pic>
        <p:nvPicPr>
          <p:cNvPr id="7" name="Picture 2" descr="F:\PSG\SocArray2s.jpg"/>
          <p:cNvPicPr>
            <a:picLocks noChangeAspect="1" noChangeArrowheads="1"/>
          </p:cNvPicPr>
          <p:nvPr/>
        </p:nvPicPr>
        <p:blipFill rotWithShape="1">
          <a:blip r:embed="rId3" cstate="print"/>
          <a:srcRect l="19644" r="23222"/>
          <a:stretch/>
        </p:blipFill>
        <p:spPr bwMode="auto">
          <a:xfrm>
            <a:off x="304800" y="2394466"/>
            <a:ext cx="3606769" cy="4226683"/>
          </a:xfrm>
          <a:prstGeom prst="rect">
            <a:avLst/>
          </a:prstGeom>
          <a:noFill/>
          <a:effectLst>
            <a:innerShdw blurRad="114300">
              <a:prstClr val="black"/>
            </a:innerShdw>
          </a:effectLst>
        </p:spPr>
      </p:pic>
      <p:sp>
        <p:nvSpPr>
          <p:cNvPr id="2" name="TextBox 1"/>
          <p:cNvSpPr txBox="1"/>
          <p:nvPr/>
        </p:nvSpPr>
        <p:spPr>
          <a:xfrm>
            <a:off x="381000" y="1320225"/>
            <a:ext cx="3538148" cy="584775"/>
          </a:xfrm>
          <a:prstGeom prst="rect">
            <a:avLst/>
          </a:prstGeom>
          <a:noFill/>
        </p:spPr>
        <p:txBody>
          <a:bodyPr wrap="none" rtlCol="0">
            <a:spAutoFit/>
          </a:bodyPr>
          <a:lstStyle/>
          <a:p>
            <a:r>
              <a:rPr lang="en-US" sz="3200" dirty="0">
                <a:solidFill>
                  <a:prstClr val="white"/>
                </a:solidFill>
                <a:effectLst>
                  <a:outerShdw blurRad="38100" dist="38100" dir="2700000" algn="tl">
                    <a:srgbClr val="000000">
                      <a:alpha val="43137"/>
                    </a:srgbClr>
                  </a:outerShdw>
                </a:effectLst>
              </a:rPr>
              <a:t>How will it be used?</a:t>
            </a:r>
          </a:p>
        </p:txBody>
      </p:sp>
      <p:sp>
        <p:nvSpPr>
          <p:cNvPr id="3" name="TextBox 2"/>
          <p:cNvSpPr txBox="1"/>
          <p:nvPr/>
        </p:nvSpPr>
        <p:spPr>
          <a:xfrm>
            <a:off x="7761629" y="4463534"/>
            <a:ext cx="1198341" cy="369332"/>
          </a:xfrm>
          <a:prstGeom prst="rect">
            <a:avLst/>
          </a:prstGeom>
          <a:noFill/>
        </p:spPr>
        <p:txBody>
          <a:bodyPr wrap="none" rtlCol="0">
            <a:spAutoFit/>
          </a:bodyPr>
          <a:lstStyle/>
          <a:p>
            <a:r>
              <a:rPr lang="en-US" dirty="0">
                <a:solidFill>
                  <a:prstClr val="white"/>
                </a:solidFill>
              </a:rPr>
              <a:t>Petersburg</a:t>
            </a:r>
          </a:p>
        </p:txBody>
      </p:sp>
    </p:spTree>
    <p:extLst>
      <p:ext uri="{BB962C8B-B14F-4D97-AF65-F5344CB8AC3E}">
        <p14:creationId xmlns:p14="http://schemas.microsoft.com/office/powerpoint/2010/main" val="32574417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ics 2 153"/>
          <p:cNvPicPr>
            <a:picLocks noChangeAspect="1" noChangeArrowheads="1"/>
          </p:cNvPicPr>
          <p:nvPr/>
        </p:nvPicPr>
        <p:blipFill>
          <a:blip r:embed="rId3">
            <a:lum bright="6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innerShdw blurRad="114300">
              <a:prstClr val="black"/>
            </a:inn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342900" y="228600"/>
            <a:ext cx="8458200" cy="523220"/>
          </a:xfrm>
          <a:prstGeom prst="rect">
            <a:avLst/>
          </a:prstGeom>
        </p:spPr>
        <p:txBody>
          <a:bodyPr wrap="square">
            <a:spAutoFit/>
          </a:bodyPr>
          <a:lstStyle/>
          <a:p>
            <a:pPr lvl="1"/>
            <a:r>
              <a:rPr lang="en-US" sz="2800" dirty="0">
                <a:solidFill>
                  <a:prstClr val="white"/>
                </a:solidFill>
              </a:rPr>
              <a:t>Active Treatment System information</a:t>
            </a:r>
          </a:p>
        </p:txBody>
      </p:sp>
      <p:sp>
        <p:nvSpPr>
          <p:cNvPr id="2" name="Rectangle 1"/>
          <p:cNvSpPr/>
          <p:nvPr/>
        </p:nvSpPr>
        <p:spPr>
          <a:xfrm>
            <a:off x="247650" y="5613737"/>
            <a:ext cx="8648700" cy="1015663"/>
          </a:xfrm>
          <a:prstGeom prst="rect">
            <a:avLst/>
          </a:prstGeom>
          <a:solidFill>
            <a:schemeClr val="tx2">
              <a:lumMod val="25000"/>
              <a:alpha val="81000"/>
            </a:schemeClr>
          </a:solidFill>
        </p:spPr>
        <p:txBody>
          <a:bodyPr wrap="square">
            <a:spAutoFit/>
          </a:bodyPr>
          <a:lstStyle/>
          <a:p>
            <a:r>
              <a:rPr lang="en-US" sz="2000" dirty="0">
                <a:solidFill>
                  <a:prstClr val="white"/>
                </a:solidFill>
              </a:rPr>
              <a:t>If the permittee plans to use cationic treatment chemicals or an active treatment system (as defined in Appendix C) they must submit a request to the Department fourteen (14) calendar days in advance of proposed usage.</a:t>
            </a:r>
            <a:endParaRPr lang="en-US" sz="2000" dirty="0"/>
          </a:p>
        </p:txBody>
      </p:sp>
      <p:sp>
        <p:nvSpPr>
          <p:cNvPr id="3" name="Title 1">
            <a:extLst>
              <a:ext uri="{FF2B5EF4-FFF2-40B4-BE49-F238E27FC236}">
                <a16:creationId xmlns:a16="http://schemas.microsoft.com/office/drawing/2014/main" id="{2235C485-D2ED-FBBC-8A0B-165B2DC7D36E}"/>
              </a:ext>
            </a:extLst>
          </p:cNvPr>
          <p:cNvSpPr txBox="1">
            <a:spLocks/>
          </p:cNvSpPr>
          <p:nvPr/>
        </p:nvSpPr>
        <p:spPr>
          <a:xfrm>
            <a:off x="5715000" y="924293"/>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4.6.7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31</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29329536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9025" name="Object 6"/>
          <p:cNvGraphicFramePr>
            <a:graphicFrameLocks noChangeAspect="1"/>
          </p:cNvGraphicFramePr>
          <p:nvPr>
            <p:extLst>
              <p:ext uri="{D42A27DB-BD31-4B8C-83A1-F6EECF244321}">
                <p14:modId xmlns:p14="http://schemas.microsoft.com/office/powerpoint/2010/main" val="674451726"/>
              </p:ext>
            </p:extLst>
          </p:nvPr>
        </p:nvGraphicFramePr>
        <p:xfrm>
          <a:off x="457200" y="131152"/>
          <a:ext cx="8039100" cy="3511178"/>
        </p:xfrm>
        <a:graphic>
          <a:graphicData uri="http://schemas.openxmlformats.org/presentationml/2006/ole">
            <mc:AlternateContent xmlns:mc="http://schemas.openxmlformats.org/markup-compatibility/2006">
              <mc:Choice xmlns:v="urn:schemas-microsoft-com:vml" Requires="v">
                <p:oleObj name="Photo Editor Photo" r:id="rId3" imgW="7257143" imgH="5447619" progId="">
                  <p:embed/>
                </p:oleObj>
              </mc:Choice>
              <mc:Fallback>
                <p:oleObj name="Photo Editor Photo" r:id="rId3" imgW="7257143" imgH="5447619"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b="30214"/>
                      <a:stretch>
                        <a:fillRect/>
                      </a:stretch>
                    </p:blipFill>
                    <p:spPr bwMode="auto">
                      <a:xfrm>
                        <a:off x="457200" y="131152"/>
                        <a:ext cx="8039100" cy="3511178"/>
                      </a:xfrm>
                      <a:prstGeom prst="rect">
                        <a:avLst/>
                      </a:prstGeom>
                      <a:noFill/>
                      <a:ln>
                        <a:noFill/>
                      </a:ln>
                      <a:effectLst/>
                    </p:spPr>
                  </p:pic>
                </p:oleObj>
              </mc:Fallback>
            </mc:AlternateContent>
          </a:graphicData>
        </a:graphic>
      </p:graphicFrame>
      <p:sp>
        <p:nvSpPr>
          <p:cNvPr id="6" name="Rectangle 5"/>
          <p:cNvSpPr/>
          <p:nvPr/>
        </p:nvSpPr>
        <p:spPr>
          <a:xfrm>
            <a:off x="152400" y="3755244"/>
            <a:ext cx="8534400" cy="3108543"/>
          </a:xfrm>
          <a:prstGeom prst="rect">
            <a:avLst/>
          </a:prstGeom>
        </p:spPr>
        <p:txBody>
          <a:bodyPr wrap="square">
            <a:spAutoFit/>
          </a:bodyPr>
          <a:lstStyle/>
          <a:p>
            <a:r>
              <a:rPr lang="en-US" sz="2800" b="1" dirty="0">
                <a:solidFill>
                  <a:prstClr val="white"/>
                </a:solidFill>
                <a:effectLst>
                  <a:outerShdw blurRad="38100" dist="38100" dir="2700000" algn="tl">
                    <a:srgbClr val="000000">
                      <a:alpha val="43137"/>
                    </a:srgbClr>
                  </a:outerShdw>
                </a:effectLst>
              </a:rPr>
              <a:t>Application of Treatment Chemicals</a:t>
            </a:r>
          </a:p>
          <a:p>
            <a:r>
              <a:rPr lang="en-US" sz="2400" dirty="0">
                <a:solidFill>
                  <a:prstClr val="white"/>
                </a:solidFill>
                <a:effectLst>
                  <a:outerShdw blurRad="38100" dist="38100" dir="2700000" algn="tl">
                    <a:srgbClr val="000000">
                      <a:alpha val="43137"/>
                    </a:srgbClr>
                  </a:outerShdw>
                </a:effectLst>
              </a:rPr>
              <a:t>Application of treatment chemicals through the use of manufactured products (e.g., gel bars, gel logs, floc blocks, etc.) must be used in combination with adequate ditch check dams, sediment traps, sediment basins, or physical control measure designed to settle out chemically treated storm water and minimize the presence of treatment chemicals before discharges reach waters of the U.S.</a:t>
            </a:r>
          </a:p>
        </p:txBody>
      </p:sp>
      <p:pic>
        <p:nvPicPr>
          <p:cNvPr id="7" name="Picture 6" descr="DEC Logo 1"/>
          <p:cNvPicPr/>
          <p:nvPr/>
        </p:nvPicPr>
        <p:blipFill>
          <a:blip r:embed="rId5" cstate="print"/>
          <a:srcRect/>
          <a:stretch>
            <a:fillRect/>
          </a:stretch>
        </p:blipFill>
        <p:spPr bwMode="auto">
          <a:xfrm>
            <a:off x="7239000" y="162983"/>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7DD30414-1BA1-786F-C115-4CDBFC318F89}"/>
              </a:ext>
            </a:extLst>
          </p:cNvPr>
          <p:cNvSpPr txBox="1">
            <a:spLocks/>
          </p:cNvSpPr>
          <p:nvPr/>
        </p:nvSpPr>
        <p:spPr>
          <a:xfrm>
            <a:off x="4389120" y="475016"/>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4.6.5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31</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9647769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Backup3\pictures\Bethal AK\08-25-09 447.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585" r="1374" b="2175"/>
          <a:stretch/>
        </p:blipFill>
        <p:spPr bwMode="auto">
          <a:xfrm>
            <a:off x="-228600" y="0"/>
            <a:ext cx="93472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12531" y="3078540"/>
            <a:ext cx="5217518" cy="830997"/>
          </a:xfrm>
          <a:prstGeom prst="rect">
            <a:avLst/>
          </a:prstGeom>
          <a:noFill/>
        </p:spPr>
        <p:txBody>
          <a:bodyPr wrap="none" rtlCol="0">
            <a:spAutoFit/>
          </a:bodyPr>
          <a:lstStyle/>
          <a:p>
            <a:pPr algn="r"/>
            <a:r>
              <a:rPr lang="en-US" sz="4800" dirty="0">
                <a:solidFill>
                  <a:prstClr val="white"/>
                </a:solidFill>
                <a:effectLst>
                  <a:outerShdw blurRad="38100" dist="38100" dir="2700000" algn="tl">
                    <a:srgbClr val="000000">
                      <a:alpha val="43137"/>
                    </a:srgbClr>
                  </a:outerShdw>
                </a:effectLst>
              </a:rPr>
              <a:t>Good Housekeeping</a:t>
            </a:r>
          </a:p>
        </p:txBody>
      </p:sp>
      <p:pic>
        <p:nvPicPr>
          <p:cNvPr id="5" name="Picture 4" descr="AK-CESCL-logo-for-certs-cards"/>
          <p:cNvPicPr>
            <a:picLocks noChangeAspect="1" noChangeArrowheads="1"/>
          </p:cNvPicPr>
          <p:nvPr/>
        </p:nvPicPr>
        <p:blipFill>
          <a:blip r:embed="rId3" cstate="print">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l="-665" r="156" b="-2879"/>
          <a:stretch>
            <a:fillRect/>
          </a:stretch>
        </p:blipFill>
        <p:spPr bwMode="auto">
          <a:xfrm>
            <a:off x="109484" y="152401"/>
            <a:ext cx="5300716" cy="12638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4" name="TextBox 3"/>
          <p:cNvSpPr txBox="1"/>
          <p:nvPr/>
        </p:nvSpPr>
        <p:spPr>
          <a:xfrm>
            <a:off x="4191000" y="4038600"/>
            <a:ext cx="4520597" cy="2554545"/>
          </a:xfrm>
          <a:prstGeom prst="rect">
            <a:avLst/>
          </a:prstGeom>
          <a:noFill/>
        </p:spPr>
        <p:txBody>
          <a:bodyPr wrap="none" rtlCol="0">
            <a:spAutoFit/>
          </a:bodyPr>
          <a:lstStyle/>
          <a:p>
            <a:pPr marL="457200" indent="-457200">
              <a:buFont typeface="Wingdings" panose="05000000000000000000" pitchFamily="2" charset="2"/>
              <a:buChar char="ü"/>
            </a:pPr>
            <a:r>
              <a:rPr lang="en-US" sz="3200" dirty="0"/>
              <a:t>Washing &amp; Washout</a:t>
            </a:r>
          </a:p>
          <a:p>
            <a:pPr marL="457200" indent="-457200">
              <a:buFont typeface="Wingdings" panose="05000000000000000000" pitchFamily="2" charset="2"/>
              <a:buChar char="ü"/>
            </a:pPr>
            <a:r>
              <a:rPr lang="en-US" sz="3200" dirty="0"/>
              <a:t>Fueling &amp; Maintenance</a:t>
            </a:r>
          </a:p>
          <a:p>
            <a:pPr marL="457200" indent="-457200">
              <a:buFont typeface="Wingdings" panose="05000000000000000000" pitchFamily="2" charset="2"/>
              <a:buChar char="ü"/>
            </a:pPr>
            <a:r>
              <a:rPr lang="en-US" sz="3200" dirty="0"/>
              <a:t>Fertilizer / Pesticides</a:t>
            </a:r>
          </a:p>
          <a:p>
            <a:pPr marL="457200" indent="-457200">
              <a:buFont typeface="Wingdings" panose="05000000000000000000" pitchFamily="2" charset="2"/>
              <a:buChar char="ü"/>
            </a:pPr>
            <a:r>
              <a:rPr lang="en-US" sz="3200" dirty="0"/>
              <a:t>Spill Prevention</a:t>
            </a:r>
          </a:p>
          <a:p>
            <a:pPr marL="457200" indent="-457200">
              <a:buFont typeface="Wingdings" panose="05000000000000000000" pitchFamily="2" charset="2"/>
              <a:buChar char="ü"/>
            </a:pPr>
            <a:r>
              <a:rPr lang="en-US" sz="3200" dirty="0"/>
              <a:t>Waste Handling</a:t>
            </a:r>
          </a:p>
        </p:txBody>
      </p:sp>
    </p:spTree>
    <p:extLst>
      <p:ext uri="{BB962C8B-B14F-4D97-AF65-F5344CB8AC3E}">
        <p14:creationId xmlns:p14="http://schemas.microsoft.com/office/powerpoint/2010/main" val="311192213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F:\PHX\PHX 010.jpg"/>
          <p:cNvPicPr>
            <a:picLocks noChangeAspect="1" noChangeArrowheads="1"/>
          </p:cNvPicPr>
          <p:nvPr/>
        </p:nvPicPr>
        <p:blipFill>
          <a:blip r:embed="rId2" cstate="print">
            <a:lum bright="-30000" contrast="10000"/>
          </a:blip>
          <a:srcRect r="10072"/>
          <a:stretch>
            <a:fillRect/>
          </a:stretch>
        </p:blipFill>
        <p:spPr bwMode="auto">
          <a:xfrm>
            <a:off x="0" y="0"/>
            <a:ext cx="9211873" cy="6858000"/>
          </a:xfrm>
          <a:prstGeom prst="rect">
            <a:avLst/>
          </a:prstGeom>
          <a:noFill/>
          <a:effectLst>
            <a:innerShdw blurRad="114300">
              <a:prstClr val="black"/>
            </a:innerShdw>
          </a:effectLst>
          <a:scene3d>
            <a:camera prst="orthographicFront">
              <a:rot lat="0" lon="0" rev="0"/>
            </a:camera>
            <a:lightRig rig="threePt" dir="t"/>
          </a:scene3d>
        </p:spPr>
      </p:pic>
      <p:sp>
        <p:nvSpPr>
          <p:cNvPr id="7" name="Title 1"/>
          <p:cNvSpPr txBox="1">
            <a:spLocks/>
          </p:cNvSpPr>
          <p:nvPr/>
        </p:nvSpPr>
        <p:spPr>
          <a:xfrm>
            <a:off x="685554" y="1796951"/>
            <a:ext cx="6934200" cy="685800"/>
          </a:xfrm>
          <a:prstGeom prst="rect">
            <a:avLst/>
          </a:prstGeom>
        </p:spPr>
        <p:txBody>
          <a:bodyPr vert="horz" lIns="91440" tIns="45720" rIns="91440" bIns="45720" rtlCol="0" anchor="ctr">
            <a:noAutofit/>
          </a:bodyPr>
          <a:lstStyle/>
          <a:p>
            <a:pPr algn="ctr">
              <a:spcBef>
                <a:spcPct val="0"/>
              </a:spcBef>
              <a:defRPr/>
            </a:pPr>
            <a:r>
              <a:rPr lang="en-US" sz="6000" dirty="0">
                <a:solidFill>
                  <a:prstClr val="white"/>
                </a:solidFill>
                <a:effectLst>
                  <a:outerShdw blurRad="38100" dist="38100" dir="2700000" algn="tl">
                    <a:srgbClr val="000000">
                      <a:alpha val="43137"/>
                    </a:srgbClr>
                  </a:outerShdw>
                </a:effectLst>
                <a:ea typeface="+mj-ea"/>
                <a:cs typeface="+mj-cs"/>
              </a:rPr>
              <a:t> Good Housekeeping</a:t>
            </a:r>
          </a:p>
        </p:txBody>
      </p:sp>
      <p:sp>
        <p:nvSpPr>
          <p:cNvPr id="10" name="Rectangle 9"/>
          <p:cNvSpPr/>
          <p:nvPr/>
        </p:nvSpPr>
        <p:spPr>
          <a:xfrm>
            <a:off x="184031" y="3365480"/>
            <a:ext cx="8915400" cy="3416320"/>
          </a:xfrm>
          <a:prstGeom prst="rect">
            <a:avLst/>
          </a:prstGeom>
        </p:spPr>
        <p:txBody>
          <a:bodyPr wrap="square">
            <a:spAutoFit/>
          </a:bodyPr>
          <a:lstStyle/>
          <a:p>
            <a:r>
              <a:rPr lang="en-US" sz="3600" dirty="0">
                <a:solidFill>
                  <a:prstClr val="white"/>
                </a:solidFill>
              </a:rPr>
              <a:t>A </a:t>
            </a:r>
            <a:r>
              <a:rPr lang="en-US" sz="3600" dirty="0" err="1">
                <a:solidFill>
                  <a:prstClr val="white"/>
                </a:solidFill>
              </a:rPr>
              <a:t>permittee</a:t>
            </a:r>
            <a:r>
              <a:rPr lang="en-US" sz="3600" dirty="0">
                <a:solidFill>
                  <a:prstClr val="white"/>
                </a:solidFill>
              </a:rPr>
              <a:t> </a:t>
            </a:r>
            <a:r>
              <a:rPr lang="en-US" sz="3600" u="sng" dirty="0">
                <a:solidFill>
                  <a:prstClr val="white"/>
                </a:solidFill>
              </a:rPr>
              <a:t>must</a:t>
            </a:r>
            <a:r>
              <a:rPr lang="en-US" sz="3600" dirty="0">
                <a:solidFill>
                  <a:prstClr val="white"/>
                </a:solidFill>
              </a:rPr>
              <a:t> design, install, implement, and maintain effective good housekeeping measures to prevent and/or minimize the discharge of pollutants. A </a:t>
            </a:r>
            <a:r>
              <a:rPr lang="en-US" sz="3600" dirty="0" err="1">
                <a:solidFill>
                  <a:prstClr val="white"/>
                </a:solidFill>
              </a:rPr>
              <a:t>permittee</a:t>
            </a:r>
            <a:r>
              <a:rPr lang="en-US" sz="3600" dirty="0">
                <a:solidFill>
                  <a:prstClr val="white"/>
                </a:solidFill>
              </a:rPr>
              <a:t> must include appropriate measures for any of the following activities that are used at the site. </a:t>
            </a:r>
          </a:p>
        </p:txBody>
      </p:sp>
      <p:pic>
        <p:nvPicPr>
          <p:cNvPr id="8" name="Picture 7" descr="DEC Logo 1"/>
          <p:cNvPicPr/>
          <p:nvPr/>
        </p:nvPicPr>
        <p:blipFill>
          <a:blip r:embed="rId3" cstate="print"/>
          <a:srcRect/>
          <a:stretch>
            <a:fillRect/>
          </a:stretch>
        </p:blipFill>
        <p:spPr bwMode="auto">
          <a:xfrm>
            <a:off x="7848600" y="168770"/>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B08CA09F-3C45-4531-53B7-1367C955BD8E}"/>
              </a:ext>
            </a:extLst>
          </p:cNvPr>
          <p:cNvSpPr txBox="1">
            <a:spLocks/>
          </p:cNvSpPr>
          <p:nvPr/>
        </p:nvSpPr>
        <p:spPr>
          <a:xfrm>
            <a:off x="4641731" y="792836"/>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4.8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32</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32926484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washonwheels.net/wp-content/uploads/2012/12/Power-Motive-Corp-12-4-12-21-1024x768.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743"/>
            <a:ext cx="9144000" cy="6860744"/>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3" name="Rectangle 2"/>
          <p:cNvSpPr/>
          <p:nvPr/>
        </p:nvSpPr>
        <p:spPr>
          <a:xfrm>
            <a:off x="0" y="0"/>
            <a:ext cx="9144000" cy="523220"/>
          </a:xfrm>
          <a:prstGeom prst="rect">
            <a:avLst/>
          </a:prstGeom>
          <a:solidFill>
            <a:schemeClr val="bg1">
              <a:lumMod val="75000"/>
              <a:lumOff val="25000"/>
              <a:alpha val="72000"/>
            </a:schemeClr>
          </a:solidFill>
        </p:spPr>
        <p:txBody>
          <a:bodyPr wrap="square">
            <a:spAutoFit/>
          </a:bodyPr>
          <a:lstStyle/>
          <a:p>
            <a:pPr lvl="2"/>
            <a:r>
              <a:rPr lang="en-US" sz="2800" dirty="0">
                <a:solidFill>
                  <a:prstClr val="white"/>
                </a:solidFill>
              </a:rPr>
              <a:t>Washing of equipment and vehicles</a:t>
            </a:r>
          </a:p>
        </p:txBody>
      </p:sp>
      <p:sp>
        <p:nvSpPr>
          <p:cNvPr id="4" name="TextBox 3"/>
          <p:cNvSpPr txBox="1"/>
          <p:nvPr/>
        </p:nvSpPr>
        <p:spPr>
          <a:xfrm>
            <a:off x="0" y="523220"/>
            <a:ext cx="5347233" cy="1384995"/>
          </a:xfrm>
          <a:prstGeom prst="rect">
            <a:avLst/>
          </a:prstGeom>
          <a:solidFill>
            <a:schemeClr val="bg1">
              <a:lumMod val="75000"/>
              <a:lumOff val="25000"/>
              <a:alpha val="73000"/>
            </a:schemeClr>
          </a:solidFill>
        </p:spPr>
        <p:txBody>
          <a:bodyPr wrap="none" rtlCol="0">
            <a:spAutoFit/>
          </a:bodyPr>
          <a:lstStyle/>
          <a:p>
            <a:r>
              <a:rPr lang="en-US" sz="2800" dirty="0">
                <a:solidFill>
                  <a:prstClr val="white"/>
                </a:solidFill>
              </a:rPr>
              <a:t>Prevent pollution to receiving areas</a:t>
            </a:r>
          </a:p>
          <a:p>
            <a:r>
              <a:rPr lang="en-US" sz="2800" dirty="0">
                <a:solidFill>
                  <a:prstClr val="white"/>
                </a:solidFill>
              </a:rPr>
              <a:t>Wash water must be controlled</a:t>
            </a:r>
          </a:p>
          <a:p>
            <a:r>
              <a:rPr lang="en-US" sz="2800" dirty="0">
                <a:solidFill>
                  <a:prstClr val="white"/>
                </a:solidFill>
              </a:rPr>
              <a:t>No detergent, soap or solvent</a:t>
            </a:r>
          </a:p>
        </p:txBody>
      </p:sp>
      <p:sp>
        <p:nvSpPr>
          <p:cNvPr id="2" name="Title 1">
            <a:extLst>
              <a:ext uri="{FF2B5EF4-FFF2-40B4-BE49-F238E27FC236}">
                <a16:creationId xmlns:a16="http://schemas.microsoft.com/office/drawing/2014/main" id="{EF775BB9-88E7-C107-1EB0-75EA9C3AA87D}"/>
              </a:ext>
            </a:extLst>
          </p:cNvPr>
          <p:cNvSpPr txBox="1">
            <a:spLocks/>
          </p:cNvSpPr>
          <p:nvPr/>
        </p:nvSpPr>
        <p:spPr>
          <a:xfrm>
            <a:off x="5977429" y="1215717"/>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4.8.1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32</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425798243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L:\Backup3\pictures\AK 2010 Site Audit\Tanana Bridge #505\DSC_069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358" r="7083"/>
          <a:stretch/>
        </p:blipFill>
        <p:spPr bwMode="auto">
          <a:xfrm>
            <a:off x="-12405" y="0"/>
            <a:ext cx="9144000" cy="6858001"/>
          </a:xfrm>
          <a:prstGeom prst="rect">
            <a:avLst/>
          </a:prstGeom>
          <a:solidFill>
            <a:schemeClr val="tx2">
              <a:lumMod val="50000"/>
            </a:schemeClr>
          </a:solidFill>
          <a:effectLst>
            <a:innerShdw blurRad="114300">
              <a:prstClr val="black"/>
            </a:innerShdw>
          </a:effectLst>
        </p:spPr>
      </p:pic>
      <p:sp>
        <p:nvSpPr>
          <p:cNvPr id="3" name="TextBox 2"/>
          <p:cNvSpPr txBox="1"/>
          <p:nvPr/>
        </p:nvSpPr>
        <p:spPr>
          <a:xfrm>
            <a:off x="139995" y="1129605"/>
            <a:ext cx="8839200" cy="1384995"/>
          </a:xfrm>
          <a:prstGeom prst="rect">
            <a:avLst/>
          </a:prstGeom>
          <a:solidFill>
            <a:schemeClr val="tx1">
              <a:alpha val="58000"/>
            </a:schemeClr>
          </a:solidFill>
        </p:spPr>
        <p:txBody>
          <a:bodyPr wrap="square" rtlCol="0">
            <a:spAutoFit/>
          </a:bodyPr>
          <a:lstStyle/>
          <a:p>
            <a:r>
              <a:rPr lang="en-US" sz="2800" dirty="0">
                <a:solidFill>
                  <a:prstClr val="black"/>
                </a:solidFill>
              </a:rPr>
              <a:t>What will be washed?</a:t>
            </a:r>
          </a:p>
          <a:p>
            <a:r>
              <a:rPr lang="en-US" sz="2800" dirty="0">
                <a:solidFill>
                  <a:prstClr val="black"/>
                </a:solidFill>
              </a:rPr>
              <a:t>Where will it be washed?</a:t>
            </a:r>
          </a:p>
          <a:p>
            <a:r>
              <a:rPr lang="en-US" sz="2800" dirty="0">
                <a:solidFill>
                  <a:prstClr val="black"/>
                </a:solidFill>
              </a:rPr>
              <a:t>How will the discharge of pollutants be minimized?</a:t>
            </a:r>
          </a:p>
        </p:txBody>
      </p:sp>
      <p:pic>
        <p:nvPicPr>
          <p:cNvPr id="4" name="Picture 4" descr="C:\Users\alex\AppData\Local\Microsoft\Windows\Temporary Internet Files\Content.IE5\BJOC08I8\MCPE01448_000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3410" y="4572000"/>
            <a:ext cx="1295400" cy="2107557"/>
          </a:xfrm>
          <a:prstGeom prst="rect">
            <a:avLst/>
          </a:prstGeom>
          <a:noFill/>
          <a:ln>
            <a:noFill/>
          </a:ln>
          <a:scene3d>
            <a:camera prst="orthographicFront">
              <a:rot lat="0" lon="0" rev="0"/>
            </a:camera>
            <a:lightRig rig="threePt" dir="t"/>
          </a:scene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reeform 4"/>
          <p:cNvSpPr/>
          <p:nvPr/>
        </p:nvSpPr>
        <p:spPr>
          <a:xfrm>
            <a:off x="5619750" y="5562600"/>
            <a:ext cx="2886075" cy="1085850"/>
          </a:xfrm>
          <a:custGeom>
            <a:avLst/>
            <a:gdLst>
              <a:gd name="connsiteX0" fmla="*/ 38100 w 2886075"/>
              <a:gd name="connsiteY0" fmla="*/ 857250 h 1085850"/>
              <a:gd name="connsiteX1" fmla="*/ 1047750 w 2886075"/>
              <a:gd name="connsiteY1" fmla="*/ 876300 h 1085850"/>
              <a:gd name="connsiteX2" fmla="*/ 1285875 w 2886075"/>
              <a:gd name="connsiteY2" fmla="*/ 828675 h 1085850"/>
              <a:gd name="connsiteX3" fmla="*/ 1400175 w 2886075"/>
              <a:gd name="connsiteY3" fmla="*/ 733425 h 1085850"/>
              <a:gd name="connsiteX4" fmla="*/ 1485900 w 2886075"/>
              <a:gd name="connsiteY4" fmla="*/ 514350 h 1085850"/>
              <a:gd name="connsiteX5" fmla="*/ 1647825 w 2886075"/>
              <a:gd name="connsiteY5" fmla="*/ 323850 h 1085850"/>
              <a:gd name="connsiteX6" fmla="*/ 1838325 w 2886075"/>
              <a:gd name="connsiteY6" fmla="*/ 123825 h 1085850"/>
              <a:gd name="connsiteX7" fmla="*/ 2047875 w 2886075"/>
              <a:gd name="connsiteY7" fmla="*/ 0 h 1085850"/>
              <a:gd name="connsiteX8" fmla="*/ 2333625 w 2886075"/>
              <a:gd name="connsiteY8" fmla="*/ 38100 h 1085850"/>
              <a:gd name="connsiteX9" fmla="*/ 2590800 w 2886075"/>
              <a:gd name="connsiteY9" fmla="*/ 219075 h 1085850"/>
              <a:gd name="connsiteX10" fmla="*/ 2705100 w 2886075"/>
              <a:gd name="connsiteY10" fmla="*/ 352425 h 1085850"/>
              <a:gd name="connsiteX11" fmla="*/ 2809875 w 2886075"/>
              <a:gd name="connsiteY11" fmla="*/ 466725 h 1085850"/>
              <a:gd name="connsiteX12" fmla="*/ 2876550 w 2886075"/>
              <a:gd name="connsiteY12" fmla="*/ 876300 h 1085850"/>
              <a:gd name="connsiteX13" fmla="*/ 2886075 w 2886075"/>
              <a:gd name="connsiteY13" fmla="*/ 1085850 h 1085850"/>
              <a:gd name="connsiteX14" fmla="*/ 0 w 2886075"/>
              <a:gd name="connsiteY14" fmla="*/ 1009650 h 1085850"/>
              <a:gd name="connsiteX15" fmla="*/ 38100 w 2886075"/>
              <a:gd name="connsiteY15" fmla="*/ 857250 h 1085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86075" h="1085850">
                <a:moveTo>
                  <a:pt x="38100" y="857250"/>
                </a:moveTo>
                <a:lnTo>
                  <a:pt x="1047750" y="876300"/>
                </a:lnTo>
                <a:lnTo>
                  <a:pt x="1285875" y="828675"/>
                </a:lnTo>
                <a:lnTo>
                  <a:pt x="1400175" y="733425"/>
                </a:lnTo>
                <a:lnTo>
                  <a:pt x="1485900" y="514350"/>
                </a:lnTo>
                <a:lnTo>
                  <a:pt x="1647825" y="323850"/>
                </a:lnTo>
                <a:lnTo>
                  <a:pt x="1838325" y="123825"/>
                </a:lnTo>
                <a:lnTo>
                  <a:pt x="2047875" y="0"/>
                </a:lnTo>
                <a:lnTo>
                  <a:pt x="2333625" y="38100"/>
                </a:lnTo>
                <a:lnTo>
                  <a:pt x="2590800" y="219075"/>
                </a:lnTo>
                <a:lnTo>
                  <a:pt x="2705100" y="352425"/>
                </a:lnTo>
                <a:lnTo>
                  <a:pt x="2809875" y="466725"/>
                </a:lnTo>
                <a:lnTo>
                  <a:pt x="2876550" y="876300"/>
                </a:lnTo>
                <a:lnTo>
                  <a:pt x="2886075" y="1085850"/>
                </a:lnTo>
                <a:lnTo>
                  <a:pt x="0" y="1009650"/>
                </a:lnTo>
                <a:lnTo>
                  <a:pt x="38100" y="857250"/>
                </a:lnTo>
                <a:close/>
              </a:path>
            </a:pathLst>
          </a:custGeom>
          <a:solidFill>
            <a:schemeClr val="tx2">
              <a:lumMod val="50000"/>
            </a:schemeClr>
          </a:solidFill>
          <a:ln>
            <a:solidFill>
              <a:schemeClr val="tx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6" name="Freeform 5"/>
          <p:cNvSpPr/>
          <p:nvPr/>
        </p:nvSpPr>
        <p:spPr>
          <a:xfrm>
            <a:off x="5676900" y="5550092"/>
            <a:ext cx="2609850" cy="860544"/>
          </a:xfrm>
          <a:custGeom>
            <a:avLst/>
            <a:gdLst>
              <a:gd name="connsiteX0" fmla="*/ 0 w 2609850"/>
              <a:gd name="connsiteY0" fmla="*/ 850708 h 860544"/>
              <a:gd name="connsiteX1" fmla="*/ 723900 w 2609850"/>
              <a:gd name="connsiteY1" fmla="*/ 850708 h 860544"/>
              <a:gd name="connsiteX2" fmla="*/ 1181100 w 2609850"/>
              <a:gd name="connsiteY2" fmla="*/ 841183 h 860544"/>
              <a:gd name="connsiteX3" fmla="*/ 1362075 w 2609850"/>
              <a:gd name="connsiteY3" fmla="*/ 622108 h 860544"/>
              <a:gd name="connsiteX4" fmla="*/ 1524000 w 2609850"/>
              <a:gd name="connsiteY4" fmla="*/ 355408 h 860544"/>
              <a:gd name="connsiteX5" fmla="*/ 1790700 w 2609850"/>
              <a:gd name="connsiteY5" fmla="*/ 117283 h 860544"/>
              <a:gd name="connsiteX6" fmla="*/ 1952625 w 2609850"/>
              <a:gd name="connsiteY6" fmla="*/ 12508 h 860544"/>
              <a:gd name="connsiteX7" fmla="*/ 2238375 w 2609850"/>
              <a:gd name="connsiteY7" fmla="*/ 12508 h 860544"/>
              <a:gd name="connsiteX8" fmla="*/ 2438400 w 2609850"/>
              <a:gd name="connsiteY8" fmla="*/ 107758 h 860544"/>
              <a:gd name="connsiteX9" fmla="*/ 2609850 w 2609850"/>
              <a:gd name="connsiteY9" fmla="*/ 260158 h 86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09850" h="860544">
                <a:moveTo>
                  <a:pt x="0" y="850708"/>
                </a:moveTo>
                <a:lnTo>
                  <a:pt x="723900" y="850708"/>
                </a:lnTo>
                <a:cubicBezTo>
                  <a:pt x="920750" y="849120"/>
                  <a:pt x="1074738" y="879283"/>
                  <a:pt x="1181100" y="841183"/>
                </a:cubicBezTo>
                <a:cubicBezTo>
                  <a:pt x="1287462" y="803083"/>
                  <a:pt x="1304925" y="703070"/>
                  <a:pt x="1362075" y="622108"/>
                </a:cubicBezTo>
                <a:cubicBezTo>
                  <a:pt x="1419225" y="541146"/>
                  <a:pt x="1452563" y="439545"/>
                  <a:pt x="1524000" y="355408"/>
                </a:cubicBezTo>
                <a:cubicBezTo>
                  <a:pt x="1595437" y="271271"/>
                  <a:pt x="1719263" y="174433"/>
                  <a:pt x="1790700" y="117283"/>
                </a:cubicBezTo>
                <a:cubicBezTo>
                  <a:pt x="1862137" y="60133"/>
                  <a:pt x="1878013" y="29970"/>
                  <a:pt x="1952625" y="12508"/>
                </a:cubicBezTo>
                <a:cubicBezTo>
                  <a:pt x="2027237" y="-4954"/>
                  <a:pt x="2157413" y="-3367"/>
                  <a:pt x="2238375" y="12508"/>
                </a:cubicBezTo>
                <a:cubicBezTo>
                  <a:pt x="2319338" y="28383"/>
                  <a:pt x="2376488" y="66483"/>
                  <a:pt x="2438400" y="107758"/>
                </a:cubicBezTo>
                <a:cubicBezTo>
                  <a:pt x="2500312" y="149033"/>
                  <a:pt x="2555081" y="204595"/>
                  <a:pt x="2609850" y="260158"/>
                </a:cubicBezTo>
              </a:path>
            </a:pathLst>
          </a:custGeom>
          <a:noFill/>
          <a:ln w="444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 name="Freeform 6"/>
          <p:cNvSpPr/>
          <p:nvPr/>
        </p:nvSpPr>
        <p:spPr>
          <a:xfrm>
            <a:off x="7372350" y="5343525"/>
            <a:ext cx="800100" cy="304800"/>
          </a:xfrm>
          <a:custGeom>
            <a:avLst/>
            <a:gdLst>
              <a:gd name="connsiteX0" fmla="*/ 76200 w 800100"/>
              <a:gd name="connsiteY0" fmla="*/ 285750 h 304800"/>
              <a:gd name="connsiteX1" fmla="*/ 257175 w 800100"/>
              <a:gd name="connsiteY1" fmla="*/ 190500 h 304800"/>
              <a:gd name="connsiteX2" fmla="*/ 523875 w 800100"/>
              <a:gd name="connsiteY2" fmla="*/ 180975 h 304800"/>
              <a:gd name="connsiteX3" fmla="*/ 695325 w 800100"/>
              <a:gd name="connsiteY3" fmla="*/ 228600 h 304800"/>
              <a:gd name="connsiteX4" fmla="*/ 771525 w 800100"/>
              <a:gd name="connsiteY4" fmla="*/ 266700 h 304800"/>
              <a:gd name="connsiteX5" fmla="*/ 800100 w 800100"/>
              <a:gd name="connsiteY5" fmla="*/ 123825 h 304800"/>
              <a:gd name="connsiteX6" fmla="*/ 628650 w 800100"/>
              <a:gd name="connsiteY6" fmla="*/ 19050 h 304800"/>
              <a:gd name="connsiteX7" fmla="*/ 381000 w 800100"/>
              <a:gd name="connsiteY7" fmla="*/ 0 h 304800"/>
              <a:gd name="connsiteX8" fmla="*/ 66675 w 800100"/>
              <a:gd name="connsiteY8" fmla="*/ 47625 h 304800"/>
              <a:gd name="connsiteX9" fmla="*/ 0 w 800100"/>
              <a:gd name="connsiteY9" fmla="*/ 209550 h 304800"/>
              <a:gd name="connsiteX10" fmla="*/ 0 w 800100"/>
              <a:gd name="connsiteY10" fmla="*/ 304800 h 30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00100" h="304800">
                <a:moveTo>
                  <a:pt x="76200" y="285750"/>
                </a:moveTo>
                <a:lnTo>
                  <a:pt x="257175" y="190500"/>
                </a:lnTo>
                <a:lnTo>
                  <a:pt x="523875" y="180975"/>
                </a:lnTo>
                <a:lnTo>
                  <a:pt x="695325" y="228600"/>
                </a:lnTo>
                <a:lnTo>
                  <a:pt x="771525" y="266700"/>
                </a:lnTo>
                <a:lnTo>
                  <a:pt x="800100" y="123825"/>
                </a:lnTo>
                <a:lnTo>
                  <a:pt x="628650" y="19050"/>
                </a:lnTo>
                <a:lnTo>
                  <a:pt x="381000" y="0"/>
                </a:lnTo>
                <a:lnTo>
                  <a:pt x="66675" y="47625"/>
                </a:lnTo>
                <a:lnTo>
                  <a:pt x="0" y="209550"/>
                </a:lnTo>
                <a:lnTo>
                  <a:pt x="0" y="304800"/>
                </a:lnTo>
              </a:path>
            </a:pathLst>
          </a:custGeom>
          <a:solidFill>
            <a:schemeClr val="tx2">
              <a:lumMod val="50000"/>
            </a:schemeClr>
          </a:solidFill>
          <a:ln>
            <a:solidFill>
              <a:schemeClr val="tx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TextBox 7"/>
          <p:cNvSpPr txBox="1"/>
          <p:nvPr/>
        </p:nvSpPr>
        <p:spPr>
          <a:xfrm>
            <a:off x="7573372" y="6105525"/>
            <a:ext cx="684803" cy="369332"/>
          </a:xfrm>
          <a:prstGeom prst="rect">
            <a:avLst/>
          </a:prstGeom>
          <a:noFill/>
        </p:spPr>
        <p:txBody>
          <a:bodyPr wrap="none" rtlCol="0">
            <a:spAutoFit/>
          </a:bodyPr>
          <a:lstStyle/>
          <a:p>
            <a:r>
              <a:rPr lang="en-US" dirty="0">
                <a:solidFill>
                  <a:prstClr val="white"/>
                </a:solidFill>
              </a:rPr>
              <a:t>Basin</a:t>
            </a:r>
          </a:p>
        </p:txBody>
      </p:sp>
      <p:sp>
        <p:nvSpPr>
          <p:cNvPr id="9" name="TextBox 8"/>
          <p:cNvSpPr txBox="1"/>
          <p:nvPr/>
        </p:nvSpPr>
        <p:spPr>
          <a:xfrm>
            <a:off x="8415057" y="5572125"/>
            <a:ext cx="652743" cy="369332"/>
          </a:xfrm>
          <a:prstGeom prst="rect">
            <a:avLst/>
          </a:prstGeom>
          <a:noFill/>
        </p:spPr>
        <p:txBody>
          <a:bodyPr wrap="none" rtlCol="0">
            <a:spAutoFit/>
          </a:bodyPr>
          <a:lstStyle/>
          <a:p>
            <a:r>
              <a:rPr lang="en-US" dirty="0">
                <a:solidFill>
                  <a:prstClr val="white"/>
                </a:solidFill>
              </a:rPr>
              <a:t>Liner</a:t>
            </a:r>
          </a:p>
        </p:txBody>
      </p:sp>
      <p:sp>
        <p:nvSpPr>
          <p:cNvPr id="10" name="TextBox 9"/>
          <p:cNvSpPr txBox="1"/>
          <p:nvPr/>
        </p:nvSpPr>
        <p:spPr>
          <a:xfrm>
            <a:off x="7502133" y="5013841"/>
            <a:ext cx="540533" cy="369332"/>
          </a:xfrm>
          <a:prstGeom prst="rect">
            <a:avLst/>
          </a:prstGeom>
          <a:noFill/>
        </p:spPr>
        <p:txBody>
          <a:bodyPr wrap="none" rtlCol="0">
            <a:spAutoFit/>
          </a:bodyPr>
          <a:lstStyle/>
          <a:p>
            <a:r>
              <a:rPr lang="en-US" dirty="0">
                <a:solidFill>
                  <a:prstClr val="white"/>
                </a:solidFill>
              </a:rPr>
              <a:t>Cap</a:t>
            </a:r>
          </a:p>
        </p:txBody>
      </p:sp>
      <p:sp>
        <p:nvSpPr>
          <p:cNvPr id="11" name="Freeform 10"/>
          <p:cNvSpPr/>
          <p:nvPr/>
        </p:nvSpPr>
        <p:spPr>
          <a:xfrm>
            <a:off x="5695950" y="5934075"/>
            <a:ext cx="1085850" cy="419100"/>
          </a:xfrm>
          <a:custGeom>
            <a:avLst/>
            <a:gdLst>
              <a:gd name="connsiteX0" fmla="*/ 9525 w 1085850"/>
              <a:gd name="connsiteY0" fmla="*/ 409575 h 419100"/>
              <a:gd name="connsiteX1" fmla="*/ 1085850 w 1085850"/>
              <a:gd name="connsiteY1" fmla="*/ 419100 h 419100"/>
              <a:gd name="connsiteX2" fmla="*/ 1028700 w 1085850"/>
              <a:gd name="connsiteY2" fmla="*/ 133350 h 419100"/>
              <a:gd name="connsiteX3" fmla="*/ 704850 w 1085850"/>
              <a:gd name="connsiteY3" fmla="*/ 0 h 419100"/>
              <a:gd name="connsiteX4" fmla="*/ 266700 w 1085850"/>
              <a:gd name="connsiteY4" fmla="*/ 19050 h 419100"/>
              <a:gd name="connsiteX5" fmla="*/ 38100 w 1085850"/>
              <a:gd name="connsiteY5" fmla="*/ 95250 h 419100"/>
              <a:gd name="connsiteX6" fmla="*/ 0 w 1085850"/>
              <a:gd name="connsiteY6" fmla="*/ 276225 h 419100"/>
              <a:gd name="connsiteX7" fmla="*/ 9525 w 1085850"/>
              <a:gd name="connsiteY7" fmla="*/ 409575 h 41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850" h="419100">
                <a:moveTo>
                  <a:pt x="9525" y="409575"/>
                </a:moveTo>
                <a:lnTo>
                  <a:pt x="1085850" y="419100"/>
                </a:lnTo>
                <a:lnTo>
                  <a:pt x="1028700" y="133350"/>
                </a:lnTo>
                <a:lnTo>
                  <a:pt x="704850" y="0"/>
                </a:lnTo>
                <a:lnTo>
                  <a:pt x="266700" y="19050"/>
                </a:lnTo>
                <a:lnTo>
                  <a:pt x="38100" y="95250"/>
                </a:lnTo>
                <a:lnTo>
                  <a:pt x="0" y="276225"/>
                </a:lnTo>
                <a:lnTo>
                  <a:pt x="9525" y="409575"/>
                </a:lnTo>
                <a:close/>
              </a:path>
            </a:pathLst>
          </a:custGeom>
          <a:solidFill>
            <a:schemeClr val="bg1">
              <a:lumMod val="50000"/>
              <a:lumOff val="50000"/>
            </a:schemeClr>
          </a:solidFill>
          <a:ln>
            <a:solidFill>
              <a:schemeClr val="bg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TextBox 11"/>
          <p:cNvSpPr txBox="1"/>
          <p:nvPr/>
        </p:nvSpPr>
        <p:spPr>
          <a:xfrm>
            <a:off x="5751069" y="6031468"/>
            <a:ext cx="1030731" cy="369332"/>
          </a:xfrm>
          <a:prstGeom prst="rect">
            <a:avLst/>
          </a:prstGeom>
          <a:noFill/>
        </p:spPr>
        <p:txBody>
          <a:bodyPr wrap="none" rtlCol="0">
            <a:spAutoFit/>
          </a:bodyPr>
          <a:lstStyle/>
          <a:p>
            <a:r>
              <a:rPr lang="en-US" dirty="0">
                <a:solidFill>
                  <a:prstClr val="white"/>
                </a:solidFill>
              </a:rPr>
              <a:t>Concrete</a:t>
            </a:r>
          </a:p>
        </p:txBody>
      </p:sp>
      <p:sp>
        <p:nvSpPr>
          <p:cNvPr id="13" name="Rectangle 12"/>
          <p:cNvSpPr/>
          <p:nvPr/>
        </p:nvSpPr>
        <p:spPr>
          <a:xfrm>
            <a:off x="-1" y="152400"/>
            <a:ext cx="9059373" cy="954107"/>
          </a:xfrm>
          <a:prstGeom prst="rect">
            <a:avLst/>
          </a:prstGeom>
        </p:spPr>
        <p:txBody>
          <a:bodyPr wrap="square">
            <a:spAutoFit/>
          </a:bodyPr>
          <a:lstStyle/>
          <a:p>
            <a:pPr lvl="2"/>
            <a:r>
              <a:rPr lang="en-US" sz="2800" dirty="0">
                <a:solidFill>
                  <a:prstClr val="black"/>
                </a:solidFill>
              </a:rPr>
              <a:t>Washout of applicators/containers used for paint, concrete, and other materials</a:t>
            </a:r>
          </a:p>
        </p:txBody>
      </p:sp>
      <p:sp>
        <p:nvSpPr>
          <p:cNvPr id="2" name="Title 1">
            <a:extLst>
              <a:ext uri="{FF2B5EF4-FFF2-40B4-BE49-F238E27FC236}">
                <a16:creationId xmlns:a16="http://schemas.microsoft.com/office/drawing/2014/main" id="{2D67CFFD-E9BD-5754-31B2-0D5CDE90D364}"/>
              </a:ext>
            </a:extLst>
          </p:cNvPr>
          <p:cNvSpPr txBox="1">
            <a:spLocks/>
          </p:cNvSpPr>
          <p:nvPr/>
        </p:nvSpPr>
        <p:spPr>
          <a:xfrm>
            <a:off x="6104162" y="1314431"/>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4.8.4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33</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32634123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E:\DCIM\103NCD90\DSC_0450.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5280" t="25163" r="5885" b="8586"/>
          <a:stretch/>
        </p:blipFill>
        <p:spPr bwMode="auto">
          <a:xfrm>
            <a:off x="-9525" y="0"/>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28600" y="4724400"/>
            <a:ext cx="6825202" cy="1938992"/>
          </a:xfrm>
          <a:prstGeom prst="rect">
            <a:avLst/>
          </a:prstGeom>
          <a:noFill/>
        </p:spPr>
        <p:txBody>
          <a:bodyPr wrap="none" rtlCol="0">
            <a:spAutoFit/>
          </a:bodyPr>
          <a:lstStyle/>
          <a:p>
            <a:pPr marL="571500" indent="-571500">
              <a:buFont typeface="Wingdings" panose="05000000000000000000" pitchFamily="2" charset="2"/>
              <a:buChar char="ü"/>
            </a:pPr>
            <a:r>
              <a:rPr lang="en-US" sz="4000" dirty="0">
                <a:solidFill>
                  <a:prstClr val="white"/>
                </a:solidFill>
                <a:effectLst>
                  <a:outerShdw blurRad="38100" dist="38100" dir="2700000" algn="tl">
                    <a:srgbClr val="000000">
                      <a:alpha val="43137"/>
                    </a:srgbClr>
                  </a:outerShdw>
                </a:effectLst>
              </a:rPr>
              <a:t>Washout into steel “eco pan”</a:t>
            </a:r>
          </a:p>
          <a:p>
            <a:pPr marL="571500" indent="-571500">
              <a:buFont typeface="Wingdings" panose="05000000000000000000" pitchFamily="2" charset="2"/>
              <a:buChar char="ü"/>
            </a:pPr>
            <a:r>
              <a:rPr lang="en-US" sz="4000" dirty="0">
                <a:solidFill>
                  <a:prstClr val="white"/>
                </a:solidFill>
                <a:effectLst>
                  <a:outerShdw blurRad="38100" dist="38100" dir="2700000" algn="tl">
                    <a:srgbClr val="000000">
                      <a:alpha val="43137"/>
                    </a:srgbClr>
                  </a:outerShdw>
                </a:effectLst>
              </a:rPr>
              <a:t>Clean entrance</a:t>
            </a:r>
          </a:p>
          <a:p>
            <a:pPr marL="571500" indent="-571500">
              <a:buFont typeface="Wingdings" panose="05000000000000000000" pitchFamily="2" charset="2"/>
              <a:buChar char="ü"/>
            </a:pPr>
            <a:r>
              <a:rPr lang="en-US" sz="4000" dirty="0">
                <a:solidFill>
                  <a:prstClr val="white"/>
                </a:solidFill>
                <a:effectLst>
                  <a:outerShdw blurRad="38100" dist="38100" dir="2700000" algn="tl">
                    <a:srgbClr val="000000">
                      <a:alpha val="43137"/>
                    </a:srgbClr>
                  </a:outerShdw>
                </a:effectLst>
              </a:rPr>
              <a:t>No </a:t>
            </a:r>
            <a:r>
              <a:rPr lang="en-US" sz="4000" dirty="0" err="1">
                <a:solidFill>
                  <a:prstClr val="white"/>
                </a:solidFill>
                <a:effectLst>
                  <a:outerShdw blurRad="38100" dist="38100" dir="2700000" algn="tl">
                    <a:srgbClr val="000000">
                      <a:alpha val="43137"/>
                    </a:srgbClr>
                  </a:outerShdw>
                </a:effectLst>
              </a:rPr>
              <a:t>trackout</a:t>
            </a:r>
            <a:endParaRPr lang="en-US" sz="4000" dirty="0">
              <a:solidFill>
                <a:prstClr val="white"/>
              </a:solidFill>
              <a:effectLst>
                <a:outerShdw blurRad="38100" dist="38100" dir="2700000" algn="tl">
                  <a:srgbClr val="000000">
                    <a:alpha val="43137"/>
                  </a:srgbClr>
                </a:outerShdw>
              </a:effectLst>
            </a:endParaRPr>
          </a:p>
        </p:txBody>
      </p:sp>
      <p:sp>
        <p:nvSpPr>
          <p:cNvPr id="3" name="TextBox 2"/>
          <p:cNvSpPr txBox="1"/>
          <p:nvPr/>
        </p:nvSpPr>
        <p:spPr>
          <a:xfrm>
            <a:off x="76200" y="3864114"/>
            <a:ext cx="8985345" cy="707886"/>
          </a:xfrm>
          <a:prstGeom prst="rect">
            <a:avLst/>
          </a:prstGeom>
          <a:noFill/>
        </p:spPr>
        <p:txBody>
          <a:bodyPr wrap="none" rtlCol="0">
            <a:spAutoFit/>
          </a:bodyPr>
          <a:lstStyle/>
          <a:p>
            <a:r>
              <a:rPr lang="en-US" sz="4000" dirty="0">
                <a:solidFill>
                  <a:prstClr val="white"/>
                </a:solidFill>
                <a:effectLst>
                  <a:outerShdw blurRad="38100" dist="38100" dir="2700000" algn="tl">
                    <a:srgbClr val="000000">
                      <a:alpha val="43137"/>
                    </a:srgbClr>
                  </a:outerShdw>
                </a:effectLst>
              </a:rPr>
              <a:t>Document the good things that you notice</a:t>
            </a:r>
          </a:p>
        </p:txBody>
      </p:sp>
      <p:sp>
        <p:nvSpPr>
          <p:cNvPr id="4" name="TextBox 3"/>
          <p:cNvSpPr txBox="1"/>
          <p:nvPr/>
        </p:nvSpPr>
        <p:spPr>
          <a:xfrm>
            <a:off x="8284562" y="6474618"/>
            <a:ext cx="849913" cy="369332"/>
          </a:xfrm>
          <a:prstGeom prst="rect">
            <a:avLst/>
          </a:prstGeom>
          <a:noFill/>
        </p:spPr>
        <p:txBody>
          <a:bodyPr wrap="none" rtlCol="0">
            <a:spAutoFit/>
          </a:bodyPr>
          <a:lstStyle/>
          <a:p>
            <a:r>
              <a:rPr lang="en-US" dirty="0">
                <a:solidFill>
                  <a:prstClr val="white"/>
                </a:solidFill>
              </a:rPr>
              <a:t>Juneau</a:t>
            </a:r>
          </a:p>
        </p:txBody>
      </p:sp>
    </p:spTree>
    <p:extLst>
      <p:ext uri="{BB962C8B-B14F-4D97-AF65-F5344CB8AC3E}">
        <p14:creationId xmlns:p14="http://schemas.microsoft.com/office/powerpoint/2010/main" val="5707336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descr="C:\Users\alex\Pictures\best\Taylor Hwy P9010074 (16).JPG"/>
          <p:cNvPicPr>
            <a:picLocks noChangeAspect="1" noChangeArrowheads="1"/>
          </p:cNvPicPr>
          <p:nvPr/>
        </p:nvPicPr>
        <p:blipFill>
          <a:blip r:embed="rId2" cstate="print"/>
          <a:srcRect/>
          <a:stretch>
            <a:fillRect/>
          </a:stretch>
        </p:blipFill>
        <p:spPr bwMode="auto">
          <a:xfrm>
            <a:off x="0" y="1714500"/>
            <a:ext cx="9144000" cy="5143500"/>
          </a:xfrm>
          <a:prstGeom prst="rect">
            <a:avLst/>
          </a:prstGeom>
          <a:noFill/>
          <a:effectLst>
            <a:innerShdw blurRad="114300">
              <a:prstClr val="black"/>
            </a:innerShdw>
          </a:effectLst>
        </p:spPr>
      </p:pic>
      <p:sp>
        <p:nvSpPr>
          <p:cNvPr id="5" name="Rectangle 4"/>
          <p:cNvSpPr/>
          <p:nvPr/>
        </p:nvSpPr>
        <p:spPr>
          <a:xfrm>
            <a:off x="228600" y="228600"/>
            <a:ext cx="6325065" cy="646331"/>
          </a:xfrm>
          <a:prstGeom prst="rect">
            <a:avLst/>
          </a:prstGeom>
        </p:spPr>
        <p:txBody>
          <a:bodyPr wrap="none">
            <a:spAutoFit/>
          </a:bodyPr>
          <a:lstStyle/>
          <a:p>
            <a:r>
              <a:rPr lang="en-US" sz="3600" b="1" dirty="0">
                <a:solidFill>
                  <a:prstClr val="white"/>
                </a:solidFill>
              </a:rPr>
              <a:t>Fueling and Maintenance Areas </a:t>
            </a:r>
            <a:endParaRPr lang="en-US" sz="3600" dirty="0">
              <a:solidFill>
                <a:prstClr val="white"/>
              </a:solidFill>
            </a:endParaRPr>
          </a:p>
        </p:txBody>
      </p:sp>
      <p:sp>
        <p:nvSpPr>
          <p:cNvPr id="6" name="Rectangle 5"/>
          <p:cNvSpPr/>
          <p:nvPr/>
        </p:nvSpPr>
        <p:spPr>
          <a:xfrm>
            <a:off x="1295400" y="748605"/>
            <a:ext cx="7010400" cy="1384995"/>
          </a:xfrm>
          <a:prstGeom prst="rect">
            <a:avLst/>
          </a:prstGeom>
        </p:spPr>
        <p:txBody>
          <a:bodyPr wrap="square">
            <a:spAutoFit/>
          </a:bodyPr>
          <a:lstStyle/>
          <a:p>
            <a:r>
              <a:rPr lang="en-US" sz="2800" dirty="0">
                <a:solidFill>
                  <a:prstClr val="white"/>
                </a:solidFill>
              </a:rPr>
              <a:t>Designate areas to be used for fueling and/or maintenance of equipment and vehicles</a:t>
            </a:r>
          </a:p>
          <a:p>
            <a:r>
              <a:rPr lang="en-US" sz="2800" dirty="0">
                <a:solidFill>
                  <a:prstClr val="white"/>
                </a:solidFill>
              </a:rPr>
              <a:t> </a:t>
            </a:r>
          </a:p>
        </p:txBody>
      </p:sp>
      <p:sp>
        <p:nvSpPr>
          <p:cNvPr id="7" name="Smiley Face 6"/>
          <p:cNvSpPr/>
          <p:nvPr/>
        </p:nvSpPr>
        <p:spPr>
          <a:xfrm rot="1086209">
            <a:off x="3560159" y="2037048"/>
            <a:ext cx="426637" cy="421704"/>
          </a:xfrm>
          <a:prstGeom prst="smileyFace">
            <a:avLst>
              <a:gd name="adj" fmla="val 4653"/>
            </a:avLst>
          </a:prstGeom>
          <a:solidFill>
            <a:srgbClr val="FFFF00"/>
          </a:solidFill>
          <a:ln>
            <a:solidFill>
              <a:schemeClr val="bg1"/>
            </a:solidFill>
          </a:ln>
          <a:scene3d>
            <a:camera prst="orthographicFront">
              <a:rot lat="0" lon="2400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Freeform 7"/>
          <p:cNvSpPr/>
          <p:nvPr/>
        </p:nvSpPr>
        <p:spPr>
          <a:xfrm>
            <a:off x="3600450" y="2000250"/>
            <a:ext cx="400050" cy="152400"/>
          </a:xfrm>
          <a:custGeom>
            <a:avLst/>
            <a:gdLst>
              <a:gd name="connsiteX0" fmla="*/ 0 w 400050"/>
              <a:gd name="connsiteY0" fmla="*/ 38100 h 152400"/>
              <a:gd name="connsiteX1" fmla="*/ 342900 w 400050"/>
              <a:gd name="connsiteY1" fmla="*/ 152400 h 152400"/>
              <a:gd name="connsiteX2" fmla="*/ 400050 w 400050"/>
              <a:gd name="connsiteY2" fmla="*/ 152400 h 152400"/>
              <a:gd name="connsiteX3" fmla="*/ 361950 w 400050"/>
              <a:gd name="connsiteY3" fmla="*/ 95250 h 152400"/>
              <a:gd name="connsiteX4" fmla="*/ 285750 w 400050"/>
              <a:gd name="connsiteY4" fmla="*/ 19050 h 152400"/>
              <a:gd name="connsiteX5" fmla="*/ 152400 w 400050"/>
              <a:gd name="connsiteY5" fmla="*/ 0 h 152400"/>
              <a:gd name="connsiteX6" fmla="*/ 0 w 400050"/>
              <a:gd name="connsiteY6" fmla="*/ 38100 h 15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0050" h="152400">
                <a:moveTo>
                  <a:pt x="0" y="38100"/>
                </a:moveTo>
                <a:lnTo>
                  <a:pt x="342900" y="152400"/>
                </a:lnTo>
                <a:lnTo>
                  <a:pt x="400050" y="152400"/>
                </a:lnTo>
                <a:lnTo>
                  <a:pt x="361950" y="95250"/>
                </a:lnTo>
                <a:lnTo>
                  <a:pt x="285750" y="19050"/>
                </a:lnTo>
                <a:lnTo>
                  <a:pt x="152400" y="0"/>
                </a:lnTo>
                <a:lnTo>
                  <a:pt x="0" y="38100"/>
                </a:lnTo>
                <a:close/>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TextBox 9"/>
          <p:cNvSpPr txBox="1"/>
          <p:nvPr/>
        </p:nvSpPr>
        <p:spPr>
          <a:xfrm>
            <a:off x="7855737" y="6400800"/>
            <a:ext cx="1212063" cy="369332"/>
          </a:xfrm>
          <a:prstGeom prst="rect">
            <a:avLst/>
          </a:prstGeom>
          <a:noFill/>
        </p:spPr>
        <p:txBody>
          <a:bodyPr wrap="none" rtlCol="0">
            <a:spAutoFit/>
          </a:bodyPr>
          <a:lstStyle/>
          <a:p>
            <a:r>
              <a:rPr lang="en-US" dirty="0">
                <a:solidFill>
                  <a:prstClr val="white"/>
                </a:solidFill>
              </a:rPr>
              <a:t>Taylor Hwy</a:t>
            </a:r>
          </a:p>
        </p:txBody>
      </p:sp>
      <p:pic>
        <p:nvPicPr>
          <p:cNvPr id="11" name="Picture 10" descr="DEC Logo 1"/>
          <p:cNvPicPr/>
          <p:nvPr/>
        </p:nvPicPr>
        <p:blipFill>
          <a:blip r:embed="rId3" cstate="print"/>
          <a:srcRect/>
          <a:stretch>
            <a:fillRect/>
          </a:stretch>
        </p:blipFill>
        <p:spPr bwMode="auto">
          <a:xfrm>
            <a:off x="7948613" y="223558"/>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583E54EB-2617-9CC5-83CA-1933678A8F95}"/>
              </a:ext>
            </a:extLst>
          </p:cNvPr>
          <p:cNvSpPr txBox="1">
            <a:spLocks/>
          </p:cNvSpPr>
          <p:nvPr/>
        </p:nvSpPr>
        <p:spPr>
          <a:xfrm>
            <a:off x="6251555" y="2095678"/>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4.8.2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32</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79050625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4" name="Picture 2" descr="http://www.popularmechanics.com/cm/popularmechanics/images/OdysseyOilSpill_500_0510-lg-96614913.jpg"/>
          <p:cNvPicPr>
            <a:picLocks noChangeAspect="1" noChangeArrowheads="1"/>
          </p:cNvPicPr>
          <p:nvPr/>
        </p:nvPicPr>
        <p:blipFill>
          <a:blip r:embed="rId2" cstate="print"/>
          <a:srcRect/>
          <a:stretch>
            <a:fillRect/>
          </a:stretch>
        </p:blipFill>
        <p:spPr bwMode="auto">
          <a:xfrm>
            <a:off x="0" y="0"/>
            <a:ext cx="4191000" cy="3143250"/>
          </a:xfrm>
          <a:prstGeom prst="rect">
            <a:avLst/>
          </a:prstGeom>
          <a:noFill/>
        </p:spPr>
      </p:pic>
      <p:sp>
        <p:nvSpPr>
          <p:cNvPr id="3" name="Rectangle 2"/>
          <p:cNvSpPr/>
          <p:nvPr/>
        </p:nvSpPr>
        <p:spPr>
          <a:xfrm>
            <a:off x="304800" y="3289280"/>
            <a:ext cx="3581400" cy="3416320"/>
          </a:xfrm>
          <a:prstGeom prst="rect">
            <a:avLst/>
          </a:prstGeom>
        </p:spPr>
        <p:txBody>
          <a:bodyPr wrap="square">
            <a:spAutoFit/>
          </a:bodyPr>
          <a:lstStyle/>
          <a:p>
            <a:endParaRPr lang="en-US" sz="3600" dirty="0">
              <a:solidFill>
                <a:prstClr val="white"/>
              </a:solidFill>
            </a:endParaRPr>
          </a:p>
          <a:p>
            <a:r>
              <a:rPr lang="en-US" sz="3600" dirty="0">
                <a:solidFill>
                  <a:prstClr val="white"/>
                </a:solidFill>
              </a:rPr>
              <a:t>Use drip pans or absorbents under or around leaky equipment and vehicles </a:t>
            </a:r>
          </a:p>
        </p:txBody>
      </p:sp>
      <p:pic>
        <p:nvPicPr>
          <p:cNvPr id="4098" name="Picture 2" descr="E:\DCIM\103NCD90\DSC_046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6988" r="9012"/>
          <a:stretch/>
        </p:blipFill>
        <p:spPr bwMode="auto">
          <a:xfrm>
            <a:off x="4191000" y="0"/>
            <a:ext cx="493776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294087" y="6488668"/>
            <a:ext cx="849913" cy="369332"/>
          </a:xfrm>
          <a:prstGeom prst="rect">
            <a:avLst/>
          </a:prstGeom>
          <a:noFill/>
        </p:spPr>
        <p:txBody>
          <a:bodyPr wrap="none" rtlCol="0">
            <a:spAutoFit/>
          </a:bodyPr>
          <a:lstStyle/>
          <a:p>
            <a:r>
              <a:rPr lang="en-US" dirty="0">
                <a:solidFill>
                  <a:prstClr val="white"/>
                </a:solidFill>
              </a:rPr>
              <a:t>Juneau</a:t>
            </a:r>
          </a:p>
        </p:txBody>
      </p:sp>
      <p:pic>
        <p:nvPicPr>
          <p:cNvPr id="7" name="Picture 6" descr="DEC Logo 1"/>
          <p:cNvPicPr/>
          <p:nvPr/>
        </p:nvPicPr>
        <p:blipFill>
          <a:blip r:embed="rId4" cstate="print"/>
          <a:srcRect/>
          <a:stretch>
            <a:fillRect/>
          </a:stretch>
        </p:blipFill>
        <p:spPr bwMode="auto">
          <a:xfrm>
            <a:off x="27709" y="84387"/>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324D982A-1FBC-D7F4-002B-AA70A07BB002}"/>
              </a:ext>
            </a:extLst>
          </p:cNvPr>
          <p:cNvSpPr txBox="1">
            <a:spLocks/>
          </p:cNvSpPr>
          <p:nvPr/>
        </p:nvSpPr>
        <p:spPr>
          <a:xfrm>
            <a:off x="800811" y="3418593"/>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4.8.2.4.3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33</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81404204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CIM\102NCD90\DSC_3243.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763" r="-1"/>
          <a:stretch/>
        </p:blipFill>
        <p:spPr bwMode="auto">
          <a:xfrm>
            <a:off x="0" y="-1"/>
            <a:ext cx="9144000" cy="6883021"/>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90114" y="4397276"/>
            <a:ext cx="3449086" cy="2308324"/>
          </a:xfrm>
          <a:prstGeom prst="rect">
            <a:avLst/>
          </a:prstGeom>
          <a:noFill/>
        </p:spPr>
        <p:txBody>
          <a:bodyPr wrap="none" rtlCol="0">
            <a:spAutoFit/>
          </a:bodyPr>
          <a:lstStyle/>
          <a:p>
            <a:pPr marL="685800" indent="-685800">
              <a:buFont typeface="Wingdings" pitchFamily="2" charset="2"/>
              <a:buChar char="ü"/>
            </a:pPr>
            <a:r>
              <a:rPr lang="en-US" sz="4800" dirty="0"/>
              <a:t>Clean</a:t>
            </a:r>
          </a:p>
          <a:p>
            <a:pPr marL="685800" indent="-685800">
              <a:buFont typeface="Wingdings" pitchFamily="2" charset="2"/>
              <a:buChar char="ü"/>
            </a:pPr>
            <a:r>
              <a:rPr lang="en-US" sz="4800" dirty="0"/>
              <a:t>Contained</a:t>
            </a:r>
          </a:p>
          <a:p>
            <a:pPr marL="685800" indent="-685800">
              <a:buFont typeface="Wingdings" pitchFamily="2" charset="2"/>
              <a:buChar char="ü"/>
            </a:pPr>
            <a:r>
              <a:rPr lang="en-US" sz="4800" dirty="0"/>
              <a:t>Compliant</a:t>
            </a:r>
          </a:p>
        </p:txBody>
      </p:sp>
      <p:pic>
        <p:nvPicPr>
          <p:cNvPr id="6" name="Picture 4" descr="C:\Users\alex\AppData\Local\Microsoft\Windows\Temporary Internet Files\Content.IE5\BJOC08I8\MCPE01448_000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3410" y="4572000"/>
            <a:ext cx="1295400" cy="2107557"/>
          </a:xfrm>
          <a:prstGeom prst="rect">
            <a:avLst/>
          </a:prstGeom>
          <a:noFill/>
          <a:ln>
            <a:noFill/>
          </a:ln>
          <a:scene3d>
            <a:camera prst="orthographicFront">
              <a:rot lat="0" lon="0" rev="0"/>
            </a:camera>
            <a:lightRig rig="threePt" dir="t"/>
          </a:scene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28487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LS-QLF0A\buffalo2\pictures\Goodnews Bay\08-25-09 336.jpg"/>
          <p:cNvPicPr>
            <a:picLocks noChangeAspect="1" noChangeArrowheads="1"/>
          </p:cNvPicPr>
          <p:nvPr/>
        </p:nvPicPr>
        <p:blipFill>
          <a:blip r:embed="rId2" cstate="print">
            <a:lum bright="-2000"/>
          </a:blip>
          <a:srcRect l="10000" t="2667" r="21000" b="28000"/>
          <a:stretch>
            <a:fillRect/>
          </a:stretch>
        </p:blipFill>
        <p:spPr bwMode="auto">
          <a:xfrm>
            <a:off x="0" y="0"/>
            <a:ext cx="9100058" cy="6858000"/>
          </a:xfrm>
          <a:prstGeom prst="rect">
            <a:avLst/>
          </a:prstGeom>
          <a:noFill/>
          <a:effectLst>
            <a:innerShdw blurRad="114300">
              <a:prstClr val="black"/>
            </a:innerShdw>
          </a:effectLst>
        </p:spPr>
      </p:pic>
      <p:sp>
        <p:nvSpPr>
          <p:cNvPr id="5" name="Rectangle 4"/>
          <p:cNvSpPr/>
          <p:nvPr/>
        </p:nvSpPr>
        <p:spPr>
          <a:xfrm>
            <a:off x="152400" y="76200"/>
            <a:ext cx="6999930" cy="646331"/>
          </a:xfrm>
          <a:prstGeom prst="rect">
            <a:avLst/>
          </a:prstGeom>
        </p:spPr>
        <p:txBody>
          <a:bodyPr wrap="none">
            <a:spAutoFit/>
          </a:bodyPr>
          <a:lstStyle/>
          <a:p>
            <a:r>
              <a:rPr lang="en-US" sz="3600" b="1" dirty="0">
                <a:solidFill>
                  <a:prstClr val="black"/>
                </a:solidFill>
              </a:rPr>
              <a:t>Staging and Material Storage Areas </a:t>
            </a:r>
            <a:endParaRPr lang="en-US" sz="3600" dirty="0">
              <a:solidFill>
                <a:prstClr val="black"/>
              </a:solidFill>
            </a:endParaRPr>
          </a:p>
        </p:txBody>
      </p:sp>
      <p:sp>
        <p:nvSpPr>
          <p:cNvPr id="9" name="Rectangle 8"/>
          <p:cNvSpPr/>
          <p:nvPr/>
        </p:nvSpPr>
        <p:spPr>
          <a:xfrm>
            <a:off x="92329" y="722531"/>
            <a:ext cx="8915400" cy="3046988"/>
          </a:xfrm>
          <a:prstGeom prst="rect">
            <a:avLst/>
          </a:prstGeom>
          <a:solidFill>
            <a:schemeClr val="tx1">
              <a:alpha val="20000"/>
            </a:schemeClr>
          </a:solidFill>
        </p:spPr>
        <p:txBody>
          <a:bodyPr wrap="square">
            <a:spAutoFit/>
          </a:bodyPr>
          <a:lstStyle/>
          <a:p>
            <a:r>
              <a:rPr lang="en-US" sz="3200" dirty="0">
                <a:solidFill>
                  <a:prstClr val="black"/>
                </a:solidFill>
              </a:rPr>
              <a:t>Designate areas that:</a:t>
            </a:r>
          </a:p>
          <a:p>
            <a:r>
              <a:rPr lang="en-US" sz="3200" dirty="0">
                <a:solidFill>
                  <a:prstClr val="black"/>
                </a:solidFill>
              </a:rPr>
              <a:t>Minimize the exposure to precipitation and storm water and vandalism for all chemicals, treatment chemicals, liquid products, petroleum products, and other materials that have the potential to pose a threat to human health or the environment. </a:t>
            </a:r>
          </a:p>
        </p:txBody>
      </p:sp>
      <p:sp>
        <p:nvSpPr>
          <p:cNvPr id="8" name="TextBox 7"/>
          <p:cNvSpPr txBox="1"/>
          <p:nvPr/>
        </p:nvSpPr>
        <p:spPr>
          <a:xfrm>
            <a:off x="7418221" y="6400800"/>
            <a:ext cx="1573379" cy="369332"/>
          </a:xfrm>
          <a:prstGeom prst="rect">
            <a:avLst/>
          </a:prstGeom>
          <a:noFill/>
        </p:spPr>
        <p:txBody>
          <a:bodyPr wrap="none" rtlCol="0">
            <a:spAutoFit/>
          </a:bodyPr>
          <a:lstStyle/>
          <a:p>
            <a:r>
              <a:rPr lang="en-US" dirty="0" err="1">
                <a:solidFill>
                  <a:prstClr val="black"/>
                </a:solidFill>
              </a:rPr>
              <a:t>Goodnews</a:t>
            </a:r>
            <a:r>
              <a:rPr lang="en-US" dirty="0">
                <a:solidFill>
                  <a:prstClr val="black"/>
                </a:solidFill>
              </a:rPr>
              <a:t> Bay</a:t>
            </a:r>
          </a:p>
        </p:txBody>
      </p:sp>
      <p:pic>
        <p:nvPicPr>
          <p:cNvPr id="10" name="Picture 9" descr="DEC Logo 1"/>
          <p:cNvPicPr/>
          <p:nvPr/>
        </p:nvPicPr>
        <p:blipFill>
          <a:blip r:embed="rId3" cstate="print"/>
          <a:srcRect/>
          <a:stretch>
            <a:fillRect/>
          </a:stretch>
        </p:blipFill>
        <p:spPr bwMode="auto">
          <a:xfrm>
            <a:off x="8001000" y="168770"/>
            <a:ext cx="914400" cy="821830"/>
          </a:xfrm>
          <a:prstGeom prst="rect">
            <a:avLst/>
          </a:prstGeom>
          <a:noFill/>
          <a:ln w="9525">
            <a:noFill/>
            <a:miter lim="800000"/>
            <a:headEnd/>
            <a:tailEnd/>
          </a:ln>
        </p:spPr>
      </p:pic>
      <p:sp>
        <p:nvSpPr>
          <p:cNvPr id="2" name="Title 1">
            <a:extLst>
              <a:ext uri="{FF2B5EF4-FFF2-40B4-BE49-F238E27FC236}">
                <a16:creationId xmlns:a16="http://schemas.microsoft.com/office/drawing/2014/main" id="{639488AA-0014-692B-0460-816C4FE3784F}"/>
              </a:ext>
            </a:extLst>
          </p:cNvPr>
          <p:cNvSpPr txBox="1">
            <a:spLocks/>
          </p:cNvSpPr>
          <p:nvPr/>
        </p:nvSpPr>
        <p:spPr>
          <a:xfrm>
            <a:off x="5100465" y="798731"/>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4.8.3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33</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606340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pic>
        <p:nvPicPr>
          <p:cNvPr id="2054" name="Picture 6" descr="http://www.southwestfertilizer.com/sitebuilder/images/100_0789-450x300.jpg">
            <a:hlinkClick r:id="rId3"/>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8706" b="-25108"/>
          <a:stretch/>
        </p:blipFill>
        <p:spPr bwMode="auto">
          <a:xfrm>
            <a:off x="102869" y="3065800"/>
            <a:ext cx="8964931" cy="51638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Rectangle 1"/>
          <p:cNvSpPr/>
          <p:nvPr/>
        </p:nvSpPr>
        <p:spPr>
          <a:xfrm>
            <a:off x="134767" y="37214"/>
            <a:ext cx="8763000" cy="646331"/>
          </a:xfrm>
          <a:prstGeom prst="rect">
            <a:avLst/>
          </a:prstGeom>
        </p:spPr>
        <p:txBody>
          <a:bodyPr wrap="square">
            <a:spAutoFit/>
          </a:bodyPr>
          <a:lstStyle/>
          <a:p>
            <a:pPr lvl="2"/>
            <a:r>
              <a:rPr lang="en-US" sz="3600" dirty="0">
                <a:solidFill>
                  <a:prstClr val="white"/>
                </a:solidFill>
              </a:rPr>
              <a:t>Fertilizer or Pesticide use </a:t>
            </a:r>
          </a:p>
        </p:txBody>
      </p:sp>
      <p:sp>
        <p:nvSpPr>
          <p:cNvPr id="3" name="TextBox 2"/>
          <p:cNvSpPr txBox="1"/>
          <p:nvPr/>
        </p:nvSpPr>
        <p:spPr>
          <a:xfrm>
            <a:off x="457200" y="685800"/>
            <a:ext cx="5575694" cy="1569660"/>
          </a:xfrm>
          <a:prstGeom prst="rect">
            <a:avLst/>
          </a:prstGeom>
          <a:noFill/>
        </p:spPr>
        <p:txBody>
          <a:bodyPr wrap="none" rtlCol="0">
            <a:spAutoFit/>
          </a:bodyPr>
          <a:lstStyle/>
          <a:p>
            <a:pPr marL="457200" indent="-457200">
              <a:buFont typeface="Arial" pitchFamily="34" charset="0"/>
              <a:buChar char="•"/>
            </a:pPr>
            <a:r>
              <a:rPr lang="en-US" sz="3200" dirty="0">
                <a:solidFill>
                  <a:prstClr val="white"/>
                </a:solidFill>
              </a:rPr>
              <a:t>What will be used?</a:t>
            </a:r>
          </a:p>
          <a:p>
            <a:pPr marL="457200" indent="-457200">
              <a:buFont typeface="Arial" pitchFamily="34" charset="0"/>
              <a:buChar char="•"/>
            </a:pPr>
            <a:r>
              <a:rPr lang="en-US" sz="3200" dirty="0">
                <a:solidFill>
                  <a:prstClr val="white"/>
                </a:solidFill>
              </a:rPr>
              <a:t>Where</a:t>
            </a:r>
            <a:r>
              <a:rPr lang="en-US" sz="2400" dirty="0">
                <a:solidFill>
                  <a:prstClr val="white"/>
                </a:solidFill>
              </a:rPr>
              <a:t> </a:t>
            </a:r>
            <a:r>
              <a:rPr lang="en-US" sz="3200" dirty="0">
                <a:solidFill>
                  <a:prstClr val="white"/>
                </a:solidFill>
              </a:rPr>
              <a:t>will it be used? </a:t>
            </a:r>
            <a:r>
              <a:rPr lang="en-US" sz="2400" dirty="0">
                <a:solidFill>
                  <a:prstClr val="white"/>
                </a:solidFill>
              </a:rPr>
              <a:t>+ storage</a:t>
            </a:r>
            <a:endParaRPr lang="en-US" sz="3200" dirty="0">
              <a:solidFill>
                <a:prstClr val="white"/>
              </a:solidFill>
            </a:endParaRPr>
          </a:p>
          <a:p>
            <a:pPr marL="457200" indent="-457200">
              <a:buFont typeface="Arial" pitchFamily="34" charset="0"/>
              <a:buChar char="•"/>
            </a:pPr>
            <a:r>
              <a:rPr lang="en-US" sz="3200" dirty="0">
                <a:solidFill>
                  <a:prstClr val="white"/>
                </a:solidFill>
              </a:rPr>
              <a:t>When &amp; how will it be used?</a:t>
            </a:r>
          </a:p>
        </p:txBody>
      </p:sp>
      <p:pic>
        <p:nvPicPr>
          <p:cNvPr id="2050" name="Picture 2" descr="http://www.alaskamillandfeed.com/images/Commercial/arctic_gro_bag.pn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0" y="3250347"/>
            <a:ext cx="2663825" cy="3358737"/>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2052" name="Picture 4" descr="http://www.homedepot.com/catalog/productImages/300/7b/7b6839de-9e4b-43e1-97ba-8c552327a3ca_300.jpg">
            <a:hlinkClick r:id="rId7"/>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0265" t="4266" r="22132" b="6134"/>
          <a:stretch/>
        </p:blipFill>
        <p:spPr bwMode="auto">
          <a:xfrm>
            <a:off x="6781800" y="3210983"/>
            <a:ext cx="2209800" cy="3437467"/>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0255" y="2438400"/>
            <a:ext cx="8216545" cy="461665"/>
          </a:xfrm>
          <a:prstGeom prst="rect">
            <a:avLst/>
          </a:prstGeom>
          <a:noFill/>
        </p:spPr>
        <p:txBody>
          <a:bodyPr wrap="none" rtlCol="0">
            <a:spAutoFit/>
          </a:bodyPr>
          <a:lstStyle/>
          <a:p>
            <a:r>
              <a:rPr lang="en-US" sz="2400" dirty="0">
                <a:solidFill>
                  <a:prstClr val="white"/>
                </a:solidFill>
              </a:rPr>
              <a:t>Follow the SWPPP &amp; label requirements, minimize loss to runoff.</a:t>
            </a:r>
          </a:p>
        </p:txBody>
      </p:sp>
      <p:sp>
        <p:nvSpPr>
          <p:cNvPr id="5" name="Title 1">
            <a:extLst>
              <a:ext uri="{FF2B5EF4-FFF2-40B4-BE49-F238E27FC236}">
                <a16:creationId xmlns:a16="http://schemas.microsoft.com/office/drawing/2014/main" id="{6DE4D358-A5A1-5450-796F-0A629034364A}"/>
              </a:ext>
            </a:extLst>
          </p:cNvPr>
          <p:cNvSpPr txBox="1">
            <a:spLocks/>
          </p:cNvSpPr>
          <p:nvPr/>
        </p:nvSpPr>
        <p:spPr>
          <a:xfrm>
            <a:off x="6119945" y="828351"/>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4.8.5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33</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1668608366"/>
      </p:ext>
    </p:extLst>
  </p:cSld>
  <p:clrMapOvr>
    <a:overrideClrMapping bg1="dk1" tx1="lt1" bg2="dk2" tx2="lt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UFFALO-1\share\pictures\My Pictures\Alaska\2-17-08 045.jpg"/>
          <p:cNvPicPr>
            <a:picLocks noChangeAspect="1" noChangeArrowheads="1"/>
          </p:cNvPicPr>
          <p:nvPr/>
        </p:nvPicPr>
        <p:blipFill>
          <a:blip r:embed="rId2" cstate="print">
            <a:lum bright="-9000"/>
          </a:blip>
          <a:srcRect r="7748"/>
          <a:stretch>
            <a:fillRect/>
          </a:stretch>
        </p:blipFill>
        <p:spPr bwMode="auto">
          <a:xfrm>
            <a:off x="0" y="0"/>
            <a:ext cx="9144000" cy="6858000"/>
          </a:xfrm>
          <a:prstGeom prst="rect">
            <a:avLst/>
          </a:prstGeom>
          <a:noFill/>
          <a:ln w="9525">
            <a:noFill/>
            <a:miter lim="800000"/>
            <a:headEnd/>
            <a:tailEnd/>
          </a:ln>
          <a:effectLst>
            <a:innerShdw blurRad="114300">
              <a:prstClr val="black"/>
            </a:innerShdw>
          </a:effectLst>
        </p:spPr>
      </p:pic>
      <p:sp>
        <p:nvSpPr>
          <p:cNvPr id="2" name="Rectangle 1"/>
          <p:cNvSpPr/>
          <p:nvPr/>
        </p:nvSpPr>
        <p:spPr>
          <a:xfrm>
            <a:off x="3886200" y="120085"/>
            <a:ext cx="6096000" cy="1077218"/>
          </a:xfrm>
          <a:prstGeom prst="rect">
            <a:avLst/>
          </a:prstGeom>
        </p:spPr>
        <p:txBody>
          <a:bodyPr wrap="square">
            <a:spAutoFit/>
          </a:bodyPr>
          <a:lstStyle/>
          <a:p>
            <a:r>
              <a:rPr lang="en-US" sz="3200" b="1" dirty="0">
                <a:solidFill>
                  <a:prstClr val="black"/>
                </a:solidFill>
              </a:rPr>
              <a:t>Storage, Handling, &amp; Disposal</a:t>
            </a:r>
          </a:p>
          <a:p>
            <a:r>
              <a:rPr lang="en-US" sz="3200" b="1" dirty="0">
                <a:solidFill>
                  <a:prstClr val="black"/>
                </a:solidFill>
              </a:rPr>
              <a:t>	of Construction Waste </a:t>
            </a:r>
            <a:endParaRPr lang="en-US" sz="3200" dirty="0">
              <a:solidFill>
                <a:prstClr val="black"/>
              </a:solidFill>
            </a:endParaRPr>
          </a:p>
        </p:txBody>
      </p:sp>
      <p:sp>
        <p:nvSpPr>
          <p:cNvPr id="5" name="TextBox 4"/>
          <p:cNvSpPr txBox="1"/>
          <p:nvPr/>
        </p:nvSpPr>
        <p:spPr>
          <a:xfrm>
            <a:off x="7549371" y="6400800"/>
            <a:ext cx="1518429" cy="369332"/>
          </a:xfrm>
          <a:prstGeom prst="rect">
            <a:avLst/>
          </a:prstGeom>
          <a:noFill/>
        </p:spPr>
        <p:txBody>
          <a:bodyPr wrap="none" rtlCol="0">
            <a:spAutoFit/>
          </a:bodyPr>
          <a:lstStyle/>
          <a:p>
            <a:r>
              <a:rPr lang="en-US" dirty="0">
                <a:solidFill>
                  <a:prstClr val="white"/>
                </a:solidFill>
              </a:rPr>
              <a:t>Ft. Richardson</a:t>
            </a:r>
          </a:p>
        </p:txBody>
      </p:sp>
      <p:sp>
        <p:nvSpPr>
          <p:cNvPr id="6" name="TextBox 5"/>
          <p:cNvSpPr txBox="1"/>
          <p:nvPr/>
        </p:nvSpPr>
        <p:spPr>
          <a:xfrm>
            <a:off x="304800" y="1447800"/>
            <a:ext cx="8514639" cy="954107"/>
          </a:xfrm>
          <a:prstGeom prst="rect">
            <a:avLst/>
          </a:prstGeom>
          <a:solidFill>
            <a:schemeClr val="tx1">
              <a:alpha val="54000"/>
            </a:schemeClr>
          </a:solidFill>
        </p:spPr>
        <p:txBody>
          <a:bodyPr wrap="none" rtlCol="0">
            <a:spAutoFit/>
          </a:bodyPr>
          <a:lstStyle/>
          <a:p>
            <a:pPr>
              <a:buFont typeface="Arial" pitchFamily="34" charset="0"/>
              <a:buChar char="•"/>
            </a:pPr>
            <a:r>
              <a:rPr lang="en-US" sz="2800" dirty="0">
                <a:solidFill>
                  <a:prstClr val="black"/>
                </a:solidFill>
              </a:rPr>
              <a:t>Provide for storage areas</a:t>
            </a:r>
          </a:p>
          <a:p>
            <a:pPr>
              <a:buFont typeface="Arial" pitchFamily="34" charset="0"/>
              <a:buChar char="•"/>
            </a:pPr>
            <a:r>
              <a:rPr lang="en-US" sz="2800" dirty="0">
                <a:solidFill>
                  <a:prstClr val="black"/>
                </a:solidFill>
              </a:rPr>
              <a:t>Store Hazardous / toxic wastes in appropriate containers</a:t>
            </a:r>
          </a:p>
        </p:txBody>
      </p:sp>
      <p:pic>
        <p:nvPicPr>
          <p:cNvPr id="7" name="Picture 6" descr="DEC Logo 1"/>
          <p:cNvPicPr/>
          <p:nvPr/>
        </p:nvPicPr>
        <p:blipFill>
          <a:blip r:embed="rId3" cstate="print"/>
          <a:srcRect/>
          <a:stretch>
            <a:fillRect/>
          </a:stretch>
        </p:blipFill>
        <p:spPr bwMode="auto">
          <a:xfrm>
            <a:off x="407538" y="120085"/>
            <a:ext cx="1119187" cy="1042988"/>
          </a:xfrm>
          <a:prstGeom prst="rect">
            <a:avLst/>
          </a:prstGeom>
          <a:noFill/>
          <a:ln w="9525">
            <a:noFill/>
            <a:miter lim="800000"/>
            <a:headEnd/>
            <a:tailEnd/>
          </a:ln>
        </p:spPr>
      </p:pic>
      <p:sp>
        <p:nvSpPr>
          <p:cNvPr id="4" name="Title 1">
            <a:extLst>
              <a:ext uri="{FF2B5EF4-FFF2-40B4-BE49-F238E27FC236}">
                <a16:creationId xmlns:a16="http://schemas.microsoft.com/office/drawing/2014/main" id="{0F3E7329-7FA8-2138-E7E1-00494F68609D}"/>
              </a:ext>
            </a:extLst>
          </p:cNvPr>
          <p:cNvSpPr txBox="1">
            <a:spLocks/>
          </p:cNvSpPr>
          <p:nvPr/>
        </p:nvSpPr>
        <p:spPr>
          <a:xfrm>
            <a:off x="6252584" y="1447800"/>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4.8.6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33</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101601802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fema.gov/photodata/low/66935.jpg">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503" b="5997"/>
          <a:stretch/>
        </p:blipFill>
        <p:spPr bwMode="auto">
          <a:xfrm>
            <a:off x="2368" y="0"/>
            <a:ext cx="9144000" cy="338328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2" name="Rectangle 1"/>
          <p:cNvSpPr/>
          <p:nvPr/>
        </p:nvSpPr>
        <p:spPr>
          <a:xfrm>
            <a:off x="321355" y="3750"/>
            <a:ext cx="6528518" cy="584775"/>
          </a:xfrm>
          <a:prstGeom prst="rect">
            <a:avLst/>
          </a:prstGeom>
          <a:solidFill>
            <a:schemeClr val="bg1">
              <a:lumMod val="75000"/>
              <a:lumOff val="25000"/>
              <a:alpha val="85000"/>
            </a:schemeClr>
          </a:solidFill>
        </p:spPr>
        <p:txBody>
          <a:bodyPr wrap="none">
            <a:spAutoFit/>
          </a:bodyPr>
          <a:lstStyle/>
          <a:p>
            <a:pPr lvl="1"/>
            <a:r>
              <a:rPr lang="en-US" sz="3200" dirty="0">
                <a:solidFill>
                  <a:prstClr val="white"/>
                </a:solidFill>
              </a:rPr>
              <a:t>Construction and Waste Materials</a:t>
            </a:r>
          </a:p>
        </p:txBody>
      </p:sp>
      <p:sp>
        <p:nvSpPr>
          <p:cNvPr id="3" name="Rectangle 2"/>
          <p:cNvSpPr/>
          <p:nvPr/>
        </p:nvSpPr>
        <p:spPr>
          <a:xfrm>
            <a:off x="228600" y="3810000"/>
            <a:ext cx="8691536" cy="2677656"/>
          </a:xfrm>
          <a:prstGeom prst="rect">
            <a:avLst/>
          </a:prstGeom>
        </p:spPr>
        <p:txBody>
          <a:bodyPr wrap="square">
            <a:spAutoFit/>
          </a:bodyPr>
          <a:lstStyle/>
          <a:p>
            <a:r>
              <a:rPr lang="en-US" sz="2400" dirty="0">
                <a:solidFill>
                  <a:prstClr val="white"/>
                </a:solidFill>
              </a:rPr>
              <a:t>The SWPPP must:</a:t>
            </a:r>
          </a:p>
          <a:p>
            <a:r>
              <a:rPr lang="en-US" sz="2400" dirty="0">
                <a:solidFill>
                  <a:prstClr val="white"/>
                </a:solidFill>
              </a:rPr>
              <a:t>Describe in general terms the type of construction and waste materials expected to be stored at the site, with updates as appropriate, and describe the measures for handling and disposal of all wastes generated at the site, including clearing and demolition debris or other waste soils removed from the site, construction and domestic waste, hazardous or toxic waste, and sanitary waste. </a:t>
            </a:r>
          </a:p>
        </p:txBody>
      </p:sp>
      <p:pic>
        <p:nvPicPr>
          <p:cNvPr id="8"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1354" r="5944"/>
          <a:stretch/>
        </p:blipFill>
        <p:spPr bwMode="auto">
          <a:xfrm>
            <a:off x="76200" y="1447800"/>
            <a:ext cx="1720061" cy="1828800"/>
          </a:xfrm>
          <a:prstGeom prst="rect">
            <a:avLst/>
          </a:prstGeom>
          <a:noFill/>
          <a:ln>
            <a:noFill/>
          </a:ln>
          <a:effectLst>
            <a:innerShdw blurRad="114300">
              <a:prstClr val="black"/>
            </a:inn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1">
            <a:extLst>
              <a:ext uri="{FF2B5EF4-FFF2-40B4-BE49-F238E27FC236}">
                <a16:creationId xmlns:a16="http://schemas.microsoft.com/office/drawing/2014/main" id="{D4A70E29-6536-D019-B38A-C6FEA20B37D7}"/>
              </a:ext>
            </a:extLst>
          </p:cNvPr>
          <p:cNvSpPr txBox="1">
            <a:spLocks/>
          </p:cNvSpPr>
          <p:nvPr/>
        </p:nvSpPr>
        <p:spPr>
          <a:xfrm>
            <a:off x="6172200" y="3603456"/>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4.8.6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33</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27638229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dec.alaska.gov/spar/csp/images/fairbanks/fw_tg_5_20_06_01.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 y="1"/>
            <a:ext cx="9140342"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52400" y="5715000"/>
            <a:ext cx="6750119" cy="990600"/>
          </a:xfrm>
          <a:solidFill>
            <a:schemeClr val="tx2">
              <a:lumMod val="25000"/>
              <a:alpha val="63000"/>
            </a:schemeClr>
          </a:solidFill>
        </p:spPr>
        <p:txBody>
          <a:bodyPr>
            <a:noAutofit/>
          </a:bodyPr>
          <a:lstStyle/>
          <a:p>
            <a:pPr marL="0" indent="0">
              <a:buNone/>
            </a:pPr>
            <a:r>
              <a:rPr lang="en-US" sz="2800" dirty="0"/>
              <a:t>Be aware of spill reporting requirements in the SWPPP, SPCC, HMCP &amp; DEC regulations.</a:t>
            </a:r>
          </a:p>
          <a:p>
            <a:pPr marL="0" indent="0">
              <a:buNone/>
            </a:pPr>
            <a:endParaRPr lang="en-US" sz="2800" dirty="0"/>
          </a:p>
        </p:txBody>
      </p:sp>
      <p:sp>
        <p:nvSpPr>
          <p:cNvPr id="6" name="Rectangle 5"/>
          <p:cNvSpPr/>
          <p:nvPr/>
        </p:nvSpPr>
        <p:spPr>
          <a:xfrm>
            <a:off x="1492785" y="76200"/>
            <a:ext cx="4002058" cy="707886"/>
          </a:xfrm>
          <a:prstGeom prst="rect">
            <a:avLst/>
          </a:prstGeom>
        </p:spPr>
        <p:txBody>
          <a:bodyPr wrap="none">
            <a:spAutoFit/>
          </a:bodyPr>
          <a:lstStyle/>
          <a:p>
            <a:pPr lvl="1"/>
            <a:r>
              <a:rPr lang="en-US" sz="4000" dirty="0">
                <a:solidFill>
                  <a:prstClr val="white"/>
                </a:solidFill>
              </a:rPr>
              <a:t>Spill notification</a:t>
            </a:r>
          </a:p>
        </p:txBody>
      </p:sp>
      <p:pic>
        <p:nvPicPr>
          <p:cNvPr id="8" name="Picture 7" descr="DEC Logo 1"/>
          <p:cNvPicPr/>
          <p:nvPr/>
        </p:nvPicPr>
        <p:blipFill>
          <a:blip r:embed="rId4" cstate="print"/>
          <a:srcRect/>
          <a:stretch>
            <a:fillRect/>
          </a:stretch>
        </p:blipFill>
        <p:spPr bwMode="auto">
          <a:xfrm>
            <a:off x="7696200" y="168770"/>
            <a:ext cx="1119187" cy="1042988"/>
          </a:xfrm>
          <a:prstGeom prst="rect">
            <a:avLst/>
          </a:prstGeom>
          <a:noFill/>
          <a:ln w="9525">
            <a:noFill/>
            <a:miter lim="800000"/>
            <a:headEnd/>
            <a:tailEnd/>
          </a:ln>
        </p:spPr>
      </p:pic>
      <p:sp>
        <p:nvSpPr>
          <p:cNvPr id="2" name="Title 1">
            <a:extLst>
              <a:ext uri="{FF2B5EF4-FFF2-40B4-BE49-F238E27FC236}">
                <a16:creationId xmlns:a16="http://schemas.microsoft.com/office/drawing/2014/main" id="{AD262F01-9172-FE76-09FB-4BC2E2804450}"/>
              </a:ext>
            </a:extLst>
          </p:cNvPr>
          <p:cNvSpPr txBox="1">
            <a:spLocks/>
          </p:cNvSpPr>
          <p:nvPr/>
        </p:nvSpPr>
        <p:spPr>
          <a:xfrm>
            <a:off x="5943600" y="5143677"/>
            <a:ext cx="2536375" cy="418922"/>
          </a:xfrm>
          <a:prstGeom prst="rect">
            <a:avLst/>
          </a:prstGeom>
          <a:solidFill>
            <a:schemeClr val="bg1"/>
          </a:solidFill>
          <a:ln w="38100">
            <a:solidFill>
              <a:schemeClr val="tx1"/>
            </a:solidFill>
          </a:ln>
        </p:spPr>
        <p:txBody>
          <a:bodyPr vert="horz" lIns="91440" tIns="45720" rIns="91440" bIns="45720" rtlCol="0" anchor="ctr">
            <a:noAutofit/>
          </a:bodyPr>
          <a:lstStyle>
            <a:defPPr>
              <a:defRPr lang="en-US"/>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a:ea typeface="+mj-ea"/>
                <a:cs typeface="+mj-cs"/>
              </a:rPr>
              <a:t>CGP Part </a:t>
            </a:r>
            <a:r>
              <a:rPr lang="en-US" sz="1800" dirty="0">
                <a:latin typeface="Calibri"/>
              </a:rPr>
              <a:t>4.9 </a:t>
            </a:r>
            <a:r>
              <a:rPr kumimoji="0" lang="en-US" sz="1800" b="0" i="0" u="none" strike="noStrike" kern="1200" cap="none" spc="0" normalizeH="0" baseline="0" noProof="0" dirty="0">
                <a:ln>
                  <a:noFill/>
                </a:ln>
                <a:effectLst/>
                <a:uLnTx/>
                <a:uFillTx/>
                <a:latin typeface="Calibri"/>
                <a:ea typeface="+mj-ea"/>
                <a:cs typeface="+mj-cs"/>
              </a:rPr>
              <a:t>Pg. </a:t>
            </a:r>
            <a:r>
              <a:rPr lang="en-US" sz="1800" dirty="0">
                <a:latin typeface="Calibri"/>
              </a:rPr>
              <a:t>34</a:t>
            </a:r>
            <a:endParaRPr kumimoji="0" lang="en-US" sz="1800" b="0" i="0" u="none" strike="noStrike" kern="1200" cap="none" spc="0" normalizeH="0" baseline="0" noProof="0" dirty="0">
              <a:ln>
                <a:noFill/>
              </a:ln>
              <a:effectLst/>
              <a:uLnTx/>
              <a:uFillTx/>
              <a:latin typeface="Calibri"/>
              <a:ea typeface="+mj-ea"/>
              <a:cs typeface="+mj-cs"/>
            </a:endParaRPr>
          </a:p>
        </p:txBody>
      </p:sp>
    </p:spTree>
    <p:extLst>
      <p:ext uri="{BB962C8B-B14F-4D97-AF65-F5344CB8AC3E}">
        <p14:creationId xmlns:p14="http://schemas.microsoft.com/office/powerpoint/2010/main" val="142440781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DCIM\103NCD90\DSC_0462.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rightnessContrast bright="-10000"/>
                    </a14:imgEffect>
                  </a14:imgLayer>
                </a14:imgProps>
              </a:ext>
              <a:ext uri="{28A0092B-C50C-407E-A947-70E740481C1C}">
                <a14:useLocalDpi xmlns:a14="http://schemas.microsoft.com/office/drawing/2010/main" val="0"/>
              </a:ext>
            </a:extLst>
          </a:blip>
          <a:srcRect l="11445" r="-1"/>
          <a:stretch/>
        </p:blipFill>
        <p:spPr bwMode="auto">
          <a:xfrm>
            <a:off x="0" y="1"/>
            <a:ext cx="9144000" cy="6858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3" name="Picture 4" descr="C:\Users\alex\AppData\Local\Microsoft\Windows\Temporary Internet Files\Content.IE5\BJOC08I8\MCPE01448_000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1476" y="4328732"/>
            <a:ext cx="1444924" cy="2350826"/>
          </a:xfrm>
          <a:prstGeom prst="rect">
            <a:avLst/>
          </a:prstGeom>
          <a:noFill/>
          <a:ln>
            <a:noFill/>
          </a:ln>
          <a:scene3d>
            <a:camera prst="orthographicFront">
              <a:rot lat="0" lon="0" rev="0"/>
            </a:camera>
            <a:lightRig rig="threePt" dir="t"/>
          </a:scene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676400" y="4495800"/>
            <a:ext cx="6855979" cy="1754326"/>
          </a:xfrm>
          <a:prstGeom prst="rect">
            <a:avLst/>
          </a:prstGeom>
          <a:noFill/>
        </p:spPr>
        <p:txBody>
          <a:bodyPr wrap="none" rtlCol="0">
            <a:spAutoFit/>
          </a:bodyPr>
          <a:lstStyle/>
          <a:p>
            <a:pPr marL="285750" indent="-285750">
              <a:buFont typeface="Wingdings" panose="05000000000000000000" pitchFamily="2" charset="2"/>
              <a:buChar char="ü"/>
            </a:pPr>
            <a:r>
              <a:rPr lang="en-US" sz="3600" dirty="0">
                <a:solidFill>
                  <a:prstClr val="white"/>
                </a:solidFill>
                <a:effectLst>
                  <a:outerShdw blurRad="38100" dist="38100" dir="2700000" algn="tl">
                    <a:srgbClr val="000000">
                      <a:alpha val="43137"/>
                    </a:srgbClr>
                  </a:outerShdw>
                </a:effectLst>
              </a:rPr>
              <a:t>Secure from tipping</a:t>
            </a:r>
          </a:p>
          <a:p>
            <a:pPr marL="285750" indent="-285750">
              <a:buFont typeface="Wingdings" panose="05000000000000000000" pitchFamily="2" charset="2"/>
              <a:buChar char="ü"/>
            </a:pPr>
            <a:r>
              <a:rPr lang="en-US" sz="3600" dirty="0">
                <a:solidFill>
                  <a:prstClr val="white"/>
                </a:solidFill>
                <a:effectLst>
                  <a:outerShdw blurRad="38100" dist="38100" dir="2700000" algn="tl">
                    <a:srgbClr val="000000">
                      <a:alpha val="43137"/>
                    </a:srgbClr>
                  </a:outerShdw>
                </a:effectLst>
              </a:rPr>
              <a:t>Stabilize surrounding areas</a:t>
            </a:r>
          </a:p>
          <a:p>
            <a:pPr marL="285750" indent="-285750">
              <a:buFont typeface="Wingdings" panose="05000000000000000000" pitchFamily="2" charset="2"/>
              <a:buChar char="ü"/>
            </a:pPr>
            <a:r>
              <a:rPr lang="en-US" sz="3600" dirty="0">
                <a:solidFill>
                  <a:prstClr val="white"/>
                </a:solidFill>
                <a:effectLst>
                  <a:outerShdw blurRad="38100" dist="38100" dir="2700000" algn="tl">
                    <a:srgbClr val="000000">
                      <a:alpha val="43137"/>
                    </a:srgbClr>
                  </a:outerShdw>
                </a:effectLst>
              </a:rPr>
              <a:t>Provide clean service truck access</a:t>
            </a:r>
          </a:p>
        </p:txBody>
      </p:sp>
      <p:sp>
        <p:nvSpPr>
          <p:cNvPr id="4" name="TextBox 3"/>
          <p:cNvSpPr txBox="1"/>
          <p:nvPr/>
        </p:nvSpPr>
        <p:spPr>
          <a:xfrm>
            <a:off x="8294087" y="6477000"/>
            <a:ext cx="849913" cy="369332"/>
          </a:xfrm>
          <a:prstGeom prst="rect">
            <a:avLst/>
          </a:prstGeom>
          <a:noFill/>
        </p:spPr>
        <p:txBody>
          <a:bodyPr wrap="none" rtlCol="0">
            <a:spAutoFit/>
          </a:bodyPr>
          <a:lstStyle/>
          <a:p>
            <a:r>
              <a:rPr lang="en-US" dirty="0">
                <a:solidFill>
                  <a:prstClr val="white"/>
                </a:solidFill>
              </a:rPr>
              <a:t>Juneau</a:t>
            </a:r>
          </a:p>
        </p:txBody>
      </p:sp>
    </p:spTree>
    <p:extLst>
      <p:ext uri="{BB962C8B-B14F-4D97-AF65-F5344CB8AC3E}">
        <p14:creationId xmlns:p14="http://schemas.microsoft.com/office/powerpoint/2010/main" val="134639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ttp://allenkleinedeters.files.wordpress.com/2011/11/questions400.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762001"/>
            <a:ext cx="9144000" cy="6096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065470" y="0"/>
            <a:ext cx="4792530" cy="769441"/>
          </a:xfrm>
          <a:prstGeom prst="rect">
            <a:avLst/>
          </a:prstGeom>
          <a:noFill/>
        </p:spPr>
        <p:txBody>
          <a:bodyPr wrap="none" rtlCol="0">
            <a:spAutoFit/>
          </a:bodyPr>
          <a:lstStyle/>
          <a:p>
            <a:r>
              <a:rPr lang="en-US" sz="4400" dirty="0">
                <a:solidFill>
                  <a:prstClr val="white"/>
                </a:solidFill>
              </a:rPr>
              <a:t>Any final questions?</a:t>
            </a:r>
          </a:p>
        </p:txBody>
      </p:sp>
    </p:spTree>
    <p:extLst>
      <p:ext uri="{BB962C8B-B14F-4D97-AF65-F5344CB8AC3E}">
        <p14:creationId xmlns:p14="http://schemas.microsoft.com/office/powerpoint/2010/main" val="57266513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Backup3\pictures\Grayling AP Bridge.doc\ARRC R5 1643.jpg"/>
          <p:cNvPicPr>
            <a:picLocks noChangeAspect="1" noChangeArrowheads="1"/>
          </p:cNvPicPr>
          <p:nvPr/>
        </p:nvPicPr>
        <p:blipFill rotWithShape="1">
          <a:blip r:embed="rId2">
            <a:extLst>
              <a:ext uri="{28A0092B-C50C-407E-A947-70E740481C1C}">
                <a14:useLocalDpi xmlns:a14="http://schemas.microsoft.com/office/drawing/2010/main" val="0"/>
              </a:ext>
            </a:extLst>
          </a:blip>
          <a:srcRect l="18303" t="22979" r="18338" b="13666"/>
          <a:stretch/>
        </p:blipFill>
        <p:spPr bwMode="auto">
          <a:xfrm>
            <a:off x="0" y="15923"/>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K-CESCL-logo-for-certs-cards"/>
          <p:cNvPicPr>
            <a:picLocks noChangeAspect="1" noChangeArrowheads="1"/>
          </p:cNvPicPr>
          <p:nvPr/>
        </p:nvPicPr>
        <p:blipFill>
          <a:blip r:embed="rId3" cstate="print">
            <a:extLst>
              <a:ext uri="{28A0092B-C50C-407E-A947-70E740481C1C}">
                <a14:useLocalDpi xmlns:a14="http://schemas.microsoft.com/office/drawing/2010/main" val="0"/>
              </a:ext>
            </a:extLst>
          </a:blip>
          <a:srcRect l="-665" r="156" b="-2879"/>
          <a:stretch>
            <a:fillRect/>
          </a:stretch>
        </p:blipFill>
        <p:spPr bwMode="auto">
          <a:xfrm>
            <a:off x="4049" y="4678193"/>
            <a:ext cx="9142579" cy="2179807"/>
          </a:xfrm>
          <a:prstGeom prst="rect">
            <a:avLst/>
          </a:prstGeom>
          <a:solidFill>
            <a:schemeClr val="tx1">
              <a:lumMod val="65000"/>
              <a:alpha val="62000"/>
            </a:schemeClr>
          </a:solidFill>
          <a:ln>
            <a:noFill/>
          </a:ln>
          <a:effectLst/>
        </p:spPr>
      </p:pic>
    </p:spTree>
    <p:extLst>
      <p:ext uri="{BB962C8B-B14F-4D97-AF65-F5344CB8AC3E}">
        <p14:creationId xmlns:p14="http://schemas.microsoft.com/office/powerpoint/2010/main" val="368565094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6200"/>
            <a:ext cx="8229600" cy="1143000"/>
          </a:xfrm>
        </p:spPr>
        <p:txBody>
          <a:bodyPr>
            <a:normAutofit fontScale="90000"/>
          </a:bodyPr>
          <a:lstStyle/>
          <a:p>
            <a:r>
              <a:rPr lang="en-US" dirty="0"/>
              <a:t>Evaluations help us improve AK-CESCL</a:t>
            </a:r>
          </a:p>
        </p:txBody>
      </p:sp>
      <p:pic>
        <p:nvPicPr>
          <p:cNvPr id="1026" name="Picture 2" descr="http://www.conferencesthatwork.com/wp-content/uploads/2013/06/evaluation-4175299981_7752cbe323_o.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219200"/>
            <a:ext cx="9125213" cy="56388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362200" y="5334000"/>
            <a:ext cx="4621522" cy="1200329"/>
          </a:xfrm>
          <a:prstGeom prst="rect">
            <a:avLst/>
          </a:prstGeom>
          <a:noFill/>
        </p:spPr>
        <p:txBody>
          <a:bodyPr wrap="none" rtlCol="0">
            <a:spAutoFit/>
          </a:bodyPr>
          <a:lstStyle/>
          <a:p>
            <a:r>
              <a:rPr lang="en-US" sz="3600" dirty="0">
                <a:solidFill>
                  <a:schemeClr val="bg1"/>
                </a:solidFill>
              </a:rPr>
              <a:t>Please take your time &amp;</a:t>
            </a:r>
          </a:p>
          <a:p>
            <a:r>
              <a:rPr lang="en-US" sz="3600" dirty="0">
                <a:solidFill>
                  <a:schemeClr val="bg1"/>
                </a:solidFill>
              </a:rPr>
              <a:t>Include any comments</a:t>
            </a:r>
          </a:p>
        </p:txBody>
      </p:sp>
    </p:spTree>
    <p:extLst>
      <p:ext uri="{BB962C8B-B14F-4D97-AF65-F5344CB8AC3E}">
        <p14:creationId xmlns:p14="http://schemas.microsoft.com/office/powerpoint/2010/main" val="337557090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5" name="Picture 5"/>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3000"/>
                    </a14:imgEffect>
                  </a14:imgLayer>
                </a14:imgProps>
              </a:ext>
              <a:ext uri="{28A0092B-C50C-407E-A947-70E740481C1C}">
                <a14:useLocalDpi xmlns:a14="http://schemas.microsoft.com/office/drawing/2010/main" val="0"/>
              </a:ext>
            </a:extLst>
          </a:blip>
          <a:srcRect l="3" r="11167"/>
          <a:stretch/>
        </p:blipFill>
        <p:spPr bwMode="auto">
          <a:xfrm>
            <a:off x="-1" y="7937"/>
            <a:ext cx="9144000" cy="6850063"/>
          </a:xfrm>
          <a:prstGeom prst="rect">
            <a:avLst/>
          </a:prstGeom>
          <a:noFill/>
          <a:ln>
            <a:noFill/>
          </a:ln>
          <a:effectLst>
            <a:innerShdw blurRad="114300">
              <a:prstClr val="black"/>
            </a:inn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descr="https://encrypted-tbn2.gstatic.com/images?q=tbn:ANd9GcQw5v__YSx6kqQ4J3ETPz12ZIJL-RUk5NxOwfXqpwTb-VzoiO6jSeEkH5N2">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075" y="4953000"/>
            <a:ext cx="2514600" cy="1819276"/>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data:image/jpeg;base64,/9j/4AAQSkZJRgABAQAAAQABAAD/2wCEAAkGBhQSEBUUEhQUFBUUFhQUFRQUFBQUFRQUFBQVFBUVFBQXHCYeFxkjGRQUHy8gJCcpLCwsFR4xNTAqNiYsLCkBCQoKDgwOFA8PFykcHx8pKSkpKSkpKSkpLSkqKSkpKSkpKSksKSkpKSkpLCwuKSkqNSwvKSkpKSktLCksKSkpKf/AABEIALcBEwMBIgACEQEDEQH/xAAcAAACAwEBAQEAAAAAAAAAAAAAAQIEBQMGBwj/xAA5EAACAgEDAgQEAwcDBAMAAAABAgARAwQSIQUxEyJBUQZhcYEyUpEUI0KhscHwB2LRFTOS8SREgv/EABoBAQADAQEBAAAAAAAAAAAAAAABAwUCBAb/xAAmEQEAAgIBAwMEAwAAAAAAAAAAAQIDESEEEkEiMVEFExSRMnGh/9oADAMBAAIRAxEAPwD6nqdbtqhd9z6L829ahpdTuZhXaiGU2pv2PvO64ebPJqvt9p0VPaEFUaiTCRkgd+ISQWOCm+0IBCEC0BxFpEwqSCFQjgc3xg1YujY+vvOGm0Cpfc2WIB5A3Ek0PqZbAkgsCAWSAkqkMykjymuRzV8etfOA7nPLiJI54549/nxM49MOTJeUEbC6qyttL4yQy/h5HI+U1VSh/l8e5gVxoxYLclSSp/LYqgfadyYFpEiAEyNSGfLtF1fIH0v1PylHXYXy8I21lG5WBbYSeNrj1/tUgXMwbjb2vn3qvS/nM3Npf3hNcmrPqfQbq4M0tPh2Dlmbjncb/nUqbrJb3lOa3p18rsMbnfw452oTzfVNZ8+81+o5uJ5LqOXkzPvLYw08yo67LcfwV1Xw9WcZPlyiv/0O0ztZmmMNWUyKw7qwP6GcQsyRuNPuGJ6NGd/Eoyip3KCPUA/qJJcvoe8l4JheDzorSljyTqrzqLOZhauRnLfJAzvbnSDLCTqE50lpBI6nM5xZA7iiea79pWw7yxb8Sk+Ubiu0Dggjs3IJv5zVZ6zmciqHc8nvQrvXrK76Ys+6yCBSkiwb7goePbngy1gVgo3kFvUgUCfkJImBx0ukCX7sdx9BdAcD07TqTEWkM2dUG52CgdyxAA+5gSMBM9urq3OMqyVzkU+IFPsVU2Pr2ljRZ2bduAoGlYWA4oGwDyOePtAswqEkFgKowskBHAUIQgEISJaAyZAxwgQZqBJ7Dn9JnZupMXUIABtDtvtTtY0rD3Fg8d7qac4vokLhyoLKKDEcgXf9YEdNlZgdy7aJA/3DiiB6evB9p3qMCSqBV1fC/Xj/AJmdrM21Zoa5uR8gT+v/AKmB1PUCp4s1vVL39PTcQy+oameY6hmmrrstmYmpnjmWvWNQy9Tk4mOUL5FReSzBR9SaEv6/LU7/AOn+l8bqKX2QPk+6ih/MidVjanJbT6/gw0ij2UD9BU4ZODYl+uJTzCJh44ksWa+f1E7eJMrLkKmxHg6whO1/Kf5SDTZDzoHmemT5zqHj2RpdGSKcAYR3SjTeZAe4EZMRaRqbDNMtFIJkUkgEEjuAQSPqPSc3xNuJ4INULK179u9wHj1QZiqgttO1iKpTQajz3ojt7yp1PpODW4QuTzpe4FWI5FrYI+4ljHoF7sAzerdiRZIBPqAOOfaWsaACgKA7AcAQM3onw/h0iFcK1fckksa7WT9ZphZMJHUCIWJ3AFkgD3PAizsQtqLNj7Ank160OalTNpvEdeW8u4hwCpVjQ7Hhr57jioFvHlDfhIP0IP8ASTlbT6La5djucqEJA2jaDY8oPJ57n7VLJMAkS0RMUAMKjhAUIzALAUkFjqEAqKo5DM9KZEzrlMcszXZbs/b7Ty3UsvebutycTznUMlXMnJfnba6amoYupeZWqz1c79Q14HHcnsBySfYCT6d8JZdQd2W8aflH4j9T/D/X6TyXzVpG7S91uHlM6vmfZiUux9B/U+w+Znvf9N/g59NlObKbZkKhR2UEgnn1PH0+s9F0voGLAtIoH9z7k9yfrNNTXaeSevt3R2xqP9l4rzE7d8xmdnyyzm1Y9SJk6zMPSadc1ckbrKutJc9RkmJrRcs6jWD3nn+qfEGHF+PIo+QNn9BO45d60uYOr5MPY2PYzc0PxZifhjsPzPH6z5f1D42x1+7Ut8zwP0lDS6LNqmD5CVXuB2H1lvZxzwqm0eH3vHrVIBsQnzDArqoUZGoD3Mcp0afd5n5nbJioqbcUcdOpAbgg5ARRAvke3E66EZaByFCCLoIysL5ANnvXfgfSW5sMlk4/h4B7LlgCu00FyKFO4J4i15LHYAE2bJua1SQWTAgQCSYEDMZfiZTZGNiqAtkFgZMVC1GTG1UzUQFBJ+UDWfOAdvJNXQ9u1/IXKTZXbKaDFAANqkK6v+I77PmBUpVH34lzw1amrmuLtWAPNH1H0k0QLwBUDnpi53bwBbHaB3CUK3HsWu+3HInYxb5EmAM0hI586oLZgt8Cz3PsPcwZdycEgMDTDgix3B9DzA5a3WeGhbaz1XlQWRZqyByFHcn0lbF1a3xikZcthWxPvrapY7hQIXitw7EgGrnYaHhQStIVIKrtY7eeTZq/X35953XCoJIUAt+IgAFvqfX7wOkKjCyQEBBY7jigECIQgKc8+PcpHvOhMgZExsidPN9UDIvI+/p9jPH58GbO1YxtX1du32HrPpPUSPDYH14/WY6YwOwnzP1HJ9u8VpO2102eYpzHLF6R8K48PmPmf1Y8n7ew+Qm2q124iL1KGq6qF7czGm0zO55lZ6skr75QO5mXrOsgcLMzU65m9Zh9Q62mPjl2/KvJ+/tLaYrXnS+uKtebNXUa1m7mef6r8V48NqDvf8qnt9T2Ey9Zl1Oo45xp+Ve5+rd5Qb4dI9Jq4OkivN/1Dq1/FYU9f8Q5cx5O1fyrwPv7zE1y2Ju6nphX0mJ1FaE1cWomIjh4csT5T+HtCGbe/IHYfP3nsU1QAnm+kYCEEvvieMlu6yqle2Gt/wBRimGUyQlWne36jCyQElOGszFE3AFjaiuTQLAFiByQASTXtNZkOrMALJAHuTQ/WNeRY7e/p+sztTj8YeEwGXHkDDJSldgq1IazZ3VQHI7+kj0roS4lBeny3bZQChcgkKSq0BxVgCrviB57q3+nj59U2ZtXkCsSdu0lkH5UO6gB6ce3f19eujS1JUMyDarsAzgVX4jzZna5EvAZaRJhOTalQ23kkAEhQTQPa/QXA6CcdXlZdu0XbUxotsFE3tHJ5AHy3X6TD1Or1Je1LeH4hAfCniBVRgDiy4CN+8kFS27aO/lm1oGyHGDmCh+bC9q3HbYs022rAJF3RIgVcmlOTKrWw8NW2ZQNpBcgMm1gQ6kAE8cUKPtZwaIK5yFizsoQk0AFBLABQK7sTfeWpIJAiFjCydSORqUk3QBJoEnjngDuflAJxOqG4qAWKgFgK43XVkkcmjxKeDranTnUsAuHZ4gYN4jbavlVWgfkC3PEu5NMpNkc1Viwa9iRzXPaBjgZGLFhkyjeyg4shwPiINbDj3hTX5wxvvVTU6emQYlGVgzgeZh68mvQWaoE0LIJoXU748YUUoAA9AKEC0BmQLQMi7ACyQAOSTwAPmYBINkkMub/AD3lTNqhdf5/nM8uTL4hfTH5l01SBhX+XM/NiocHn6Tt4jMaUE/0+5M6J0xmPmPHsP8AmeG/R1zT3TV6Iydnl5HUa1mhpui5sp8qGvzN5VH3M9zg6djQ2FF+55MsEyvF9HrX+dv0tt9Q1GqVfP8A4j+EXTEm3ITZIyECgL7V613/AJSn034WxoLr7nuTPoHUsO/Gw+h/Q3Md8HAnoyYK4p1SNQ6wZ7Xr6p5eez6NRYqZ2q0g9pt6/HzxMnUZKlEtGvMPPdV0Y2zwvVtNbqPdp77qOTieWbBu1WMfMn+ksx21O1OWvDd6R0M7Bx6S7k6Lx2nqunaAbR9J3y6ISqZmZ24iIh4Y9F+UJ7BtKL7Qjcp1D1+v61nXUKuHCM+JsS5BtsFmLsG25j+6AC7DTVd8H0mzgyFgCRttVO0nzKx7g+nHHr7yOm0aY92xQu47mC8At6muwJ9a7+s6sZuMBKQLe0iWhAUZPH/As/YDvIZw21tm3dtbbuvbuo7d1c1dXU8D0bSdaOqU5n24wwL7mxFCobzKmNLPIsDt9YHrsHxPpmCnxQodd6eIr49yceYFwARyPpcu/sqli4LAsBZViA1CgT6XVCxzVe05dP6TjwvlbGNvjPvYcUGqjt4sAm2IurZiKs3cAgQxYQopRQ5P1JNkk+pJN2Z1CxhZKBECOUet9XXTYHzOGYJt8q1ZLMEUc8Dlhye08rpfigdRdcID4WBZgLXNicqpNZ8dKXx/QgXt55ED3AMyz059hU7S5sePubcCezha4I/KDXFdpT6F0LLiZSxGMKXLrjyMyZ3cct4ZVUwqDyFVbv1q93oIFYdMxbt/h4913u2JuLfmJA7/ADlgxM0iTAGMjUWTIFBJIAHckgAfUntMrqXWCCnhMuwlhlyqvjHCNtpaKbAY2N5sCue9gL+t1YxY2duyqW7gWQOBZ9SaH3nz/qHxNk1WXHjA8u9TsRS1kEG3F8gfb3PPA9Rq8WPWPjxEvlxorZHy4224zkBVVRqFWQWYbTY2m6sXraPp2PCtYkVB/tFX9T3P3kTymFPFgyvywCfXlv0ljH05QbNsfduf5dpaJi3TiuOsOpyWkBZK5BnlDW9YTG64+Xy5ASmJKLsq1ubkgBRYskgc+8scNAtIlpnafrKtk8NlfFkosEyAAsq0CyMpKPViwGsWLAuWy8CGty0h+wmRmaaGtbyH7TLzZOJn9RPraPSx6WXrclGYutaa+uMwtW08c+7Wr7MbWmY+hH/zF+Q/vNnUmVcfQ3R8ec/hccfKiaB+o5+8trWZiVGW0Rp9E0T+WdNU4r+0z9Dk8glvQcuSfSgPvdyqImZ05n5TGmaE0wkJ6ftwr73qS8jHFNNign/O/wDKea1WryajwQTk0mQnd4OVQVzCgwC5FYBsq1YRjV3uQgAj0wgIGd03Fnt/FZghOM4w3gnKKs5A7Y12bT5QALP4ueRWnAC5MLAQWMCOFwCY/WPiIafIqPjYh1LKwZBuYHnEisRuyVRC3ZBNXRrvqtCzZS5VMq7VCpkYgIwLbmA2sDuBHPBG31B4WDoylCuUKR4q5lRdwXEy7SoxHgiiu6xVl24ANQO2l1YzKQ2PItgWuXHtsN6eqn5iz8510uhx478PGiX32IqX9doFztIl4EiZAmKOApV1XVcWNgmTIis1UrMAfMaXj0s8C+5nHUdQIynHuTGAqtuyfx7iwIQblHl2izZ/EOB3OIOheP4j42Cg5iz423vpNWQq/vGx7twFnbwxW8d0wqB6LXaLxNnO1kcZFsWNwVl8y8WKY+oINEEVIJoycoyu25lVkUKu0AMVLXbEk+RfWh7es59H6SNOhUG9ztkagEQM1WMeMcY04HlHzJJJJN6AyYtsmEjIgcWxmc2WTzatUIBPma6UBmYgVZCqCaFjmq5HvMXU6t21DWc5wKqADThg6ZbYv+0Y68WiNm2gVq7HYyBZ6l4mz93d7l3Vt3bLG/Zu8u+rq+P5TN1Gg8V0VkdsVscnj80Qp2HESd65N1crQA3etTY0GoyZHylsezGCgwllKZGG3zlkY2Bu7WFJ544BNs4RCWJpOkLjffuyZGoqrZXORkQ0SiE9gSBZNsaFk0KuFpayYqlZ8UhKvmaxUxdSKNTebDMbrHUFxvjxFd2TLewMwxpx3vKwq/ZV3Mfy1ZFGXF38x7vTgzfb/piatpk6hbnpVxqcow5sbYsjh2SmGTHkCVvCuACGG4EhlXg8XLP/AEDGO4J+p4/lPN+NZ7/zKaeN0fRzlb2QfiP9h85v6jENu2htoCvYDtNPLiAFAcD0A4lHNi956qY4pGniyZZyTtR0rbOPSWMWr2Pf8Jq5XzpKb5CPmJTfFzuqymXxZ7THlBAIhPIJ1EgVuI+VQkbn4d7j5fVYQMYWe9lkBJBYwI4AI7ijgZvUtXnV6x4DkxbCXZciplDFqAxK3DECzyV9KJPEwOk/D2UY/wB1l22UC5qy6fKq46BGbS7dubISHtnPmLk0BQnsY4EVQC6vk3ySeeBxZ4HHYcfrGTEXkYCJuKRz6hUUs7KiqLZmIVVA9Sx4AjddwPJFg0V7ix3Hz9YEf2hd23cu78u4bv8Ax7/ynn+n/FGZ3OM6UnIhIzJiyA+ER23HKqIQworTksCDQ5q03RGOn8A+CF27TkCtvPFFwpFLl9d25qbnmaY0qDIcm0byoQvXmKAlgpPqAWJ+5gSxZNyglWW+drbbB+e0kX9CZ0uAkgsBBY6jgZAJnjr+DeF8RbJZQxDDGWUEsi5SNhYBWtQ1+U+xld+objkGTJjw0zp4eRQSyAlQzbmG9XHIC+hqybmbo/hfcmPIh8HybRgyoc+PCpsE6bHlIOBiKoGwAQpXioS9Bm0QZxkVmR9uzcu0hkvcAwYEEAkkHg8nnmPTaIIzNbM77QzNXZL2qAoAAG5jQH8R7w6b05MGFMWMEJjXatmzXzP1J/tUsEwFIloiYoCIkSs5ajXIhAYks1lUVWdiBVkKgJoWOe3ImHqtSzalif2hsAXGFXTnIj4snmL/ALRhXblYMNu0gMtA8DuSWl1XT5GQDGSDuUsA2xmxg+dFf+Fj78e1re4UH6bvZV8JhiO7xkzuuVMilCFUYy7jcH2ndxwpHNy90/V5cmTKWQphHh+CXVseRjTeLuQmwt7aJCnk8UATeIgZWi+H8WFiyKdxG0FnfIVS78NC5OxL52ih+gll8MthY9gkJZOXSCZ2o009BkxzE671JNNjDPZ3MqKBQ3O3ABdiFQf7mIH8gYmHUSx9RpZSyaSamo6g2Mj9ownErFVGRXXLjDOQqDIQFZLJAB27bI5Fy4+hnEw7283+xfKE9D+wwkaT3PaARx1FL3mEI4QCOKRLQJEyO6KEBwijgectnONtfpvcIULZ8KFmIXxcIvZkqhvpgLPmW6mj03prY8Rw5H8RF8mNrYZPCqlXIwPLgeXcDyADwSZowqQFGEkwsZgICKOpV6lpPFxMgbbe33ogMGKsByVYAqfkxgR1urYY8hwBMuVRa494Fkfwki9pPpfrXbvMnpfxS+YEpp3yIO74mWt1kNjK5xiO9SKYC9p4JsES+/TmZsdpixDGyveMlm8v8CnYu1T2PexYrmxcwaRELlFCnI29yBW59oXcfnSgfaB1DfWECZAtAkWkCYQhIlFOs4Tl8IZUL2y7Qe7KCWUHsWABJW7FGxOSat8viBfDVUZ8ZVwzN5SVJemXww3cd/KQb5qYOl+HDkx4nwlGxKGGPTaoNn0+LzMni4CKLirK77tW4KWYS9LqNBeQZFYo+3YSACGSywVlI9CSQRR5PPMNNoQrM5Yu7hVLGhSoWKqqqAAAXc+ptjZ7UukdNXT4ExKWYICLbubYseBwBZNKOAKA7S1UBXGFkgsZgRIkSIZsyqCzEKB3LEAD6k8TD6x1QlsfhO3g23jvgC5MyCh4R2bWIxk7tzBSRS9hZBLT12NzjfwiBk2N4ZYWofadpYe11MPVad/CrGuoOU0KzMXxk2N3jbicRSrvZzX4QDQl3S9aDZcWLCf2hSr+LlvnHtUFC5VQlsfLt4PrVA1r7ZA88PhPArKVVgiNuTDvbwFcG1dcP4VI9APKDzV8zQOCXysiUhO1H9njlzZCQNGEIrnasRFot0UBXHEYQCOK4CA4QkgsBKJMCKEByv1DUMmJ3RDkZEZlxrduyqSEFA8kgDt6zvCQPG9c0h1TU14s7IuMYM+zayh92RtJnoqMpQsN62w2parU3elaXNb+MzbCyHEhcNkXaPMHyIAGVjXl83Y2TdDVgYCiJiLRQETFGZV6irnE3hcPxVVdbhu2luA23dV8XVwDqOrOLE+QI+QopbZjou1dwoJFmvT+szdP8W4WNVkHkXJaocy7G/CxfBvAB9Lq+fYzq6G08EZg29CxyNl27Nw8Tf4hIYlbrbZuuQLljp3SUwNlOO1GV/FKcbVyEAOyACxuoE89+1WYS7Ppsb0zIjcCiyAmu47ixO0dxhYSQjAkooCkSw4sjnt8z7D3lfLrfOUVWdgAzUVAUNYW2Yjk7W4F9vSeW6r0R8z5doGQsyHKmVcY1WLGbKro8xJxqpKmuAQQ3m3diYen1+i8TYQabG4yLY3LuCslMtixTnsQQaPpOTaN3y43yFB4W8gJuJYupSmdv4aN7QOSFN8Tj0PDmByNkOQI5U4sWVhky4wAQxdx23Gjstttd+aGoYATFHFAIo4SAqhAwgWi0jcJX12vTChfIwRRQs+pJpQAOSSSAAOTc6cLEJk6rrpxKcmXBlTEOWe0Yov5smNWLBR3NWR6gczVDWLHb3+UAiqShUCNSQEkFjgFQuEIBHFCARRyJaQGxkC0RigOc9TnVEZ2NKiszHk0qgkmhz2BnSQy4gylWAZWBVlIsFSKII9QRAw8/VHyMuTAzPpjj4fTDC7+LZsZBl7KFrgc3e6uJL4c6vmzowfwy6eGfFx7jiffyyDn/uKBR2krbKfcDRbpWM5BlAKOKtkO3eB2XIBw4+osehEtk+8JEVRgSYWBEJHGZGEnKWk6xhy/9rLje/RXUk/QA3OWl1eXJiGVfDVWG4K27he9PkBpT7+U0b71MjF8PrmyYsu3dpsgOc6fJW3FncBhkVaO4GzaXtDHcBzA382iBbd5letu5TtJUEkBh2YAk1YNWa7mLT6RULEWWaizMSzNXAsn0HNAcCz7yel0aY12ooVe9C659r7ToYBcRgYoBCEJAIQuBMBQhFCUeo6o40BFWXxpZ7L4jqm4gcmr7f8AuVuoYyNiM3ijK4xtjyIhR1Nl+yiqUM3N3VesISXDknw4ADj8XIdOf/rsQyj3TxD5zi/2XXp28s2KqEIDAnQCEJIIoQgERhCAXC4QgRZpGEIBcIQgAijhICjUQhAkIQhCVPqPUVwhLDM2RxjRVq2chmq2IA4VjZI7SGh6smVnQBlyY63owFrfblSVN/IwhAlj02HIN4VWDc3t4b5lT3+4lqOEBRQhARkYQhIiuEICJhcIQFHCEhL/2Q=="/>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prstClr val="white"/>
              </a:solidFill>
            </a:endParaRPr>
          </a:p>
        </p:txBody>
      </p:sp>
    </p:spTree>
    <p:extLst>
      <p:ext uri="{BB962C8B-B14F-4D97-AF65-F5344CB8AC3E}">
        <p14:creationId xmlns:p14="http://schemas.microsoft.com/office/powerpoint/2010/main" val="41237507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789</TotalTime>
  <Words>3215</Words>
  <Application>Microsoft Office PowerPoint</Application>
  <PresentationFormat>On-screen Show (4:3)</PresentationFormat>
  <Paragraphs>394</Paragraphs>
  <Slides>78</Slides>
  <Notes>50</Notes>
  <HiddenSlides>0</HiddenSlides>
  <MMClips>2</MMClips>
  <ScaleCrop>false</ScaleCrop>
  <HeadingPairs>
    <vt:vector size="4" baseType="variant">
      <vt:variant>
        <vt:lpstr>Theme</vt:lpstr>
      </vt:variant>
      <vt:variant>
        <vt:i4>6</vt:i4>
      </vt:variant>
      <vt:variant>
        <vt:lpstr>Slide Titles</vt:lpstr>
      </vt:variant>
      <vt:variant>
        <vt:i4>78</vt:i4>
      </vt:variant>
    </vt:vector>
  </HeadingPairs>
  <TitlesOfParts>
    <vt:vector size="84" baseType="lpstr">
      <vt:lpstr>Office Theme</vt:lpstr>
      <vt:lpstr>2_Office Theme</vt:lpstr>
      <vt:lpstr>1_Office Theme</vt:lpstr>
      <vt:lpstr>1_Slice</vt:lpstr>
      <vt:lpstr>4_Office Theme</vt:lpstr>
      <vt:lpstr>3_Office Theme</vt:lpstr>
      <vt:lpstr>PowerPoint Presentation</vt:lpstr>
      <vt:lpstr>PowerPoint Presentation</vt:lpstr>
      <vt:lpstr>Storm Drain Inlet Protection Measures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DOT&amp;PF BMP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Stabilized Construction Vehicle Access &amp; Exit Points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Control Dewatering</vt:lpstr>
      <vt:lpstr>ADEC Dewatering Permit AKG002000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Evaluations help us improve AK-CESCL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Zimmerman</dc:creator>
  <cp:lastModifiedBy>Jeanette Holt</cp:lastModifiedBy>
  <cp:revision>81</cp:revision>
  <dcterms:created xsi:type="dcterms:W3CDTF">2006-08-16T00:00:00Z</dcterms:created>
  <dcterms:modified xsi:type="dcterms:W3CDTF">2026-07-13T22:43:15Z</dcterms:modified>
</cp:coreProperties>
</file>