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9" r:id="rId3"/>
    <p:sldMasterId id="2147483701" r:id="rId4"/>
  </p:sldMasterIdLst>
  <p:notesMasterIdLst>
    <p:notesMasterId r:id="rId68"/>
  </p:notesMasterIdLst>
  <p:sldIdLst>
    <p:sldId id="286" r:id="rId5"/>
    <p:sldId id="288" r:id="rId6"/>
    <p:sldId id="289" r:id="rId7"/>
    <p:sldId id="364" r:id="rId8"/>
    <p:sldId id="290" r:id="rId9"/>
    <p:sldId id="291" r:id="rId10"/>
    <p:sldId id="292" r:id="rId11"/>
    <p:sldId id="293" r:id="rId12"/>
    <p:sldId id="294" r:id="rId13"/>
    <p:sldId id="295" r:id="rId14"/>
    <p:sldId id="296" r:id="rId15"/>
    <p:sldId id="297" r:id="rId16"/>
    <p:sldId id="299" r:id="rId17"/>
    <p:sldId id="300" r:id="rId18"/>
    <p:sldId id="301" r:id="rId19"/>
    <p:sldId id="302" r:id="rId20"/>
    <p:sldId id="303" r:id="rId21"/>
    <p:sldId id="304" r:id="rId22"/>
    <p:sldId id="305" r:id="rId23"/>
    <p:sldId id="306" r:id="rId24"/>
    <p:sldId id="308" r:id="rId25"/>
    <p:sldId id="309" r:id="rId26"/>
    <p:sldId id="310" r:id="rId27"/>
    <p:sldId id="311" r:id="rId28"/>
    <p:sldId id="338" r:id="rId29"/>
    <p:sldId id="359" r:id="rId30"/>
    <p:sldId id="339" r:id="rId31"/>
    <p:sldId id="342" r:id="rId32"/>
    <p:sldId id="343" r:id="rId33"/>
    <p:sldId id="344" r:id="rId34"/>
    <p:sldId id="345" r:id="rId35"/>
    <p:sldId id="347" r:id="rId36"/>
    <p:sldId id="349" r:id="rId37"/>
    <p:sldId id="353" r:id="rId38"/>
    <p:sldId id="257" r:id="rId39"/>
    <p:sldId id="258" r:id="rId40"/>
    <p:sldId id="259" r:id="rId41"/>
    <p:sldId id="314" r:id="rId42"/>
    <p:sldId id="315" r:id="rId43"/>
    <p:sldId id="316" r:id="rId44"/>
    <p:sldId id="365" r:id="rId45"/>
    <p:sldId id="318" r:id="rId46"/>
    <p:sldId id="321" r:id="rId47"/>
    <p:sldId id="331" r:id="rId48"/>
    <p:sldId id="332" r:id="rId49"/>
    <p:sldId id="337" r:id="rId50"/>
    <p:sldId id="326" r:id="rId51"/>
    <p:sldId id="261" r:id="rId52"/>
    <p:sldId id="262" r:id="rId53"/>
    <p:sldId id="263" r:id="rId54"/>
    <p:sldId id="265" r:id="rId55"/>
    <p:sldId id="267" r:id="rId56"/>
    <p:sldId id="268" r:id="rId57"/>
    <p:sldId id="366" r:id="rId58"/>
    <p:sldId id="367" r:id="rId59"/>
    <p:sldId id="368" r:id="rId60"/>
    <p:sldId id="369" r:id="rId61"/>
    <p:sldId id="370" r:id="rId62"/>
    <p:sldId id="325" r:id="rId63"/>
    <p:sldId id="327" r:id="rId64"/>
    <p:sldId id="328" r:id="rId65"/>
    <p:sldId id="329" r:id="rId66"/>
    <p:sldId id="330"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6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54" autoAdjust="0"/>
    <p:restoredTop sz="85353" autoAdjust="0"/>
  </p:normalViewPr>
  <p:slideViewPr>
    <p:cSldViewPr>
      <p:cViewPr varScale="1">
        <p:scale>
          <a:sx n="106" d="100"/>
          <a:sy n="106" d="100"/>
        </p:scale>
        <p:origin x="1248" y="18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1805A-B83F-4FD2-B918-8104FA66E660}" type="datetimeFigureOut">
              <a:rPr lang="en-US" smtClean="0"/>
              <a:t>1/24/22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7280E3-991A-45EB-8558-8D4DEA54099A}" type="slidenum">
              <a:rPr lang="en-US" smtClean="0"/>
              <a:t>‹#›</a:t>
            </a:fld>
            <a:endParaRPr lang="en-US"/>
          </a:p>
        </p:txBody>
      </p:sp>
    </p:spTree>
    <p:extLst>
      <p:ext uri="{BB962C8B-B14F-4D97-AF65-F5344CB8AC3E}">
        <p14:creationId xmlns:p14="http://schemas.microsoft.com/office/powerpoint/2010/main" val="1067270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280E3-991A-45EB-8558-8D4DEA54099A}" type="slidenum">
              <a:rPr lang="en-US" smtClean="0"/>
              <a:t>1</a:t>
            </a:fld>
            <a:endParaRPr lang="en-US"/>
          </a:p>
        </p:txBody>
      </p:sp>
    </p:spTree>
    <p:extLst>
      <p:ext uri="{BB962C8B-B14F-4D97-AF65-F5344CB8AC3E}">
        <p14:creationId xmlns:p14="http://schemas.microsoft.com/office/powerpoint/2010/main" val="3673577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5770C-50DA-4F6F-BD69-1996DAB469DE}" type="slidenum">
              <a:rPr lang="en-US">
                <a:solidFill>
                  <a:prstClr val="black"/>
                </a:solidFill>
              </a:rPr>
              <a:pPr/>
              <a:t>13</a:t>
            </a:fld>
            <a:endParaRPr lang="en-US">
              <a:solidFill>
                <a:prstClr val="black"/>
              </a:solidFill>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12023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future shoulder gravel is being used as a temporary </a:t>
            </a:r>
            <a:r>
              <a:rPr lang="en-US" dirty="0" err="1"/>
              <a:t>berm</a:t>
            </a:r>
            <a:r>
              <a:rPr lang="en-US" dirty="0"/>
              <a:t> to prevent the clean water from the road way washing out the slope.</a:t>
            </a:r>
          </a:p>
        </p:txBody>
      </p:sp>
      <p:sp>
        <p:nvSpPr>
          <p:cNvPr id="4" name="Slide Number Placeholder 3"/>
          <p:cNvSpPr>
            <a:spLocks noGrp="1"/>
          </p:cNvSpPr>
          <p:nvPr>
            <p:ph type="sldNum" sz="quarter" idx="10"/>
          </p:nvPr>
        </p:nvSpPr>
        <p:spPr/>
        <p:txBody>
          <a:bodyPr/>
          <a:lstStyle/>
          <a:p>
            <a:fld id="{D5A5FEFA-14F2-4E23-8056-C2319628BD3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886640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r>
              <a:rPr lang="en-US" dirty="0"/>
              <a:t>Dozers</a:t>
            </a:r>
            <a:r>
              <a:rPr lang="en-US" baseline="0" dirty="0"/>
              <a:t> do not make good check dams.</a:t>
            </a:r>
            <a:endParaRPr lang="en-US" dirty="0"/>
          </a:p>
        </p:txBody>
      </p:sp>
      <p:sp>
        <p:nvSpPr>
          <p:cNvPr id="71684" name="Slide Number Placeholder 3"/>
          <p:cNvSpPr>
            <a:spLocks noGrp="1"/>
          </p:cNvSpPr>
          <p:nvPr>
            <p:ph type="sldNum" sz="quarter" idx="5"/>
          </p:nvPr>
        </p:nvSpPr>
        <p:spPr>
          <a:noFill/>
        </p:spPr>
        <p:txBody>
          <a:bodyPr/>
          <a:lstStyle/>
          <a:p>
            <a:fld id="{4E33E713-5B35-4447-AA3E-CC8312CD14A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060819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class what should be done in this picture. Refer to grading logs, where this water goes, does it infiltrate? Does it discharge from the site?</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524571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culverts</a:t>
            </a:r>
            <a:r>
              <a:rPr lang="en-US" baseline="0" dirty="0"/>
              <a:t> have any flow the outlets need to be stabilized. Note the attempt a seeding that will need to be done again due to erosion.</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098926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outlet with stabilization, could we have done this earlier?</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810711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steeper and longer the slope the more erosion potential. Discuss what kind of rock is considered stable. The steeper the slope and the more</a:t>
            </a:r>
            <a:r>
              <a:rPr lang="en-US" baseline="0" dirty="0"/>
              <a:t> severe the climate it will be exposed to the larger the rock will need to be to make it stable. Consider the shear stress that the rock will be exposed to. Notice areas that are failing to learn what does not work. At some point the slope steepness will allow gravity to simply cause erosion.</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696395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31B57BDC-3945-4128-9984-C93728C0FB5C}" type="slidenum">
              <a:rPr lang="en-US" smtClean="0">
                <a:solidFill>
                  <a:prstClr val="black"/>
                </a:solidFill>
              </a:rPr>
              <a:pPr/>
              <a:t>22</a:t>
            </a:fld>
            <a:endParaRPr lang="en-US">
              <a:solidFill>
                <a:prstClr val="black"/>
              </a:solidFill>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r>
              <a:rPr lang="en-US" b="1" dirty="0"/>
              <a:t>Sandbags must be placed about every 10 feet to keep it from blowing away &amp; watch out for seams so that water does not get underneath them.</a:t>
            </a:r>
          </a:p>
          <a:p>
            <a:pPr eaLnBrk="1" hangingPunct="1"/>
            <a:r>
              <a:rPr lang="en-US" b="1" dirty="0"/>
              <a:t>Install downgradient sediment control.</a:t>
            </a:r>
          </a:p>
        </p:txBody>
      </p:sp>
    </p:spTree>
    <p:extLst>
      <p:ext uri="{BB962C8B-B14F-4D97-AF65-F5344CB8AC3E}">
        <p14:creationId xmlns:p14="http://schemas.microsoft.com/office/powerpoint/2010/main" val="1165913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permit requires that this information be included in the SWPPP.</a:t>
            </a:r>
          </a:p>
        </p:txBody>
      </p:sp>
      <p:sp>
        <p:nvSpPr>
          <p:cNvPr id="4" name="Slide Number Placeholder 3"/>
          <p:cNvSpPr>
            <a:spLocks noGrp="1"/>
          </p:cNvSpPr>
          <p:nvPr>
            <p:ph type="sldNum" sz="quarter" idx="10"/>
          </p:nvPr>
        </p:nvSpPr>
        <p:spPr/>
        <p:txBody>
          <a:bodyPr/>
          <a:lstStyle/>
          <a:p>
            <a:fld id="{FA7280E3-991A-45EB-8558-8D4DEA54099A}" type="slidenum">
              <a:rPr lang="en-US" smtClean="0"/>
              <a:t>24</a:t>
            </a:fld>
            <a:endParaRPr lang="en-US"/>
          </a:p>
        </p:txBody>
      </p:sp>
    </p:spTree>
    <p:extLst>
      <p:ext uri="{BB962C8B-B14F-4D97-AF65-F5344CB8AC3E}">
        <p14:creationId xmlns:p14="http://schemas.microsoft.com/office/powerpoint/2010/main" val="3938446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2700" dirty="0">
                <a:solidFill>
                  <a:prstClr val="black"/>
                </a:solidFill>
              </a:rPr>
              <a:t>The 14 calendar days is for the whole state.  It does not mater the location of the project or the amount of precipitation.</a:t>
            </a:r>
            <a:endParaRPr lang="en-US" dirty="0"/>
          </a:p>
        </p:txBody>
      </p:sp>
      <p:sp>
        <p:nvSpPr>
          <p:cNvPr id="4" name="Slide Number Placeholder 3"/>
          <p:cNvSpPr>
            <a:spLocks noGrp="1"/>
          </p:cNvSpPr>
          <p:nvPr>
            <p:ph type="sldNum" sz="quarter" idx="10"/>
          </p:nvPr>
        </p:nvSpPr>
        <p:spPr/>
        <p:txBody>
          <a:bodyPr/>
          <a:lstStyle/>
          <a:p>
            <a:fld id="{2378C015-F577-4DCE-BAFE-BBC708CCB5D3}" type="slidenum">
              <a:rPr lang="en-US" smtClean="0"/>
              <a:t>29</a:t>
            </a:fld>
            <a:endParaRPr lang="en-US"/>
          </a:p>
        </p:txBody>
      </p:sp>
    </p:spTree>
    <p:extLst>
      <p:ext uri="{BB962C8B-B14F-4D97-AF65-F5344CB8AC3E}">
        <p14:creationId xmlns:p14="http://schemas.microsoft.com/office/powerpoint/2010/main" val="238574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Preventing problems is much easier and cheaper than fixing problems. Many erosion control methods can actually help to finish a project.</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746303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Read through</a:t>
            </a:r>
            <a:r>
              <a:rPr lang="en-US" baseline="0" dirty="0"/>
              <a:t> the permit with the class.</a:t>
            </a:r>
            <a:endParaRPr lang="en-US" dirty="0"/>
          </a:p>
        </p:txBody>
      </p:sp>
      <p:sp>
        <p:nvSpPr>
          <p:cNvPr id="4" name="Slide Number Placeholder 3"/>
          <p:cNvSpPr>
            <a:spLocks noGrp="1"/>
          </p:cNvSpPr>
          <p:nvPr>
            <p:ph type="sldNum" sz="quarter" idx="10"/>
          </p:nvPr>
        </p:nvSpPr>
        <p:spPr/>
        <p:txBody>
          <a:bodyPr/>
          <a:lstStyle/>
          <a:p>
            <a:fld id="{2378C015-F577-4DCE-BAFE-BBC708CCB5D3}" type="slidenum">
              <a:rPr lang="en-US" smtClean="0"/>
              <a:t>30</a:t>
            </a:fld>
            <a:endParaRPr lang="en-US"/>
          </a:p>
        </p:txBody>
      </p:sp>
    </p:spTree>
    <p:extLst>
      <p:ext uri="{BB962C8B-B14F-4D97-AF65-F5344CB8AC3E}">
        <p14:creationId xmlns:p14="http://schemas.microsoft.com/office/powerpoint/2010/main" val="3751115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7280E3-991A-45EB-8558-8D4DEA54099A}" type="slidenum">
              <a:rPr lang="en-US" smtClean="0"/>
              <a:t>33</a:t>
            </a:fld>
            <a:endParaRPr lang="en-US"/>
          </a:p>
        </p:txBody>
      </p:sp>
    </p:spTree>
    <p:extLst>
      <p:ext uri="{BB962C8B-B14F-4D97-AF65-F5344CB8AC3E}">
        <p14:creationId xmlns:p14="http://schemas.microsoft.com/office/powerpoint/2010/main" val="3405111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Imported topsoil or</a:t>
            </a:r>
            <a:r>
              <a:rPr lang="en-US" baseline="0" dirty="0"/>
              <a:t> compost </a:t>
            </a:r>
            <a:r>
              <a:rPr lang="en-US" dirty="0"/>
              <a:t>obtained from outside the project limits. Both</a:t>
            </a:r>
            <a:r>
              <a:rPr lang="en-US" baseline="0" dirty="0"/>
              <a:t> are </a:t>
            </a:r>
            <a:r>
              <a:rPr lang="en-US" dirty="0"/>
              <a:t>typically used for highway planting projects rather than for erosion control work. Be</a:t>
            </a:r>
            <a:r>
              <a:rPr lang="en-US" baseline="0" dirty="0"/>
              <a:t> careful about invasive species.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Prioritize: Where invasive species are present on a site thin and burn to help control invasive before work begins.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Don’t transfer seeds of many invasive species are easily carried by vehicles.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7280E3-991A-45EB-8558-8D4DEA5409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261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926606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Finish as you go, turn your liabilities into </a:t>
            </a:r>
            <a:r>
              <a:rPr lang="en-US" dirty="0" err="1"/>
              <a:t>assestts</a:t>
            </a:r>
            <a:r>
              <a:rPr lang="en-US" dirty="0"/>
              <a:t>.</a:t>
            </a:r>
            <a:r>
              <a:rPr lang="en-US" baseline="0" dirty="0"/>
              <a:t> Turn a maintenance cost into an invoice item.</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932854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planning for stabilization you need a temporary measure that will last long enough for the permanent vegetation to grow in. Depending on the length of time and the strength necessary to resist the erosion during the grow in process the choice for the temporary measures will vary.</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099596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compost can contain weed seeds.</a:t>
            </a:r>
          </a:p>
        </p:txBody>
      </p:sp>
      <p:sp>
        <p:nvSpPr>
          <p:cNvPr id="4" name="Slide Number Placeholder 3"/>
          <p:cNvSpPr>
            <a:spLocks noGrp="1"/>
          </p:cNvSpPr>
          <p:nvPr>
            <p:ph type="sldNum" sz="quarter" idx="10"/>
          </p:nvPr>
        </p:nvSpPr>
        <p:spPr/>
        <p:txBody>
          <a:bodyPr/>
          <a:lstStyle/>
          <a:p>
            <a:fld id="{FA7280E3-991A-45EB-8558-8D4DEA54099A}" type="slidenum">
              <a:rPr lang="en-US" smtClean="0"/>
              <a:t>45</a:t>
            </a:fld>
            <a:endParaRPr lang="en-US"/>
          </a:p>
        </p:txBody>
      </p:sp>
    </p:spTree>
    <p:extLst>
      <p:ext uri="{BB962C8B-B14F-4D97-AF65-F5344CB8AC3E}">
        <p14:creationId xmlns:p14="http://schemas.microsoft.com/office/powerpoint/2010/main" val="3047763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Concrete cloth is flexible and can</a:t>
            </a:r>
            <a:r>
              <a:rPr lang="en-US" baseline="0" dirty="0"/>
              <a:t> harden under water or with salt water</a:t>
            </a:r>
            <a:endParaRPr lang="en-US" dirty="0"/>
          </a:p>
        </p:txBody>
      </p:sp>
      <p:sp>
        <p:nvSpPr>
          <p:cNvPr id="4" name="Slide Number Placeholder 3"/>
          <p:cNvSpPr>
            <a:spLocks noGrp="1"/>
          </p:cNvSpPr>
          <p:nvPr>
            <p:ph type="sldNum" sz="quarter" idx="10"/>
          </p:nvPr>
        </p:nvSpPr>
        <p:spPr/>
        <p:txBody>
          <a:bodyPr/>
          <a:lstStyle/>
          <a:p>
            <a:fld id="{FA7280E3-991A-45EB-8558-8D4DEA54099A}" type="slidenum">
              <a:rPr lang="en-US" smtClean="0"/>
              <a:t>46</a:t>
            </a:fld>
            <a:endParaRPr lang="en-US"/>
          </a:p>
        </p:txBody>
      </p:sp>
    </p:spTree>
    <p:extLst>
      <p:ext uri="{BB962C8B-B14F-4D97-AF65-F5344CB8AC3E}">
        <p14:creationId xmlns:p14="http://schemas.microsoft.com/office/powerpoint/2010/main" val="1874429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BSA’s are hydraulically applied and assist</a:t>
            </a:r>
            <a:r>
              <a:rPr lang="en-US" baseline="0" dirty="0"/>
              <a:t> in revegetation. They add beneficial bacteria, fungi, and microbes along a food source to build a healthy soil much faster that mother nature.</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314791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Surface prep, biotic soil amendments, erosion control BFM.</a:t>
            </a:r>
          </a:p>
        </p:txBody>
      </p:sp>
      <p:sp>
        <p:nvSpPr>
          <p:cNvPr id="4" name="Slide Number Placeholder 3"/>
          <p:cNvSpPr>
            <a:spLocks noGrp="1"/>
          </p:cNvSpPr>
          <p:nvPr>
            <p:ph type="sldNum" sz="quarter" idx="5"/>
          </p:nvPr>
        </p:nvSpPr>
        <p:spPr/>
        <p:txBody>
          <a:bodyPr/>
          <a:lstStyle/>
          <a:p>
            <a:fld id="{FA7280E3-991A-45EB-8558-8D4DEA54099A}" type="slidenum">
              <a:rPr lang="en-US" smtClean="0"/>
              <a:t>51</a:t>
            </a:fld>
            <a:endParaRPr lang="en-US"/>
          </a:p>
        </p:txBody>
      </p:sp>
    </p:spTree>
    <p:extLst>
      <p:ext uri="{BB962C8B-B14F-4D97-AF65-F5344CB8AC3E}">
        <p14:creationId xmlns:p14="http://schemas.microsoft.com/office/powerpoint/2010/main" val="29684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how the slopes are being finished as they go. And the ditches are being completed with the stone as the</a:t>
            </a:r>
            <a:r>
              <a:rPr lang="en-US" baseline="0" dirty="0"/>
              <a:t> project progresses. This is a great example of turning liabilities into assets. Finishing as you go. The most productive and profitable ways to reduce risk are to complete areas of the project and get paid. Take areas out of sediment production.</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23193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in the same season.</a:t>
            </a:r>
          </a:p>
        </p:txBody>
      </p:sp>
      <p:sp>
        <p:nvSpPr>
          <p:cNvPr id="4" name="Slide Number Placeholder 3"/>
          <p:cNvSpPr>
            <a:spLocks noGrp="1"/>
          </p:cNvSpPr>
          <p:nvPr>
            <p:ph type="sldNum" sz="quarter" idx="5"/>
          </p:nvPr>
        </p:nvSpPr>
        <p:spPr/>
        <p:txBody>
          <a:bodyPr/>
          <a:lstStyle/>
          <a:p>
            <a:fld id="{FA7280E3-991A-45EB-8558-8D4DEA54099A}" type="slidenum">
              <a:rPr lang="en-US" smtClean="0"/>
              <a:t>52</a:t>
            </a:fld>
            <a:endParaRPr lang="en-US"/>
          </a:p>
        </p:txBody>
      </p:sp>
    </p:spTree>
    <p:extLst>
      <p:ext uri="{BB962C8B-B14F-4D97-AF65-F5344CB8AC3E}">
        <p14:creationId xmlns:p14="http://schemas.microsoft.com/office/powerpoint/2010/main" val="1145309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project same season before winter. Note the base rock is now place on the top of embankment</a:t>
            </a:r>
          </a:p>
        </p:txBody>
      </p:sp>
      <p:sp>
        <p:nvSpPr>
          <p:cNvPr id="4" name="Slide Number Placeholder 3"/>
          <p:cNvSpPr>
            <a:spLocks noGrp="1"/>
          </p:cNvSpPr>
          <p:nvPr>
            <p:ph type="sldNum" sz="quarter" idx="5"/>
          </p:nvPr>
        </p:nvSpPr>
        <p:spPr/>
        <p:txBody>
          <a:bodyPr/>
          <a:lstStyle/>
          <a:p>
            <a:fld id="{FA7280E3-991A-45EB-8558-8D4DEA54099A}" type="slidenum">
              <a:rPr lang="en-US" smtClean="0"/>
              <a:t>53</a:t>
            </a:fld>
            <a:endParaRPr lang="en-US"/>
          </a:p>
        </p:txBody>
      </p:sp>
    </p:spTree>
    <p:extLst>
      <p:ext uri="{BB962C8B-B14F-4D97-AF65-F5344CB8AC3E}">
        <p14:creationId xmlns:p14="http://schemas.microsoft.com/office/powerpoint/2010/main" val="479125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riverbank with stabilization is not eroding like the adjacent property.</a:t>
            </a:r>
          </a:p>
        </p:txBody>
      </p:sp>
      <p:sp>
        <p:nvSpPr>
          <p:cNvPr id="4" name="Slide Number Placeholder 3"/>
          <p:cNvSpPr>
            <a:spLocks noGrp="1"/>
          </p:cNvSpPr>
          <p:nvPr>
            <p:ph type="sldNum" sz="quarter" idx="5"/>
          </p:nvPr>
        </p:nvSpPr>
        <p:spPr/>
        <p:txBody>
          <a:bodyPr/>
          <a:lstStyle/>
          <a:p>
            <a:fld id="{FA7280E3-991A-45EB-8558-8D4DEA54099A}" type="slidenum">
              <a:rPr lang="en-US" smtClean="0"/>
              <a:t>58</a:t>
            </a:fld>
            <a:endParaRPr lang="en-US"/>
          </a:p>
        </p:txBody>
      </p:sp>
    </p:spTree>
    <p:extLst>
      <p:ext uri="{BB962C8B-B14F-4D97-AF65-F5344CB8AC3E}">
        <p14:creationId xmlns:p14="http://schemas.microsoft.com/office/powerpoint/2010/main" val="3545861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the permit definitions. </a:t>
            </a:r>
          </a:p>
        </p:txBody>
      </p:sp>
      <p:sp>
        <p:nvSpPr>
          <p:cNvPr id="4" name="Slide Number Placeholder 3"/>
          <p:cNvSpPr>
            <a:spLocks noGrp="1"/>
          </p:cNvSpPr>
          <p:nvPr>
            <p:ph type="sldNum" sz="quarter" idx="10"/>
          </p:nvPr>
        </p:nvSpPr>
        <p:spPr/>
        <p:txBody>
          <a:bodyPr/>
          <a:lstStyle/>
          <a:p>
            <a:fld id="{FA7280E3-991A-45EB-8558-8D4DEA54099A}" type="slidenum">
              <a:rPr lang="en-US" smtClean="0"/>
              <a:t>59</a:t>
            </a:fld>
            <a:endParaRPr lang="en-US"/>
          </a:p>
        </p:txBody>
      </p:sp>
    </p:spTree>
    <p:extLst>
      <p:ext uri="{BB962C8B-B14F-4D97-AF65-F5344CB8AC3E}">
        <p14:creationId xmlns:p14="http://schemas.microsoft.com/office/powerpoint/2010/main" val="1208810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Winter will be coming, we need to plan for winter stabilization</a:t>
            </a:r>
          </a:p>
        </p:txBody>
      </p:sp>
      <p:sp>
        <p:nvSpPr>
          <p:cNvPr id="4" name="Slide Number Placeholder 3"/>
          <p:cNvSpPr>
            <a:spLocks noGrp="1"/>
          </p:cNvSpPr>
          <p:nvPr>
            <p:ph type="sldNum" sz="quarter" idx="10"/>
          </p:nvPr>
        </p:nvSpPr>
        <p:spPr/>
        <p:txBody>
          <a:bodyPr/>
          <a:lstStyle/>
          <a:p>
            <a:fld id="{FA7280E3-991A-45EB-8558-8D4DEA54099A}" type="slidenum">
              <a:rPr lang="en-US" smtClean="0"/>
              <a:t>60</a:t>
            </a:fld>
            <a:endParaRPr lang="en-US"/>
          </a:p>
        </p:txBody>
      </p:sp>
    </p:spTree>
    <p:extLst>
      <p:ext uri="{BB962C8B-B14F-4D97-AF65-F5344CB8AC3E}">
        <p14:creationId xmlns:p14="http://schemas.microsoft.com/office/powerpoint/2010/main" val="3524484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areas will need stabilization, how soon can </a:t>
            </a:r>
            <a:r>
              <a:rPr lang="en-US"/>
              <a:t>we get it done?</a:t>
            </a:r>
            <a:endParaRPr lang="en-US" dirty="0"/>
          </a:p>
        </p:txBody>
      </p:sp>
      <p:sp>
        <p:nvSpPr>
          <p:cNvPr id="4" name="Slide Number Placeholder 3"/>
          <p:cNvSpPr>
            <a:spLocks noGrp="1"/>
          </p:cNvSpPr>
          <p:nvPr>
            <p:ph type="sldNum" sz="quarter" idx="10"/>
          </p:nvPr>
        </p:nvSpPr>
        <p:spPr/>
        <p:txBody>
          <a:bodyPr/>
          <a:lstStyle/>
          <a:p>
            <a:fld id="{FA7280E3-991A-45EB-8558-8D4DEA54099A}" type="slidenum">
              <a:rPr lang="en-US" smtClean="0"/>
              <a:t>61</a:t>
            </a:fld>
            <a:endParaRPr lang="en-US"/>
          </a:p>
        </p:txBody>
      </p:sp>
    </p:spTree>
    <p:extLst>
      <p:ext uri="{BB962C8B-B14F-4D97-AF65-F5344CB8AC3E}">
        <p14:creationId xmlns:p14="http://schemas.microsoft.com/office/powerpoint/2010/main" val="16763992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Preparing for thaw begins before freeze up.</a:t>
            </a:r>
          </a:p>
        </p:txBody>
      </p:sp>
      <p:sp>
        <p:nvSpPr>
          <p:cNvPr id="4" name="Slide Number Placeholder 3"/>
          <p:cNvSpPr>
            <a:spLocks noGrp="1"/>
          </p:cNvSpPr>
          <p:nvPr>
            <p:ph type="sldNum" sz="quarter" idx="10"/>
          </p:nvPr>
        </p:nvSpPr>
        <p:spPr/>
        <p:txBody>
          <a:bodyPr/>
          <a:lstStyle/>
          <a:p>
            <a:fld id="{FA7280E3-991A-45EB-8558-8D4DEA54099A}" type="slidenum">
              <a:rPr lang="en-US" smtClean="0"/>
              <a:t>62</a:t>
            </a:fld>
            <a:endParaRPr lang="en-US"/>
          </a:p>
        </p:txBody>
      </p:sp>
    </p:spTree>
    <p:extLst>
      <p:ext uri="{BB962C8B-B14F-4D97-AF65-F5344CB8AC3E}">
        <p14:creationId xmlns:p14="http://schemas.microsoft.com/office/powerpoint/2010/main" val="369680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show a good stabilization plan being executed on a project. The cut is being stabilized on the way down</a:t>
            </a:r>
            <a:r>
              <a:rPr lang="en-US" baseline="0" dirty="0"/>
              <a:t> and the fill slopes are being stabilized on the way up.</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744764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r>
              <a:rPr lang="en-US" dirty="0"/>
              <a:t>Finish slopes are 1.5:1. </a:t>
            </a:r>
          </a:p>
          <a:p>
            <a:r>
              <a:rPr lang="en-US" dirty="0"/>
              <a:t>Slopes were stabilized as we proceeded. Subgrades were roughened. Straw wattles were countersunk and staked. 8” coarse compost blanket was applied throughout. </a:t>
            </a:r>
            <a:r>
              <a:rPr lang="en-US" dirty="0" err="1"/>
              <a:t>Backsloping</a:t>
            </a:r>
            <a:r>
              <a:rPr lang="en-US" dirty="0"/>
              <a:t> and vegetation retention continued as possible. </a:t>
            </a:r>
          </a:p>
          <a:p>
            <a:endParaRPr lang="en-US" dirty="0"/>
          </a:p>
          <a:p>
            <a:r>
              <a:rPr lang="en-US" dirty="0"/>
              <a:t>Note that permanent and temporary stabilization measures were integrated through design.</a:t>
            </a:r>
          </a:p>
          <a:p>
            <a:endParaRPr lang="en-US" dirty="0"/>
          </a:p>
          <a:p>
            <a:r>
              <a:rPr lang="en-US" dirty="0"/>
              <a:t>At this point in the excavation, the </a:t>
            </a:r>
            <a:r>
              <a:rPr lang="en-US" dirty="0" err="1"/>
              <a:t>stormwater</a:t>
            </a:r>
            <a:r>
              <a:rPr lang="en-US" dirty="0"/>
              <a:t> drainage shifted to the south.</a:t>
            </a:r>
          </a:p>
          <a:p>
            <a:endParaRPr lang="en-US" dirty="0"/>
          </a:p>
          <a:p>
            <a:r>
              <a:rPr lang="en-US" dirty="0"/>
              <a:t>We installed double silt fencing around sensitive area. </a:t>
            </a:r>
          </a:p>
        </p:txBody>
      </p:sp>
    </p:spTree>
    <p:extLst>
      <p:ext uri="{BB962C8B-B14F-4D97-AF65-F5344CB8AC3E}">
        <p14:creationId xmlns:p14="http://schemas.microsoft.com/office/powerpoint/2010/main" val="2367100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r>
              <a:rPr lang="en-US"/>
              <a:t>The slope was stabilized as the fill was constructed. </a:t>
            </a:r>
          </a:p>
          <a:p>
            <a:endParaRPr lang="en-US"/>
          </a:p>
          <a:p>
            <a:r>
              <a:rPr lang="en-US"/>
              <a:t>We staked straw wattles, then spread coarse compost blanket, then hydromulched and seeded, before fill was completed. </a:t>
            </a:r>
          </a:p>
          <a:p>
            <a:endParaRPr lang="en-US"/>
          </a:p>
          <a:p>
            <a:r>
              <a:rPr lang="en-US"/>
              <a:t>PAM was applied on the fill slopes.</a:t>
            </a:r>
          </a:p>
          <a:p>
            <a:endParaRPr lang="en-US"/>
          </a:p>
          <a:p>
            <a:endParaRPr lang="en-US"/>
          </a:p>
        </p:txBody>
      </p:sp>
    </p:spTree>
    <p:extLst>
      <p:ext uri="{BB962C8B-B14F-4D97-AF65-F5344CB8AC3E}">
        <p14:creationId xmlns:p14="http://schemas.microsoft.com/office/powerpoint/2010/main" val="921141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a:t>The lower slopes of the reinforced fill in the distance have been covered with coir matting, also before the fill is completed. </a:t>
            </a:r>
          </a:p>
          <a:p>
            <a:endParaRPr lang="en-US"/>
          </a:p>
          <a:p>
            <a:r>
              <a:rPr lang="en-US"/>
              <a:t>Note dedicated Baker tanks to manage runoff.</a:t>
            </a:r>
          </a:p>
        </p:txBody>
      </p:sp>
    </p:spTree>
    <p:extLst>
      <p:ext uri="{BB962C8B-B14F-4D97-AF65-F5344CB8AC3E}">
        <p14:creationId xmlns:p14="http://schemas.microsoft.com/office/powerpoint/2010/main" val="2939858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r>
              <a:rPr lang="en-US"/>
              <a:t>The newer slopes at top have been composted, but have not yet received coir matting. </a:t>
            </a:r>
          </a:p>
          <a:p>
            <a:r>
              <a:rPr lang="en-US"/>
              <a:t>The project has applied 200-330 cubic yards of compost to date.</a:t>
            </a:r>
          </a:p>
          <a:p>
            <a:r>
              <a:rPr lang="en-US"/>
              <a:t>Plastic was used over slopes that were not finish graded. </a:t>
            </a:r>
          </a:p>
        </p:txBody>
      </p:sp>
    </p:spTree>
    <p:extLst>
      <p:ext uri="{BB962C8B-B14F-4D97-AF65-F5344CB8AC3E}">
        <p14:creationId xmlns:p14="http://schemas.microsoft.com/office/powerpoint/2010/main" val="2313845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Permit requires buffers where feasible along and adjacent to waters of the US. Buffers can also be perimeter controls for sediment control.</a:t>
            </a:r>
          </a:p>
        </p:txBody>
      </p:sp>
      <p:sp>
        <p:nvSpPr>
          <p:cNvPr id="4" name="Slide Number Placeholder 3"/>
          <p:cNvSpPr>
            <a:spLocks noGrp="1"/>
          </p:cNvSpPr>
          <p:nvPr>
            <p:ph type="sldNum" sz="quarter" idx="10"/>
          </p:nvPr>
        </p:nvSpPr>
        <p:spPr/>
        <p:txBody>
          <a:bodyPr/>
          <a:lstStyle/>
          <a:p>
            <a:fld id="{FA7280E3-991A-45EB-8558-8D4DEA54099A}" type="slidenum">
              <a:rPr lang="en-US" smtClean="0"/>
              <a:t>11</a:t>
            </a:fld>
            <a:endParaRPr lang="en-US"/>
          </a:p>
        </p:txBody>
      </p:sp>
    </p:spTree>
    <p:extLst>
      <p:ext uri="{BB962C8B-B14F-4D97-AF65-F5344CB8AC3E}">
        <p14:creationId xmlns:p14="http://schemas.microsoft.com/office/powerpoint/2010/main" val="2459453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87271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25331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2301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DAA24C-221B-4541-A4A3-9527A4AE835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790194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506078-D574-4182-B7A2-CDB903510A72}"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140196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99515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05931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94828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18166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98654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34043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40495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26136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8831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7811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9740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98120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DAA24C-221B-4541-A4A3-9527A4AE835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069234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506078-D574-4182-B7A2-CDB903510A72}"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750758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601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6395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97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01536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7782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4528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4337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1998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3555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3369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40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9111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93A7BF-68A3-4A56-B802-0C370342FB6D}"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784368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220338-2AB2-4FA2-9D0C-4C535B77EA56}"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4119676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173702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48238-36EB-4A2E-9161-FD0D172D029A}"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3931373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796B6A-E904-4D75-ABC3-2DE893C78DEB}"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16393197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E9D5A2-0801-4E0A-B796-4D9F1541FC98}"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240786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38655B-7340-427C-A634-30E49B27E6AC}"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120491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886614E-8F03-4C1B-BE2A-CF8EFEF400EA}"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293876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775F38-5B49-4482-96FC-AEA9F3D8201D}"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5419950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5DBC3F-9D08-4A7C-8149-737216D06922}"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9537156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7C3D2A-2FDE-4357-9676-BB85D00F435A}"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3173622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C8E9BC-B8E7-4936-B62F-02E1C907737C}" type="slidenum">
              <a:rPr lang="es-ES">
                <a:solidFill>
                  <a:srgbClr val="000000"/>
                </a:solidFill>
              </a:rPr>
              <a:pPr>
                <a:defRPr/>
              </a:pPr>
              <a:t>‹#›</a:t>
            </a:fld>
            <a:endParaRPr lang="es-ES" dirty="0">
              <a:solidFill>
                <a:srgbClr val="000000"/>
              </a:solidFill>
            </a:endParaRPr>
          </a:p>
        </p:txBody>
      </p:sp>
    </p:spTree>
    <p:extLst>
      <p:ext uri="{BB962C8B-B14F-4D97-AF65-F5344CB8AC3E}">
        <p14:creationId xmlns:p14="http://schemas.microsoft.com/office/powerpoint/2010/main" val="2220817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25006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87709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63714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53216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40027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7208144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44436958"/>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7142662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fontAlgn="base">
              <a:spcBef>
                <a:spcPct val="0"/>
              </a:spcBef>
              <a:spcAft>
                <a:spcPct val="0"/>
              </a:spcAft>
              <a:defRPr/>
            </a:pPr>
            <a:endParaRPr lang="es-E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fontAlgn="base">
              <a:spcBef>
                <a:spcPct val="0"/>
              </a:spcBef>
              <a:spcAft>
                <a:spcPct val="0"/>
              </a:spcAft>
              <a:defRPr/>
            </a:pPr>
            <a:endParaRPr lang="es-E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4A7E8403-629B-45C4-BCA5-548B7203EBCB}" type="slidenum">
              <a:rPr lang="es-ES">
                <a:solidFill>
                  <a:srgbClr val="000000"/>
                </a:solidFill>
                <a:latin typeface="Arial" pitchFamily="34" charset="0"/>
                <a:ea typeface="ＭＳ Ｐゴシック" pitchFamily="34" charset="-128"/>
              </a:rPr>
              <a:pPr fontAlgn="base">
                <a:spcBef>
                  <a:spcPct val="0"/>
                </a:spcBef>
                <a:spcAft>
                  <a:spcPct val="0"/>
                </a:spcAft>
                <a:defRPr/>
              </a:pPr>
              <a:t>‹#›</a:t>
            </a:fld>
            <a:endParaRPr lang="es-ES"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243204706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hyperlink" Target="http://www.google.com/url?sa=i&amp;rct=j&amp;q=wrong%20way%20sign&amp;source=images&amp;cd=&amp;cad=rja&amp;docid=3adGEB00UiLVoM&amp;tbnid=4q4BsKBtv0H9MM:&amp;ved=0CAUQjRw&amp;url=http://www.bankonyourself.com/mission-not-impossible-you-can-teach-teens-financial-responsibility.html&amp;ei=kNsDUqa6M-a2igK35IDICQ&amp;bvm=bv.50500085,d.cGE&amp;psig=AFQjCNHuHFO1XNqBJhsAiqkrJHiRHDsT2A&amp;ust=137607081029841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xml"/><Relationship Id="rId4" Type="http://schemas.openxmlformats.org/officeDocument/2006/relationships/image" Target="../media/image43.jp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5.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hyperlink" Target="https://accs.uaa.alaska.edu/invasive-species/non-native-plants/"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hyperlink" Target="http://www.google.com/url?sa=i&amp;rct=j&amp;q=wrong%20way%20sign&amp;source=images&amp;cd=&amp;cad=rja&amp;docid=q9goXihrzHxmkM&amp;tbnid=8HTPvuEjGF7HtM:&amp;ved=0CAUQjRw&amp;url=http://www.ricesigns.com/buy/wrong_way_signs.htm&amp;ei=4mYBUr7oAsGviQKtn4CgCg&amp;psig=AFQjCNEO22Y51FmCKsvt-VEdNu6WHSf1ng&amp;ust=1375907215870817"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hyperlink" Target="http://www.google.com/url?sa=i&amp;rct=j&amp;q=&amp;esrc=s&amp;frm=1&amp;source=images&amp;cd=&amp;cad=rja&amp;docid=Emc7x0cNFsp5ZM&amp;tbnid=dUfvZxNi4Q9pTM:&amp;ved=0CAUQjRw&amp;url=http://www.fotosearch.com/illustration/product.html&amp;ei=EfpVUuG3MMrKigKXtoHYDg&amp;bvm=bv.53899372,d.cGE&amp;psig=AFQjCNGtbzaizjrH2UIYOW2VFMMdQ4jdPw&amp;ust=1381452644343611"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hyperlink" Target="http://www.google.com/url?sa=i&amp;rct=j&amp;q=&amp;esrc=s&amp;frm=1&amp;source=images&amp;cd=&amp;cad=rja&amp;docid=Emc7x0cNFsp5ZM&amp;tbnid=dUfvZxNi4Q9pTM:&amp;ved=0CAUQjRw&amp;url=http://www.fotosearch.com/illustration/product.html&amp;ei=EfpVUuG3MMrKigKXtoHYDg&amp;bvm=bv.53899372,d.cGE&amp;psig=AFQjCNGtbzaizjrH2UIYOW2VFMMdQ4jdPw&amp;ust=1381452644343611"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en.wikipedia.org/wiki/File:AKMap-doton-Dillingham.PNG" TargetMode="External"/><Relationship Id="rId2" Type="http://schemas.openxmlformats.org/officeDocument/2006/relationships/image" Target="../media/image64.png"/><Relationship Id="rId1" Type="http://schemas.openxmlformats.org/officeDocument/2006/relationships/slideLayout" Target="../slideLayouts/slideLayout33.xml"/><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wmf"/></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33.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google.com/url?sa=i&amp;rct=j&amp;q=&amp;esrc=s&amp;frm=1&amp;source=images&amp;cd=&amp;cad=rja&amp;docid=EHL3Y1MpzZB4qM&amp;tbnid=8stQ24ajBxMioM:&amp;ved=0CAUQjRw&amp;url=http://xdrugsneverwork.livejournal.com/159770.html&amp;ei=BmVgUtyuNqrgiwKMqIH4Dw&amp;psig=AFQjCNEGAd2wCYIPau4UYs8yOLZ7gXs0nw&amp;ust=1382135292542997"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Bethal AK\08-25-09 44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5" r="1374" b="2175"/>
          <a:stretch/>
        </p:blipFill>
        <p:spPr bwMode="auto">
          <a:xfrm>
            <a:off x="-228600" y="0"/>
            <a:ext cx="93472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3078540"/>
            <a:ext cx="7308989" cy="1569660"/>
          </a:xfrm>
          <a:prstGeom prst="rect">
            <a:avLst/>
          </a:prstGeom>
          <a:noFill/>
        </p:spPr>
        <p:txBody>
          <a:bodyPr wrap="none" rtlCol="0">
            <a:spAutoFit/>
          </a:bodyPr>
          <a:lstStyle/>
          <a:p>
            <a:pPr algn="r"/>
            <a:r>
              <a:rPr lang="en-US" sz="4800" dirty="0">
                <a:solidFill>
                  <a:prstClr val="white"/>
                </a:solidFill>
                <a:effectLst>
                  <a:outerShdw blurRad="38100" dist="38100" dir="2700000" algn="tl">
                    <a:srgbClr val="000000">
                      <a:alpha val="43137"/>
                    </a:srgbClr>
                  </a:outerShdw>
                </a:effectLst>
              </a:rPr>
              <a:t>7. SWPPP Control Measures:</a:t>
            </a:r>
          </a:p>
          <a:p>
            <a:pPr algn="r"/>
            <a:r>
              <a:rPr lang="en-US" sz="4800" dirty="0">
                <a:solidFill>
                  <a:prstClr val="white"/>
                </a:solidFill>
                <a:effectLst>
                  <a:outerShdw blurRad="38100" dist="38100" dir="2700000" algn="tl">
                    <a:srgbClr val="000000">
                      <a:alpha val="43137"/>
                    </a:srgbClr>
                  </a:outerShdw>
                </a:effectLst>
              </a:rPr>
              <a:t>Erosion Control</a:t>
            </a:r>
          </a:p>
        </p:txBody>
      </p:sp>
      <p:sp>
        <p:nvSpPr>
          <p:cNvPr id="3" name="TextBox 2"/>
          <p:cNvSpPr txBox="1"/>
          <p:nvPr/>
        </p:nvSpPr>
        <p:spPr>
          <a:xfrm>
            <a:off x="2286000" y="4658142"/>
            <a:ext cx="6657079" cy="2123658"/>
          </a:xfrm>
          <a:prstGeom prst="rect">
            <a:avLst/>
          </a:prstGeom>
          <a:noFill/>
        </p:spPr>
        <p:txBody>
          <a:bodyPr wrap="none" rtlCol="0">
            <a:spAutoFit/>
          </a:bodyPr>
          <a:lstStyle/>
          <a:p>
            <a:pPr marL="571500" indent="-571500">
              <a:buFont typeface="Wingdings" panose="05000000000000000000" pitchFamily="2" charset="2"/>
              <a:buChar char="ü"/>
            </a:pPr>
            <a:r>
              <a:rPr lang="en-US" sz="4400" dirty="0">
                <a:solidFill>
                  <a:prstClr val="white"/>
                </a:solidFill>
                <a:effectLst>
                  <a:outerShdw blurRad="38100" dist="38100" dir="2700000" algn="tl">
                    <a:srgbClr val="000000">
                      <a:alpha val="43137"/>
                    </a:srgbClr>
                  </a:outerShdw>
                </a:effectLst>
              </a:rPr>
              <a:t>Minimum measures</a:t>
            </a:r>
          </a:p>
          <a:p>
            <a:pPr marL="571500" indent="-571500">
              <a:buFont typeface="Wingdings" panose="05000000000000000000" pitchFamily="2" charset="2"/>
              <a:buChar char="ü"/>
            </a:pPr>
            <a:r>
              <a:rPr lang="en-US" sz="4400" dirty="0">
                <a:solidFill>
                  <a:prstClr val="white"/>
                </a:solidFill>
                <a:effectLst>
                  <a:outerShdw blurRad="38100" dist="38100" dir="2700000" algn="tl">
                    <a:srgbClr val="000000">
                      <a:alpha val="43137"/>
                    </a:srgbClr>
                  </a:outerShdw>
                </a:effectLst>
              </a:rPr>
              <a:t>Inspecting for compliance</a:t>
            </a:r>
          </a:p>
          <a:p>
            <a:pPr marL="571500" indent="-571500">
              <a:buFont typeface="Wingdings" panose="05000000000000000000" pitchFamily="2" charset="2"/>
              <a:buChar char="ü"/>
            </a:pPr>
            <a:r>
              <a:rPr lang="en-US" sz="4400" dirty="0">
                <a:solidFill>
                  <a:prstClr val="white"/>
                </a:solidFill>
                <a:effectLst>
                  <a:outerShdw blurRad="38100" dist="38100" dir="2700000" algn="tl">
                    <a:srgbClr val="000000">
                      <a:alpha val="43137"/>
                    </a:srgbClr>
                  </a:outerShdw>
                </a:effectLst>
              </a:rPr>
              <a:t>Recognizing deficiencies</a:t>
            </a:r>
          </a:p>
        </p:txBody>
      </p:sp>
      <p:pic>
        <p:nvPicPr>
          <p:cNvPr id="5" name="Picture 4" descr="AK-CESCL-logo-for-certs-cards"/>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665" r="156" b="-2879"/>
          <a:stretch>
            <a:fillRect/>
          </a:stretch>
        </p:blipFill>
        <p:spPr bwMode="auto">
          <a:xfrm>
            <a:off x="109484" y="152401"/>
            <a:ext cx="5300716" cy="1263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Box 2"/>
          <p:cNvSpPr txBox="1"/>
          <p:nvPr/>
        </p:nvSpPr>
        <p:spPr>
          <a:xfrm>
            <a:off x="76200" y="6553200"/>
            <a:ext cx="12954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January 2022</a:t>
            </a:r>
          </a:p>
        </p:txBody>
      </p:sp>
    </p:spTree>
    <p:extLst>
      <p:ext uri="{BB962C8B-B14F-4D97-AF65-F5344CB8AC3E}">
        <p14:creationId xmlns:p14="http://schemas.microsoft.com/office/powerpoint/2010/main" val="2837693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DSCN0614"/>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0" y="0"/>
            <a:ext cx="9140825" cy="683895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19800" y="5801409"/>
            <a:ext cx="2831096" cy="646331"/>
          </a:xfrm>
          <a:prstGeom prst="rect">
            <a:avLst/>
          </a:prstGeom>
          <a:solidFill>
            <a:schemeClr val="bg1">
              <a:lumMod val="50000"/>
              <a:lumOff val="50000"/>
            </a:schemeClr>
          </a:solidFill>
        </p:spPr>
        <p:txBody>
          <a:bodyPr wrap="none" rtlCol="0">
            <a:spAutoFit/>
          </a:bodyPr>
          <a:lstStyle/>
          <a:p>
            <a:r>
              <a:rPr lang="en-US" sz="3600" dirty="0">
                <a:solidFill>
                  <a:prstClr val="white"/>
                </a:solidFill>
              </a:rPr>
              <a:t>Work the Plan</a:t>
            </a:r>
          </a:p>
        </p:txBody>
      </p:sp>
      <p:sp>
        <p:nvSpPr>
          <p:cNvPr id="3" name="AutoShape 4" descr="data:image/jpeg;base64,/9j/4AAQSkZJRgABAQAAAQABAAD/2wCEAAkGBhIREBUUERQTFRUWGCEZGBcYGCIYHBkcHxwfIB8cHR4dHCgjGiApIh0dKDshJCcrLDgtGyo0NTArNSgvMikBCQoKDgsOGg8OGTUlHyQvMjU1NTUwKS4zNDU1LTU0NTUqLzE1LSo1NCk1KS8wNSk1LS8xMCw0LCo1LCwpLyo0NP/AABEIAFQAVQMBIgACEQEDEQH/xAAbAAACAwEBAQAAAAAAAAAAAAAABgQFBwMCAf/EAD0QAAIBAgQEAgYIBQMFAAAAAAECAwQRAAUSIQYiMUETUQcyYXGBkRQXQlJiY5OhFSOx0uIzgvA0krLB0//EABoBAQADAQEBAAAAAAAAAAAAAAABBAUDAgb/xAAxEQACAgADBQUGBwAAAAAAAAABAgADERIhBCIxQXFRYYGxwRMyUqHh8BQjM0JikdH/2gAMAwEAAhEDEQA/ANxwYMI/GnGUiyCjoQWqH2LDfRfsO2q3c7AfsnO21alzNLXibjqmorqx8SXtGnX/AHHovx39mFn6dnNfvGFpIm6E8pPxILH3gDHPLcpp6ByJNE1fYODIeQMdwikm5dt7PY7kdOmLFcrqq5dUmyNZlJboA/iRnYArInPGxAGzKbm2Ez2ay07x8B6mU7cExOyCprppmcBhoRpAAxsrFiWABIIBNumPB4GoLP8AzK1SjiPmRSS5F9KgJdjax27YtKtcrhVY5qxn0bEKdRYCRnVW0qbFSzC4Knc46ScXZVJqAmljZpfG1hWBV9IS45SLaRaxBG+E5+zqHvZcev1lbT8L1MYVqDMb6l1qjkpsDpOxJHrbbgb7YmQ8eVlEwTM6c6SbCVBa/wAuVvcCD7DidQZFR1MkUlNUBxGV1JquSikvpIO/NLZySMdM0zGfxajx4706oQI5E5JDfSiqwUlmckEWva5UgEA4T2EKDMhw6HERnyrN4amMSQOHU+XUHyI6g+w4mYyytyKegIrKAOi2vLTPuyC+9wCdSe29x1B8nzhniSOugEkexGzp3RvL2jyOEuU3ljkcYN59Jb4MGDCWYv8AG/En0KkZ1t4jckY/Ee/wG+E7KY0y6ASVBcVNUpLOAS8UbfaXYgsCQxBIPy3k50v0/PI4DvFTjUw7X2Y3950j3DDLFBQVkyyxyAzI2rkkKsbbbpcXUja9tx3wma2N1hYHhoMfmZUU9oqVKrM5TJp9RbWLWa6i6keMDYMAy7dcIPE/HNRWsQWMcXaNTtb8R+0fft7MOnG/B9fXT3UxCFNo1Lke9iNPU/0AwufVLXfkfqH+zCVdoW87lanDz6xLwYdPqlrvyP1D/Zg+qWu/I/UP9mEo/hLvhMTopWVgykqw6EGxHuI6Y0LhT0i69MFfzAnkm+0rdAT5Hycbjv54qIfRdXszroRdJtqZ7K21+WwJI362H7Y7fVLXfkfqH+zCdaa9pqOKqY3zZU9C8zwkfzCrGWZuRIl3KSOwJZmYsLDcC2+26/JUrl1XHWU3/SVBKyKL8pB5lsQCLHcbDuOmG3I+HJzRiCu0ExMDE6nXYL0vqW22679VNsc80o6OppZqSmaNnVNYCnXZlACktvc8oXre2E0nqJAK6cx249kbY3DAEEEEXBHcYMKXovzYzUIRvWhPh/Dqv7G3wwYS/U4sQMOcoeDKhvHzOqVdbqSEXzuzkLtv9lcWOXRSxxVTLFL4sMRjgXWZQoYsLRgxq1gUU76ja2IHo8UWzFWRn/mC6KdLHmk2B1Cx28xiTkuaGLL6uamkLslmAkR+Ue3UzBiRe+k2wmbUd1Sf5esSP4bmv3K75SYP4bmv3K75SYsPrXrvyf0/8sH1r135P6f+WEofkfG0r/4bmv3K75SYr6qvq4mKSSVCMOqszKR8CcaZwJxfWVsjmUQrDGt2YKQbnoLlyPMnbtjP+K80+nV7vECQzBIwOpA5R8zv8cTF1arWHRjqYSZ9mFYwCvO5VQAseroB1IXufM46fw3NfuV3ykw4Zhmq5HSxQQqjVMg1yM249pNiCfIC/QXxR/W5W/dp/wDsb/6Yie2REOFrnNzkjgqHMYq6IzR1fhm6vrD6QCCLm+wsbHDJlMqQ17hSWLzNGVM3OCFJDeCqhfDA2BJNgQR1xR8P+kusqKqGJlg0u4U2Rr2725/LDVCkhrmZ0mA8WykT6VKgDrGTdhe/TY4S3Rlyj2ZJ15iKfD2aChq66Povi8o6bBnt+xGDFbmNK02YVhTtLY/Nh29xwYmcVtsQZV4YnzjBksQhzqrpn9SpViAeh1c39C+LPK4pldoanlp5g8Ma6UjB220xoLpsJDzE7Fe+2I/pMy54mhr4fXhYBvde6k+y9wfY2PHEter08dZTRqTKVLTEeI8RBFgoY2UgjsQCRaxvfESx+mWU8jj1BmXZjQNBM8T+sjFT8O/uPX445U8DSOqICWYhQB3JNgMaPxZkYzGP6RTqVqYwBNAba7fZJAOzW7eW3UWxD9HOUJCstfUiyQghL/eGzEDz+yPaT5YmZp2U+1yjgefd9JK4rqFy3L46GIjxZRqlYeR9b5kaR+EHEP0c5SkSSZhUbRwg6L926EjzO+ke0+Ywvos2aV/4pW37hEH/AKVR/wAvi+9I+cIix0FPtHCBrt3bsD526n2n2Yids4JNx91dFH3/AHFLOs2eqneaTq5vbyHZR7AMQcGJ+SZJLVzCKFbk9T2Ud2Y9hiZn71jdpMZ/Rdlt55KphyU6Ej2sQRYfC/zGG/JMvEcz1c0TROIy8oZVdCx3LRSBiV6HlJ6Ha2Iea0kdNS/Q4iulFEsjllDSHVY2QgiWxG6EjooxF4tmalo4qCMl557KwDs3IDZQocnRqsBpGw5sRNlFFCYH9uvjJPoso/FWpqJB/qy/0uT+74MOHDmTCkpY4RuVXmPmx3Y/Mn4YMJoUVZKwp4ydVUqyoySAMrAhge4OMxp5XyWpaCbU1HMbq46qfvC3Rhte2+wIxqeIea5TFUxGKZQyn5g+YPY+3CLqS+DLow4f4YmSUklJ4ElIvjKzjnXcyBibINzpvYM79L7ixJxYZnSjMoZKZy8LRPzOgDRMwFzY9wC19JIN/ccULZdmGTMWp71NLe5XqV94G6n8S7eYxOg4soaukMCOtMzG+iX1SdetgWBswY3BN72bphKasoxR9O4+h7524Z4Qky+nnli0VFQ4tGVNl09t29u537ADCK/o+zKRyzQksxJJLruTuSebGiZZw3L4yOJUEQLSaYWYR6mZeRQrDYBAbm4uzbb4kZ3lNQzz+C8/NEpj/mlV16yWAAItdQo6jqfPCQ+zK6AYEAchErLfRO/rVcyRqAWKpzNYdfYPhqxdfxWnpoSmXKvhA2lkDDUwZbqQ2oEE8wDWJDLbTvjtU5Q0TRPUVaQmn8TQ5bUX1PqXlYk6NN1KXJsLXPXFWeLKeFzHlUBmne669JtYsWAAG7hb7E2sANyMJ4CpToN35nwlkssGV0heoVHkZtcKlQHPIoF1taNhbmYdSL3ubY+cC8PSzTNmFbvI+8SkWsDtqt2FtgPLfyx64e4Bkkl+lZm3iyncRk3A8tXY2+6Nvfh9wlmmkuQzjADgPUwwYMGEvwwYMGEQxQ5xwRRVRJkiAY/bTkb426/HBgwnlkVxgwxmZcU8OpQsfo8kw/3Af+IGF6PNp2IUzzWJt/qN5+/BgxM+Z2kZLSq6CaFwx6OaWZBJKZnJ7FgB+yg/vh9yzJoKZdMEaRjvpG5956n44MGIm9s9SKoIGsm4MGDCWoYMGDCJ/9k="/>
          <p:cNvSpPr>
            <a:spLocks noChangeAspect="1" noChangeArrowheads="1"/>
          </p:cNvSpPr>
          <p:nvPr/>
        </p:nvSpPr>
        <p:spPr bwMode="auto">
          <a:xfrm>
            <a:off x="63500" y="-390525"/>
            <a:ext cx="809625" cy="800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688554"/>
            <a:ext cx="990600" cy="9789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464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Backup3\pictures\AELP Dorethy Lake\DSC_06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0" y="66749"/>
            <a:ext cx="4724400" cy="1143000"/>
          </a:xfrm>
        </p:spPr>
        <p:txBody>
          <a:bodyPr>
            <a:normAutofit fontScale="90000"/>
          </a:bodyPr>
          <a:lstStyle/>
          <a:p>
            <a:pPr algn="l"/>
            <a:r>
              <a:rPr lang="en-US" b="1" dirty="0">
                <a:solidFill>
                  <a:schemeClr val="bg1"/>
                </a:solidFill>
              </a:rPr>
              <a:t>4.2.3 Maintain</a:t>
            </a:r>
            <a:br>
              <a:rPr lang="en-US" b="1" dirty="0">
                <a:solidFill>
                  <a:schemeClr val="bg1"/>
                </a:solidFill>
              </a:rPr>
            </a:br>
            <a:r>
              <a:rPr lang="en-US" b="1" dirty="0">
                <a:solidFill>
                  <a:schemeClr val="bg1"/>
                </a:solidFill>
              </a:rPr>
              <a:t>Natural Buffer Areas</a:t>
            </a:r>
          </a:p>
        </p:txBody>
      </p:sp>
      <p:sp>
        <p:nvSpPr>
          <p:cNvPr id="5" name="Rectangle 4"/>
          <p:cNvSpPr/>
          <p:nvPr/>
        </p:nvSpPr>
        <p:spPr>
          <a:xfrm>
            <a:off x="80513" y="2895600"/>
            <a:ext cx="2199736" cy="1938992"/>
          </a:xfrm>
          <a:prstGeom prst="rect">
            <a:avLst/>
          </a:prstGeom>
        </p:spPr>
        <p:txBody>
          <a:bodyPr wrap="square">
            <a:spAutoFit/>
          </a:bodyPr>
          <a:lstStyle/>
          <a:p>
            <a:r>
              <a:rPr lang="en-US" sz="2400" b="1" dirty="0"/>
              <a:t>The buffer must be a minimum of twenty-five (25) feet wide</a:t>
            </a:r>
          </a:p>
        </p:txBody>
      </p:sp>
      <p:sp>
        <p:nvSpPr>
          <p:cNvPr id="3" name="TextBox 2"/>
          <p:cNvSpPr txBox="1"/>
          <p:nvPr/>
        </p:nvSpPr>
        <p:spPr>
          <a:xfrm>
            <a:off x="228600" y="5751492"/>
            <a:ext cx="3299429" cy="954107"/>
          </a:xfrm>
          <a:prstGeom prst="rect">
            <a:avLst/>
          </a:prstGeom>
          <a:solidFill>
            <a:schemeClr val="tx2">
              <a:lumMod val="25000"/>
              <a:alpha val="79000"/>
            </a:schemeClr>
          </a:solidFill>
        </p:spPr>
        <p:txBody>
          <a:bodyPr wrap="none" rtlCol="0">
            <a:spAutoFit/>
          </a:bodyPr>
          <a:lstStyle/>
          <a:p>
            <a:pPr marL="285750" indent="-285750">
              <a:buFont typeface="Wingdings" panose="05000000000000000000" pitchFamily="2" charset="2"/>
              <a:buChar char="ü"/>
            </a:pPr>
            <a:r>
              <a:rPr lang="en-US" sz="2800" dirty="0"/>
              <a:t>Stream Crossings</a:t>
            </a:r>
          </a:p>
          <a:p>
            <a:pPr marL="285750" indent="-285750">
              <a:buFont typeface="Wingdings" panose="05000000000000000000" pitchFamily="2" charset="2"/>
              <a:buChar char="ü"/>
            </a:pPr>
            <a:r>
              <a:rPr lang="en-US" sz="2800" dirty="0"/>
              <a:t>Adjacent US waters</a:t>
            </a:r>
          </a:p>
        </p:txBody>
      </p:sp>
      <p:pic>
        <p:nvPicPr>
          <p:cNvPr id="7" name="Picture 6" descr="DEC Logo 1"/>
          <p:cNvPicPr/>
          <p:nvPr/>
        </p:nvPicPr>
        <p:blipFill>
          <a:blip r:embed="rId4" cstate="print"/>
          <a:srcRect/>
          <a:stretch>
            <a:fillRect/>
          </a:stretch>
        </p:blipFill>
        <p:spPr bwMode="auto">
          <a:xfrm>
            <a:off x="1237261" y="76200"/>
            <a:ext cx="1042988" cy="1042987"/>
          </a:xfrm>
          <a:prstGeom prst="rect">
            <a:avLst/>
          </a:prstGeom>
          <a:noFill/>
          <a:ln w="9525">
            <a:noFill/>
            <a:miter lim="800000"/>
            <a:headEnd/>
            <a:tailEnd/>
          </a:ln>
        </p:spPr>
      </p:pic>
    </p:spTree>
    <p:extLst>
      <p:ext uri="{BB962C8B-B14F-4D97-AF65-F5344CB8AC3E}">
        <p14:creationId xmlns:p14="http://schemas.microsoft.com/office/powerpoint/2010/main" val="1269360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Fairbanks AK\DSC_01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441"/>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819400"/>
            <a:ext cx="5029200" cy="1143000"/>
          </a:xfrm>
        </p:spPr>
        <p:txBody>
          <a:bodyPr/>
          <a:lstStyle/>
          <a:p>
            <a:r>
              <a:rPr lang="en-US" dirty="0">
                <a:effectLst>
                  <a:outerShdw blurRad="38100" dist="38100" dir="2700000" algn="tl">
                    <a:srgbClr val="000000">
                      <a:alpha val="43137"/>
                    </a:srgbClr>
                  </a:outerShdw>
                </a:effectLst>
              </a:rPr>
              <a:t>Mark Clearing Limits</a:t>
            </a:r>
          </a:p>
        </p:txBody>
      </p:sp>
      <p:sp>
        <p:nvSpPr>
          <p:cNvPr id="4" name="TextBox 3"/>
          <p:cNvSpPr txBox="1"/>
          <p:nvPr/>
        </p:nvSpPr>
        <p:spPr>
          <a:xfrm>
            <a:off x="381000" y="4813518"/>
            <a:ext cx="6116739" cy="1815882"/>
          </a:xfrm>
          <a:prstGeom prst="rect">
            <a:avLst/>
          </a:prstGeom>
          <a:noFill/>
        </p:spPr>
        <p:txBody>
          <a:bodyPr wrap="none" rtlCol="0">
            <a:spAutoFit/>
          </a:bodyPr>
          <a:lstStyle/>
          <a:p>
            <a:pPr marL="457200" indent="-457200">
              <a:buFont typeface="Wingdings" panose="05000000000000000000" pitchFamily="2" charset="2"/>
              <a:buChar char="ü"/>
            </a:pPr>
            <a:r>
              <a:rPr lang="en-US" sz="2800" dirty="0">
                <a:solidFill>
                  <a:prstClr val="white"/>
                </a:solidFill>
                <a:effectLst>
                  <a:outerShdw blurRad="38100" dist="38100" dir="2700000" algn="tl">
                    <a:srgbClr val="000000">
                      <a:alpha val="43137"/>
                    </a:srgbClr>
                  </a:outerShdw>
                </a:effectLst>
              </a:rPr>
              <a:t>Reduce exposed areas</a:t>
            </a:r>
          </a:p>
          <a:p>
            <a:pPr marL="457200" indent="-457200">
              <a:buFont typeface="Wingdings" panose="05000000000000000000" pitchFamily="2" charset="2"/>
              <a:buChar char="ü"/>
            </a:pPr>
            <a:r>
              <a:rPr lang="en-US" sz="2800" dirty="0">
                <a:solidFill>
                  <a:prstClr val="white"/>
                </a:solidFill>
                <a:effectLst>
                  <a:outerShdw blurRad="38100" dist="38100" dir="2700000" algn="tl">
                    <a:srgbClr val="000000">
                      <a:alpha val="43137"/>
                    </a:srgbClr>
                  </a:outerShdw>
                </a:effectLst>
              </a:rPr>
              <a:t>Less area to inspect, repair &amp; stabilize</a:t>
            </a:r>
          </a:p>
          <a:p>
            <a:pPr marL="457200" indent="-457200">
              <a:buFont typeface="Wingdings" panose="05000000000000000000" pitchFamily="2" charset="2"/>
              <a:buChar char="ü"/>
            </a:pPr>
            <a:r>
              <a:rPr lang="en-US" sz="2800" dirty="0">
                <a:solidFill>
                  <a:prstClr val="white"/>
                </a:solidFill>
                <a:effectLst>
                  <a:outerShdw blurRad="38100" dist="38100" dir="2700000" algn="tl">
                    <a:srgbClr val="000000">
                      <a:alpha val="43137"/>
                    </a:srgbClr>
                  </a:outerShdw>
                </a:effectLst>
              </a:rPr>
              <a:t>Preserve vegetation</a:t>
            </a:r>
          </a:p>
          <a:p>
            <a:pPr marL="457200" indent="-457200">
              <a:buFont typeface="Wingdings" panose="05000000000000000000" pitchFamily="2" charset="2"/>
              <a:buChar char="ü"/>
            </a:pPr>
            <a:r>
              <a:rPr lang="en-US" sz="2800" dirty="0">
                <a:solidFill>
                  <a:prstClr val="white"/>
                </a:solidFill>
                <a:effectLst>
                  <a:outerShdw blurRad="38100" dist="38100" dir="2700000" algn="tl">
                    <a:srgbClr val="000000">
                      <a:alpha val="43137"/>
                    </a:srgbClr>
                  </a:outerShdw>
                </a:effectLst>
              </a:rPr>
              <a:t>Reduce risks</a:t>
            </a:r>
          </a:p>
        </p:txBody>
      </p:sp>
      <p:sp>
        <p:nvSpPr>
          <p:cNvPr id="5" name="TextBox 4"/>
          <p:cNvSpPr txBox="1"/>
          <p:nvPr/>
        </p:nvSpPr>
        <p:spPr>
          <a:xfrm>
            <a:off x="8007716" y="6444734"/>
            <a:ext cx="1074012" cy="369332"/>
          </a:xfrm>
          <a:prstGeom prst="rect">
            <a:avLst/>
          </a:prstGeom>
          <a:noFill/>
        </p:spPr>
        <p:txBody>
          <a:bodyPr wrap="none" rtlCol="0">
            <a:spAutoFit/>
          </a:bodyPr>
          <a:lstStyle/>
          <a:p>
            <a:r>
              <a:rPr lang="en-US" dirty="0">
                <a:solidFill>
                  <a:prstClr val="white"/>
                </a:solidFill>
              </a:rPr>
              <a:t>Fairbanks</a:t>
            </a:r>
          </a:p>
        </p:txBody>
      </p:sp>
    </p:spTree>
    <p:extLst>
      <p:ext uri="{BB962C8B-B14F-4D97-AF65-F5344CB8AC3E}">
        <p14:creationId xmlns:p14="http://schemas.microsoft.com/office/powerpoint/2010/main" val="3241110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08-25-09 340"/>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a:innerShdw blurRad="114300">
              <a:prstClr val="black"/>
            </a:innerShdw>
          </a:effectLst>
        </p:spPr>
      </p:pic>
      <p:sp>
        <p:nvSpPr>
          <p:cNvPr id="4" name="Title 1"/>
          <p:cNvSpPr txBox="1">
            <a:spLocks/>
          </p:cNvSpPr>
          <p:nvPr/>
        </p:nvSpPr>
        <p:spPr>
          <a:xfrm>
            <a:off x="1295400" y="76200"/>
            <a:ext cx="7162800" cy="1371600"/>
          </a:xfrm>
          <a:prstGeom prst="rect">
            <a:avLst/>
          </a:prstGeom>
        </p:spPr>
        <p:txBody>
          <a:bodyPr>
            <a:normAutofit fontScale="97500" lnSpcReduction="10000"/>
          </a:bodyPr>
          <a:lstStyle/>
          <a:p>
            <a:pPr algn="ctr">
              <a:spcBef>
                <a:spcPct val="0"/>
              </a:spcBef>
              <a:defRPr/>
            </a:pPr>
            <a:r>
              <a:rPr lang="en-US" sz="4400" dirty="0">
                <a:solidFill>
                  <a:prstClr val="black"/>
                </a:solidFill>
                <a:effectLst>
                  <a:outerShdw blurRad="38100" dist="38100" dir="2700000" algn="tl">
                    <a:srgbClr val="000000">
                      <a:alpha val="43137"/>
                    </a:srgbClr>
                  </a:outerShdw>
                </a:effectLst>
                <a:ea typeface="+mj-ea"/>
                <a:cs typeface="+mj-cs"/>
              </a:rPr>
              <a:t>4.2.5 Control Stormwater Discharges &amp; Flow Rates</a:t>
            </a:r>
          </a:p>
        </p:txBody>
      </p:sp>
      <p:sp>
        <p:nvSpPr>
          <p:cNvPr id="6" name="TextBox 5"/>
          <p:cNvSpPr txBox="1"/>
          <p:nvPr/>
        </p:nvSpPr>
        <p:spPr>
          <a:xfrm>
            <a:off x="76200" y="6488668"/>
            <a:ext cx="1573379" cy="369332"/>
          </a:xfrm>
          <a:prstGeom prst="rect">
            <a:avLst/>
          </a:prstGeom>
          <a:noFill/>
        </p:spPr>
        <p:txBody>
          <a:bodyPr wrap="none" rtlCol="0">
            <a:spAutoFit/>
          </a:bodyPr>
          <a:lstStyle/>
          <a:p>
            <a:r>
              <a:rPr lang="en-US" dirty="0" err="1">
                <a:solidFill>
                  <a:prstClr val="white"/>
                </a:solidFill>
              </a:rPr>
              <a:t>Goodnews</a:t>
            </a:r>
            <a:r>
              <a:rPr lang="en-US" dirty="0">
                <a:solidFill>
                  <a:prstClr val="white"/>
                </a:solidFill>
              </a:rPr>
              <a:t> Bay</a:t>
            </a:r>
          </a:p>
        </p:txBody>
      </p:sp>
      <p:sp>
        <p:nvSpPr>
          <p:cNvPr id="2" name="TextBox 1"/>
          <p:cNvSpPr txBox="1"/>
          <p:nvPr/>
        </p:nvSpPr>
        <p:spPr>
          <a:xfrm>
            <a:off x="4876800" y="3953470"/>
            <a:ext cx="4267200" cy="923330"/>
          </a:xfrm>
          <a:prstGeom prst="rect">
            <a:avLst/>
          </a:prstGeom>
          <a:solidFill>
            <a:schemeClr val="accent3">
              <a:lumMod val="60000"/>
              <a:lumOff val="40000"/>
              <a:alpha val="39000"/>
            </a:schemeClr>
          </a:solidFill>
        </p:spPr>
        <p:txBody>
          <a:bodyPr wrap="square" rtlCol="0">
            <a:spAutoFit/>
          </a:bodyPr>
          <a:lstStyle/>
          <a:p>
            <a:r>
              <a:rPr lang="en-US" sz="2700" dirty="0">
                <a:solidFill>
                  <a:prstClr val="black"/>
                </a:solidFill>
              </a:rPr>
              <a:t>How will the Conveyance change during construction?</a:t>
            </a:r>
          </a:p>
        </p:txBody>
      </p:sp>
      <p:pic>
        <p:nvPicPr>
          <p:cNvPr id="7" name="Picture 6" descr="DEC Logo 1"/>
          <p:cNvPicPr/>
          <p:nvPr/>
        </p:nvPicPr>
        <p:blipFill>
          <a:blip r:embed="rId4" cstate="print"/>
          <a:srcRect/>
          <a:stretch>
            <a:fillRect/>
          </a:stretch>
        </p:blipFill>
        <p:spPr bwMode="auto">
          <a:xfrm>
            <a:off x="7848600" y="240506"/>
            <a:ext cx="1042988" cy="1042987"/>
          </a:xfrm>
          <a:prstGeom prst="rect">
            <a:avLst/>
          </a:prstGeom>
          <a:noFill/>
          <a:ln w="9525">
            <a:noFill/>
            <a:miter lim="800000"/>
            <a:headEnd/>
            <a:tailEnd/>
          </a:ln>
        </p:spPr>
      </p:pic>
    </p:spTree>
    <p:extLst>
      <p:ext uri="{BB962C8B-B14F-4D97-AF65-F5344CB8AC3E}">
        <p14:creationId xmlns:p14="http://schemas.microsoft.com/office/powerpoint/2010/main" val="784337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SCN322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53251" name="Text Box 3"/>
          <p:cNvSpPr txBox="1">
            <a:spLocks noChangeArrowheads="1"/>
          </p:cNvSpPr>
          <p:nvPr/>
        </p:nvSpPr>
        <p:spPr bwMode="auto">
          <a:xfrm>
            <a:off x="381000" y="152400"/>
            <a:ext cx="4398576" cy="830997"/>
          </a:xfrm>
          <a:prstGeom prst="rect">
            <a:avLst/>
          </a:prstGeom>
          <a:noFill/>
          <a:ln w="9525">
            <a:noFill/>
            <a:miter lim="800000"/>
            <a:headEnd/>
            <a:tailEnd/>
          </a:ln>
        </p:spPr>
        <p:txBody>
          <a:bodyPr wrap="none">
            <a:spAutoFit/>
          </a:bodyPr>
          <a:lstStyle/>
          <a:p>
            <a:r>
              <a:rPr lang="en-US" sz="4800" b="1" dirty="0">
                <a:solidFill>
                  <a:srgbClr val="1F497D">
                    <a:lumMod val="50000"/>
                  </a:srgbClr>
                </a:solidFill>
                <a:effectLst>
                  <a:outerShdw blurRad="38100" dist="38100" dir="2700000" algn="tl">
                    <a:srgbClr val="000000">
                      <a:alpha val="43137"/>
                    </a:srgbClr>
                  </a:outerShdw>
                </a:effectLst>
              </a:rPr>
              <a:t>Run-On Controls</a:t>
            </a:r>
          </a:p>
        </p:txBody>
      </p:sp>
      <p:sp>
        <p:nvSpPr>
          <p:cNvPr id="53252" name="Text Box 4"/>
          <p:cNvSpPr txBox="1">
            <a:spLocks noChangeArrowheads="1"/>
          </p:cNvSpPr>
          <p:nvPr/>
        </p:nvSpPr>
        <p:spPr bwMode="auto">
          <a:xfrm>
            <a:off x="152400" y="1573024"/>
            <a:ext cx="3224922" cy="584775"/>
          </a:xfrm>
          <a:prstGeom prst="rect">
            <a:avLst/>
          </a:prstGeom>
          <a:noFill/>
          <a:ln w="9525">
            <a:noFill/>
            <a:miter lim="800000"/>
            <a:headEnd/>
            <a:tailEnd/>
          </a:ln>
        </p:spPr>
        <p:txBody>
          <a:bodyPr wrap="none">
            <a:spAutoFit/>
          </a:bodyPr>
          <a:lstStyle/>
          <a:p>
            <a:r>
              <a:rPr lang="en-US" sz="3200" dirty="0">
                <a:solidFill>
                  <a:prstClr val="white"/>
                </a:solidFill>
              </a:rPr>
              <a:t>A Permittee </a:t>
            </a:r>
            <a:r>
              <a:rPr lang="en-US" sz="3200" u="sng" dirty="0">
                <a:solidFill>
                  <a:prstClr val="white"/>
                </a:solidFill>
              </a:rPr>
              <a:t>Must</a:t>
            </a:r>
            <a:r>
              <a:rPr lang="en-US" sz="3200" dirty="0">
                <a:solidFill>
                  <a:prstClr val="white"/>
                </a:solidFill>
              </a:rPr>
              <a:t>:</a:t>
            </a:r>
          </a:p>
        </p:txBody>
      </p:sp>
      <p:sp>
        <p:nvSpPr>
          <p:cNvPr id="5" name="Rectangle 4"/>
          <p:cNvSpPr/>
          <p:nvPr/>
        </p:nvSpPr>
        <p:spPr>
          <a:xfrm>
            <a:off x="152400" y="1977406"/>
            <a:ext cx="5638800" cy="3108543"/>
          </a:xfrm>
          <a:prstGeom prst="rect">
            <a:avLst/>
          </a:prstGeom>
        </p:spPr>
        <p:txBody>
          <a:bodyPr wrap="square">
            <a:spAutoFit/>
          </a:bodyPr>
          <a:lstStyle/>
          <a:p>
            <a:r>
              <a:rPr lang="en-US" sz="2800" dirty="0">
                <a:solidFill>
                  <a:schemeClr val="bg1"/>
                </a:solidFill>
              </a:rPr>
              <a:t>Divert storm water around the site so that it does not flow onto the project site and cause erosion of exposed soils; (diverting storm water around the site can be effective measure as long as it does not cause flooding and/or erosion offsite);</a:t>
            </a:r>
          </a:p>
        </p:txBody>
      </p:sp>
      <p:sp>
        <p:nvSpPr>
          <p:cNvPr id="7" name="TextBox 6"/>
          <p:cNvSpPr txBox="1"/>
          <p:nvPr/>
        </p:nvSpPr>
        <p:spPr>
          <a:xfrm>
            <a:off x="152400" y="6096000"/>
            <a:ext cx="970907" cy="400110"/>
          </a:xfrm>
          <a:prstGeom prst="rect">
            <a:avLst/>
          </a:prstGeom>
          <a:noFill/>
        </p:spPr>
        <p:txBody>
          <a:bodyPr wrap="none" rtlCol="0">
            <a:spAutoFit/>
          </a:bodyPr>
          <a:lstStyle/>
          <a:p>
            <a:r>
              <a:rPr lang="en-US" sz="2000" dirty="0">
                <a:solidFill>
                  <a:prstClr val="black"/>
                </a:solidFill>
              </a:rPr>
              <a:t>Sea-</a:t>
            </a:r>
            <a:r>
              <a:rPr lang="en-US" sz="2000" dirty="0" err="1">
                <a:solidFill>
                  <a:prstClr val="black"/>
                </a:solidFill>
              </a:rPr>
              <a:t>Tac</a:t>
            </a:r>
            <a:endParaRPr lang="en-US" sz="2000" dirty="0">
              <a:solidFill>
                <a:prstClr val="black"/>
              </a:solidFill>
            </a:endParaRPr>
          </a:p>
        </p:txBody>
      </p:sp>
      <p:sp>
        <p:nvSpPr>
          <p:cNvPr id="8" name="TextBox 7"/>
          <p:cNvSpPr txBox="1"/>
          <p:nvPr/>
        </p:nvSpPr>
        <p:spPr>
          <a:xfrm>
            <a:off x="5105400" y="285877"/>
            <a:ext cx="2310761" cy="461665"/>
          </a:xfrm>
          <a:prstGeom prst="rect">
            <a:avLst/>
          </a:prstGeom>
          <a:noFill/>
          <a:ln>
            <a:solidFill>
              <a:schemeClr val="bg1"/>
            </a:solidFill>
          </a:ln>
        </p:spPr>
        <p:txBody>
          <a:bodyPr wrap="none" rtlCol="0">
            <a:spAutoFit/>
          </a:bodyPr>
          <a:lstStyle/>
          <a:p>
            <a:r>
              <a:rPr lang="en-US" sz="2400" dirty="0">
                <a:solidFill>
                  <a:prstClr val="black"/>
                </a:solidFill>
              </a:rPr>
              <a:t>2021 CGP 4.2.5.1</a:t>
            </a:r>
          </a:p>
        </p:txBody>
      </p:sp>
      <p:pic>
        <p:nvPicPr>
          <p:cNvPr id="9" name="Picture 8" descr="DEC Logo 1"/>
          <p:cNvPicPr/>
          <p:nvPr/>
        </p:nvPicPr>
        <p:blipFill>
          <a:blip r:embed="rId4" cstate="print"/>
          <a:srcRect/>
          <a:stretch>
            <a:fillRect/>
          </a:stretch>
        </p:blipFill>
        <p:spPr bwMode="auto">
          <a:xfrm>
            <a:off x="7924800" y="152400"/>
            <a:ext cx="1119188" cy="1042988"/>
          </a:xfrm>
          <a:prstGeom prst="rect">
            <a:avLst/>
          </a:prstGeom>
          <a:noFill/>
          <a:ln w="9525">
            <a:noFill/>
            <a:miter lim="800000"/>
            <a:headEnd/>
            <a:tailEnd/>
          </a:ln>
        </p:spPr>
      </p:pic>
    </p:spTree>
    <p:extLst>
      <p:ext uri="{BB962C8B-B14F-4D97-AF65-F5344CB8AC3E}">
        <p14:creationId xmlns:p14="http://schemas.microsoft.com/office/powerpoint/2010/main" val="3721869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8-28-07 004"/>
          <p:cNvPicPr>
            <a:picLocks noChangeAspect="1" noChangeArrowheads="1"/>
          </p:cNvPicPr>
          <p:nvPr/>
        </p:nvPicPr>
        <p:blipFill>
          <a:blip r:embed="rId2" cstate="print">
            <a:lum bright="-4000" contrast="5000"/>
          </a:blip>
          <a:srcRect/>
          <a:stretch>
            <a:fillRect/>
          </a:stretch>
        </p:blipFill>
        <p:spPr bwMode="auto">
          <a:xfrm>
            <a:off x="0" y="1588"/>
            <a:ext cx="9144000" cy="6856412"/>
          </a:xfrm>
          <a:prstGeom prst="rect">
            <a:avLst/>
          </a:prstGeom>
          <a:noFill/>
          <a:effectLst>
            <a:innerShdw blurRad="114300">
              <a:prstClr val="black"/>
            </a:innerShdw>
          </a:effectLst>
        </p:spPr>
      </p:pic>
      <p:sp>
        <p:nvSpPr>
          <p:cNvPr id="9" name="Rectangle 8"/>
          <p:cNvSpPr/>
          <p:nvPr/>
        </p:nvSpPr>
        <p:spPr>
          <a:xfrm>
            <a:off x="152400" y="5105400"/>
            <a:ext cx="7010400" cy="1569660"/>
          </a:xfrm>
          <a:prstGeom prst="rect">
            <a:avLst/>
          </a:prstGeom>
          <a:solidFill>
            <a:schemeClr val="tx1">
              <a:lumMod val="75000"/>
              <a:alpha val="78000"/>
            </a:schemeClr>
          </a:solidFill>
        </p:spPr>
        <p:txBody>
          <a:bodyPr wrap="square">
            <a:spAutoFit/>
          </a:bodyPr>
          <a:lstStyle/>
          <a:p>
            <a:r>
              <a:rPr lang="en-US" sz="3200" dirty="0">
                <a:solidFill>
                  <a:prstClr val="black"/>
                </a:solidFill>
              </a:rPr>
              <a:t>Slow down or contain storm water that may collect and concentrate within a site and cause erosion of exposed soils.</a:t>
            </a:r>
          </a:p>
        </p:txBody>
      </p:sp>
      <p:sp>
        <p:nvSpPr>
          <p:cNvPr id="4" name="TextBox 3"/>
          <p:cNvSpPr txBox="1"/>
          <p:nvPr/>
        </p:nvSpPr>
        <p:spPr>
          <a:xfrm>
            <a:off x="5029200" y="224852"/>
            <a:ext cx="2310761" cy="461665"/>
          </a:xfrm>
          <a:prstGeom prst="rect">
            <a:avLst/>
          </a:prstGeom>
          <a:solidFill>
            <a:schemeClr val="tx1">
              <a:lumMod val="95000"/>
              <a:alpha val="80000"/>
            </a:schemeClr>
          </a:solidFill>
          <a:ln>
            <a:solidFill>
              <a:schemeClr val="bg1"/>
            </a:solidFill>
          </a:ln>
        </p:spPr>
        <p:txBody>
          <a:bodyPr wrap="none" rtlCol="0">
            <a:spAutoFit/>
          </a:bodyPr>
          <a:lstStyle/>
          <a:p>
            <a:r>
              <a:rPr lang="en-US" sz="2400" dirty="0">
                <a:solidFill>
                  <a:prstClr val="black"/>
                </a:solidFill>
              </a:rPr>
              <a:t>2021 CGP 4.2.5.2</a:t>
            </a:r>
          </a:p>
        </p:txBody>
      </p:sp>
      <p:pic>
        <p:nvPicPr>
          <p:cNvPr id="6" name="Picture 5" descr="DEC Logo 1"/>
          <p:cNvPicPr/>
          <p:nvPr/>
        </p:nvPicPr>
        <p:blipFill>
          <a:blip r:embed="rId3" cstate="print"/>
          <a:srcRect/>
          <a:stretch>
            <a:fillRect/>
          </a:stretch>
        </p:blipFill>
        <p:spPr bwMode="auto">
          <a:xfrm>
            <a:off x="7896650" y="228600"/>
            <a:ext cx="1119188" cy="1119188"/>
          </a:xfrm>
          <a:prstGeom prst="rect">
            <a:avLst/>
          </a:prstGeom>
          <a:noFill/>
          <a:ln w="9525">
            <a:noFill/>
            <a:miter lim="800000"/>
            <a:headEnd/>
            <a:tailEnd/>
          </a:ln>
        </p:spPr>
      </p:pic>
    </p:spTree>
    <p:extLst>
      <p:ext uri="{BB962C8B-B14F-4D97-AF65-F5344CB8AC3E}">
        <p14:creationId xmlns:p14="http://schemas.microsoft.com/office/powerpoint/2010/main" val="2422476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FFALO-1\share\pictures\My Pictures\Humor Pics\Picture1.jpg"/>
          <p:cNvPicPr>
            <a:picLocks noChangeAspect="1" noChangeArrowheads="1"/>
          </p:cNvPicPr>
          <p:nvPr/>
        </p:nvPicPr>
        <p:blipFill>
          <a:blip r:embed="rId3" cstate="print">
            <a:lum bright="-13000" contrast="4000"/>
          </a:blip>
          <a:srcRect l="1500" t="1992" r="3000" b="1992"/>
          <a:stretch>
            <a:fillRect/>
          </a:stretch>
        </p:blipFill>
        <p:spPr bwMode="auto">
          <a:xfrm>
            <a:off x="-2" y="0"/>
            <a:ext cx="9144001" cy="6858000"/>
          </a:xfrm>
          <a:prstGeom prst="rect">
            <a:avLst/>
          </a:prstGeom>
          <a:noFill/>
          <a:effectLst>
            <a:innerShdw blurRad="228600">
              <a:prstClr val="black"/>
            </a:innerShdw>
          </a:effectLst>
        </p:spPr>
      </p:pic>
      <p:sp>
        <p:nvSpPr>
          <p:cNvPr id="7" name="Rectangle 6"/>
          <p:cNvSpPr/>
          <p:nvPr/>
        </p:nvSpPr>
        <p:spPr>
          <a:xfrm>
            <a:off x="3962400" y="4343400"/>
            <a:ext cx="5105400" cy="2246769"/>
          </a:xfrm>
          <a:prstGeom prst="rect">
            <a:avLst/>
          </a:prstGeom>
          <a:solidFill>
            <a:schemeClr val="tx1">
              <a:alpha val="41000"/>
            </a:schemeClr>
          </a:solidFill>
        </p:spPr>
        <p:txBody>
          <a:bodyPr wrap="square">
            <a:spAutoFit/>
          </a:bodyPr>
          <a:lstStyle/>
          <a:p>
            <a:r>
              <a:rPr lang="en-US" sz="2800" dirty="0">
                <a:solidFill>
                  <a:prstClr val="black"/>
                </a:solidFill>
              </a:rPr>
              <a:t>Place velocity dissipation devices along the length of any conveyance channel (of erodible materials) to provide a non-erosive flow velocity. </a:t>
            </a:r>
          </a:p>
        </p:txBody>
      </p:sp>
      <p:sp>
        <p:nvSpPr>
          <p:cNvPr id="4" name="TextBox 3"/>
          <p:cNvSpPr txBox="1"/>
          <p:nvPr/>
        </p:nvSpPr>
        <p:spPr>
          <a:xfrm>
            <a:off x="5029200" y="228600"/>
            <a:ext cx="2310761" cy="461665"/>
          </a:xfrm>
          <a:prstGeom prst="rect">
            <a:avLst/>
          </a:prstGeom>
          <a:solidFill>
            <a:schemeClr val="tx1">
              <a:lumMod val="95000"/>
              <a:alpha val="80000"/>
            </a:schemeClr>
          </a:solidFill>
          <a:ln>
            <a:solidFill>
              <a:schemeClr val="bg1"/>
            </a:solidFill>
          </a:ln>
        </p:spPr>
        <p:txBody>
          <a:bodyPr wrap="none" rtlCol="0">
            <a:spAutoFit/>
          </a:bodyPr>
          <a:lstStyle/>
          <a:p>
            <a:r>
              <a:rPr lang="en-US" sz="2400" dirty="0">
                <a:solidFill>
                  <a:prstClr val="black"/>
                </a:solidFill>
              </a:rPr>
              <a:t>2021 CGP 4.2.5.4</a:t>
            </a:r>
          </a:p>
        </p:txBody>
      </p:sp>
      <p:pic>
        <p:nvPicPr>
          <p:cNvPr id="6" name="Picture 5" descr="DEC Logo 1"/>
          <p:cNvPicPr/>
          <p:nvPr/>
        </p:nvPicPr>
        <p:blipFill>
          <a:blip r:embed="rId4" cstate="print"/>
          <a:srcRect/>
          <a:stretch>
            <a:fillRect/>
          </a:stretch>
        </p:blipFill>
        <p:spPr bwMode="auto">
          <a:xfrm>
            <a:off x="7696200" y="228600"/>
            <a:ext cx="1195388" cy="1119188"/>
          </a:xfrm>
          <a:prstGeom prst="rect">
            <a:avLst/>
          </a:prstGeom>
          <a:noFill/>
          <a:ln w="9525">
            <a:noFill/>
            <a:miter lim="800000"/>
            <a:headEnd/>
            <a:tailEnd/>
          </a:ln>
        </p:spPr>
      </p:pic>
    </p:spTree>
    <p:extLst>
      <p:ext uri="{BB962C8B-B14F-4D97-AF65-F5344CB8AC3E}">
        <p14:creationId xmlns:p14="http://schemas.microsoft.com/office/powerpoint/2010/main" val="477548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Backup3\pictures\Grayling AP Bridge.doc\ARRC R5 0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 y="-1"/>
            <a:ext cx="9149687" cy="686226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05400" y="228599"/>
            <a:ext cx="2310761" cy="461665"/>
          </a:xfrm>
          <a:prstGeom prst="rect">
            <a:avLst/>
          </a:prstGeom>
          <a:solidFill>
            <a:schemeClr val="tx1">
              <a:lumMod val="95000"/>
              <a:alpha val="80000"/>
            </a:schemeClr>
          </a:solidFill>
          <a:ln>
            <a:solidFill>
              <a:schemeClr val="bg1"/>
            </a:solidFill>
          </a:ln>
        </p:spPr>
        <p:txBody>
          <a:bodyPr wrap="none" rtlCol="0">
            <a:spAutoFit/>
          </a:bodyPr>
          <a:lstStyle/>
          <a:p>
            <a:r>
              <a:rPr lang="en-US" sz="2400" dirty="0">
                <a:solidFill>
                  <a:prstClr val="black"/>
                </a:solidFill>
              </a:rPr>
              <a:t>2021 CGP 4.2.5.4</a:t>
            </a:r>
          </a:p>
        </p:txBody>
      </p:sp>
      <p:sp>
        <p:nvSpPr>
          <p:cNvPr id="2" name="TextBox 1"/>
          <p:cNvSpPr txBox="1"/>
          <p:nvPr/>
        </p:nvSpPr>
        <p:spPr>
          <a:xfrm>
            <a:off x="2057400" y="762000"/>
            <a:ext cx="5029200" cy="3108543"/>
          </a:xfrm>
          <a:prstGeom prst="rect">
            <a:avLst/>
          </a:prstGeom>
          <a:solidFill>
            <a:schemeClr val="tx1">
              <a:lumMod val="85000"/>
              <a:alpha val="68000"/>
            </a:schemeClr>
          </a:solidFill>
        </p:spPr>
        <p:txBody>
          <a:bodyPr wrap="square" rtlCol="0">
            <a:spAutoFit/>
          </a:bodyPr>
          <a:lstStyle/>
          <a:p>
            <a:r>
              <a:rPr lang="en-US" sz="2800" dirty="0">
                <a:solidFill>
                  <a:prstClr val="black"/>
                </a:solidFill>
              </a:rPr>
              <a:t>Place velocity dissipation devices where discharges from a conveyance channel or structure join a water course to prevent erosion and protect the channel, embankment, outlet, adjacent slopes and downstream waters.</a:t>
            </a:r>
          </a:p>
        </p:txBody>
      </p:sp>
      <p:sp>
        <p:nvSpPr>
          <p:cNvPr id="5" name="TextBox 4"/>
          <p:cNvSpPr txBox="1"/>
          <p:nvPr/>
        </p:nvSpPr>
        <p:spPr>
          <a:xfrm>
            <a:off x="8114719" y="6412468"/>
            <a:ext cx="953081" cy="369332"/>
          </a:xfrm>
          <a:prstGeom prst="rect">
            <a:avLst/>
          </a:prstGeom>
          <a:noFill/>
        </p:spPr>
        <p:txBody>
          <a:bodyPr wrap="none" rtlCol="0">
            <a:spAutoFit/>
          </a:bodyPr>
          <a:lstStyle/>
          <a:p>
            <a:r>
              <a:rPr lang="en-US" dirty="0">
                <a:solidFill>
                  <a:prstClr val="white"/>
                </a:solidFill>
              </a:rPr>
              <a:t>Grayling</a:t>
            </a:r>
          </a:p>
        </p:txBody>
      </p:sp>
      <p:pic>
        <p:nvPicPr>
          <p:cNvPr id="7" name="Picture 6" descr="DEC Logo 1"/>
          <p:cNvPicPr/>
          <p:nvPr/>
        </p:nvPicPr>
        <p:blipFill>
          <a:blip r:embed="rId4" cstate="print"/>
          <a:srcRect/>
          <a:stretch>
            <a:fillRect/>
          </a:stretch>
        </p:blipFill>
        <p:spPr bwMode="auto">
          <a:xfrm>
            <a:off x="7696200" y="238325"/>
            <a:ext cx="1195388" cy="1103531"/>
          </a:xfrm>
          <a:prstGeom prst="rect">
            <a:avLst/>
          </a:prstGeom>
          <a:noFill/>
          <a:ln w="9525">
            <a:noFill/>
            <a:miter lim="800000"/>
            <a:headEnd/>
            <a:tailEnd/>
          </a:ln>
        </p:spPr>
      </p:pic>
    </p:spTree>
    <p:extLst>
      <p:ext uri="{BB962C8B-B14F-4D97-AF65-F5344CB8AC3E}">
        <p14:creationId xmlns:p14="http://schemas.microsoft.com/office/powerpoint/2010/main" val="3908034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Backup3\pictures\AK 2010 Site Audit\Border Project\DSCN37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3" y="0"/>
            <a:ext cx="9143999"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7170" name="Picture 2" descr="http://www.bankonyourself.com/wp-content/uploads/wrong-way-sign.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9000" y="1219200"/>
            <a:ext cx="1271588" cy="1267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917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Backup3\pictures\Caroline pics 9-10\IMG_08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 name="Picture 2" descr="C:\Users\alex\AppData\Local\Microsoft\Windows\Temporary Internet Files\Content.IE5\BJOC08I8\MCPE01448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310529"/>
            <a:ext cx="2133600" cy="3471271"/>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33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2007 Kotzebue\Kotzebue East 1\4-25-2006 4-27-40 PM_04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14287"/>
            <a:ext cx="9124950" cy="684371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399" y="228600"/>
            <a:ext cx="4906343" cy="830997"/>
          </a:xfrm>
          <a:prstGeom prst="rect">
            <a:avLst/>
          </a:prstGeom>
          <a:solidFill>
            <a:schemeClr val="tx2">
              <a:lumMod val="25000"/>
              <a:alpha val="79000"/>
            </a:schemeClr>
          </a:solidFill>
        </p:spPr>
        <p:txBody>
          <a:bodyPr wrap="none" rtlCol="0">
            <a:spAutoFit/>
          </a:bodyPr>
          <a:lstStyle/>
          <a:p>
            <a:r>
              <a:rPr lang="en-US" sz="4800" dirty="0">
                <a:solidFill>
                  <a:prstClr val="white"/>
                </a:solidFill>
              </a:rPr>
              <a:t>Erosion Prevention</a:t>
            </a:r>
          </a:p>
        </p:txBody>
      </p:sp>
      <p:sp>
        <p:nvSpPr>
          <p:cNvPr id="3" name="TextBox 2"/>
          <p:cNvSpPr txBox="1"/>
          <p:nvPr/>
        </p:nvSpPr>
        <p:spPr>
          <a:xfrm>
            <a:off x="8001000" y="6400800"/>
            <a:ext cx="1060162" cy="369332"/>
          </a:xfrm>
          <a:prstGeom prst="rect">
            <a:avLst/>
          </a:prstGeom>
          <a:noFill/>
        </p:spPr>
        <p:txBody>
          <a:bodyPr wrap="none" rtlCol="0">
            <a:spAutoFit/>
          </a:bodyPr>
          <a:lstStyle/>
          <a:p>
            <a:r>
              <a:rPr lang="en-US" dirty="0">
                <a:solidFill>
                  <a:prstClr val="white"/>
                </a:solidFill>
              </a:rPr>
              <a:t>Kotzebue</a:t>
            </a:r>
          </a:p>
        </p:txBody>
      </p:sp>
      <p:sp>
        <p:nvSpPr>
          <p:cNvPr id="4" name="TextBox 3"/>
          <p:cNvSpPr txBox="1"/>
          <p:nvPr/>
        </p:nvSpPr>
        <p:spPr>
          <a:xfrm>
            <a:off x="152398" y="4104144"/>
            <a:ext cx="7042121" cy="2677656"/>
          </a:xfrm>
          <a:prstGeom prst="rect">
            <a:avLst/>
          </a:prstGeom>
          <a:noFill/>
        </p:spPr>
        <p:txBody>
          <a:bodyPr wrap="none" rtlCol="0">
            <a:spAutoFit/>
          </a:bodyPr>
          <a:lstStyle/>
          <a:p>
            <a:pPr marL="285750" indent="-285750">
              <a:buFont typeface="Arial" panose="020B0604020202020204" pitchFamily="34" charset="0"/>
              <a:buChar char="•"/>
            </a:pPr>
            <a:r>
              <a:rPr lang="en-US" sz="4800" dirty="0">
                <a:solidFill>
                  <a:prstClr val="white"/>
                </a:solidFill>
                <a:effectLst>
                  <a:outerShdw blurRad="38100" dist="38100" dir="2700000" algn="tl">
                    <a:srgbClr val="000000">
                      <a:alpha val="43137"/>
                    </a:srgbClr>
                  </a:outerShdw>
                </a:effectLst>
              </a:rPr>
              <a:t>Source Control</a:t>
            </a:r>
          </a:p>
          <a:p>
            <a:pPr marL="914400" lvl="1" indent="-457200">
              <a:buFont typeface="Wingdings" panose="05000000000000000000" pitchFamily="2" charset="2"/>
              <a:buChar char="ü"/>
            </a:pPr>
            <a:r>
              <a:rPr lang="en-US" sz="4000" dirty="0">
                <a:solidFill>
                  <a:prstClr val="white"/>
                </a:solidFill>
                <a:effectLst>
                  <a:outerShdw blurRad="38100" dist="38100" dir="2700000" algn="tl">
                    <a:srgbClr val="000000">
                      <a:alpha val="43137"/>
                    </a:srgbClr>
                  </a:outerShdw>
                </a:effectLst>
              </a:rPr>
              <a:t>Prevents raindrop erosion</a:t>
            </a:r>
          </a:p>
          <a:p>
            <a:pPr marL="914400" lvl="1" indent="-457200">
              <a:buFont typeface="Wingdings" panose="05000000000000000000" pitchFamily="2" charset="2"/>
              <a:buChar char="ü"/>
            </a:pPr>
            <a:r>
              <a:rPr lang="en-US" sz="4000" dirty="0">
                <a:solidFill>
                  <a:prstClr val="white"/>
                </a:solidFill>
                <a:effectLst>
                  <a:outerShdw blurRad="38100" dist="38100" dir="2700000" algn="tl">
                    <a:srgbClr val="000000">
                      <a:alpha val="43137"/>
                    </a:srgbClr>
                  </a:outerShdw>
                </a:effectLst>
              </a:rPr>
              <a:t>Conveys flows without scour</a:t>
            </a:r>
          </a:p>
          <a:p>
            <a:pPr marL="914400" lvl="1" indent="-457200">
              <a:buFont typeface="Wingdings" panose="05000000000000000000" pitchFamily="2" charset="2"/>
              <a:buChar char="ü"/>
            </a:pPr>
            <a:r>
              <a:rPr lang="en-US" sz="4000" dirty="0">
                <a:solidFill>
                  <a:prstClr val="white"/>
                </a:solidFill>
                <a:effectLst>
                  <a:outerShdw blurRad="38100" dist="38100" dir="2700000" algn="tl">
                    <a:srgbClr val="000000">
                      <a:alpha val="43137"/>
                    </a:srgbClr>
                  </a:outerShdw>
                </a:effectLst>
              </a:rPr>
              <a:t>Reduces risk</a:t>
            </a:r>
          </a:p>
        </p:txBody>
      </p:sp>
    </p:spTree>
    <p:extLst>
      <p:ext uri="{BB962C8B-B14F-4D97-AF65-F5344CB8AC3E}">
        <p14:creationId xmlns:p14="http://schemas.microsoft.com/office/powerpoint/2010/main" val="1135557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FFALO-1\share\pictures\Alaska Sites 2008\2008-08-28 Eagle Loop ANC\Eagle Loop ANC 010 - Copy.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a:effectLst>
            <a:innerShdw blurRad="190500">
              <a:prstClr val="black"/>
            </a:innerShdw>
          </a:effectLst>
        </p:spPr>
      </p:pic>
      <p:pic>
        <p:nvPicPr>
          <p:cNvPr id="12290" name="Picture 2" descr="\\BUFFALO-1\share\pictures\2008-08-14\101.JPG"/>
          <p:cNvPicPr>
            <a:picLocks noChangeAspect="1" noChangeArrowheads="1"/>
          </p:cNvPicPr>
          <p:nvPr/>
        </p:nvPicPr>
        <p:blipFill>
          <a:blip r:embed="rId3" cstate="print"/>
          <a:srcRect l="11719" r="38672" b="25781"/>
          <a:stretch>
            <a:fillRect/>
          </a:stretch>
        </p:blipFill>
        <p:spPr bwMode="auto">
          <a:xfrm>
            <a:off x="7039984" y="4267200"/>
            <a:ext cx="2104016" cy="2360438"/>
          </a:xfrm>
          <a:prstGeom prst="rect">
            <a:avLst/>
          </a:prstGeom>
          <a:noFill/>
          <a:effectLst>
            <a:innerShdw blurRad="177800">
              <a:prstClr val="black"/>
            </a:innerShdw>
          </a:effectLst>
          <a:scene3d>
            <a:camera prst="orthographicFront">
              <a:rot lat="0" lon="2400000" rev="0"/>
            </a:camera>
            <a:lightRig rig="threePt" dir="t"/>
          </a:scene3d>
        </p:spPr>
      </p:pic>
      <p:sp>
        <p:nvSpPr>
          <p:cNvPr id="6" name="TextBox 5"/>
          <p:cNvSpPr txBox="1"/>
          <p:nvPr/>
        </p:nvSpPr>
        <p:spPr>
          <a:xfrm>
            <a:off x="152400" y="6324600"/>
            <a:ext cx="1209305" cy="369332"/>
          </a:xfrm>
          <a:prstGeom prst="rect">
            <a:avLst/>
          </a:prstGeom>
          <a:solidFill>
            <a:schemeClr val="tx1">
              <a:lumMod val="85000"/>
              <a:alpha val="75000"/>
            </a:schemeClr>
          </a:solidFill>
        </p:spPr>
        <p:txBody>
          <a:bodyPr wrap="none" rtlCol="0">
            <a:spAutoFit/>
          </a:bodyPr>
          <a:lstStyle/>
          <a:p>
            <a:r>
              <a:rPr lang="en-US" dirty="0">
                <a:solidFill>
                  <a:prstClr val="black"/>
                </a:solidFill>
              </a:rPr>
              <a:t>Eagle River</a:t>
            </a:r>
          </a:p>
        </p:txBody>
      </p:sp>
      <p:sp>
        <p:nvSpPr>
          <p:cNvPr id="7" name="TextBox 6"/>
          <p:cNvSpPr txBox="1"/>
          <p:nvPr/>
        </p:nvSpPr>
        <p:spPr>
          <a:xfrm>
            <a:off x="6019800" y="1752600"/>
            <a:ext cx="1705916" cy="954107"/>
          </a:xfrm>
          <a:prstGeom prst="rect">
            <a:avLst/>
          </a:prstGeom>
          <a:noFill/>
        </p:spPr>
        <p:txBody>
          <a:bodyPr wrap="none" rtlCol="0">
            <a:spAutoFit/>
          </a:bodyPr>
          <a:lstStyle/>
          <a:p>
            <a:r>
              <a:rPr lang="en-US" sz="2800" dirty="0">
                <a:solidFill>
                  <a:prstClr val="white"/>
                </a:solidFill>
              </a:rPr>
              <a:t>Raindrop</a:t>
            </a:r>
          </a:p>
          <a:p>
            <a:r>
              <a:rPr lang="en-US" sz="2800" dirty="0">
                <a:solidFill>
                  <a:prstClr val="white"/>
                </a:solidFill>
              </a:rPr>
              <a:t>Protection</a:t>
            </a:r>
          </a:p>
        </p:txBody>
      </p:sp>
      <p:sp>
        <p:nvSpPr>
          <p:cNvPr id="8" name="TextBox 7"/>
          <p:cNvSpPr txBox="1"/>
          <p:nvPr/>
        </p:nvSpPr>
        <p:spPr>
          <a:xfrm>
            <a:off x="6096000" y="3134380"/>
            <a:ext cx="1929118" cy="523220"/>
          </a:xfrm>
          <a:prstGeom prst="rect">
            <a:avLst/>
          </a:prstGeom>
          <a:solidFill>
            <a:schemeClr val="bg1">
              <a:lumMod val="65000"/>
              <a:lumOff val="35000"/>
              <a:alpha val="68000"/>
            </a:schemeClr>
          </a:solidFill>
        </p:spPr>
        <p:txBody>
          <a:bodyPr wrap="none" rtlCol="0">
            <a:spAutoFit/>
          </a:bodyPr>
          <a:lstStyle/>
          <a:p>
            <a:r>
              <a:rPr lang="en-US" sz="2800" dirty="0">
                <a:solidFill>
                  <a:prstClr val="white"/>
                </a:solidFill>
              </a:rPr>
              <a:t>Conveyance</a:t>
            </a:r>
          </a:p>
        </p:txBody>
      </p:sp>
      <p:sp>
        <p:nvSpPr>
          <p:cNvPr id="9" name="TextBox 8"/>
          <p:cNvSpPr txBox="1"/>
          <p:nvPr/>
        </p:nvSpPr>
        <p:spPr>
          <a:xfrm rot="20337571">
            <a:off x="154671" y="4682277"/>
            <a:ext cx="2417906" cy="461665"/>
          </a:xfrm>
          <a:prstGeom prst="rect">
            <a:avLst/>
          </a:prstGeom>
          <a:noFill/>
        </p:spPr>
        <p:txBody>
          <a:bodyPr wrap="none" rtlCol="0">
            <a:spAutoFit/>
          </a:bodyPr>
          <a:lstStyle/>
          <a:p>
            <a:r>
              <a:rPr lang="en-US" sz="2400" dirty="0">
                <a:solidFill>
                  <a:prstClr val="white"/>
                </a:solidFill>
              </a:rPr>
              <a:t>Perimeter Control</a:t>
            </a:r>
          </a:p>
        </p:txBody>
      </p:sp>
      <p:sp>
        <p:nvSpPr>
          <p:cNvPr id="10" name="TextBox 9"/>
          <p:cNvSpPr txBox="1"/>
          <p:nvPr/>
        </p:nvSpPr>
        <p:spPr>
          <a:xfrm>
            <a:off x="7315200" y="4382869"/>
            <a:ext cx="1470339" cy="646331"/>
          </a:xfrm>
          <a:prstGeom prst="rect">
            <a:avLst/>
          </a:prstGeom>
          <a:solidFill>
            <a:srgbClr val="083A09">
              <a:alpha val="78000"/>
            </a:srgbClr>
          </a:solidFill>
        </p:spPr>
        <p:txBody>
          <a:bodyPr wrap="none" rtlCol="0">
            <a:spAutoFit/>
          </a:bodyPr>
          <a:lstStyle/>
          <a:p>
            <a:pPr algn="ctr"/>
            <a:r>
              <a:rPr lang="en-US" dirty="0">
                <a:solidFill>
                  <a:prstClr val="white"/>
                </a:solidFill>
              </a:rPr>
              <a:t>Four Wheeler</a:t>
            </a:r>
          </a:p>
          <a:p>
            <a:pPr algn="ctr"/>
            <a:r>
              <a:rPr lang="en-US" dirty="0">
                <a:solidFill>
                  <a:prstClr val="white"/>
                </a:solidFill>
              </a:rPr>
              <a:t>Deterrence</a:t>
            </a:r>
          </a:p>
        </p:txBody>
      </p:sp>
      <p:sp>
        <p:nvSpPr>
          <p:cNvPr id="11" name="TextBox 10"/>
          <p:cNvSpPr txBox="1"/>
          <p:nvPr/>
        </p:nvSpPr>
        <p:spPr>
          <a:xfrm>
            <a:off x="76200" y="381000"/>
            <a:ext cx="6738511" cy="1015663"/>
          </a:xfrm>
          <a:prstGeom prst="rect">
            <a:avLst/>
          </a:prstGeom>
          <a:noFill/>
        </p:spPr>
        <p:txBody>
          <a:bodyPr wrap="none" rtlCol="0">
            <a:spAutoFit/>
          </a:bodyPr>
          <a:lstStyle/>
          <a:p>
            <a:r>
              <a:rPr lang="en-US" sz="6000" b="1" dirty="0">
                <a:solidFill>
                  <a:prstClr val="white"/>
                </a:solidFill>
                <a:effectLst>
                  <a:outerShdw blurRad="38100" dist="38100" dir="2700000" algn="tl">
                    <a:srgbClr val="000000">
                      <a:alpha val="43137"/>
                    </a:srgbClr>
                  </a:outerShdw>
                </a:effectLst>
              </a:rPr>
              <a:t>Protect Steep Slopes</a:t>
            </a:r>
          </a:p>
        </p:txBody>
      </p:sp>
      <p:sp>
        <p:nvSpPr>
          <p:cNvPr id="13" name="TextBox 12"/>
          <p:cNvSpPr txBox="1"/>
          <p:nvPr/>
        </p:nvSpPr>
        <p:spPr>
          <a:xfrm>
            <a:off x="5983444" y="169009"/>
            <a:ext cx="1610890" cy="369332"/>
          </a:xfrm>
          <a:prstGeom prst="rect">
            <a:avLst/>
          </a:prstGeom>
          <a:solidFill>
            <a:schemeClr val="tx1">
              <a:lumMod val="95000"/>
              <a:alpha val="67000"/>
            </a:schemeClr>
          </a:solidFill>
          <a:ln>
            <a:solidFill>
              <a:schemeClr val="bg1"/>
            </a:solidFill>
          </a:ln>
        </p:spPr>
        <p:txBody>
          <a:bodyPr wrap="none" rtlCol="0">
            <a:spAutoFit/>
          </a:bodyPr>
          <a:lstStyle/>
          <a:p>
            <a:r>
              <a:rPr lang="en-US" dirty="0">
                <a:solidFill>
                  <a:prstClr val="black"/>
                </a:solidFill>
              </a:rPr>
              <a:t>2021 CGP 4.2.6</a:t>
            </a:r>
          </a:p>
        </p:txBody>
      </p:sp>
      <p:pic>
        <p:nvPicPr>
          <p:cNvPr id="14" name="Picture 13" descr="DEC Logo 1"/>
          <p:cNvPicPr/>
          <p:nvPr/>
        </p:nvPicPr>
        <p:blipFill>
          <a:blip r:embed="rId4" cstate="print"/>
          <a:srcRect/>
          <a:stretch>
            <a:fillRect/>
          </a:stretch>
        </p:blipFill>
        <p:spPr bwMode="auto">
          <a:xfrm>
            <a:off x="7906123" y="170415"/>
            <a:ext cx="1119188" cy="1042988"/>
          </a:xfrm>
          <a:prstGeom prst="rect">
            <a:avLst/>
          </a:prstGeom>
          <a:noFill/>
          <a:ln w="9525">
            <a:noFill/>
            <a:miter lim="800000"/>
            <a:headEnd/>
            <a:tailEnd/>
          </a:ln>
        </p:spPr>
      </p:pic>
    </p:spTree>
    <p:extLst>
      <p:ext uri="{BB962C8B-B14F-4D97-AF65-F5344CB8AC3E}">
        <p14:creationId xmlns:p14="http://schemas.microsoft.com/office/powerpoint/2010/main" val="1918965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CIM\102NIKON\DSCN80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153400" y="6440421"/>
            <a:ext cx="888000" cy="369332"/>
          </a:xfrm>
          <a:prstGeom prst="rect">
            <a:avLst/>
          </a:prstGeom>
          <a:noFill/>
        </p:spPr>
        <p:txBody>
          <a:bodyPr wrap="none" rtlCol="0">
            <a:spAutoFit/>
          </a:bodyPr>
          <a:lstStyle/>
          <a:p>
            <a:r>
              <a:rPr lang="en-US" dirty="0" err="1">
                <a:solidFill>
                  <a:prstClr val="white"/>
                </a:solidFill>
              </a:rPr>
              <a:t>Alyeska</a:t>
            </a:r>
            <a:endParaRPr lang="en-US" dirty="0">
              <a:solidFill>
                <a:prstClr val="white"/>
              </a:solidFill>
            </a:endParaRPr>
          </a:p>
        </p:txBody>
      </p:sp>
    </p:spTree>
    <p:extLst>
      <p:ext uri="{BB962C8B-B14F-4D97-AF65-F5344CB8AC3E}">
        <p14:creationId xmlns:p14="http://schemas.microsoft.com/office/powerpoint/2010/main" val="4099873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descr="\\BUFFALO-1\share\pictures\From Airplanes\3-1-08 080.jpg"/>
          <p:cNvPicPr>
            <a:picLocks noChangeAspect="1" noChangeArrowheads="1"/>
          </p:cNvPicPr>
          <p:nvPr/>
        </p:nvPicPr>
        <p:blipFill>
          <a:blip r:embed="rId3" cstate="print"/>
          <a:srcRect b="13020"/>
          <a:stretch>
            <a:fillRect/>
          </a:stretch>
        </p:blipFill>
        <p:spPr bwMode="auto">
          <a:xfrm>
            <a:off x="0" y="0"/>
            <a:ext cx="9144000" cy="5965240"/>
          </a:xfrm>
          <a:prstGeom prst="rect">
            <a:avLst/>
          </a:prstGeom>
          <a:noFill/>
          <a:ln w="9525">
            <a:noFill/>
            <a:miter lim="800000"/>
            <a:headEnd/>
            <a:tailEnd/>
          </a:ln>
          <a:effectLst>
            <a:innerShdw blurRad="114300">
              <a:prstClr val="black"/>
            </a:innerShdw>
          </a:effectLst>
        </p:spPr>
      </p:pic>
      <p:sp>
        <p:nvSpPr>
          <p:cNvPr id="6" name="Rectangle 5"/>
          <p:cNvSpPr/>
          <p:nvPr/>
        </p:nvSpPr>
        <p:spPr>
          <a:xfrm>
            <a:off x="20053" y="4765119"/>
            <a:ext cx="9144000" cy="2092881"/>
          </a:xfrm>
          <a:prstGeom prst="rect">
            <a:avLst/>
          </a:prstGeom>
          <a:solidFill>
            <a:schemeClr val="bg1">
              <a:lumMod val="85000"/>
              <a:lumOff val="15000"/>
              <a:alpha val="85000"/>
            </a:schemeClr>
          </a:solidFill>
        </p:spPr>
        <p:txBody>
          <a:bodyPr wrap="square">
            <a:spAutoFit/>
          </a:bodyPr>
          <a:lstStyle/>
          <a:p>
            <a:r>
              <a:rPr lang="en-US" sz="2600" dirty="0">
                <a:solidFill>
                  <a:prstClr val="white"/>
                </a:solidFill>
              </a:rPr>
              <a:t>A </a:t>
            </a:r>
            <a:r>
              <a:rPr lang="en-US" sz="2600" dirty="0" err="1">
                <a:solidFill>
                  <a:prstClr val="white"/>
                </a:solidFill>
              </a:rPr>
              <a:t>permitee</a:t>
            </a:r>
            <a:r>
              <a:rPr lang="en-US" sz="2600" dirty="0">
                <a:solidFill>
                  <a:prstClr val="white"/>
                </a:solidFill>
              </a:rPr>
              <a:t> must stabilize or cover stockpiles, protect with sediment control measures. Locate stockpiles away from water inlets, water bodies, and conveyance channels. Install a sediment control measure along all </a:t>
            </a:r>
            <a:r>
              <a:rPr lang="en-US" sz="2600" dirty="0" err="1">
                <a:solidFill>
                  <a:prstClr val="white"/>
                </a:solidFill>
              </a:rPr>
              <a:t>downgradient</a:t>
            </a:r>
            <a:r>
              <a:rPr lang="en-US" sz="2600" dirty="0">
                <a:solidFill>
                  <a:prstClr val="white"/>
                </a:solidFill>
              </a:rPr>
              <a:t> perimeter areas.</a:t>
            </a:r>
          </a:p>
          <a:p>
            <a:r>
              <a:rPr lang="en-US" sz="2600" dirty="0">
                <a:solidFill>
                  <a:prstClr val="white"/>
                </a:solidFill>
              </a:rPr>
              <a:t>									</a:t>
            </a:r>
            <a:r>
              <a:rPr lang="en-US" dirty="0">
                <a:solidFill>
                  <a:prstClr val="white"/>
                </a:solidFill>
              </a:rPr>
              <a:t>Sea-</a:t>
            </a:r>
            <a:r>
              <a:rPr lang="en-US" dirty="0" err="1">
                <a:solidFill>
                  <a:prstClr val="white"/>
                </a:solidFill>
              </a:rPr>
              <a:t>Tac</a:t>
            </a:r>
            <a:r>
              <a:rPr lang="en-US" sz="2600" dirty="0">
                <a:solidFill>
                  <a:prstClr val="white"/>
                </a:solidFill>
              </a:rPr>
              <a:t> </a:t>
            </a:r>
          </a:p>
        </p:txBody>
      </p:sp>
      <p:sp>
        <p:nvSpPr>
          <p:cNvPr id="8" name="Title 7"/>
          <p:cNvSpPr>
            <a:spLocks noGrp="1"/>
          </p:cNvSpPr>
          <p:nvPr>
            <p:ph type="title"/>
          </p:nvPr>
        </p:nvSpPr>
        <p:spPr>
          <a:xfrm>
            <a:off x="0" y="0"/>
            <a:ext cx="3752850" cy="792162"/>
          </a:xfrm>
        </p:spPr>
        <p:txBody>
          <a:bodyPr/>
          <a:lstStyle/>
          <a:p>
            <a:r>
              <a:rPr lang="en-US" dirty="0">
                <a:solidFill>
                  <a:schemeClr val="bg1"/>
                </a:solidFill>
                <a:effectLst>
                  <a:outerShdw blurRad="38100" dist="38100" dir="2700000" algn="tl">
                    <a:srgbClr val="000000">
                      <a:alpha val="43137"/>
                    </a:srgbClr>
                  </a:outerShdw>
                </a:effectLst>
              </a:rPr>
              <a:t>Stockpiles</a:t>
            </a:r>
          </a:p>
        </p:txBody>
      </p:sp>
      <p:sp>
        <p:nvSpPr>
          <p:cNvPr id="9" name="TextBox 8"/>
          <p:cNvSpPr txBox="1"/>
          <p:nvPr/>
        </p:nvSpPr>
        <p:spPr>
          <a:xfrm>
            <a:off x="5197761" y="232348"/>
            <a:ext cx="2078326" cy="461665"/>
          </a:xfrm>
          <a:prstGeom prst="rect">
            <a:avLst/>
          </a:prstGeom>
          <a:noFill/>
          <a:ln>
            <a:solidFill>
              <a:schemeClr val="bg1"/>
            </a:solidFill>
          </a:ln>
        </p:spPr>
        <p:txBody>
          <a:bodyPr wrap="none" rtlCol="0">
            <a:spAutoFit/>
          </a:bodyPr>
          <a:lstStyle/>
          <a:p>
            <a:r>
              <a:rPr lang="en-US" sz="2400" dirty="0">
                <a:solidFill>
                  <a:prstClr val="black"/>
                </a:solidFill>
              </a:rPr>
              <a:t>2021 CGP 4.3.7</a:t>
            </a:r>
          </a:p>
        </p:txBody>
      </p:sp>
      <p:pic>
        <p:nvPicPr>
          <p:cNvPr id="10" name="Picture 9" descr="DEC Logo 1"/>
          <p:cNvPicPr/>
          <p:nvPr/>
        </p:nvPicPr>
        <p:blipFill>
          <a:blip r:embed="rId4" cstate="print"/>
          <a:srcRect/>
          <a:stretch>
            <a:fillRect/>
          </a:stretch>
        </p:blipFill>
        <p:spPr bwMode="auto">
          <a:xfrm>
            <a:off x="7620000" y="241171"/>
            <a:ext cx="1195388" cy="1119188"/>
          </a:xfrm>
          <a:prstGeom prst="rect">
            <a:avLst/>
          </a:prstGeom>
          <a:noFill/>
          <a:ln w="9525">
            <a:noFill/>
            <a:miter lim="800000"/>
            <a:headEnd/>
            <a:tailEnd/>
          </a:ln>
        </p:spPr>
      </p:pic>
    </p:spTree>
    <p:extLst>
      <p:ext uri="{BB962C8B-B14F-4D97-AF65-F5344CB8AC3E}">
        <p14:creationId xmlns:p14="http://schemas.microsoft.com/office/powerpoint/2010/main" val="979109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L:\Backup3\pictures\Gustavus RSA AKDOT 2011\DSC_026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445" r="-1"/>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7837" y="3810000"/>
            <a:ext cx="8555163" cy="2369880"/>
          </a:xfrm>
          <a:prstGeom prst="rect">
            <a:avLst/>
          </a:prstGeom>
          <a:noFill/>
        </p:spPr>
        <p:txBody>
          <a:bodyPr wrap="square" rtlCol="0">
            <a:spAutoFit/>
          </a:bodyPr>
          <a:lstStyle/>
          <a:p>
            <a:r>
              <a:rPr lang="en-US" sz="4000" dirty="0">
                <a:effectLst>
                  <a:outerShdw blurRad="38100" dist="38100" dir="2700000" algn="tl">
                    <a:srgbClr val="000000">
                      <a:alpha val="43137"/>
                    </a:srgbClr>
                  </a:outerShdw>
                </a:effectLst>
              </a:rPr>
              <a:t>4.5 Soil Stabilization</a:t>
            </a:r>
          </a:p>
          <a:p>
            <a:r>
              <a:rPr lang="en-US" sz="2700" dirty="0">
                <a:effectLst>
                  <a:outerShdw blurRad="38100" dist="38100" dir="2700000" algn="tl">
                    <a:srgbClr val="000000">
                      <a:alpha val="43137"/>
                    </a:srgbClr>
                  </a:outerShdw>
                </a:effectLst>
              </a:rPr>
              <a:t>Minimum Requirements for Soil Stabilization</a:t>
            </a:r>
          </a:p>
          <a:p>
            <a:r>
              <a:rPr lang="en-US" sz="2700" dirty="0">
                <a:effectLst>
                  <a:outerShdw blurRad="38100" dist="38100" dir="2700000" algn="tl">
                    <a:srgbClr val="000000">
                      <a:alpha val="43137"/>
                    </a:srgbClr>
                  </a:outerShdw>
                </a:effectLst>
              </a:rPr>
              <a:t>Temporary Stabilization</a:t>
            </a:r>
          </a:p>
          <a:p>
            <a:r>
              <a:rPr lang="en-US" sz="2700" dirty="0">
                <a:effectLst>
                  <a:outerShdw blurRad="38100" dist="38100" dir="2700000" algn="tl">
                    <a:srgbClr val="000000">
                      <a:alpha val="43137"/>
                    </a:srgbClr>
                  </a:outerShdw>
                </a:effectLst>
              </a:rPr>
              <a:t>Final Stabilization</a:t>
            </a:r>
          </a:p>
          <a:p>
            <a:r>
              <a:rPr lang="en-US" sz="2700" dirty="0">
                <a:effectLst>
                  <a:outerShdw blurRad="38100" dist="38100" dir="2700000" algn="tl">
                    <a:srgbClr val="000000">
                      <a:alpha val="43137"/>
                    </a:srgbClr>
                  </a:outerShdw>
                </a:effectLst>
              </a:rPr>
              <a:t>Stabilization Requirements for Terminating Permit Coverage</a:t>
            </a:r>
          </a:p>
        </p:txBody>
      </p:sp>
      <p:sp>
        <p:nvSpPr>
          <p:cNvPr id="10" name="TextBox 9"/>
          <p:cNvSpPr txBox="1"/>
          <p:nvPr/>
        </p:nvSpPr>
        <p:spPr>
          <a:xfrm>
            <a:off x="4800600" y="228599"/>
            <a:ext cx="2424382" cy="461665"/>
          </a:xfrm>
          <a:prstGeom prst="rect">
            <a:avLst/>
          </a:prstGeom>
          <a:noFill/>
          <a:ln>
            <a:solidFill>
              <a:schemeClr val="bg1"/>
            </a:solidFill>
          </a:ln>
        </p:spPr>
        <p:txBody>
          <a:bodyPr wrap="none" rtlCol="0">
            <a:spAutoFit/>
          </a:bodyPr>
          <a:lstStyle/>
          <a:p>
            <a:r>
              <a:rPr lang="en-US" sz="2400" dirty="0">
                <a:solidFill>
                  <a:schemeClr val="bg1"/>
                </a:solidFill>
              </a:rPr>
              <a:t>Part 4.5 2021 CGP</a:t>
            </a:r>
          </a:p>
        </p:txBody>
      </p:sp>
      <p:sp>
        <p:nvSpPr>
          <p:cNvPr id="2" name="TextBox 1"/>
          <p:cNvSpPr txBox="1"/>
          <p:nvPr/>
        </p:nvSpPr>
        <p:spPr>
          <a:xfrm>
            <a:off x="7917254" y="6336268"/>
            <a:ext cx="1036246" cy="369332"/>
          </a:xfrm>
          <a:prstGeom prst="rect">
            <a:avLst/>
          </a:prstGeom>
          <a:noFill/>
        </p:spPr>
        <p:txBody>
          <a:bodyPr wrap="none" rtlCol="0">
            <a:spAutoFit/>
          </a:bodyPr>
          <a:lstStyle/>
          <a:p>
            <a:r>
              <a:rPr lang="en-US" dirty="0" err="1"/>
              <a:t>Gustavus</a:t>
            </a:r>
            <a:endParaRPr lang="en-US" dirty="0"/>
          </a:p>
        </p:txBody>
      </p:sp>
      <p:pic>
        <p:nvPicPr>
          <p:cNvPr id="7" name="Picture 6" descr="DEC Logo 1"/>
          <p:cNvPicPr/>
          <p:nvPr/>
        </p:nvPicPr>
        <p:blipFill>
          <a:blip r:embed="rId3" cstate="print"/>
          <a:srcRect/>
          <a:stretch>
            <a:fillRect/>
          </a:stretch>
        </p:blipFill>
        <p:spPr bwMode="auto">
          <a:xfrm>
            <a:off x="7643812" y="92570"/>
            <a:ext cx="1119188" cy="1195388"/>
          </a:xfrm>
          <a:prstGeom prst="rect">
            <a:avLst/>
          </a:prstGeom>
          <a:noFill/>
          <a:ln w="9525">
            <a:noFill/>
            <a:miter lim="800000"/>
            <a:headEnd/>
            <a:tailEnd/>
          </a:ln>
        </p:spPr>
      </p:pic>
    </p:spTree>
    <p:extLst>
      <p:ext uri="{BB962C8B-B14F-4D97-AF65-F5344CB8AC3E}">
        <p14:creationId xmlns:p14="http://schemas.microsoft.com/office/powerpoint/2010/main" val="1149065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5" descr="\\BUFFALO-1\share\pictures\2007-10-19 10-20-07\10-20-07 02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95236" name="Text Box 7"/>
          <p:cNvSpPr txBox="1">
            <a:spLocks noChangeArrowheads="1"/>
          </p:cNvSpPr>
          <p:nvPr/>
        </p:nvSpPr>
        <p:spPr bwMode="auto">
          <a:xfrm>
            <a:off x="5105400" y="228599"/>
            <a:ext cx="2217787" cy="461665"/>
          </a:xfrm>
          <a:prstGeom prst="rect">
            <a:avLst/>
          </a:prstGeom>
          <a:noFill/>
          <a:ln w="9525">
            <a:solidFill>
              <a:schemeClr val="bg2"/>
            </a:solidFill>
            <a:miter lim="800000"/>
            <a:headEnd/>
            <a:tailEnd/>
          </a:ln>
        </p:spPr>
        <p:txBody>
          <a:bodyPr wrap="none">
            <a:spAutoFit/>
          </a:bodyPr>
          <a:lstStyle/>
          <a:p>
            <a:pPr eaLnBrk="0" hangingPunct="0"/>
            <a:r>
              <a:rPr lang="en-US" sz="2400" dirty="0">
                <a:solidFill>
                  <a:srgbClr val="1F497D"/>
                </a:solidFill>
              </a:rPr>
              <a:t>2021 CGP Pg. 38</a:t>
            </a:r>
          </a:p>
        </p:txBody>
      </p:sp>
      <p:sp>
        <p:nvSpPr>
          <p:cNvPr id="6" name="Rectangle 5"/>
          <p:cNvSpPr/>
          <p:nvPr/>
        </p:nvSpPr>
        <p:spPr>
          <a:xfrm>
            <a:off x="304800" y="5257800"/>
            <a:ext cx="8686800" cy="1431161"/>
          </a:xfrm>
          <a:prstGeom prst="rect">
            <a:avLst/>
          </a:prstGeom>
          <a:solidFill>
            <a:srgbClr val="502604">
              <a:alpha val="61000"/>
            </a:srgbClr>
          </a:solidFill>
        </p:spPr>
        <p:txBody>
          <a:bodyPr wrap="square">
            <a:spAutoFit/>
          </a:bodyPr>
          <a:lstStyle/>
          <a:p>
            <a:r>
              <a:rPr lang="en-US" sz="2900" dirty="0">
                <a:solidFill>
                  <a:prstClr val="white"/>
                </a:solidFill>
                <a:effectLst>
                  <a:outerShdw blurRad="38100" dist="38100" dir="2700000" algn="tl">
                    <a:srgbClr val="000000">
                      <a:alpha val="43137"/>
                    </a:srgbClr>
                  </a:outerShdw>
                </a:effectLst>
              </a:rPr>
              <a:t>5.3.6.3 The general sequence of the stabilization practices that will be used to achieve temporary or final stabilization on exposed portions of the site as required </a:t>
            </a:r>
          </a:p>
        </p:txBody>
      </p:sp>
      <p:pic>
        <p:nvPicPr>
          <p:cNvPr id="7" name="Picture 6" descr="DEC Logo 1"/>
          <p:cNvPicPr/>
          <p:nvPr/>
        </p:nvPicPr>
        <p:blipFill>
          <a:blip r:embed="rId4" cstate="print"/>
          <a:srcRect/>
          <a:stretch>
            <a:fillRect/>
          </a:stretch>
        </p:blipFill>
        <p:spPr bwMode="auto">
          <a:xfrm>
            <a:off x="7696200" y="168770"/>
            <a:ext cx="1119187" cy="1042988"/>
          </a:xfrm>
          <a:prstGeom prst="rect">
            <a:avLst/>
          </a:prstGeom>
          <a:noFill/>
          <a:ln w="9525">
            <a:noFill/>
            <a:miter lim="800000"/>
            <a:headEnd/>
            <a:tailEnd/>
          </a:ln>
        </p:spPr>
      </p:pic>
    </p:spTree>
    <p:extLst>
      <p:ext uri="{BB962C8B-B14F-4D97-AF65-F5344CB8AC3E}">
        <p14:creationId xmlns:p14="http://schemas.microsoft.com/office/powerpoint/2010/main" val="1402142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UFFALO-1\share\pictures\Bragaw Interchange\Kris Eagle, NP 04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115716" name="Rectangle 2"/>
          <p:cNvSpPr>
            <a:spLocks noChangeArrowheads="1"/>
          </p:cNvSpPr>
          <p:nvPr/>
        </p:nvSpPr>
        <p:spPr bwMode="auto">
          <a:xfrm>
            <a:off x="152400" y="1066800"/>
            <a:ext cx="6781800" cy="707886"/>
          </a:xfrm>
          <a:prstGeom prst="rect">
            <a:avLst/>
          </a:prstGeom>
          <a:noFill/>
          <a:ln w="9525">
            <a:noFill/>
            <a:miter lim="800000"/>
            <a:headEnd/>
            <a:tailEnd/>
          </a:ln>
        </p:spPr>
        <p:txBody>
          <a:bodyPr wrap="square">
            <a:spAutoFit/>
          </a:bodyPr>
          <a:lstStyle/>
          <a:p>
            <a:r>
              <a:rPr lang="en-US" sz="4000" b="1" dirty="0">
                <a:solidFill>
                  <a:srgbClr val="000000"/>
                </a:solidFill>
              </a:rPr>
              <a:t>Erosion Control &amp; Stabilization: </a:t>
            </a:r>
          </a:p>
        </p:txBody>
      </p:sp>
      <p:sp>
        <p:nvSpPr>
          <p:cNvPr id="115717" name="TextBox 4"/>
          <p:cNvSpPr txBox="1">
            <a:spLocks noChangeArrowheads="1"/>
          </p:cNvSpPr>
          <p:nvPr/>
        </p:nvSpPr>
        <p:spPr bwMode="auto">
          <a:xfrm>
            <a:off x="5410200" y="302568"/>
            <a:ext cx="2078326" cy="461665"/>
          </a:xfrm>
          <a:prstGeom prst="rect">
            <a:avLst/>
          </a:prstGeom>
          <a:noFill/>
          <a:ln w="9525">
            <a:solidFill>
              <a:srgbClr val="000000"/>
            </a:solidFill>
            <a:miter lim="800000"/>
            <a:headEnd/>
            <a:tailEnd/>
          </a:ln>
        </p:spPr>
        <p:txBody>
          <a:bodyPr wrap="none">
            <a:spAutoFit/>
          </a:bodyPr>
          <a:lstStyle/>
          <a:p>
            <a:r>
              <a:rPr lang="en-US" sz="2400" i="0" dirty="0">
                <a:solidFill>
                  <a:srgbClr val="000000"/>
                </a:solidFill>
              </a:rPr>
              <a:t>2021 CGP 4.5.1</a:t>
            </a:r>
          </a:p>
        </p:txBody>
      </p:sp>
      <p:sp>
        <p:nvSpPr>
          <p:cNvPr id="8" name="TextBox 7"/>
          <p:cNvSpPr txBox="1"/>
          <p:nvPr/>
        </p:nvSpPr>
        <p:spPr>
          <a:xfrm>
            <a:off x="7772400" y="6400800"/>
            <a:ext cx="1300997" cy="400110"/>
          </a:xfrm>
          <a:prstGeom prst="rect">
            <a:avLst/>
          </a:prstGeom>
          <a:noFill/>
        </p:spPr>
        <p:txBody>
          <a:bodyPr wrap="none" rtlCol="0">
            <a:spAutoFit/>
          </a:bodyPr>
          <a:lstStyle/>
          <a:p>
            <a:r>
              <a:rPr lang="en-US" sz="2000" dirty="0">
                <a:solidFill>
                  <a:schemeClr val="bg1"/>
                </a:solidFill>
              </a:rPr>
              <a:t>Anchorage</a:t>
            </a:r>
          </a:p>
        </p:txBody>
      </p:sp>
      <p:pic>
        <p:nvPicPr>
          <p:cNvPr id="10" name="Picture 9" descr="DEC Logo 1"/>
          <p:cNvPicPr/>
          <p:nvPr/>
        </p:nvPicPr>
        <p:blipFill>
          <a:blip r:embed="rId3" cstate="print"/>
          <a:srcRect/>
          <a:stretch>
            <a:fillRect/>
          </a:stretch>
        </p:blipFill>
        <p:spPr bwMode="auto">
          <a:xfrm>
            <a:off x="7772400" y="168770"/>
            <a:ext cx="1119187" cy="1042988"/>
          </a:xfrm>
          <a:prstGeom prst="rect">
            <a:avLst/>
          </a:prstGeom>
          <a:noFill/>
          <a:ln w="9525">
            <a:noFill/>
            <a:miter lim="800000"/>
            <a:headEnd/>
            <a:tailEnd/>
          </a:ln>
        </p:spPr>
      </p:pic>
      <p:sp>
        <p:nvSpPr>
          <p:cNvPr id="11" name="Rectangle 10"/>
          <p:cNvSpPr/>
          <p:nvPr/>
        </p:nvSpPr>
        <p:spPr>
          <a:xfrm>
            <a:off x="304800" y="4495800"/>
            <a:ext cx="8586787" cy="1631216"/>
          </a:xfrm>
          <a:prstGeom prst="rect">
            <a:avLst/>
          </a:prstGeom>
          <a:solidFill>
            <a:srgbClr val="756D43"/>
          </a:solidFill>
          <a:effectLst>
            <a:innerShdw blurRad="139700">
              <a:prstClr val="black"/>
            </a:innerShdw>
          </a:effectLst>
        </p:spPr>
        <p:txBody>
          <a:bodyPr wrap="square">
            <a:spAutoFit/>
          </a:bodyPr>
          <a:lstStyle/>
          <a:p>
            <a:r>
              <a:rPr lang="en-US" sz="2800" b="1" dirty="0"/>
              <a:t>Minimum Requirements for Soil Stabilization </a:t>
            </a:r>
          </a:p>
          <a:p>
            <a:r>
              <a:rPr lang="en-US" sz="2400" dirty="0"/>
              <a:t>A permittee must consider the selection and implementation of control measures and the sequence of project construction as they apply to the project site.</a:t>
            </a:r>
          </a:p>
        </p:txBody>
      </p:sp>
    </p:spTree>
    <p:extLst>
      <p:ext uri="{BB962C8B-B14F-4D97-AF65-F5344CB8AC3E}">
        <p14:creationId xmlns:p14="http://schemas.microsoft.com/office/powerpoint/2010/main" val="44384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UFFALO-1\share\pictures\Bragaw Interchange\Kris Eagle, NP 04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115716" name="Rectangle 2"/>
          <p:cNvSpPr>
            <a:spLocks noChangeArrowheads="1"/>
          </p:cNvSpPr>
          <p:nvPr/>
        </p:nvSpPr>
        <p:spPr bwMode="auto">
          <a:xfrm>
            <a:off x="152400" y="1066800"/>
            <a:ext cx="6781800" cy="707886"/>
          </a:xfrm>
          <a:prstGeom prst="rect">
            <a:avLst/>
          </a:prstGeom>
          <a:noFill/>
          <a:ln w="9525">
            <a:noFill/>
            <a:miter lim="800000"/>
            <a:headEnd/>
            <a:tailEnd/>
          </a:ln>
        </p:spPr>
        <p:txBody>
          <a:bodyPr wrap="square">
            <a:spAutoFit/>
          </a:bodyPr>
          <a:lstStyle/>
          <a:p>
            <a:r>
              <a:rPr lang="en-US" sz="4000" b="1" dirty="0">
                <a:solidFill>
                  <a:srgbClr val="000000"/>
                </a:solidFill>
              </a:rPr>
              <a:t>Erosion Control &amp; Stabilization: </a:t>
            </a:r>
          </a:p>
        </p:txBody>
      </p:sp>
      <p:sp>
        <p:nvSpPr>
          <p:cNvPr id="115717" name="TextBox 4"/>
          <p:cNvSpPr txBox="1">
            <a:spLocks noChangeArrowheads="1"/>
          </p:cNvSpPr>
          <p:nvPr/>
        </p:nvSpPr>
        <p:spPr bwMode="auto">
          <a:xfrm>
            <a:off x="5682506" y="302568"/>
            <a:ext cx="1845890" cy="461665"/>
          </a:xfrm>
          <a:prstGeom prst="rect">
            <a:avLst/>
          </a:prstGeom>
          <a:noFill/>
          <a:ln w="9525">
            <a:solidFill>
              <a:srgbClr val="000000"/>
            </a:solidFill>
            <a:miter lim="800000"/>
            <a:headEnd/>
            <a:tailEnd/>
          </a:ln>
        </p:spPr>
        <p:txBody>
          <a:bodyPr wrap="none">
            <a:spAutoFit/>
          </a:bodyPr>
          <a:lstStyle/>
          <a:p>
            <a:r>
              <a:rPr lang="en-US" sz="2400" i="0" dirty="0">
                <a:solidFill>
                  <a:srgbClr val="000000"/>
                </a:solidFill>
              </a:rPr>
              <a:t>2021 CGP 4.5</a:t>
            </a:r>
          </a:p>
        </p:txBody>
      </p:sp>
      <p:sp>
        <p:nvSpPr>
          <p:cNvPr id="9" name="Rectangle 8"/>
          <p:cNvSpPr/>
          <p:nvPr/>
        </p:nvSpPr>
        <p:spPr>
          <a:xfrm>
            <a:off x="116305" y="4554141"/>
            <a:ext cx="8981155" cy="2246769"/>
          </a:xfrm>
          <a:prstGeom prst="rect">
            <a:avLst/>
          </a:prstGeom>
          <a:solidFill>
            <a:schemeClr val="tx1">
              <a:alpha val="32000"/>
            </a:schemeClr>
          </a:solidFill>
        </p:spPr>
        <p:txBody>
          <a:bodyPr wrap="square">
            <a:spAutoFit/>
          </a:bodyPr>
          <a:lstStyle/>
          <a:p>
            <a:r>
              <a:rPr lang="en-US" sz="2800" b="1" dirty="0">
                <a:solidFill>
                  <a:schemeClr val="bg1"/>
                </a:solidFill>
              </a:rPr>
              <a:t>Stabilization of disturbed areas must be initiated immediately whenever any clearing, grading, excavating, or other earth disturbing activities have permanently ceased on any portion of the site or temporarily ceased on any portion of the site</a:t>
            </a:r>
          </a:p>
        </p:txBody>
      </p:sp>
      <p:sp>
        <p:nvSpPr>
          <p:cNvPr id="8" name="TextBox 7"/>
          <p:cNvSpPr txBox="1"/>
          <p:nvPr/>
        </p:nvSpPr>
        <p:spPr>
          <a:xfrm>
            <a:off x="7772400" y="6400800"/>
            <a:ext cx="1300997" cy="400110"/>
          </a:xfrm>
          <a:prstGeom prst="rect">
            <a:avLst/>
          </a:prstGeom>
          <a:noFill/>
        </p:spPr>
        <p:txBody>
          <a:bodyPr wrap="none" rtlCol="0">
            <a:spAutoFit/>
          </a:bodyPr>
          <a:lstStyle/>
          <a:p>
            <a:r>
              <a:rPr lang="en-US" sz="2000" dirty="0">
                <a:solidFill>
                  <a:schemeClr val="bg1"/>
                </a:solidFill>
              </a:rPr>
              <a:t>Anchorage</a:t>
            </a:r>
          </a:p>
        </p:txBody>
      </p:sp>
      <p:pic>
        <p:nvPicPr>
          <p:cNvPr id="10" name="Picture 9" descr="DEC Logo 1"/>
          <p:cNvPicPr/>
          <p:nvPr/>
        </p:nvPicPr>
        <p:blipFill>
          <a:blip r:embed="rId3" cstate="print"/>
          <a:srcRect/>
          <a:stretch>
            <a:fillRect/>
          </a:stretch>
        </p:blipFill>
        <p:spPr bwMode="auto">
          <a:xfrm>
            <a:off x="7948613" y="261728"/>
            <a:ext cx="1042987" cy="966787"/>
          </a:xfrm>
          <a:prstGeom prst="rect">
            <a:avLst/>
          </a:prstGeom>
          <a:noFill/>
          <a:ln w="9525">
            <a:noFill/>
            <a:miter lim="800000"/>
            <a:headEnd/>
            <a:tailEnd/>
          </a:ln>
        </p:spPr>
      </p:pic>
    </p:spTree>
    <p:extLst>
      <p:ext uri="{BB962C8B-B14F-4D97-AF65-F5344CB8AC3E}">
        <p14:creationId xmlns:p14="http://schemas.microsoft.com/office/powerpoint/2010/main" val="3604906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C:\Users\alex\Pictures\best\P8090019.JPG"/>
          <p:cNvPicPr>
            <a:picLocks noChangeAspect="1" noChangeArrowheads="1"/>
          </p:cNvPicPr>
          <p:nvPr/>
        </p:nvPicPr>
        <p:blipFill>
          <a:blip r:embed="rId2" cstate="email">
            <a:lum bright="-8000" contrast="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3" name="TextBox 2"/>
          <p:cNvSpPr txBox="1"/>
          <p:nvPr/>
        </p:nvSpPr>
        <p:spPr>
          <a:xfrm>
            <a:off x="126714" y="190083"/>
            <a:ext cx="5131085" cy="830997"/>
          </a:xfrm>
          <a:prstGeom prst="rect">
            <a:avLst/>
          </a:prstGeom>
          <a:noFill/>
        </p:spPr>
        <p:txBody>
          <a:bodyPr wrap="none" rtlCol="0">
            <a:spAutoFit/>
          </a:bodyPr>
          <a:lstStyle/>
          <a:p>
            <a:r>
              <a:rPr lang="en-US" sz="4800" dirty="0">
                <a:solidFill>
                  <a:schemeClr val="bg1"/>
                </a:solidFill>
              </a:rPr>
              <a:t>Initiate Stabilization</a:t>
            </a:r>
          </a:p>
        </p:txBody>
      </p:sp>
      <p:sp>
        <p:nvSpPr>
          <p:cNvPr id="4" name="TextBox 3"/>
          <p:cNvSpPr txBox="1"/>
          <p:nvPr/>
        </p:nvSpPr>
        <p:spPr>
          <a:xfrm>
            <a:off x="1056553" y="1066800"/>
            <a:ext cx="3271408" cy="707886"/>
          </a:xfrm>
          <a:prstGeom prst="rect">
            <a:avLst/>
          </a:prstGeom>
          <a:noFill/>
        </p:spPr>
        <p:txBody>
          <a:bodyPr wrap="none" rtlCol="0">
            <a:spAutoFit/>
          </a:bodyPr>
          <a:lstStyle/>
          <a:p>
            <a:r>
              <a:rPr lang="en-US" sz="4000" dirty="0"/>
              <a:t>Immediately….</a:t>
            </a:r>
          </a:p>
        </p:txBody>
      </p:sp>
      <p:sp>
        <p:nvSpPr>
          <p:cNvPr id="5" name="TextBox 4"/>
          <p:cNvSpPr txBox="1"/>
          <p:nvPr/>
        </p:nvSpPr>
        <p:spPr>
          <a:xfrm>
            <a:off x="20053" y="5276308"/>
            <a:ext cx="6533147" cy="1569660"/>
          </a:xfrm>
          <a:prstGeom prst="rect">
            <a:avLst/>
          </a:prstGeom>
          <a:solidFill>
            <a:schemeClr val="tx1">
              <a:alpha val="50000"/>
            </a:schemeClr>
          </a:solidFill>
        </p:spPr>
        <p:txBody>
          <a:bodyPr wrap="square" rtlCol="0">
            <a:spAutoFit/>
          </a:bodyPr>
          <a:lstStyle/>
          <a:p>
            <a:r>
              <a:rPr lang="en-US" sz="3200" b="1" dirty="0">
                <a:solidFill>
                  <a:schemeClr val="bg1"/>
                </a:solidFill>
              </a:rPr>
              <a:t>Where  mean annual precipitation is :</a:t>
            </a:r>
          </a:p>
          <a:p>
            <a:r>
              <a:rPr lang="en-US" sz="3200" b="1" dirty="0">
                <a:solidFill>
                  <a:schemeClr val="bg1"/>
                </a:solidFill>
              </a:rPr>
              <a:t>&gt;40 inches within 7 days</a:t>
            </a:r>
          </a:p>
          <a:p>
            <a:r>
              <a:rPr lang="en-US" sz="3200" b="1" dirty="0">
                <a:solidFill>
                  <a:schemeClr val="bg1"/>
                </a:solidFill>
              </a:rPr>
              <a:t>&lt;40 inches within 14 days</a:t>
            </a:r>
          </a:p>
        </p:txBody>
      </p:sp>
      <p:pic>
        <p:nvPicPr>
          <p:cNvPr id="6" name="Picture 5" descr="DEC Logo 1"/>
          <p:cNvPicPr/>
          <p:nvPr/>
        </p:nvPicPr>
        <p:blipFill>
          <a:blip r:embed="rId3" cstate="print"/>
          <a:srcRect/>
          <a:stretch>
            <a:fillRect/>
          </a:stretch>
        </p:blipFill>
        <p:spPr bwMode="auto">
          <a:xfrm>
            <a:off x="7948613" y="261728"/>
            <a:ext cx="1042987" cy="966787"/>
          </a:xfrm>
          <a:prstGeom prst="rect">
            <a:avLst/>
          </a:prstGeom>
          <a:noFill/>
          <a:ln w="9525">
            <a:noFill/>
            <a:miter lim="800000"/>
            <a:headEnd/>
            <a:tailEnd/>
          </a:ln>
        </p:spPr>
      </p:pic>
    </p:spTree>
    <p:extLst>
      <p:ext uri="{BB962C8B-B14F-4D97-AF65-F5344CB8AC3E}">
        <p14:creationId xmlns:p14="http://schemas.microsoft.com/office/powerpoint/2010/main" val="3565420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nvironmental\KrisB\Storm Water\Photos\K Bch Rd Aug 14 08\IMG_350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val="0"/>
              </a:ext>
            </a:extLst>
          </a:blip>
          <a:srcRect t="26944" r="9796" b="5402"/>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33400" y="2089548"/>
            <a:ext cx="8153400" cy="3657599"/>
          </a:xfrm>
        </p:spPr>
        <p:txBody>
          <a:bodyPr>
            <a:normAutofit fontScale="92500"/>
          </a:bodyPr>
          <a:lstStyle/>
          <a:p>
            <a:pPr marL="0" lvl="0" indent="0">
              <a:lnSpc>
                <a:spcPct val="90000"/>
              </a:lnSpc>
              <a:spcBef>
                <a:spcPts val="1000"/>
              </a:spcBef>
              <a:buNone/>
            </a:pPr>
            <a:r>
              <a:rPr lang="en-US" dirty="0"/>
              <a:t>The following are required to be completed as soon as practicable, but no later than 14 calendar days after initiation of soil stabilization measures for</a:t>
            </a:r>
          </a:p>
          <a:p>
            <a:pPr marL="228600" lvl="0" indent="-228600">
              <a:lnSpc>
                <a:spcPct val="90000"/>
              </a:lnSpc>
              <a:spcBef>
                <a:spcPts val="1000"/>
              </a:spcBef>
            </a:pPr>
            <a:r>
              <a:rPr lang="en-US" dirty="0"/>
              <a:t>Vegetative stabilization, all activities necessary to initially seed or plant the area to be stabilized; and/or</a:t>
            </a:r>
          </a:p>
          <a:p>
            <a:pPr marL="228600" lvl="0" indent="-228600">
              <a:lnSpc>
                <a:spcPct val="90000"/>
              </a:lnSpc>
              <a:spcBef>
                <a:spcPts val="1000"/>
              </a:spcBef>
            </a:pPr>
            <a:r>
              <a:rPr lang="en-US" dirty="0"/>
              <a:t>Non-vegetative stabilization, the installation or application of all such non-vegetative measures.</a:t>
            </a:r>
          </a:p>
          <a:p>
            <a:endParaRPr lang="en-US" dirty="0"/>
          </a:p>
        </p:txBody>
      </p:sp>
      <p:sp>
        <p:nvSpPr>
          <p:cNvPr id="2" name="Title 1"/>
          <p:cNvSpPr>
            <a:spLocks noGrp="1"/>
          </p:cNvSpPr>
          <p:nvPr>
            <p:ph type="title"/>
          </p:nvPr>
        </p:nvSpPr>
        <p:spPr>
          <a:xfrm>
            <a:off x="827246" y="609600"/>
            <a:ext cx="7543800" cy="914400"/>
          </a:xfrm>
        </p:spPr>
        <p:txBody>
          <a:bodyPr>
            <a:normAutofit fontScale="90000"/>
          </a:bodyPr>
          <a:lstStyle/>
          <a:p>
            <a:r>
              <a:rPr lang="en-US" dirty="0"/>
              <a:t>Deadline to Complete Temporary Stabilization Activities </a:t>
            </a:r>
            <a:br>
              <a:rPr lang="en-US" b="1" dirty="0"/>
            </a:br>
            <a:r>
              <a:rPr lang="en-US" sz="3200" dirty="0"/>
              <a:t>(Part 4.5.1.2)</a:t>
            </a:r>
          </a:p>
        </p:txBody>
      </p:sp>
      <p:pic>
        <p:nvPicPr>
          <p:cNvPr id="5" name="Picture 4" descr="DEC Logo 1"/>
          <p:cNvPicPr/>
          <p:nvPr/>
        </p:nvPicPr>
        <p:blipFill>
          <a:blip r:embed="rId4" cstate="print"/>
          <a:srcRect/>
          <a:stretch>
            <a:fillRect/>
          </a:stretch>
        </p:blipFill>
        <p:spPr bwMode="auto">
          <a:xfrm>
            <a:off x="8089106" y="5747147"/>
            <a:ext cx="1042987" cy="966787"/>
          </a:xfrm>
          <a:prstGeom prst="rect">
            <a:avLst/>
          </a:prstGeom>
          <a:noFill/>
          <a:ln w="9525">
            <a:noFill/>
            <a:miter lim="800000"/>
            <a:headEnd/>
            <a:tailEnd/>
          </a:ln>
        </p:spPr>
      </p:pic>
    </p:spTree>
    <p:extLst>
      <p:ext uri="{BB962C8B-B14F-4D97-AF65-F5344CB8AC3E}">
        <p14:creationId xmlns:p14="http://schemas.microsoft.com/office/powerpoint/2010/main" val="2999287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8010637"/>
          <p:cNvPicPr>
            <a:picLocks noGrp="1" noChangeAspect="1" noChangeArrowheads="1"/>
          </p:cNvPicPr>
          <p:nvPr/>
        </p:nvPicPr>
        <p:blipFill>
          <a:blip r:embed="rId3" cstate="print"/>
          <a:srcRect/>
          <a:stretch>
            <a:fillRect/>
          </a:stretch>
        </p:blipFill>
        <p:spPr>
          <a:xfrm>
            <a:off x="0" y="-1"/>
            <a:ext cx="9144000" cy="6858001"/>
          </a:xfrm>
          <a:prstGeom prst="rect">
            <a:avLst/>
          </a:prstGeom>
          <a:noFill/>
          <a:ln/>
          <a:effectLst>
            <a:innerShdw blurRad="114300">
              <a:prstClr val="black"/>
            </a:innerShdw>
          </a:effectLst>
        </p:spPr>
      </p:pic>
      <p:sp>
        <p:nvSpPr>
          <p:cNvPr id="6" name="TextBox 4"/>
          <p:cNvSpPr txBox="1"/>
          <p:nvPr/>
        </p:nvSpPr>
        <p:spPr>
          <a:xfrm>
            <a:off x="7772399" y="6329198"/>
            <a:ext cx="124226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Tuntutuliak</a:t>
            </a:r>
            <a:endParaRPr lang="en-US" dirty="0"/>
          </a:p>
        </p:txBody>
      </p:sp>
      <p:sp>
        <p:nvSpPr>
          <p:cNvPr id="7" name="TextBox 6"/>
          <p:cNvSpPr txBox="1"/>
          <p:nvPr/>
        </p:nvSpPr>
        <p:spPr>
          <a:xfrm>
            <a:off x="628948" y="159543"/>
            <a:ext cx="6700838" cy="1077218"/>
          </a:xfrm>
          <a:prstGeom prst="rect">
            <a:avLst/>
          </a:prstGeom>
          <a:noFill/>
        </p:spPr>
        <p:txBody>
          <a:bodyPr wrap="square" rtlCol="0">
            <a:spAutoFit/>
          </a:bodyPr>
          <a:lstStyle/>
          <a:p>
            <a:pPr algn="ctr"/>
            <a:r>
              <a:rPr lang="en-US" sz="3200" dirty="0">
                <a:solidFill>
                  <a:schemeClr val="bg1"/>
                </a:solidFill>
              </a:rPr>
              <a:t>Deadline to Complete Final Stabilization Activities </a:t>
            </a:r>
            <a:endParaRPr lang="en-US" sz="3200" b="1" dirty="0">
              <a:solidFill>
                <a:schemeClr val="bg1"/>
              </a:solidFill>
            </a:endParaRPr>
          </a:p>
        </p:txBody>
      </p:sp>
      <p:sp>
        <p:nvSpPr>
          <p:cNvPr id="9" name="TextBox 8"/>
          <p:cNvSpPr txBox="1"/>
          <p:nvPr/>
        </p:nvSpPr>
        <p:spPr>
          <a:xfrm>
            <a:off x="342900" y="2179521"/>
            <a:ext cx="8458200" cy="4154984"/>
          </a:xfrm>
          <a:prstGeom prst="rect">
            <a:avLst/>
          </a:prstGeom>
          <a:noFill/>
        </p:spPr>
        <p:txBody>
          <a:bodyPr wrap="square" rtlCol="0">
            <a:spAutoFit/>
          </a:bodyPr>
          <a:lstStyle/>
          <a:p>
            <a:r>
              <a:rPr lang="en-US" sz="2400" dirty="0"/>
              <a:t>The permittee must within 7 calendar days of initiating final stabilization complete or continue maintenance for the following on any portion of the site that has reached final grading and for areas where clearing, grading, excavating, or other earth disturbing activities have permanently ceased:</a:t>
            </a:r>
          </a:p>
          <a:p>
            <a:endParaRPr lang="en-US" sz="2400" dirty="0"/>
          </a:p>
          <a:p>
            <a:r>
              <a:rPr lang="en-US" sz="2400" dirty="0"/>
              <a:t>All soil conditioning, seeding, watering, mulching, and any other required activities for the establishment of vegetative cover;</a:t>
            </a:r>
          </a:p>
          <a:p>
            <a:r>
              <a:rPr lang="en-US" sz="2400" dirty="0"/>
              <a:t>The installation or application of all such measures for vegetative cover; and/or</a:t>
            </a:r>
          </a:p>
          <a:p>
            <a:r>
              <a:rPr lang="en-US" sz="2400" dirty="0"/>
              <a:t>The placement of non-vegetative final stabilization measures.</a:t>
            </a:r>
          </a:p>
        </p:txBody>
      </p:sp>
      <p:pic>
        <p:nvPicPr>
          <p:cNvPr id="10" name="Picture 9" descr="DEC Logo 1"/>
          <p:cNvPicPr/>
          <p:nvPr/>
        </p:nvPicPr>
        <p:blipFill>
          <a:blip r:embed="rId4" cstate="print"/>
          <a:srcRect/>
          <a:stretch>
            <a:fillRect/>
          </a:stretch>
        </p:blipFill>
        <p:spPr bwMode="auto">
          <a:xfrm>
            <a:off x="7958733" y="214759"/>
            <a:ext cx="1042987" cy="966787"/>
          </a:xfrm>
          <a:prstGeom prst="rect">
            <a:avLst/>
          </a:prstGeom>
          <a:noFill/>
          <a:ln w="9525">
            <a:noFill/>
            <a:miter lim="800000"/>
            <a:headEnd/>
            <a:tailEnd/>
          </a:ln>
        </p:spPr>
      </p:pic>
    </p:spTree>
    <p:extLst>
      <p:ext uri="{BB962C8B-B14F-4D97-AF65-F5344CB8AC3E}">
        <p14:creationId xmlns:p14="http://schemas.microsoft.com/office/powerpoint/2010/main" val="4155156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ex\Pictures\best\FYU Photos 10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a:innerShdw blurRad="114300">
              <a:prstClr val="black"/>
            </a:innerShdw>
          </a:effectLst>
        </p:spPr>
      </p:pic>
      <p:sp>
        <p:nvSpPr>
          <p:cNvPr id="2" name="Title 1"/>
          <p:cNvSpPr>
            <a:spLocks noGrp="1"/>
          </p:cNvSpPr>
          <p:nvPr>
            <p:ph type="title"/>
          </p:nvPr>
        </p:nvSpPr>
        <p:spPr>
          <a:xfrm>
            <a:off x="457200" y="342900"/>
            <a:ext cx="8229600" cy="990600"/>
          </a:xfrm>
        </p:spPr>
        <p:txBody>
          <a:bodyPr>
            <a:noAutofit/>
          </a:bodyPr>
          <a:lstStyle/>
          <a:p>
            <a:pPr algn="l"/>
            <a:r>
              <a:rPr lang="en-US" sz="3600" b="1" dirty="0">
                <a:solidFill>
                  <a:schemeClr val="bg1"/>
                </a:solidFill>
              </a:rPr>
              <a:t>4.2.2 Minimize the Amount of Soil Exposed during Construction Activity</a:t>
            </a:r>
          </a:p>
        </p:txBody>
      </p:sp>
      <p:sp>
        <p:nvSpPr>
          <p:cNvPr id="6" name="TextBox 5"/>
          <p:cNvSpPr txBox="1"/>
          <p:nvPr/>
        </p:nvSpPr>
        <p:spPr>
          <a:xfrm>
            <a:off x="0" y="3669268"/>
            <a:ext cx="2066335" cy="369332"/>
          </a:xfrm>
          <a:prstGeom prst="rect">
            <a:avLst/>
          </a:prstGeom>
          <a:noFill/>
        </p:spPr>
        <p:txBody>
          <a:bodyPr wrap="none" rtlCol="0">
            <a:spAutoFit/>
          </a:bodyPr>
          <a:lstStyle/>
          <a:p>
            <a:r>
              <a:rPr lang="en-US" dirty="0">
                <a:solidFill>
                  <a:prstClr val="white"/>
                </a:solidFill>
              </a:rPr>
              <a:t>Preserve Vegetation</a:t>
            </a:r>
          </a:p>
        </p:txBody>
      </p:sp>
      <p:sp>
        <p:nvSpPr>
          <p:cNvPr id="7" name="TextBox 6"/>
          <p:cNvSpPr txBox="1"/>
          <p:nvPr/>
        </p:nvSpPr>
        <p:spPr>
          <a:xfrm>
            <a:off x="2514600" y="4876800"/>
            <a:ext cx="971741" cy="461665"/>
          </a:xfrm>
          <a:prstGeom prst="rect">
            <a:avLst/>
          </a:prstGeom>
          <a:noFill/>
        </p:spPr>
        <p:txBody>
          <a:bodyPr wrap="none" rtlCol="0">
            <a:spAutoFit/>
          </a:bodyPr>
          <a:lstStyle/>
          <a:p>
            <a:r>
              <a:rPr lang="en-US" sz="2400" dirty="0">
                <a:solidFill>
                  <a:prstClr val="white"/>
                </a:solidFill>
              </a:rPr>
              <a:t>Mulch</a:t>
            </a:r>
          </a:p>
        </p:txBody>
      </p:sp>
      <p:sp>
        <p:nvSpPr>
          <p:cNvPr id="9" name="TextBox 8"/>
          <p:cNvSpPr txBox="1"/>
          <p:nvPr/>
        </p:nvSpPr>
        <p:spPr>
          <a:xfrm>
            <a:off x="188904" y="6324600"/>
            <a:ext cx="1182696" cy="369332"/>
          </a:xfrm>
          <a:prstGeom prst="rect">
            <a:avLst/>
          </a:prstGeom>
          <a:noFill/>
        </p:spPr>
        <p:txBody>
          <a:bodyPr wrap="none" rtlCol="0">
            <a:spAutoFit/>
          </a:bodyPr>
          <a:lstStyle/>
          <a:p>
            <a:r>
              <a:rPr lang="en-US" dirty="0">
                <a:solidFill>
                  <a:prstClr val="white"/>
                </a:solidFill>
              </a:rPr>
              <a:t>Fort Yukon</a:t>
            </a:r>
          </a:p>
        </p:txBody>
      </p:sp>
      <p:pic>
        <p:nvPicPr>
          <p:cNvPr id="10" name="Picture 9" descr="DEC Logo 1"/>
          <p:cNvPicPr/>
          <p:nvPr/>
        </p:nvPicPr>
        <p:blipFill>
          <a:blip r:embed="rId3" cstate="print"/>
          <a:srcRect/>
          <a:stretch>
            <a:fillRect/>
          </a:stretch>
        </p:blipFill>
        <p:spPr bwMode="auto">
          <a:xfrm>
            <a:off x="7696200" y="304800"/>
            <a:ext cx="1042988" cy="1066800"/>
          </a:xfrm>
          <a:prstGeom prst="rect">
            <a:avLst/>
          </a:prstGeom>
          <a:noFill/>
          <a:ln w="9525">
            <a:noFill/>
            <a:miter lim="800000"/>
            <a:headEnd/>
            <a:tailEnd/>
          </a:ln>
        </p:spPr>
      </p:pic>
    </p:spTree>
    <p:extLst>
      <p:ext uri="{BB962C8B-B14F-4D97-AF65-F5344CB8AC3E}">
        <p14:creationId xmlns:p14="http://schemas.microsoft.com/office/powerpoint/2010/main" val="517863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nvironmental\KrisB\Storm Water\Photos\K Bch Rd Aug 14 08\IMG_3507.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2000"/>
                    </a14:imgEffect>
                  </a14:imgLayer>
                </a14:imgProps>
              </a:ext>
              <a:ext uri="{28A0092B-C50C-407E-A947-70E740481C1C}">
                <a14:useLocalDpi xmlns:a14="http://schemas.microsoft.com/office/drawing/2010/main" val="0"/>
              </a:ext>
            </a:extLst>
          </a:blip>
          <a:srcRect/>
          <a:stretch>
            <a:fillRect/>
          </a:stretch>
        </p:blipFill>
        <p:spPr bwMode="auto">
          <a:xfrm>
            <a:off x="0" y="0"/>
            <a:ext cx="9208294"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50044" y="561975"/>
            <a:ext cx="8436769" cy="1219200"/>
          </a:xfrm>
        </p:spPr>
        <p:txBody>
          <a:bodyPr/>
          <a:lstStyle/>
          <a:p>
            <a:r>
              <a:rPr lang="en-US" sz="3600" dirty="0">
                <a:latin typeface="Calibri" panose="020F0502020204030204" pitchFamily="34" charset="0"/>
              </a:rPr>
              <a:t>Exceptions to the Deadlines for Initiating and Completing Stabilization  (Part 4.5.1.3)</a:t>
            </a:r>
          </a:p>
        </p:txBody>
      </p:sp>
      <p:sp>
        <p:nvSpPr>
          <p:cNvPr id="6" name="TextBox 5"/>
          <p:cNvSpPr txBox="1"/>
          <p:nvPr/>
        </p:nvSpPr>
        <p:spPr>
          <a:xfrm>
            <a:off x="145255" y="2362200"/>
            <a:ext cx="8846345" cy="3108543"/>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800" dirty="0">
                <a:latin typeface="Calibri" panose="020F0502020204030204" pitchFamily="34" charset="0"/>
              </a:rPr>
              <a:t>Projects in Arid or Semi-Arid, or Drought Stricken Areas</a:t>
            </a:r>
          </a:p>
          <a:p>
            <a:pPr marL="285750" indent="-285750">
              <a:lnSpc>
                <a:spcPct val="150000"/>
              </a:lnSpc>
              <a:buFont typeface="Wingdings" panose="05000000000000000000" pitchFamily="2" charset="2"/>
              <a:buChar char="§"/>
            </a:pPr>
            <a:endParaRPr lang="en-US" sz="2800" dirty="0">
              <a:latin typeface="Calibri" panose="020F0502020204030204" pitchFamily="34" charset="0"/>
            </a:endParaRPr>
          </a:p>
          <a:p>
            <a:pPr marL="342900" indent="-342900">
              <a:buFont typeface="Wingdings" panose="05000000000000000000" pitchFamily="2" charset="2"/>
              <a:buChar char="§"/>
            </a:pPr>
            <a:r>
              <a:rPr lang="en-US" sz="2800" dirty="0">
                <a:latin typeface="Calibri" panose="020F0502020204030204" pitchFamily="34" charset="0"/>
              </a:rPr>
              <a:t>Deadlines for projects that are affected by circumstances beyond the control of the permittee that delay the initiation and/or completion of vegetative stabilization </a:t>
            </a:r>
          </a:p>
          <a:p>
            <a:pPr marL="457200" indent="-457200">
              <a:buFont typeface="Arial" panose="020B0604020202020204" pitchFamily="34" charset="0"/>
              <a:buChar char="•"/>
            </a:pPr>
            <a:endParaRPr lang="en-US" sz="2800" dirty="0">
              <a:latin typeface="Calibri" panose="020F0502020204030204" pitchFamily="34" charset="0"/>
            </a:endParaRPr>
          </a:p>
        </p:txBody>
      </p:sp>
      <p:pic>
        <p:nvPicPr>
          <p:cNvPr id="5" name="Picture 4" descr="DEC Logo 1"/>
          <p:cNvPicPr/>
          <p:nvPr/>
        </p:nvPicPr>
        <p:blipFill>
          <a:blip r:embed="rId5" cstate="print"/>
          <a:srcRect/>
          <a:stretch>
            <a:fillRect/>
          </a:stretch>
        </p:blipFill>
        <p:spPr bwMode="auto">
          <a:xfrm>
            <a:off x="7705726" y="5329238"/>
            <a:ext cx="1042987" cy="966787"/>
          </a:xfrm>
          <a:prstGeom prst="rect">
            <a:avLst/>
          </a:prstGeom>
          <a:noFill/>
          <a:ln w="9525">
            <a:noFill/>
            <a:miter lim="800000"/>
            <a:headEnd/>
            <a:tailEnd/>
          </a:ln>
        </p:spPr>
      </p:pic>
    </p:spTree>
    <p:extLst>
      <p:ext uri="{BB962C8B-B14F-4D97-AF65-F5344CB8AC3E}">
        <p14:creationId xmlns:p14="http://schemas.microsoft.com/office/powerpoint/2010/main" val="2220842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nvironmental\KrisB\Storm Water\Photos\Bragraw Interchange Aug 28 08\Aug 25 08 Field Review 055.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14375" y="2506662"/>
            <a:ext cx="7886700" cy="4351338"/>
          </a:xfrm>
        </p:spPr>
        <p:txBody>
          <a:bodyPr>
            <a:normAutofit/>
          </a:bodyPr>
          <a:lstStyle/>
          <a:p>
            <a:pPr>
              <a:buFont typeface="Wingdings" panose="05000000000000000000" pitchFamily="2" charset="2"/>
              <a:buChar char="§"/>
            </a:pPr>
            <a:r>
              <a:rPr lang="en-US" sz="2800" dirty="0">
                <a:latin typeface="Calibri" panose="020F0502020204030204" pitchFamily="34" charset="0"/>
              </a:rPr>
              <a:t>Deadline to Initiate Stabilization</a:t>
            </a:r>
          </a:p>
          <a:p>
            <a:pPr>
              <a:buFont typeface="Wingdings" panose="05000000000000000000" pitchFamily="2" charset="2"/>
              <a:buChar char="§"/>
            </a:pPr>
            <a:r>
              <a:rPr lang="en-US" sz="2800" dirty="0">
                <a:latin typeface="Calibri" panose="020F0502020204030204" pitchFamily="34" charset="0"/>
              </a:rPr>
              <a:t>Deadline to Complete Temporary Stabilization Activities</a:t>
            </a:r>
          </a:p>
          <a:p>
            <a:pPr>
              <a:buFont typeface="Wingdings" panose="05000000000000000000" pitchFamily="2" charset="2"/>
              <a:buChar char="§"/>
            </a:pPr>
            <a:r>
              <a:rPr lang="en-US" sz="2800" dirty="0">
                <a:latin typeface="Calibri" panose="020F0502020204030204" pitchFamily="34" charset="0"/>
              </a:rPr>
              <a:t>Exceptions to the Deadlines for Initiating and Completing Stabilization</a:t>
            </a:r>
          </a:p>
          <a:p>
            <a:pPr>
              <a:buFont typeface="Wingdings" panose="05000000000000000000" pitchFamily="2" charset="2"/>
              <a:buChar char="§"/>
            </a:pPr>
            <a:r>
              <a:rPr lang="en-US" sz="2800" dirty="0">
                <a:latin typeface="Calibri" panose="020F0502020204030204" pitchFamily="34" charset="0"/>
              </a:rPr>
              <a:t>Deadline to complete Final Stabilization Activities</a:t>
            </a:r>
          </a:p>
          <a:p>
            <a:pPr>
              <a:buFont typeface="Wingdings" panose="05000000000000000000" pitchFamily="2" charset="2"/>
              <a:buChar char="§"/>
            </a:pPr>
            <a:r>
              <a:rPr lang="en-US" sz="2800" dirty="0">
                <a:latin typeface="Calibri" panose="020F0502020204030204" pitchFamily="34" charset="0"/>
              </a:rPr>
              <a:t>Stabilization Requirements for Terminating Permit Authorization</a:t>
            </a:r>
          </a:p>
        </p:txBody>
      </p:sp>
      <p:sp>
        <p:nvSpPr>
          <p:cNvPr id="2" name="Title 1"/>
          <p:cNvSpPr>
            <a:spLocks noGrp="1"/>
          </p:cNvSpPr>
          <p:nvPr>
            <p:ph type="title"/>
          </p:nvPr>
        </p:nvSpPr>
        <p:spPr>
          <a:xfrm>
            <a:off x="221456" y="180976"/>
            <a:ext cx="8979694" cy="1728788"/>
          </a:xfrm>
        </p:spPr>
        <p:txBody>
          <a:bodyPr>
            <a:normAutofit fontScale="90000"/>
          </a:bodyPr>
          <a:lstStyle/>
          <a:p>
            <a:pPr algn="ctr"/>
            <a:r>
              <a:rPr lang="en-US" dirty="0">
                <a:latin typeface="Calibri" panose="020F0502020204030204" pitchFamily="34" charset="0"/>
              </a:rPr>
              <a:t>Minimum Requirements for Soil Stabilization</a:t>
            </a:r>
            <a:br>
              <a:rPr lang="en-US" dirty="0">
                <a:latin typeface="Calibri" panose="020F0502020204030204" pitchFamily="34" charset="0"/>
              </a:rPr>
            </a:br>
            <a:r>
              <a:rPr lang="en-US" sz="2800" dirty="0">
                <a:latin typeface="Calibri" panose="020F0502020204030204" pitchFamily="34" charset="0"/>
              </a:rPr>
              <a:t>(Follow Along in the Permit -- Part 4.5)</a:t>
            </a:r>
          </a:p>
        </p:txBody>
      </p:sp>
    </p:spTree>
    <p:extLst>
      <p:ext uri="{BB962C8B-B14F-4D97-AF65-F5344CB8AC3E}">
        <p14:creationId xmlns:p14="http://schemas.microsoft.com/office/powerpoint/2010/main" val="355568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nvironmental\KrisB\Storm Water\Photos\Bragraw Interchange Aug 28 08\Aug 25 08 Field Review 05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256283"/>
            <a:ext cx="8534400" cy="1754326"/>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rPr>
              <a:t>Stabilization Requirements for Terminating Permit Authorization </a:t>
            </a:r>
          </a:p>
          <a:p>
            <a:pPr algn="ctr"/>
            <a:r>
              <a:rPr lang="en-US" sz="3600" dirty="0">
                <a:solidFill>
                  <a:schemeClr val="bg1"/>
                </a:solidFill>
                <a:latin typeface="Calibri" panose="020F0502020204030204" pitchFamily="34" charset="0"/>
              </a:rPr>
              <a:t>(Part 4.5.2)</a:t>
            </a:r>
          </a:p>
        </p:txBody>
      </p:sp>
      <p:sp>
        <p:nvSpPr>
          <p:cNvPr id="3" name="TextBox 2"/>
          <p:cNvSpPr txBox="1"/>
          <p:nvPr/>
        </p:nvSpPr>
        <p:spPr>
          <a:xfrm>
            <a:off x="152400" y="3554729"/>
            <a:ext cx="9067800" cy="3046988"/>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To terminate authorization under this permit, final stabilization (as defined in Appendix C of the CGP), must be achieved on all portions of the site for which a permittee is responsible and all ground disturbing construction activity or use of related support activities must be completed.</a:t>
            </a:r>
          </a:p>
        </p:txBody>
      </p:sp>
      <p:sp>
        <p:nvSpPr>
          <p:cNvPr id="5" name="TextBox 4"/>
          <p:cNvSpPr txBox="1"/>
          <p:nvPr/>
        </p:nvSpPr>
        <p:spPr>
          <a:xfrm>
            <a:off x="7467600" y="7162800"/>
            <a:ext cx="1447800" cy="369332"/>
          </a:xfrm>
          <a:prstGeom prst="rect">
            <a:avLst/>
          </a:prstGeom>
          <a:noFill/>
        </p:spPr>
        <p:txBody>
          <a:bodyPr wrap="square" rtlCol="0">
            <a:spAutoFit/>
          </a:bodyPr>
          <a:lstStyle/>
          <a:p>
            <a:r>
              <a:rPr lang="en-US" dirty="0"/>
              <a:t>Anchorage</a:t>
            </a:r>
          </a:p>
        </p:txBody>
      </p:sp>
    </p:spTree>
    <p:extLst>
      <p:ext uri="{BB962C8B-B14F-4D97-AF65-F5344CB8AC3E}">
        <p14:creationId xmlns:p14="http://schemas.microsoft.com/office/powerpoint/2010/main" val="2870332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837" y="123030"/>
            <a:ext cx="3567113" cy="1143000"/>
          </a:xfrm>
        </p:spPr>
        <p:txBody>
          <a:bodyPr/>
          <a:lstStyle/>
          <a:p>
            <a:pPr algn="l"/>
            <a:r>
              <a:rPr lang="en-US" dirty="0"/>
              <a:t>Hydroseeding</a:t>
            </a:r>
          </a:p>
        </p:txBody>
      </p:sp>
      <p:pic>
        <p:nvPicPr>
          <p:cNvPr id="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042987"/>
            <a:ext cx="3567113" cy="2638425"/>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idx="1"/>
          </p:nvPr>
        </p:nvSpPr>
        <p:spPr>
          <a:xfrm>
            <a:off x="166687" y="1418430"/>
            <a:ext cx="4724400" cy="4525963"/>
          </a:xfrm>
        </p:spPr>
        <p:txBody>
          <a:bodyPr>
            <a:noAutofit/>
          </a:bodyPr>
          <a:lstStyle/>
          <a:p>
            <a:pPr marL="0" lvl="0" indent="0">
              <a:lnSpc>
                <a:spcPct val="150000"/>
              </a:lnSpc>
              <a:spcBef>
                <a:spcPts val="0"/>
              </a:spcBef>
              <a:buNone/>
            </a:pPr>
            <a:r>
              <a:rPr lang="en-US" sz="2400" dirty="0">
                <a:solidFill>
                  <a:prstClr val="white"/>
                </a:solidFill>
                <a:latin typeface="Arial" panose="020B0604020202020204" pitchFamily="34" charset="0"/>
                <a:cs typeface="Arial" panose="020B0604020202020204" pitchFamily="34" charset="0"/>
              </a:rPr>
              <a:t>The process of combining seed, mulch, fertilizer and soil  amendments with water to mix in a Hydro seeder tank to form a thick slurry.  </a:t>
            </a:r>
          </a:p>
          <a:p>
            <a:pPr marL="0" lvl="0" indent="0">
              <a:lnSpc>
                <a:spcPct val="150000"/>
              </a:lnSpc>
              <a:spcBef>
                <a:spcPts val="0"/>
              </a:spcBef>
              <a:buNone/>
            </a:pPr>
            <a:r>
              <a:rPr lang="en-US" sz="2400" dirty="0">
                <a:solidFill>
                  <a:prstClr val="white"/>
                </a:solidFill>
                <a:latin typeface="Arial" panose="020B0604020202020204" pitchFamily="34" charset="0"/>
                <a:cs typeface="Arial" panose="020B0604020202020204" pitchFamily="34" charset="0"/>
              </a:rPr>
              <a:t>This slurry is applied with pressure to the surface for seed germination and turf development.</a:t>
            </a:r>
          </a:p>
          <a:p>
            <a:endParaRPr lang="en-US" sz="2400" dirty="0"/>
          </a:p>
        </p:txBody>
      </p:sp>
      <p:pic>
        <p:nvPicPr>
          <p:cNvPr id="2050" name="Picture 2" descr="akgreen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855642"/>
            <a:ext cx="3567113" cy="267533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49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05350" y="149040"/>
            <a:ext cx="4114800" cy="792162"/>
          </a:xfrm>
        </p:spPr>
        <p:txBody>
          <a:bodyPr/>
          <a:lstStyle/>
          <a:p>
            <a:pPr algn="l"/>
            <a:r>
              <a:rPr lang="en-US" dirty="0"/>
              <a:t>Hydroseeding</a:t>
            </a:r>
          </a:p>
        </p:txBody>
      </p:sp>
      <p:sp>
        <p:nvSpPr>
          <p:cNvPr id="5" name="Content Placeholder 4"/>
          <p:cNvSpPr>
            <a:spLocks noGrp="1"/>
          </p:cNvSpPr>
          <p:nvPr>
            <p:ph idx="1"/>
          </p:nvPr>
        </p:nvSpPr>
        <p:spPr>
          <a:xfrm>
            <a:off x="152400" y="762000"/>
            <a:ext cx="8991600" cy="2895600"/>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Advantages:</a:t>
            </a:r>
          </a:p>
          <a:p>
            <a:pPr marL="257175" lvl="0" indent="-257175" defTabSz="685800"/>
            <a:r>
              <a:rPr lang="en-US" sz="2400" dirty="0">
                <a:solidFill>
                  <a:prstClr val="white"/>
                </a:solidFill>
                <a:latin typeface="Arial" panose="020B0604020202020204" pitchFamily="34" charset="0"/>
                <a:cs typeface="Arial" panose="020B0604020202020204" pitchFamily="34" charset="0"/>
              </a:rPr>
              <a:t>Cost effective less labor intensive</a:t>
            </a:r>
          </a:p>
          <a:p>
            <a:pPr marL="257175" lvl="0" indent="-257175" defTabSz="685800"/>
            <a:r>
              <a:rPr lang="en-US" sz="2400" dirty="0">
                <a:solidFill>
                  <a:prstClr val="white"/>
                </a:solidFill>
                <a:latin typeface="Arial" panose="020B0604020202020204" pitchFamily="34" charset="0"/>
                <a:cs typeface="Arial" panose="020B0604020202020204" pitchFamily="34" charset="0"/>
              </a:rPr>
              <a:t>Vegetation Quality is better </a:t>
            </a:r>
          </a:p>
          <a:p>
            <a:pPr marL="257175" lvl="0" indent="-257175" defTabSz="685800"/>
            <a:r>
              <a:rPr lang="en-US" sz="2400" dirty="0">
                <a:solidFill>
                  <a:prstClr val="white"/>
                </a:solidFill>
                <a:latin typeface="Arial" panose="020B0604020202020204" pitchFamily="34" charset="0"/>
                <a:cs typeface="Arial" panose="020B0604020202020204" pitchFamily="34" charset="0"/>
              </a:rPr>
              <a:t>Micro environment for seed germination and high-water retention</a:t>
            </a:r>
          </a:p>
          <a:p>
            <a:pPr marL="257175" lvl="0" indent="-257175" defTabSz="685800"/>
            <a:r>
              <a:rPr lang="en-US" sz="2400" dirty="0">
                <a:solidFill>
                  <a:prstClr val="white"/>
                </a:solidFill>
                <a:latin typeface="Arial" panose="020B0604020202020204" pitchFamily="34" charset="0"/>
                <a:cs typeface="Arial" panose="020B0604020202020204" pitchFamily="34" charset="0"/>
              </a:rPr>
              <a:t>More coverage in less time</a:t>
            </a:r>
          </a:p>
          <a:p>
            <a:pPr marL="257175" lvl="0" indent="-257175" defTabSz="685800"/>
            <a:r>
              <a:rPr lang="en-US" sz="2400" dirty="0">
                <a:solidFill>
                  <a:prstClr val="white"/>
                </a:solidFill>
                <a:latin typeface="Arial" panose="020B0604020202020204" pitchFamily="34" charset="0"/>
                <a:cs typeface="Arial" panose="020B0604020202020204" pitchFamily="34" charset="0"/>
              </a:rPr>
              <a:t>Erosion Control </a:t>
            </a:r>
          </a:p>
          <a:p>
            <a:pPr marL="0" indent="0">
              <a:buNone/>
            </a:pPr>
            <a:endParaRPr lang="en-US" dirty="0"/>
          </a:p>
        </p:txBody>
      </p:sp>
      <p:sp>
        <p:nvSpPr>
          <p:cNvPr id="6" name="Rectangle 5"/>
          <p:cNvSpPr/>
          <p:nvPr/>
        </p:nvSpPr>
        <p:spPr>
          <a:xfrm>
            <a:off x="3276600" y="3657600"/>
            <a:ext cx="6019800" cy="2655279"/>
          </a:xfrm>
          <a:prstGeom prst="rect">
            <a:avLst/>
          </a:prstGeom>
        </p:spPr>
        <p:txBody>
          <a:bodyPr wrap="square">
            <a:spAutoFit/>
          </a:bodyPr>
          <a:lstStyle/>
          <a:p>
            <a:pPr fontAlgn="base">
              <a:lnSpc>
                <a:spcPct val="105000"/>
              </a:lnSpc>
              <a:spcAft>
                <a:spcPct val="0"/>
              </a:spcAft>
              <a:buClr>
                <a:srgbClr val="FFFF99"/>
              </a:buClr>
              <a:defRPr/>
            </a:pPr>
            <a:r>
              <a:rPr lang="en-US" altLang="en-US" sz="2000" dirty="0">
                <a:solidFill>
                  <a:srgbClr val="FFFFFF"/>
                </a:solidFill>
                <a:latin typeface="Arial" panose="020B0604020202020204" pitchFamily="34" charset="0"/>
              </a:rPr>
              <a:t>It can also be applied as:</a:t>
            </a:r>
          </a:p>
          <a:p>
            <a:pPr lvl="1" fontAlgn="base">
              <a:lnSpc>
                <a:spcPct val="105000"/>
              </a:lnSpc>
              <a:spcAft>
                <a:spcPct val="0"/>
              </a:spcAft>
              <a:buFontTx/>
              <a:buChar char="–"/>
              <a:defRPr/>
            </a:pPr>
            <a:r>
              <a:rPr lang="en-US" altLang="en-US" sz="2000" dirty="0">
                <a:solidFill>
                  <a:srgbClr val="FFFFFF"/>
                </a:solidFill>
                <a:latin typeface="Arial" panose="020B0604020202020204" pitchFamily="34" charset="0"/>
              </a:rPr>
              <a:t>A stand alone process – seed and emulsion</a:t>
            </a:r>
          </a:p>
          <a:p>
            <a:pPr lvl="1" fontAlgn="base">
              <a:lnSpc>
                <a:spcPct val="105000"/>
              </a:lnSpc>
              <a:spcAft>
                <a:spcPct val="0"/>
              </a:spcAft>
              <a:buFontTx/>
              <a:buChar char="–"/>
              <a:defRPr/>
            </a:pPr>
            <a:r>
              <a:rPr lang="en-US" altLang="en-US" sz="2000" dirty="0">
                <a:solidFill>
                  <a:srgbClr val="FFFFFF"/>
                </a:solidFill>
                <a:latin typeface="Arial" panose="020B0604020202020204" pitchFamily="34" charset="0"/>
              </a:rPr>
              <a:t>Mixed with Hydraulic Mulch</a:t>
            </a:r>
          </a:p>
          <a:p>
            <a:pPr lvl="1" fontAlgn="base">
              <a:lnSpc>
                <a:spcPct val="105000"/>
              </a:lnSpc>
              <a:spcAft>
                <a:spcPct val="0"/>
              </a:spcAft>
              <a:buFontTx/>
              <a:buChar char="–"/>
              <a:defRPr/>
            </a:pPr>
            <a:r>
              <a:rPr lang="en-US" altLang="en-US" sz="2000" dirty="0">
                <a:solidFill>
                  <a:srgbClr val="FFFFFF"/>
                </a:solidFill>
                <a:latin typeface="Arial" panose="020B0604020202020204" pitchFamily="34" charset="0"/>
              </a:rPr>
              <a:t>Mixed with Soil Binders</a:t>
            </a:r>
          </a:p>
          <a:p>
            <a:pPr lvl="1" fontAlgn="base">
              <a:lnSpc>
                <a:spcPct val="105000"/>
              </a:lnSpc>
              <a:spcAft>
                <a:spcPct val="0"/>
              </a:spcAft>
              <a:buFontTx/>
              <a:buChar char="–"/>
              <a:defRPr/>
            </a:pPr>
            <a:r>
              <a:rPr lang="en-US" altLang="en-US" sz="2000" dirty="0">
                <a:solidFill>
                  <a:srgbClr val="FFFFFF"/>
                </a:solidFill>
                <a:latin typeface="Arial" panose="020B0604020202020204" pitchFamily="34" charset="0"/>
              </a:rPr>
              <a:t>Applied prior to application of Straw Mulch</a:t>
            </a:r>
          </a:p>
          <a:p>
            <a:pPr lvl="1" fontAlgn="base">
              <a:lnSpc>
                <a:spcPct val="105000"/>
              </a:lnSpc>
              <a:spcAft>
                <a:spcPct val="0"/>
              </a:spcAft>
              <a:buFontTx/>
              <a:buChar char="–"/>
              <a:defRPr/>
            </a:pPr>
            <a:r>
              <a:rPr lang="en-US" altLang="en-US" sz="2000" dirty="0">
                <a:solidFill>
                  <a:srgbClr val="FFFFFF"/>
                </a:solidFill>
                <a:latin typeface="Arial" panose="020B0604020202020204" pitchFamily="34" charset="0"/>
              </a:rPr>
              <a:t>Applied prior to application of Rolled Erosion Control Products</a:t>
            </a:r>
          </a:p>
          <a:p>
            <a:pPr lvl="1" fontAlgn="base">
              <a:lnSpc>
                <a:spcPct val="105000"/>
              </a:lnSpc>
              <a:spcAft>
                <a:spcPct val="0"/>
              </a:spcAft>
              <a:buFontTx/>
              <a:buChar char="–"/>
              <a:defRPr/>
            </a:pPr>
            <a:r>
              <a:rPr lang="en-US" altLang="en-US" sz="2000" dirty="0">
                <a:solidFill>
                  <a:srgbClr val="FFFFFF"/>
                </a:solidFill>
                <a:latin typeface="Arial" panose="020B0604020202020204" pitchFamily="34" charset="0"/>
              </a:rPr>
              <a:t>Applied prior to application of Wood Mulch</a:t>
            </a:r>
          </a:p>
        </p:txBody>
      </p:sp>
      <p:pic>
        <p:nvPicPr>
          <p:cNvPr id="1026" name="Picture 2" descr="akgreen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55" y="4124325"/>
            <a:ext cx="3238500"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59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7"/>
            <a:ext cx="8229600" cy="1143000"/>
          </a:xfrm>
        </p:spPr>
        <p:txBody>
          <a:bodyPr/>
          <a:lstStyle/>
          <a:p>
            <a:r>
              <a:rPr lang="en-US" dirty="0"/>
              <a:t>Invasive Species </a:t>
            </a:r>
          </a:p>
        </p:txBody>
      </p:sp>
      <p:sp>
        <p:nvSpPr>
          <p:cNvPr id="3" name="Content Placeholder 2"/>
          <p:cNvSpPr>
            <a:spLocks noGrp="1"/>
          </p:cNvSpPr>
          <p:nvPr>
            <p:ph idx="1"/>
          </p:nvPr>
        </p:nvSpPr>
        <p:spPr>
          <a:xfrm>
            <a:off x="119640" y="786344"/>
            <a:ext cx="8793623" cy="4525963"/>
          </a:xfrm>
        </p:spPr>
        <p:txBody>
          <a:bodyPr/>
          <a:lstStyle/>
          <a:p>
            <a:pPr marL="0" indent="0">
              <a:buNone/>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USDA defines an invasive plant  as a species that is non-native or alien to the ecosystem. </a:t>
            </a:r>
          </a:p>
          <a:p>
            <a:pPr lvl="1"/>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Noxious Weed: An invasive plant species so aggressive that legal action has been taken to prevent their introduction and spread</a:t>
            </a:r>
          </a:p>
          <a:p>
            <a:pPr lvl="1"/>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Can be terrestrial or Aquatic</a:t>
            </a:r>
          </a:p>
          <a:p>
            <a:pPr lvl="1"/>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Invasive species can be plants, insects, animals, fungi, or bacteria. </a:t>
            </a:r>
          </a:p>
          <a:p>
            <a:pPr lvl="1"/>
            <a:r>
              <a:rPr lang="en-US" b="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Alaska. invasive plants are the most common problem for projects.</a:t>
            </a:r>
          </a:p>
          <a:p>
            <a:pPr lvl="1"/>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Easily spread by recreational and industrial equipment,  wind, water, animals, floatplanes, and imported goods.</a:t>
            </a:r>
          </a:p>
          <a:p>
            <a:pPr lvl="1"/>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2" descr="Image result for purple loosestrif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268"/>
          <a:stretch/>
        </p:blipFill>
        <p:spPr bwMode="auto">
          <a:xfrm>
            <a:off x="230737" y="5307184"/>
            <a:ext cx="2395303" cy="1382827"/>
          </a:xfrm>
          <a:prstGeom prst="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 descr="Image result for giant hogweed rash"/>
          <p:cNvPicPr>
            <a:picLocks noChangeAspect="1" noChangeArrowheads="1"/>
          </p:cNvPicPr>
          <p:nvPr/>
        </p:nvPicPr>
        <p:blipFill rotWithShape="1">
          <a:blip r:embed="rId3">
            <a:extLst>
              <a:ext uri="{28A0092B-C50C-407E-A947-70E740481C1C}">
                <a14:useLocalDpi xmlns:a14="http://schemas.microsoft.com/office/drawing/2010/main" val="0"/>
              </a:ext>
            </a:extLst>
          </a:blip>
          <a:srcRect r="28392"/>
          <a:stretch/>
        </p:blipFill>
        <p:spPr bwMode="auto">
          <a:xfrm>
            <a:off x="7564582" y="5305070"/>
            <a:ext cx="1490395" cy="1392178"/>
          </a:xfrm>
          <a:prstGeom prst="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7137" y="5266503"/>
            <a:ext cx="2490359" cy="1469312"/>
          </a:xfrm>
          <a:prstGeom prst="rect">
            <a:avLst/>
          </a:prstGeom>
        </p:spPr>
      </p:pic>
      <p:sp>
        <p:nvSpPr>
          <p:cNvPr id="8" name="TextBox 7"/>
          <p:cNvSpPr txBox="1"/>
          <p:nvPr/>
        </p:nvSpPr>
        <p:spPr>
          <a:xfrm>
            <a:off x="5243537" y="5423896"/>
            <a:ext cx="24166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Vicia</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Cracca</a:t>
            </a:r>
            <a:r>
              <a:rPr kumimoji="0" lang="en-US" sz="1800" b="0" i="0" u="none" strike="noStrike" kern="1200" cap="none" spc="0" normalizeH="0" baseline="0" noProof="0" dirty="0">
                <a:ln>
                  <a:noFill/>
                </a:ln>
                <a:solidFill>
                  <a:prstClr val="white"/>
                </a:solidFill>
                <a:effectLst/>
                <a:uLnTx/>
                <a:uFillTx/>
                <a:latin typeface="Calibri"/>
                <a:ea typeface="+mn-ea"/>
                <a:cs typeface="+mn-cs"/>
              </a:rPr>
              <a:t> – Tufted Vetch found at most construction sites throughout AK</a:t>
            </a:r>
          </a:p>
        </p:txBody>
      </p:sp>
    </p:spTree>
    <p:extLst>
      <p:ext uri="{BB962C8B-B14F-4D97-AF65-F5344CB8AC3E}">
        <p14:creationId xmlns:p14="http://schemas.microsoft.com/office/powerpoint/2010/main" val="2036808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1"/>
            <a:ext cx="8229600" cy="754712"/>
          </a:xfrm>
        </p:spPr>
        <p:txBody>
          <a:bodyPr/>
          <a:lstStyle/>
          <a:p>
            <a:r>
              <a:rPr lang="en-US" dirty="0"/>
              <a:t>Impacts of Invasive Species </a:t>
            </a:r>
          </a:p>
        </p:txBody>
      </p:sp>
      <p:sp>
        <p:nvSpPr>
          <p:cNvPr id="3" name="Content Placeholder 2"/>
          <p:cNvSpPr>
            <a:spLocks noGrp="1"/>
          </p:cNvSpPr>
          <p:nvPr>
            <p:ph idx="1"/>
          </p:nvPr>
        </p:nvSpPr>
        <p:spPr>
          <a:xfrm>
            <a:off x="454299" y="795173"/>
            <a:ext cx="8229600" cy="4525963"/>
          </a:xfrm>
        </p:spPr>
        <p:txBody>
          <a:bodyPr>
            <a:normAutofit/>
          </a:bodyPr>
          <a:lstStyle/>
          <a:p>
            <a:r>
              <a:rPr lang="en-US" b="1" dirty="0">
                <a:solidFill>
                  <a:prstClr val="white"/>
                </a:solidFill>
                <a:effectLst>
                  <a:outerShdw blurRad="38100" dist="38100" dir="2700000" algn="tl">
                    <a:srgbClr val="000000">
                      <a:alpha val="43137"/>
                    </a:srgbClr>
                  </a:outerShdw>
                </a:effectLst>
              </a:rPr>
              <a:t>Cost Alaskan agencies , non-profits and private land managers 29 million from 2007-2011 to manage invasive species.</a:t>
            </a:r>
          </a:p>
          <a:p>
            <a:r>
              <a:rPr lang="en-US" b="1" dirty="0">
                <a:solidFill>
                  <a:prstClr val="white"/>
                </a:solidFill>
                <a:effectLst>
                  <a:outerShdw blurRad="38100" dist="38100" dir="2700000" algn="tl">
                    <a:srgbClr val="000000">
                      <a:alpha val="43137"/>
                    </a:srgbClr>
                  </a:outerShdw>
                </a:effectLst>
              </a:rPr>
              <a:t>Invasive species adversely affect biodiversity and can lead to the extirpation or even extinction of native species, can alter fire cycles, and (non-plant species) can cause or spread diseases</a:t>
            </a:r>
          </a:p>
          <a:p>
            <a:r>
              <a:rPr lang="en-US" b="1" dirty="0">
                <a:solidFill>
                  <a:prstClr val="white"/>
                </a:solidFill>
                <a:effectLst>
                  <a:outerShdw blurRad="38100" dist="38100" dir="2700000" algn="tl">
                    <a:srgbClr val="000000">
                      <a:alpha val="43137"/>
                    </a:srgbClr>
                  </a:outerShdw>
                </a:effectLst>
              </a:rPr>
              <a:t>Can devastate industries, including fisheries, agriculture, and recreation.</a:t>
            </a:r>
          </a:p>
          <a:p>
            <a:r>
              <a:rPr lang="en-US" b="1" dirty="0">
                <a:solidFill>
                  <a:prstClr val="white"/>
                </a:solidFill>
                <a:effectLst>
                  <a:outerShdw blurRad="38100" dist="38100" dir="2700000" algn="tl">
                    <a:srgbClr val="000000">
                      <a:alpha val="43137"/>
                    </a:srgbClr>
                  </a:outerShdw>
                </a:effectLst>
              </a:rPr>
              <a:t>Can destabilize soil and alters hydrology and water quality of stream, rivers, lakes, and wetlands.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7899" y="5052068"/>
            <a:ext cx="2111500" cy="1642419"/>
          </a:xfrm>
          <a:prstGeom prst="rect">
            <a:avLst/>
          </a:prstGeom>
          <a:ln>
            <a:solidFill>
              <a:schemeClr val="tx1"/>
            </a:solidFill>
          </a:ln>
          <a:effectLst>
            <a:outerShdw blurRad="50800" dist="38100" dir="8100000" algn="tr" rotWithShape="0">
              <a:prstClr val="black">
                <a:alpha val="40000"/>
              </a:prstClr>
            </a:outerShdw>
          </a:effec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025" r="9146"/>
          <a:stretch/>
        </p:blipFill>
        <p:spPr>
          <a:xfrm>
            <a:off x="3694544" y="5159649"/>
            <a:ext cx="1749109" cy="1603132"/>
          </a:xfrm>
          <a:prstGeom prst="rect">
            <a:avLst/>
          </a:prstGeom>
          <a:ln>
            <a:solidFill>
              <a:schemeClr val="tx1"/>
            </a:solidFill>
          </a:ln>
          <a:effectLst>
            <a:outerShdw blurRad="50800" dist="38100" dir="8100000" algn="tr" rotWithShape="0">
              <a:prstClr val="black">
                <a:alpha val="40000"/>
              </a:prst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746" r="12324"/>
          <a:stretch/>
        </p:blipFill>
        <p:spPr>
          <a:xfrm>
            <a:off x="287931" y="5192424"/>
            <a:ext cx="1731930" cy="1625115"/>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94652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070"/>
            <a:ext cx="8229600" cy="882763"/>
          </a:xfrm>
        </p:spPr>
        <p:txBody>
          <a:bodyPr/>
          <a:lstStyle/>
          <a:p>
            <a:r>
              <a:rPr lang="en-US" dirty="0"/>
              <a:t>Manage Invasive Species at Work Sites </a:t>
            </a:r>
          </a:p>
        </p:txBody>
      </p:sp>
      <p:sp>
        <p:nvSpPr>
          <p:cNvPr id="5" name="Content Placeholder 2"/>
          <p:cNvSpPr txBox="1">
            <a:spLocks/>
          </p:cNvSpPr>
          <p:nvPr/>
        </p:nvSpPr>
        <p:spPr>
          <a:xfrm>
            <a:off x="298937" y="967833"/>
            <a:ext cx="8757139" cy="21867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Identify noxious and other invasive species of concern at the project site.</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There is an ID app (Alaska Weeds ID), a website (</a:t>
            </a:r>
            <a:r>
              <a:rPr kumimoji="0" lang="en-US" sz="2000" b="0" i="0" u="none" strike="noStrike" kern="1200" cap="none" spc="0" normalizeH="0" baseline="0" noProof="0" dirty="0">
                <a:ln>
                  <a:noFill/>
                </a:ln>
                <a:solidFill>
                  <a:prstClr val="white"/>
                </a:solidFill>
                <a:effectLst/>
                <a:uLnTx/>
                <a:uFillTx/>
                <a:latin typeface="Calibri"/>
                <a:ea typeface="+mn-ea"/>
                <a:cs typeface="+mn-cs"/>
                <a:hlinkClick r:id="rId3"/>
              </a:rPr>
              <a:t>https://accs.uaa.alaska.edu/invasive-species/non-native-plants/</a:t>
            </a:r>
            <a:r>
              <a:rPr kumimoji="0" lang="en-US" sz="2000" b="0" i="0" u="none" strike="noStrike" kern="1200" cap="none" spc="0" normalizeH="0" baseline="0" noProof="0" dirty="0">
                <a:ln>
                  <a:noFill/>
                </a:ln>
                <a:solidFill>
                  <a:prstClr val="white"/>
                </a:solidFill>
                <a:effectLst/>
                <a:uLnTx/>
                <a:uFillTx/>
                <a:latin typeface="Calibri"/>
                <a:ea typeface="+mn-ea"/>
                <a:cs typeface="+mn-cs"/>
              </a:rPr>
              <a:t> ), and groups that can help (AKISP and local CWMAs and SWCDs). </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Report any invasive species: 1-877-INVASIV</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Contact DNR Division of Agriculture Plant Materials Center in Palmer for proper management and disposal.</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Use Alaskan-certified material that is weed-free.</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Prevent the spread of invasive plants during construction by not washing vehicles &amp; equipment between sites, using certified weed-free gravel and BMPs. </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Promote growth of native species.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Monitor site.</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p:cNvPicPr>
            <a:picLocks noChangeAspect="1"/>
          </p:cNvPicPr>
          <p:nvPr/>
        </p:nvPicPr>
        <p:blipFill rotWithShape="1">
          <a:blip r:embed="rId4"/>
          <a:srcRect l="3375" r="8052"/>
          <a:stretch/>
        </p:blipFill>
        <p:spPr>
          <a:xfrm>
            <a:off x="6604855" y="4989625"/>
            <a:ext cx="2362201" cy="176212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4209" y="5716556"/>
            <a:ext cx="1552564" cy="1035043"/>
          </a:xfrm>
          <a:prstGeom prst="rect">
            <a:avLst/>
          </a:prstGeom>
          <a:ln>
            <a:solidFill>
              <a:schemeClr val="tx1"/>
            </a:solidFill>
          </a:ln>
          <a:effectLst>
            <a:outerShdw blurRad="50800" dist="38100" dir="8100000" algn="tr" rotWithShape="0">
              <a:prstClr val="black">
                <a:alpha val="40000"/>
              </a:prstClr>
            </a:outerShdw>
          </a:effec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9730" t="22229" b="14098"/>
          <a:stretch/>
        </p:blipFill>
        <p:spPr>
          <a:xfrm rot="5400000">
            <a:off x="5091311" y="5400265"/>
            <a:ext cx="1684877" cy="1017791"/>
          </a:xfrm>
          <a:prstGeom prst="rect">
            <a:avLst/>
          </a:prstGeom>
          <a:ln>
            <a:solidFill>
              <a:schemeClr val="tx1"/>
            </a:solidFill>
          </a:ln>
          <a:effectLst>
            <a:outerShdw blurRad="50800" dist="38100" dir="8100000" algn="tr" rotWithShape="0">
              <a:prstClr val="black">
                <a:alpha val="40000"/>
              </a:prstClr>
            </a:outerShdw>
          </a:effectLst>
        </p:spPr>
      </p:pic>
      <p:sp>
        <p:nvSpPr>
          <p:cNvPr id="7" name="TextBox 6"/>
          <p:cNvSpPr txBox="1"/>
          <p:nvPr/>
        </p:nvSpPr>
        <p:spPr>
          <a:xfrm>
            <a:off x="6760726" y="6298250"/>
            <a:ext cx="1699610"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907-745-8721</a:t>
            </a:r>
          </a:p>
        </p:txBody>
      </p:sp>
    </p:spTree>
    <p:extLst>
      <p:ext uri="{BB962C8B-B14F-4D97-AF65-F5344CB8AC3E}">
        <p14:creationId xmlns:p14="http://schemas.microsoft.com/office/powerpoint/2010/main" val="633452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Backup3\pictures\Juneau AK\DSCN42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4648200"/>
            <a:ext cx="7435690" cy="1569660"/>
          </a:xfrm>
          <a:prstGeom prst="rect">
            <a:avLst/>
          </a:prstGeom>
          <a:noFill/>
        </p:spPr>
        <p:txBody>
          <a:bodyPr wrap="none" rtlCol="0">
            <a:spAutoFit/>
          </a:bodyPr>
          <a:lstStyle/>
          <a:p>
            <a:r>
              <a:rPr lang="en-US" sz="3200" dirty="0">
                <a:solidFill>
                  <a:prstClr val="white"/>
                </a:solidFill>
              </a:rPr>
              <a:t>As an Inspector: </a:t>
            </a:r>
          </a:p>
          <a:p>
            <a:r>
              <a:rPr lang="en-US" sz="3200" dirty="0">
                <a:solidFill>
                  <a:prstClr val="white"/>
                </a:solidFill>
              </a:rPr>
              <a:t>Do the Grading Logs Document Compliance</a:t>
            </a:r>
          </a:p>
          <a:p>
            <a:r>
              <a:rPr lang="en-US" sz="3200" dirty="0">
                <a:solidFill>
                  <a:prstClr val="white"/>
                </a:solidFill>
              </a:rPr>
              <a:t>With the Stabilization Requirements?</a:t>
            </a:r>
          </a:p>
        </p:txBody>
      </p:sp>
      <p:sp>
        <p:nvSpPr>
          <p:cNvPr id="3" name="TextBox 2"/>
          <p:cNvSpPr txBox="1"/>
          <p:nvPr/>
        </p:nvSpPr>
        <p:spPr>
          <a:xfrm>
            <a:off x="8512840" y="6488668"/>
            <a:ext cx="554960" cy="369332"/>
          </a:xfrm>
          <a:prstGeom prst="rect">
            <a:avLst/>
          </a:prstGeom>
          <a:noFill/>
        </p:spPr>
        <p:txBody>
          <a:bodyPr wrap="none" rtlCol="0">
            <a:spAutoFit/>
          </a:bodyPr>
          <a:lstStyle/>
          <a:p>
            <a:r>
              <a:rPr lang="en-US" dirty="0">
                <a:solidFill>
                  <a:prstClr val="white"/>
                </a:solidFill>
              </a:rPr>
              <a:t>JNU</a:t>
            </a:r>
          </a:p>
        </p:txBody>
      </p:sp>
    </p:spTree>
    <p:extLst>
      <p:ext uri="{BB962C8B-B14F-4D97-AF65-F5344CB8AC3E}">
        <p14:creationId xmlns:p14="http://schemas.microsoft.com/office/powerpoint/2010/main" val="4169383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Backup3\pictures\Gustavus RSA AKDOT 2011\DSC_027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764"/>
          <a:stretch/>
        </p:blipFill>
        <p:spPr bwMode="auto">
          <a:xfrm>
            <a:off x="0" y="-1439"/>
            <a:ext cx="9144000" cy="688278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1423" y="228600"/>
            <a:ext cx="7771743" cy="1200329"/>
          </a:xfrm>
          <a:prstGeom prst="rect">
            <a:avLst/>
          </a:prstGeom>
          <a:noFill/>
        </p:spPr>
        <p:txBody>
          <a:bodyPr wrap="none" rtlCol="0">
            <a:spAutoFit/>
          </a:bodyPr>
          <a:lstStyle/>
          <a:p>
            <a:pPr algn="ctr"/>
            <a:r>
              <a:rPr lang="en-US" sz="3600" dirty="0">
                <a:solidFill>
                  <a:prstClr val="black"/>
                </a:solidFill>
              </a:rPr>
              <a:t>Large bare areas for long periods of time</a:t>
            </a:r>
          </a:p>
          <a:p>
            <a:pPr algn="ctr"/>
            <a:r>
              <a:rPr lang="en-US" sz="3600" dirty="0">
                <a:solidFill>
                  <a:prstClr val="black"/>
                </a:solidFill>
              </a:rPr>
              <a:t>increases the potential for erosion.</a:t>
            </a:r>
          </a:p>
        </p:txBody>
      </p:sp>
      <p:sp>
        <p:nvSpPr>
          <p:cNvPr id="3" name="TextBox 2"/>
          <p:cNvSpPr txBox="1"/>
          <p:nvPr/>
        </p:nvSpPr>
        <p:spPr>
          <a:xfrm>
            <a:off x="340976" y="6151602"/>
            <a:ext cx="8498224" cy="553998"/>
          </a:xfrm>
          <a:prstGeom prst="rect">
            <a:avLst/>
          </a:prstGeom>
          <a:noFill/>
        </p:spPr>
        <p:txBody>
          <a:bodyPr wrap="none" rtlCol="0">
            <a:spAutoFit/>
          </a:bodyPr>
          <a:lstStyle/>
          <a:p>
            <a:r>
              <a:rPr lang="en-US" sz="3000" dirty="0">
                <a:solidFill>
                  <a:prstClr val="white"/>
                </a:solidFill>
              </a:rPr>
              <a:t>Exposure to Risk = Extent &amp; Duration of Exposed Soils</a:t>
            </a:r>
          </a:p>
        </p:txBody>
      </p:sp>
      <p:sp>
        <p:nvSpPr>
          <p:cNvPr id="4" name="Rectangle 3"/>
          <p:cNvSpPr/>
          <p:nvPr/>
        </p:nvSpPr>
        <p:spPr>
          <a:xfrm>
            <a:off x="1371600" y="2133599"/>
            <a:ext cx="152400" cy="3276601"/>
          </a:xfrm>
          <a:prstGeom prst="rect">
            <a:avLst/>
          </a:prstGeom>
          <a:solidFill>
            <a:srgbClr val="6B63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126" name="Picture 6" descr="http://www.ricesigns.com/real_pictures/wrong_way_signs.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24074">
            <a:off x="646348" y="2233545"/>
            <a:ext cx="1594937" cy="98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569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39" y="275523"/>
            <a:ext cx="4114800" cy="1143000"/>
          </a:xfrm>
        </p:spPr>
        <p:txBody>
          <a:bodyPr/>
          <a:lstStyle/>
          <a:p>
            <a:r>
              <a:rPr lang="en-US" dirty="0"/>
              <a:t>Preserve Topsoil</a:t>
            </a:r>
          </a:p>
        </p:txBody>
      </p:sp>
      <p:sp>
        <p:nvSpPr>
          <p:cNvPr id="3" name="Content Placeholder 2"/>
          <p:cNvSpPr>
            <a:spLocks noGrp="1"/>
          </p:cNvSpPr>
          <p:nvPr>
            <p:ph idx="1"/>
          </p:nvPr>
        </p:nvSpPr>
        <p:spPr>
          <a:xfrm>
            <a:off x="287639" y="2895600"/>
            <a:ext cx="8593799" cy="3394472"/>
          </a:xfrm>
        </p:spPr>
        <p:txBody>
          <a:bodyPr>
            <a:noAutofit/>
          </a:bodyPr>
          <a:lstStyle/>
          <a:p>
            <a:r>
              <a:rPr lang="en-US" sz="2400" dirty="0"/>
              <a:t>Unless infeasible, preserve areas of native topsoil onsite (</a:t>
            </a:r>
            <a:r>
              <a:rPr lang="en-US" sz="2400" dirty="0" err="1"/>
              <a:t>CGP</a:t>
            </a:r>
            <a:r>
              <a:rPr lang="en-US" sz="2400" dirty="0"/>
              <a:t>)</a:t>
            </a:r>
          </a:p>
          <a:p>
            <a:pPr lvl="1"/>
            <a:r>
              <a:rPr lang="en-US" sz="2400" dirty="0"/>
              <a:t>Helps provide a growing medium for vegetative stabilization measures</a:t>
            </a:r>
          </a:p>
          <a:p>
            <a:pPr lvl="1"/>
            <a:r>
              <a:rPr lang="en-US" sz="2400" dirty="0"/>
              <a:t>Better vegetative stabilization reduces erosion rates and increases infiltrative capacity</a:t>
            </a:r>
          </a:p>
          <a:p>
            <a:r>
              <a:rPr lang="en-US" sz="2400" dirty="0"/>
              <a:t>Topsoil can be preserved by</a:t>
            </a:r>
          </a:p>
          <a:p>
            <a:pPr lvl="1"/>
            <a:r>
              <a:rPr lang="en-US" sz="2400" dirty="0"/>
              <a:t>Stockpiling topsoil in a manner that will maximize its use in reclamation</a:t>
            </a:r>
          </a:p>
          <a:p>
            <a:pPr lvl="1"/>
            <a:r>
              <a:rPr lang="en-US" sz="2400" dirty="0"/>
              <a:t>Or by limiting disturbance and removal of the topsoil. </a:t>
            </a:r>
          </a:p>
        </p:txBody>
      </p:sp>
      <p:pic>
        <p:nvPicPr>
          <p:cNvPr id="4" name="Picture 2" descr="C:\Users\alex\Pictures\best\Taylor Hwy P9010074 (2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4400" y="93846"/>
            <a:ext cx="4296250" cy="2649354"/>
          </a:xfrm>
          <a:prstGeom prst="rect">
            <a:avLst/>
          </a:prstGeom>
          <a:noFill/>
          <a:effectLst>
            <a:innerShdw blurRad="114300">
              <a:prstClr val="black"/>
            </a:innerShdw>
          </a:effectLst>
        </p:spPr>
      </p:pic>
    </p:spTree>
    <p:extLst>
      <p:ext uri="{BB962C8B-B14F-4D97-AF65-F5344CB8AC3E}">
        <p14:creationId xmlns:p14="http://schemas.microsoft.com/office/powerpoint/2010/main" val="66997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Backup3\pictures\Anchorage AK\DSCN39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58200" y="6400800"/>
            <a:ext cx="590226" cy="369332"/>
          </a:xfrm>
          <a:prstGeom prst="rect">
            <a:avLst/>
          </a:prstGeom>
          <a:noFill/>
        </p:spPr>
        <p:txBody>
          <a:bodyPr wrap="none" rtlCol="0">
            <a:spAutoFit/>
          </a:bodyPr>
          <a:lstStyle/>
          <a:p>
            <a:r>
              <a:rPr lang="en-US" dirty="0">
                <a:solidFill>
                  <a:prstClr val="white"/>
                </a:solidFill>
              </a:rPr>
              <a:t>ANC</a:t>
            </a:r>
          </a:p>
        </p:txBody>
      </p:sp>
      <p:sp>
        <p:nvSpPr>
          <p:cNvPr id="3" name="TextBox 2"/>
          <p:cNvSpPr txBox="1"/>
          <p:nvPr/>
        </p:nvSpPr>
        <p:spPr>
          <a:xfrm>
            <a:off x="647664" y="228600"/>
            <a:ext cx="7810536" cy="830997"/>
          </a:xfrm>
          <a:prstGeom prst="rect">
            <a:avLst/>
          </a:prstGeom>
          <a:noFill/>
        </p:spPr>
        <p:txBody>
          <a:bodyPr wrap="none" rtlCol="0">
            <a:spAutoFit/>
          </a:bodyPr>
          <a:lstStyle/>
          <a:p>
            <a:r>
              <a:rPr lang="en-US" sz="4800" dirty="0">
                <a:solidFill>
                  <a:prstClr val="black"/>
                </a:solidFill>
                <a:effectLst>
                  <a:outerShdw blurRad="38100" dist="38100" dir="2700000" algn="tl">
                    <a:srgbClr val="000000">
                      <a:alpha val="43137"/>
                    </a:srgbClr>
                  </a:outerShdw>
                </a:effectLst>
              </a:rPr>
              <a:t>Stabilization:  Finish as you go!</a:t>
            </a:r>
          </a:p>
        </p:txBody>
      </p:sp>
      <p:pic>
        <p:nvPicPr>
          <p:cNvPr id="5" name="Picture 4" descr="C:\Users\alex\AppData\Local\Microsoft\Windows\Temporary Internet Files\Content.IE5\BJOC08I8\MCPE01448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800600"/>
            <a:ext cx="1143000" cy="1859609"/>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476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438" y="114300"/>
            <a:ext cx="8229600" cy="914400"/>
          </a:xfrm>
        </p:spPr>
        <p:txBody>
          <a:bodyPr/>
          <a:lstStyle/>
          <a:p>
            <a:r>
              <a:rPr lang="en-US" dirty="0"/>
              <a:t>Tackifiers and Binders</a:t>
            </a:r>
          </a:p>
        </p:txBody>
      </p:sp>
      <p:sp>
        <p:nvSpPr>
          <p:cNvPr id="3" name="Content Placeholder 2"/>
          <p:cNvSpPr>
            <a:spLocks noGrp="1"/>
          </p:cNvSpPr>
          <p:nvPr>
            <p:ph idx="1"/>
          </p:nvPr>
        </p:nvSpPr>
        <p:spPr>
          <a:xfrm>
            <a:off x="361438" y="1295400"/>
            <a:ext cx="8421123" cy="2237764"/>
          </a:xfrm>
        </p:spPr>
        <p:txBody>
          <a:bodyPr>
            <a:noAutofit/>
          </a:bodyPr>
          <a:lstStyle/>
          <a:p>
            <a:pPr marL="0" indent="0">
              <a:buNone/>
            </a:pPr>
            <a:r>
              <a:rPr lang="en-US" sz="2400" dirty="0"/>
              <a:t>Tackifiers are used as a tie/stick down for:</a:t>
            </a:r>
          </a:p>
          <a:p>
            <a:pPr lvl="1">
              <a:buFont typeface="Wingdings" pitchFamily="2" charset="2"/>
              <a:buChar char="Ø"/>
            </a:pPr>
            <a:r>
              <a:rPr lang="en-US" dirty="0"/>
              <a:t>Soil, Compost, Seed, &amp; or Mulch.</a:t>
            </a:r>
          </a:p>
          <a:p>
            <a:pPr lvl="1">
              <a:buFont typeface="Wingdings" pitchFamily="2" charset="2"/>
              <a:buChar char="Ø"/>
            </a:pPr>
            <a:r>
              <a:rPr lang="en-US" dirty="0"/>
              <a:t>Many types:</a:t>
            </a:r>
          </a:p>
          <a:p>
            <a:pPr marL="457200" lvl="1" indent="0">
              <a:buNone/>
            </a:pPr>
            <a:r>
              <a:rPr lang="en-US" dirty="0"/>
              <a:t>Guar, Hydraulic Mulch, Hydraulic Matrix, Bonded Fiber Matrix, Mechanically Bonded Fiber Matrix, PAM</a:t>
            </a:r>
          </a:p>
        </p:txBody>
      </p:sp>
      <p:pic>
        <p:nvPicPr>
          <p:cNvPr id="4" name="Picture 3"/>
          <p:cNvPicPr>
            <a:picLocks noChangeAspect="1"/>
          </p:cNvPicPr>
          <p:nvPr/>
        </p:nvPicPr>
        <p:blipFill>
          <a:blip r:embed="rId2"/>
          <a:stretch>
            <a:fillRect/>
          </a:stretch>
        </p:blipFill>
        <p:spPr>
          <a:xfrm>
            <a:off x="229987" y="4254483"/>
            <a:ext cx="4223461" cy="2340911"/>
          </a:xfrm>
          <a:prstGeom prst="rect">
            <a:avLst/>
          </a:prstGeom>
          <a:effectLst>
            <a:innerShdw blurRad="114300">
              <a:prstClr val="black"/>
            </a:innerShdw>
          </a:effectLst>
        </p:spPr>
      </p:pic>
      <p:pic>
        <p:nvPicPr>
          <p:cNvPr id="5" name="Picture 4"/>
          <p:cNvPicPr>
            <a:picLocks noChangeAspect="1"/>
          </p:cNvPicPr>
          <p:nvPr/>
        </p:nvPicPr>
        <p:blipFill>
          <a:blip r:embed="rId3"/>
          <a:stretch>
            <a:fillRect/>
          </a:stretch>
        </p:blipFill>
        <p:spPr>
          <a:xfrm>
            <a:off x="4572001" y="4242451"/>
            <a:ext cx="4342012" cy="2340911"/>
          </a:xfrm>
          <a:prstGeom prst="rect">
            <a:avLst/>
          </a:prstGeom>
          <a:effectLst>
            <a:innerShdw blurRad="114300">
              <a:prstClr val="black"/>
            </a:innerShdw>
          </a:effectLst>
        </p:spPr>
      </p:pic>
    </p:spTree>
    <p:extLst>
      <p:ext uri="{BB962C8B-B14F-4D97-AF65-F5344CB8AC3E}">
        <p14:creationId xmlns:p14="http://schemas.microsoft.com/office/powerpoint/2010/main" val="1764708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6291" y="152400"/>
            <a:ext cx="6053709" cy="830997"/>
          </a:xfrm>
          <a:prstGeom prst="rect">
            <a:avLst/>
          </a:prstGeom>
          <a:noFill/>
        </p:spPr>
        <p:txBody>
          <a:bodyPr wrap="none" rtlCol="0">
            <a:spAutoFit/>
          </a:bodyPr>
          <a:lstStyle/>
          <a:p>
            <a:r>
              <a:rPr lang="en-US" sz="4800" dirty="0">
                <a:solidFill>
                  <a:prstClr val="white"/>
                </a:solidFill>
              </a:rPr>
              <a:t>Temporary Stabilization</a:t>
            </a:r>
          </a:p>
        </p:txBody>
      </p:sp>
      <p:sp>
        <p:nvSpPr>
          <p:cNvPr id="3" name="TextBox 2"/>
          <p:cNvSpPr txBox="1"/>
          <p:nvPr/>
        </p:nvSpPr>
        <p:spPr>
          <a:xfrm>
            <a:off x="1752600" y="4953000"/>
            <a:ext cx="5767284" cy="1569660"/>
          </a:xfrm>
          <a:prstGeom prst="rect">
            <a:avLst/>
          </a:prstGeom>
          <a:noFill/>
        </p:spPr>
        <p:txBody>
          <a:bodyPr wrap="none" rtlCol="0">
            <a:spAutoFit/>
          </a:bodyPr>
          <a:lstStyle/>
          <a:p>
            <a:pPr marL="457200" indent="-457200">
              <a:buFont typeface="Arial" pitchFamily="34" charset="0"/>
              <a:buChar char="•"/>
            </a:pPr>
            <a:r>
              <a:rPr lang="en-US" sz="3200" dirty="0">
                <a:solidFill>
                  <a:prstClr val="white"/>
                </a:solidFill>
              </a:rPr>
              <a:t>Winter over &amp; breakup</a:t>
            </a:r>
          </a:p>
          <a:p>
            <a:pPr marL="457200" indent="-457200">
              <a:buFont typeface="Arial" pitchFamily="34" charset="0"/>
              <a:buChar char="•"/>
            </a:pPr>
            <a:r>
              <a:rPr lang="en-US" sz="3200" dirty="0">
                <a:solidFill>
                  <a:prstClr val="white"/>
                </a:solidFill>
              </a:rPr>
              <a:t>During revegetation</a:t>
            </a:r>
          </a:p>
          <a:p>
            <a:pPr marL="457200" indent="-457200">
              <a:buFont typeface="Arial" pitchFamily="34" charset="0"/>
              <a:buChar char="•"/>
            </a:pPr>
            <a:r>
              <a:rPr lang="en-US" sz="3200" dirty="0">
                <a:solidFill>
                  <a:prstClr val="white"/>
                </a:solidFill>
              </a:rPr>
              <a:t>Pauses in Construction Activity</a:t>
            </a:r>
          </a:p>
        </p:txBody>
      </p:sp>
      <p:sp>
        <p:nvSpPr>
          <p:cNvPr id="4" name="AutoShape 2" descr="data:image/jpeg;base64,/9j/4AAQSkZJRgABAQAAAQABAAD/2wCEAAkGBxIHBhUIBxQUFhUXGBsaGBYYGBggGhoYHh0YHxgYGh0eHigjGhwlHRgfITItJSktLy8wIyIzODMsNygtLywBCgoKBQUFDgUFDisZExkrKysrKysrKysrKysrKysrKysrKysrKysrKysrKysrKysrKysrKysrKysrKysrKysrK//AABEIALkBEQMBIgACEQEDEQH/xAAcAAEAAgIDAQAAAAAAAAAAAAAABAcFCAECBgP/xABMEAACAQICBAcIDQwCAwEAAAAAAQIDBAURBhIhMQcTIkFRYXEIFSRCVIGRkxQYMjNScnOSobHB0dIWFyM0NmJ0gqOys8NDolOD8GP/xAAUAQEAAAAAAAAAAAAAAAAAAAAA/8QAFBEBAAAAAAAAAAAAAAAAAAAAAP/aAAwDAQACEQMRAD8AvEAAAAAAAAAAAAAAAAAAAAABAxrGLfArF32L1Y0qaeWtLpe5Jb29m5bT54DpBa6RWjusFrRqwTybjnmn0NNJrzoDJgAAAAAAAAAAAAAAAAAAAAAAAAAAAAAAAAAAAAAAAAAAAAKw4etHLjG9G4XeHuOpbcZVqwbybiorlR5m4pS2dewxnc86OXGHYfVxm61VSuYx4uOfKepKa1mtyW15c76ufjh8039g2n5L4c+XUjnXkvFpvdT7Zb3+78YxfABptxVT8k8RfJetK3b5ntlOn59sl163SgL3AAAAAAAAAAAAAAAAAAAAAAAAAAAAAAAAMPpXpJb6K4PLFMWk1FPJRW2U5vPKEVzt5PzJt7EZgqHukLWpV0ct7mkm6cKr18lsTlHKEn0LY12tdIGKqd0E1XfFWC1c9mdfKTXq8l9JaGgumNDTTCXf2ClBxlqzhLLOMsk962NNPY/qNPzYzuebu2/JOVpbSj7I42UqsM+U1sUJJfB1Uls2Z5gWuAYnG9JrPAaevi9xSp/uyktZ9kVyn5kBljiTUY60tiKX0p4eKdHOhovRdR/+Wrmo9qguVLzuPYVVjGlGJaZXPse7q1q2s9lGmnq79mVOCyeXTk2BsljPCThWDScLq7pyktmrTzqPNb09RNRfa0eWr8POGwnq0qN3Lr1KaT61nUz9KK3wLgXxTFKfG3UadvH/APWXK+bFNrz5GTvuAe+oUHUtq9vNrbq5zj6HqtAV7pbjL0h0lr4s80qtRyinvUN0E+tRSREwe/lheLUsQo+6pVIzXbFp/YQwBsZT4esOk8qlC7X8tJ/7D0mEcKWE4rLUp3UKcuispU/+0ko/SU/gfAjfYph8L2rWt6cakYzim5yllJZrPKOS2PpPnjPAjidhSdWydG4S8WEmp+iaSfpzA2VpVI1qaqUmmnuaeafYzsae2WK4loTeulbzuLaee2nJNJ9bhJasu3Jln6LcPLWVDSihnzcbR+uUG/qfmAvMGCwHTGw0ginhNzSm34merP5kspfQZ0DD6WaR0dFcEni2JazjHJKMVnKUnsUVns/+ZUk+6DfHfo7BavXX2teryX0ntuGy7tqWgVe3xOUdeajxMc1rOopJpxW/Jc/VmasgbgaD6ZW+meFu8w3Wi4vVqU5Za0HzZ5bGnzNb9u5ppejKI7mq1qey7y7yfF6tOGfM55yeS6Wl6M10l7gAAAAAAAAAAAAAAAAAAAPjeWsL61la3kYzhNNSjJZpp700fYAUPp9wLQs4+zdGKmSlJRVvPNvOT3QnvyS28rmTeZXNxobimETjcq1uFsUo1KSckk9zU6eaW/pNprvwqrOv4tNqEeuWtHjJebZHqan0kmz8FvZ2b3SzqU+xv9JHzSafZNJbgNV++eOX8fYUamIzy2aiddvsaW1+cymC8EOLYzPjbikqEXtc68sn18lZzz7UjaMAVJo9wE2dnlUxyrUuJfBj+jh9Dcn85Fl4PgdtglDicIo06UefUik32vfJ9pkAAOJR1ouL5zkAaS4nauyxKraS2OE5Qa+LJr7COlrPKJafDroV3kxf8oLRrirmo9aPPCq05Sy6Yyyb6nn1GL4G9Cvyr0g9lXDSo20oTmuecm24QXU9R5vo7dgbMYRb+w8Jo2r8SnCPzYpfYSwAImJ4XQxa29jYnSp1YfBnFSXbt3MrjSLgOsMRzqYROpbSfMuXT+bJ5+iSXUWkANY8c4GMUwuTnZRhcRW50pJSy6XGeTz+LmYSN7jeCr2PrYjS5tV8evQn9htuANQqGimLaQ3fGexrurN/8lSM0vPUqZL0s9poBwOvF6jr6Q1eLjB+9U8nKazaUtf3Ki3FrZnnlzZpl94nJzjGypPKVTNNrfGC98l1bOSnzSlEg04q1g72mslTq1FJLdxTa1vm5KXZFrnAn4PhVHBcPjh+F0406cFkox+lt723zt7WTQAAAAAAAAAAAAAAAAAAAAEbEK7oW/6HLXk1GCfwnuz6ltk+pMkkCj4XiTreJSzhHoc375LryWUE96fGIBcUFa4WqFPPJaqze98pZt9Lb2s74nSlKiq9us503rxXwsk1KHRyotx27m0+Y7Yl+pvtj/dElAdKNWNejGtRecZJNPpT2p+g7kGz8Fu52b3POpT7G+XHzSefZNLmJwAAAAABUndI/snb/wAQv8dQxncze833bQ/3GT7pH9k7f+IX+OoYzuZveb7tof7gLuAAAAAACFicnOCs6TalUeWa3xh48urZsT+E4gdcO8JrSv3ulyafya8ZfHlnLNb46nQc4YtanUT/APLP6yZCCpwUIJJJZJLclzIiYX7mp8rP6wOMLlxSlYz308suum8+Lf0OPW4tk4x+J+DTjiK3QzVT5KWWs/5WlPPoUkt5kAAAAAAAAAAAAAAAAAAAAjYhcO3ts6OTnJqME+eT3Z9S3vqTO9pbq1to0IZvJb3vb55Ppbe19bI1LwvEnV8WlnGPXN+7l5llFds0TwIuJfqb7Y/3RJRFxL9TfbH+6JKAiYlTbpKvQWc6b1opc/NKP80W0uvJ8xIpVFWpKrSecZJNPpT2pncg2Xg11Kye7bOn8Vvlx/lk/MpRQE4AAAABUndI/snb/wAQv8dQxncze833bQ/3GT7pH9k7f+IX+OoYzuZveb7tof7gLuAAAAACDYeE15Xz3Pk0/iJ7ZfzSzfWlE5xObdNWtF5SqPVzW+MfHl1ZR3fvOPSS6cFSpqnTWSSySXMluQHYhYX7mp8rP6yaQsL9zU+Vn9YEyS1o6stxCwtulGVjU308km97pv3t9exOLb3uLZOIOI+D1I363R2T+TeWb/laUuxS6QJwAAAAAAAAAAAAAAABGv7h29s5U9snlGC6ZPZHPq531JskkCHheJup4tLkrrqNcp/yxajmueU1zASbS3VrbRox25La3vb3uT6282+0+wAEXEv1N9sf7okoi4l+pvtj/dElACHidN8Urmgm503rJLfJePDrzjnl+9qvmJgA6UqirUlVpNOMkmmtzT2po7kCx8Fup2L3bZ0/iN8qK+LJ82xRlBE8AAAKk7pH9k7f+IX+OoYzuZveb7tof7jJ90j+ydv/ABC/x1DGdzN7zfdtD/cBdwAAAELE6j4pW1BtTqPVTW+K8efU1HPLm1tVc4HWx8KuZXz3e4p/ET5Ul8aS7GowZPOlKmqNJUqSSikkktyS3JHcAQsL9zU+Vn9ZNIWF+5qfKz+sCacSipxcZrNPY11HIAhYZJ04OzqPlU9ib3uD9xLr2clvpjImkDEPBq0b9bo8mp8m/GfxXlLN7o6/STwAAAAAAAAAAAAADh7thV2lGmmJaDUuLuLCFWis/CIVJasm225VFqciUm83nszbybLSOJRU46s1mnvTAob2wNbyKn62X4R7YGt5FT9bL8JYGkXBNheOSdXinQm/HoPV/wCuTh9B4PEe5/mpt4ZeRa5lUptNdsoyefoQEa44e6telxbsqa2r/llzNP4PUfX2wNbyKn62X4TEz4CMTi+TVtH/AOyp9tM+trwC4hOfhVe1iulSqSfo1F9YGR9sDW8ip+tl+E5jw/15yUYWMG3sSVWW1/NMnhHADQpSUsYuqlT92nBQXZm3Jv6CxdHNCcP0aylhNvCM1/yPlVPnSza82SAxOieK4lpJUp3uK2cLSnF5pynJ1JJrJx4vVWUWn4zW1J5PI9uAAAAFQ90lWitGrag2tZ19ZLnaUJJvzOS9Ji+5nrRTvqLfKfEtLqXGpv0tek8PwyaQyx7TitBv9HQbo01zLVeU32uefmy6DGcHGkEtGtMKF9TeUXJU6i5nTm0pZ9myXakBt6AAB5TS27xDCqzxLA7andRUNXU13GpBZ5ycVk1PW2Z5NPkx2M9WAKIr8PVxbVnRuLCMZReTjKpNNPoacM0dPbA1vIqfrZfhLh0g0VstI6erjNvTqPLJSayml1TWUl5mVzjPAJaXEnPCLirRz8WaVSK6l7l+lsDCe2BreRU/Wy/CfG24eqtBSSs6b1pOXvsud7vcke74A76EvA7i2mv3nUi/QoS+sjR4CMTbydS0X/sqfZTAy/tga3kVP1svwj2wNbyKn62X4TjD+5/rTaeI3lOPSqdOUu1JycfqPcaP8DeF4RJVLmE7ia56zzj8yKUWvjZgYjRXhJxLTGrxGGYbTdN7J1J1ZKklzqT1NvYk31Fp2NGVvZwo1pazjFJy27cu3ed6FGNvSVG3jGMVsUYpJJdCS3H0AAAAAAAAAAAAAAAAAAAAAAAAAAAAcTlqxcnzHJ8L+qqFjUq1Hkowk2+pJtgaV4hcey7+pcy8ecpelt/aRwAN18GuPZeEUbl+PThL0xT+0mGE0JrKvodZ1YPNO3pf2RM2AAAAAAAAAAAAAAAAAAAAAAAAAAAAAAAAAAOlafF0XNcybA7g13XD5fZbbe29FT8Y/P5feT239T8QGxANd/z+X3k9t/U/EV/pFpNXx3GquKVZODqNNwhKSisklsWfUBuBeXtKwouvfVIU4rfKclFLtbeRTHC3wr0LnC6mA6My4x1Fq1a69woP3UIfCbWxvdk9mbeyjZzdSWtUbb6W9p1AAAC5eB/hSpYNYRwDSNuNOLfFVtrUU3nqTy2pZvY+bPJ5JF6YfiVHEqPHYdVp1YvxoTjJelM0mO0ZOEtaDafSgN4QaX4XjlfDsSpX0Jyk6dSM1GUparcZJpPbueRZH5/L7ye2/qfiA2IBrv8An8vvJ7b+p+Ifn8vvJ7b+p+IDYgGP0ev3imAW+I1UlKrRp1GluTnCMml1bTIAAAAAAAAAAAAAAAAAAAAAAAAADhrNZM5AEDvLbeT0PVw+4d5bbyej6uH3E8AQO8tt5PR9XD7h3ltvJ6Pq4fcTwBA7y23k9H1cPuHeW28no+rh9xPAEDvLbeT0fVw+4d5bbyej6uH3E8AQO8tt5PR9XD7h3ltvJ6Pq4fcTwBA7y23k9H1cPuHeW28no+rh9xPAEDvLbeT0fVw+4d5bbyej6uH3E8AdacFTgqdNJJLJJbEktyS5kdgAAAAAAAAAAAAAAAAAAAAAAAAAAAAAAAAAAAAAAAAAAAAAAAAAAAAAAAAAAAAAAD//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941006"/>
            <a:ext cx="3657600" cy="2478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90800" y="914400"/>
            <a:ext cx="3983142" cy="646331"/>
          </a:xfrm>
          <a:prstGeom prst="rect">
            <a:avLst/>
          </a:prstGeom>
          <a:noFill/>
        </p:spPr>
        <p:txBody>
          <a:bodyPr wrap="none" rtlCol="0">
            <a:spAutoFit/>
          </a:bodyPr>
          <a:lstStyle/>
          <a:p>
            <a:r>
              <a:rPr lang="en-US" sz="3600" dirty="0">
                <a:solidFill>
                  <a:prstClr val="white"/>
                </a:solidFill>
              </a:rPr>
              <a:t>“Balance the scales”</a:t>
            </a:r>
          </a:p>
        </p:txBody>
      </p:sp>
      <p:sp>
        <p:nvSpPr>
          <p:cNvPr id="6" name="TextBox 5"/>
          <p:cNvSpPr txBox="1"/>
          <p:nvPr/>
        </p:nvSpPr>
        <p:spPr>
          <a:xfrm>
            <a:off x="337971" y="1912203"/>
            <a:ext cx="2111284" cy="1384995"/>
          </a:xfrm>
          <a:prstGeom prst="rect">
            <a:avLst/>
          </a:prstGeom>
          <a:noFill/>
        </p:spPr>
        <p:txBody>
          <a:bodyPr wrap="none" rtlCol="0">
            <a:spAutoFit/>
          </a:bodyPr>
          <a:lstStyle/>
          <a:p>
            <a:r>
              <a:rPr lang="en-US" sz="2800" dirty="0">
                <a:solidFill>
                  <a:prstClr val="white"/>
                </a:solidFill>
              </a:rPr>
              <a:t>Time</a:t>
            </a:r>
          </a:p>
          <a:p>
            <a:r>
              <a:rPr lang="en-US" sz="2800" dirty="0">
                <a:solidFill>
                  <a:prstClr val="white"/>
                </a:solidFill>
              </a:rPr>
              <a:t>Schedule</a:t>
            </a:r>
          </a:p>
          <a:p>
            <a:r>
              <a:rPr lang="en-US" sz="2800" dirty="0">
                <a:solidFill>
                  <a:prstClr val="white"/>
                </a:solidFill>
              </a:rPr>
              <a:t>Plant Growth</a:t>
            </a:r>
          </a:p>
        </p:txBody>
      </p:sp>
      <p:sp>
        <p:nvSpPr>
          <p:cNvPr id="7" name="TextBox 6"/>
          <p:cNvSpPr txBox="1"/>
          <p:nvPr/>
        </p:nvSpPr>
        <p:spPr>
          <a:xfrm>
            <a:off x="7118608" y="1836003"/>
            <a:ext cx="1581074" cy="1384995"/>
          </a:xfrm>
          <a:prstGeom prst="rect">
            <a:avLst/>
          </a:prstGeom>
          <a:noFill/>
        </p:spPr>
        <p:txBody>
          <a:bodyPr wrap="none" rtlCol="0">
            <a:spAutoFit/>
          </a:bodyPr>
          <a:lstStyle/>
          <a:p>
            <a:pPr algn="r"/>
            <a:r>
              <a:rPr lang="en-US" sz="2800" dirty="0">
                <a:solidFill>
                  <a:prstClr val="white"/>
                </a:solidFill>
              </a:rPr>
              <a:t>Longevity</a:t>
            </a:r>
          </a:p>
          <a:p>
            <a:pPr algn="r"/>
            <a:r>
              <a:rPr lang="en-US" sz="2800" dirty="0">
                <a:solidFill>
                  <a:prstClr val="white"/>
                </a:solidFill>
              </a:rPr>
              <a:t>Strength</a:t>
            </a:r>
          </a:p>
          <a:p>
            <a:pPr algn="r"/>
            <a:r>
              <a:rPr lang="en-US" sz="2800" dirty="0">
                <a:solidFill>
                  <a:prstClr val="white"/>
                </a:solidFill>
              </a:rPr>
              <a:t>Climate</a:t>
            </a:r>
          </a:p>
        </p:txBody>
      </p:sp>
    </p:spTree>
    <p:extLst>
      <p:ext uri="{BB962C8B-B14F-4D97-AF65-F5344CB8AC3E}">
        <p14:creationId xmlns:p14="http://schemas.microsoft.com/office/powerpoint/2010/main" val="3132906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6-30-07 Alaska Hicks Cr\6-30-07 Alaska Hicks Cr 16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Effect>
                      <a14:saturation sat="200000"/>
                    </a14:imgEffect>
                    <a14:imgEffect>
                      <a14:brightnessContrast bright="-59000" contrast="9000"/>
                    </a14:imgEffect>
                  </a14:imgLayer>
                </a14:imgProps>
              </a:ext>
              <a:ext uri="{28A0092B-C50C-407E-A947-70E740481C1C}">
                <a14:useLocalDpi xmlns:a14="http://schemas.microsoft.com/office/drawing/2010/main" val="0"/>
              </a:ext>
            </a:extLst>
          </a:blip>
          <a:srcRect l="-1" r="10737"/>
          <a:stretch/>
        </p:blipFill>
        <p:spPr bwMode="auto">
          <a:xfrm>
            <a:off x="-1"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4119" y="304800"/>
            <a:ext cx="7329507" cy="1323439"/>
          </a:xfrm>
          <a:prstGeom prst="rect">
            <a:avLst/>
          </a:prstGeom>
          <a:noFill/>
        </p:spPr>
        <p:txBody>
          <a:bodyPr wrap="none" rtlCol="0">
            <a:spAutoFit/>
          </a:bodyPr>
          <a:lstStyle/>
          <a:p>
            <a:pPr algn="ctr"/>
            <a:r>
              <a:rPr lang="en-US" sz="4000" dirty="0">
                <a:solidFill>
                  <a:prstClr val="white"/>
                </a:solidFill>
              </a:rPr>
              <a:t>Pop Quiz: Which Lasts Longer?</a:t>
            </a:r>
          </a:p>
          <a:p>
            <a:pPr algn="ctr"/>
            <a:r>
              <a:rPr lang="en-US" sz="4000" dirty="0">
                <a:solidFill>
                  <a:prstClr val="white"/>
                </a:solidFill>
              </a:rPr>
              <a:t>Which product is right for the job?</a:t>
            </a:r>
          </a:p>
        </p:txBody>
      </p:sp>
      <p:sp>
        <p:nvSpPr>
          <p:cNvPr id="3" name="TextBox 2"/>
          <p:cNvSpPr txBox="1"/>
          <p:nvPr/>
        </p:nvSpPr>
        <p:spPr>
          <a:xfrm>
            <a:off x="1143000" y="1981200"/>
            <a:ext cx="6851747" cy="4031873"/>
          </a:xfrm>
          <a:prstGeom prst="rect">
            <a:avLst/>
          </a:prstGeom>
          <a:noFill/>
        </p:spPr>
        <p:txBody>
          <a:bodyPr wrap="none" rtlCol="0">
            <a:spAutoFit/>
          </a:bodyPr>
          <a:lstStyle/>
          <a:p>
            <a:pPr marL="285750" indent="-285750">
              <a:buFont typeface="Arial" pitchFamily="34" charset="0"/>
              <a:buChar char="•"/>
            </a:pPr>
            <a:r>
              <a:rPr lang="en-US" sz="3200" dirty="0">
                <a:solidFill>
                  <a:prstClr val="white"/>
                </a:solidFill>
              </a:rPr>
              <a:t>Paper </a:t>
            </a:r>
            <a:r>
              <a:rPr lang="en-US" sz="3200" dirty="0" err="1">
                <a:solidFill>
                  <a:prstClr val="white"/>
                </a:solidFill>
              </a:rPr>
              <a:t>Hydromulch</a:t>
            </a:r>
            <a:r>
              <a:rPr lang="en-US" sz="3200" dirty="0">
                <a:solidFill>
                  <a:prstClr val="white"/>
                </a:solidFill>
              </a:rPr>
              <a:t> with </a:t>
            </a:r>
            <a:r>
              <a:rPr lang="en-US" sz="3200" dirty="0" err="1">
                <a:solidFill>
                  <a:prstClr val="white"/>
                </a:solidFill>
              </a:rPr>
              <a:t>Tackifier</a:t>
            </a:r>
            <a:endParaRPr lang="en-US" sz="3200" dirty="0">
              <a:solidFill>
                <a:prstClr val="white"/>
              </a:solidFill>
            </a:endParaRPr>
          </a:p>
          <a:p>
            <a:pPr marL="285750" indent="-285750">
              <a:buFont typeface="Arial" pitchFamily="34" charset="0"/>
              <a:buChar char="•"/>
            </a:pPr>
            <a:r>
              <a:rPr lang="en-US" sz="3200" dirty="0">
                <a:solidFill>
                  <a:prstClr val="white"/>
                </a:solidFill>
              </a:rPr>
              <a:t>Jute Netting</a:t>
            </a:r>
          </a:p>
          <a:p>
            <a:pPr marL="285750" indent="-285750">
              <a:buFont typeface="Arial" pitchFamily="34" charset="0"/>
              <a:buChar char="•"/>
            </a:pPr>
            <a:r>
              <a:rPr lang="en-US" sz="3200" dirty="0" err="1">
                <a:solidFill>
                  <a:prstClr val="white"/>
                </a:solidFill>
              </a:rPr>
              <a:t>Tackifier</a:t>
            </a:r>
            <a:endParaRPr lang="en-US" sz="3200" dirty="0">
              <a:solidFill>
                <a:prstClr val="white"/>
              </a:solidFill>
            </a:endParaRPr>
          </a:p>
          <a:p>
            <a:pPr marL="285750" indent="-285750">
              <a:buFont typeface="Arial" pitchFamily="34" charset="0"/>
              <a:buChar char="•"/>
            </a:pPr>
            <a:r>
              <a:rPr lang="en-US" sz="3200" dirty="0">
                <a:solidFill>
                  <a:prstClr val="white"/>
                </a:solidFill>
              </a:rPr>
              <a:t>Turf Reinforcement Mat TRM</a:t>
            </a:r>
          </a:p>
          <a:p>
            <a:pPr marL="285750" indent="-285750">
              <a:buFont typeface="Arial" pitchFamily="34" charset="0"/>
              <a:buChar char="•"/>
            </a:pPr>
            <a:r>
              <a:rPr lang="en-US" sz="3200" dirty="0">
                <a:solidFill>
                  <a:prstClr val="white"/>
                </a:solidFill>
              </a:rPr>
              <a:t>Straw Blanket RECP</a:t>
            </a:r>
          </a:p>
          <a:p>
            <a:pPr marL="285750" indent="-285750">
              <a:buFont typeface="Arial" pitchFamily="34" charset="0"/>
              <a:buChar char="•"/>
            </a:pPr>
            <a:r>
              <a:rPr lang="en-US" sz="3200" dirty="0">
                <a:solidFill>
                  <a:prstClr val="white"/>
                </a:solidFill>
              </a:rPr>
              <a:t>Bonded Fiber Matrix (BFM)</a:t>
            </a:r>
          </a:p>
          <a:p>
            <a:pPr marL="285750" indent="-285750">
              <a:buFont typeface="Arial" pitchFamily="34" charset="0"/>
              <a:buChar char="•"/>
            </a:pPr>
            <a:r>
              <a:rPr lang="en-US" sz="3200" dirty="0">
                <a:solidFill>
                  <a:prstClr val="white"/>
                </a:solidFill>
              </a:rPr>
              <a:t>Wood Fiber </a:t>
            </a:r>
            <a:r>
              <a:rPr lang="en-US" sz="3200" dirty="0" err="1">
                <a:solidFill>
                  <a:prstClr val="white"/>
                </a:solidFill>
              </a:rPr>
              <a:t>Hydromulch</a:t>
            </a:r>
            <a:r>
              <a:rPr lang="en-US" sz="3200" dirty="0">
                <a:solidFill>
                  <a:prstClr val="white"/>
                </a:solidFill>
              </a:rPr>
              <a:t> with </a:t>
            </a:r>
            <a:r>
              <a:rPr lang="en-US" sz="3200" dirty="0" err="1">
                <a:solidFill>
                  <a:prstClr val="white"/>
                </a:solidFill>
              </a:rPr>
              <a:t>Tackifier</a:t>
            </a:r>
            <a:endParaRPr lang="en-US" sz="3200" dirty="0">
              <a:solidFill>
                <a:prstClr val="white"/>
              </a:solidFill>
            </a:endParaRPr>
          </a:p>
          <a:p>
            <a:pPr marL="285750" indent="-285750">
              <a:buFont typeface="Arial" pitchFamily="34" charset="0"/>
              <a:buChar char="•"/>
            </a:pPr>
            <a:r>
              <a:rPr lang="en-US" sz="3200" dirty="0">
                <a:solidFill>
                  <a:prstClr val="white"/>
                </a:solidFill>
              </a:rPr>
              <a:t>Coconut Blanket RECP</a:t>
            </a:r>
          </a:p>
        </p:txBody>
      </p:sp>
      <p:sp>
        <p:nvSpPr>
          <p:cNvPr id="4" name="TextBox 3"/>
          <p:cNvSpPr txBox="1"/>
          <p:nvPr/>
        </p:nvSpPr>
        <p:spPr>
          <a:xfrm>
            <a:off x="5257800" y="6400800"/>
            <a:ext cx="2835584" cy="369332"/>
          </a:xfrm>
          <a:prstGeom prst="rect">
            <a:avLst/>
          </a:prstGeom>
          <a:noFill/>
        </p:spPr>
        <p:txBody>
          <a:bodyPr wrap="none" rtlCol="0">
            <a:spAutoFit/>
          </a:bodyPr>
          <a:lstStyle/>
          <a:p>
            <a:r>
              <a:rPr lang="en-US" dirty="0"/>
              <a:t>*ECTC website for </a:t>
            </a:r>
            <a:r>
              <a:rPr lang="en-US"/>
              <a:t>more info</a:t>
            </a:r>
          </a:p>
        </p:txBody>
      </p:sp>
    </p:spTree>
    <p:extLst>
      <p:ext uri="{BB962C8B-B14F-4D97-AF65-F5344CB8AC3E}">
        <p14:creationId xmlns:p14="http://schemas.microsoft.com/office/powerpoint/2010/main" val="687565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E:\DCIM\102NCD90\DSC_200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19" y="0"/>
            <a:ext cx="9178247"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0550" y="152400"/>
            <a:ext cx="3711850" cy="707886"/>
          </a:xfrm>
          <a:prstGeom prst="rect">
            <a:avLst/>
          </a:prstGeom>
          <a:noFill/>
        </p:spPr>
        <p:txBody>
          <a:bodyPr wrap="none" rtlCol="0">
            <a:spAutoFit/>
          </a:bodyPr>
          <a:lstStyle/>
          <a:p>
            <a:r>
              <a:rPr lang="en-US" sz="4000" dirty="0">
                <a:solidFill>
                  <a:schemeClr val="bg1"/>
                </a:solidFill>
                <a:effectLst>
                  <a:outerShdw blurRad="38100" dist="38100" dir="2700000" algn="tl">
                    <a:srgbClr val="000000">
                      <a:alpha val="43137"/>
                    </a:srgbClr>
                  </a:outerShdw>
                </a:effectLst>
              </a:rPr>
              <a:t>Compost Blanket</a:t>
            </a:r>
          </a:p>
        </p:txBody>
      </p:sp>
    </p:spTree>
    <p:extLst>
      <p:ext uri="{BB962C8B-B14F-4D97-AF65-F5344CB8AC3E}">
        <p14:creationId xmlns:p14="http://schemas.microsoft.com/office/powerpoint/2010/main" val="2842775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E:\DCIM\102NCD90\DSC_1999.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534" y="0"/>
            <a:ext cx="912646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228600"/>
            <a:ext cx="5829929" cy="1200329"/>
          </a:xfrm>
          <a:prstGeom prst="rect">
            <a:avLst/>
          </a:prstGeom>
          <a:solidFill>
            <a:schemeClr val="tx2">
              <a:lumMod val="10000"/>
              <a:alpha val="54000"/>
            </a:schemeClr>
          </a:solidFill>
        </p:spPr>
        <p:txBody>
          <a:bodyPr wrap="none" rtlCol="0">
            <a:spAutoFit/>
          </a:bodyPr>
          <a:lstStyle/>
          <a:p>
            <a:r>
              <a:rPr lang="en-US" sz="3600" dirty="0">
                <a:effectLst>
                  <a:outerShdw blurRad="38100" dist="38100" dir="2700000" algn="tl">
                    <a:srgbClr val="000000">
                      <a:alpha val="43137"/>
                    </a:srgbClr>
                  </a:outerShdw>
                </a:effectLst>
              </a:rPr>
              <a:t>Compost Certification</a:t>
            </a:r>
          </a:p>
          <a:p>
            <a:r>
              <a:rPr lang="en-US" sz="3600" dirty="0">
                <a:effectLst>
                  <a:outerShdw blurRad="38100" dist="38100" dir="2700000" algn="tl">
                    <a:srgbClr val="000000">
                      <a:alpha val="43137"/>
                    </a:srgbClr>
                  </a:outerShdw>
                </a:effectLst>
              </a:rPr>
              <a:t>Temperature to kill weed seed</a:t>
            </a:r>
          </a:p>
        </p:txBody>
      </p:sp>
    </p:spTree>
    <p:extLst>
      <p:ext uri="{BB962C8B-B14F-4D97-AF65-F5344CB8AC3E}">
        <p14:creationId xmlns:p14="http://schemas.microsoft.com/office/powerpoint/2010/main" val="3320553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a:t>Concrete Cloth</a:t>
            </a:r>
          </a:p>
        </p:txBody>
      </p:sp>
      <p:pic>
        <p:nvPicPr>
          <p:cNvPr id="4" name="Picture 3" descr="RAK.jpg"/>
          <p:cNvPicPr>
            <a:picLocks noChangeAspect="1"/>
          </p:cNvPicPr>
          <p:nvPr/>
        </p:nvPicPr>
        <p:blipFill>
          <a:blip r:embed="rId3" cstate="print"/>
          <a:stretch>
            <a:fillRect/>
          </a:stretch>
        </p:blipFill>
        <p:spPr>
          <a:xfrm>
            <a:off x="21021" y="1673115"/>
            <a:ext cx="6913179" cy="5184885"/>
          </a:xfrm>
          <a:prstGeom prst="rect">
            <a:avLst/>
          </a:prstGeom>
        </p:spPr>
      </p:pic>
      <p:pic>
        <p:nvPicPr>
          <p:cNvPr id="5" name="Picture 2" descr="http://sr.photos2.fotosearch.com/bthumb/CSP/CSP990/k9810958.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469244"/>
            <a:ext cx="1143000" cy="1095936"/>
          </a:xfrm>
          <a:prstGeom prst="rect">
            <a:avLst/>
          </a:prstGeom>
          <a:noFill/>
          <a:effectLst>
            <a:glow rad="279400">
              <a:schemeClr val="accent3">
                <a:satMod val="175000"/>
                <a:alpha val="40000"/>
              </a:schemeClr>
            </a:glow>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6" name="Picture 3" descr="C:\Users\MHC002\Pictures\Greeneville TN 04172012\100_0243.JPG"/>
          <p:cNvPicPr>
            <a:picLocks noGrp="1" noChangeAspect="1" noChangeArrowheads="1"/>
          </p:cNvPicPr>
          <p:nvPr>
            <p:ph idx="1"/>
          </p:nvPr>
        </p:nvPicPr>
        <p:blipFill rotWithShape="1">
          <a:blip r:embed="rId6" cstate="print">
            <a:extLst>
              <a:ext uri="{28A0092B-C50C-407E-A947-70E740481C1C}">
                <a14:useLocalDpi xmlns:a14="http://schemas.microsoft.com/office/drawing/2010/main" val="0"/>
              </a:ext>
            </a:extLst>
          </a:blip>
          <a:srcRect l="63411" t="20895" r="4128" b="8"/>
          <a:stretch/>
        </p:blipFill>
        <p:spPr bwMode="auto">
          <a:xfrm>
            <a:off x="6324600" y="1704649"/>
            <a:ext cx="2819400" cy="515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5971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zimzeke\Desktop\Petersburg Steep Slope\DSC_04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43" r="-2"/>
          <a:stretch/>
        </p:blipFill>
        <p:spPr bwMode="auto">
          <a:xfrm>
            <a:off x="0" y="0"/>
            <a:ext cx="9144000" cy="685799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152400"/>
            <a:ext cx="8491492" cy="923330"/>
          </a:xfrm>
          <a:prstGeom prst="rect">
            <a:avLst/>
          </a:prstGeom>
          <a:solidFill>
            <a:schemeClr val="accent3">
              <a:lumMod val="50000"/>
              <a:alpha val="79000"/>
            </a:schemeClr>
          </a:solidFill>
        </p:spPr>
        <p:txBody>
          <a:bodyPr wrap="none" rtlCol="0">
            <a:spAutoFit/>
          </a:bodyPr>
          <a:lstStyle/>
          <a:p>
            <a:r>
              <a:rPr lang="en-US" sz="5400" dirty="0">
                <a:solidFill>
                  <a:prstClr val="white"/>
                </a:solidFill>
                <a:effectLst>
                  <a:outerShdw blurRad="38100" dist="38100" dir="2700000" algn="tl">
                    <a:srgbClr val="000000">
                      <a:alpha val="43137"/>
                    </a:srgbClr>
                  </a:outerShdw>
                </a:effectLst>
              </a:rPr>
              <a:t>Biotic Soil Amendments BSAs</a:t>
            </a:r>
          </a:p>
        </p:txBody>
      </p:sp>
      <p:sp>
        <p:nvSpPr>
          <p:cNvPr id="3" name="TextBox 2"/>
          <p:cNvSpPr txBox="1"/>
          <p:nvPr/>
        </p:nvSpPr>
        <p:spPr>
          <a:xfrm>
            <a:off x="7869459" y="6412468"/>
            <a:ext cx="1198341" cy="369332"/>
          </a:xfrm>
          <a:prstGeom prst="rect">
            <a:avLst/>
          </a:prstGeom>
          <a:noFill/>
        </p:spPr>
        <p:txBody>
          <a:bodyPr wrap="none" rtlCol="0">
            <a:spAutoFit/>
          </a:bodyPr>
          <a:lstStyle/>
          <a:p>
            <a:r>
              <a:rPr lang="en-US" dirty="0">
                <a:solidFill>
                  <a:prstClr val="white"/>
                </a:solidFill>
              </a:rPr>
              <a:t>Petersburg</a:t>
            </a:r>
          </a:p>
        </p:txBody>
      </p:sp>
      <p:pic>
        <p:nvPicPr>
          <p:cNvPr id="2050" name="Picture 2" descr="http://sr.photos2.fotosearch.com/bthumb/CSP/CSP990/k9810958.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469244"/>
            <a:ext cx="1143000" cy="1095936"/>
          </a:xfrm>
          <a:prstGeom prst="rect">
            <a:avLst/>
          </a:prstGeom>
          <a:noFill/>
          <a:effectLst>
            <a:glow rad="279400">
              <a:schemeClr val="accent3">
                <a:satMod val="175000"/>
                <a:alpha val="40000"/>
              </a:schemeClr>
            </a:glow>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236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b="2608"/>
          <a:stretch/>
        </p:blipFill>
        <p:spPr bwMode="auto">
          <a:xfrm>
            <a:off x="0" y="0"/>
            <a:ext cx="9180286" cy="685800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14210" y="6356866"/>
            <a:ext cx="11787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Pop. 2,143</a:t>
            </a:r>
          </a:p>
        </p:txBody>
      </p:sp>
      <p:pic>
        <p:nvPicPr>
          <p:cNvPr id="5124" name="Picture 4" descr="Location of Dillingham, Alaska">
            <a:hlinkClick r:id="rId3" tooltip="Location of Dillingham, Alask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781" y="152400"/>
            <a:ext cx="2703871" cy="16764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344271"/>
            <a:ext cx="29113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Text" lastClr="000000"/>
                </a:solidFill>
                <a:effectLst/>
                <a:uLnTx/>
                <a:uFillTx/>
                <a:latin typeface="Calibri"/>
                <a:ea typeface="+mn-ea"/>
                <a:cs typeface="+mn-cs"/>
              </a:rPr>
              <a:t>Dillingham, AK</a:t>
            </a:r>
          </a:p>
        </p:txBody>
      </p:sp>
      <p:pic>
        <p:nvPicPr>
          <p:cNvPr id="6" name="Picture 4" descr="dot_seal">
            <a:extLst>
              <a:ext uri="{FF2B5EF4-FFF2-40B4-BE49-F238E27FC236}">
                <a16:creationId xmlns:a16="http://schemas.microsoft.com/office/drawing/2014/main" id="{CAACEE62-C3D2-4ED4-84DC-86AF47C2A6EB}"/>
              </a:ext>
            </a:extLst>
          </p:cNvPr>
          <p:cNvPicPr>
            <a:picLocks noChangeAspect="1" noChangeArrowheads="1"/>
          </p:cNvPicPr>
          <p:nvPr/>
        </p:nvPicPr>
        <p:blipFill>
          <a:blip r:embed="rId5" cstate="print"/>
          <a:srcRect/>
          <a:stretch>
            <a:fillRect/>
          </a:stretch>
        </p:blipFill>
        <p:spPr bwMode="auto">
          <a:xfrm>
            <a:off x="236487" y="5243473"/>
            <a:ext cx="1447800" cy="1482725"/>
          </a:xfrm>
          <a:prstGeom prst="rect">
            <a:avLst/>
          </a:prstGeom>
          <a:noFill/>
          <a:ln w="9525">
            <a:noFill/>
            <a:miter lim="800000"/>
            <a:headEnd/>
            <a:tailEnd/>
          </a:ln>
        </p:spPr>
      </p:pic>
    </p:spTree>
    <p:extLst>
      <p:ext uri="{BB962C8B-B14F-4D97-AF65-F5344CB8AC3E}">
        <p14:creationId xmlns:p14="http://schemas.microsoft.com/office/powerpoint/2010/main" val="1370509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VERDYOL CASE STUDIES\Dillingham Airport\DSCN06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4103" b="14103"/>
          <a:stretch/>
        </p:blipFill>
        <p:spPr bwMode="auto">
          <a:xfrm>
            <a:off x="-1" y="0"/>
            <a:ext cx="9143999"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 y="4549676"/>
            <a:ext cx="4243469" cy="2308324"/>
          </a:xfrm>
          <a:prstGeom prst="rect">
            <a:avLst/>
          </a:prstGeom>
          <a:solidFill>
            <a:schemeClr val="bg2">
              <a:lumMod val="25000"/>
              <a:alpha val="68000"/>
            </a:schemeClr>
          </a:solidFill>
        </p:spPr>
        <p:txBody>
          <a:bodyPr wrap="non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0" cap="none" spc="0" normalizeH="0" baseline="0" noProof="0" dirty="0">
                <a:ln>
                  <a:noFill/>
                </a:ln>
                <a:solidFill>
                  <a:prstClr val="white"/>
                </a:solidFill>
                <a:effectLst/>
                <a:uLnTx/>
                <a:uFillTx/>
                <a:latin typeface="Calibri"/>
                <a:ea typeface="+mn-ea"/>
                <a:cs typeface="+mn-cs"/>
              </a:rPr>
              <a:t>Poor Soils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0" cap="none" spc="0" normalizeH="0" baseline="0" noProof="0" dirty="0">
                <a:ln>
                  <a:noFill/>
                </a:ln>
                <a:solidFill>
                  <a:prstClr val="white"/>
                </a:solidFill>
                <a:effectLst/>
                <a:uLnTx/>
                <a:uFillTx/>
                <a:latin typeface="Calibri"/>
                <a:ea typeface="+mn-ea"/>
                <a:cs typeface="+mn-cs"/>
              </a:rPr>
              <a:t>Low Organics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0" cap="none" spc="0" normalizeH="0" baseline="0" noProof="0" dirty="0">
                <a:ln>
                  <a:noFill/>
                </a:ln>
                <a:solidFill>
                  <a:prstClr val="white"/>
                </a:solidFill>
                <a:effectLst/>
                <a:uLnTx/>
                <a:uFillTx/>
                <a:latin typeface="Calibri"/>
                <a:ea typeface="+mn-ea"/>
                <a:cs typeface="+mn-cs"/>
              </a:rPr>
              <a:t>Low Fertility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0" cap="none" spc="0" normalizeH="0" baseline="0" noProof="0" dirty="0">
                <a:ln>
                  <a:noFill/>
                </a:ln>
                <a:solidFill>
                  <a:prstClr val="white"/>
                </a:solidFill>
                <a:effectLst/>
                <a:uLnTx/>
                <a:uFillTx/>
                <a:latin typeface="Calibri"/>
                <a:ea typeface="+mn-ea"/>
                <a:cs typeface="+mn-cs"/>
              </a:rPr>
              <a:t>Topsoil alternative</a:t>
            </a:r>
          </a:p>
        </p:txBody>
      </p:sp>
      <p:sp>
        <p:nvSpPr>
          <p:cNvPr id="4" name="TextBox 3">
            <a:extLst>
              <a:ext uri="{FF2B5EF4-FFF2-40B4-BE49-F238E27FC236}">
                <a16:creationId xmlns:a16="http://schemas.microsoft.com/office/drawing/2014/main" id="{C0C18B50-40C6-4EA1-AE9D-D1F3CC267E9B}"/>
              </a:ext>
            </a:extLst>
          </p:cNvPr>
          <p:cNvSpPr txBox="1"/>
          <p:nvPr/>
        </p:nvSpPr>
        <p:spPr>
          <a:xfrm>
            <a:off x="7957455" y="6400800"/>
            <a:ext cx="1186543" cy="369332"/>
          </a:xfrm>
          <a:prstGeom prst="rect">
            <a:avLst/>
          </a:prstGeom>
          <a:noFill/>
        </p:spPr>
        <p:txBody>
          <a:bodyPr wrap="none" rtlCol="0">
            <a:spAutoFit/>
          </a:bodyPr>
          <a:lstStyle/>
          <a:p>
            <a:r>
              <a:rPr lang="en-US" dirty="0">
                <a:solidFill>
                  <a:schemeClr val="bg1"/>
                </a:solidFill>
              </a:rPr>
              <a:t>Dillingham</a:t>
            </a:r>
          </a:p>
        </p:txBody>
      </p:sp>
    </p:spTree>
    <p:extLst>
      <p:ext uri="{BB962C8B-B14F-4D97-AF65-F5344CB8AC3E}">
        <p14:creationId xmlns:p14="http://schemas.microsoft.com/office/powerpoint/2010/main" val="1176600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BUFFALO-1\share\Alaska Sites 2008\K Beach\Alex 2008 week 1 11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a:innerShdw blurRad="114300">
              <a:prstClr val="black"/>
            </a:innerShdw>
          </a:effectLst>
        </p:spPr>
      </p:pic>
      <p:sp>
        <p:nvSpPr>
          <p:cNvPr id="10244" name="TextBox 4"/>
          <p:cNvSpPr txBox="1">
            <a:spLocks noChangeArrowheads="1"/>
          </p:cNvSpPr>
          <p:nvPr/>
        </p:nvSpPr>
        <p:spPr bwMode="auto">
          <a:xfrm>
            <a:off x="5662784" y="1143000"/>
            <a:ext cx="2109616" cy="400110"/>
          </a:xfrm>
          <a:prstGeom prst="rect">
            <a:avLst/>
          </a:prstGeom>
          <a:solidFill>
            <a:schemeClr val="tx1">
              <a:alpha val="67058"/>
            </a:schemeClr>
          </a:solidFill>
          <a:ln w="9525">
            <a:solidFill>
              <a:schemeClr val="bg1"/>
            </a:solidFill>
            <a:miter lim="800000"/>
            <a:headEnd/>
            <a:tailEnd/>
          </a:ln>
        </p:spPr>
        <p:txBody>
          <a:bodyPr wrap="none">
            <a:spAutoFit/>
          </a:bodyPr>
          <a:lstStyle/>
          <a:p>
            <a:r>
              <a:rPr lang="en-US" sz="2000" dirty="0">
                <a:solidFill>
                  <a:prstClr val="black"/>
                </a:solidFill>
              </a:rPr>
              <a:t>2021 AGCP 4.2.2.2</a:t>
            </a:r>
          </a:p>
        </p:txBody>
      </p:sp>
      <p:sp>
        <p:nvSpPr>
          <p:cNvPr id="7" name="Rectangle 6"/>
          <p:cNvSpPr/>
          <p:nvPr/>
        </p:nvSpPr>
        <p:spPr>
          <a:xfrm>
            <a:off x="152400" y="188893"/>
            <a:ext cx="7772400" cy="954107"/>
          </a:xfrm>
          <a:prstGeom prst="rect">
            <a:avLst/>
          </a:prstGeom>
          <a:solidFill>
            <a:schemeClr val="tx1">
              <a:alpha val="71000"/>
            </a:schemeClr>
          </a:solidFill>
        </p:spPr>
        <p:txBody>
          <a:bodyPr wrap="square">
            <a:spAutoFit/>
          </a:bodyPr>
          <a:lstStyle/>
          <a:p>
            <a:r>
              <a:rPr lang="en-US" sz="2800" dirty="0">
                <a:solidFill>
                  <a:prstClr val="black"/>
                </a:solidFill>
              </a:rPr>
              <a:t>4.2.2.2 Sequence or phase construction activities to minimize the extent and duration of exposed soils.</a:t>
            </a:r>
          </a:p>
        </p:txBody>
      </p:sp>
      <p:sp>
        <p:nvSpPr>
          <p:cNvPr id="6" name="TextBox 5"/>
          <p:cNvSpPr txBox="1"/>
          <p:nvPr/>
        </p:nvSpPr>
        <p:spPr>
          <a:xfrm>
            <a:off x="8049573" y="6400800"/>
            <a:ext cx="1018227" cy="369332"/>
          </a:xfrm>
          <a:prstGeom prst="rect">
            <a:avLst/>
          </a:prstGeom>
          <a:noFill/>
        </p:spPr>
        <p:txBody>
          <a:bodyPr wrap="none" rtlCol="0">
            <a:spAutoFit/>
          </a:bodyPr>
          <a:lstStyle/>
          <a:p>
            <a:r>
              <a:rPr lang="en-US" dirty="0">
                <a:solidFill>
                  <a:prstClr val="white"/>
                </a:solidFill>
              </a:rPr>
              <a:t>Soldotna</a:t>
            </a:r>
          </a:p>
        </p:txBody>
      </p:sp>
      <p:pic>
        <p:nvPicPr>
          <p:cNvPr id="9" name="Picture 4" descr="C:\Users\alex\AppData\Local\Microsoft\Windows\Temporary Internet Files\Content.IE5\BJOC08I8\MCPE01448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920734"/>
            <a:ext cx="1097060" cy="1784866"/>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EC Logo 1"/>
          <p:cNvPicPr/>
          <p:nvPr/>
        </p:nvPicPr>
        <p:blipFill>
          <a:blip r:embed="rId5" cstate="print"/>
          <a:srcRect/>
          <a:stretch>
            <a:fillRect/>
          </a:stretch>
        </p:blipFill>
        <p:spPr bwMode="auto">
          <a:xfrm>
            <a:off x="7872412" y="119014"/>
            <a:ext cx="1195388" cy="1195388"/>
          </a:xfrm>
          <a:prstGeom prst="rect">
            <a:avLst/>
          </a:prstGeom>
          <a:noFill/>
          <a:ln w="9525">
            <a:noFill/>
            <a:miter lim="800000"/>
            <a:headEnd/>
            <a:tailEnd/>
          </a:ln>
        </p:spPr>
      </p:pic>
    </p:spTree>
    <p:extLst>
      <p:ext uri="{BB962C8B-B14F-4D97-AF65-F5344CB8AC3E}">
        <p14:creationId xmlns:p14="http://schemas.microsoft.com/office/powerpoint/2010/main" val="1540823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Dillingham Airport\0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2" y="152402"/>
            <a:ext cx="4111895" cy="954107"/>
          </a:xfrm>
          <a:prstGeom prst="rect">
            <a:avLst/>
          </a:prstGeom>
          <a:solidFill>
            <a:schemeClr val="accent3">
              <a:lumMod val="50000"/>
              <a:alpha val="77000"/>
            </a:schemeClr>
          </a:solid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white"/>
                </a:solidFill>
                <a:effectLst/>
                <a:uLnTx/>
                <a:uFillTx/>
                <a:latin typeface="Calibri"/>
                <a:ea typeface="+mn-ea"/>
                <a:cs typeface="+mn-cs"/>
              </a:rPr>
              <a:t>Surface Prep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white"/>
                </a:solidFill>
                <a:effectLst/>
                <a:uLnTx/>
                <a:uFillTx/>
                <a:latin typeface="Calibri"/>
                <a:ea typeface="+mn-ea"/>
                <a:cs typeface="+mn-cs"/>
              </a:rPr>
              <a:t>Biotic Soil Amendments</a:t>
            </a:r>
          </a:p>
        </p:txBody>
      </p:sp>
      <p:sp>
        <p:nvSpPr>
          <p:cNvPr id="3" name="TextBox 2">
            <a:extLst>
              <a:ext uri="{FF2B5EF4-FFF2-40B4-BE49-F238E27FC236}">
                <a16:creationId xmlns:a16="http://schemas.microsoft.com/office/drawing/2014/main" id="{A0CF484A-E190-4112-8A88-8C5C4788F8F5}"/>
              </a:ext>
            </a:extLst>
          </p:cNvPr>
          <p:cNvSpPr txBox="1"/>
          <p:nvPr/>
        </p:nvSpPr>
        <p:spPr>
          <a:xfrm>
            <a:off x="304800" y="5105400"/>
            <a:ext cx="5042727" cy="1446550"/>
          </a:xfrm>
          <a:prstGeom prst="rect">
            <a:avLst/>
          </a:prstGeom>
          <a:noFill/>
        </p:spPr>
        <p:txBody>
          <a:bodyPr wrap="none" rtlCol="0">
            <a:spAutoFit/>
          </a:bodyPr>
          <a:lstStyle/>
          <a:p>
            <a:pPr marL="571500" indent="-571500">
              <a:buFont typeface="Wingdings" panose="05000000000000000000" pitchFamily="2" charset="2"/>
              <a:buChar char="ü"/>
            </a:pPr>
            <a:r>
              <a:rPr lang="en-US" sz="4400" dirty="0">
                <a:solidFill>
                  <a:schemeClr val="bg1"/>
                </a:solidFill>
                <a:effectLst>
                  <a:outerShdw blurRad="38100" dist="38100" dir="2700000" algn="tl">
                    <a:srgbClr val="000000">
                      <a:alpha val="43137"/>
                    </a:srgbClr>
                  </a:outerShdw>
                </a:effectLst>
              </a:rPr>
              <a:t>Phase Stabilization</a:t>
            </a:r>
          </a:p>
          <a:p>
            <a:pPr marL="571500" indent="-571500">
              <a:buFont typeface="Wingdings" panose="05000000000000000000" pitchFamily="2" charset="2"/>
              <a:buChar char="ü"/>
            </a:pPr>
            <a:r>
              <a:rPr lang="en-US" sz="4400" dirty="0">
                <a:solidFill>
                  <a:schemeClr val="bg1"/>
                </a:solidFill>
                <a:effectLst>
                  <a:outerShdw blurRad="38100" dist="38100" dir="2700000" algn="tl">
                    <a:srgbClr val="000000">
                      <a:alpha val="43137"/>
                    </a:srgbClr>
                  </a:outerShdw>
                </a:effectLst>
              </a:rPr>
              <a:t>Finish as you go!</a:t>
            </a:r>
          </a:p>
        </p:txBody>
      </p:sp>
      <p:sp>
        <p:nvSpPr>
          <p:cNvPr id="5" name="TextBox 4">
            <a:extLst>
              <a:ext uri="{FF2B5EF4-FFF2-40B4-BE49-F238E27FC236}">
                <a16:creationId xmlns:a16="http://schemas.microsoft.com/office/drawing/2014/main" id="{BB34D781-B71E-4A13-9A24-781902894DEB}"/>
              </a:ext>
            </a:extLst>
          </p:cNvPr>
          <p:cNvSpPr txBox="1"/>
          <p:nvPr/>
        </p:nvSpPr>
        <p:spPr>
          <a:xfrm>
            <a:off x="7652657" y="6488668"/>
            <a:ext cx="1186543" cy="369332"/>
          </a:xfrm>
          <a:prstGeom prst="rect">
            <a:avLst/>
          </a:prstGeom>
          <a:noFill/>
        </p:spPr>
        <p:txBody>
          <a:bodyPr wrap="none" rtlCol="0">
            <a:spAutoFit/>
          </a:bodyPr>
          <a:lstStyle/>
          <a:p>
            <a:r>
              <a:rPr lang="en-US" dirty="0"/>
              <a:t>Dillingham</a:t>
            </a:r>
          </a:p>
        </p:txBody>
      </p:sp>
    </p:spTree>
    <p:extLst>
      <p:ext uri="{BB962C8B-B14F-4D97-AF65-F5344CB8AC3E}">
        <p14:creationId xmlns:p14="http://schemas.microsoft.com/office/powerpoint/2010/main" val="3762429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Dillingham Airport\0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2" y="228602"/>
            <a:ext cx="6470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ysClr val="windowText" lastClr="000000"/>
                </a:solidFill>
                <a:effectLst/>
                <a:uLnTx/>
                <a:uFillTx/>
                <a:latin typeface="Calibri"/>
                <a:ea typeface="+mn-ea"/>
                <a:cs typeface="+mn-cs"/>
              </a:rPr>
              <a:t>Erosion Control:  Bonded Fiber Matrix</a:t>
            </a:r>
          </a:p>
        </p:txBody>
      </p:sp>
      <p:sp>
        <p:nvSpPr>
          <p:cNvPr id="4" name="TextBox 3">
            <a:extLst>
              <a:ext uri="{FF2B5EF4-FFF2-40B4-BE49-F238E27FC236}">
                <a16:creationId xmlns:a16="http://schemas.microsoft.com/office/drawing/2014/main" id="{5C5BC374-80FD-4E17-B758-8F471A88DBA7}"/>
              </a:ext>
            </a:extLst>
          </p:cNvPr>
          <p:cNvSpPr txBox="1"/>
          <p:nvPr/>
        </p:nvSpPr>
        <p:spPr>
          <a:xfrm>
            <a:off x="150164" y="6374643"/>
            <a:ext cx="1186543" cy="369332"/>
          </a:xfrm>
          <a:prstGeom prst="rect">
            <a:avLst/>
          </a:prstGeom>
          <a:noFill/>
        </p:spPr>
        <p:txBody>
          <a:bodyPr wrap="none" rtlCol="0">
            <a:spAutoFit/>
          </a:bodyPr>
          <a:lstStyle/>
          <a:p>
            <a:r>
              <a:rPr lang="en-US" dirty="0">
                <a:solidFill>
                  <a:schemeClr val="bg1"/>
                </a:solidFill>
              </a:rPr>
              <a:t>Dillingham</a:t>
            </a:r>
          </a:p>
        </p:txBody>
      </p:sp>
    </p:spTree>
    <p:extLst>
      <p:ext uri="{BB962C8B-B14F-4D97-AF65-F5344CB8AC3E}">
        <p14:creationId xmlns:p14="http://schemas.microsoft.com/office/powerpoint/2010/main" val="4059248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VERDYOL CASE STUDIES\Dillingham Airport\07291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7DA6D7-812E-46FE-8B0D-F35FD6027DA5}"/>
              </a:ext>
            </a:extLst>
          </p:cNvPr>
          <p:cNvSpPr txBox="1"/>
          <p:nvPr/>
        </p:nvSpPr>
        <p:spPr>
          <a:xfrm>
            <a:off x="152400" y="152400"/>
            <a:ext cx="7384266" cy="923330"/>
          </a:xfrm>
          <a:prstGeom prst="rect">
            <a:avLst/>
          </a:prstGeom>
          <a:noFill/>
        </p:spPr>
        <p:txBody>
          <a:bodyPr wrap="none" rtlCol="0">
            <a:spAutoFit/>
          </a:bodyPr>
          <a:lstStyle/>
          <a:p>
            <a:r>
              <a:rPr lang="en-US" sz="5400" dirty="0">
                <a:effectLst>
                  <a:outerShdw blurRad="38100" dist="38100" dir="2700000" algn="tl">
                    <a:srgbClr val="000000">
                      <a:alpha val="43137"/>
                    </a:srgbClr>
                  </a:outerShdw>
                </a:effectLst>
              </a:rPr>
              <a:t>Growing grass takes time.</a:t>
            </a:r>
          </a:p>
        </p:txBody>
      </p:sp>
      <p:sp>
        <p:nvSpPr>
          <p:cNvPr id="4" name="TextBox 3">
            <a:extLst>
              <a:ext uri="{FF2B5EF4-FFF2-40B4-BE49-F238E27FC236}">
                <a16:creationId xmlns:a16="http://schemas.microsoft.com/office/drawing/2014/main" id="{AE5DD4F1-3F2D-4092-8307-D6D78AE5D802}"/>
              </a:ext>
            </a:extLst>
          </p:cNvPr>
          <p:cNvSpPr txBox="1"/>
          <p:nvPr/>
        </p:nvSpPr>
        <p:spPr>
          <a:xfrm>
            <a:off x="905221" y="963105"/>
            <a:ext cx="7095779" cy="1569660"/>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Plan for:</a:t>
            </a:r>
          </a:p>
          <a:p>
            <a:r>
              <a:rPr lang="en-US" sz="3200" dirty="0">
                <a:effectLst>
                  <a:outerShdw blurRad="38100" dist="38100" dir="2700000" algn="tl">
                    <a:srgbClr val="000000">
                      <a:alpha val="43137"/>
                    </a:srgbClr>
                  </a:outerShdw>
                </a:effectLst>
              </a:rPr>
              <a:t>Germination, water schedule, and expression and establishment.</a:t>
            </a:r>
          </a:p>
        </p:txBody>
      </p:sp>
      <p:sp>
        <p:nvSpPr>
          <p:cNvPr id="6" name="TextBox 5">
            <a:extLst>
              <a:ext uri="{FF2B5EF4-FFF2-40B4-BE49-F238E27FC236}">
                <a16:creationId xmlns:a16="http://schemas.microsoft.com/office/drawing/2014/main" id="{AA6B9A57-88EF-4946-8341-E477DFB570C4}"/>
              </a:ext>
            </a:extLst>
          </p:cNvPr>
          <p:cNvSpPr txBox="1"/>
          <p:nvPr/>
        </p:nvSpPr>
        <p:spPr>
          <a:xfrm>
            <a:off x="150164" y="6374643"/>
            <a:ext cx="1186543" cy="369332"/>
          </a:xfrm>
          <a:prstGeom prst="rect">
            <a:avLst/>
          </a:prstGeom>
          <a:noFill/>
        </p:spPr>
        <p:txBody>
          <a:bodyPr wrap="none" rtlCol="0">
            <a:spAutoFit/>
          </a:bodyPr>
          <a:lstStyle/>
          <a:p>
            <a:r>
              <a:rPr lang="en-US" dirty="0">
                <a:solidFill>
                  <a:schemeClr val="bg1"/>
                </a:solidFill>
              </a:rPr>
              <a:t>Dillingham</a:t>
            </a:r>
          </a:p>
        </p:txBody>
      </p:sp>
    </p:spTree>
    <p:extLst>
      <p:ext uri="{BB962C8B-B14F-4D97-AF65-F5344CB8AC3E}">
        <p14:creationId xmlns:p14="http://schemas.microsoft.com/office/powerpoint/2010/main" val="13840794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VERDYOL CASE STUDIES\Dillingham Airport\07151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76800" y="4681872"/>
            <a:ext cx="4100994" cy="2062103"/>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Faster Establishment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Project Closeout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Permit termination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No Maintenance</a:t>
            </a:r>
          </a:p>
        </p:txBody>
      </p:sp>
      <p:pic>
        <p:nvPicPr>
          <p:cNvPr id="5" name="Picture 4" descr="dot_seal">
            <a:extLst>
              <a:ext uri="{FF2B5EF4-FFF2-40B4-BE49-F238E27FC236}">
                <a16:creationId xmlns:a16="http://schemas.microsoft.com/office/drawing/2014/main" id="{C345827E-A2EC-4D4E-ABC5-C7F1E41D1C9A}"/>
              </a:ext>
            </a:extLst>
          </p:cNvPr>
          <p:cNvPicPr>
            <a:picLocks noChangeAspect="1" noChangeArrowheads="1"/>
          </p:cNvPicPr>
          <p:nvPr/>
        </p:nvPicPr>
        <p:blipFill>
          <a:blip r:embed="rId4" cstate="print"/>
          <a:srcRect/>
          <a:stretch>
            <a:fillRect/>
          </a:stretch>
        </p:blipFill>
        <p:spPr bwMode="auto">
          <a:xfrm>
            <a:off x="7877034" y="114025"/>
            <a:ext cx="1100759" cy="1127313"/>
          </a:xfrm>
          <a:prstGeom prst="rect">
            <a:avLst/>
          </a:prstGeom>
          <a:noFill/>
          <a:ln w="9525">
            <a:noFill/>
            <a:miter lim="800000"/>
            <a:headEnd/>
            <a:tailEnd/>
          </a:ln>
        </p:spPr>
      </p:pic>
      <p:sp>
        <p:nvSpPr>
          <p:cNvPr id="3" name="TextBox 2">
            <a:extLst>
              <a:ext uri="{FF2B5EF4-FFF2-40B4-BE49-F238E27FC236}">
                <a16:creationId xmlns:a16="http://schemas.microsoft.com/office/drawing/2014/main" id="{414BDFDF-B0F0-4831-ADFB-8D9389D4B526}"/>
              </a:ext>
            </a:extLst>
          </p:cNvPr>
          <p:cNvSpPr txBox="1"/>
          <p:nvPr/>
        </p:nvSpPr>
        <p:spPr>
          <a:xfrm>
            <a:off x="166206" y="228600"/>
            <a:ext cx="7710829" cy="769441"/>
          </a:xfrm>
          <a:prstGeom prst="rect">
            <a:avLst/>
          </a:prstGeom>
          <a:noFill/>
        </p:spPr>
        <p:txBody>
          <a:bodyPr wrap="none" rtlCol="0">
            <a:spAutoFit/>
          </a:bodyPr>
          <a:lstStyle/>
          <a:p>
            <a:r>
              <a:rPr lang="en-US" sz="4400" dirty="0">
                <a:solidFill>
                  <a:schemeClr val="bg1"/>
                </a:solidFill>
                <a:effectLst>
                  <a:outerShdw blurRad="38100" dist="38100" dir="2700000" algn="tl">
                    <a:srgbClr val="000000">
                      <a:alpha val="43137"/>
                    </a:srgbClr>
                  </a:outerShdw>
                </a:effectLst>
              </a:rPr>
              <a:t>Plan &amp; schedule for Termination!</a:t>
            </a:r>
          </a:p>
        </p:txBody>
      </p:sp>
      <p:sp>
        <p:nvSpPr>
          <p:cNvPr id="4" name="TextBox 3">
            <a:extLst>
              <a:ext uri="{FF2B5EF4-FFF2-40B4-BE49-F238E27FC236}">
                <a16:creationId xmlns:a16="http://schemas.microsoft.com/office/drawing/2014/main" id="{840741D8-A7B7-46AB-B9D7-02F0A648DA22}"/>
              </a:ext>
            </a:extLst>
          </p:cNvPr>
          <p:cNvSpPr txBox="1"/>
          <p:nvPr/>
        </p:nvSpPr>
        <p:spPr>
          <a:xfrm>
            <a:off x="150164" y="6374643"/>
            <a:ext cx="1186543" cy="369332"/>
          </a:xfrm>
          <a:prstGeom prst="rect">
            <a:avLst/>
          </a:prstGeom>
          <a:noFill/>
        </p:spPr>
        <p:txBody>
          <a:bodyPr wrap="none" rtlCol="0">
            <a:spAutoFit/>
          </a:bodyPr>
          <a:lstStyle/>
          <a:p>
            <a:r>
              <a:rPr lang="en-US" dirty="0">
                <a:solidFill>
                  <a:schemeClr val="bg1"/>
                </a:solidFill>
              </a:rPr>
              <a:t>Dillingham</a:t>
            </a:r>
          </a:p>
        </p:txBody>
      </p:sp>
    </p:spTree>
    <p:extLst>
      <p:ext uri="{BB962C8B-B14F-4D97-AF65-F5344CB8AC3E}">
        <p14:creationId xmlns:p14="http://schemas.microsoft.com/office/powerpoint/2010/main" val="40441160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FA86-A32B-4AB4-8BAC-AE10EB9377E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AEAB707-8B6B-41C9-995C-03E1667370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5000"/>
          <a:stretch/>
        </p:blipFill>
        <p:spPr>
          <a:xfrm>
            <a:off x="-1" y="0"/>
            <a:ext cx="9144001" cy="6858000"/>
          </a:xfrm>
          <a:effectLst>
            <a:innerShdw blurRad="114300">
              <a:prstClr val="black"/>
            </a:innerShdw>
          </a:effectLst>
        </p:spPr>
      </p:pic>
      <p:sp>
        <p:nvSpPr>
          <p:cNvPr id="6" name="TextBox 5">
            <a:extLst>
              <a:ext uri="{FF2B5EF4-FFF2-40B4-BE49-F238E27FC236}">
                <a16:creationId xmlns:a16="http://schemas.microsoft.com/office/drawing/2014/main" id="{66E619B8-28E6-4F06-BA76-A4D2645B6C47}"/>
              </a:ext>
            </a:extLst>
          </p:cNvPr>
          <p:cNvSpPr txBox="1"/>
          <p:nvPr/>
        </p:nvSpPr>
        <p:spPr>
          <a:xfrm>
            <a:off x="184244" y="1139703"/>
            <a:ext cx="737368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Kenai Riverbank Stabilization</a:t>
            </a:r>
          </a:p>
        </p:txBody>
      </p:sp>
    </p:spTree>
    <p:extLst>
      <p:ext uri="{BB962C8B-B14F-4D97-AF65-F5344CB8AC3E}">
        <p14:creationId xmlns:p14="http://schemas.microsoft.com/office/powerpoint/2010/main" val="588392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zimzeke\Desktop\IECA Booth pics\photo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33800" y="5791200"/>
            <a:ext cx="526323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Shoreline armor.</a:t>
            </a:r>
          </a:p>
        </p:txBody>
      </p:sp>
      <p:sp>
        <p:nvSpPr>
          <p:cNvPr id="3" name="TextBox 2">
            <a:extLst>
              <a:ext uri="{FF2B5EF4-FFF2-40B4-BE49-F238E27FC236}">
                <a16:creationId xmlns:a16="http://schemas.microsoft.com/office/drawing/2014/main" id="{53C15061-B564-46C7-A983-2FFA33C65EC6}"/>
              </a:ext>
            </a:extLst>
          </p:cNvPr>
          <p:cNvSpPr txBox="1"/>
          <p:nvPr/>
        </p:nvSpPr>
        <p:spPr>
          <a:xfrm>
            <a:off x="3701716" y="143470"/>
            <a:ext cx="5205464" cy="1384995"/>
          </a:xfrm>
          <a:prstGeom prst="rect">
            <a:avLst/>
          </a:prstGeom>
          <a:solidFill>
            <a:schemeClr val="bg1">
              <a:lumMod val="95000"/>
              <a:alpha val="59000"/>
            </a:schemeClr>
          </a:solidFill>
        </p:spPr>
        <p:txBody>
          <a:bodyPr wrap="none" rtlCol="0">
            <a:spAutoFit/>
          </a:bodyPr>
          <a:lstStyle/>
          <a:p>
            <a:pPr marL="342900" indent="-342900">
              <a:buFont typeface="Wingdings" panose="05000000000000000000" pitchFamily="2" charset="2"/>
              <a:buChar char="ü"/>
            </a:pPr>
            <a:r>
              <a:rPr lang="en-US" sz="2800" dirty="0">
                <a:latin typeface="Calibri" panose="020F0502020204030204" pitchFamily="34" charset="0"/>
                <a:cs typeface="Calibri" panose="020F0502020204030204" pitchFamily="34" charset="0"/>
              </a:rPr>
              <a:t>Turf Reinforcement Mat( TRM)</a:t>
            </a:r>
          </a:p>
          <a:p>
            <a:pPr marL="800100" lvl="1" indent="-342900">
              <a:buFont typeface="Wingdings" panose="05000000000000000000" pitchFamily="2" charset="2"/>
              <a:buChar char="ü"/>
            </a:pPr>
            <a:r>
              <a:rPr lang="en-US" sz="2800" dirty="0">
                <a:latin typeface="Calibri" panose="020F0502020204030204" pitchFamily="34" charset="0"/>
                <a:cs typeface="Calibri" panose="020F0502020204030204" pitchFamily="34" charset="0"/>
              </a:rPr>
              <a:t>Infill with Biotic Soil Media</a:t>
            </a:r>
          </a:p>
          <a:p>
            <a:pPr marL="800100" lvl="1" indent="-342900">
              <a:buFont typeface="Wingdings" panose="05000000000000000000" pitchFamily="2" charset="2"/>
              <a:buChar char="ü"/>
            </a:pPr>
            <a:r>
              <a:rPr lang="en-US" sz="2800" dirty="0">
                <a:latin typeface="Calibri" panose="020F0502020204030204" pitchFamily="34" charset="0"/>
                <a:cs typeface="Calibri" panose="020F0502020204030204" pitchFamily="34" charset="0"/>
              </a:rPr>
              <a:t>Stabilize with erosion control</a:t>
            </a:r>
          </a:p>
        </p:txBody>
      </p:sp>
    </p:spTree>
    <p:extLst>
      <p:ext uri="{BB962C8B-B14F-4D97-AF65-F5344CB8AC3E}">
        <p14:creationId xmlns:p14="http://schemas.microsoft.com/office/powerpoint/2010/main" val="21372864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zimzeke\Desktop\IECA Booth pics\photo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33800" y="5791200"/>
            <a:ext cx="526323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Shoreline armor.</a:t>
            </a:r>
          </a:p>
        </p:txBody>
      </p:sp>
      <p:sp>
        <p:nvSpPr>
          <p:cNvPr id="4" name="TextBox 3">
            <a:extLst>
              <a:ext uri="{FF2B5EF4-FFF2-40B4-BE49-F238E27FC236}">
                <a16:creationId xmlns:a16="http://schemas.microsoft.com/office/drawing/2014/main" id="{29B74B8F-C72C-41F8-933F-3CDC255A8956}"/>
              </a:ext>
            </a:extLst>
          </p:cNvPr>
          <p:cNvSpPr txBox="1"/>
          <p:nvPr/>
        </p:nvSpPr>
        <p:spPr>
          <a:xfrm>
            <a:off x="3762686" y="143470"/>
            <a:ext cx="5205464" cy="1384995"/>
          </a:xfrm>
          <a:prstGeom prst="rect">
            <a:avLst/>
          </a:prstGeom>
          <a:solidFill>
            <a:schemeClr val="bg1">
              <a:lumMod val="95000"/>
              <a:alpha val="59000"/>
            </a:schemeClr>
          </a:solidFill>
        </p:spPr>
        <p:txBody>
          <a:bodyPr wrap="none" rtlCol="0">
            <a:spAutoFit/>
          </a:bodyPr>
          <a:lstStyle/>
          <a:p>
            <a:pPr marL="342900" indent="-342900">
              <a:buFont typeface="Wingdings" panose="05000000000000000000" pitchFamily="2" charset="2"/>
              <a:buChar char="ü"/>
            </a:pPr>
            <a:r>
              <a:rPr lang="en-US" sz="2800" dirty="0">
                <a:latin typeface="Calibri" panose="020F0502020204030204" pitchFamily="34" charset="0"/>
                <a:cs typeface="Calibri" panose="020F0502020204030204" pitchFamily="34" charset="0"/>
              </a:rPr>
              <a:t>Turf Reinforcement Mat( TRM)</a:t>
            </a:r>
          </a:p>
          <a:p>
            <a:pPr marL="800100" lvl="1" indent="-342900">
              <a:buFont typeface="Wingdings" panose="05000000000000000000" pitchFamily="2" charset="2"/>
              <a:buChar char="ü"/>
            </a:pPr>
            <a:r>
              <a:rPr lang="en-US" sz="2800" dirty="0">
                <a:latin typeface="Calibri" panose="020F0502020204030204" pitchFamily="34" charset="0"/>
                <a:cs typeface="Calibri" panose="020F0502020204030204" pitchFamily="34" charset="0"/>
              </a:rPr>
              <a:t>Infill with Biotic Soil Media</a:t>
            </a:r>
          </a:p>
          <a:p>
            <a:pPr marL="800100" lvl="1" indent="-342900">
              <a:buFont typeface="Wingdings" panose="05000000000000000000" pitchFamily="2" charset="2"/>
              <a:buChar char="ü"/>
            </a:pPr>
            <a:r>
              <a:rPr lang="en-US" sz="2800" dirty="0">
                <a:latin typeface="Calibri" panose="020F0502020204030204" pitchFamily="34" charset="0"/>
                <a:cs typeface="Calibri" panose="020F0502020204030204" pitchFamily="34" charset="0"/>
              </a:rPr>
              <a:t>Stabilize with erosion control</a:t>
            </a:r>
          </a:p>
        </p:txBody>
      </p:sp>
    </p:spTree>
    <p:extLst>
      <p:ext uri="{BB962C8B-B14F-4D97-AF65-F5344CB8AC3E}">
        <p14:creationId xmlns:p14="http://schemas.microsoft.com/office/powerpoint/2010/main" val="38515051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00F13-8133-4D1B-8810-47313AE2D93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57D41DF-3D84-453A-B1DC-B5C9038B493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effectLst>
            <a:innerShdw blurRad="114300">
              <a:prstClr val="black"/>
            </a:innerShdw>
          </a:effectLst>
        </p:spPr>
      </p:pic>
      <p:sp>
        <p:nvSpPr>
          <p:cNvPr id="3" name="TextBox 2">
            <a:extLst>
              <a:ext uri="{FF2B5EF4-FFF2-40B4-BE49-F238E27FC236}">
                <a16:creationId xmlns:a16="http://schemas.microsoft.com/office/drawing/2014/main" id="{66AE694B-6062-499B-A631-AB782347D47D}"/>
              </a:ext>
            </a:extLst>
          </p:cNvPr>
          <p:cNvSpPr txBox="1"/>
          <p:nvPr/>
        </p:nvSpPr>
        <p:spPr>
          <a:xfrm>
            <a:off x="228600" y="5791200"/>
            <a:ext cx="7293022" cy="923330"/>
          </a:xfrm>
          <a:prstGeom prst="rect">
            <a:avLst/>
          </a:prstGeom>
          <a:solidFill>
            <a:schemeClr val="accent3">
              <a:lumMod val="50000"/>
              <a:alpha val="76000"/>
            </a:schemeClr>
          </a:solidFill>
        </p:spPr>
        <p:txBody>
          <a:bodyPr wrap="none" rtlCol="0">
            <a:spAutoFit/>
          </a:bodyPr>
          <a:lstStyle/>
          <a:p>
            <a:r>
              <a:rPr lang="en-US" sz="5400" dirty="0">
                <a:solidFill>
                  <a:schemeClr val="bg1"/>
                </a:solidFill>
                <a:effectLst>
                  <a:outerShdw blurRad="38100" dist="38100" dir="2700000" algn="tl">
                    <a:srgbClr val="000000">
                      <a:alpha val="43137"/>
                    </a:srgbClr>
                  </a:outerShdw>
                </a:effectLst>
              </a:rPr>
              <a:t>Be prepared for breakup!</a:t>
            </a:r>
          </a:p>
        </p:txBody>
      </p:sp>
    </p:spTree>
    <p:extLst>
      <p:ext uri="{BB962C8B-B14F-4D97-AF65-F5344CB8AC3E}">
        <p14:creationId xmlns:p14="http://schemas.microsoft.com/office/powerpoint/2010/main" val="8479704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73C320-07CD-44E4-B7E9-92F12CC3A962}"/>
              </a:ext>
            </a:extLst>
          </p:cNvPr>
          <p:cNvPicPr>
            <a:picLocks noChangeAspect="1"/>
          </p:cNvPicPr>
          <p:nvPr/>
        </p:nvPicPr>
        <p:blipFill rotWithShape="1">
          <a:blip r:embed="rId3">
            <a:extLst>
              <a:ext uri="{28A0092B-C50C-407E-A947-70E740481C1C}">
                <a14:useLocalDpi xmlns:a14="http://schemas.microsoft.com/office/drawing/2010/main" val="0"/>
              </a:ext>
            </a:extLst>
          </a:blip>
          <a:srcRect r="24365"/>
          <a:stretch/>
        </p:blipFill>
        <p:spPr>
          <a:xfrm>
            <a:off x="-1" y="0"/>
            <a:ext cx="9144001" cy="6858000"/>
          </a:xfrm>
          <a:prstGeom prst="rect">
            <a:avLst/>
          </a:prstGeom>
          <a:effectLst>
            <a:innerShdw blurRad="114300">
              <a:prstClr val="black"/>
            </a:innerShdw>
          </a:effectLst>
        </p:spPr>
      </p:pic>
    </p:spTree>
    <p:extLst>
      <p:ext uri="{BB962C8B-B14F-4D97-AF65-F5344CB8AC3E}">
        <p14:creationId xmlns:p14="http://schemas.microsoft.com/office/powerpoint/2010/main" val="29568387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Backup3\pictures\Alaska Sites 2008\2008-08-28 Eagle Loop ANC\Eagle Loop ANC 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3" y="0"/>
            <a:ext cx="9144000" cy="685800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663714"/>
            <a:ext cx="5133841" cy="707886"/>
          </a:xfrm>
          <a:prstGeom prst="rect">
            <a:avLst/>
          </a:prstGeom>
          <a:noFill/>
        </p:spPr>
        <p:txBody>
          <a:bodyPr wrap="none" rtlCol="0">
            <a:spAutoFit/>
          </a:bodyPr>
          <a:lstStyle/>
          <a:p>
            <a:r>
              <a:rPr lang="en-US" sz="4000" dirty="0">
                <a:solidFill>
                  <a:prstClr val="white"/>
                </a:solidFill>
              </a:rPr>
              <a:t>Permanent Stabilization</a:t>
            </a:r>
          </a:p>
        </p:txBody>
      </p:sp>
      <p:sp>
        <p:nvSpPr>
          <p:cNvPr id="3" name="TextBox 2"/>
          <p:cNvSpPr txBox="1"/>
          <p:nvPr/>
        </p:nvSpPr>
        <p:spPr>
          <a:xfrm>
            <a:off x="304800" y="1981200"/>
            <a:ext cx="3908442" cy="1200329"/>
          </a:xfrm>
          <a:prstGeom prst="rect">
            <a:avLst/>
          </a:prstGeom>
          <a:noFill/>
        </p:spPr>
        <p:txBody>
          <a:bodyPr wrap="none" rtlCol="0">
            <a:spAutoFit/>
          </a:bodyPr>
          <a:lstStyle/>
          <a:p>
            <a:pPr marL="342900" indent="-342900">
              <a:buFont typeface="Wingdings" panose="05000000000000000000" pitchFamily="2" charset="2"/>
              <a:buChar char="ü"/>
            </a:pPr>
            <a:r>
              <a:rPr lang="en-US" sz="2400" dirty="0">
                <a:solidFill>
                  <a:prstClr val="white"/>
                </a:solidFill>
              </a:rPr>
              <a:t>Permanent Landscaping</a:t>
            </a:r>
          </a:p>
          <a:p>
            <a:pPr marL="342900" indent="-342900">
              <a:buFont typeface="Wingdings" panose="05000000000000000000" pitchFamily="2" charset="2"/>
              <a:buChar char="ü"/>
            </a:pPr>
            <a:r>
              <a:rPr lang="en-US" sz="2400" dirty="0">
                <a:solidFill>
                  <a:prstClr val="white"/>
                </a:solidFill>
              </a:rPr>
              <a:t>Concrete / Asphalt</a:t>
            </a:r>
          </a:p>
          <a:p>
            <a:pPr marL="342900" indent="-342900">
              <a:buFont typeface="Wingdings" panose="05000000000000000000" pitchFamily="2" charset="2"/>
              <a:buChar char="ü"/>
            </a:pPr>
            <a:r>
              <a:rPr lang="en-US" sz="2400" dirty="0">
                <a:solidFill>
                  <a:prstClr val="white"/>
                </a:solidFill>
              </a:rPr>
              <a:t>Rock-Quarry Spalls-Rip Rap</a:t>
            </a:r>
          </a:p>
        </p:txBody>
      </p:sp>
      <p:sp>
        <p:nvSpPr>
          <p:cNvPr id="4" name="TextBox 3"/>
          <p:cNvSpPr txBox="1"/>
          <p:nvPr/>
        </p:nvSpPr>
        <p:spPr>
          <a:xfrm>
            <a:off x="304800" y="1447800"/>
            <a:ext cx="7356437" cy="523220"/>
          </a:xfrm>
          <a:prstGeom prst="rect">
            <a:avLst/>
          </a:prstGeom>
          <a:noFill/>
        </p:spPr>
        <p:txBody>
          <a:bodyPr wrap="none" rtlCol="0">
            <a:spAutoFit/>
          </a:bodyPr>
          <a:lstStyle/>
          <a:p>
            <a:r>
              <a:rPr lang="en-US" sz="2800" dirty="0">
                <a:solidFill>
                  <a:prstClr val="white"/>
                </a:solidFill>
              </a:rPr>
              <a:t>Prevents Raindrop Erosion – Stabilizes Flow Paths</a:t>
            </a:r>
          </a:p>
        </p:txBody>
      </p:sp>
      <p:sp>
        <p:nvSpPr>
          <p:cNvPr id="5" name="TextBox 4"/>
          <p:cNvSpPr txBox="1"/>
          <p:nvPr/>
        </p:nvSpPr>
        <p:spPr>
          <a:xfrm>
            <a:off x="7858495" y="6412468"/>
            <a:ext cx="1209305" cy="369332"/>
          </a:xfrm>
          <a:prstGeom prst="rect">
            <a:avLst/>
          </a:prstGeom>
          <a:noFill/>
        </p:spPr>
        <p:txBody>
          <a:bodyPr wrap="none" rtlCol="0">
            <a:spAutoFit/>
          </a:bodyPr>
          <a:lstStyle/>
          <a:p>
            <a:r>
              <a:rPr lang="en-US" dirty="0">
                <a:solidFill>
                  <a:prstClr val="white"/>
                </a:solidFill>
              </a:rPr>
              <a:t>Eagle River</a:t>
            </a:r>
          </a:p>
        </p:txBody>
      </p:sp>
      <p:sp>
        <p:nvSpPr>
          <p:cNvPr id="6" name="TextBox 5"/>
          <p:cNvSpPr txBox="1"/>
          <p:nvPr/>
        </p:nvSpPr>
        <p:spPr>
          <a:xfrm>
            <a:off x="381000" y="3352800"/>
            <a:ext cx="3045193" cy="830997"/>
          </a:xfrm>
          <a:prstGeom prst="rect">
            <a:avLst/>
          </a:prstGeom>
          <a:noFill/>
        </p:spPr>
        <p:txBody>
          <a:bodyPr wrap="none" rtlCol="0">
            <a:spAutoFit/>
          </a:bodyPr>
          <a:lstStyle/>
          <a:p>
            <a:r>
              <a:rPr lang="en-US" sz="2400" dirty="0"/>
              <a:t>Arid &amp; semi-arid areas:</a:t>
            </a:r>
          </a:p>
          <a:p>
            <a:pPr marL="342900" indent="-342900">
              <a:buFont typeface="Wingdings" panose="05000000000000000000" pitchFamily="2" charset="2"/>
              <a:buChar char="ü"/>
            </a:pPr>
            <a:r>
              <a:rPr lang="en-US" sz="2400" dirty="0"/>
              <a:t>3 years to 70%</a:t>
            </a:r>
          </a:p>
        </p:txBody>
      </p:sp>
    </p:spTree>
    <p:extLst>
      <p:ext uri="{BB962C8B-B14F-4D97-AF65-F5344CB8AC3E}">
        <p14:creationId xmlns:p14="http://schemas.microsoft.com/office/powerpoint/2010/main" val="3761842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DCIM\120NIKON\DSCN1970.JPG"/>
          <p:cNvPicPr>
            <a:picLocks noGrp="1" noChangeAspect="1" noChangeArrowheads="1"/>
          </p:cNvPicPr>
          <p:nvPr>
            <p:ph idx="1"/>
          </p:nvPr>
        </p:nvPicPr>
        <p:blipFill>
          <a:blip r:embed="rId3" cstate="print">
            <a:lum bright="12000" contrast="17000"/>
          </a:blip>
          <a:srcRect/>
          <a:stretch>
            <a:fillRect/>
          </a:stretch>
        </p:blipFill>
        <p:spPr bwMode="auto">
          <a:xfrm>
            <a:off x="0" y="1"/>
            <a:ext cx="9144000" cy="6858000"/>
          </a:xfrm>
          <a:prstGeom prst="rect">
            <a:avLst/>
          </a:prstGeom>
          <a:noFill/>
        </p:spPr>
      </p:pic>
      <p:sp>
        <p:nvSpPr>
          <p:cNvPr id="5" name="TextBox 4"/>
          <p:cNvSpPr txBox="1"/>
          <p:nvPr/>
        </p:nvSpPr>
        <p:spPr>
          <a:xfrm>
            <a:off x="2133600" y="5638800"/>
            <a:ext cx="6826164" cy="1015663"/>
          </a:xfrm>
          <a:prstGeom prst="rect">
            <a:avLst/>
          </a:prstGeom>
          <a:noFill/>
        </p:spPr>
        <p:txBody>
          <a:bodyPr wrap="none" rtlCol="0">
            <a:spAutoFit/>
          </a:bodyPr>
          <a:lstStyle/>
          <a:p>
            <a:r>
              <a:rPr lang="en-US" sz="6000" b="1" dirty="0">
                <a:solidFill>
                  <a:prstClr val="white"/>
                </a:solidFill>
                <a:effectLst>
                  <a:outerShdw blurRad="38100" dist="38100" dir="2700000" algn="tl">
                    <a:srgbClr val="000000">
                      <a:alpha val="43137"/>
                    </a:srgbClr>
                  </a:outerShdw>
                </a:effectLst>
              </a:rPr>
              <a:t>What-Where-When?</a:t>
            </a:r>
          </a:p>
        </p:txBody>
      </p:sp>
      <p:sp>
        <p:nvSpPr>
          <p:cNvPr id="6" name="TextBox 5"/>
          <p:cNvSpPr txBox="1"/>
          <p:nvPr/>
        </p:nvSpPr>
        <p:spPr>
          <a:xfrm>
            <a:off x="7391400" y="3657600"/>
            <a:ext cx="1569789" cy="830997"/>
          </a:xfrm>
          <a:prstGeom prst="rect">
            <a:avLst/>
          </a:prstGeom>
          <a:noFill/>
        </p:spPr>
        <p:txBody>
          <a:bodyPr wrap="none" rtlCol="0">
            <a:spAutoFit/>
          </a:bodyPr>
          <a:lstStyle/>
          <a:p>
            <a:pPr algn="ctr"/>
            <a:r>
              <a:rPr lang="en-US" sz="2400" b="1" dirty="0">
                <a:solidFill>
                  <a:prstClr val="white"/>
                </a:solidFill>
                <a:effectLst>
                  <a:outerShdw blurRad="38100" dist="38100" dir="2700000" algn="tl">
                    <a:srgbClr val="000000">
                      <a:alpha val="43137"/>
                    </a:srgbClr>
                  </a:outerShdw>
                </a:effectLst>
              </a:rPr>
              <a:t>Preserve</a:t>
            </a:r>
          </a:p>
          <a:p>
            <a:pPr algn="ctr"/>
            <a:r>
              <a:rPr lang="en-US" sz="2400" b="1" dirty="0">
                <a:solidFill>
                  <a:prstClr val="white"/>
                </a:solidFill>
                <a:effectLst>
                  <a:outerShdw blurRad="38100" dist="38100" dir="2700000" algn="tl">
                    <a:srgbClr val="000000">
                      <a:alpha val="43137"/>
                    </a:srgbClr>
                  </a:outerShdw>
                </a:effectLst>
              </a:rPr>
              <a:t>Vegetation</a:t>
            </a:r>
          </a:p>
        </p:txBody>
      </p:sp>
      <p:sp>
        <p:nvSpPr>
          <p:cNvPr id="7" name="TextBox 6"/>
          <p:cNvSpPr txBox="1"/>
          <p:nvPr/>
        </p:nvSpPr>
        <p:spPr>
          <a:xfrm>
            <a:off x="5486400" y="2895600"/>
            <a:ext cx="1398460" cy="461665"/>
          </a:xfrm>
          <a:prstGeom prst="rect">
            <a:avLst/>
          </a:prstGeom>
          <a:noFill/>
        </p:spPr>
        <p:txBody>
          <a:bodyPr wrap="none" rtlCol="0">
            <a:spAutoFit/>
          </a:bodyPr>
          <a:lstStyle/>
          <a:p>
            <a:r>
              <a:rPr lang="en-US" sz="2400" b="1" dirty="0">
                <a:solidFill>
                  <a:prstClr val="white"/>
                </a:solidFill>
                <a:effectLst>
                  <a:outerShdw blurRad="38100" dist="38100" dir="2700000" algn="tl">
                    <a:srgbClr val="000000">
                      <a:alpha val="43137"/>
                    </a:srgbClr>
                  </a:outerShdw>
                </a:effectLst>
              </a:rPr>
              <a:t>Silt Fence</a:t>
            </a:r>
          </a:p>
        </p:txBody>
      </p:sp>
      <p:sp>
        <p:nvSpPr>
          <p:cNvPr id="8" name="TextBox 7"/>
          <p:cNvSpPr txBox="1"/>
          <p:nvPr/>
        </p:nvSpPr>
        <p:spPr>
          <a:xfrm>
            <a:off x="1905000" y="1524000"/>
            <a:ext cx="1192955" cy="461665"/>
          </a:xfrm>
          <a:prstGeom prst="rect">
            <a:avLst/>
          </a:prstGeom>
          <a:noFill/>
        </p:spPr>
        <p:txBody>
          <a:bodyPr wrap="none" rtlCol="0">
            <a:spAutoFit/>
          </a:bodyPr>
          <a:lstStyle/>
          <a:p>
            <a:r>
              <a:rPr lang="en-US" sz="2400" b="1" dirty="0">
                <a:solidFill>
                  <a:prstClr val="white"/>
                </a:solidFill>
              </a:rPr>
              <a:t>Seeding</a:t>
            </a:r>
          </a:p>
        </p:txBody>
      </p:sp>
      <p:sp>
        <p:nvSpPr>
          <p:cNvPr id="9" name="TextBox 8"/>
          <p:cNvSpPr txBox="1"/>
          <p:nvPr/>
        </p:nvSpPr>
        <p:spPr>
          <a:xfrm>
            <a:off x="838200" y="1981200"/>
            <a:ext cx="1167371" cy="461665"/>
          </a:xfrm>
          <a:prstGeom prst="rect">
            <a:avLst/>
          </a:prstGeom>
          <a:noFill/>
        </p:spPr>
        <p:txBody>
          <a:bodyPr wrap="none" rtlCol="0">
            <a:spAutoFit/>
          </a:bodyPr>
          <a:lstStyle/>
          <a:p>
            <a:r>
              <a:rPr lang="en-US" sz="2400" b="1" dirty="0">
                <a:solidFill>
                  <a:prstClr val="white"/>
                </a:solidFill>
                <a:effectLst>
                  <a:outerShdw blurRad="38100" dist="38100" dir="2700000" algn="tl">
                    <a:srgbClr val="000000">
                      <a:alpha val="43137"/>
                    </a:srgbClr>
                  </a:outerShdw>
                </a:effectLst>
              </a:rPr>
              <a:t>Wattles</a:t>
            </a:r>
          </a:p>
        </p:txBody>
      </p:sp>
      <p:sp>
        <p:nvSpPr>
          <p:cNvPr id="10" name="TextBox 9"/>
          <p:cNvSpPr txBox="1"/>
          <p:nvPr/>
        </p:nvSpPr>
        <p:spPr>
          <a:xfrm>
            <a:off x="2514600" y="3962400"/>
            <a:ext cx="1023998" cy="461665"/>
          </a:xfrm>
          <a:prstGeom prst="rect">
            <a:avLst/>
          </a:prstGeom>
          <a:noFill/>
        </p:spPr>
        <p:txBody>
          <a:bodyPr wrap="none" rtlCol="0">
            <a:spAutoFit/>
          </a:bodyPr>
          <a:lstStyle/>
          <a:p>
            <a:r>
              <a:rPr lang="en-US" sz="2400" b="1" dirty="0">
                <a:solidFill>
                  <a:prstClr val="white"/>
                </a:solidFill>
                <a:effectLst>
                  <a:outerShdw blurRad="38100" dist="38100" dir="2700000" algn="tl">
                    <a:srgbClr val="000000">
                      <a:alpha val="43137"/>
                    </a:srgbClr>
                  </a:outerShdw>
                </a:effectLst>
              </a:rPr>
              <a:t>RECP’s</a:t>
            </a:r>
          </a:p>
        </p:txBody>
      </p:sp>
      <p:sp>
        <p:nvSpPr>
          <p:cNvPr id="11" name="TextBox 10"/>
          <p:cNvSpPr txBox="1"/>
          <p:nvPr/>
        </p:nvSpPr>
        <p:spPr>
          <a:xfrm>
            <a:off x="3733800" y="1535668"/>
            <a:ext cx="1006750" cy="461665"/>
          </a:xfrm>
          <a:prstGeom prst="rect">
            <a:avLst/>
          </a:prstGeom>
          <a:noFill/>
        </p:spPr>
        <p:txBody>
          <a:bodyPr wrap="none" rtlCol="0">
            <a:spAutoFit/>
          </a:bodyPr>
          <a:lstStyle/>
          <a:p>
            <a:r>
              <a:rPr lang="en-US" sz="2400" b="1" dirty="0">
                <a:solidFill>
                  <a:prstClr val="black"/>
                </a:solidFill>
              </a:rPr>
              <a:t>Plastic</a:t>
            </a:r>
          </a:p>
        </p:txBody>
      </p:sp>
      <p:sp>
        <p:nvSpPr>
          <p:cNvPr id="12" name="TextBox 11"/>
          <p:cNvSpPr txBox="1"/>
          <p:nvPr/>
        </p:nvSpPr>
        <p:spPr>
          <a:xfrm>
            <a:off x="7391400" y="4800600"/>
            <a:ext cx="1226619" cy="830997"/>
          </a:xfrm>
          <a:prstGeom prst="rect">
            <a:avLst/>
          </a:prstGeom>
          <a:noFill/>
        </p:spPr>
        <p:txBody>
          <a:bodyPr wrap="none" rtlCol="0">
            <a:spAutoFit/>
          </a:bodyPr>
          <a:lstStyle/>
          <a:p>
            <a:pPr algn="ctr"/>
            <a:r>
              <a:rPr lang="en-US" sz="2400" b="1" dirty="0">
                <a:solidFill>
                  <a:prstClr val="white"/>
                </a:solidFill>
                <a:effectLst>
                  <a:outerShdw blurRad="38100" dist="38100" dir="2700000" algn="tl">
                    <a:srgbClr val="000000">
                      <a:alpha val="43137"/>
                    </a:srgbClr>
                  </a:outerShdw>
                </a:effectLst>
              </a:rPr>
              <a:t>Channel</a:t>
            </a:r>
          </a:p>
          <a:p>
            <a:pPr algn="ctr"/>
            <a:r>
              <a:rPr lang="en-US" sz="2400" b="1" dirty="0">
                <a:solidFill>
                  <a:prstClr val="white"/>
                </a:solidFill>
                <a:effectLst>
                  <a:outerShdw blurRad="38100" dist="38100" dir="2700000" algn="tl">
                    <a:srgbClr val="000000">
                      <a:alpha val="43137"/>
                    </a:srgbClr>
                  </a:outerShdw>
                </a:effectLst>
              </a:rPr>
              <a:t>Lining</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688554"/>
            <a:ext cx="990600" cy="9789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2772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S-QLF0A\buffalo2\pictures\Fairbanks AK\5-1-09 469.jpg"/>
          <p:cNvPicPr>
            <a:picLocks noChangeAspect="1" noChangeArrowheads="1"/>
          </p:cNvPicPr>
          <p:nvPr/>
        </p:nvPicPr>
        <p:blipFill>
          <a:blip r:embed="rId3" cstate="print"/>
          <a:srcRect t="3472" r="3472"/>
          <a:stretch>
            <a:fillRect/>
          </a:stretch>
        </p:blipFill>
        <p:spPr bwMode="auto">
          <a:xfrm>
            <a:off x="8" y="0"/>
            <a:ext cx="9143992" cy="6858000"/>
          </a:xfrm>
          <a:prstGeom prst="rect">
            <a:avLst/>
          </a:prstGeom>
          <a:noFill/>
          <a:effectLst>
            <a:innerShdw blurRad="114300">
              <a:prstClr val="black"/>
            </a:innerShdw>
          </a:effectLst>
        </p:spPr>
      </p:pic>
      <p:sp>
        <p:nvSpPr>
          <p:cNvPr id="2" name="TextBox 1"/>
          <p:cNvSpPr txBox="1"/>
          <p:nvPr/>
        </p:nvSpPr>
        <p:spPr>
          <a:xfrm>
            <a:off x="680569" y="381000"/>
            <a:ext cx="8006231" cy="830997"/>
          </a:xfrm>
          <a:prstGeom prst="rect">
            <a:avLst/>
          </a:prstGeom>
          <a:noFill/>
        </p:spPr>
        <p:txBody>
          <a:bodyPr wrap="none" rtlCol="0">
            <a:spAutoFit/>
          </a:bodyPr>
          <a:lstStyle/>
          <a:p>
            <a:r>
              <a:rPr lang="en-US" sz="4800" dirty="0">
                <a:solidFill>
                  <a:prstClr val="white"/>
                </a:solidFill>
              </a:rPr>
              <a:t>Preparing for Winter Shutdown</a:t>
            </a:r>
          </a:p>
        </p:txBody>
      </p:sp>
    </p:spTree>
    <p:extLst>
      <p:ext uri="{BB962C8B-B14F-4D97-AF65-F5344CB8AC3E}">
        <p14:creationId xmlns:p14="http://schemas.microsoft.com/office/powerpoint/2010/main" val="38826313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F:\2003 Dalton 37\Picture 139.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a:innerShdw blurRad="114300">
              <a:prstClr val="black"/>
            </a:innerShdw>
          </a:effectLst>
        </p:spPr>
      </p:pic>
      <p:sp>
        <p:nvSpPr>
          <p:cNvPr id="3" name="TextBox 2"/>
          <p:cNvSpPr txBox="1"/>
          <p:nvPr/>
        </p:nvSpPr>
        <p:spPr>
          <a:xfrm>
            <a:off x="7086600" y="209490"/>
            <a:ext cx="1828800" cy="400110"/>
          </a:xfrm>
          <a:prstGeom prst="rect">
            <a:avLst/>
          </a:prstGeom>
          <a:noFill/>
        </p:spPr>
        <p:txBody>
          <a:bodyPr wrap="square" rtlCol="0">
            <a:spAutoFit/>
          </a:bodyPr>
          <a:lstStyle/>
          <a:p>
            <a:r>
              <a:rPr lang="en-US" sz="2000" dirty="0">
                <a:solidFill>
                  <a:prstClr val="black"/>
                </a:solidFill>
              </a:rPr>
              <a:t>Dalton Highway</a:t>
            </a:r>
          </a:p>
        </p:txBody>
      </p:sp>
      <p:sp>
        <p:nvSpPr>
          <p:cNvPr id="4" name="TextBox 3"/>
          <p:cNvSpPr txBox="1"/>
          <p:nvPr/>
        </p:nvSpPr>
        <p:spPr>
          <a:xfrm>
            <a:off x="304800" y="228600"/>
            <a:ext cx="3011145" cy="1754326"/>
          </a:xfrm>
          <a:prstGeom prst="rect">
            <a:avLst/>
          </a:prstGeom>
          <a:noFill/>
        </p:spPr>
        <p:txBody>
          <a:bodyPr wrap="none" rtlCol="0">
            <a:spAutoFit/>
          </a:bodyPr>
          <a:lstStyle/>
          <a:p>
            <a:r>
              <a:rPr lang="en-US" sz="3600" dirty="0">
                <a:solidFill>
                  <a:prstClr val="black"/>
                </a:solidFill>
              </a:rPr>
              <a:t>Stabilization:</a:t>
            </a:r>
          </a:p>
          <a:p>
            <a:pPr>
              <a:buFont typeface="Arial" pitchFamily="34" charset="0"/>
              <a:buChar char="•"/>
            </a:pPr>
            <a:r>
              <a:rPr lang="en-US" sz="2400" dirty="0">
                <a:solidFill>
                  <a:prstClr val="black"/>
                </a:solidFill>
              </a:rPr>
              <a:t>Waste, overburden</a:t>
            </a:r>
          </a:p>
          <a:p>
            <a:pPr>
              <a:buFont typeface="Arial" pitchFamily="34" charset="0"/>
              <a:buChar char="•"/>
            </a:pPr>
            <a:r>
              <a:rPr lang="en-US" sz="2400" dirty="0">
                <a:solidFill>
                  <a:prstClr val="black"/>
                </a:solidFill>
              </a:rPr>
              <a:t>Cut slopes</a:t>
            </a:r>
          </a:p>
          <a:p>
            <a:pPr>
              <a:buFont typeface="Arial" pitchFamily="34" charset="0"/>
              <a:buChar char="•"/>
            </a:pPr>
            <a:r>
              <a:rPr lang="en-US" sz="2400" dirty="0">
                <a:solidFill>
                  <a:prstClr val="black"/>
                </a:solidFill>
              </a:rPr>
              <a:t>Material source roads</a:t>
            </a:r>
          </a:p>
        </p:txBody>
      </p:sp>
    </p:spTree>
    <p:extLst>
      <p:ext uri="{BB962C8B-B14F-4D97-AF65-F5344CB8AC3E}">
        <p14:creationId xmlns:p14="http://schemas.microsoft.com/office/powerpoint/2010/main" val="1379233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F:\Sam Winter Pics HD\IMG_2139[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a:innerShdw blurRad="114300">
              <a:prstClr val="black"/>
            </a:innerShdw>
          </a:effectLst>
        </p:spPr>
      </p:pic>
      <p:sp>
        <p:nvSpPr>
          <p:cNvPr id="3" name="TextBox 2"/>
          <p:cNvSpPr txBox="1"/>
          <p:nvPr/>
        </p:nvSpPr>
        <p:spPr>
          <a:xfrm>
            <a:off x="4026241" y="152400"/>
            <a:ext cx="4889159" cy="707886"/>
          </a:xfrm>
          <a:prstGeom prst="rect">
            <a:avLst/>
          </a:prstGeom>
          <a:noFill/>
        </p:spPr>
        <p:txBody>
          <a:bodyPr wrap="none" rtlCol="0">
            <a:spAutoFit/>
          </a:bodyPr>
          <a:lstStyle/>
          <a:p>
            <a:r>
              <a:rPr lang="en-US" sz="4000" dirty="0">
                <a:solidFill>
                  <a:prstClr val="white"/>
                </a:solidFill>
              </a:rPr>
              <a:t>Dealing With Break Up</a:t>
            </a:r>
          </a:p>
        </p:txBody>
      </p:sp>
      <p:sp>
        <p:nvSpPr>
          <p:cNvPr id="2" name="TextBox 1"/>
          <p:cNvSpPr txBox="1"/>
          <p:nvPr/>
        </p:nvSpPr>
        <p:spPr>
          <a:xfrm>
            <a:off x="76200" y="6248400"/>
            <a:ext cx="6277231"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*Minimize exposed soils before freeze up.</a:t>
            </a:r>
          </a:p>
        </p:txBody>
      </p:sp>
    </p:spTree>
    <p:extLst>
      <p:ext uri="{BB962C8B-B14F-4D97-AF65-F5344CB8AC3E}">
        <p14:creationId xmlns:p14="http://schemas.microsoft.com/office/powerpoint/2010/main" val="19316434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6.photobucket.com/albums/y223/ototo/HARD%20DAYS%20NIGHT/hdn078.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71" r="605"/>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6632" y="5581471"/>
            <a:ext cx="4385368" cy="1200329"/>
          </a:xfrm>
          <a:prstGeom prst="rect">
            <a:avLst/>
          </a:prstGeom>
          <a:noFill/>
        </p:spPr>
        <p:txBody>
          <a:bodyPr wrap="none" rtlCol="0">
            <a:spAutoFit/>
          </a:bodyPr>
          <a:lstStyle/>
          <a:p>
            <a:r>
              <a:rPr lang="en-US" sz="7200" dirty="0">
                <a:solidFill>
                  <a:prstClr val="white"/>
                </a:solidFill>
                <a:effectLst>
                  <a:outerShdw blurRad="38100" dist="38100" dir="2700000" algn="tl">
                    <a:srgbClr val="000000">
                      <a:alpha val="43137"/>
                    </a:srgbClr>
                  </a:outerShdw>
                </a:effectLst>
              </a:rPr>
              <a:t>Questions?</a:t>
            </a:r>
          </a:p>
        </p:txBody>
      </p:sp>
    </p:spTree>
    <p:extLst>
      <p:ext uri="{BB962C8B-B14F-4D97-AF65-F5344CB8AC3E}">
        <p14:creationId xmlns:p14="http://schemas.microsoft.com/office/powerpoint/2010/main" val="1367903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rotWithShape="1">
          <a:blip r:embed="rId3" cstate="print">
            <a:lum contrast="12000"/>
            <a:extLst>
              <a:ext uri="{28A0092B-C50C-407E-A947-70E740481C1C}">
                <a14:useLocalDpi xmlns:a14="http://schemas.microsoft.com/office/drawing/2010/main" val="0"/>
              </a:ext>
            </a:extLst>
          </a:blip>
          <a:srcRect l="10373" t="-19" r="735" b="-3"/>
          <a:stretch/>
        </p:blipFill>
        <p:spPr bwMode="auto">
          <a:xfrm>
            <a:off x="19050" y="0"/>
            <a:ext cx="9144000" cy="685800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14800" y="152400"/>
            <a:ext cx="4951805" cy="1569660"/>
          </a:xfrm>
          <a:prstGeom prst="rect">
            <a:avLst/>
          </a:prstGeom>
          <a:noFill/>
        </p:spPr>
        <p:txBody>
          <a:bodyPr wrap="none" rtlCol="0">
            <a:spAutoFit/>
          </a:bodyPr>
          <a:lstStyle/>
          <a:p>
            <a:pPr marL="457200" indent="-457200">
              <a:buFont typeface="Arial" pitchFamily="34" charset="0"/>
              <a:buChar char="•"/>
            </a:pPr>
            <a:r>
              <a:rPr lang="en-US" sz="3200" dirty="0">
                <a:solidFill>
                  <a:prstClr val="black"/>
                </a:solidFill>
              </a:rPr>
              <a:t>Finish as you go</a:t>
            </a:r>
          </a:p>
          <a:p>
            <a:pPr marL="457200" indent="-457200">
              <a:buFont typeface="Arial" pitchFamily="34" charset="0"/>
              <a:buChar char="•"/>
            </a:pPr>
            <a:r>
              <a:rPr lang="en-US" sz="3200" dirty="0">
                <a:solidFill>
                  <a:prstClr val="black"/>
                </a:solidFill>
              </a:rPr>
              <a:t>Turn Liabilities into Assets</a:t>
            </a:r>
          </a:p>
          <a:p>
            <a:pPr marL="457200" indent="-457200">
              <a:buFont typeface="Arial" pitchFamily="34" charset="0"/>
              <a:buChar char="•"/>
            </a:pPr>
            <a:r>
              <a:rPr lang="en-US" sz="3200" dirty="0">
                <a:solidFill>
                  <a:prstClr val="black"/>
                </a:solidFill>
              </a:rPr>
              <a:t>Manage Risk</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688554"/>
            <a:ext cx="990600" cy="9789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9316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rotWithShape="1">
          <a:blip r:embed="rId3">
            <a:lum contrast="10000"/>
            <a:extLst>
              <a:ext uri="{28A0092B-C50C-407E-A947-70E740481C1C}">
                <a14:useLocalDpi xmlns:a14="http://schemas.microsoft.com/office/drawing/2010/main" val="0"/>
              </a:ext>
            </a:extLst>
          </a:blip>
          <a:srcRect l="28750" r="1"/>
          <a:stretch/>
        </p:blipFill>
        <p:spPr bwMode="auto">
          <a:xfrm>
            <a:off x="0" y="0"/>
            <a:ext cx="9144000"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486400" y="5943600"/>
            <a:ext cx="3508525" cy="461665"/>
          </a:xfrm>
          <a:prstGeom prst="rect">
            <a:avLst/>
          </a:prstGeom>
          <a:solidFill>
            <a:srgbClr val="714B25">
              <a:alpha val="99000"/>
            </a:srgbClr>
          </a:solidFill>
        </p:spPr>
        <p:txBody>
          <a:bodyPr wrap="none" rtlCol="0">
            <a:spAutoFit/>
          </a:bodyPr>
          <a:lstStyle/>
          <a:p>
            <a:r>
              <a:rPr lang="en-US" sz="2400" dirty="0">
                <a:solidFill>
                  <a:prstClr val="white"/>
                </a:solidFill>
              </a:rPr>
              <a:t>Detail the planned process</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688554"/>
            <a:ext cx="990600" cy="9789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7737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descr="DSCN0562"/>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0" y="0"/>
            <a:ext cx="9140825" cy="683895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257800" y="5867400"/>
            <a:ext cx="3553152" cy="646331"/>
          </a:xfrm>
          <a:prstGeom prst="rect">
            <a:avLst/>
          </a:prstGeom>
          <a:solidFill>
            <a:schemeClr val="bg1">
              <a:lumMod val="50000"/>
              <a:lumOff val="50000"/>
            </a:schemeClr>
          </a:solidFill>
        </p:spPr>
        <p:txBody>
          <a:bodyPr wrap="none" rtlCol="0">
            <a:spAutoFit/>
          </a:bodyPr>
          <a:lstStyle/>
          <a:p>
            <a:r>
              <a:rPr lang="en-US" sz="3600" dirty="0">
                <a:solidFill>
                  <a:prstClr val="white"/>
                </a:solidFill>
              </a:rPr>
              <a:t>Phase the Process</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688554"/>
            <a:ext cx="990600" cy="9789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899358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3302</TotalTime>
  <Words>2627</Words>
  <Application>Microsoft Macintosh PowerPoint</Application>
  <PresentationFormat>On-screen Show (4:3)</PresentationFormat>
  <Paragraphs>344</Paragraphs>
  <Slides>63</Slides>
  <Notes>36</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63</vt:i4>
      </vt:variant>
    </vt:vector>
  </HeadingPairs>
  <TitlesOfParts>
    <vt:vector size="72" baseType="lpstr">
      <vt:lpstr>Arial</vt:lpstr>
      <vt:lpstr>Calibri</vt:lpstr>
      <vt:lpstr>Impact</vt:lpstr>
      <vt:lpstr>Times New Roman</vt:lpstr>
      <vt:lpstr>Wingdings</vt:lpstr>
      <vt:lpstr>1_Office Theme</vt:lpstr>
      <vt:lpstr>2_Office Theme</vt:lpstr>
      <vt:lpstr>3_Office Theme</vt:lpstr>
      <vt:lpstr>Diseño predeterminado</vt:lpstr>
      <vt:lpstr>PowerPoint Presentation</vt:lpstr>
      <vt:lpstr>PowerPoint Presentation</vt:lpstr>
      <vt:lpstr>4.2.2 Minimize the Amount of Soil Exposed during Construction Activity</vt:lpstr>
      <vt:lpstr>Preserve Topsoil</vt:lpstr>
      <vt:lpstr>PowerPoint Presentation</vt:lpstr>
      <vt:lpstr>PowerPoint Presentation</vt:lpstr>
      <vt:lpstr>PowerPoint Presentation</vt:lpstr>
      <vt:lpstr>PowerPoint Presentation</vt:lpstr>
      <vt:lpstr>PowerPoint Presentation</vt:lpstr>
      <vt:lpstr>PowerPoint Presentation</vt:lpstr>
      <vt:lpstr>4.2.3 Maintain Natural Buffer Areas</vt:lpstr>
      <vt:lpstr>Mark Clearing Limits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Stockpiles</vt:lpstr>
      <vt:lpstr>PowerPoint Presentation</vt:lpstr>
      <vt:lpstr>PowerPoint Presentation</vt:lpstr>
      <vt:lpstr>PowerPoint Presentation</vt:lpstr>
      <vt:lpstr>PowerPoint Presentation</vt:lpstr>
      <vt:lpstr>PowerPoint Presentation</vt:lpstr>
      <vt:lpstr>Deadline to Complete Temporary Stabilization Activities  (Part 4.5.1.2)</vt:lpstr>
      <vt:lpstr>PowerPoint Presentation</vt:lpstr>
      <vt:lpstr>Exceptions to the Deadlines for Initiating and Completing Stabilization  (Part 4.5.1.3)</vt:lpstr>
      <vt:lpstr>Minimum Requirements for Soil Stabilization (Follow Along in the Permit -- Part 4.5)</vt:lpstr>
      <vt:lpstr>PowerPoint Presentation</vt:lpstr>
      <vt:lpstr>Hydroseeding</vt:lpstr>
      <vt:lpstr>Hydroseeding</vt:lpstr>
      <vt:lpstr>Invasive Species </vt:lpstr>
      <vt:lpstr>Impacts of Invasive Species </vt:lpstr>
      <vt:lpstr>Manage Invasive Species at Work Sites </vt:lpstr>
      <vt:lpstr>PowerPoint Presentation</vt:lpstr>
      <vt:lpstr>PowerPoint Presentation</vt:lpstr>
      <vt:lpstr>PowerPoint Presentation</vt:lpstr>
      <vt:lpstr>Tackifiers and Binders</vt:lpstr>
      <vt:lpstr>PowerPoint Presentation</vt:lpstr>
      <vt:lpstr>PowerPoint Presentation</vt:lpstr>
      <vt:lpstr>PowerPoint Presentation</vt:lpstr>
      <vt:lpstr>PowerPoint Presentation</vt:lpstr>
      <vt:lpstr>Concrete Cloth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zimzeke</dc:creator>
  <cp:lastModifiedBy>Katrina Paul</cp:lastModifiedBy>
  <cp:revision>107</cp:revision>
  <dcterms:created xsi:type="dcterms:W3CDTF">2006-08-16T00:00:00Z</dcterms:created>
  <dcterms:modified xsi:type="dcterms:W3CDTF">2022-01-24T21:36:01Z</dcterms:modified>
</cp:coreProperties>
</file>