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702" r:id="rId3"/>
    <p:sldMasterId id="2147483714" r:id="rId4"/>
    <p:sldMasterId id="2147483726" r:id="rId5"/>
    <p:sldMasterId id="2147483740" r:id="rId6"/>
  </p:sldMasterIdLst>
  <p:notesMasterIdLst>
    <p:notesMasterId r:id="rId179"/>
  </p:notesMasterIdLst>
  <p:sldIdLst>
    <p:sldId id="256" r:id="rId7"/>
    <p:sldId id="628" r:id="rId8"/>
    <p:sldId id="373" r:id="rId9"/>
    <p:sldId id="534" r:id="rId10"/>
    <p:sldId id="374" r:id="rId11"/>
    <p:sldId id="377" r:id="rId12"/>
    <p:sldId id="378" r:id="rId13"/>
    <p:sldId id="379" r:id="rId14"/>
    <p:sldId id="380" r:id="rId15"/>
    <p:sldId id="381" r:id="rId16"/>
    <p:sldId id="382" r:id="rId17"/>
    <p:sldId id="383" r:id="rId18"/>
    <p:sldId id="384" r:id="rId19"/>
    <p:sldId id="385" r:id="rId20"/>
    <p:sldId id="386" r:id="rId21"/>
    <p:sldId id="669" r:id="rId22"/>
    <p:sldId id="388" r:id="rId23"/>
    <p:sldId id="267" r:id="rId24"/>
    <p:sldId id="485" r:id="rId25"/>
    <p:sldId id="486" r:id="rId26"/>
    <p:sldId id="487" r:id="rId27"/>
    <p:sldId id="681" r:id="rId28"/>
    <p:sldId id="395" r:id="rId29"/>
    <p:sldId id="403" r:id="rId30"/>
    <p:sldId id="396" r:id="rId31"/>
    <p:sldId id="398" r:id="rId32"/>
    <p:sldId id="397" r:id="rId33"/>
    <p:sldId id="500" r:id="rId34"/>
    <p:sldId id="391" r:id="rId35"/>
    <p:sldId id="392" r:id="rId36"/>
    <p:sldId id="394" r:id="rId37"/>
    <p:sldId id="686" r:id="rId38"/>
    <p:sldId id="630" r:id="rId39"/>
    <p:sldId id="631" r:id="rId40"/>
    <p:sldId id="633" r:id="rId41"/>
    <p:sldId id="634" r:id="rId42"/>
    <p:sldId id="680" r:id="rId43"/>
    <p:sldId id="399" r:id="rId44"/>
    <p:sldId id="400" r:id="rId45"/>
    <p:sldId id="311" r:id="rId46"/>
    <p:sldId id="602" r:id="rId47"/>
    <p:sldId id="603" r:id="rId48"/>
    <p:sldId id="402" r:id="rId49"/>
    <p:sldId id="407" r:id="rId50"/>
    <p:sldId id="687" r:id="rId51"/>
    <p:sldId id="533" r:id="rId52"/>
    <p:sldId id="412" r:id="rId53"/>
    <p:sldId id="526" r:id="rId54"/>
    <p:sldId id="405" r:id="rId55"/>
    <p:sldId id="406" r:id="rId56"/>
    <p:sldId id="417" r:id="rId57"/>
    <p:sldId id="410" r:id="rId58"/>
    <p:sldId id="607" r:id="rId59"/>
    <p:sldId id="411" r:id="rId60"/>
    <p:sldId id="413" r:id="rId61"/>
    <p:sldId id="414" r:id="rId62"/>
    <p:sldId id="418" r:id="rId63"/>
    <p:sldId id="272" r:id="rId64"/>
    <p:sldId id="421" r:id="rId65"/>
    <p:sldId id="535" r:id="rId66"/>
    <p:sldId id="368" r:id="rId67"/>
    <p:sldId id="676" r:id="rId68"/>
    <p:sldId id="563" r:id="rId69"/>
    <p:sldId id="425" r:id="rId70"/>
    <p:sldId id="426" r:id="rId71"/>
    <p:sldId id="505" r:id="rId72"/>
    <p:sldId id="427" r:id="rId73"/>
    <p:sldId id="429" r:id="rId74"/>
    <p:sldId id="663" r:id="rId75"/>
    <p:sldId id="430" r:id="rId76"/>
    <p:sldId id="432" r:id="rId77"/>
    <p:sldId id="433" r:id="rId78"/>
    <p:sldId id="650" r:id="rId79"/>
    <p:sldId id="435" r:id="rId80"/>
    <p:sldId id="437" r:id="rId81"/>
    <p:sldId id="436" r:id="rId82"/>
    <p:sldId id="438" r:id="rId83"/>
    <p:sldId id="440" r:id="rId84"/>
    <p:sldId id="439" r:id="rId85"/>
    <p:sldId id="434" r:id="rId86"/>
    <p:sldId id="441" r:id="rId87"/>
    <p:sldId id="442" r:id="rId88"/>
    <p:sldId id="443" r:id="rId89"/>
    <p:sldId id="444" r:id="rId90"/>
    <p:sldId id="651" r:id="rId91"/>
    <p:sldId id="447" r:id="rId92"/>
    <p:sldId id="453" r:id="rId93"/>
    <p:sldId id="454" r:id="rId94"/>
    <p:sldId id="455" r:id="rId95"/>
    <p:sldId id="445" r:id="rId96"/>
    <p:sldId id="580" r:id="rId97"/>
    <p:sldId id="652" r:id="rId98"/>
    <p:sldId id="457" r:id="rId99"/>
    <p:sldId id="465" r:id="rId100"/>
    <p:sldId id="611" r:id="rId101"/>
    <p:sldId id="461" r:id="rId102"/>
    <p:sldId id="462" r:id="rId103"/>
    <p:sldId id="463" r:id="rId104"/>
    <p:sldId id="464" r:id="rId105"/>
    <p:sldId id="472" r:id="rId106"/>
    <p:sldId id="471" r:id="rId107"/>
    <p:sldId id="473" r:id="rId108"/>
    <p:sldId id="474" r:id="rId109"/>
    <p:sldId id="475" r:id="rId110"/>
    <p:sldId id="476" r:id="rId111"/>
    <p:sldId id="428" r:id="rId112"/>
    <p:sldId id="506" r:id="rId113"/>
    <p:sldId id="488" r:id="rId114"/>
    <p:sldId id="682" r:id="rId115"/>
    <p:sldId id="683" r:id="rId116"/>
    <p:sldId id="684" r:id="rId117"/>
    <p:sldId id="685" r:id="rId118"/>
    <p:sldId id="499" r:id="rId119"/>
    <p:sldId id="492" r:id="rId120"/>
    <p:sldId id="493" r:id="rId121"/>
    <p:sldId id="257" r:id="rId122"/>
    <p:sldId id="653" r:id="rId123"/>
    <p:sldId id="300" r:id="rId124"/>
    <p:sldId id="301" r:id="rId125"/>
    <p:sldId id="302" r:id="rId126"/>
    <p:sldId id="303" r:id="rId127"/>
    <p:sldId id="304" r:id="rId128"/>
    <p:sldId id="305" r:id="rId129"/>
    <p:sldId id="306" r:id="rId130"/>
    <p:sldId id="655" r:id="rId131"/>
    <p:sldId id="510" r:id="rId132"/>
    <p:sldId id="600" r:id="rId133"/>
    <p:sldId id="513" r:id="rId134"/>
    <p:sldId id="514" r:id="rId135"/>
    <p:sldId id="515" r:id="rId136"/>
    <p:sldId id="516" r:id="rId137"/>
    <p:sldId id="517" r:id="rId138"/>
    <p:sldId id="518" r:id="rId139"/>
    <p:sldId id="654" r:id="rId140"/>
    <p:sldId id="665" r:id="rId141"/>
    <p:sldId id="519" r:id="rId142"/>
    <p:sldId id="520" r:id="rId143"/>
    <p:sldId id="677" r:id="rId144"/>
    <p:sldId id="678" r:id="rId145"/>
    <p:sldId id="679" r:id="rId146"/>
    <p:sldId id="522" r:id="rId147"/>
    <p:sldId id="608" r:id="rId148"/>
    <p:sldId id="609" r:id="rId149"/>
    <p:sldId id="552" r:id="rId150"/>
    <p:sldId id="553" r:id="rId151"/>
    <p:sldId id="629" r:id="rId152"/>
    <p:sldId id="554" r:id="rId153"/>
    <p:sldId id="555" r:id="rId154"/>
    <p:sldId id="556" r:id="rId155"/>
    <p:sldId id="557" r:id="rId156"/>
    <p:sldId id="558" r:id="rId157"/>
    <p:sldId id="559" r:id="rId158"/>
    <p:sldId id="561" r:id="rId159"/>
    <p:sldId id="562" r:id="rId160"/>
    <p:sldId id="564" r:id="rId161"/>
    <p:sldId id="566" r:id="rId162"/>
    <p:sldId id="568" r:id="rId163"/>
    <p:sldId id="662" r:id="rId164"/>
    <p:sldId id="614" r:id="rId165"/>
    <p:sldId id="615" r:id="rId166"/>
    <p:sldId id="616" r:id="rId167"/>
    <p:sldId id="617" r:id="rId168"/>
    <p:sldId id="618" r:id="rId169"/>
    <p:sldId id="619" r:id="rId170"/>
    <p:sldId id="620" r:id="rId171"/>
    <p:sldId id="621" r:id="rId172"/>
    <p:sldId id="622" r:id="rId173"/>
    <p:sldId id="623" r:id="rId174"/>
    <p:sldId id="624" r:id="rId175"/>
    <p:sldId id="625" r:id="rId176"/>
    <p:sldId id="626" r:id="rId177"/>
    <p:sldId id="627" r:id="rId178"/>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C1DAF5"/>
    <a:srgbClr val="D2E3EE"/>
    <a:srgbClr val="A9D6E1"/>
    <a:srgbClr val="87B0E1"/>
    <a:srgbClr val="332F1D"/>
    <a:srgbClr val="396822"/>
    <a:srgbClr val="5F2E05"/>
    <a:srgbClr val="6B3305"/>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4CAC91-D691-5C2D-BA12-70C7A45A09ED}" v="167" dt="2026-07-13T21:58:51.3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33" autoAdjust="0"/>
    <p:restoredTop sz="94674"/>
  </p:normalViewPr>
  <p:slideViewPr>
    <p:cSldViewPr>
      <p:cViewPr varScale="1">
        <p:scale>
          <a:sx n="48" d="100"/>
          <a:sy n="48" d="100"/>
        </p:scale>
        <p:origin x="40" y="26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5.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viewProps" Target="viewProps.xml"/><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theme" Target="theme/theme1.xml"/><Relationship Id="rId6" Type="http://schemas.openxmlformats.org/officeDocument/2006/relationships/slideMaster" Target="slideMasters/slideMaster6.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120" Type="http://schemas.openxmlformats.org/officeDocument/2006/relationships/slide" Target="slides/slide114.xml"/><Relationship Id="rId125" Type="http://schemas.openxmlformats.org/officeDocument/2006/relationships/slide" Target="slides/slide119.xml"/><Relationship Id="rId141" Type="http://schemas.openxmlformats.org/officeDocument/2006/relationships/slide" Target="slides/slide135.xml"/><Relationship Id="rId146" Type="http://schemas.openxmlformats.org/officeDocument/2006/relationships/slide" Target="slides/slide140.xml"/><Relationship Id="rId167" Type="http://schemas.openxmlformats.org/officeDocument/2006/relationships/slide" Target="slides/slide161.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slide" Target="slides/slide156.xml"/><Relationship Id="rId183"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slide" Target="slides/slide146.xml"/><Relationship Id="rId173" Type="http://schemas.openxmlformats.org/officeDocument/2006/relationships/slide" Target="slides/slide167.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microsoft.com/office/2016/11/relationships/changesInfo" Target="changesInfos/changesInfo1.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notesMaster" Target="notesMasters/notesMaster1.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presProps" Target="presProps.xml"/><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 Type="http://schemas.openxmlformats.org/officeDocument/2006/relationships/slideMaster" Target="slideMasters/slideMaster1.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5a6dc059-5067-416e-af81-4b579d900323::" providerId="AD" clId="Web-{B90856AA-31E3-32A5-343B-995F1410C0EC}"/>
    <pc:docChg chg="delSld modSld">
      <pc:chgData name="Guest User" userId="S::urn:spo:tenantanon#5a6dc059-5067-416e-af81-4b579d900323::" providerId="AD" clId="Web-{B90856AA-31E3-32A5-343B-995F1410C0EC}" dt="2026-07-10T21:45:38.330" v="119" actId="20577"/>
      <pc:docMkLst>
        <pc:docMk/>
      </pc:docMkLst>
      <pc:sldChg chg="modSp">
        <pc:chgData name="Guest User" userId="S::urn:spo:tenantanon#5a6dc059-5067-416e-af81-4b579d900323::" providerId="AD" clId="Web-{B90856AA-31E3-32A5-343B-995F1410C0EC}" dt="2026-07-10T21:33:06.748" v="4" actId="1076"/>
        <pc:sldMkLst>
          <pc:docMk/>
          <pc:sldMk cId="0" sldId="256"/>
        </pc:sldMkLst>
        <pc:spChg chg="mod">
          <ac:chgData name="Guest User" userId="S::urn:spo:tenantanon#5a6dc059-5067-416e-af81-4b579d900323::" providerId="AD" clId="Web-{B90856AA-31E3-32A5-343B-995F1410C0EC}" dt="2026-07-10T21:33:06.748" v="4" actId="1076"/>
          <ac:spMkLst>
            <pc:docMk/>
            <pc:sldMk cId="0" sldId="256"/>
            <ac:spMk id="2" creationId="{2F657413-3E56-987C-46BD-5AE3BC396C98}"/>
          </ac:spMkLst>
        </pc:spChg>
        <pc:spChg chg="mod">
          <ac:chgData name="Guest User" userId="S::urn:spo:tenantanon#5a6dc059-5067-416e-af81-4b579d900323::" providerId="AD" clId="Web-{B90856AA-31E3-32A5-343B-995F1410C0EC}" dt="2026-07-10T21:33:02.826" v="3" actId="20577"/>
          <ac:spMkLst>
            <pc:docMk/>
            <pc:sldMk cId="0" sldId="256"/>
            <ac:spMk id="5" creationId="{00000000-0000-0000-0000-000000000000}"/>
          </ac:spMkLst>
        </pc:spChg>
      </pc:sldChg>
      <pc:sldChg chg="addSp delSp modSp">
        <pc:chgData name="Guest User" userId="S::urn:spo:tenantanon#5a6dc059-5067-416e-af81-4b579d900323::" providerId="AD" clId="Web-{B90856AA-31E3-32A5-343B-995F1410C0EC}" dt="2026-07-10T21:41:43.813" v="71" actId="14100"/>
        <pc:sldMkLst>
          <pc:docMk/>
          <pc:sldMk cId="0" sldId="392"/>
        </pc:sldMkLst>
        <pc:spChg chg="mod">
          <ac:chgData name="Guest User" userId="S::urn:spo:tenantanon#5a6dc059-5067-416e-af81-4b579d900323::" providerId="AD" clId="Web-{B90856AA-31E3-32A5-343B-995F1410C0EC}" dt="2026-07-10T21:41:43.813" v="71" actId="14100"/>
          <ac:spMkLst>
            <pc:docMk/>
            <pc:sldMk cId="0" sldId="392"/>
            <ac:spMk id="72708" creationId="{00000000-0000-0000-0000-000000000000}"/>
          </ac:spMkLst>
        </pc:spChg>
      </pc:sldChg>
      <pc:sldChg chg="addSp delSp modSp">
        <pc:chgData name="Guest User" userId="S::urn:spo:tenantanon#5a6dc059-5067-416e-af81-4b579d900323::" providerId="AD" clId="Web-{B90856AA-31E3-32A5-343B-995F1410C0EC}" dt="2026-07-10T21:43:15.845" v="113" actId="14100"/>
        <pc:sldMkLst>
          <pc:docMk/>
          <pc:sldMk cId="0" sldId="394"/>
        </pc:sldMkLst>
        <pc:spChg chg="add mod">
          <ac:chgData name="Guest User" userId="S::urn:spo:tenantanon#5a6dc059-5067-416e-af81-4b579d900323::" providerId="AD" clId="Web-{B90856AA-31E3-32A5-343B-995F1410C0EC}" dt="2026-07-10T21:43:15.845" v="113" actId="14100"/>
          <ac:spMkLst>
            <pc:docMk/>
            <pc:sldMk cId="0" sldId="394"/>
            <ac:spMk id="4" creationId="{6191E7E6-21A9-C95C-C7FA-B0F8F39D6F45}"/>
          </ac:spMkLst>
        </pc:spChg>
      </pc:sldChg>
      <pc:sldChg chg="addSp modSp addAnim">
        <pc:chgData name="Guest User" userId="S::urn:spo:tenantanon#5a6dc059-5067-416e-af81-4b579d900323::" providerId="AD" clId="Web-{B90856AA-31E3-32A5-343B-995F1410C0EC}" dt="2026-07-10T21:45:00.454" v="117" actId="1076"/>
        <pc:sldMkLst>
          <pc:docMk/>
          <pc:sldMk cId="2138772174" sldId="633"/>
        </pc:sldMkLst>
        <pc:spChg chg="add mod">
          <ac:chgData name="Guest User" userId="S::urn:spo:tenantanon#5a6dc059-5067-416e-af81-4b579d900323::" providerId="AD" clId="Web-{B90856AA-31E3-32A5-343B-995F1410C0EC}" dt="2026-07-10T21:45:00.454" v="117" actId="1076"/>
          <ac:spMkLst>
            <pc:docMk/>
            <pc:sldMk cId="2138772174" sldId="633"/>
            <ac:spMk id="3" creationId="{065EE870-15EC-A879-000A-E8B53F7C36B1}"/>
          </ac:spMkLst>
        </pc:spChg>
      </pc:sldChg>
      <pc:sldChg chg="modSp">
        <pc:chgData name="Guest User" userId="S::urn:spo:tenantanon#5a6dc059-5067-416e-af81-4b579d900323::" providerId="AD" clId="Web-{B90856AA-31E3-32A5-343B-995F1410C0EC}" dt="2026-07-10T21:43:29.063" v="114" actId="20577"/>
        <pc:sldMkLst>
          <pc:docMk/>
          <pc:sldMk cId="480361474" sldId="686"/>
        </pc:sldMkLst>
        <pc:spChg chg="mod">
          <ac:chgData name="Guest User" userId="S::urn:spo:tenantanon#5a6dc059-5067-416e-af81-4b579d900323::" providerId="AD" clId="Web-{B90856AA-31E3-32A5-343B-995F1410C0EC}" dt="2026-07-10T21:43:29.063" v="114" actId="20577"/>
          <ac:spMkLst>
            <pc:docMk/>
            <pc:sldMk cId="480361474" sldId="686"/>
            <ac:spMk id="2" creationId="{7F2C328D-4ECA-1138-711F-327CE3E157F5}"/>
          </ac:spMkLst>
        </pc:spChg>
      </pc:sldChg>
      <pc:sldChg chg="modSp">
        <pc:chgData name="Guest User" userId="S::urn:spo:tenantanon#5a6dc059-5067-416e-af81-4b579d900323::" providerId="AD" clId="Web-{B90856AA-31E3-32A5-343B-995F1410C0EC}" dt="2026-07-10T21:45:38.330" v="119" actId="20577"/>
        <pc:sldMkLst>
          <pc:docMk/>
          <pc:sldMk cId="1540324980" sldId="687"/>
        </pc:sldMkLst>
        <pc:spChg chg="mod">
          <ac:chgData name="Guest User" userId="S::urn:spo:tenantanon#5a6dc059-5067-416e-af81-4b579d900323::" providerId="AD" clId="Web-{B90856AA-31E3-32A5-343B-995F1410C0EC}" dt="2026-07-10T21:45:38.330" v="119" actId="20577"/>
          <ac:spMkLst>
            <pc:docMk/>
            <pc:sldMk cId="1540324980" sldId="687"/>
            <ac:spMk id="2" creationId="{837354A5-DF5D-6B52-93EE-FBE691EFD488}"/>
          </ac:spMkLst>
        </pc:spChg>
      </pc:sldChg>
    </pc:docChg>
  </pc:docChgLst>
  <pc:docChgLst>
    <pc:chgData name="Jeanette Holt" userId="S::holtj_akrr.com#ext#@univalaska.onmicrosoft.com::33fae1c7-7c53-4a52-9a4e-edc3295918f4" providerId="AD" clId="Web-{0F4CAC91-D691-5C2D-BA12-70C7A45A09ED}"/>
    <pc:docChg chg="modSld">
      <pc:chgData name="Jeanette Holt" userId="S::holtj_akrr.com#ext#@univalaska.onmicrosoft.com::33fae1c7-7c53-4a52-9a4e-edc3295918f4" providerId="AD" clId="Web-{0F4CAC91-D691-5C2D-BA12-70C7A45A09ED}" dt="2026-07-13T21:58:51.337" v="167" actId="1076"/>
      <pc:docMkLst>
        <pc:docMk/>
      </pc:docMkLst>
      <pc:sldChg chg="delSp modSp">
        <pc:chgData name="Jeanette Holt" userId="S::holtj_akrr.com#ext#@univalaska.onmicrosoft.com::33fae1c7-7c53-4a52-9a4e-edc3295918f4" providerId="AD" clId="Web-{0F4CAC91-D691-5C2D-BA12-70C7A45A09ED}" dt="2026-07-13T21:44:18.060" v="6" actId="1076"/>
        <pc:sldMkLst>
          <pc:docMk/>
          <pc:sldMk cId="3419682068" sldId="267"/>
        </pc:sldMkLst>
        <pc:spChg chg="del">
          <ac:chgData name="Jeanette Holt" userId="S::holtj_akrr.com#ext#@univalaska.onmicrosoft.com::33fae1c7-7c53-4a52-9a4e-edc3295918f4" providerId="AD" clId="Web-{0F4CAC91-D691-5C2D-BA12-70C7A45A09ED}" dt="2026-07-13T21:44:10.576" v="4"/>
          <ac:spMkLst>
            <pc:docMk/>
            <pc:sldMk cId="3419682068" sldId="267"/>
            <ac:spMk id="2" creationId="{00000000-0000-0000-0000-000000000000}"/>
          </ac:spMkLst>
        </pc:spChg>
        <pc:spChg chg="del">
          <ac:chgData name="Jeanette Holt" userId="S::holtj_akrr.com#ext#@univalaska.onmicrosoft.com::33fae1c7-7c53-4a52-9a4e-edc3295918f4" providerId="AD" clId="Web-{0F4CAC91-D691-5C2D-BA12-70C7A45A09ED}" dt="2026-07-13T21:44:15.185" v="5"/>
          <ac:spMkLst>
            <pc:docMk/>
            <pc:sldMk cId="3419682068" sldId="267"/>
            <ac:spMk id="3" creationId="{00000000-0000-0000-0000-000000000000}"/>
          </ac:spMkLst>
        </pc:spChg>
        <pc:picChg chg="mod">
          <ac:chgData name="Jeanette Holt" userId="S::holtj_akrr.com#ext#@univalaska.onmicrosoft.com::33fae1c7-7c53-4a52-9a4e-edc3295918f4" providerId="AD" clId="Web-{0F4CAC91-D691-5C2D-BA12-70C7A45A09ED}" dt="2026-07-13T21:44:18.060" v="6" actId="1076"/>
          <ac:picMkLst>
            <pc:docMk/>
            <pc:sldMk cId="3419682068" sldId="267"/>
            <ac:picMk id="1026" creationId="{00000000-0000-0000-0000-000000000000}"/>
          </ac:picMkLst>
        </pc:picChg>
      </pc:sldChg>
      <pc:sldChg chg="delSp modSp">
        <pc:chgData name="Jeanette Holt" userId="S::holtj_akrr.com#ext#@univalaska.onmicrosoft.com::33fae1c7-7c53-4a52-9a4e-edc3295918f4" providerId="AD" clId="Web-{0F4CAC91-D691-5C2D-BA12-70C7A45A09ED}" dt="2026-07-13T21:50:16.752" v="68" actId="1076"/>
        <pc:sldMkLst>
          <pc:docMk/>
          <pc:sldMk cId="3811060408" sldId="272"/>
        </pc:sldMkLst>
        <pc:spChg chg="del">
          <ac:chgData name="Jeanette Holt" userId="S::holtj_akrr.com#ext#@univalaska.onmicrosoft.com::33fae1c7-7c53-4a52-9a4e-edc3295918f4" providerId="AD" clId="Web-{0F4CAC91-D691-5C2D-BA12-70C7A45A09ED}" dt="2026-07-13T21:50:08.237" v="66"/>
          <ac:spMkLst>
            <pc:docMk/>
            <pc:sldMk cId="3811060408" sldId="272"/>
            <ac:spMk id="2" creationId="{00000000-0000-0000-0000-000000000000}"/>
          </ac:spMkLst>
        </pc:spChg>
        <pc:spChg chg="del">
          <ac:chgData name="Jeanette Holt" userId="S::holtj_akrr.com#ext#@univalaska.onmicrosoft.com::33fae1c7-7c53-4a52-9a4e-edc3295918f4" providerId="AD" clId="Web-{0F4CAC91-D691-5C2D-BA12-70C7A45A09ED}" dt="2026-07-13T21:50:13.596" v="67"/>
          <ac:spMkLst>
            <pc:docMk/>
            <pc:sldMk cId="3811060408" sldId="272"/>
            <ac:spMk id="3" creationId="{00000000-0000-0000-0000-000000000000}"/>
          </ac:spMkLst>
        </pc:spChg>
        <pc:picChg chg="mod">
          <ac:chgData name="Jeanette Holt" userId="S::holtj_akrr.com#ext#@univalaska.onmicrosoft.com::33fae1c7-7c53-4a52-9a4e-edc3295918f4" providerId="AD" clId="Web-{0F4CAC91-D691-5C2D-BA12-70C7A45A09ED}" dt="2026-07-13T21:50:16.752" v="68" actId="1076"/>
          <ac:picMkLst>
            <pc:docMk/>
            <pc:sldMk cId="3811060408" sldId="272"/>
            <ac:picMk id="1026" creationId="{00000000-0000-0000-0000-000000000000}"/>
          </ac:picMkLst>
        </pc:picChg>
      </pc:sldChg>
      <pc:sldChg chg="delSp modSp">
        <pc:chgData name="Jeanette Holt" userId="S::holtj_akrr.com#ext#@univalaska.onmicrosoft.com::33fae1c7-7c53-4a52-9a4e-edc3295918f4" providerId="AD" clId="Web-{0F4CAC91-D691-5C2D-BA12-70C7A45A09ED}" dt="2026-07-13T21:51:45.097" v="75" actId="1076"/>
        <pc:sldMkLst>
          <pc:docMk/>
          <pc:sldMk cId="1948287091" sldId="300"/>
        </pc:sldMkLst>
        <pc:spChg chg="del">
          <ac:chgData name="Jeanette Holt" userId="S::holtj_akrr.com#ext#@univalaska.onmicrosoft.com::33fae1c7-7c53-4a52-9a4e-edc3295918f4" providerId="AD" clId="Web-{0F4CAC91-D691-5C2D-BA12-70C7A45A09ED}" dt="2026-07-13T21:51:37.879" v="73"/>
          <ac:spMkLst>
            <pc:docMk/>
            <pc:sldMk cId="1948287091" sldId="300"/>
            <ac:spMk id="2" creationId="{00000000-0000-0000-0000-000000000000}"/>
          </ac:spMkLst>
        </pc:spChg>
        <pc:spChg chg="del">
          <ac:chgData name="Jeanette Holt" userId="S::holtj_akrr.com#ext#@univalaska.onmicrosoft.com::33fae1c7-7c53-4a52-9a4e-edc3295918f4" providerId="AD" clId="Web-{0F4CAC91-D691-5C2D-BA12-70C7A45A09ED}" dt="2026-07-13T21:51:42.332" v="74"/>
          <ac:spMkLst>
            <pc:docMk/>
            <pc:sldMk cId="1948287091" sldId="300"/>
            <ac:spMk id="3" creationId="{00000000-0000-0000-0000-000000000000}"/>
          </ac:spMkLst>
        </pc:spChg>
        <pc:picChg chg="mod">
          <ac:chgData name="Jeanette Holt" userId="S::holtj_akrr.com#ext#@univalaska.onmicrosoft.com::33fae1c7-7c53-4a52-9a4e-edc3295918f4" providerId="AD" clId="Web-{0F4CAC91-D691-5C2D-BA12-70C7A45A09ED}" dt="2026-07-13T21:51:45.097" v="75" actId="1076"/>
          <ac:picMkLst>
            <pc:docMk/>
            <pc:sldMk cId="1948287091" sldId="300"/>
            <ac:picMk id="7170" creationId="{00000000-0000-0000-0000-000000000000}"/>
          </ac:picMkLst>
        </pc:picChg>
      </pc:sldChg>
      <pc:sldChg chg="delSp modSp">
        <pc:chgData name="Jeanette Holt" userId="S::holtj_akrr.com#ext#@univalaska.onmicrosoft.com::33fae1c7-7c53-4a52-9a4e-edc3295918f4" providerId="AD" clId="Web-{0F4CAC91-D691-5C2D-BA12-70C7A45A09ED}" dt="2026-07-13T21:52:00.019" v="79" actId="1076"/>
        <pc:sldMkLst>
          <pc:docMk/>
          <pc:sldMk cId="2599214240" sldId="301"/>
        </pc:sldMkLst>
        <pc:spChg chg="del">
          <ac:chgData name="Jeanette Holt" userId="S::holtj_akrr.com#ext#@univalaska.onmicrosoft.com::33fae1c7-7c53-4a52-9a4e-edc3295918f4" providerId="AD" clId="Web-{0F4CAC91-D691-5C2D-BA12-70C7A45A09ED}" dt="2026-07-13T21:51:55.019" v="77"/>
          <ac:spMkLst>
            <pc:docMk/>
            <pc:sldMk cId="2599214240" sldId="301"/>
            <ac:spMk id="2" creationId="{00000000-0000-0000-0000-000000000000}"/>
          </ac:spMkLst>
        </pc:spChg>
        <pc:spChg chg="del">
          <ac:chgData name="Jeanette Holt" userId="S::holtj_akrr.com#ext#@univalaska.onmicrosoft.com::33fae1c7-7c53-4a52-9a4e-edc3295918f4" providerId="AD" clId="Web-{0F4CAC91-D691-5C2D-BA12-70C7A45A09ED}" dt="2026-07-13T21:51:57.379" v="78"/>
          <ac:spMkLst>
            <pc:docMk/>
            <pc:sldMk cId="2599214240" sldId="301"/>
            <ac:spMk id="3" creationId="{00000000-0000-0000-0000-000000000000}"/>
          </ac:spMkLst>
        </pc:spChg>
        <pc:picChg chg="mod">
          <ac:chgData name="Jeanette Holt" userId="S::holtj_akrr.com#ext#@univalaska.onmicrosoft.com::33fae1c7-7c53-4a52-9a4e-edc3295918f4" providerId="AD" clId="Web-{0F4CAC91-D691-5C2D-BA12-70C7A45A09ED}" dt="2026-07-13T21:52:00.019" v="79" actId="1076"/>
          <ac:picMkLst>
            <pc:docMk/>
            <pc:sldMk cId="2599214240" sldId="301"/>
            <ac:picMk id="3074" creationId="{00000000-0000-0000-0000-000000000000}"/>
          </ac:picMkLst>
        </pc:picChg>
      </pc:sldChg>
      <pc:sldChg chg="delSp modSp">
        <pc:chgData name="Jeanette Holt" userId="S::holtj_akrr.com#ext#@univalaska.onmicrosoft.com::33fae1c7-7c53-4a52-9a4e-edc3295918f4" providerId="AD" clId="Web-{0F4CAC91-D691-5C2D-BA12-70C7A45A09ED}" dt="2026-07-13T21:52:18.504" v="83" actId="1076"/>
        <pc:sldMkLst>
          <pc:docMk/>
          <pc:sldMk cId="4092605208" sldId="302"/>
        </pc:sldMkLst>
        <pc:spChg chg="del">
          <ac:chgData name="Jeanette Holt" userId="S::holtj_akrr.com#ext#@univalaska.onmicrosoft.com::33fae1c7-7c53-4a52-9a4e-edc3295918f4" providerId="AD" clId="Web-{0F4CAC91-D691-5C2D-BA12-70C7A45A09ED}" dt="2026-07-13T21:52:08.770" v="81"/>
          <ac:spMkLst>
            <pc:docMk/>
            <pc:sldMk cId="4092605208" sldId="302"/>
            <ac:spMk id="2" creationId="{00000000-0000-0000-0000-000000000000}"/>
          </ac:spMkLst>
        </pc:spChg>
        <pc:spChg chg="del">
          <ac:chgData name="Jeanette Holt" userId="S::holtj_akrr.com#ext#@univalaska.onmicrosoft.com::33fae1c7-7c53-4a52-9a4e-edc3295918f4" providerId="AD" clId="Web-{0F4CAC91-D691-5C2D-BA12-70C7A45A09ED}" dt="2026-07-13T21:52:10.926" v="82"/>
          <ac:spMkLst>
            <pc:docMk/>
            <pc:sldMk cId="4092605208" sldId="302"/>
            <ac:spMk id="3" creationId="{00000000-0000-0000-0000-000000000000}"/>
          </ac:spMkLst>
        </pc:spChg>
        <pc:picChg chg="mod">
          <ac:chgData name="Jeanette Holt" userId="S::holtj_akrr.com#ext#@univalaska.onmicrosoft.com::33fae1c7-7c53-4a52-9a4e-edc3295918f4" providerId="AD" clId="Web-{0F4CAC91-D691-5C2D-BA12-70C7A45A09ED}" dt="2026-07-13T21:52:18.504" v="83" actId="1076"/>
          <ac:picMkLst>
            <pc:docMk/>
            <pc:sldMk cId="4092605208" sldId="302"/>
            <ac:picMk id="2050" creationId="{00000000-0000-0000-0000-000000000000}"/>
          </ac:picMkLst>
        </pc:picChg>
      </pc:sldChg>
      <pc:sldChg chg="delSp modSp">
        <pc:chgData name="Jeanette Holt" userId="S::holtj_akrr.com#ext#@univalaska.onmicrosoft.com::33fae1c7-7c53-4a52-9a4e-edc3295918f4" providerId="AD" clId="Web-{0F4CAC91-D691-5C2D-BA12-70C7A45A09ED}" dt="2026-07-13T21:52:36.192" v="87" actId="1076"/>
        <pc:sldMkLst>
          <pc:docMk/>
          <pc:sldMk cId="3847778765" sldId="303"/>
        </pc:sldMkLst>
        <pc:spChg chg="del">
          <ac:chgData name="Jeanette Holt" userId="S::holtj_akrr.com#ext#@univalaska.onmicrosoft.com::33fae1c7-7c53-4a52-9a4e-edc3295918f4" providerId="AD" clId="Web-{0F4CAC91-D691-5C2D-BA12-70C7A45A09ED}" dt="2026-07-13T21:52:31.645" v="85"/>
          <ac:spMkLst>
            <pc:docMk/>
            <pc:sldMk cId="3847778765" sldId="303"/>
            <ac:spMk id="2" creationId="{00000000-0000-0000-0000-000000000000}"/>
          </ac:spMkLst>
        </pc:spChg>
        <pc:spChg chg="del">
          <ac:chgData name="Jeanette Holt" userId="S::holtj_akrr.com#ext#@univalaska.onmicrosoft.com::33fae1c7-7c53-4a52-9a4e-edc3295918f4" providerId="AD" clId="Web-{0F4CAC91-D691-5C2D-BA12-70C7A45A09ED}" dt="2026-07-13T21:52:33.489" v="86"/>
          <ac:spMkLst>
            <pc:docMk/>
            <pc:sldMk cId="3847778765" sldId="303"/>
            <ac:spMk id="3" creationId="{00000000-0000-0000-0000-000000000000}"/>
          </ac:spMkLst>
        </pc:spChg>
        <pc:picChg chg="mod">
          <ac:chgData name="Jeanette Holt" userId="S::holtj_akrr.com#ext#@univalaska.onmicrosoft.com::33fae1c7-7c53-4a52-9a4e-edc3295918f4" providerId="AD" clId="Web-{0F4CAC91-D691-5C2D-BA12-70C7A45A09ED}" dt="2026-07-13T21:52:36.192" v="87" actId="1076"/>
          <ac:picMkLst>
            <pc:docMk/>
            <pc:sldMk cId="3847778765" sldId="303"/>
            <ac:picMk id="11266" creationId="{00000000-0000-0000-0000-000000000000}"/>
          </ac:picMkLst>
        </pc:picChg>
      </pc:sldChg>
      <pc:sldChg chg="delSp modSp">
        <pc:chgData name="Jeanette Holt" userId="S::holtj_akrr.com#ext#@univalaska.onmicrosoft.com::33fae1c7-7c53-4a52-9a4e-edc3295918f4" providerId="AD" clId="Web-{0F4CAC91-D691-5C2D-BA12-70C7A45A09ED}" dt="2026-07-13T21:52:50.145" v="91" actId="1076"/>
        <pc:sldMkLst>
          <pc:docMk/>
          <pc:sldMk cId="1751267459" sldId="304"/>
        </pc:sldMkLst>
        <pc:spChg chg="del">
          <ac:chgData name="Jeanette Holt" userId="S::holtj_akrr.com#ext#@univalaska.onmicrosoft.com::33fae1c7-7c53-4a52-9a4e-edc3295918f4" providerId="AD" clId="Web-{0F4CAC91-D691-5C2D-BA12-70C7A45A09ED}" dt="2026-07-13T21:52:44.239" v="89"/>
          <ac:spMkLst>
            <pc:docMk/>
            <pc:sldMk cId="1751267459" sldId="304"/>
            <ac:spMk id="2" creationId="{00000000-0000-0000-0000-000000000000}"/>
          </ac:spMkLst>
        </pc:spChg>
        <pc:spChg chg="del">
          <ac:chgData name="Jeanette Holt" userId="S::holtj_akrr.com#ext#@univalaska.onmicrosoft.com::33fae1c7-7c53-4a52-9a4e-edc3295918f4" providerId="AD" clId="Web-{0F4CAC91-D691-5C2D-BA12-70C7A45A09ED}" dt="2026-07-13T21:52:47.254" v="90"/>
          <ac:spMkLst>
            <pc:docMk/>
            <pc:sldMk cId="1751267459" sldId="304"/>
            <ac:spMk id="3" creationId="{00000000-0000-0000-0000-000000000000}"/>
          </ac:spMkLst>
        </pc:spChg>
        <pc:picChg chg="mod">
          <ac:chgData name="Jeanette Holt" userId="S::holtj_akrr.com#ext#@univalaska.onmicrosoft.com::33fae1c7-7c53-4a52-9a4e-edc3295918f4" providerId="AD" clId="Web-{0F4CAC91-D691-5C2D-BA12-70C7A45A09ED}" dt="2026-07-13T21:52:50.145" v="91" actId="1076"/>
          <ac:picMkLst>
            <pc:docMk/>
            <pc:sldMk cId="1751267459" sldId="304"/>
            <ac:picMk id="12290" creationId="{00000000-0000-0000-0000-000000000000}"/>
          </ac:picMkLst>
        </pc:picChg>
      </pc:sldChg>
      <pc:sldChg chg="delSp modSp">
        <pc:chgData name="Jeanette Holt" userId="S::holtj_akrr.com#ext#@univalaska.onmicrosoft.com::33fae1c7-7c53-4a52-9a4e-edc3295918f4" providerId="AD" clId="Web-{0F4CAC91-D691-5C2D-BA12-70C7A45A09ED}" dt="2026-07-13T21:53:06.630" v="95" actId="1076"/>
        <pc:sldMkLst>
          <pc:docMk/>
          <pc:sldMk cId="3074018165" sldId="305"/>
        </pc:sldMkLst>
        <pc:spChg chg="del">
          <ac:chgData name="Jeanette Holt" userId="S::holtj_akrr.com#ext#@univalaska.onmicrosoft.com::33fae1c7-7c53-4a52-9a4e-edc3295918f4" providerId="AD" clId="Web-{0F4CAC91-D691-5C2D-BA12-70C7A45A09ED}" dt="2026-07-13T21:53:02.255" v="94"/>
          <ac:spMkLst>
            <pc:docMk/>
            <pc:sldMk cId="3074018165" sldId="305"/>
            <ac:spMk id="2" creationId="{00000000-0000-0000-0000-000000000000}"/>
          </ac:spMkLst>
        </pc:spChg>
        <pc:spChg chg="del">
          <ac:chgData name="Jeanette Holt" userId="S::holtj_akrr.com#ext#@univalaska.onmicrosoft.com::33fae1c7-7c53-4a52-9a4e-edc3295918f4" providerId="AD" clId="Web-{0F4CAC91-D691-5C2D-BA12-70C7A45A09ED}" dt="2026-07-13T21:52:56.942" v="93"/>
          <ac:spMkLst>
            <pc:docMk/>
            <pc:sldMk cId="3074018165" sldId="305"/>
            <ac:spMk id="3" creationId="{00000000-0000-0000-0000-000000000000}"/>
          </ac:spMkLst>
        </pc:spChg>
        <pc:picChg chg="mod">
          <ac:chgData name="Jeanette Holt" userId="S::holtj_akrr.com#ext#@univalaska.onmicrosoft.com::33fae1c7-7c53-4a52-9a4e-edc3295918f4" providerId="AD" clId="Web-{0F4CAC91-D691-5C2D-BA12-70C7A45A09ED}" dt="2026-07-13T21:53:06.630" v="95" actId="1076"/>
          <ac:picMkLst>
            <pc:docMk/>
            <pc:sldMk cId="3074018165" sldId="305"/>
            <ac:picMk id="13314" creationId="{00000000-0000-0000-0000-000000000000}"/>
          </ac:picMkLst>
        </pc:picChg>
      </pc:sldChg>
      <pc:sldChg chg="delSp modSp">
        <pc:chgData name="Jeanette Holt" userId="S::holtj_akrr.com#ext#@univalaska.onmicrosoft.com::33fae1c7-7c53-4a52-9a4e-edc3295918f4" providerId="AD" clId="Web-{0F4CAC91-D691-5C2D-BA12-70C7A45A09ED}" dt="2026-07-13T21:53:20.880" v="99" actId="1076"/>
        <pc:sldMkLst>
          <pc:docMk/>
          <pc:sldMk cId="234454246" sldId="306"/>
        </pc:sldMkLst>
        <pc:spChg chg="del">
          <ac:chgData name="Jeanette Holt" userId="S::holtj_akrr.com#ext#@univalaska.onmicrosoft.com::33fae1c7-7c53-4a52-9a4e-edc3295918f4" providerId="AD" clId="Web-{0F4CAC91-D691-5C2D-BA12-70C7A45A09ED}" dt="2026-07-13T21:53:15.645" v="97"/>
          <ac:spMkLst>
            <pc:docMk/>
            <pc:sldMk cId="234454246" sldId="306"/>
            <ac:spMk id="2" creationId="{00000000-0000-0000-0000-000000000000}"/>
          </ac:spMkLst>
        </pc:spChg>
        <pc:spChg chg="del">
          <ac:chgData name="Jeanette Holt" userId="S::holtj_akrr.com#ext#@univalaska.onmicrosoft.com::33fae1c7-7c53-4a52-9a4e-edc3295918f4" providerId="AD" clId="Web-{0F4CAC91-D691-5C2D-BA12-70C7A45A09ED}" dt="2026-07-13T21:53:17.286" v="98"/>
          <ac:spMkLst>
            <pc:docMk/>
            <pc:sldMk cId="234454246" sldId="306"/>
            <ac:spMk id="3" creationId="{00000000-0000-0000-0000-000000000000}"/>
          </ac:spMkLst>
        </pc:spChg>
        <pc:picChg chg="mod">
          <ac:chgData name="Jeanette Holt" userId="S::holtj_akrr.com#ext#@univalaska.onmicrosoft.com::33fae1c7-7c53-4a52-9a4e-edc3295918f4" providerId="AD" clId="Web-{0F4CAC91-D691-5C2D-BA12-70C7A45A09ED}" dt="2026-07-13T21:53:20.880" v="99" actId="1076"/>
          <ac:picMkLst>
            <pc:docMk/>
            <pc:sldMk cId="234454246" sldId="306"/>
            <ac:picMk id="14338" creationId="{00000000-0000-0000-0000-000000000000}"/>
          </ac:picMkLst>
        </pc:picChg>
      </pc:sldChg>
      <pc:sldChg chg="delSp modSp">
        <pc:chgData name="Jeanette Holt" userId="S::holtj_akrr.com#ext#@univalaska.onmicrosoft.com::33fae1c7-7c53-4a52-9a4e-edc3295918f4" providerId="AD" clId="Web-{0F4CAC91-D691-5C2D-BA12-70C7A45A09ED}" dt="2026-07-13T21:48:16.704" v="50" actId="1076"/>
        <pc:sldMkLst>
          <pc:docMk/>
          <pc:sldMk cId="2792006668" sldId="311"/>
        </pc:sldMkLst>
        <pc:spChg chg="del">
          <ac:chgData name="Jeanette Holt" userId="S::holtj_akrr.com#ext#@univalaska.onmicrosoft.com::33fae1c7-7c53-4a52-9a4e-edc3295918f4" providerId="AD" clId="Web-{0F4CAC91-D691-5C2D-BA12-70C7A45A09ED}" dt="2026-07-13T21:48:14.188" v="49"/>
          <ac:spMkLst>
            <pc:docMk/>
            <pc:sldMk cId="2792006668" sldId="311"/>
            <ac:spMk id="2" creationId="{00000000-0000-0000-0000-000000000000}"/>
          </ac:spMkLst>
        </pc:spChg>
        <pc:picChg chg="mod">
          <ac:chgData name="Jeanette Holt" userId="S::holtj_akrr.com#ext#@univalaska.onmicrosoft.com::33fae1c7-7c53-4a52-9a4e-edc3295918f4" providerId="AD" clId="Web-{0F4CAC91-D691-5C2D-BA12-70C7A45A09ED}" dt="2026-07-13T21:48:16.704" v="50" actId="1076"/>
          <ac:picMkLst>
            <pc:docMk/>
            <pc:sldMk cId="2792006668" sldId="311"/>
            <ac:picMk id="5122" creationId="{00000000-0000-0000-0000-000000000000}"/>
          </ac:picMkLst>
        </pc:picChg>
      </pc:sldChg>
      <pc:sldChg chg="delSp modSp">
        <pc:chgData name="Jeanette Holt" userId="S::holtj_akrr.com#ext#@univalaska.onmicrosoft.com::33fae1c7-7c53-4a52-9a4e-edc3295918f4" providerId="AD" clId="Web-{0F4CAC91-D691-5C2D-BA12-70C7A45A09ED}" dt="2026-07-13T21:50:34.862" v="71" actId="1076"/>
        <pc:sldMkLst>
          <pc:docMk/>
          <pc:sldMk cId="2081819093" sldId="368"/>
        </pc:sldMkLst>
        <pc:spChg chg="del">
          <ac:chgData name="Jeanette Holt" userId="S::holtj_akrr.com#ext#@univalaska.onmicrosoft.com::33fae1c7-7c53-4a52-9a4e-edc3295918f4" providerId="AD" clId="Web-{0F4CAC91-D691-5C2D-BA12-70C7A45A09ED}" dt="2026-07-13T21:50:32.753" v="70"/>
          <ac:spMkLst>
            <pc:docMk/>
            <pc:sldMk cId="2081819093" sldId="368"/>
            <ac:spMk id="2" creationId="{964152D1-D1AB-44DF-B962-AD8ED9550626}"/>
          </ac:spMkLst>
        </pc:spChg>
        <pc:picChg chg="mod">
          <ac:chgData name="Jeanette Holt" userId="S::holtj_akrr.com#ext#@univalaska.onmicrosoft.com::33fae1c7-7c53-4a52-9a4e-edc3295918f4" providerId="AD" clId="Web-{0F4CAC91-D691-5C2D-BA12-70C7A45A09ED}" dt="2026-07-13T21:50:34.862" v="71" actId="1076"/>
          <ac:picMkLst>
            <pc:docMk/>
            <pc:sldMk cId="2081819093" sldId="368"/>
            <ac:picMk id="5" creationId="{3952FC9C-DCF1-4E07-B490-370756DF8303}"/>
          </ac:picMkLst>
        </pc:picChg>
      </pc:sldChg>
      <pc:sldChg chg="delSp modSp">
        <pc:chgData name="Jeanette Holt" userId="S::holtj_akrr.com#ext#@univalaska.onmicrosoft.com::33fae1c7-7c53-4a52-9a4e-edc3295918f4" providerId="AD" clId="Web-{0F4CAC91-D691-5C2D-BA12-70C7A45A09ED}" dt="2026-07-13T21:43:51.872" v="2" actId="1076"/>
        <pc:sldMkLst>
          <pc:docMk/>
          <pc:sldMk cId="0" sldId="377"/>
        </pc:sldMkLst>
        <pc:spChg chg="del">
          <ac:chgData name="Jeanette Holt" userId="S::holtj_akrr.com#ext#@univalaska.onmicrosoft.com::33fae1c7-7c53-4a52-9a4e-edc3295918f4" providerId="AD" clId="Web-{0F4CAC91-D691-5C2D-BA12-70C7A45A09ED}" dt="2026-07-13T21:43:49.044" v="1"/>
          <ac:spMkLst>
            <pc:docMk/>
            <pc:sldMk cId="0" sldId="377"/>
            <ac:spMk id="104450" creationId="{00000000-0000-0000-0000-000000000000}"/>
          </ac:spMkLst>
        </pc:spChg>
        <pc:picChg chg="mod">
          <ac:chgData name="Jeanette Holt" userId="S::holtj_akrr.com#ext#@univalaska.onmicrosoft.com::33fae1c7-7c53-4a52-9a4e-edc3295918f4" providerId="AD" clId="Web-{0F4CAC91-D691-5C2D-BA12-70C7A45A09ED}" dt="2026-07-13T21:43:51.872" v="2" actId="1076"/>
          <ac:picMkLst>
            <pc:docMk/>
            <pc:sldMk cId="0" sldId="377"/>
            <ac:picMk id="6147" creationId="{00000000-0000-0000-0000-000000000000}"/>
          </ac:picMkLst>
        </pc:picChg>
      </pc:sldChg>
      <pc:sldChg chg="delSp modSp">
        <pc:chgData name="Jeanette Holt" userId="S::holtj_akrr.com#ext#@univalaska.onmicrosoft.com::33fae1c7-7c53-4a52-9a4e-edc3295918f4" providerId="AD" clId="Web-{0F4CAC91-D691-5C2D-BA12-70C7A45A09ED}" dt="2026-07-13T21:45:34.171" v="19" actId="1076"/>
        <pc:sldMkLst>
          <pc:docMk/>
          <pc:sldMk cId="0" sldId="391"/>
        </pc:sldMkLst>
        <pc:spChg chg="del">
          <ac:chgData name="Jeanette Holt" userId="S::holtj_akrr.com#ext#@univalaska.onmicrosoft.com::33fae1c7-7c53-4a52-9a4e-edc3295918f4" providerId="AD" clId="Web-{0F4CAC91-D691-5C2D-BA12-70C7A45A09ED}" dt="2026-07-13T21:45:24.483" v="17"/>
          <ac:spMkLst>
            <pc:docMk/>
            <pc:sldMk cId="0" sldId="391"/>
            <ac:spMk id="2" creationId="{00000000-0000-0000-0000-000000000000}"/>
          </ac:spMkLst>
        </pc:spChg>
        <pc:picChg chg="mod">
          <ac:chgData name="Jeanette Holt" userId="S::holtj_akrr.com#ext#@univalaska.onmicrosoft.com::33fae1c7-7c53-4a52-9a4e-edc3295918f4" providerId="AD" clId="Web-{0F4CAC91-D691-5C2D-BA12-70C7A45A09ED}" dt="2026-07-13T21:45:28.186" v="18" actId="1076"/>
          <ac:picMkLst>
            <pc:docMk/>
            <pc:sldMk cId="0" sldId="391"/>
            <ac:picMk id="5122" creationId="{00000000-0000-0000-0000-000000000000}"/>
          </ac:picMkLst>
        </pc:picChg>
        <pc:picChg chg="mod">
          <ac:chgData name="Jeanette Holt" userId="S::holtj_akrr.com#ext#@univalaska.onmicrosoft.com::33fae1c7-7c53-4a52-9a4e-edc3295918f4" providerId="AD" clId="Web-{0F4CAC91-D691-5C2D-BA12-70C7A45A09ED}" dt="2026-07-13T21:45:34.171" v="19" actId="1076"/>
          <ac:picMkLst>
            <pc:docMk/>
            <pc:sldMk cId="0" sldId="391"/>
            <ac:picMk id="5123" creationId="{00000000-0000-0000-0000-000000000000}"/>
          </ac:picMkLst>
        </pc:picChg>
      </pc:sldChg>
      <pc:sldChg chg="delSp modSp">
        <pc:chgData name="Jeanette Holt" userId="S::holtj_akrr.com#ext#@univalaska.onmicrosoft.com::33fae1c7-7c53-4a52-9a4e-edc3295918f4" providerId="AD" clId="Web-{0F4CAC91-D691-5C2D-BA12-70C7A45A09ED}" dt="2026-07-13T21:46:13.437" v="26" actId="1076"/>
        <pc:sldMkLst>
          <pc:docMk/>
          <pc:sldMk cId="0" sldId="392"/>
        </pc:sldMkLst>
        <pc:spChg chg="del">
          <ac:chgData name="Jeanette Holt" userId="S::holtj_akrr.com#ext#@univalaska.onmicrosoft.com::33fae1c7-7c53-4a52-9a4e-edc3295918f4" providerId="AD" clId="Web-{0F4CAC91-D691-5C2D-BA12-70C7A45A09ED}" dt="2026-07-13T21:45:59.108" v="22"/>
          <ac:spMkLst>
            <pc:docMk/>
            <pc:sldMk cId="0" sldId="392"/>
            <ac:spMk id="2" creationId="{00000000-0000-0000-0000-000000000000}"/>
          </ac:spMkLst>
        </pc:spChg>
        <pc:spChg chg="mod">
          <ac:chgData name="Jeanette Holt" userId="S::holtj_akrr.com#ext#@univalaska.onmicrosoft.com::33fae1c7-7c53-4a52-9a4e-edc3295918f4" providerId="AD" clId="Web-{0F4CAC91-D691-5C2D-BA12-70C7A45A09ED}" dt="2026-07-13T21:46:13.437" v="26" actId="1076"/>
          <ac:spMkLst>
            <pc:docMk/>
            <pc:sldMk cId="0" sldId="392"/>
            <ac:spMk id="72708" creationId="{00000000-0000-0000-0000-000000000000}"/>
          </ac:spMkLst>
        </pc:spChg>
        <pc:picChg chg="mod">
          <ac:chgData name="Jeanette Holt" userId="S::holtj_akrr.com#ext#@univalaska.onmicrosoft.com::33fae1c7-7c53-4a52-9a4e-edc3295918f4" providerId="AD" clId="Web-{0F4CAC91-D691-5C2D-BA12-70C7A45A09ED}" dt="2026-07-13T21:46:03.437" v="23" actId="1076"/>
          <ac:picMkLst>
            <pc:docMk/>
            <pc:sldMk cId="0" sldId="392"/>
            <ac:picMk id="9218" creationId="{00000000-0000-0000-0000-000000000000}"/>
          </ac:picMkLst>
        </pc:picChg>
      </pc:sldChg>
      <pc:sldChg chg="delSp modSp">
        <pc:chgData name="Jeanette Holt" userId="S::holtj_akrr.com#ext#@univalaska.onmicrosoft.com::33fae1c7-7c53-4a52-9a4e-edc3295918f4" providerId="AD" clId="Web-{0F4CAC91-D691-5C2D-BA12-70C7A45A09ED}" dt="2026-07-13T21:46:40.172" v="31" actId="1076"/>
        <pc:sldMkLst>
          <pc:docMk/>
          <pc:sldMk cId="0" sldId="394"/>
        </pc:sldMkLst>
        <pc:spChg chg="del">
          <ac:chgData name="Jeanette Holt" userId="S::holtj_akrr.com#ext#@univalaska.onmicrosoft.com::33fae1c7-7c53-4a52-9a4e-edc3295918f4" providerId="AD" clId="Web-{0F4CAC91-D691-5C2D-BA12-70C7A45A09ED}" dt="2026-07-13T21:46:25.031" v="28"/>
          <ac:spMkLst>
            <pc:docMk/>
            <pc:sldMk cId="0" sldId="394"/>
            <ac:spMk id="2" creationId="{00000000-0000-0000-0000-000000000000}"/>
          </ac:spMkLst>
        </pc:spChg>
        <pc:spChg chg="mod">
          <ac:chgData name="Jeanette Holt" userId="S::holtj_akrr.com#ext#@univalaska.onmicrosoft.com::33fae1c7-7c53-4a52-9a4e-edc3295918f4" providerId="AD" clId="Web-{0F4CAC91-D691-5C2D-BA12-70C7A45A09ED}" dt="2026-07-13T21:46:40.172" v="31" actId="1076"/>
          <ac:spMkLst>
            <pc:docMk/>
            <pc:sldMk cId="0" sldId="394"/>
            <ac:spMk id="4" creationId="{6191E7E6-21A9-C95C-C7FA-B0F8F39D6F45}"/>
          </ac:spMkLst>
        </pc:spChg>
        <pc:picChg chg="mod">
          <ac:chgData name="Jeanette Holt" userId="S::holtj_akrr.com#ext#@univalaska.onmicrosoft.com::33fae1c7-7c53-4a52-9a4e-edc3295918f4" providerId="AD" clId="Web-{0F4CAC91-D691-5C2D-BA12-70C7A45A09ED}" dt="2026-07-13T21:46:29.812" v="29" actId="1076"/>
          <ac:picMkLst>
            <pc:docMk/>
            <pc:sldMk cId="0" sldId="394"/>
            <ac:picMk id="8194" creationId="{00000000-0000-0000-0000-000000000000}"/>
          </ac:picMkLst>
        </pc:picChg>
      </pc:sldChg>
      <pc:sldChg chg="delSp modSp">
        <pc:chgData name="Jeanette Holt" userId="S::holtj_akrr.com#ext#@univalaska.onmicrosoft.com::33fae1c7-7c53-4a52-9a4e-edc3295918f4" providerId="AD" clId="Web-{0F4CAC91-D691-5C2D-BA12-70C7A45A09ED}" dt="2026-07-13T21:44:41.826" v="10" actId="1076"/>
        <pc:sldMkLst>
          <pc:docMk/>
          <pc:sldMk cId="0" sldId="395"/>
        </pc:sldMkLst>
        <pc:spChg chg="del">
          <ac:chgData name="Jeanette Holt" userId="S::holtj_akrr.com#ext#@univalaska.onmicrosoft.com::33fae1c7-7c53-4a52-9a4e-edc3295918f4" providerId="AD" clId="Web-{0F4CAC91-D691-5C2D-BA12-70C7A45A09ED}" dt="2026-07-13T21:44:33.435" v="8"/>
          <ac:spMkLst>
            <pc:docMk/>
            <pc:sldMk cId="0" sldId="395"/>
            <ac:spMk id="2" creationId="{00000000-0000-0000-0000-000000000000}"/>
          </ac:spMkLst>
        </pc:spChg>
        <pc:picChg chg="mod">
          <ac:chgData name="Jeanette Holt" userId="S::holtj_akrr.com#ext#@univalaska.onmicrosoft.com::33fae1c7-7c53-4a52-9a4e-edc3295918f4" providerId="AD" clId="Web-{0F4CAC91-D691-5C2D-BA12-70C7A45A09ED}" dt="2026-07-13T21:44:41.826" v="10" actId="1076"/>
          <ac:picMkLst>
            <pc:docMk/>
            <pc:sldMk cId="0" sldId="395"/>
            <ac:picMk id="2050" creationId="{00000000-0000-0000-0000-000000000000}"/>
          </ac:picMkLst>
        </pc:picChg>
      </pc:sldChg>
      <pc:sldChg chg="delSp modSp">
        <pc:chgData name="Jeanette Holt" userId="S::holtj_akrr.com#ext#@univalaska.onmicrosoft.com::33fae1c7-7c53-4a52-9a4e-edc3295918f4" providerId="AD" clId="Web-{0F4CAC91-D691-5C2D-BA12-70C7A45A09ED}" dt="2026-07-13T21:45:15.655" v="15" actId="1076"/>
        <pc:sldMkLst>
          <pc:docMk/>
          <pc:sldMk cId="0" sldId="500"/>
        </pc:sldMkLst>
        <pc:spChg chg="del">
          <ac:chgData name="Jeanette Holt" userId="S::holtj_akrr.com#ext#@univalaska.onmicrosoft.com::33fae1c7-7c53-4a52-9a4e-edc3295918f4" providerId="AD" clId="Web-{0F4CAC91-D691-5C2D-BA12-70C7A45A09ED}" dt="2026-07-13T21:45:12.139" v="14"/>
          <ac:spMkLst>
            <pc:docMk/>
            <pc:sldMk cId="0" sldId="500"/>
            <ac:spMk id="2" creationId="{00000000-0000-0000-0000-000000000000}"/>
          </ac:spMkLst>
        </pc:spChg>
        <pc:picChg chg="mod">
          <ac:chgData name="Jeanette Holt" userId="S::holtj_akrr.com#ext#@univalaska.onmicrosoft.com::33fae1c7-7c53-4a52-9a4e-edc3295918f4" providerId="AD" clId="Web-{0F4CAC91-D691-5C2D-BA12-70C7A45A09ED}" dt="2026-07-13T21:45:15.655" v="15" actId="1076"/>
          <ac:picMkLst>
            <pc:docMk/>
            <pc:sldMk cId="0" sldId="500"/>
            <ac:picMk id="129026" creationId="{00000000-0000-0000-0000-000000000000}"/>
          </ac:picMkLst>
        </pc:picChg>
      </pc:sldChg>
      <pc:sldChg chg="modSp">
        <pc:chgData name="Jeanette Holt" userId="S::holtj_akrr.com#ext#@univalaska.onmicrosoft.com::33fae1c7-7c53-4a52-9a4e-edc3295918f4" providerId="AD" clId="Web-{0F4CAC91-D691-5C2D-BA12-70C7A45A09ED}" dt="2026-07-13T21:53:37.364" v="102" actId="1076"/>
        <pc:sldMkLst>
          <pc:docMk/>
          <pc:sldMk cId="0" sldId="510"/>
        </pc:sldMkLst>
        <pc:spChg chg="mod">
          <ac:chgData name="Jeanette Holt" userId="S::holtj_akrr.com#ext#@univalaska.onmicrosoft.com::33fae1c7-7c53-4a52-9a4e-edc3295918f4" providerId="AD" clId="Web-{0F4CAC91-D691-5C2D-BA12-70C7A45A09ED}" dt="2026-07-13T21:53:37.364" v="102" actId="1076"/>
          <ac:spMkLst>
            <pc:docMk/>
            <pc:sldMk cId="0" sldId="510"/>
            <ac:spMk id="686084" creationId="{00000000-0000-0000-0000-000000000000}"/>
          </ac:spMkLst>
        </pc:spChg>
      </pc:sldChg>
      <pc:sldChg chg="delSp modSp">
        <pc:chgData name="Jeanette Holt" userId="S::holtj_akrr.com#ext#@univalaska.onmicrosoft.com::33fae1c7-7c53-4a52-9a4e-edc3295918f4" providerId="AD" clId="Web-{0F4CAC91-D691-5C2D-BA12-70C7A45A09ED}" dt="2026-07-13T21:49:48.268" v="64" actId="1076"/>
        <pc:sldMkLst>
          <pc:docMk/>
          <pc:sldMk cId="0" sldId="526"/>
        </pc:sldMkLst>
        <pc:spChg chg="del">
          <ac:chgData name="Jeanette Holt" userId="S::holtj_akrr.com#ext#@univalaska.onmicrosoft.com::33fae1c7-7c53-4a52-9a4e-edc3295918f4" providerId="AD" clId="Web-{0F4CAC91-D691-5C2D-BA12-70C7A45A09ED}" dt="2026-07-13T21:48:56.861" v="54"/>
          <ac:spMkLst>
            <pc:docMk/>
            <pc:sldMk cId="0" sldId="526"/>
            <ac:spMk id="2" creationId="{00000000-0000-0000-0000-000000000000}"/>
          </ac:spMkLst>
        </pc:spChg>
        <pc:spChg chg="del">
          <ac:chgData name="Jeanette Holt" userId="S::holtj_akrr.com#ext#@univalaska.onmicrosoft.com::33fae1c7-7c53-4a52-9a4e-edc3295918f4" providerId="AD" clId="Web-{0F4CAC91-D691-5C2D-BA12-70C7A45A09ED}" dt="2026-07-13T21:49:14.392" v="57"/>
          <ac:spMkLst>
            <pc:docMk/>
            <pc:sldMk cId="0" sldId="526"/>
            <ac:spMk id="3" creationId="{00000000-0000-0000-0000-000000000000}"/>
          </ac:spMkLst>
        </pc:spChg>
        <pc:spChg chg="del">
          <ac:chgData name="Jeanette Holt" userId="S::holtj_akrr.com#ext#@univalaska.onmicrosoft.com::33fae1c7-7c53-4a52-9a4e-edc3295918f4" providerId="AD" clId="Web-{0F4CAC91-D691-5C2D-BA12-70C7A45A09ED}" dt="2026-07-13T21:49:19.674" v="59"/>
          <ac:spMkLst>
            <pc:docMk/>
            <pc:sldMk cId="0" sldId="526"/>
            <ac:spMk id="4" creationId="{00000000-0000-0000-0000-000000000000}"/>
          </ac:spMkLst>
        </pc:spChg>
        <pc:spChg chg="mod">
          <ac:chgData name="Jeanette Holt" userId="S::holtj_akrr.com#ext#@univalaska.onmicrosoft.com::33fae1c7-7c53-4a52-9a4e-edc3295918f4" providerId="AD" clId="Web-{0F4CAC91-D691-5C2D-BA12-70C7A45A09ED}" dt="2026-07-13T21:49:48.268" v="64" actId="1076"/>
          <ac:spMkLst>
            <pc:docMk/>
            <pc:sldMk cId="0" sldId="526"/>
            <ac:spMk id="6" creationId="{00000000-0000-0000-0000-000000000000}"/>
          </ac:spMkLst>
        </pc:spChg>
        <pc:picChg chg="mod">
          <ac:chgData name="Jeanette Holt" userId="S::holtj_akrr.com#ext#@univalaska.onmicrosoft.com::33fae1c7-7c53-4a52-9a4e-edc3295918f4" providerId="AD" clId="Web-{0F4CAC91-D691-5C2D-BA12-70C7A45A09ED}" dt="2026-07-13T21:49:25.377" v="60" actId="1076"/>
          <ac:picMkLst>
            <pc:docMk/>
            <pc:sldMk cId="0" sldId="526"/>
            <ac:picMk id="130050" creationId="{00000000-0000-0000-0000-000000000000}"/>
          </ac:picMkLst>
        </pc:picChg>
      </pc:sldChg>
      <pc:sldChg chg="modSp">
        <pc:chgData name="Jeanette Holt" userId="S::holtj_akrr.com#ext#@univalaska.onmicrosoft.com::33fae1c7-7c53-4a52-9a4e-edc3295918f4" providerId="AD" clId="Web-{0F4CAC91-D691-5C2D-BA12-70C7A45A09ED}" dt="2026-07-13T21:48:37.126" v="52" actId="20577"/>
        <pc:sldMkLst>
          <pc:docMk/>
          <pc:sldMk cId="0" sldId="533"/>
        </pc:sldMkLst>
        <pc:spChg chg="mod">
          <ac:chgData name="Jeanette Holt" userId="S::holtj_akrr.com#ext#@univalaska.onmicrosoft.com::33fae1c7-7c53-4a52-9a4e-edc3295918f4" providerId="AD" clId="Web-{0F4CAC91-D691-5C2D-BA12-70C7A45A09ED}" dt="2026-07-13T21:48:37.126" v="52" actId="20577"/>
          <ac:spMkLst>
            <pc:docMk/>
            <pc:sldMk cId="0" sldId="533"/>
            <ac:spMk id="3" creationId="{00000000-0000-0000-0000-000000000000}"/>
          </ac:spMkLst>
        </pc:spChg>
      </pc:sldChg>
      <pc:sldChg chg="delSp modSp">
        <pc:chgData name="Jeanette Holt" userId="S::holtj_akrr.com#ext#@univalaska.onmicrosoft.com::33fae1c7-7c53-4a52-9a4e-edc3295918f4" providerId="AD" clId="Web-{0F4CAC91-D691-5C2D-BA12-70C7A45A09ED}" dt="2026-07-13T21:55:54.351" v="121" actId="1076"/>
        <pc:sldMkLst>
          <pc:docMk/>
          <pc:sldMk cId="0" sldId="564"/>
        </pc:sldMkLst>
        <pc:spChg chg="del">
          <ac:chgData name="Jeanette Holt" userId="S::holtj_akrr.com#ext#@univalaska.onmicrosoft.com::33fae1c7-7c53-4a52-9a4e-edc3295918f4" providerId="AD" clId="Web-{0F4CAC91-D691-5C2D-BA12-70C7A45A09ED}" dt="2026-07-13T21:55:49.022" v="119"/>
          <ac:spMkLst>
            <pc:docMk/>
            <pc:sldMk cId="0" sldId="564"/>
            <ac:spMk id="2" creationId="{00000000-0000-0000-0000-000000000000}"/>
          </ac:spMkLst>
        </pc:spChg>
        <pc:spChg chg="del">
          <ac:chgData name="Jeanette Holt" userId="S::holtj_akrr.com#ext#@univalaska.onmicrosoft.com::33fae1c7-7c53-4a52-9a4e-edc3295918f4" providerId="AD" clId="Web-{0F4CAC91-D691-5C2D-BA12-70C7A45A09ED}" dt="2026-07-13T21:55:51.038" v="120"/>
          <ac:spMkLst>
            <pc:docMk/>
            <pc:sldMk cId="0" sldId="564"/>
            <ac:spMk id="3" creationId="{00000000-0000-0000-0000-000000000000}"/>
          </ac:spMkLst>
        </pc:spChg>
        <pc:picChg chg="mod">
          <ac:chgData name="Jeanette Holt" userId="S::holtj_akrr.com#ext#@univalaska.onmicrosoft.com::33fae1c7-7c53-4a52-9a4e-edc3295918f4" providerId="AD" clId="Web-{0F4CAC91-D691-5C2D-BA12-70C7A45A09ED}" dt="2026-07-13T21:55:54.351" v="121" actId="1076"/>
          <ac:picMkLst>
            <pc:docMk/>
            <pc:sldMk cId="0" sldId="564"/>
            <ac:picMk id="4" creationId="{00000000-0000-0000-0000-000000000000}"/>
          </ac:picMkLst>
        </pc:picChg>
      </pc:sldChg>
      <pc:sldChg chg="delSp modSp">
        <pc:chgData name="Jeanette Holt" userId="S::holtj_akrr.com#ext#@univalaska.onmicrosoft.com::33fae1c7-7c53-4a52-9a4e-edc3295918f4" providerId="AD" clId="Web-{0F4CAC91-D691-5C2D-BA12-70C7A45A09ED}" dt="2026-07-13T21:53:51.037" v="107" actId="14100"/>
        <pc:sldMkLst>
          <pc:docMk/>
          <pc:sldMk cId="0" sldId="600"/>
        </pc:sldMkLst>
        <pc:spChg chg="del">
          <ac:chgData name="Jeanette Holt" userId="S::holtj_akrr.com#ext#@univalaska.onmicrosoft.com::33fae1c7-7c53-4a52-9a4e-edc3295918f4" providerId="AD" clId="Web-{0F4CAC91-D691-5C2D-BA12-70C7A45A09ED}" dt="2026-07-13T21:53:44.193" v="104"/>
          <ac:spMkLst>
            <pc:docMk/>
            <pc:sldMk cId="0" sldId="600"/>
            <ac:spMk id="2" creationId="{00000000-0000-0000-0000-000000000000}"/>
          </ac:spMkLst>
        </pc:spChg>
        <pc:spChg chg="del">
          <ac:chgData name="Jeanette Holt" userId="S::holtj_akrr.com#ext#@univalaska.onmicrosoft.com::33fae1c7-7c53-4a52-9a4e-edc3295918f4" providerId="AD" clId="Web-{0F4CAC91-D691-5C2D-BA12-70C7A45A09ED}" dt="2026-07-13T21:53:45.849" v="105"/>
          <ac:spMkLst>
            <pc:docMk/>
            <pc:sldMk cId="0" sldId="600"/>
            <ac:spMk id="3" creationId="{00000000-0000-0000-0000-000000000000}"/>
          </ac:spMkLst>
        </pc:spChg>
        <pc:picChg chg="mod">
          <ac:chgData name="Jeanette Holt" userId="S::holtj_akrr.com#ext#@univalaska.onmicrosoft.com::33fae1c7-7c53-4a52-9a4e-edc3295918f4" providerId="AD" clId="Web-{0F4CAC91-D691-5C2D-BA12-70C7A45A09ED}" dt="2026-07-13T21:53:51.037" v="107" actId="14100"/>
          <ac:picMkLst>
            <pc:docMk/>
            <pc:sldMk cId="0" sldId="600"/>
            <ac:picMk id="130050" creationId="{00000000-0000-0000-0000-000000000000}"/>
          </ac:picMkLst>
        </pc:picChg>
      </pc:sldChg>
      <pc:sldChg chg="delSp modSp">
        <pc:chgData name="Jeanette Holt" userId="S::holtj_akrr.com#ext#@univalaska.onmicrosoft.com::33fae1c7-7c53-4a52-9a4e-edc3295918f4" providerId="AD" clId="Web-{0F4CAC91-D691-5C2D-BA12-70C7A45A09ED}" dt="2026-07-13T21:56:53.305" v="134" actId="1076"/>
        <pc:sldMkLst>
          <pc:docMk/>
          <pc:sldMk cId="2438321148" sldId="614"/>
        </pc:sldMkLst>
        <pc:spChg chg="del mod">
          <ac:chgData name="Jeanette Holt" userId="S::holtj_akrr.com#ext#@univalaska.onmicrosoft.com::33fae1c7-7c53-4a52-9a4e-edc3295918f4" providerId="AD" clId="Web-{0F4CAC91-D691-5C2D-BA12-70C7A45A09ED}" dt="2026-07-13T21:56:43.383" v="132"/>
          <ac:spMkLst>
            <pc:docMk/>
            <pc:sldMk cId="2438321148" sldId="614"/>
            <ac:spMk id="2" creationId="{00000000-0000-0000-0000-000000000000}"/>
          </ac:spMkLst>
        </pc:spChg>
        <pc:spChg chg="del">
          <ac:chgData name="Jeanette Holt" userId="S::holtj_akrr.com#ext#@univalaska.onmicrosoft.com::33fae1c7-7c53-4a52-9a4e-edc3295918f4" providerId="AD" clId="Web-{0F4CAC91-D691-5C2D-BA12-70C7A45A09ED}" dt="2026-07-13T21:56:48.883" v="133"/>
          <ac:spMkLst>
            <pc:docMk/>
            <pc:sldMk cId="2438321148" sldId="614"/>
            <ac:spMk id="3" creationId="{00000000-0000-0000-0000-000000000000}"/>
          </ac:spMkLst>
        </pc:spChg>
        <pc:picChg chg="mod">
          <ac:chgData name="Jeanette Holt" userId="S::holtj_akrr.com#ext#@univalaska.onmicrosoft.com::33fae1c7-7c53-4a52-9a4e-edc3295918f4" providerId="AD" clId="Web-{0F4CAC91-D691-5C2D-BA12-70C7A45A09ED}" dt="2026-07-13T21:56:53.305" v="134" actId="1076"/>
          <ac:picMkLst>
            <pc:docMk/>
            <pc:sldMk cId="2438321148" sldId="614"/>
            <ac:picMk id="9218" creationId="{00000000-0000-0000-0000-000000000000}"/>
          </ac:picMkLst>
        </pc:picChg>
      </pc:sldChg>
      <pc:sldChg chg="delSp modSp">
        <pc:chgData name="Jeanette Holt" userId="S::holtj_akrr.com#ext#@univalaska.onmicrosoft.com::33fae1c7-7c53-4a52-9a4e-edc3295918f4" providerId="AD" clId="Web-{0F4CAC91-D691-5C2D-BA12-70C7A45A09ED}" dt="2026-07-13T21:57:11.086" v="138" actId="1076"/>
        <pc:sldMkLst>
          <pc:docMk/>
          <pc:sldMk cId="3291891240" sldId="620"/>
        </pc:sldMkLst>
        <pc:spChg chg="del">
          <ac:chgData name="Jeanette Holt" userId="S::holtj_akrr.com#ext#@univalaska.onmicrosoft.com::33fae1c7-7c53-4a52-9a4e-edc3295918f4" providerId="AD" clId="Web-{0F4CAC91-D691-5C2D-BA12-70C7A45A09ED}" dt="2026-07-13T21:57:04.820" v="136"/>
          <ac:spMkLst>
            <pc:docMk/>
            <pc:sldMk cId="3291891240" sldId="620"/>
            <ac:spMk id="260098" creationId="{00000000-0000-0000-0000-000000000000}"/>
          </ac:spMkLst>
        </pc:spChg>
        <pc:spChg chg="del">
          <ac:chgData name="Jeanette Holt" userId="S::holtj_akrr.com#ext#@univalaska.onmicrosoft.com::33fae1c7-7c53-4a52-9a4e-edc3295918f4" providerId="AD" clId="Web-{0F4CAC91-D691-5C2D-BA12-70C7A45A09ED}" dt="2026-07-13T21:57:07.383" v="137"/>
          <ac:spMkLst>
            <pc:docMk/>
            <pc:sldMk cId="3291891240" sldId="620"/>
            <ac:spMk id="260099" creationId="{00000000-0000-0000-0000-000000000000}"/>
          </ac:spMkLst>
        </pc:spChg>
        <pc:picChg chg="mod">
          <ac:chgData name="Jeanette Holt" userId="S::holtj_akrr.com#ext#@univalaska.onmicrosoft.com::33fae1c7-7c53-4a52-9a4e-edc3295918f4" providerId="AD" clId="Web-{0F4CAC91-D691-5C2D-BA12-70C7A45A09ED}" dt="2026-07-13T21:57:11.086" v="138" actId="1076"/>
          <ac:picMkLst>
            <pc:docMk/>
            <pc:sldMk cId="3291891240" sldId="620"/>
            <ac:picMk id="260100" creationId="{00000000-0000-0000-0000-000000000000}"/>
          </ac:picMkLst>
        </pc:picChg>
      </pc:sldChg>
      <pc:sldChg chg="delSp modSp">
        <pc:chgData name="Jeanette Holt" userId="S::holtj_akrr.com#ext#@univalaska.onmicrosoft.com::33fae1c7-7c53-4a52-9a4e-edc3295918f4" providerId="AD" clId="Web-{0F4CAC91-D691-5C2D-BA12-70C7A45A09ED}" dt="2026-07-13T21:57:25.711" v="142" actId="1076"/>
        <pc:sldMkLst>
          <pc:docMk/>
          <pc:sldMk cId="3278862509" sldId="621"/>
        </pc:sldMkLst>
        <pc:spChg chg="del">
          <ac:chgData name="Jeanette Holt" userId="S::holtj_akrr.com#ext#@univalaska.onmicrosoft.com::33fae1c7-7c53-4a52-9a4e-edc3295918f4" providerId="AD" clId="Web-{0F4CAC91-D691-5C2D-BA12-70C7A45A09ED}" dt="2026-07-13T21:57:17.336" v="140"/>
          <ac:spMkLst>
            <pc:docMk/>
            <pc:sldMk cId="3278862509" sldId="621"/>
            <ac:spMk id="262146" creationId="{00000000-0000-0000-0000-000000000000}"/>
          </ac:spMkLst>
        </pc:spChg>
        <pc:spChg chg="del">
          <ac:chgData name="Jeanette Holt" userId="S::holtj_akrr.com#ext#@univalaska.onmicrosoft.com::33fae1c7-7c53-4a52-9a4e-edc3295918f4" providerId="AD" clId="Web-{0F4CAC91-D691-5C2D-BA12-70C7A45A09ED}" dt="2026-07-13T21:57:21.414" v="141"/>
          <ac:spMkLst>
            <pc:docMk/>
            <pc:sldMk cId="3278862509" sldId="621"/>
            <ac:spMk id="262147" creationId="{00000000-0000-0000-0000-000000000000}"/>
          </ac:spMkLst>
        </pc:spChg>
        <pc:picChg chg="mod">
          <ac:chgData name="Jeanette Holt" userId="S::holtj_akrr.com#ext#@univalaska.onmicrosoft.com::33fae1c7-7c53-4a52-9a4e-edc3295918f4" providerId="AD" clId="Web-{0F4CAC91-D691-5C2D-BA12-70C7A45A09ED}" dt="2026-07-13T21:57:25.711" v="142" actId="1076"/>
          <ac:picMkLst>
            <pc:docMk/>
            <pc:sldMk cId="3278862509" sldId="621"/>
            <ac:picMk id="262148" creationId="{00000000-0000-0000-0000-000000000000}"/>
          </ac:picMkLst>
        </pc:picChg>
      </pc:sldChg>
      <pc:sldChg chg="delSp modSp">
        <pc:chgData name="Jeanette Holt" userId="S::holtj_akrr.com#ext#@univalaska.onmicrosoft.com::33fae1c7-7c53-4a52-9a4e-edc3295918f4" providerId="AD" clId="Web-{0F4CAC91-D691-5C2D-BA12-70C7A45A09ED}" dt="2026-07-13T21:57:38.961" v="146" actId="1076"/>
        <pc:sldMkLst>
          <pc:docMk/>
          <pc:sldMk cId="2669832499" sldId="622"/>
        </pc:sldMkLst>
        <pc:spChg chg="del">
          <ac:chgData name="Jeanette Holt" userId="S::holtj_akrr.com#ext#@univalaska.onmicrosoft.com::33fae1c7-7c53-4a52-9a4e-edc3295918f4" providerId="AD" clId="Web-{0F4CAC91-D691-5C2D-BA12-70C7A45A09ED}" dt="2026-07-13T21:57:33.414" v="144"/>
          <ac:spMkLst>
            <pc:docMk/>
            <pc:sldMk cId="2669832499" sldId="622"/>
            <ac:spMk id="266242" creationId="{00000000-0000-0000-0000-000000000000}"/>
          </ac:spMkLst>
        </pc:spChg>
        <pc:spChg chg="del">
          <ac:chgData name="Jeanette Holt" userId="S::holtj_akrr.com#ext#@univalaska.onmicrosoft.com::33fae1c7-7c53-4a52-9a4e-edc3295918f4" providerId="AD" clId="Web-{0F4CAC91-D691-5C2D-BA12-70C7A45A09ED}" dt="2026-07-13T21:57:36.696" v="145"/>
          <ac:spMkLst>
            <pc:docMk/>
            <pc:sldMk cId="2669832499" sldId="622"/>
            <ac:spMk id="266243" creationId="{00000000-0000-0000-0000-000000000000}"/>
          </ac:spMkLst>
        </pc:spChg>
        <pc:picChg chg="mod">
          <ac:chgData name="Jeanette Holt" userId="S::holtj_akrr.com#ext#@univalaska.onmicrosoft.com::33fae1c7-7c53-4a52-9a4e-edc3295918f4" providerId="AD" clId="Web-{0F4CAC91-D691-5C2D-BA12-70C7A45A09ED}" dt="2026-07-13T21:57:38.961" v="146" actId="1076"/>
          <ac:picMkLst>
            <pc:docMk/>
            <pc:sldMk cId="2669832499" sldId="622"/>
            <ac:picMk id="266244" creationId="{00000000-0000-0000-0000-000000000000}"/>
          </ac:picMkLst>
        </pc:picChg>
      </pc:sldChg>
      <pc:sldChg chg="delSp modSp">
        <pc:chgData name="Jeanette Holt" userId="S::holtj_akrr.com#ext#@univalaska.onmicrosoft.com::33fae1c7-7c53-4a52-9a4e-edc3295918f4" providerId="AD" clId="Web-{0F4CAC91-D691-5C2D-BA12-70C7A45A09ED}" dt="2026-07-13T21:57:54.337" v="150" actId="1076"/>
        <pc:sldMkLst>
          <pc:docMk/>
          <pc:sldMk cId="2205431802" sldId="623"/>
        </pc:sldMkLst>
        <pc:spChg chg="del">
          <ac:chgData name="Jeanette Holt" userId="S::holtj_akrr.com#ext#@univalaska.onmicrosoft.com::33fae1c7-7c53-4a52-9a4e-edc3295918f4" providerId="AD" clId="Web-{0F4CAC91-D691-5C2D-BA12-70C7A45A09ED}" dt="2026-07-13T21:57:48.196" v="148"/>
          <ac:spMkLst>
            <pc:docMk/>
            <pc:sldMk cId="2205431802" sldId="623"/>
            <ac:spMk id="270338" creationId="{00000000-0000-0000-0000-000000000000}"/>
          </ac:spMkLst>
        </pc:spChg>
        <pc:spChg chg="del">
          <ac:chgData name="Jeanette Holt" userId="S::holtj_akrr.com#ext#@univalaska.onmicrosoft.com::33fae1c7-7c53-4a52-9a4e-edc3295918f4" providerId="AD" clId="Web-{0F4CAC91-D691-5C2D-BA12-70C7A45A09ED}" dt="2026-07-13T21:57:51.415" v="149"/>
          <ac:spMkLst>
            <pc:docMk/>
            <pc:sldMk cId="2205431802" sldId="623"/>
            <ac:spMk id="270339" creationId="{00000000-0000-0000-0000-000000000000}"/>
          </ac:spMkLst>
        </pc:spChg>
        <pc:picChg chg="mod">
          <ac:chgData name="Jeanette Holt" userId="S::holtj_akrr.com#ext#@univalaska.onmicrosoft.com::33fae1c7-7c53-4a52-9a4e-edc3295918f4" providerId="AD" clId="Web-{0F4CAC91-D691-5C2D-BA12-70C7A45A09ED}" dt="2026-07-13T21:57:54.337" v="150" actId="1076"/>
          <ac:picMkLst>
            <pc:docMk/>
            <pc:sldMk cId="2205431802" sldId="623"/>
            <ac:picMk id="270340" creationId="{00000000-0000-0000-0000-000000000000}"/>
          </ac:picMkLst>
        </pc:picChg>
      </pc:sldChg>
      <pc:sldChg chg="delSp modSp">
        <pc:chgData name="Jeanette Holt" userId="S::holtj_akrr.com#ext#@univalaska.onmicrosoft.com::33fae1c7-7c53-4a52-9a4e-edc3295918f4" providerId="AD" clId="Web-{0F4CAC91-D691-5C2D-BA12-70C7A45A09ED}" dt="2026-07-13T21:58:10.977" v="154" actId="1076"/>
        <pc:sldMkLst>
          <pc:docMk/>
          <pc:sldMk cId="3585032612" sldId="624"/>
        </pc:sldMkLst>
        <pc:spChg chg="del">
          <ac:chgData name="Jeanette Holt" userId="S::holtj_akrr.com#ext#@univalaska.onmicrosoft.com::33fae1c7-7c53-4a52-9a4e-edc3295918f4" providerId="AD" clId="Web-{0F4CAC91-D691-5C2D-BA12-70C7A45A09ED}" dt="2026-07-13T21:58:04.634" v="152"/>
          <ac:spMkLst>
            <pc:docMk/>
            <pc:sldMk cId="3585032612" sldId="624"/>
            <ac:spMk id="272386" creationId="{00000000-0000-0000-0000-000000000000}"/>
          </ac:spMkLst>
        </pc:spChg>
        <pc:spChg chg="del">
          <ac:chgData name="Jeanette Holt" userId="S::holtj_akrr.com#ext#@univalaska.onmicrosoft.com::33fae1c7-7c53-4a52-9a4e-edc3295918f4" providerId="AD" clId="Web-{0F4CAC91-D691-5C2D-BA12-70C7A45A09ED}" dt="2026-07-13T21:58:08.368" v="153"/>
          <ac:spMkLst>
            <pc:docMk/>
            <pc:sldMk cId="3585032612" sldId="624"/>
            <ac:spMk id="272387" creationId="{00000000-0000-0000-0000-000000000000}"/>
          </ac:spMkLst>
        </pc:spChg>
        <pc:picChg chg="mod">
          <ac:chgData name="Jeanette Holt" userId="S::holtj_akrr.com#ext#@univalaska.onmicrosoft.com::33fae1c7-7c53-4a52-9a4e-edc3295918f4" providerId="AD" clId="Web-{0F4CAC91-D691-5C2D-BA12-70C7A45A09ED}" dt="2026-07-13T21:58:10.977" v="154" actId="1076"/>
          <ac:picMkLst>
            <pc:docMk/>
            <pc:sldMk cId="3585032612" sldId="624"/>
            <ac:picMk id="272388" creationId="{00000000-0000-0000-0000-000000000000}"/>
          </ac:picMkLst>
        </pc:picChg>
      </pc:sldChg>
      <pc:sldChg chg="delSp modSp">
        <pc:chgData name="Jeanette Holt" userId="S::holtj_akrr.com#ext#@univalaska.onmicrosoft.com::33fae1c7-7c53-4a52-9a4e-edc3295918f4" providerId="AD" clId="Web-{0F4CAC91-D691-5C2D-BA12-70C7A45A09ED}" dt="2026-07-13T21:58:24.524" v="158" actId="1076"/>
        <pc:sldMkLst>
          <pc:docMk/>
          <pc:sldMk cId="3763655302" sldId="625"/>
        </pc:sldMkLst>
        <pc:spChg chg="del">
          <ac:chgData name="Jeanette Holt" userId="S::holtj_akrr.com#ext#@univalaska.onmicrosoft.com::33fae1c7-7c53-4a52-9a4e-edc3295918f4" providerId="AD" clId="Web-{0F4CAC91-D691-5C2D-BA12-70C7A45A09ED}" dt="2026-07-13T21:58:17.071" v="156"/>
          <ac:spMkLst>
            <pc:docMk/>
            <pc:sldMk cId="3763655302" sldId="625"/>
            <ac:spMk id="274434" creationId="{00000000-0000-0000-0000-000000000000}"/>
          </ac:spMkLst>
        </pc:spChg>
        <pc:spChg chg="del">
          <ac:chgData name="Jeanette Holt" userId="S::holtj_akrr.com#ext#@univalaska.onmicrosoft.com::33fae1c7-7c53-4a52-9a4e-edc3295918f4" providerId="AD" clId="Web-{0F4CAC91-D691-5C2D-BA12-70C7A45A09ED}" dt="2026-07-13T21:58:22.415" v="157"/>
          <ac:spMkLst>
            <pc:docMk/>
            <pc:sldMk cId="3763655302" sldId="625"/>
            <ac:spMk id="274435" creationId="{00000000-0000-0000-0000-000000000000}"/>
          </ac:spMkLst>
        </pc:spChg>
        <pc:picChg chg="mod">
          <ac:chgData name="Jeanette Holt" userId="S::holtj_akrr.com#ext#@univalaska.onmicrosoft.com::33fae1c7-7c53-4a52-9a4e-edc3295918f4" providerId="AD" clId="Web-{0F4CAC91-D691-5C2D-BA12-70C7A45A09ED}" dt="2026-07-13T21:58:24.524" v="158" actId="1076"/>
          <ac:picMkLst>
            <pc:docMk/>
            <pc:sldMk cId="3763655302" sldId="625"/>
            <ac:picMk id="274436" creationId="{00000000-0000-0000-0000-000000000000}"/>
          </ac:picMkLst>
        </pc:picChg>
      </pc:sldChg>
      <pc:sldChg chg="delSp modSp">
        <pc:chgData name="Jeanette Holt" userId="S::holtj_akrr.com#ext#@univalaska.onmicrosoft.com::33fae1c7-7c53-4a52-9a4e-edc3295918f4" providerId="AD" clId="Web-{0F4CAC91-D691-5C2D-BA12-70C7A45A09ED}" dt="2026-07-13T21:58:38.165" v="163" actId="1076"/>
        <pc:sldMkLst>
          <pc:docMk/>
          <pc:sldMk cId="3888174911" sldId="626"/>
        </pc:sldMkLst>
        <pc:spChg chg="mod">
          <ac:chgData name="Jeanette Holt" userId="S::holtj_akrr.com#ext#@univalaska.onmicrosoft.com::33fae1c7-7c53-4a52-9a4e-edc3295918f4" providerId="AD" clId="Web-{0F4CAC91-D691-5C2D-BA12-70C7A45A09ED}" dt="2026-07-13T21:58:38.165" v="163" actId="1076"/>
          <ac:spMkLst>
            <pc:docMk/>
            <pc:sldMk cId="3888174911" sldId="626"/>
            <ac:spMk id="5" creationId="{00000000-0000-0000-0000-000000000000}"/>
          </ac:spMkLst>
        </pc:spChg>
        <pc:spChg chg="del">
          <ac:chgData name="Jeanette Holt" userId="S::holtj_akrr.com#ext#@univalaska.onmicrosoft.com::33fae1c7-7c53-4a52-9a4e-edc3295918f4" providerId="AD" clId="Web-{0F4CAC91-D691-5C2D-BA12-70C7A45A09ED}" dt="2026-07-13T21:58:30.196" v="160"/>
          <ac:spMkLst>
            <pc:docMk/>
            <pc:sldMk cId="3888174911" sldId="626"/>
            <ac:spMk id="278530" creationId="{00000000-0000-0000-0000-000000000000}"/>
          </ac:spMkLst>
        </pc:spChg>
        <pc:spChg chg="del">
          <ac:chgData name="Jeanette Holt" userId="S::holtj_akrr.com#ext#@univalaska.onmicrosoft.com::33fae1c7-7c53-4a52-9a4e-edc3295918f4" providerId="AD" clId="Web-{0F4CAC91-D691-5C2D-BA12-70C7A45A09ED}" dt="2026-07-13T21:58:32.181" v="161"/>
          <ac:spMkLst>
            <pc:docMk/>
            <pc:sldMk cId="3888174911" sldId="626"/>
            <ac:spMk id="278531" creationId="{00000000-0000-0000-0000-000000000000}"/>
          </ac:spMkLst>
        </pc:spChg>
        <pc:picChg chg="mod">
          <ac:chgData name="Jeanette Holt" userId="S::holtj_akrr.com#ext#@univalaska.onmicrosoft.com::33fae1c7-7c53-4a52-9a4e-edc3295918f4" providerId="AD" clId="Web-{0F4CAC91-D691-5C2D-BA12-70C7A45A09ED}" dt="2026-07-13T21:58:34.540" v="162" actId="1076"/>
          <ac:picMkLst>
            <pc:docMk/>
            <pc:sldMk cId="3888174911" sldId="626"/>
            <ac:picMk id="278532" creationId="{00000000-0000-0000-0000-000000000000}"/>
          </ac:picMkLst>
        </pc:picChg>
      </pc:sldChg>
      <pc:sldChg chg="delSp modSp">
        <pc:chgData name="Jeanette Holt" userId="S::holtj_akrr.com#ext#@univalaska.onmicrosoft.com::33fae1c7-7c53-4a52-9a4e-edc3295918f4" providerId="AD" clId="Web-{0F4CAC91-D691-5C2D-BA12-70C7A45A09ED}" dt="2026-07-13T21:58:51.337" v="167" actId="1076"/>
        <pc:sldMkLst>
          <pc:docMk/>
          <pc:sldMk cId="2802259834" sldId="627"/>
        </pc:sldMkLst>
        <pc:spChg chg="del">
          <ac:chgData name="Jeanette Holt" userId="S::holtj_akrr.com#ext#@univalaska.onmicrosoft.com::33fae1c7-7c53-4a52-9a4e-edc3295918f4" providerId="AD" clId="Web-{0F4CAC91-D691-5C2D-BA12-70C7A45A09ED}" dt="2026-07-13T21:58:46.478" v="165"/>
          <ac:spMkLst>
            <pc:docMk/>
            <pc:sldMk cId="2802259834" sldId="627"/>
            <ac:spMk id="280578" creationId="{00000000-0000-0000-0000-000000000000}"/>
          </ac:spMkLst>
        </pc:spChg>
        <pc:spChg chg="del">
          <ac:chgData name="Jeanette Holt" userId="S::holtj_akrr.com#ext#@univalaska.onmicrosoft.com::33fae1c7-7c53-4a52-9a4e-edc3295918f4" providerId="AD" clId="Web-{0F4CAC91-D691-5C2D-BA12-70C7A45A09ED}" dt="2026-07-13T21:58:49.040" v="166"/>
          <ac:spMkLst>
            <pc:docMk/>
            <pc:sldMk cId="2802259834" sldId="627"/>
            <ac:spMk id="280579" creationId="{00000000-0000-0000-0000-000000000000}"/>
          </ac:spMkLst>
        </pc:spChg>
        <pc:picChg chg="mod">
          <ac:chgData name="Jeanette Holt" userId="S::holtj_akrr.com#ext#@univalaska.onmicrosoft.com::33fae1c7-7c53-4a52-9a4e-edc3295918f4" providerId="AD" clId="Web-{0F4CAC91-D691-5C2D-BA12-70C7A45A09ED}" dt="2026-07-13T21:58:51.337" v="167" actId="1076"/>
          <ac:picMkLst>
            <pc:docMk/>
            <pc:sldMk cId="2802259834" sldId="627"/>
            <ac:picMk id="280580" creationId="{00000000-0000-0000-0000-000000000000}"/>
          </ac:picMkLst>
        </pc:picChg>
      </pc:sldChg>
      <pc:sldChg chg="delSp modSp">
        <pc:chgData name="Jeanette Holt" userId="S::holtj_akrr.com#ext#@univalaska.onmicrosoft.com::33fae1c7-7c53-4a52-9a4e-edc3295918f4" providerId="AD" clId="Web-{0F4CAC91-D691-5C2D-BA12-70C7A45A09ED}" dt="2026-07-13T21:47:03.516" v="35" actId="1076"/>
        <pc:sldMkLst>
          <pc:docMk/>
          <pc:sldMk cId="119899427" sldId="630"/>
        </pc:sldMkLst>
        <pc:spChg chg="del">
          <ac:chgData name="Jeanette Holt" userId="S::holtj_akrr.com#ext#@univalaska.onmicrosoft.com::33fae1c7-7c53-4a52-9a4e-edc3295918f4" providerId="AD" clId="Web-{0F4CAC91-D691-5C2D-BA12-70C7A45A09ED}" dt="2026-07-13T21:46:53.640" v="33"/>
          <ac:spMkLst>
            <pc:docMk/>
            <pc:sldMk cId="119899427" sldId="630"/>
            <ac:spMk id="125954" creationId="{00000000-0000-0000-0000-000000000000}"/>
          </ac:spMkLst>
        </pc:spChg>
        <pc:spChg chg="del">
          <ac:chgData name="Jeanette Holt" userId="S::holtj_akrr.com#ext#@univalaska.onmicrosoft.com::33fae1c7-7c53-4a52-9a4e-edc3295918f4" providerId="AD" clId="Web-{0F4CAC91-D691-5C2D-BA12-70C7A45A09ED}" dt="2026-07-13T21:47:01.016" v="34"/>
          <ac:spMkLst>
            <pc:docMk/>
            <pc:sldMk cId="119899427" sldId="630"/>
            <ac:spMk id="125955" creationId="{00000000-0000-0000-0000-000000000000}"/>
          </ac:spMkLst>
        </pc:spChg>
        <pc:picChg chg="mod">
          <ac:chgData name="Jeanette Holt" userId="S::holtj_akrr.com#ext#@univalaska.onmicrosoft.com::33fae1c7-7c53-4a52-9a4e-edc3295918f4" providerId="AD" clId="Web-{0F4CAC91-D691-5C2D-BA12-70C7A45A09ED}" dt="2026-07-13T21:47:03.516" v="35" actId="1076"/>
          <ac:picMkLst>
            <pc:docMk/>
            <pc:sldMk cId="119899427" sldId="630"/>
            <ac:picMk id="6146" creationId="{00000000-0000-0000-0000-000000000000}"/>
          </ac:picMkLst>
        </pc:picChg>
      </pc:sldChg>
      <pc:sldChg chg="delSp modSp">
        <pc:chgData name="Jeanette Holt" userId="S::holtj_akrr.com#ext#@univalaska.onmicrosoft.com::33fae1c7-7c53-4a52-9a4e-edc3295918f4" providerId="AD" clId="Web-{0F4CAC91-D691-5C2D-BA12-70C7A45A09ED}" dt="2026-07-13T21:47:22.969" v="39" actId="1076"/>
        <pc:sldMkLst>
          <pc:docMk/>
          <pc:sldMk cId="2380020029" sldId="631"/>
        </pc:sldMkLst>
        <pc:spChg chg="del">
          <ac:chgData name="Jeanette Holt" userId="S::holtj_akrr.com#ext#@univalaska.onmicrosoft.com::33fae1c7-7c53-4a52-9a4e-edc3295918f4" providerId="AD" clId="Web-{0F4CAC91-D691-5C2D-BA12-70C7A45A09ED}" dt="2026-07-13T21:47:15.813" v="37"/>
          <ac:spMkLst>
            <pc:docMk/>
            <pc:sldMk cId="2380020029" sldId="631"/>
            <ac:spMk id="126978" creationId="{00000000-0000-0000-0000-000000000000}"/>
          </ac:spMkLst>
        </pc:spChg>
        <pc:spChg chg="del">
          <ac:chgData name="Jeanette Holt" userId="S::holtj_akrr.com#ext#@univalaska.onmicrosoft.com::33fae1c7-7c53-4a52-9a4e-edc3295918f4" providerId="AD" clId="Web-{0F4CAC91-D691-5C2D-BA12-70C7A45A09ED}" dt="2026-07-13T21:47:19.422" v="38"/>
          <ac:spMkLst>
            <pc:docMk/>
            <pc:sldMk cId="2380020029" sldId="631"/>
            <ac:spMk id="126979" creationId="{00000000-0000-0000-0000-000000000000}"/>
          </ac:spMkLst>
        </pc:spChg>
        <pc:picChg chg="mod">
          <ac:chgData name="Jeanette Holt" userId="S::holtj_akrr.com#ext#@univalaska.onmicrosoft.com::33fae1c7-7c53-4a52-9a4e-edc3295918f4" providerId="AD" clId="Web-{0F4CAC91-D691-5C2D-BA12-70C7A45A09ED}" dt="2026-07-13T21:47:22.969" v="39" actId="1076"/>
          <ac:picMkLst>
            <pc:docMk/>
            <pc:sldMk cId="2380020029" sldId="631"/>
            <ac:picMk id="9218" creationId="{00000000-0000-0000-0000-000000000000}"/>
          </ac:picMkLst>
        </pc:picChg>
      </pc:sldChg>
      <pc:sldChg chg="delSp modSp">
        <pc:chgData name="Jeanette Holt" userId="S::holtj_akrr.com#ext#@univalaska.onmicrosoft.com::33fae1c7-7c53-4a52-9a4e-edc3295918f4" providerId="AD" clId="Web-{0F4CAC91-D691-5C2D-BA12-70C7A45A09ED}" dt="2026-07-13T21:47:45.547" v="43" actId="1076"/>
        <pc:sldMkLst>
          <pc:docMk/>
          <pc:sldMk cId="2138772174" sldId="633"/>
        </pc:sldMkLst>
        <pc:spChg chg="del">
          <ac:chgData name="Jeanette Holt" userId="S::holtj_akrr.com#ext#@univalaska.onmicrosoft.com::33fae1c7-7c53-4a52-9a4e-edc3295918f4" providerId="AD" clId="Web-{0F4CAC91-D691-5C2D-BA12-70C7A45A09ED}" dt="2026-07-13T21:47:38.235" v="41"/>
          <ac:spMkLst>
            <pc:docMk/>
            <pc:sldMk cId="2138772174" sldId="633"/>
            <ac:spMk id="129026" creationId="{00000000-0000-0000-0000-000000000000}"/>
          </ac:spMkLst>
        </pc:spChg>
        <pc:spChg chg="del">
          <ac:chgData name="Jeanette Holt" userId="S::holtj_akrr.com#ext#@univalaska.onmicrosoft.com::33fae1c7-7c53-4a52-9a4e-edc3295918f4" providerId="AD" clId="Web-{0F4CAC91-D691-5C2D-BA12-70C7A45A09ED}" dt="2026-07-13T21:47:42.860" v="42"/>
          <ac:spMkLst>
            <pc:docMk/>
            <pc:sldMk cId="2138772174" sldId="633"/>
            <ac:spMk id="129027" creationId="{00000000-0000-0000-0000-000000000000}"/>
          </ac:spMkLst>
        </pc:spChg>
        <pc:picChg chg="mod">
          <ac:chgData name="Jeanette Holt" userId="S::holtj_akrr.com#ext#@univalaska.onmicrosoft.com::33fae1c7-7c53-4a52-9a4e-edc3295918f4" providerId="AD" clId="Web-{0F4CAC91-D691-5C2D-BA12-70C7A45A09ED}" dt="2026-07-13T21:47:45.547" v="43" actId="1076"/>
          <ac:picMkLst>
            <pc:docMk/>
            <pc:sldMk cId="2138772174" sldId="633"/>
            <ac:picMk id="12290" creationId="{00000000-0000-0000-0000-000000000000}"/>
          </ac:picMkLst>
        </pc:picChg>
      </pc:sldChg>
      <pc:sldChg chg="delSp modSp">
        <pc:chgData name="Jeanette Holt" userId="S::holtj_akrr.com#ext#@univalaska.onmicrosoft.com::33fae1c7-7c53-4a52-9a4e-edc3295918f4" providerId="AD" clId="Web-{0F4CAC91-D691-5C2D-BA12-70C7A45A09ED}" dt="2026-07-13T21:47:59.407" v="47" actId="1076"/>
        <pc:sldMkLst>
          <pc:docMk/>
          <pc:sldMk cId="2537953815" sldId="634"/>
        </pc:sldMkLst>
        <pc:spChg chg="del">
          <ac:chgData name="Jeanette Holt" userId="S::holtj_akrr.com#ext#@univalaska.onmicrosoft.com::33fae1c7-7c53-4a52-9a4e-edc3295918f4" providerId="AD" clId="Web-{0F4CAC91-D691-5C2D-BA12-70C7A45A09ED}" dt="2026-07-13T21:47:52.501" v="45"/>
          <ac:spMkLst>
            <pc:docMk/>
            <pc:sldMk cId="2537953815" sldId="634"/>
            <ac:spMk id="130050" creationId="{00000000-0000-0000-0000-000000000000}"/>
          </ac:spMkLst>
        </pc:spChg>
        <pc:spChg chg="del">
          <ac:chgData name="Jeanette Holt" userId="S::holtj_akrr.com#ext#@univalaska.onmicrosoft.com::33fae1c7-7c53-4a52-9a4e-edc3295918f4" providerId="AD" clId="Web-{0F4CAC91-D691-5C2D-BA12-70C7A45A09ED}" dt="2026-07-13T21:47:56.829" v="46"/>
          <ac:spMkLst>
            <pc:docMk/>
            <pc:sldMk cId="2537953815" sldId="634"/>
            <ac:spMk id="130051" creationId="{00000000-0000-0000-0000-000000000000}"/>
          </ac:spMkLst>
        </pc:spChg>
        <pc:picChg chg="mod">
          <ac:chgData name="Jeanette Holt" userId="S::holtj_akrr.com#ext#@univalaska.onmicrosoft.com::33fae1c7-7c53-4a52-9a4e-edc3295918f4" providerId="AD" clId="Web-{0F4CAC91-D691-5C2D-BA12-70C7A45A09ED}" dt="2026-07-13T21:47:59.407" v="47" actId="1076"/>
          <ac:picMkLst>
            <pc:docMk/>
            <pc:sldMk cId="2537953815" sldId="634"/>
            <ac:picMk id="13314" creationId="{00000000-0000-0000-0000-000000000000}"/>
          </ac:picMkLst>
        </pc:picChg>
      </pc:sldChg>
      <pc:sldChg chg="delSp modSp">
        <pc:chgData name="Jeanette Holt" userId="S::holtj_akrr.com#ext#@univalaska.onmicrosoft.com::33fae1c7-7c53-4a52-9a4e-edc3295918f4" providerId="AD" clId="Web-{0F4CAC91-D691-5C2D-BA12-70C7A45A09ED}" dt="2026-07-13T21:56:20.710" v="128" actId="1076"/>
        <pc:sldMkLst>
          <pc:docMk/>
          <pc:sldMk cId="1290759725" sldId="662"/>
        </pc:sldMkLst>
        <pc:spChg chg="del">
          <ac:chgData name="Jeanette Holt" userId="S::holtj_akrr.com#ext#@univalaska.onmicrosoft.com::33fae1c7-7c53-4a52-9a4e-edc3295918f4" providerId="AD" clId="Web-{0F4CAC91-D691-5C2D-BA12-70C7A45A09ED}" dt="2026-07-13T21:56:03.898" v="123"/>
          <ac:spMkLst>
            <pc:docMk/>
            <pc:sldMk cId="1290759725" sldId="662"/>
            <ac:spMk id="2" creationId="{3803B15E-B7DE-4230-81B7-E45BCB93C997}"/>
          </ac:spMkLst>
        </pc:spChg>
        <pc:spChg chg="del">
          <ac:chgData name="Jeanette Holt" userId="S::holtj_akrr.com#ext#@univalaska.onmicrosoft.com::33fae1c7-7c53-4a52-9a4e-edc3295918f4" providerId="AD" clId="Web-{0F4CAC91-D691-5C2D-BA12-70C7A45A09ED}" dt="2026-07-13T21:56:06.710" v="124"/>
          <ac:spMkLst>
            <pc:docMk/>
            <pc:sldMk cId="1290759725" sldId="662"/>
            <ac:spMk id="3" creationId="{6BCA700C-EED2-49D4-95D1-9E2B03218DAE}"/>
          </ac:spMkLst>
        </pc:spChg>
        <pc:spChg chg="del">
          <ac:chgData name="Jeanette Holt" userId="S::holtj_akrr.com#ext#@univalaska.onmicrosoft.com::33fae1c7-7c53-4a52-9a4e-edc3295918f4" providerId="AD" clId="Web-{0F4CAC91-D691-5C2D-BA12-70C7A45A09ED}" dt="2026-07-13T21:56:12.648" v="126"/>
          <ac:spMkLst>
            <pc:docMk/>
            <pc:sldMk cId="1290759725" sldId="662"/>
            <ac:spMk id="4" creationId="{4DF73267-8589-4EC5-952F-B70708E6B81A}"/>
          </ac:spMkLst>
        </pc:spChg>
        <pc:spChg chg="del">
          <ac:chgData name="Jeanette Holt" userId="S::holtj_akrr.com#ext#@univalaska.onmicrosoft.com::33fae1c7-7c53-4a52-9a4e-edc3295918f4" providerId="AD" clId="Web-{0F4CAC91-D691-5C2D-BA12-70C7A45A09ED}" dt="2026-07-13T21:56:16.429" v="127"/>
          <ac:spMkLst>
            <pc:docMk/>
            <pc:sldMk cId="1290759725" sldId="662"/>
            <ac:spMk id="5" creationId="{A7923E18-9E3C-4668-A2D7-9B8608FDF867}"/>
          </ac:spMkLst>
        </pc:spChg>
        <pc:picChg chg="mod">
          <ac:chgData name="Jeanette Holt" userId="S::holtj_akrr.com#ext#@univalaska.onmicrosoft.com::33fae1c7-7c53-4a52-9a4e-edc3295918f4" providerId="AD" clId="Web-{0F4CAC91-D691-5C2D-BA12-70C7A45A09ED}" dt="2026-07-13T21:56:20.710" v="128" actId="1076"/>
          <ac:picMkLst>
            <pc:docMk/>
            <pc:sldMk cId="1290759725" sldId="662"/>
            <ac:picMk id="6" creationId="{DAD5BA71-9389-4F16-A342-B14AABD7E633}"/>
          </ac:picMkLst>
        </pc:picChg>
      </pc:sldChg>
      <pc:sldChg chg="delSp modSp">
        <pc:chgData name="Jeanette Holt" userId="S::holtj_akrr.com#ext#@univalaska.onmicrosoft.com::33fae1c7-7c53-4a52-9a4e-edc3295918f4" providerId="AD" clId="Web-{0F4CAC91-D691-5C2D-BA12-70C7A45A09ED}" dt="2026-07-13T21:54:13.584" v="111" actId="1076"/>
        <pc:sldMkLst>
          <pc:docMk/>
          <pc:sldMk cId="4121469696" sldId="665"/>
        </pc:sldMkLst>
        <pc:spChg chg="del">
          <ac:chgData name="Jeanette Holt" userId="S::holtj_akrr.com#ext#@univalaska.onmicrosoft.com::33fae1c7-7c53-4a52-9a4e-edc3295918f4" providerId="AD" clId="Web-{0F4CAC91-D691-5C2D-BA12-70C7A45A09ED}" dt="2026-07-13T21:54:09.131" v="109"/>
          <ac:spMkLst>
            <pc:docMk/>
            <pc:sldMk cId="4121469696" sldId="665"/>
            <ac:spMk id="2" creationId="{00000000-0000-0000-0000-000000000000}"/>
          </ac:spMkLst>
        </pc:spChg>
        <pc:spChg chg="del">
          <ac:chgData name="Jeanette Holt" userId="S::holtj_akrr.com#ext#@univalaska.onmicrosoft.com::33fae1c7-7c53-4a52-9a4e-edc3295918f4" providerId="AD" clId="Web-{0F4CAC91-D691-5C2D-BA12-70C7A45A09ED}" dt="2026-07-13T21:54:11.396" v="110"/>
          <ac:spMkLst>
            <pc:docMk/>
            <pc:sldMk cId="4121469696" sldId="665"/>
            <ac:spMk id="3" creationId="{00000000-0000-0000-0000-000000000000}"/>
          </ac:spMkLst>
        </pc:spChg>
        <pc:picChg chg="mod">
          <ac:chgData name="Jeanette Holt" userId="S::holtj_akrr.com#ext#@univalaska.onmicrosoft.com::33fae1c7-7c53-4a52-9a4e-edc3295918f4" providerId="AD" clId="Web-{0F4CAC91-D691-5C2D-BA12-70C7A45A09ED}" dt="2026-07-13T21:54:13.584" v="111" actId="1076"/>
          <ac:picMkLst>
            <pc:docMk/>
            <pc:sldMk cId="4121469696" sldId="665"/>
            <ac:picMk id="22530" creationId="{00000000-0000-0000-0000-000000000000}"/>
          </ac:picMkLst>
        </pc:picChg>
      </pc:sldChg>
      <pc:sldChg chg="modSp">
        <pc:chgData name="Jeanette Holt" userId="S::holtj_akrr.com#ext#@univalaska.onmicrosoft.com::33fae1c7-7c53-4a52-9a4e-edc3295918f4" providerId="AD" clId="Web-{0F4CAC91-D691-5C2D-BA12-70C7A45A09ED}" dt="2026-07-13T21:55:15.116" v="117" actId="1076"/>
        <pc:sldMkLst>
          <pc:docMk/>
          <pc:sldMk cId="3412607457" sldId="677"/>
        </pc:sldMkLst>
        <pc:spChg chg="mod">
          <ac:chgData name="Jeanette Holt" userId="S::holtj_akrr.com#ext#@univalaska.onmicrosoft.com::33fae1c7-7c53-4a52-9a4e-edc3295918f4" providerId="AD" clId="Web-{0F4CAC91-D691-5C2D-BA12-70C7A45A09ED}" dt="2026-07-13T21:55:15.116" v="117" actId="1076"/>
          <ac:spMkLst>
            <pc:docMk/>
            <pc:sldMk cId="3412607457" sldId="677"/>
            <ac:spMk id="3" creationId="{00000000-0000-0000-0000-000000000000}"/>
          </ac:spMkLst>
        </pc:spChg>
      </pc:sldChg>
      <pc:sldChg chg="modSp">
        <pc:chgData name="Jeanette Holt" userId="S::holtj_akrr.com#ext#@univalaska.onmicrosoft.com::33fae1c7-7c53-4a52-9a4e-edc3295918f4" providerId="AD" clId="Web-{0F4CAC91-D691-5C2D-BA12-70C7A45A09ED}" dt="2026-07-13T21:54:33.396" v="113" actId="20577"/>
        <pc:sldMkLst>
          <pc:docMk/>
          <pc:sldMk cId="658188794" sldId="678"/>
        </pc:sldMkLst>
        <pc:spChg chg="mod">
          <ac:chgData name="Jeanette Holt" userId="S::holtj_akrr.com#ext#@univalaska.onmicrosoft.com::33fae1c7-7c53-4a52-9a4e-edc3295918f4" providerId="AD" clId="Web-{0F4CAC91-D691-5C2D-BA12-70C7A45A09ED}" dt="2026-07-13T21:54:33.396" v="113" actId="20577"/>
          <ac:spMkLst>
            <pc:docMk/>
            <pc:sldMk cId="658188794" sldId="678"/>
            <ac:spMk id="3" creationId="{00000000-0000-0000-0000-000000000000}"/>
          </ac:spMkLst>
        </pc:spChg>
      </pc:sldChg>
      <pc:sldChg chg="modSp">
        <pc:chgData name="Jeanette Holt" userId="S::holtj_akrr.com#ext#@univalaska.onmicrosoft.com::33fae1c7-7c53-4a52-9a4e-edc3295918f4" providerId="AD" clId="Web-{0F4CAC91-D691-5C2D-BA12-70C7A45A09ED}" dt="2026-07-13T21:44:54.717" v="12" actId="14100"/>
        <pc:sldMkLst>
          <pc:docMk/>
          <pc:sldMk cId="0" sldId="681"/>
        </pc:sldMkLst>
        <pc:picChg chg="mod">
          <ac:chgData name="Jeanette Holt" userId="S::holtj_akrr.com#ext#@univalaska.onmicrosoft.com::33fae1c7-7c53-4a52-9a4e-edc3295918f4" providerId="AD" clId="Web-{0F4CAC91-D691-5C2D-BA12-70C7A45A09ED}" dt="2026-07-13T21:44:54.717" v="12" actId="14100"/>
          <ac:picMkLst>
            <pc:docMk/>
            <pc:sldMk cId="0" sldId="681"/>
            <ac:picMk id="4099" creationId="{F4DEDE24-1B0D-460A-BC3F-74571CAF2BE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93E16148-9AE8-4178-9460-E4009631BDA6}" type="datetimeFigureOut">
              <a:rPr lang="en-US" smtClean="0"/>
              <a:pPr/>
              <a:t>7/13/2026</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7D9BA9B4-1C4F-4EA7-A8CA-3F3E8301E4A7}" type="slidenum">
              <a:rPr lang="en-US" smtClean="0"/>
              <a:pPr/>
              <a:t>‹#›</a:t>
            </a:fld>
            <a:endParaRPr lang="en-US"/>
          </a:p>
        </p:txBody>
      </p:sp>
    </p:spTree>
    <p:extLst>
      <p:ext uri="{BB962C8B-B14F-4D97-AF65-F5344CB8AC3E}">
        <p14:creationId xmlns:p14="http://schemas.microsoft.com/office/powerpoint/2010/main" val="2221013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6FC9F43-09FE-4C8E-8203-C5E0BADBE4E2}" type="slidenum">
              <a:rPr lang="en-US" smtClean="0"/>
              <a:pPr/>
              <a:t>3</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r>
              <a:rPr lang="en-US" b="1"/>
              <a:t>Do not spend a lot of time working on drain inlets without protecting it properly</a:t>
            </a:r>
          </a:p>
        </p:txBody>
      </p:sp>
    </p:spTree>
    <p:extLst>
      <p:ext uri="{BB962C8B-B14F-4D97-AF65-F5344CB8AC3E}">
        <p14:creationId xmlns:p14="http://schemas.microsoft.com/office/powerpoint/2010/main" val="692441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that ice may back up and cause safety issues</a:t>
            </a:r>
          </a:p>
        </p:txBody>
      </p:sp>
      <p:sp>
        <p:nvSpPr>
          <p:cNvPr id="4" name="Slide Number Placeholder 3"/>
          <p:cNvSpPr>
            <a:spLocks noGrp="1"/>
          </p:cNvSpPr>
          <p:nvPr>
            <p:ph type="sldNum" sz="quarter" idx="5"/>
          </p:nvPr>
        </p:nvSpPr>
        <p:spPr/>
        <p:txBody>
          <a:bodyPr/>
          <a:lstStyle/>
          <a:p>
            <a:fld id="{7D9BA9B4-1C4F-4EA7-A8CA-3F3E8301E4A7}" type="slidenum">
              <a:rPr lang="en-US" smtClean="0"/>
              <a:pPr/>
              <a:t>4</a:t>
            </a:fld>
            <a:endParaRPr lang="en-US"/>
          </a:p>
        </p:txBody>
      </p:sp>
    </p:spTree>
    <p:extLst>
      <p:ext uri="{BB962C8B-B14F-4D97-AF65-F5344CB8AC3E}">
        <p14:creationId xmlns:p14="http://schemas.microsoft.com/office/powerpoint/2010/main" val="4172333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F0287D13-1ED1-4AE5-BF71-BC5CC337D049}" type="slidenum">
              <a:rPr lang="en-US" smtClean="0"/>
              <a:pPr/>
              <a:t>6</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a:t>Here dirty water is being directed into the drain.</a:t>
            </a:r>
          </a:p>
        </p:txBody>
      </p:sp>
    </p:spTree>
    <p:extLst>
      <p:ext uri="{BB962C8B-B14F-4D97-AF65-F5344CB8AC3E}">
        <p14:creationId xmlns:p14="http://schemas.microsoft.com/office/powerpoint/2010/main" val="1783378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the cause of the problem is the connection to the down spout</a:t>
            </a:r>
          </a:p>
        </p:txBody>
      </p:sp>
      <p:sp>
        <p:nvSpPr>
          <p:cNvPr id="4" name="Slide Number Placeholder 3"/>
          <p:cNvSpPr>
            <a:spLocks noGrp="1"/>
          </p:cNvSpPr>
          <p:nvPr>
            <p:ph type="sldNum" sz="quarter" idx="10"/>
          </p:nvPr>
        </p:nvSpPr>
        <p:spPr/>
        <p:txBody>
          <a:bodyPr/>
          <a:lstStyle/>
          <a:p>
            <a:fld id="{7D9BA9B4-1C4F-4EA7-A8CA-3F3E8301E4A7}" type="slidenum">
              <a:rPr lang="en-US" smtClean="0"/>
              <a:pPr/>
              <a:t>9</a:t>
            </a:fld>
            <a:endParaRPr lang="en-US"/>
          </a:p>
        </p:txBody>
      </p:sp>
    </p:spTree>
    <p:extLst>
      <p:ext uri="{BB962C8B-B14F-4D97-AF65-F5344CB8AC3E}">
        <p14:creationId xmlns:p14="http://schemas.microsoft.com/office/powerpoint/2010/main" val="15321092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detail still exists!</a:t>
            </a:r>
          </a:p>
          <a:p>
            <a:endParaRPr lang="en-US" dirty="0"/>
          </a:p>
        </p:txBody>
      </p:sp>
      <p:sp>
        <p:nvSpPr>
          <p:cNvPr id="4" name="Slide Number Placeholder 3"/>
          <p:cNvSpPr>
            <a:spLocks noGrp="1"/>
          </p:cNvSpPr>
          <p:nvPr>
            <p:ph type="sldNum" sz="quarter" idx="10"/>
          </p:nvPr>
        </p:nvSpPr>
        <p:spPr/>
        <p:txBody>
          <a:bodyPr/>
          <a:lstStyle/>
          <a:p>
            <a:fld id="{7D9BA9B4-1C4F-4EA7-A8CA-3F3E8301E4A7}" type="slidenum">
              <a:rPr lang="en-US" smtClean="0"/>
              <a:pPr/>
              <a:t>14</a:t>
            </a:fld>
            <a:endParaRPr lang="en-US"/>
          </a:p>
        </p:txBody>
      </p:sp>
    </p:spTree>
    <p:extLst>
      <p:ext uri="{BB962C8B-B14F-4D97-AF65-F5344CB8AC3E}">
        <p14:creationId xmlns:p14="http://schemas.microsoft.com/office/powerpoint/2010/main" val="619063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B004D02-C91A-4C1D-9F01-DF0A5044A06B}" type="slidenum">
              <a:rPr lang="en-US" smtClean="0"/>
              <a:pPr/>
              <a:t>15</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b="1"/>
              <a:t>Catch Basin insert with a curb inlet barrier. What kind of traffic will it need to withstand?</a:t>
            </a:r>
          </a:p>
        </p:txBody>
      </p:sp>
    </p:spTree>
    <p:extLst>
      <p:ext uri="{BB962C8B-B14F-4D97-AF65-F5344CB8AC3E}">
        <p14:creationId xmlns:p14="http://schemas.microsoft.com/office/powerpoint/2010/main" val="1990191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ABB3DAB8-B2F0-4034-9455-7AD8FEEE8026}" type="slidenum">
              <a:rPr lang="en-US" smtClean="0"/>
              <a:pPr/>
              <a:t>21</a:t>
            </a:fld>
            <a:endParaRPr lang="en-US"/>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r>
              <a:rPr lang="en-US"/>
              <a:t>This measure by itself may not meet ADEC or NMFS requirements.</a:t>
            </a:r>
          </a:p>
        </p:txBody>
      </p:sp>
    </p:spTree>
    <p:extLst>
      <p:ext uri="{BB962C8B-B14F-4D97-AF65-F5344CB8AC3E}">
        <p14:creationId xmlns:p14="http://schemas.microsoft.com/office/powerpoint/2010/main" val="3364708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528C86-3F2E-41EA-8B7F-627147D025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00707" name="Rectangle 2"/>
          <p:cNvSpPr>
            <a:spLocks noGrp="1" noRot="1" noChangeAspec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r>
              <a:rPr lang="en-US" b="1" dirty="0"/>
              <a:t>Provide a place for the eroded material to collect on your property.</a:t>
            </a:r>
          </a:p>
          <a:p>
            <a:pPr eaLnBrk="1" hangingPunct="1"/>
            <a:r>
              <a:rPr lang="en-US" b="1" dirty="0"/>
              <a:t>Remove sediment from the stormwater.</a:t>
            </a:r>
          </a:p>
        </p:txBody>
      </p:sp>
    </p:spTree>
    <p:extLst>
      <p:ext uri="{BB962C8B-B14F-4D97-AF65-F5344CB8AC3E}">
        <p14:creationId xmlns:p14="http://schemas.microsoft.com/office/powerpoint/2010/main" val="661180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Slope now needs repair</a:t>
            </a:r>
          </a:p>
        </p:txBody>
      </p:sp>
      <p:sp>
        <p:nvSpPr>
          <p:cNvPr id="4" name="Slide Number Placeholder 3"/>
          <p:cNvSpPr>
            <a:spLocks noGrp="1"/>
          </p:cNvSpPr>
          <p:nvPr>
            <p:ph type="sldNum" sz="quarter" idx="10"/>
          </p:nvPr>
        </p:nvSpPr>
        <p:spPr/>
        <p:txBody>
          <a:bodyPr/>
          <a:lstStyle/>
          <a:p>
            <a:fld id="{7D9BA9B4-1C4F-4EA7-A8CA-3F3E8301E4A7}" type="slidenum">
              <a:rPr lang="en-US" smtClean="0"/>
              <a:pPr/>
              <a:t>23</a:t>
            </a:fld>
            <a:endParaRPr lang="en-US"/>
          </a:p>
        </p:txBody>
      </p:sp>
    </p:spTree>
    <p:extLst>
      <p:ext uri="{BB962C8B-B14F-4D97-AF65-F5344CB8AC3E}">
        <p14:creationId xmlns:p14="http://schemas.microsoft.com/office/powerpoint/2010/main" val="2844443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C8746E32-E077-4257-8D80-9CB0A0BB74F8}" type="slidenum">
              <a:rPr lang="en-US" smtClean="0"/>
              <a:pPr/>
              <a:t>26</a:t>
            </a:fld>
            <a:endParaRPr lang="en-US"/>
          </a:p>
        </p:txBody>
      </p:sp>
      <p:sp>
        <p:nvSpPr>
          <p:cNvPr id="202755" name="Rectangle 2"/>
          <p:cNvSpPr>
            <a:spLocks noGrp="1" noRot="1" noChangeAspec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r>
              <a:rPr lang="en-US"/>
              <a:t>Small areas need sediment controls too. </a:t>
            </a:r>
          </a:p>
        </p:txBody>
      </p:sp>
    </p:spTree>
    <p:extLst>
      <p:ext uri="{BB962C8B-B14F-4D97-AF65-F5344CB8AC3E}">
        <p14:creationId xmlns:p14="http://schemas.microsoft.com/office/powerpoint/2010/main" val="1362001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Using the finished rock material to create a sediment control </a:t>
            </a:r>
            <a:r>
              <a:rPr lang="en-US" dirty="0" err="1"/>
              <a:t>berm</a:t>
            </a:r>
            <a:r>
              <a:rPr lang="en-US" dirty="0"/>
              <a:t> as</a:t>
            </a:r>
            <a:r>
              <a:rPr lang="en-US" baseline="0" dirty="0"/>
              <a:t> the slope is constructed.</a:t>
            </a:r>
            <a:endParaRPr lang="en-US" dirty="0"/>
          </a:p>
        </p:txBody>
      </p:sp>
      <p:sp>
        <p:nvSpPr>
          <p:cNvPr id="4" name="Slide Number Placeholder 3"/>
          <p:cNvSpPr>
            <a:spLocks noGrp="1"/>
          </p:cNvSpPr>
          <p:nvPr>
            <p:ph type="sldNum" sz="quarter" idx="10"/>
          </p:nvPr>
        </p:nvSpPr>
        <p:spPr/>
        <p:txBody>
          <a:bodyPr/>
          <a:lstStyle/>
          <a:p>
            <a:fld id="{7D9BA9B4-1C4F-4EA7-A8CA-3F3E8301E4A7}" type="slidenum">
              <a:rPr lang="en-US" smtClean="0"/>
              <a:pPr/>
              <a:t>30</a:t>
            </a:fld>
            <a:endParaRPr lang="en-US"/>
          </a:p>
        </p:txBody>
      </p:sp>
    </p:spTree>
    <p:extLst>
      <p:ext uri="{BB962C8B-B14F-4D97-AF65-F5344CB8AC3E}">
        <p14:creationId xmlns:p14="http://schemas.microsoft.com/office/powerpoint/2010/main" val="1325368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the big rock is the same in the previous slide to show scale and height</a:t>
            </a:r>
          </a:p>
        </p:txBody>
      </p:sp>
      <p:sp>
        <p:nvSpPr>
          <p:cNvPr id="4" name="Slide Number Placeholder 3"/>
          <p:cNvSpPr>
            <a:spLocks noGrp="1"/>
          </p:cNvSpPr>
          <p:nvPr>
            <p:ph type="sldNum" sz="quarter" idx="10"/>
          </p:nvPr>
        </p:nvSpPr>
        <p:spPr/>
        <p:txBody>
          <a:bodyPr/>
          <a:lstStyle/>
          <a:p>
            <a:fld id="{7D9BA9B4-1C4F-4EA7-A8CA-3F3E8301E4A7}" type="slidenum">
              <a:rPr lang="en-US" smtClean="0"/>
              <a:pPr/>
              <a:t>31</a:t>
            </a:fld>
            <a:endParaRPr lang="en-US"/>
          </a:p>
        </p:txBody>
      </p:sp>
    </p:spTree>
    <p:extLst>
      <p:ext uri="{BB962C8B-B14F-4D97-AF65-F5344CB8AC3E}">
        <p14:creationId xmlns:p14="http://schemas.microsoft.com/office/powerpoint/2010/main" val="29040444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noFill/>
        </p:spPr>
        <p:txBody>
          <a:bodyPr/>
          <a:lstStyle/>
          <a:p>
            <a:fld id="{9F26D0CE-ED67-40C7-8E4A-BEF6E9E00068}" type="slidenum">
              <a:rPr lang="en-US" smtClean="0"/>
              <a:pPr/>
              <a:t>43</a:t>
            </a:fld>
            <a:endParaRPr lang="en-US"/>
          </a:p>
        </p:txBody>
      </p:sp>
      <p:sp>
        <p:nvSpPr>
          <p:cNvPr id="204803" name="Rectangle 2"/>
          <p:cNvSpPr>
            <a:spLocks noGrp="1" noRot="1" noChangeAspect="1" noChangeArrowheads="1" noTextEdit="1"/>
          </p:cNvSpPr>
          <p:nvPr>
            <p:ph type="sldImg"/>
          </p:nvPr>
        </p:nvSpPr>
        <p:spPr>
          <a:ln/>
        </p:spPr>
      </p:sp>
      <p:sp>
        <p:nvSpPr>
          <p:cNvPr id="204804" name="Rectangle 3"/>
          <p:cNvSpPr>
            <a:spLocks noGrp="1" noChangeArrowheads="1"/>
          </p:cNvSpPr>
          <p:nvPr>
            <p:ph type="body" idx="1"/>
          </p:nvPr>
        </p:nvSpPr>
        <p:spPr>
          <a:noFill/>
          <a:ln/>
        </p:spPr>
        <p:txBody>
          <a:bodyPr/>
          <a:lstStyle/>
          <a:p>
            <a:pPr eaLnBrk="1" hangingPunct="1"/>
            <a:r>
              <a:rPr lang="en-US" b="1"/>
              <a:t>All runoff from construction activity must pass through a sediment control BMP.</a:t>
            </a:r>
          </a:p>
        </p:txBody>
      </p:sp>
    </p:spTree>
    <p:extLst>
      <p:ext uri="{BB962C8B-B14F-4D97-AF65-F5344CB8AC3E}">
        <p14:creationId xmlns:p14="http://schemas.microsoft.com/office/powerpoint/2010/main" val="17062784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7"/>
          <p:cNvSpPr>
            <a:spLocks noGrp="1" noChangeArrowheads="1"/>
          </p:cNvSpPr>
          <p:nvPr>
            <p:ph type="sldNum" sz="quarter" idx="5"/>
          </p:nvPr>
        </p:nvSpPr>
        <p:spPr>
          <a:noFill/>
        </p:spPr>
        <p:txBody>
          <a:bodyPr/>
          <a:lstStyle/>
          <a:p>
            <a:fld id="{6EBF752B-BA43-4CBD-8F96-6EE6EFFFD02B}" type="slidenum">
              <a:rPr lang="en-US" smtClean="0"/>
              <a:pPr/>
              <a:t>44</a:t>
            </a:fld>
            <a:endParaRPr lang="en-US"/>
          </a:p>
        </p:txBody>
      </p:sp>
      <p:sp>
        <p:nvSpPr>
          <p:cNvPr id="206851" name="Rectangle 2"/>
          <p:cNvSpPr>
            <a:spLocks noGrp="1" noRot="1" noChangeAspect="1" noChangeArrowheads="1" noTextEdit="1"/>
          </p:cNvSpPr>
          <p:nvPr>
            <p:ph type="sldImg"/>
          </p:nvPr>
        </p:nvSpPr>
        <p:spPr>
          <a:ln/>
        </p:spPr>
      </p:sp>
      <p:sp>
        <p:nvSpPr>
          <p:cNvPr id="206852" name="Rectangle 3"/>
          <p:cNvSpPr>
            <a:spLocks noGrp="1" noChangeArrowheads="1"/>
          </p:cNvSpPr>
          <p:nvPr>
            <p:ph type="body" idx="1"/>
          </p:nvPr>
        </p:nvSpPr>
        <p:spPr>
          <a:noFill/>
          <a:ln/>
        </p:spPr>
        <p:txBody>
          <a:bodyPr/>
          <a:lstStyle/>
          <a:p>
            <a:pPr eaLnBrk="1" hangingPunct="1"/>
            <a:r>
              <a:rPr lang="en-US"/>
              <a:t>The purpose of silt fence is to temporarily pond sediment laden stormwater to allow settling to occur before runoff passes through the fabric.  Silt fence is only effective when used in accordance with the maximum slope length and fence length standards in the E&amp;S Handbook.  It is designed to filter sheet flow and should not be subjected to concentrated flows.  Due to its availability and relatively low cost, silt fence is frequently used in situations for which it was not designed.  The Handbook also contains specifications for the geotextile fabric.  Stakes must be 2” hardwood with a reinforcing strip over the fabric.  Steel stakes may also be used.  The most important installation requirement is trenching and embedding the fabric 8” into the ground.  Be sure to drive stakes 16” into the ground, pull the fence tight and place the ends up slope to contain runoff.  When two sections adjoin each other the stakes must be twisted and overlapped by six inches, then the fabric  stapled to the stake.  Reinforced and super silt fence standards and specifications are also contained in the E&amp;S Handbook.  The maximum slope length and fence length are significantly greater for these devices.</a:t>
            </a:r>
          </a:p>
        </p:txBody>
      </p:sp>
    </p:spTree>
    <p:extLst>
      <p:ext uri="{BB962C8B-B14F-4D97-AF65-F5344CB8AC3E}">
        <p14:creationId xmlns:p14="http://schemas.microsoft.com/office/powerpoint/2010/main" val="2211316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What exactly is this silt fence</a:t>
            </a:r>
            <a:r>
              <a:rPr lang="en-US" baseline="0" dirty="0"/>
              <a:t> doing, comment on the repeated misuse of silt fence in the construction industry.</a:t>
            </a:r>
            <a:endParaRPr lang="en-US" dirty="0"/>
          </a:p>
        </p:txBody>
      </p:sp>
      <p:sp>
        <p:nvSpPr>
          <p:cNvPr id="4" name="Slide Number Placeholder 3"/>
          <p:cNvSpPr>
            <a:spLocks noGrp="1"/>
          </p:cNvSpPr>
          <p:nvPr>
            <p:ph type="sldNum" sz="quarter" idx="10"/>
          </p:nvPr>
        </p:nvSpPr>
        <p:spPr/>
        <p:txBody>
          <a:bodyPr/>
          <a:lstStyle/>
          <a:p>
            <a:fld id="{7D9BA9B4-1C4F-4EA7-A8CA-3F3E8301E4A7}" type="slidenum">
              <a:rPr lang="en-US" smtClean="0"/>
              <a:pPr/>
              <a:t>46</a:t>
            </a:fld>
            <a:endParaRPr lang="en-US"/>
          </a:p>
        </p:txBody>
      </p:sp>
    </p:spTree>
    <p:extLst>
      <p:ext uri="{BB962C8B-B14F-4D97-AF65-F5344CB8AC3E}">
        <p14:creationId xmlns:p14="http://schemas.microsoft.com/office/powerpoint/2010/main" val="2403386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7"/>
          <p:cNvSpPr>
            <a:spLocks noGrp="1" noChangeArrowheads="1"/>
          </p:cNvSpPr>
          <p:nvPr>
            <p:ph type="sldNum" sz="quarter" idx="5"/>
          </p:nvPr>
        </p:nvSpPr>
        <p:spPr>
          <a:noFill/>
        </p:spPr>
        <p:txBody>
          <a:bodyPr/>
          <a:lstStyle/>
          <a:p>
            <a:fld id="{7E4EA22F-3743-4C83-A07D-BDA01F7B9534}" type="slidenum">
              <a:rPr lang="en-US" smtClean="0"/>
              <a:pPr/>
              <a:t>47</a:t>
            </a:fld>
            <a:endParaRPr lang="en-US"/>
          </a:p>
        </p:txBody>
      </p:sp>
      <p:sp>
        <p:nvSpPr>
          <p:cNvPr id="209923" name="Rectangle 2"/>
          <p:cNvSpPr>
            <a:spLocks noGrp="1" noRot="1" noChangeAspect="1" noChangeArrowheads="1" noTextEdit="1"/>
          </p:cNvSpPr>
          <p:nvPr>
            <p:ph type="sldImg"/>
          </p:nvPr>
        </p:nvSpPr>
        <p:spPr>
          <a:ln/>
        </p:spPr>
      </p:sp>
      <p:sp>
        <p:nvSpPr>
          <p:cNvPr id="209924" name="Rectangle 3"/>
          <p:cNvSpPr>
            <a:spLocks noGrp="1" noChangeArrowheads="1"/>
          </p:cNvSpPr>
          <p:nvPr>
            <p:ph type="body" idx="1"/>
          </p:nvPr>
        </p:nvSpPr>
        <p:spPr>
          <a:noFill/>
          <a:ln/>
        </p:spPr>
        <p:txBody>
          <a:bodyPr/>
          <a:lstStyle/>
          <a:p>
            <a:pPr eaLnBrk="1" hangingPunct="1"/>
            <a:r>
              <a:rPr lang="en-US" b="1"/>
              <a:t>The strength is in the length. Create places for deposition to occur.</a:t>
            </a:r>
          </a:p>
        </p:txBody>
      </p:sp>
    </p:spTree>
    <p:extLst>
      <p:ext uri="{BB962C8B-B14F-4D97-AF65-F5344CB8AC3E}">
        <p14:creationId xmlns:p14="http://schemas.microsoft.com/office/powerpoint/2010/main" val="2851498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7"/>
          <p:cNvSpPr>
            <a:spLocks noGrp="1" noChangeArrowheads="1"/>
          </p:cNvSpPr>
          <p:nvPr>
            <p:ph type="sldNum" sz="quarter" idx="5"/>
          </p:nvPr>
        </p:nvSpPr>
        <p:spPr>
          <a:noFill/>
        </p:spPr>
        <p:txBody>
          <a:bodyPr/>
          <a:lstStyle/>
          <a:p>
            <a:fld id="{A21236A6-A1B9-4A6E-A134-45B9A2597E76}" type="slidenum">
              <a:rPr lang="en-US" smtClean="0"/>
              <a:pPr/>
              <a:t>49</a:t>
            </a:fld>
            <a:endParaRPr lang="en-US"/>
          </a:p>
        </p:txBody>
      </p:sp>
      <p:sp>
        <p:nvSpPr>
          <p:cNvPr id="205827" name="Rectangle 2"/>
          <p:cNvSpPr>
            <a:spLocks noGrp="1" noRot="1" noChangeAspect="1" noChangeArrowheads="1" noTextEdit="1"/>
          </p:cNvSpPr>
          <p:nvPr>
            <p:ph type="sldImg"/>
          </p:nvPr>
        </p:nvSpPr>
        <p:spPr>
          <a:ln/>
        </p:spPr>
      </p:sp>
      <p:sp>
        <p:nvSpPr>
          <p:cNvPr id="205828" name="Rectangle 3"/>
          <p:cNvSpPr>
            <a:spLocks noGrp="1" noChangeArrowheads="1"/>
          </p:cNvSpPr>
          <p:nvPr>
            <p:ph type="body" idx="1"/>
          </p:nvPr>
        </p:nvSpPr>
        <p:spPr>
          <a:noFill/>
          <a:ln/>
        </p:spPr>
        <p:txBody>
          <a:bodyPr/>
          <a:lstStyle/>
          <a:p>
            <a:pPr eaLnBrk="1" hangingPunct="1"/>
            <a:r>
              <a:rPr lang="en-US"/>
              <a:t>Note erosion around the right side as concentrated flows are diverted and forced to a weak point. Instead armor the culvert discharge point and disperse the flow into the receiving area.</a:t>
            </a:r>
          </a:p>
        </p:txBody>
      </p:sp>
    </p:spTree>
    <p:extLst>
      <p:ext uri="{BB962C8B-B14F-4D97-AF65-F5344CB8AC3E}">
        <p14:creationId xmlns:p14="http://schemas.microsoft.com/office/powerpoint/2010/main" val="756468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7"/>
          <p:cNvSpPr>
            <a:spLocks noGrp="1" noChangeArrowheads="1"/>
          </p:cNvSpPr>
          <p:nvPr>
            <p:ph type="sldNum" sz="quarter" idx="5"/>
          </p:nvPr>
        </p:nvSpPr>
        <p:spPr>
          <a:noFill/>
        </p:spPr>
        <p:txBody>
          <a:bodyPr/>
          <a:lstStyle/>
          <a:p>
            <a:fld id="{274B3544-DD9C-4117-BD49-A35EFACB8E0F}" type="slidenum">
              <a:rPr lang="en-US" smtClean="0"/>
              <a:pPr/>
              <a:t>51</a:t>
            </a:fld>
            <a:endParaRPr lang="en-US"/>
          </a:p>
        </p:txBody>
      </p:sp>
      <p:sp>
        <p:nvSpPr>
          <p:cNvPr id="214019" name="Rectangle 2"/>
          <p:cNvSpPr>
            <a:spLocks noGrp="1" noRot="1" noChangeAspect="1" noChangeArrowheads="1" noTextEdit="1"/>
          </p:cNvSpPr>
          <p:nvPr>
            <p:ph type="sldImg"/>
          </p:nvPr>
        </p:nvSpPr>
        <p:spPr>
          <a:ln/>
        </p:spPr>
      </p:sp>
      <p:sp>
        <p:nvSpPr>
          <p:cNvPr id="214020" name="Rectangle 3"/>
          <p:cNvSpPr>
            <a:spLocks noGrp="1" noChangeArrowheads="1"/>
          </p:cNvSpPr>
          <p:nvPr>
            <p:ph type="body" idx="1"/>
          </p:nvPr>
        </p:nvSpPr>
        <p:spPr>
          <a:noFill/>
          <a:ln/>
        </p:spPr>
        <p:txBody>
          <a:bodyPr/>
          <a:lstStyle/>
          <a:p>
            <a:pPr eaLnBrk="1" hangingPunct="1"/>
            <a:r>
              <a:rPr lang="en-US"/>
              <a:t>Note Scum Line</a:t>
            </a:r>
          </a:p>
        </p:txBody>
      </p:sp>
    </p:spTree>
    <p:extLst>
      <p:ext uri="{BB962C8B-B14F-4D97-AF65-F5344CB8AC3E}">
        <p14:creationId xmlns:p14="http://schemas.microsoft.com/office/powerpoint/2010/main" val="1129015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7"/>
          <p:cNvSpPr>
            <a:spLocks noGrp="1" noChangeArrowheads="1"/>
          </p:cNvSpPr>
          <p:nvPr>
            <p:ph type="sldNum" sz="quarter" idx="5"/>
          </p:nvPr>
        </p:nvSpPr>
        <p:spPr>
          <a:noFill/>
        </p:spPr>
        <p:txBody>
          <a:bodyPr/>
          <a:lstStyle/>
          <a:p>
            <a:fld id="{70A9F5DB-9D79-45C7-AD0D-5363C7E84F92}" type="slidenum">
              <a:rPr lang="en-US" smtClean="0"/>
              <a:pPr/>
              <a:t>52</a:t>
            </a:fld>
            <a:endParaRPr lang="en-US"/>
          </a:p>
        </p:txBody>
      </p:sp>
      <p:sp>
        <p:nvSpPr>
          <p:cNvPr id="207875" name="Rectangle 2"/>
          <p:cNvSpPr>
            <a:spLocks noGrp="1" noRot="1" noChangeAspect="1" noChangeArrowheads="1" noTextEdit="1"/>
          </p:cNvSpPr>
          <p:nvPr>
            <p:ph type="sldImg"/>
          </p:nvPr>
        </p:nvSpPr>
        <p:spPr>
          <a:ln/>
        </p:spPr>
      </p:sp>
      <p:sp>
        <p:nvSpPr>
          <p:cNvPr id="207876" name="Rectangle 3"/>
          <p:cNvSpPr>
            <a:spLocks noGrp="1" noChangeArrowheads="1"/>
          </p:cNvSpPr>
          <p:nvPr>
            <p:ph type="body" idx="1"/>
          </p:nvPr>
        </p:nvSpPr>
        <p:spPr>
          <a:noFill/>
          <a:ln/>
        </p:spPr>
        <p:txBody>
          <a:bodyPr/>
          <a:lstStyle/>
          <a:p>
            <a:pPr eaLnBrk="1" hangingPunct="1"/>
            <a:r>
              <a:rPr lang="en-US" dirty="0"/>
              <a:t>Sandbags have been used to secure the toe</a:t>
            </a:r>
          </a:p>
          <a:p>
            <a:pPr eaLnBrk="1" hangingPunct="1"/>
            <a:r>
              <a:rPr lang="en-US" dirty="0"/>
              <a:t>J Hooks used to slow velocity due to off contour installation.</a:t>
            </a:r>
          </a:p>
        </p:txBody>
      </p:sp>
    </p:spTree>
    <p:extLst>
      <p:ext uri="{BB962C8B-B14F-4D97-AF65-F5344CB8AC3E}">
        <p14:creationId xmlns:p14="http://schemas.microsoft.com/office/powerpoint/2010/main" val="41747087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They used a chain saw to cut out cubes then replaced the cubes to install the silt fence. So easy a monkey can do it. ( I hope you get a laugh out of the class)</a:t>
            </a:r>
            <a:r>
              <a:rPr lang="en-US" baseline="0" dirty="0"/>
              <a:t> Remember it’s all in the delivery.</a:t>
            </a:r>
            <a:endParaRPr lang="en-US" dirty="0"/>
          </a:p>
        </p:txBody>
      </p:sp>
      <p:sp>
        <p:nvSpPr>
          <p:cNvPr id="4" name="Slide Number Placeholder 3"/>
          <p:cNvSpPr>
            <a:spLocks noGrp="1"/>
          </p:cNvSpPr>
          <p:nvPr>
            <p:ph type="sldNum" sz="quarter" idx="10"/>
          </p:nvPr>
        </p:nvSpPr>
        <p:spPr/>
        <p:txBody>
          <a:bodyPr/>
          <a:lstStyle/>
          <a:p>
            <a:fld id="{7D9BA9B4-1C4F-4EA7-A8CA-3F3E8301E4A7}" type="slidenum">
              <a:rPr lang="en-US" smtClean="0"/>
              <a:pPr/>
              <a:t>53</a:t>
            </a:fld>
            <a:endParaRPr lang="en-US"/>
          </a:p>
        </p:txBody>
      </p:sp>
    </p:spTree>
    <p:extLst>
      <p:ext uri="{BB962C8B-B14F-4D97-AF65-F5344CB8AC3E}">
        <p14:creationId xmlns:p14="http://schemas.microsoft.com/office/powerpoint/2010/main" val="280330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7"/>
          <p:cNvSpPr>
            <a:spLocks noGrp="1" noChangeArrowheads="1"/>
          </p:cNvSpPr>
          <p:nvPr>
            <p:ph type="sldNum" sz="quarter" idx="5"/>
          </p:nvPr>
        </p:nvSpPr>
        <p:spPr>
          <a:noFill/>
        </p:spPr>
        <p:txBody>
          <a:bodyPr/>
          <a:lstStyle/>
          <a:p>
            <a:fld id="{2AAA45BE-61A4-4EAE-A5E7-BA9C31D20681}" type="slidenum">
              <a:rPr lang="en-US" smtClean="0"/>
              <a:pPr/>
              <a:t>54</a:t>
            </a:fld>
            <a:endParaRPr lang="en-US"/>
          </a:p>
        </p:txBody>
      </p:sp>
      <p:sp>
        <p:nvSpPr>
          <p:cNvPr id="208899" name="Rectangle 2"/>
          <p:cNvSpPr>
            <a:spLocks noGrp="1" noRot="1" noChangeAspect="1" noChangeArrowheads="1" noTextEdit="1"/>
          </p:cNvSpPr>
          <p:nvPr>
            <p:ph type="sldImg"/>
          </p:nvPr>
        </p:nvSpPr>
        <p:spPr>
          <a:ln/>
        </p:spPr>
      </p:sp>
      <p:sp>
        <p:nvSpPr>
          <p:cNvPr id="208900" name="Rectangle 3"/>
          <p:cNvSpPr>
            <a:spLocks noGrp="1" noChangeArrowheads="1"/>
          </p:cNvSpPr>
          <p:nvPr>
            <p:ph type="body" idx="1"/>
          </p:nvPr>
        </p:nvSpPr>
        <p:spPr>
          <a:noFill/>
          <a:ln/>
        </p:spPr>
        <p:txBody>
          <a:bodyPr/>
          <a:lstStyle/>
          <a:p>
            <a:pPr eaLnBrk="1" hangingPunct="1"/>
            <a:r>
              <a:rPr lang="en-US"/>
              <a:t>Wire backed Silt fence damage repaired with spray glue and patch</a:t>
            </a:r>
          </a:p>
        </p:txBody>
      </p:sp>
    </p:spTree>
    <p:extLst>
      <p:ext uri="{BB962C8B-B14F-4D97-AF65-F5344CB8AC3E}">
        <p14:creationId xmlns:p14="http://schemas.microsoft.com/office/powerpoint/2010/main" val="18014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7"/>
          <p:cNvSpPr>
            <a:spLocks noGrp="1" noChangeArrowheads="1"/>
          </p:cNvSpPr>
          <p:nvPr>
            <p:ph type="sldNum" sz="quarter" idx="5"/>
          </p:nvPr>
        </p:nvSpPr>
        <p:spPr>
          <a:noFill/>
        </p:spPr>
        <p:txBody>
          <a:bodyPr/>
          <a:lstStyle/>
          <a:p>
            <a:fld id="{912ACF2D-A765-44EA-834E-346C906E11BC}" type="slidenum">
              <a:rPr lang="en-US" smtClean="0"/>
              <a:pPr/>
              <a:t>55</a:t>
            </a:fld>
            <a:endParaRPr lang="en-US"/>
          </a:p>
        </p:txBody>
      </p:sp>
      <p:sp>
        <p:nvSpPr>
          <p:cNvPr id="210947" name="Rectangle 2"/>
          <p:cNvSpPr>
            <a:spLocks noGrp="1" noRot="1" noChangeAspect="1" noChangeArrowheads="1" noTextEdit="1"/>
          </p:cNvSpPr>
          <p:nvPr>
            <p:ph type="sldImg"/>
          </p:nvPr>
        </p:nvSpPr>
        <p:spPr>
          <a:ln/>
        </p:spPr>
      </p:sp>
      <p:sp>
        <p:nvSpPr>
          <p:cNvPr id="210948" name="Rectangle 3"/>
          <p:cNvSpPr>
            <a:spLocks noGrp="1" noChangeArrowheads="1"/>
          </p:cNvSpPr>
          <p:nvPr>
            <p:ph type="body" idx="1"/>
          </p:nvPr>
        </p:nvSpPr>
        <p:spPr>
          <a:noFill/>
          <a:ln/>
        </p:spPr>
        <p:txBody>
          <a:bodyPr/>
          <a:lstStyle/>
          <a:p>
            <a:pPr eaLnBrk="1" hangingPunct="1"/>
            <a:r>
              <a:rPr lang="en-US"/>
              <a:t>Sandbags used for the toe installation. This fence may be a maintenance nightmare, stapled to posts and loose fabric. Note the melting soil ooze. </a:t>
            </a:r>
          </a:p>
        </p:txBody>
      </p:sp>
    </p:spTree>
    <p:extLst>
      <p:ext uri="{BB962C8B-B14F-4D97-AF65-F5344CB8AC3E}">
        <p14:creationId xmlns:p14="http://schemas.microsoft.com/office/powerpoint/2010/main" val="30745900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7"/>
          <p:cNvSpPr>
            <a:spLocks noGrp="1" noChangeArrowheads="1"/>
          </p:cNvSpPr>
          <p:nvPr>
            <p:ph type="sldNum" sz="quarter" idx="5"/>
          </p:nvPr>
        </p:nvSpPr>
        <p:spPr>
          <a:noFill/>
        </p:spPr>
        <p:txBody>
          <a:bodyPr/>
          <a:lstStyle/>
          <a:p>
            <a:fld id="{E74DAB17-CD5C-4F09-BE70-DD73AF7845D8}" type="slidenum">
              <a:rPr lang="en-US" smtClean="0"/>
              <a:pPr/>
              <a:t>56</a:t>
            </a:fld>
            <a:endParaRPr lang="en-US"/>
          </a:p>
        </p:txBody>
      </p:sp>
      <p:sp>
        <p:nvSpPr>
          <p:cNvPr id="211971" name="Rectangle 2"/>
          <p:cNvSpPr>
            <a:spLocks noGrp="1" noRot="1" noChangeAspect="1" noChangeArrowheads="1" noTextEdit="1"/>
          </p:cNvSpPr>
          <p:nvPr>
            <p:ph type="sldImg"/>
          </p:nvPr>
        </p:nvSpPr>
        <p:spPr>
          <a:ln/>
        </p:spPr>
      </p:sp>
      <p:sp>
        <p:nvSpPr>
          <p:cNvPr id="211972" name="Rectangle 3"/>
          <p:cNvSpPr>
            <a:spLocks noGrp="1" noChangeArrowheads="1"/>
          </p:cNvSpPr>
          <p:nvPr>
            <p:ph type="body" idx="1"/>
          </p:nvPr>
        </p:nvSpPr>
        <p:spPr>
          <a:noFill/>
          <a:ln/>
        </p:spPr>
        <p:txBody>
          <a:bodyPr/>
          <a:lstStyle/>
          <a:p>
            <a:pPr eaLnBrk="1" hangingPunct="1"/>
            <a:r>
              <a:rPr lang="en-US"/>
              <a:t>Air Fence </a:t>
            </a:r>
          </a:p>
        </p:txBody>
      </p:sp>
    </p:spTree>
    <p:extLst>
      <p:ext uri="{BB962C8B-B14F-4D97-AF65-F5344CB8AC3E}">
        <p14:creationId xmlns:p14="http://schemas.microsoft.com/office/powerpoint/2010/main" val="4316675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a:extLst>
              <a:ext uri="{FF2B5EF4-FFF2-40B4-BE49-F238E27FC236}">
                <a16:creationId xmlns:a16="http://schemas.microsoft.com/office/drawing/2014/main" id="{2A49C63A-0685-460D-81C4-3C72760ACAA0}"/>
              </a:ext>
            </a:extLst>
          </p:cNvPr>
          <p:cNvSpPr>
            <a:spLocks noGrp="1" noRot="1" noChangeAspect="1" noTextEdit="1"/>
          </p:cNvSpPr>
          <p:nvPr>
            <p:ph type="sldImg"/>
          </p:nvPr>
        </p:nvSpPr>
        <p:spPr>
          <a:ln/>
        </p:spPr>
      </p:sp>
      <p:sp>
        <p:nvSpPr>
          <p:cNvPr id="192515" name="Notes Placeholder 2">
            <a:extLst>
              <a:ext uri="{FF2B5EF4-FFF2-40B4-BE49-F238E27FC236}">
                <a16:creationId xmlns:a16="http://schemas.microsoft.com/office/drawing/2014/main" id="{D79A3625-EC31-454E-BB34-98C28D6075E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See SWPPP Guide, Chapter 4, ESC Principle 7 for more information.</a:t>
            </a:r>
          </a:p>
        </p:txBody>
      </p:sp>
      <p:sp>
        <p:nvSpPr>
          <p:cNvPr id="192516" name="Slide Number Placeholder 3">
            <a:extLst>
              <a:ext uri="{FF2B5EF4-FFF2-40B4-BE49-F238E27FC236}">
                <a16:creationId xmlns:a16="http://schemas.microsoft.com/office/drawing/2014/main" id="{5A917764-BD9C-4E37-9351-0FEA87F1879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i="1">
                <a:solidFill>
                  <a:schemeClr val="tx1"/>
                </a:solidFill>
                <a:latin typeface="Tahoma" panose="020B0604030504040204" pitchFamily="34" charset="0"/>
              </a:defRPr>
            </a:lvl1pPr>
            <a:lvl2pPr marL="742950" indent="-285750">
              <a:defRPr sz="2800" i="1">
                <a:solidFill>
                  <a:schemeClr val="tx1"/>
                </a:solidFill>
                <a:latin typeface="Tahoma" panose="020B0604030504040204" pitchFamily="34" charset="0"/>
              </a:defRPr>
            </a:lvl2pPr>
            <a:lvl3pPr marL="1143000" indent="-228600">
              <a:defRPr sz="2800" i="1">
                <a:solidFill>
                  <a:schemeClr val="tx1"/>
                </a:solidFill>
                <a:latin typeface="Tahoma" panose="020B0604030504040204" pitchFamily="34" charset="0"/>
              </a:defRPr>
            </a:lvl3pPr>
            <a:lvl4pPr marL="1600200" indent="-228600">
              <a:defRPr sz="2800" i="1">
                <a:solidFill>
                  <a:schemeClr val="tx1"/>
                </a:solidFill>
                <a:latin typeface="Tahoma" panose="020B0604030504040204" pitchFamily="34" charset="0"/>
              </a:defRPr>
            </a:lvl4pPr>
            <a:lvl5pPr marL="2057400" indent="-228600">
              <a:defRPr sz="2800" i="1">
                <a:solidFill>
                  <a:schemeClr val="tx1"/>
                </a:solidFill>
                <a:latin typeface="Tahoma" panose="020B0604030504040204" pitchFamily="34" charset="0"/>
              </a:defRPr>
            </a:lvl5pPr>
            <a:lvl6pPr marL="2514600" indent="-228600" eaLnBrk="0" fontAlgn="base" hangingPunct="0">
              <a:spcBef>
                <a:spcPct val="0"/>
              </a:spcBef>
              <a:spcAft>
                <a:spcPct val="0"/>
              </a:spcAft>
              <a:defRPr sz="2800" i="1">
                <a:solidFill>
                  <a:schemeClr val="tx1"/>
                </a:solidFill>
                <a:latin typeface="Tahoma" panose="020B0604030504040204" pitchFamily="34" charset="0"/>
              </a:defRPr>
            </a:lvl6pPr>
            <a:lvl7pPr marL="2971800" indent="-228600" eaLnBrk="0" fontAlgn="base" hangingPunct="0">
              <a:spcBef>
                <a:spcPct val="0"/>
              </a:spcBef>
              <a:spcAft>
                <a:spcPct val="0"/>
              </a:spcAft>
              <a:defRPr sz="2800" i="1">
                <a:solidFill>
                  <a:schemeClr val="tx1"/>
                </a:solidFill>
                <a:latin typeface="Tahoma" panose="020B0604030504040204" pitchFamily="34" charset="0"/>
              </a:defRPr>
            </a:lvl7pPr>
            <a:lvl8pPr marL="3429000" indent="-228600" eaLnBrk="0" fontAlgn="base" hangingPunct="0">
              <a:spcBef>
                <a:spcPct val="0"/>
              </a:spcBef>
              <a:spcAft>
                <a:spcPct val="0"/>
              </a:spcAft>
              <a:defRPr sz="2800" i="1">
                <a:solidFill>
                  <a:schemeClr val="tx1"/>
                </a:solidFill>
                <a:latin typeface="Tahoma" panose="020B0604030504040204" pitchFamily="34" charset="0"/>
              </a:defRPr>
            </a:lvl8pPr>
            <a:lvl9pPr marL="3886200" indent="-228600" eaLnBrk="0" fontAlgn="base" hangingPunct="0">
              <a:spcBef>
                <a:spcPct val="0"/>
              </a:spcBef>
              <a:spcAft>
                <a:spcPct val="0"/>
              </a:spcAft>
              <a:defRPr sz="2800" i="1">
                <a:solidFill>
                  <a:schemeClr val="tx1"/>
                </a:solidFill>
                <a:latin typeface="Tahoma" panose="020B060403050404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B261CA-CC48-4E60-89C3-B763C1AAEB1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677180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Make a little fun of silt fence, then introduce alternative method with the wattle</a:t>
            </a:r>
          </a:p>
        </p:txBody>
      </p:sp>
      <p:sp>
        <p:nvSpPr>
          <p:cNvPr id="4" name="Slide Number Placeholder 3"/>
          <p:cNvSpPr>
            <a:spLocks noGrp="1"/>
          </p:cNvSpPr>
          <p:nvPr>
            <p:ph type="sldNum" sz="quarter" idx="10"/>
          </p:nvPr>
        </p:nvSpPr>
        <p:spPr/>
        <p:txBody>
          <a:bodyPr/>
          <a:lstStyle/>
          <a:p>
            <a:fld id="{7D9BA9B4-1C4F-4EA7-A8CA-3F3E8301E4A7}" type="slidenum">
              <a:rPr lang="en-US" smtClean="0"/>
              <a:pPr/>
              <a:t>63</a:t>
            </a:fld>
            <a:endParaRPr lang="en-US"/>
          </a:p>
        </p:txBody>
      </p:sp>
    </p:spTree>
    <p:extLst>
      <p:ext uri="{BB962C8B-B14F-4D97-AF65-F5344CB8AC3E}">
        <p14:creationId xmlns:p14="http://schemas.microsoft.com/office/powerpoint/2010/main" val="25677966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7"/>
          <p:cNvSpPr>
            <a:spLocks noGrp="1" noChangeArrowheads="1"/>
          </p:cNvSpPr>
          <p:nvPr>
            <p:ph type="sldNum" sz="quarter" idx="5"/>
          </p:nvPr>
        </p:nvSpPr>
        <p:spPr>
          <a:noFill/>
        </p:spPr>
        <p:txBody>
          <a:bodyPr/>
          <a:lstStyle/>
          <a:p>
            <a:fld id="{BE82E99F-0A90-4EF4-AC8C-1568D93D9170}" type="slidenum">
              <a:rPr lang="en-US" smtClean="0"/>
              <a:pPr/>
              <a:t>65</a:t>
            </a:fld>
            <a:endParaRPr lang="en-US"/>
          </a:p>
        </p:txBody>
      </p:sp>
      <p:sp>
        <p:nvSpPr>
          <p:cNvPr id="218115" name="Rectangle 2"/>
          <p:cNvSpPr>
            <a:spLocks noGrp="1" noRot="1" noChangeAspect="1" noChangeArrowheads="1" noTextEdit="1"/>
          </p:cNvSpPr>
          <p:nvPr>
            <p:ph type="sldImg"/>
          </p:nvPr>
        </p:nvSpPr>
        <p:spPr>
          <a:ln/>
        </p:spPr>
      </p:sp>
      <p:sp>
        <p:nvSpPr>
          <p:cNvPr id="218116" name="Rectangle 3"/>
          <p:cNvSpPr>
            <a:spLocks noGrp="1" noChangeArrowheads="1"/>
          </p:cNvSpPr>
          <p:nvPr>
            <p:ph type="body" idx="1"/>
          </p:nvPr>
        </p:nvSpPr>
        <p:spPr>
          <a:noFill/>
          <a:ln/>
        </p:spPr>
        <p:txBody>
          <a:bodyPr/>
          <a:lstStyle/>
          <a:p>
            <a:pPr eaLnBrk="1" hangingPunct="1"/>
            <a:r>
              <a:rPr lang="en-US"/>
              <a:t>While we are on straw bales.. How will his be removed? What is its effectiveness? When should it be removed?</a:t>
            </a:r>
          </a:p>
        </p:txBody>
      </p:sp>
    </p:spTree>
    <p:extLst>
      <p:ext uri="{BB962C8B-B14F-4D97-AF65-F5344CB8AC3E}">
        <p14:creationId xmlns:p14="http://schemas.microsoft.com/office/powerpoint/2010/main" val="26121948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7"/>
          <p:cNvSpPr>
            <a:spLocks noGrp="1" noChangeArrowheads="1"/>
          </p:cNvSpPr>
          <p:nvPr>
            <p:ph type="sldNum" sz="quarter" idx="5"/>
          </p:nvPr>
        </p:nvSpPr>
        <p:spPr>
          <a:noFill/>
        </p:spPr>
        <p:txBody>
          <a:bodyPr/>
          <a:lstStyle/>
          <a:p>
            <a:fld id="{82D74341-1FCF-4AA3-9204-D9138709A6C2}" type="slidenum">
              <a:rPr lang="en-US" smtClean="0"/>
              <a:pPr/>
              <a:t>66</a:t>
            </a:fld>
            <a:endParaRPr lang="en-US"/>
          </a:p>
        </p:txBody>
      </p:sp>
      <p:sp>
        <p:nvSpPr>
          <p:cNvPr id="219139" name="Rectangle 2"/>
          <p:cNvSpPr>
            <a:spLocks noGrp="1" noRot="1" noChangeAspect="1" noChangeArrowheads="1" noTextEdit="1"/>
          </p:cNvSpPr>
          <p:nvPr>
            <p:ph type="sldImg"/>
          </p:nvPr>
        </p:nvSpPr>
        <p:spPr>
          <a:ln/>
        </p:spPr>
      </p:sp>
      <p:sp>
        <p:nvSpPr>
          <p:cNvPr id="219140" name="Rectangle 3"/>
          <p:cNvSpPr>
            <a:spLocks noGrp="1" noChangeArrowheads="1"/>
          </p:cNvSpPr>
          <p:nvPr>
            <p:ph type="body" idx="1"/>
          </p:nvPr>
        </p:nvSpPr>
        <p:spPr>
          <a:noFill/>
          <a:ln/>
        </p:spPr>
        <p:txBody>
          <a:bodyPr/>
          <a:lstStyle/>
          <a:p>
            <a:pPr eaLnBrk="1" hangingPunct="1"/>
            <a:r>
              <a:rPr lang="en-US" dirty="0"/>
              <a:t>How soon can you put a perimeter of grass around your site? The benefits far outweigh the costs.</a:t>
            </a:r>
          </a:p>
        </p:txBody>
      </p:sp>
    </p:spTree>
    <p:extLst>
      <p:ext uri="{BB962C8B-B14F-4D97-AF65-F5344CB8AC3E}">
        <p14:creationId xmlns:p14="http://schemas.microsoft.com/office/powerpoint/2010/main" val="30323404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Snow </a:t>
            </a:r>
            <a:r>
              <a:rPr lang="en-US" dirty="0" err="1"/>
              <a:t>berm</a:t>
            </a:r>
            <a:r>
              <a:rPr lang="en-US" dirty="0"/>
              <a:t> is built about 6 feet high for winter perimeter control</a:t>
            </a:r>
          </a:p>
        </p:txBody>
      </p:sp>
      <p:sp>
        <p:nvSpPr>
          <p:cNvPr id="4" name="Slide Number Placeholder 3"/>
          <p:cNvSpPr>
            <a:spLocks noGrp="1"/>
          </p:cNvSpPr>
          <p:nvPr>
            <p:ph type="sldNum" sz="quarter" idx="10"/>
          </p:nvPr>
        </p:nvSpPr>
        <p:spPr/>
        <p:txBody>
          <a:bodyPr/>
          <a:lstStyle/>
          <a:p>
            <a:fld id="{7D9BA9B4-1C4F-4EA7-A8CA-3F3E8301E4A7}" type="slidenum">
              <a:rPr lang="en-US" smtClean="0"/>
              <a:pPr/>
              <a:t>67</a:t>
            </a:fld>
            <a:endParaRPr lang="en-US"/>
          </a:p>
        </p:txBody>
      </p:sp>
    </p:spTree>
    <p:extLst>
      <p:ext uri="{BB962C8B-B14F-4D97-AF65-F5344CB8AC3E}">
        <p14:creationId xmlns:p14="http://schemas.microsoft.com/office/powerpoint/2010/main" val="4271536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41D44FFB-7DB2-4A79-B0DB-6E0F9869E642}" type="slidenum">
              <a:rPr lang="en-US" smtClean="0"/>
              <a:pPr/>
              <a:t>68</a:t>
            </a:fld>
            <a:endParaRPr lang="en-US"/>
          </a:p>
        </p:txBody>
      </p:sp>
      <p:sp>
        <p:nvSpPr>
          <p:cNvPr id="169987" name="Rectangle 2"/>
          <p:cNvSpPr>
            <a:spLocks noGrp="1" noRot="1" noChangeAspect="1"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r>
              <a:rPr lang="en-US" b="1" dirty="0" err="1"/>
              <a:t>Trackout</a:t>
            </a:r>
            <a:r>
              <a:rPr lang="en-US" b="1" dirty="0"/>
              <a:t> is extremely dirty when rain washes it off – Regulators will be looking at this very frequently – perhaps the most public construction erosion control problem there is.</a:t>
            </a:r>
          </a:p>
        </p:txBody>
      </p:sp>
    </p:spTree>
    <p:extLst>
      <p:ext uri="{BB962C8B-B14F-4D97-AF65-F5344CB8AC3E}">
        <p14:creationId xmlns:p14="http://schemas.microsoft.com/office/powerpoint/2010/main" val="42614872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p:spPr>
        <p:txBody>
          <a:bodyPr/>
          <a:lstStyle/>
          <a:p>
            <a:r>
              <a:rPr lang="en-US"/>
              <a:t>Video Clip “AK Rumble Strip”</a:t>
            </a:r>
          </a:p>
        </p:txBody>
      </p:sp>
      <p:sp>
        <p:nvSpPr>
          <p:cNvPr id="171012" name="Slide Number Placeholder 3"/>
          <p:cNvSpPr>
            <a:spLocks noGrp="1"/>
          </p:cNvSpPr>
          <p:nvPr>
            <p:ph type="sldNum" sz="quarter" idx="5"/>
          </p:nvPr>
        </p:nvSpPr>
        <p:spPr>
          <a:noFill/>
        </p:spPr>
        <p:txBody>
          <a:bodyPr/>
          <a:lstStyle/>
          <a:p>
            <a:fld id="{F465B430-50EB-4D14-97D5-3E9AC3EF9C81}" type="slidenum">
              <a:rPr lang="en-US" smtClean="0"/>
              <a:pPr/>
              <a:t>70</a:t>
            </a:fld>
            <a:endParaRPr lang="en-US"/>
          </a:p>
        </p:txBody>
      </p:sp>
    </p:spTree>
    <p:extLst>
      <p:ext uri="{BB962C8B-B14F-4D97-AF65-F5344CB8AC3E}">
        <p14:creationId xmlns:p14="http://schemas.microsoft.com/office/powerpoint/2010/main" val="20336356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p:spPr>
        <p:txBody>
          <a:bodyPr/>
          <a:lstStyle/>
          <a:p>
            <a:r>
              <a:rPr lang="en-US"/>
              <a:t>Juneau</a:t>
            </a:r>
          </a:p>
        </p:txBody>
      </p:sp>
      <p:sp>
        <p:nvSpPr>
          <p:cNvPr id="173060" name="Slide Number Placeholder 3"/>
          <p:cNvSpPr>
            <a:spLocks noGrp="1"/>
          </p:cNvSpPr>
          <p:nvPr>
            <p:ph type="sldNum" sz="quarter" idx="5"/>
          </p:nvPr>
        </p:nvSpPr>
        <p:spPr>
          <a:noFill/>
        </p:spPr>
        <p:txBody>
          <a:bodyPr/>
          <a:lstStyle/>
          <a:p>
            <a:fld id="{A78FC56A-9654-4D60-951B-3E8400A673E1}" type="slidenum">
              <a:rPr lang="en-US" smtClean="0"/>
              <a:pPr/>
              <a:t>71</a:t>
            </a:fld>
            <a:endParaRPr lang="en-US"/>
          </a:p>
        </p:txBody>
      </p:sp>
    </p:spTree>
    <p:extLst>
      <p:ext uri="{BB962C8B-B14F-4D97-AF65-F5344CB8AC3E}">
        <p14:creationId xmlns:p14="http://schemas.microsoft.com/office/powerpoint/2010/main" val="16196540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919923A4-AF85-4243-A6C1-DB828A5FAE29}" type="slidenum">
              <a:rPr lang="en-US" smtClean="0"/>
              <a:pPr/>
              <a:t>72</a:t>
            </a:fld>
            <a:endParaRPr lang="en-US"/>
          </a:p>
        </p:txBody>
      </p:sp>
      <p:sp>
        <p:nvSpPr>
          <p:cNvPr id="174083" name="Rectangle 2"/>
          <p:cNvSpPr>
            <a:spLocks noGrp="1" noRot="1" noChangeAspec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r>
              <a:rPr lang="en-US" b="1"/>
              <a:t>You can’t remind people enough about housekeeping.</a:t>
            </a:r>
          </a:p>
        </p:txBody>
      </p:sp>
    </p:spTree>
    <p:extLst>
      <p:ext uri="{BB962C8B-B14F-4D97-AF65-F5344CB8AC3E}">
        <p14:creationId xmlns:p14="http://schemas.microsoft.com/office/powerpoint/2010/main" val="3973397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505EF65E-74A4-4DE4-8667-7FF3AD91E370}" type="slidenum">
              <a:rPr lang="en-US" smtClean="0"/>
              <a:pPr/>
              <a:t>74</a:t>
            </a:fld>
            <a:endParaRPr lang="en-US"/>
          </a:p>
        </p:txBody>
      </p:sp>
      <p:sp>
        <p:nvSpPr>
          <p:cNvPr id="175107" name="Rectangle 2"/>
          <p:cNvSpPr>
            <a:spLocks noGrp="1" noRot="1" noChangeAspec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r>
              <a:rPr lang="en-US"/>
              <a:t>Believe it or not this is rock that showed up for use as a construction exit.</a:t>
            </a:r>
          </a:p>
        </p:txBody>
      </p:sp>
    </p:spTree>
    <p:extLst>
      <p:ext uri="{BB962C8B-B14F-4D97-AF65-F5344CB8AC3E}">
        <p14:creationId xmlns:p14="http://schemas.microsoft.com/office/powerpoint/2010/main" val="11905031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E33F2856-2E4B-40C2-8247-13613E010437}" type="slidenum">
              <a:rPr lang="en-US" smtClean="0"/>
              <a:pPr/>
              <a:t>75</a:t>
            </a:fld>
            <a:endParaRPr lang="en-US"/>
          </a:p>
        </p:txBody>
      </p:sp>
      <p:sp>
        <p:nvSpPr>
          <p:cNvPr id="177155" name="Rectangle 2"/>
          <p:cNvSpPr>
            <a:spLocks noGrp="1" noRot="1" noChangeAspec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r>
              <a:rPr lang="en-US" b="1"/>
              <a:t>Wash rock before usage – place materials underneath to keep mud &amp; dust from creeping up</a:t>
            </a:r>
          </a:p>
        </p:txBody>
      </p:sp>
    </p:spTree>
    <p:extLst>
      <p:ext uri="{BB962C8B-B14F-4D97-AF65-F5344CB8AC3E}">
        <p14:creationId xmlns:p14="http://schemas.microsoft.com/office/powerpoint/2010/main" val="36659235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C3688D66-3398-4823-AC4B-DCC698BFB059}" type="slidenum">
              <a:rPr lang="en-US" smtClean="0"/>
              <a:pPr/>
              <a:t>76</a:t>
            </a:fld>
            <a:endParaRPr lang="en-US"/>
          </a:p>
        </p:txBody>
      </p:sp>
      <p:sp>
        <p:nvSpPr>
          <p:cNvPr id="176131" name="Rectangle 2"/>
          <p:cNvSpPr>
            <a:spLocks noGrp="1" noRot="1" noChangeAspec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r>
              <a:rPr lang="en-US" b="1"/>
              <a:t>Can I just bury this when I’m done?</a:t>
            </a:r>
          </a:p>
        </p:txBody>
      </p:sp>
    </p:spTree>
    <p:extLst>
      <p:ext uri="{BB962C8B-B14F-4D97-AF65-F5344CB8AC3E}">
        <p14:creationId xmlns:p14="http://schemas.microsoft.com/office/powerpoint/2010/main" val="17099146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98EF4DAF-90C0-4945-913F-E5337963DC83}" type="slidenum">
              <a:rPr lang="en-US" smtClean="0"/>
              <a:pPr/>
              <a:t>77</a:t>
            </a:fld>
            <a:endParaRPr lang="en-US"/>
          </a:p>
        </p:txBody>
      </p:sp>
      <p:sp>
        <p:nvSpPr>
          <p:cNvPr id="178179" name="Rectangle 2"/>
          <p:cNvSpPr>
            <a:spLocks noGrp="1" noRot="1" noChangeAspec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r>
              <a:rPr lang="en-US" b="1"/>
              <a:t>Smaller sites may need to adjust the size of the entrance. Did we skimp on the fabric here?</a:t>
            </a:r>
          </a:p>
        </p:txBody>
      </p:sp>
    </p:spTree>
    <p:extLst>
      <p:ext uri="{BB962C8B-B14F-4D97-AF65-F5344CB8AC3E}">
        <p14:creationId xmlns:p14="http://schemas.microsoft.com/office/powerpoint/2010/main" val="42494194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BB87D192-E228-4FB7-9003-706BBD5F97B4}" type="slidenum">
              <a:rPr lang="en-US" smtClean="0"/>
              <a:pPr/>
              <a:t>78</a:t>
            </a:fld>
            <a:endParaRPr lang="en-US"/>
          </a:p>
        </p:txBody>
      </p:sp>
      <p:sp>
        <p:nvSpPr>
          <p:cNvPr id="179203" name="Rectangle 2"/>
          <p:cNvSpPr>
            <a:spLocks noGrp="1" noRot="1" noChangeAspec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r>
              <a:rPr lang="en-US" b="1"/>
              <a:t>Don’t let unnecessary tires on the dirt.</a:t>
            </a:r>
          </a:p>
        </p:txBody>
      </p:sp>
    </p:spTree>
    <p:extLst>
      <p:ext uri="{BB962C8B-B14F-4D97-AF65-F5344CB8AC3E}">
        <p14:creationId xmlns:p14="http://schemas.microsoft.com/office/powerpoint/2010/main" val="25722384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6EDCCC3D-23D0-4349-A3EB-FF15B46BCC6A}" type="slidenum">
              <a:rPr lang="en-US" smtClean="0"/>
              <a:pPr/>
              <a:t>82</a:t>
            </a:fld>
            <a:endParaRPr lang="en-US"/>
          </a:p>
        </p:txBody>
      </p:sp>
      <p:sp>
        <p:nvSpPr>
          <p:cNvPr id="180227" name="Rectangle 2"/>
          <p:cNvSpPr>
            <a:spLocks noGrp="1" noRot="1" noChangeAspec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r>
              <a:rPr lang="en-US" b="1"/>
              <a:t>All subcontractors should keep vehicles on the rock.</a:t>
            </a:r>
          </a:p>
          <a:p>
            <a:pPr eaLnBrk="1" hangingPunct="1"/>
            <a:r>
              <a:rPr lang="en-US" b="1"/>
              <a:t>Do we need to straw the bare soils?</a:t>
            </a:r>
          </a:p>
        </p:txBody>
      </p:sp>
    </p:spTree>
    <p:extLst>
      <p:ext uri="{BB962C8B-B14F-4D97-AF65-F5344CB8AC3E}">
        <p14:creationId xmlns:p14="http://schemas.microsoft.com/office/powerpoint/2010/main" val="18109387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FD3513D3-4B27-4FBE-A889-657F73C9CCC0}" type="slidenum">
              <a:rPr lang="en-US" smtClean="0"/>
              <a:pPr/>
              <a:t>84</a:t>
            </a:fld>
            <a:endParaRPr lang="en-US"/>
          </a:p>
        </p:txBody>
      </p:sp>
      <p:sp>
        <p:nvSpPr>
          <p:cNvPr id="181251" name="Rectangle 2"/>
          <p:cNvSpPr>
            <a:spLocks noGrp="1" noRot="1" noChangeAspec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r>
              <a:rPr lang="en-US" b="1" dirty="0"/>
              <a:t>Like any BMP construction</a:t>
            </a:r>
            <a:r>
              <a:rPr lang="en-US" b="1" baseline="0" dirty="0"/>
              <a:t> entrances</a:t>
            </a:r>
            <a:r>
              <a:rPr lang="en-US" b="1" dirty="0"/>
              <a:t> need maintenance.</a:t>
            </a:r>
          </a:p>
        </p:txBody>
      </p:sp>
    </p:spTree>
    <p:extLst>
      <p:ext uri="{BB962C8B-B14F-4D97-AF65-F5344CB8AC3E}">
        <p14:creationId xmlns:p14="http://schemas.microsoft.com/office/powerpoint/2010/main" val="18445858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4C00FB3F-2E47-4BBE-A9D2-3116537289F5}" type="slidenum">
              <a:rPr lang="en-US" smtClean="0"/>
              <a:pPr/>
              <a:t>87</a:t>
            </a:fld>
            <a:endParaRPr lang="en-US"/>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r>
              <a:rPr lang="en-US"/>
              <a:t>Clean up as you go.</a:t>
            </a:r>
          </a:p>
        </p:txBody>
      </p:sp>
    </p:spTree>
    <p:extLst>
      <p:ext uri="{BB962C8B-B14F-4D97-AF65-F5344CB8AC3E}">
        <p14:creationId xmlns:p14="http://schemas.microsoft.com/office/powerpoint/2010/main" val="39960262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B4986742-D174-4D75-B4AF-DFCAD9BB3EE5}" type="slidenum">
              <a:rPr lang="en-US" smtClean="0"/>
              <a:pPr/>
              <a:t>90</a:t>
            </a:fld>
            <a:endParaRPr lang="en-US"/>
          </a:p>
        </p:txBody>
      </p:sp>
      <p:sp>
        <p:nvSpPr>
          <p:cNvPr id="182275" name="Rectangle 2"/>
          <p:cNvSpPr>
            <a:spLocks noGrp="1" noRot="1" noChangeAspec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r>
              <a:rPr lang="en-US" dirty="0"/>
              <a:t>If the tracking is within my project limits is this ok? Answer no, when this washes into a storm system or the receiving environment we will be in violation.</a:t>
            </a:r>
          </a:p>
        </p:txBody>
      </p:sp>
    </p:spTree>
    <p:extLst>
      <p:ext uri="{BB962C8B-B14F-4D97-AF65-F5344CB8AC3E}">
        <p14:creationId xmlns:p14="http://schemas.microsoft.com/office/powerpoint/2010/main" val="12269888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9BA9B4-1C4F-4EA7-A8CA-3F3E8301E4A7}" type="slidenum">
              <a:rPr lang="en-US" smtClean="0"/>
              <a:pPr/>
              <a:t>92</a:t>
            </a:fld>
            <a:endParaRPr lang="en-US"/>
          </a:p>
        </p:txBody>
      </p:sp>
    </p:spTree>
    <p:extLst>
      <p:ext uri="{BB962C8B-B14F-4D97-AF65-F5344CB8AC3E}">
        <p14:creationId xmlns:p14="http://schemas.microsoft.com/office/powerpoint/2010/main" val="11212650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72466A51-1377-4CBC-9B90-DC90CDD570BD}" type="slidenum">
              <a:rPr lang="en-US" smtClean="0"/>
              <a:pPr/>
              <a:t>95</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en-US" b="1"/>
              <a:t>Dust control is also required for compliance with the CLEAN AIR ACT.</a:t>
            </a:r>
          </a:p>
        </p:txBody>
      </p:sp>
    </p:spTree>
    <p:extLst>
      <p:ext uri="{BB962C8B-B14F-4D97-AF65-F5344CB8AC3E}">
        <p14:creationId xmlns:p14="http://schemas.microsoft.com/office/powerpoint/2010/main" val="21120049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7"/>
          <p:cNvSpPr>
            <a:spLocks noGrp="1" noChangeArrowheads="1"/>
          </p:cNvSpPr>
          <p:nvPr>
            <p:ph type="sldNum" sz="quarter" idx="5"/>
          </p:nvPr>
        </p:nvSpPr>
        <p:spPr>
          <a:noFill/>
        </p:spPr>
        <p:txBody>
          <a:bodyPr/>
          <a:lstStyle/>
          <a:p>
            <a:fld id="{31B57BDC-3945-4128-9984-C93728C0FB5C}" type="slidenum">
              <a:rPr lang="en-US" smtClean="0"/>
              <a:pPr/>
              <a:t>100</a:t>
            </a:fld>
            <a:endParaRPr lang="en-US"/>
          </a:p>
        </p:txBody>
      </p:sp>
      <p:sp>
        <p:nvSpPr>
          <p:cNvPr id="234499" name="Rectangle 2"/>
          <p:cNvSpPr>
            <a:spLocks noGrp="1" noRot="1" noChangeAspect="1" noChangeArrowheads="1" noTextEdit="1"/>
          </p:cNvSpPr>
          <p:nvPr>
            <p:ph type="sldImg"/>
          </p:nvPr>
        </p:nvSpPr>
        <p:spPr>
          <a:ln/>
        </p:spPr>
      </p:sp>
      <p:sp>
        <p:nvSpPr>
          <p:cNvPr id="234500" name="Rectangle 3"/>
          <p:cNvSpPr>
            <a:spLocks noGrp="1" noChangeArrowheads="1"/>
          </p:cNvSpPr>
          <p:nvPr>
            <p:ph type="body" idx="1"/>
          </p:nvPr>
        </p:nvSpPr>
        <p:spPr>
          <a:noFill/>
          <a:ln/>
        </p:spPr>
        <p:txBody>
          <a:bodyPr/>
          <a:lstStyle/>
          <a:p>
            <a:pPr eaLnBrk="1" hangingPunct="1"/>
            <a:r>
              <a:rPr lang="en-US" b="1" dirty="0"/>
              <a:t>Sandbags must be placed every 10 feet to keep it from blowing away &amp; watch out for seams so that water does not get underneath them.</a:t>
            </a:r>
          </a:p>
          <a:p>
            <a:pPr eaLnBrk="1" hangingPunct="1"/>
            <a:endParaRPr lang="en-US" b="1" dirty="0"/>
          </a:p>
        </p:txBody>
      </p:sp>
    </p:spTree>
    <p:extLst>
      <p:ext uri="{BB962C8B-B14F-4D97-AF65-F5344CB8AC3E}">
        <p14:creationId xmlns:p14="http://schemas.microsoft.com/office/powerpoint/2010/main" val="31076783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7"/>
          <p:cNvSpPr>
            <a:spLocks noGrp="1" noChangeArrowheads="1"/>
          </p:cNvSpPr>
          <p:nvPr>
            <p:ph type="sldNum" sz="quarter" idx="5"/>
          </p:nvPr>
        </p:nvSpPr>
        <p:spPr>
          <a:noFill/>
        </p:spPr>
        <p:txBody>
          <a:bodyPr/>
          <a:lstStyle/>
          <a:p>
            <a:fld id="{2BF33DD2-00CB-4459-9277-E72A6D8B62ED}" type="slidenum">
              <a:rPr lang="en-US" smtClean="0"/>
              <a:pPr/>
              <a:t>103</a:t>
            </a:fld>
            <a:endParaRPr lang="en-US"/>
          </a:p>
        </p:txBody>
      </p:sp>
      <p:sp>
        <p:nvSpPr>
          <p:cNvPr id="235523" name="Rectangle 2"/>
          <p:cNvSpPr>
            <a:spLocks noGrp="1" noRot="1" noChangeAspect="1" noChangeArrowheads="1" noTextEdit="1"/>
          </p:cNvSpPr>
          <p:nvPr>
            <p:ph type="sldImg"/>
          </p:nvPr>
        </p:nvSpPr>
        <p:spPr>
          <a:ln/>
        </p:spPr>
      </p:sp>
      <p:sp>
        <p:nvSpPr>
          <p:cNvPr id="235524" name="Rectangle 3"/>
          <p:cNvSpPr>
            <a:spLocks noGrp="1" noChangeArrowheads="1"/>
          </p:cNvSpPr>
          <p:nvPr>
            <p:ph type="body" idx="1"/>
          </p:nvPr>
        </p:nvSpPr>
        <p:spPr>
          <a:noFill/>
          <a:ln/>
        </p:spPr>
        <p:txBody>
          <a:bodyPr/>
          <a:lstStyle/>
          <a:p>
            <a:pPr eaLnBrk="1" hangingPunct="1"/>
            <a:r>
              <a:rPr lang="en-US" b="1"/>
              <a:t>Can be maintenance intensive. Protect from blowing away.</a:t>
            </a:r>
          </a:p>
        </p:txBody>
      </p:sp>
    </p:spTree>
    <p:extLst>
      <p:ext uri="{BB962C8B-B14F-4D97-AF65-F5344CB8AC3E}">
        <p14:creationId xmlns:p14="http://schemas.microsoft.com/office/powerpoint/2010/main" val="32685730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7"/>
          <p:cNvSpPr>
            <a:spLocks noGrp="1" noChangeArrowheads="1"/>
          </p:cNvSpPr>
          <p:nvPr>
            <p:ph type="sldNum" sz="quarter" idx="5"/>
          </p:nvPr>
        </p:nvSpPr>
        <p:spPr>
          <a:noFill/>
        </p:spPr>
        <p:txBody>
          <a:bodyPr/>
          <a:lstStyle/>
          <a:p>
            <a:fld id="{92DE0CCA-5410-43B5-A0C6-1828BBFF93E3}" type="slidenum">
              <a:rPr lang="en-US" smtClean="0"/>
              <a:pPr/>
              <a:t>104</a:t>
            </a:fld>
            <a:endParaRPr lang="en-US"/>
          </a:p>
        </p:txBody>
      </p:sp>
      <p:sp>
        <p:nvSpPr>
          <p:cNvPr id="236547" name="Rectangle 2"/>
          <p:cNvSpPr>
            <a:spLocks noGrp="1" noRot="1" noChangeAspect="1" noChangeArrowheads="1" noTextEdit="1"/>
          </p:cNvSpPr>
          <p:nvPr>
            <p:ph type="sldImg"/>
          </p:nvPr>
        </p:nvSpPr>
        <p:spPr>
          <a:ln/>
        </p:spPr>
      </p:sp>
      <p:sp>
        <p:nvSpPr>
          <p:cNvPr id="236548" name="Rectangle 3"/>
          <p:cNvSpPr>
            <a:spLocks noGrp="1" noChangeArrowheads="1"/>
          </p:cNvSpPr>
          <p:nvPr>
            <p:ph type="body" idx="1"/>
          </p:nvPr>
        </p:nvSpPr>
        <p:spPr>
          <a:noFill/>
          <a:ln/>
        </p:spPr>
        <p:txBody>
          <a:bodyPr/>
          <a:lstStyle/>
          <a:p>
            <a:pPr eaLnBrk="1" hangingPunct="1"/>
            <a:r>
              <a:rPr lang="en-US"/>
              <a:t>Where will the increased energy and flow go? Porta potty location if it tips over?</a:t>
            </a:r>
          </a:p>
        </p:txBody>
      </p:sp>
    </p:spTree>
    <p:extLst>
      <p:ext uri="{BB962C8B-B14F-4D97-AF65-F5344CB8AC3E}">
        <p14:creationId xmlns:p14="http://schemas.microsoft.com/office/powerpoint/2010/main" val="7865136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noFill/>
          <a:ln/>
        </p:spPr>
        <p:txBody>
          <a:bodyPr/>
          <a:lstStyle/>
          <a:p>
            <a:endParaRPr lang="en-US"/>
          </a:p>
        </p:txBody>
      </p:sp>
      <p:sp>
        <p:nvSpPr>
          <p:cNvPr id="90116" name="Slide Number Placeholder 3"/>
          <p:cNvSpPr>
            <a:spLocks noGrp="1"/>
          </p:cNvSpPr>
          <p:nvPr>
            <p:ph type="sldNum" sz="quarter" idx="5"/>
          </p:nvPr>
        </p:nvSpPr>
        <p:spPr/>
        <p:txBody>
          <a:bodyPr/>
          <a:lstStyle/>
          <a:p>
            <a:pPr>
              <a:defRPr/>
            </a:pPr>
            <a:fld id="{D8C4FFAA-599B-42AA-9A20-878EB17FA57A}" type="slidenum">
              <a:rPr lang="en-US" smtClean="0"/>
              <a:pPr>
                <a:defRPr/>
              </a:pPr>
              <a:t>107</a:t>
            </a:fld>
            <a:endParaRPr lang="en-US"/>
          </a:p>
        </p:txBody>
      </p:sp>
    </p:spTree>
    <p:extLst>
      <p:ext uri="{BB962C8B-B14F-4D97-AF65-F5344CB8AC3E}">
        <p14:creationId xmlns:p14="http://schemas.microsoft.com/office/powerpoint/2010/main" val="373962879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994153D1-8DB9-4721-B98A-CCB5CC18CBA9}" type="slidenum">
              <a:rPr lang="en-US" smtClean="0"/>
              <a:pPr/>
              <a:t>109</a:t>
            </a:fld>
            <a:endParaRPr lang="en-US"/>
          </a:p>
        </p:txBody>
      </p:sp>
      <p:sp>
        <p:nvSpPr>
          <p:cNvPr id="193539" name="Rectangle 2"/>
          <p:cNvSpPr>
            <a:spLocks noGrp="1" noRot="1" noChangeAspec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r>
              <a:rPr lang="en-US" dirty="0"/>
              <a:t>These are some “rules of thumb” for design guidelines.</a:t>
            </a:r>
            <a:r>
              <a:rPr lang="en-US" baseline="0" dirty="0"/>
              <a:t> Use this slide to reinforce how hard it is to control sediment with a </a:t>
            </a:r>
            <a:r>
              <a:rPr lang="en-US" baseline="0" dirty="0" err="1"/>
              <a:t>pond.</a:t>
            </a:r>
            <a:r>
              <a:rPr lang="en-US" dirty="0" err="1"/>
              <a:t>Oregon</a:t>
            </a:r>
            <a:r>
              <a:rPr lang="en-US" dirty="0"/>
              <a:t>, Damage to highway near Mt. Hood Meadows 11-06</a:t>
            </a:r>
          </a:p>
        </p:txBody>
      </p:sp>
    </p:spTree>
    <p:extLst>
      <p:ext uri="{BB962C8B-B14F-4D97-AF65-F5344CB8AC3E}">
        <p14:creationId xmlns:p14="http://schemas.microsoft.com/office/powerpoint/2010/main" val="7372578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8609D408-11BB-4F32-915A-5A95539EC9B6}" type="slidenum">
              <a:rPr lang="en-US" smtClean="0"/>
              <a:pPr/>
              <a:t>110</a:t>
            </a:fld>
            <a:endParaRPr lang="en-US"/>
          </a:p>
        </p:txBody>
      </p:sp>
      <p:sp>
        <p:nvSpPr>
          <p:cNvPr id="197635" name="Rectangle 2"/>
          <p:cNvSpPr>
            <a:spLocks noGrp="1" noRot="1" noChangeAspec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r>
              <a:rPr lang="en-US" b="1"/>
              <a:t>Pond with gravel filter weir.</a:t>
            </a:r>
          </a:p>
        </p:txBody>
      </p:sp>
    </p:spTree>
    <p:extLst>
      <p:ext uri="{BB962C8B-B14F-4D97-AF65-F5344CB8AC3E}">
        <p14:creationId xmlns:p14="http://schemas.microsoft.com/office/powerpoint/2010/main" val="7016222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7"/>
          <p:cNvSpPr>
            <a:spLocks noGrp="1" noChangeArrowheads="1"/>
          </p:cNvSpPr>
          <p:nvPr>
            <p:ph type="sldNum" sz="quarter" idx="5"/>
          </p:nvPr>
        </p:nvSpPr>
        <p:spPr>
          <a:noFill/>
        </p:spPr>
        <p:txBody>
          <a:bodyPr/>
          <a:lstStyle/>
          <a:p>
            <a:fld id="{899FCE30-2566-4550-8E76-E92973B4DCDC}" type="slidenum">
              <a:rPr lang="en-US" smtClean="0"/>
              <a:pPr/>
              <a:t>113</a:t>
            </a:fld>
            <a:endParaRPr lang="en-US"/>
          </a:p>
        </p:txBody>
      </p:sp>
      <p:sp>
        <p:nvSpPr>
          <p:cNvPr id="203779" name="Rectangle 2"/>
          <p:cNvSpPr>
            <a:spLocks noGrp="1" noRot="1" noChangeAspect="1" noChangeArrowheads="1" noTextEdit="1"/>
          </p:cNvSpPr>
          <p:nvPr>
            <p:ph type="sldImg"/>
          </p:nvPr>
        </p:nvSpPr>
        <p:spPr>
          <a:ln/>
        </p:spPr>
      </p:sp>
      <p:sp>
        <p:nvSpPr>
          <p:cNvPr id="203780" name="Rectangle 3"/>
          <p:cNvSpPr>
            <a:spLocks noGrp="1" noChangeArrowheads="1"/>
          </p:cNvSpPr>
          <p:nvPr>
            <p:ph type="body" idx="1"/>
          </p:nvPr>
        </p:nvSpPr>
        <p:spPr>
          <a:noFill/>
          <a:ln/>
        </p:spPr>
        <p:txBody>
          <a:bodyPr/>
          <a:lstStyle/>
          <a:p>
            <a:pPr eaLnBrk="1" hangingPunct="1"/>
            <a:r>
              <a:rPr lang="en-US" b="1" dirty="0"/>
              <a:t>Were the sediment controls on your project designed to handle the flows?</a:t>
            </a:r>
          </a:p>
          <a:p>
            <a:pPr eaLnBrk="1" hangingPunct="1"/>
            <a:r>
              <a:rPr lang="en-US" b="1" dirty="0"/>
              <a:t>What was the land use practice modeled for volume? What was the design storm event?</a:t>
            </a:r>
          </a:p>
        </p:txBody>
      </p:sp>
    </p:spTree>
    <p:extLst>
      <p:ext uri="{BB962C8B-B14F-4D97-AF65-F5344CB8AC3E}">
        <p14:creationId xmlns:p14="http://schemas.microsoft.com/office/powerpoint/2010/main" val="29673794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02068C4C-349F-4485-9B0E-9ADAA9486E9B}" type="slidenum">
              <a:rPr lang="en-US" smtClean="0"/>
              <a:pPr/>
              <a:t>114</a:t>
            </a:fld>
            <a:endParaRPr lang="en-US"/>
          </a:p>
        </p:txBody>
      </p:sp>
      <p:sp>
        <p:nvSpPr>
          <p:cNvPr id="198659" name="Rectangle 2"/>
          <p:cNvSpPr>
            <a:spLocks noGrp="1" noRot="1" noChangeAspec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r>
              <a:rPr lang="en-US"/>
              <a:t>Channel Lining Silt Fence Baffles</a:t>
            </a:r>
          </a:p>
          <a:p>
            <a:pPr eaLnBrk="1" hangingPunct="1"/>
            <a:r>
              <a:rPr lang="en-US"/>
              <a:t>Note the elevation of the baffles relative to the desired flow line. The outlet of this pond is to high or the silt fence is too low or the flow rate is too great. This is why it’s so important to “watch the water”</a:t>
            </a:r>
          </a:p>
        </p:txBody>
      </p:sp>
    </p:spTree>
    <p:extLst>
      <p:ext uri="{BB962C8B-B14F-4D97-AF65-F5344CB8AC3E}">
        <p14:creationId xmlns:p14="http://schemas.microsoft.com/office/powerpoint/2010/main" val="24464764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2A9E6BC2-89FB-463C-90A5-D8338DE405FF}" type="slidenum">
              <a:rPr lang="en-US" smtClean="0"/>
              <a:pPr/>
              <a:t>115</a:t>
            </a:fld>
            <a:endParaRPr lang="en-US"/>
          </a:p>
        </p:txBody>
      </p:sp>
      <p:sp>
        <p:nvSpPr>
          <p:cNvPr id="199683" name="Rectangle 2"/>
          <p:cNvSpPr>
            <a:spLocks noGrp="1" noRot="1" noChangeAspec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r>
              <a:rPr lang="en-US" dirty="0"/>
              <a:t>Note deposition in the fore bay. Long flow length, Geotextile filter bag, Perimeter silt fence, existing vegetation, elevation of outlet and top of silt fence baffles.</a:t>
            </a:r>
          </a:p>
        </p:txBody>
      </p:sp>
    </p:spTree>
    <p:extLst>
      <p:ext uri="{BB962C8B-B14F-4D97-AF65-F5344CB8AC3E}">
        <p14:creationId xmlns:p14="http://schemas.microsoft.com/office/powerpoint/2010/main" val="16663137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1.4.2 deals with what is permitted. 4.3.2 is an</a:t>
            </a:r>
            <a:r>
              <a:rPr lang="en-US" baseline="0" dirty="0"/>
              <a:t> almost all inclusive list of what is an “appropriate” control measure.</a:t>
            </a:r>
            <a:endParaRPr lang="en-US" dirty="0"/>
          </a:p>
        </p:txBody>
      </p:sp>
      <p:sp>
        <p:nvSpPr>
          <p:cNvPr id="4" name="Slide Number Placeholder 3"/>
          <p:cNvSpPr>
            <a:spLocks noGrp="1"/>
          </p:cNvSpPr>
          <p:nvPr>
            <p:ph type="sldNum" sz="quarter" idx="10"/>
          </p:nvPr>
        </p:nvSpPr>
        <p:spPr/>
        <p:txBody>
          <a:bodyPr/>
          <a:lstStyle/>
          <a:p>
            <a:fld id="{7D9BA9B4-1C4F-4EA7-A8CA-3F3E8301E4A7}" type="slidenum">
              <a:rPr lang="en-US" smtClean="0"/>
              <a:pPr/>
              <a:t>116</a:t>
            </a:fld>
            <a:endParaRPr lang="en-US"/>
          </a:p>
        </p:txBody>
      </p:sp>
    </p:spTree>
    <p:extLst>
      <p:ext uri="{BB962C8B-B14F-4D97-AF65-F5344CB8AC3E}">
        <p14:creationId xmlns:p14="http://schemas.microsoft.com/office/powerpoint/2010/main" val="34366420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Dewatering is when we pump from a constructed excavation.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D63D-D60A-47F4-9930-62B6CF6AF28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866654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Diversions may be constructed and stabilized and not involve any dewatering.</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7CF8C-086B-4CDD-B874-B330A5E7BF7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041460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Diversions can be pumped and not involve dewatering. This is simply putting the water that drains through the creek bottom</a:t>
            </a:r>
            <a:r>
              <a:rPr lang="en-US" baseline="0" dirty="0"/>
              <a:t> cobble back in to the constructed diversion.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07CF8C-086B-4CDD-B874-B330A5E7BF7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230064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pumping from</a:t>
            </a:r>
            <a:r>
              <a:rPr lang="en-US" baseline="0" dirty="0"/>
              <a:t> the excavation, this is excavation dewatering, note there is no perimeter control between the disturbed construction site and the flow.</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D63D-D60A-47F4-9930-62B6CF6AF28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4535772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intake location could be a diversion.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D63D-D60A-47F4-9930-62B6CF6AF28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570965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a:t>
            </a:r>
            <a:r>
              <a:rPr lang="en-US" baseline="0" dirty="0"/>
              <a:t> upstream view. This water is running into the project from offsite.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7ED63D-D60A-47F4-9930-62B6CF6AF28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216683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inspecting always keep in mind the minimum measures we have gone over throughout the day.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8F55FB-9377-40BC-86F6-99DE9271134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1846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p:txBody>
          <a:bodyPr/>
          <a:lstStyle/>
          <a:p>
            <a:pPr>
              <a:defRPr/>
            </a:pPr>
            <a:fld id="{6C1CDE84-0656-418C-A157-9B2EEFA9DEF0}" type="slidenum">
              <a:rPr lang="en-US" smtClean="0"/>
              <a:pPr>
                <a:defRPr/>
              </a:pPr>
              <a:t>130</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r>
              <a:rPr lang="en-US" b="1" dirty="0"/>
              <a:t>STORY SLIDE: Note clean water near well standpipe</a:t>
            </a:r>
          </a:p>
        </p:txBody>
      </p:sp>
    </p:spTree>
    <p:extLst>
      <p:ext uri="{BB962C8B-B14F-4D97-AF65-F5344CB8AC3E}">
        <p14:creationId xmlns:p14="http://schemas.microsoft.com/office/powerpoint/2010/main" val="363804456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p:txBody>
          <a:bodyPr/>
          <a:lstStyle/>
          <a:p>
            <a:pPr>
              <a:defRPr/>
            </a:pPr>
            <a:fld id="{6DF98F64-61DF-4492-9CD0-5B4D25357B67}" type="slidenum">
              <a:rPr lang="en-US" smtClean="0"/>
              <a:pPr>
                <a:defRPr/>
              </a:pPr>
              <a:t>131</a:t>
            </a:fld>
            <a:endParaRPr lang="en-US"/>
          </a:p>
        </p:txBody>
      </p:sp>
      <p:sp>
        <p:nvSpPr>
          <p:cNvPr id="137219" name="Rectangle 2"/>
          <p:cNvSpPr>
            <a:spLocks noGrp="1" noRot="1" noChangeAspect="1"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r>
              <a:rPr lang="en-US" b="1"/>
              <a:t>All trench &amp; foundation watering shall be properly infiltrated on site – a good reason to keep a natural vegetated area for filtering water</a:t>
            </a:r>
          </a:p>
        </p:txBody>
      </p:sp>
    </p:spTree>
    <p:extLst>
      <p:ext uri="{BB962C8B-B14F-4D97-AF65-F5344CB8AC3E}">
        <p14:creationId xmlns:p14="http://schemas.microsoft.com/office/powerpoint/2010/main" val="9869135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p:txBody>
          <a:bodyPr/>
          <a:lstStyle/>
          <a:p>
            <a:pPr>
              <a:defRPr/>
            </a:pPr>
            <a:fld id="{42633184-E5EC-4722-B40E-B698A076B435}" type="slidenum">
              <a:rPr lang="en-US" smtClean="0"/>
              <a:pPr>
                <a:defRPr/>
              </a:pPr>
              <a:t>133</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r>
              <a:rPr lang="en-US" b="1"/>
              <a:t>Bags are limited to the filter fabric apparent opening size, “the pore space”</a:t>
            </a:r>
          </a:p>
          <a:p>
            <a:pPr eaLnBrk="1" hangingPunct="1"/>
            <a:r>
              <a:rPr lang="en-US" b="1"/>
              <a:t>When they clog the can explode and discharge all the captured sediment.</a:t>
            </a:r>
          </a:p>
        </p:txBody>
      </p:sp>
    </p:spTree>
    <p:extLst>
      <p:ext uri="{BB962C8B-B14F-4D97-AF65-F5344CB8AC3E}">
        <p14:creationId xmlns:p14="http://schemas.microsoft.com/office/powerpoint/2010/main" val="291518937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p:txBody>
          <a:bodyPr/>
          <a:lstStyle/>
          <a:p>
            <a:pPr>
              <a:defRPr/>
            </a:pPr>
            <a:fld id="{10E43DA8-F870-43FB-B825-17AF42691484}" type="slidenum">
              <a:rPr lang="en-US" smtClean="0"/>
              <a:pPr>
                <a:defRPr/>
              </a:pPr>
              <a:t>136</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r>
              <a:rPr lang="en-US" b="1"/>
              <a:t>Different ways to us filter bags to augment your sediment controls.</a:t>
            </a:r>
          </a:p>
          <a:p>
            <a:pPr eaLnBrk="1" hangingPunct="1"/>
            <a:r>
              <a:rPr lang="en-US" b="1"/>
              <a:t>Keep in mind the eventual bag removal.</a:t>
            </a:r>
          </a:p>
        </p:txBody>
      </p:sp>
    </p:spTree>
    <p:extLst>
      <p:ext uri="{BB962C8B-B14F-4D97-AF65-F5344CB8AC3E}">
        <p14:creationId xmlns:p14="http://schemas.microsoft.com/office/powerpoint/2010/main" val="42060434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Filter bag attached to culvert</a:t>
            </a:r>
            <a:r>
              <a:rPr lang="en-US" baseline="0" dirty="0"/>
              <a:t> for sediment collection.</a:t>
            </a:r>
            <a:endParaRPr lang="en-US" dirty="0"/>
          </a:p>
        </p:txBody>
      </p:sp>
      <p:sp>
        <p:nvSpPr>
          <p:cNvPr id="4" name="Slide Number Placeholder 3"/>
          <p:cNvSpPr>
            <a:spLocks noGrp="1"/>
          </p:cNvSpPr>
          <p:nvPr>
            <p:ph type="sldNum" sz="quarter" idx="10"/>
          </p:nvPr>
        </p:nvSpPr>
        <p:spPr/>
        <p:txBody>
          <a:bodyPr/>
          <a:lstStyle/>
          <a:p>
            <a:fld id="{7D9BA9B4-1C4F-4EA7-A8CA-3F3E8301E4A7}" type="slidenum">
              <a:rPr lang="en-US" smtClean="0"/>
              <a:pPr/>
              <a:t>137</a:t>
            </a:fld>
            <a:endParaRPr lang="en-US"/>
          </a:p>
        </p:txBody>
      </p:sp>
    </p:spTree>
    <p:extLst>
      <p:ext uri="{BB962C8B-B14F-4D97-AF65-F5344CB8AC3E}">
        <p14:creationId xmlns:p14="http://schemas.microsoft.com/office/powerpoint/2010/main" val="181213014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Imported topsoil or</a:t>
            </a:r>
            <a:r>
              <a:rPr lang="en-US" baseline="0" dirty="0"/>
              <a:t> compost </a:t>
            </a:r>
            <a:r>
              <a:rPr lang="en-US" dirty="0"/>
              <a:t>obtained from outside the project limits. Both</a:t>
            </a:r>
            <a:r>
              <a:rPr lang="en-US" baseline="0" dirty="0"/>
              <a:t> are </a:t>
            </a:r>
            <a:r>
              <a:rPr lang="en-US" dirty="0"/>
              <a:t>typically used for highway planting projects rather than for erosion control work. Be</a:t>
            </a:r>
            <a:r>
              <a:rPr lang="en-US" baseline="0" dirty="0"/>
              <a:t> careful about invasive species.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Prioritize: Where invasive species are present on a site thin and burn to help control invasive before work begins.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Don’t transfer seeds of many invasive species are easily carried by vehicles.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7280E3-991A-45EB-8558-8D4DEA54099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038134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69A699C9-C55A-4D78-B576-C73685602F29}" type="slidenum">
              <a:rPr lang="en-US" smtClean="0"/>
              <a:pPr/>
              <a:t>144</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6530977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87C7D9E4-62C2-4AF9-A331-CBB4A312312E}" type="slidenum">
              <a:rPr lang="en-US" smtClean="0"/>
              <a:pPr/>
              <a:t>145</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9958408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Jars left to right go</a:t>
            </a:r>
            <a:r>
              <a:rPr lang="en-US" baseline="0" dirty="0"/>
              <a:t> from sand to clay.  Dose rate for sand is less, but you need to remove the sand prior to chemical treatment (filter, settle).</a:t>
            </a:r>
            <a:endParaRPr lang="en-US" dirty="0"/>
          </a:p>
        </p:txBody>
      </p:sp>
      <p:sp>
        <p:nvSpPr>
          <p:cNvPr id="4" name="Slide Number Placeholder 3"/>
          <p:cNvSpPr>
            <a:spLocks noGrp="1"/>
          </p:cNvSpPr>
          <p:nvPr>
            <p:ph type="sldNum" sz="quarter" idx="10"/>
          </p:nvPr>
        </p:nvSpPr>
        <p:spPr/>
        <p:txBody>
          <a:bodyPr/>
          <a:lstStyle/>
          <a:p>
            <a:fld id="{F624CC14-CF16-4584-9342-5BACE103CC07}" type="slidenum">
              <a:rPr lang="en-US" smtClean="0"/>
              <a:t>146</a:t>
            </a:fld>
            <a:endParaRPr lang="en-US"/>
          </a:p>
        </p:txBody>
      </p:sp>
    </p:spTree>
    <p:extLst>
      <p:ext uri="{BB962C8B-B14F-4D97-AF65-F5344CB8AC3E}">
        <p14:creationId xmlns:p14="http://schemas.microsoft.com/office/powerpoint/2010/main" val="114573457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D390A996-EA06-48A8-B70A-04439B10A624}" type="slidenum">
              <a:rPr lang="en-US" smtClean="0"/>
              <a:pPr/>
              <a:t>147</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r>
              <a:rPr lang="en-US"/>
              <a:t>Bench scale testing is critical for proper chemical and dose rate selection</a:t>
            </a:r>
          </a:p>
        </p:txBody>
      </p:sp>
    </p:spTree>
    <p:extLst>
      <p:ext uri="{BB962C8B-B14F-4D97-AF65-F5344CB8AC3E}">
        <p14:creationId xmlns:p14="http://schemas.microsoft.com/office/powerpoint/2010/main" val="155059382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16B93070-4233-4E97-9786-EC29B9EEB1D2}" type="slidenum">
              <a:rPr lang="en-US" smtClean="0"/>
              <a:pPr/>
              <a:t>148</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r>
              <a:rPr lang="en-US" dirty="0"/>
              <a:t>Note elapsed time and the suspended solids that will settle by gravity if given enough time.</a:t>
            </a:r>
          </a:p>
        </p:txBody>
      </p:sp>
    </p:spTree>
    <p:extLst>
      <p:ext uri="{BB962C8B-B14F-4D97-AF65-F5344CB8AC3E}">
        <p14:creationId xmlns:p14="http://schemas.microsoft.com/office/powerpoint/2010/main" val="102668049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A112773D-C28E-413D-8D2C-C328F3D3EA0D}" type="slidenum">
              <a:rPr lang="en-US" smtClean="0"/>
              <a:pPr/>
              <a:t>149</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r>
              <a:rPr lang="en-US"/>
              <a:t>2 drops makes little difference to water quality but created larger flocs, how will this affect our CTS efficiency? Always use the lowest dose rate that will cause flocculation.</a:t>
            </a:r>
          </a:p>
        </p:txBody>
      </p:sp>
    </p:spTree>
    <p:extLst>
      <p:ext uri="{BB962C8B-B14F-4D97-AF65-F5344CB8AC3E}">
        <p14:creationId xmlns:p14="http://schemas.microsoft.com/office/powerpoint/2010/main" val="36232540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5E31112D-294E-43EB-A4D8-5932FD5A07EB}" type="slidenum">
              <a:rPr lang="en-US" smtClean="0"/>
              <a:pPr/>
              <a:t>150</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r>
              <a:rPr lang="en-US"/>
              <a:t>Some chemical flocculants performance is limited by pH. Some regulations control pH parameters in discharge. State water quality standards and the CGP.</a:t>
            </a:r>
          </a:p>
        </p:txBody>
      </p:sp>
    </p:spTree>
    <p:extLst>
      <p:ext uri="{BB962C8B-B14F-4D97-AF65-F5344CB8AC3E}">
        <p14:creationId xmlns:p14="http://schemas.microsoft.com/office/powerpoint/2010/main" val="120245228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46DEB4C-6FBB-462C-9D3F-8C49C71FA5FA}" type="slidenum">
              <a:rPr lang="en-US" smtClean="0"/>
              <a:pPr/>
              <a:t>151</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r>
              <a:rPr lang="en-US"/>
              <a:t>pH remediation controller reads influent &amp; effluent to regulate the CO2 gas injection.</a:t>
            </a:r>
          </a:p>
        </p:txBody>
      </p:sp>
    </p:spTree>
    <p:extLst>
      <p:ext uri="{BB962C8B-B14F-4D97-AF65-F5344CB8AC3E}">
        <p14:creationId xmlns:p14="http://schemas.microsoft.com/office/powerpoint/2010/main" val="23636186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751F18A9-D455-4EE1-881F-455EE2E690D3}" type="slidenum">
              <a:rPr lang="en-US" smtClean="0"/>
              <a:pPr/>
              <a:t>152</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r>
              <a:rPr lang="en-US"/>
              <a:t>Two bubblers are locater in the mixing pipe. The results are measured after the settling tank and filters prior to discharge.</a:t>
            </a:r>
          </a:p>
        </p:txBody>
      </p:sp>
    </p:spTree>
    <p:extLst>
      <p:ext uri="{BB962C8B-B14F-4D97-AF65-F5344CB8AC3E}">
        <p14:creationId xmlns:p14="http://schemas.microsoft.com/office/powerpoint/2010/main" val="122146720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91C24F-5524-458A-BAA7-4FE55FACFC1C}" type="slidenum">
              <a:rPr lang="en-US"/>
              <a:pPr/>
              <a:t>156</a:t>
            </a:fld>
            <a:endParaRPr lang="en-US"/>
          </a:p>
        </p:txBody>
      </p:sp>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p:txBody>
          <a:bodyPr/>
          <a:lstStyle/>
          <a:p>
            <a:r>
              <a:rPr lang="en-US" dirty="0"/>
              <a:t>Pumped water dissolves the flocculant, either in socks or solid blocks, as it passes over it.  The pipe both mixes and protects the flocculant from drying.  The number of socks or blocks is adjusted to achieve acceptable performance.</a:t>
            </a:r>
          </a:p>
        </p:txBody>
      </p:sp>
    </p:spTree>
    <p:extLst>
      <p:ext uri="{BB962C8B-B14F-4D97-AF65-F5344CB8AC3E}">
        <p14:creationId xmlns:p14="http://schemas.microsoft.com/office/powerpoint/2010/main" val="90468915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EA5B36-4028-4BE3-ADD7-E98AB8573B0F}" type="slidenum">
              <a:rPr lang="en-US"/>
              <a:pPr/>
              <a:t>157</a:t>
            </a:fld>
            <a:endParaRPr lang="en-US"/>
          </a:p>
        </p:txBody>
      </p:sp>
      <p:sp>
        <p:nvSpPr>
          <p:cNvPr id="226306" name="Rectangle 2"/>
          <p:cNvSpPr>
            <a:spLocks noGrp="1" noRot="1" noChangeAspect="1" noChangeArrowheads="1" noTextEdit="1"/>
          </p:cNvSpPr>
          <p:nvPr>
            <p:ph type="sldImg"/>
          </p:nvPr>
        </p:nvSpPr>
        <p:spPr>
          <a:xfrm>
            <a:off x="1149350" y="692150"/>
            <a:ext cx="4706938" cy="3530600"/>
          </a:xfrm>
          <a:ln/>
        </p:spPr>
      </p:sp>
      <p:sp>
        <p:nvSpPr>
          <p:cNvPr id="226307" name="Rectangle 3"/>
          <p:cNvSpPr>
            <a:spLocks noGrp="1" noChangeArrowheads="1"/>
          </p:cNvSpPr>
          <p:nvPr>
            <p:ph type="body" idx="1"/>
          </p:nvPr>
        </p:nvSpPr>
        <p:spPr>
          <a:xfrm>
            <a:off x="923408" y="4452530"/>
            <a:ext cx="5156776" cy="4143842"/>
          </a:xfrm>
        </p:spPr>
        <p:txBody>
          <a:bodyPr/>
          <a:lstStyle/>
          <a:p>
            <a:r>
              <a:rPr lang="en-US"/>
              <a:t>Note how the bag inflates once flocculation is started.  This is because the flocs clog the pores, so the bags need replacing more frequently.</a:t>
            </a:r>
          </a:p>
        </p:txBody>
      </p:sp>
    </p:spTree>
    <p:extLst>
      <p:ext uri="{BB962C8B-B14F-4D97-AF65-F5344CB8AC3E}">
        <p14:creationId xmlns:p14="http://schemas.microsoft.com/office/powerpoint/2010/main" val="217359420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Note discharge was</a:t>
            </a:r>
            <a:r>
              <a:rPr lang="en-US" baseline="0" dirty="0"/>
              <a:t> </a:t>
            </a:r>
            <a:r>
              <a:rPr lang="en-US" baseline="0"/>
              <a:t>to land.</a:t>
            </a:r>
            <a:endParaRPr lang="en-US" dirty="0"/>
          </a:p>
        </p:txBody>
      </p:sp>
      <p:sp>
        <p:nvSpPr>
          <p:cNvPr id="4" name="Slide Number Placeholder 3"/>
          <p:cNvSpPr>
            <a:spLocks noGrp="1"/>
          </p:cNvSpPr>
          <p:nvPr>
            <p:ph type="sldNum" sz="quarter" idx="10"/>
          </p:nvPr>
        </p:nvSpPr>
        <p:spPr/>
        <p:txBody>
          <a:bodyPr/>
          <a:lstStyle/>
          <a:p>
            <a:fld id="{7D9BA9B4-1C4F-4EA7-A8CA-3F3E8301E4A7}" type="slidenum">
              <a:rPr lang="en-US" smtClean="0"/>
              <a:pPr/>
              <a:t>159</a:t>
            </a:fld>
            <a:endParaRPr lang="en-US"/>
          </a:p>
        </p:txBody>
      </p:sp>
    </p:spTree>
    <p:extLst>
      <p:ext uri="{BB962C8B-B14F-4D97-AF65-F5344CB8AC3E}">
        <p14:creationId xmlns:p14="http://schemas.microsoft.com/office/powerpoint/2010/main" val="18612604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PAM applied to road</a:t>
            </a:r>
            <a:r>
              <a:rPr lang="en-US" baseline="0" dirty="0"/>
              <a:t> surface to bind fine sediment on the haul road</a:t>
            </a:r>
            <a:endParaRPr lang="en-US" dirty="0"/>
          </a:p>
        </p:txBody>
      </p:sp>
      <p:sp>
        <p:nvSpPr>
          <p:cNvPr id="4" name="Slide Number Placeholder 3"/>
          <p:cNvSpPr>
            <a:spLocks noGrp="1"/>
          </p:cNvSpPr>
          <p:nvPr>
            <p:ph type="sldNum" sz="quarter" idx="10"/>
          </p:nvPr>
        </p:nvSpPr>
        <p:spPr/>
        <p:txBody>
          <a:bodyPr/>
          <a:lstStyle/>
          <a:p>
            <a:fld id="{3C25FCD7-B347-4B75-AB63-212A74FC999F}" type="slidenum">
              <a:rPr lang="en-US" smtClean="0"/>
              <a:t>160</a:t>
            </a:fld>
            <a:endParaRPr lang="en-US"/>
          </a:p>
        </p:txBody>
      </p:sp>
    </p:spTree>
    <p:extLst>
      <p:ext uri="{BB962C8B-B14F-4D97-AF65-F5344CB8AC3E}">
        <p14:creationId xmlns:p14="http://schemas.microsoft.com/office/powerpoint/2010/main" val="65871913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a fertilizer spreader to distribute the PAM</a:t>
            </a:r>
          </a:p>
        </p:txBody>
      </p:sp>
      <p:sp>
        <p:nvSpPr>
          <p:cNvPr id="4" name="Slide Number Placeholder 3"/>
          <p:cNvSpPr>
            <a:spLocks noGrp="1"/>
          </p:cNvSpPr>
          <p:nvPr>
            <p:ph type="sldNum" sz="quarter" idx="10"/>
          </p:nvPr>
        </p:nvSpPr>
        <p:spPr/>
        <p:txBody>
          <a:bodyPr/>
          <a:lstStyle/>
          <a:p>
            <a:fld id="{3C25FCD7-B347-4B75-AB63-212A74FC999F}" type="slidenum">
              <a:rPr lang="en-US" smtClean="0"/>
              <a:t>161</a:t>
            </a:fld>
            <a:endParaRPr lang="en-US"/>
          </a:p>
        </p:txBody>
      </p:sp>
    </p:spTree>
    <p:extLst>
      <p:ext uri="{BB962C8B-B14F-4D97-AF65-F5344CB8AC3E}">
        <p14:creationId xmlns:p14="http://schemas.microsoft.com/office/powerpoint/2010/main" val="78667393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View of the application rate of the granule PAM</a:t>
            </a:r>
          </a:p>
        </p:txBody>
      </p:sp>
      <p:sp>
        <p:nvSpPr>
          <p:cNvPr id="4" name="Slide Number Placeholder 3"/>
          <p:cNvSpPr>
            <a:spLocks noGrp="1"/>
          </p:cNvSpPr>
          <p:nvPr>
            <p:ph type="sldNum" sz="quarter" idx="10"/>
          </p:nvPr>
        </p:nvSpPr>
        <p:spPr/>
        <p:txBody>
          <a:bodyPr/>
          <a:lstStyle/>
          <a:p>
            <a:fld id="{3C25FCD7-B347-4B75-AB63-212A74FC999F}" type="slidenum">
              <a:rPr lang="en-US" smtClean="0"/>
              <a:t>163</a:t>
            </a:fld>
            <a:endParaRPr lang="en-US"/>
          </a:p>
        </p:txBody>
      </p:sp>
    </p:spTree>
    <p:extLst>
      <p:ext uri="{BB962C8B-B14F-4D97-AF65-F5344CB8AC3E}">
        <p14:creationId xmlns:p14="http://schemas.microsoft.com/office/powerpoint/2010/main" val="139043200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provide sediment retention for all treated sediments. This filter fabric trap collects the runoff from the haul road that has been treated with PAM and retains the sediments.</a:t>
            </a:r>
          </a:p>
        </p:txBody>
      </p:sp>
      <p:sp>
        <p:nvSpPr>
          <p:cNvPr id="4" name="Slide Number Placeholder 3"/>
          <p:cNvSpPr>
            <a:spLocks noGrp="1"/>
          </p:cNvSpPr>
          <p:nvPr>
            <p:ph type="sldNum" sz="quarter" idx="10"/>
          </p:nvPr>
        </p:nvSpPr>
        <p:spPr/>
        <p:txBody>
          <a:bodyPr/>
          <a:lstStyle/>
          <a:p>
            <a:fld id="{3C25FCD7-B347-4B75-AB63-212A74FC999F}" type="slidenum">
              <a:rPr lang="en-US" smtClean="0"/>
              <a:t>164</a:t>
            </a:fld>
            <a:endParaRPr lang="en-US"/>
          </a:p>
        </p:txBody>
      </p:sp>
    </p:spTree>
    <p:extLst>
      <p:ext uri="{BB962C8B-B14F-4D97-AF65-F5344CB8AC3E}">
        <p14:creationId xmlns:p14="http://schemas.microsoft.com/office/powerpoint/2010/main" val="158808877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p:cNvSpPr>
            <a:spLocks noGrp="1" noRot="1" noChangeAspect="1" noTextEdit="1"/>
          </p:cNvSpPr>
          <p:nvPr>
            <p:ph type="sldImg"/>
          </p:nvPr>
        </p:nvSpPr>
        <p:spPr>
          <a:xfrm>
            <a:off x="1184275" y="698500"/>
            <a:ext cx="4654550" cy="3490913"/>
          </a:xfrm>
          <a:ln/>
        </p:spPr>
      </p:sp>
      <p:sp>
        <p:nvSpPr>
          <p:cNvPr id="261123" name="Notes Placeholder 2"/>
          <p:cNvSpPr>
            <a:spLocks noGrp="1"/>
          </p:cNvSpPr>
          <p:nvPr>
            <p:ph type="body" idx="1"/>
          </p:nvPr>
        </p:nvSpPr>
        <p:spPr>
          <a:xfrm>
            <a:off x="702630" y="4422141"/>
            <a:ext cx="5617843" cy="4188140"/>
          </a:xfrm>
        </p:spPr>
        <p:txBody>
          <a:bodyPr lIns="93314" tIns="46658" rIns="93314" bIns="46658"/>
          <a:lstStyle/>
          <a:p>
            <a:pPr defTabSz="917185"/>
            <a:r>
              <a:rPr lang="en-US" dirty="0"/>
              <a:t>Pump intake in the excavation area</a:t>
            </a:r>
          </a:p>
        </p:txBody>
      </p:sp>
      <p:sp>
        <p:nvSpPr>
          <p:cNvPr id="261124"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27722BD3-4C86-47A0-85ED-442C3EFB2536}" type="slidenum">
              <a:rPr lang="en-US" sz="1200">
                <a:latin typeface="Times New Roman" pitchFamily="18" charset="0"/>
                <a:cs typeface="Arial" charset="0"/>
              </a:rPr>
              <a:pPr algn="r" defTabSz="933108"/>
              <a:t>165</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231045636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Image Placeholder 1"/>
          <p:cNvSpPr>
            <a:spLocks noGrp="1" noRot="1" noChangeAspect="1" noTextEdit="1"/>
          </p:cNvSpPr>
          <p:nvPr>
            <p:ph type="sldImg"/>
          </p:nvPr>
        </p:nvSpPr>
        <p:spPr>
          <a:xfrm>
            <a:off x="1184275" y="698500"/>
            <a:ext cx="4654550" cy="3490913"/>
          </a:xfrm>
          <a:ln/>
        </p:spPr>
      </p:sp>
      <p:sp>
        <p:nvSpPr>
          <p:cNvPr id="263171" name="Notes Placeholder 2"/>
          <p:cNvSpPr>
            <a:spLocks noGrp="1"/>
          </p:cNvSpPr>
          <p:nvPr>
            <p:ph type="body" idx="1"/>
          </p:nvPr>
        </p:nvSpPr>
        <p:spPr>
          <a:xfrm>
            <a:off x="702630" y="4422141"/>
            <a:ext cx="5617843" cy="4188140"/>
          </a:xfrm>
        </p:spPr>
        <p:txBody>
          <a:bodyPr lIns="93314" tIns="46658" rIns="93314" bIns="46658"/>
          <a:lstStyle/>
          <a:p>
            <a:pPr defTabSz="917185"/>
            <a:r>
              <a:rPr lang="en-US" dirty="0"/>
              <a:t>Dispersal system can use one chitosan sock or up to four depending on</a:t>
            </a:r>
            <a:r>
              <a:rPr lang="en-US" baseline="0" dirty="0"/>
              <a:t> the influent turbidity and the required dose rate.</a:t>
            </a:r>
            <a:endParaRPr lang="en-US" dirty="0"/>
          </a:p>
        </p:txBody>
      </p:sp>
      <p:sp>
        <p:nvSpPr>
          <p:cNvPr id="263172"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BF801D05-F7E9-4266-A10C-6730D6D2F3C9}" type="slidenum">
              <a:rPr lang="en-US" sz="1200">
                <a:latin typeface="Times New Roman" pitchFamily="18" charset="0"/>
                <a:cs typeface="Arial" charset="0"/>
              </a:rPr>
              <a:pPr algn="r" defTabSz="933108"/>
              <a:t>166</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117501374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p:cNvSpPr>
            <a:spLocks noGrp="1" noRot="1" noChangeAspect="1" noTextEdit="1"/>
          </p:cNvSpPr>
          <p:nvPr>
            <p:ph type="sldImg"/>
          </p:nvPr>
        </p:nvSpPr>
        <p:spPr>
          <a:xfrm>
            <a:off x="1184275" y="698500"/>
            <a:ext cx="4654550" cy="3490913"/>
          </a:xfrm>
          <a:ln/>
        </p:spPr>
      </p:sp>
      <p:sp>
        <p:nvSpPr>
          <p:cNvPr id="267267" name="Notes Placeholder 2"/>
          <p:cNvSpPr>
            <a:spLocks noGrp="1"/>
          </p:cNvSpPr>
          <p:nvPr>
            <p:ph type="body" idx="1"/>
          </p:nvPr>
        </p:nvSpPr>
        <p:spPr>
          <a:xfrm>
            <a:off x="702630" y="4422141"/>
            <a:ext cx="5617843" cy="4188140"/>
          </a:xfrm>
        </p:spPr>
        <p:txBody>
          <a:bodyPr lIns="93314" tIns="46658" rIns="93314" bIns="46658"/>
          <a:lstStyle/>
          <a:p>
            <a:pPr defTabSz="917185"/>
            <a:r>
              <a:rPr lang="en-US" dirty="0"/>
              <a:t>Provide for</a:t>
            </a:r>
            <a:r>
              <a:rPr lang="en-US" baseline="0" dirty="0"/>
              <a:t> sediment retention in the project area</a:t>
            </a:r>
            <a:endParaRPr lang="en-US" dirty="0"/>
          </a:p>
        </p:txBody>
      </p:sp>
      <p:sp>
        <p:nvSpPr>
          <p:cNvPr id="267268"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1A7AE419-4C93-45DB-AF8B-887CCF175EB9}" type="slidenum">
              <a:rPr lang="en-US" sz="1200">
                <a:latin typeface="Times New Roman" pitchFamily="18" charset="0"/>
                <a:cs typeface="Arial" charset="0"/>
              </a:rPr>
              <a:pPr algn="r" defTabSz="933108"/>
              <a:t>167</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21162039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Image Placeholder 1"/>
          <p:cNvSpPr>
            <a:spLocks noGrp="1" noRot="1" noChangeAspect="1" noTextEdit="1"/>
          </p:cNvSpPr>
          <p:nvPr>
            <p:ph type="sldImg"/>
          </p:nvPr>
        </p:nvSpPr>
        <p:spPr>
          <a:xfrm>
            <a:off x="1184275" y="698500"/>
            <a:ext cx="4654550" cy="3490913"/>
          </a:xfrm>
          <a:ln/>
        </p:spPr>
      </p:sp>
      <p:sp>
        <p:nvSpPr>
          <p:cNvPr id="271363" name="Notes Placeholder 2"/>
          <p:cNvSpPr>
            <a:spLocks noGrp="1"/>
          </p:cNvSpPr>
          <p:nvPr>
            <p:ph type="body" idx="1"/>
          </p:nvPr>
        </p:nvSpPr>
        <p:spPr>
          <a:xfrm>
            <a:off x="702630" y="4422141"/>
            <a:ext cx="5617843" cy="4188140"/>
          </a:xfrm>
        </p:spPr>
        <p:txBody>
          <a:bodyPr lIns="93314" tIns="46658" rIns="93314" bIns="46658"/>
          <a:lstStyle/>
          <a:p>
            <a:pPr defTabSz="917185"/>
            <a:endParaRPr lang="en-US" dirty="0"/>
          </a:p>
        </p:txBody>
      </p:sp>
      <p:sp>
        <p:nvSpPr>
          <p:cNvPr id="271364"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BD48285E-6EF0-481E-8015-BA6306CD8087}" type="slidenum">
              <a:rPr lang="en-US" sz="1200">
                <a:latin typeface="Times New Roman" pitchFamily="18" charset="0"/>
                <a:cs typeface="Arial" charset="0"/>
              </a:rPr>
              <a:pPr algn="r" defTabSz="933108"/>
              <a:t>168</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390105637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Image Placeholder 1"/>
          <p:cNvSpPr>
            <a:spLocks noGrp="1" noRot="1" noChangeAspect="1" noTextEdit="1"/>
          </p:cNvSpPr>
          <p:nvPr>
            <p:ph type="sldImg"/>
          </p:nvPr>
        </p:nvSpPr>
        <p:spPr>
          <a:xfrm>
            <a:off x="1184275" y="698500"/>
            <a:ext cx="4654550" cy="3490913"/>
          </a:xfrm>
          <a:ln/>
        </p:spPr>
      </p:sp>
      <p:sp>
        <p:nvSpPr>
          <p:cNvPr id="273411" name="Notes Placeholder 2"/>
          <p:cNvSpPr>
            <a:spLocks noGrp="1"/>
          </p:cNvSpPr>
          <p:nvPr>
            <p:ph type="body" idx="1"/>
          </p:nvPr>
        </p:nvSpPr>
        <p:spPr>
          <a:xfrm>
            <a:off x="702630" y="4422141"/>
            <a:ext cx="5617843" cy="4188140"/>
          </a:xfrm>
        </p:spPr>
        <p:txBody>
          <a:bodyPr lIns="93314" tIns="46658" rIns="93314" bIns="46658"/>
          <a:lstStyle/>
          <a:p>
            <a:pPr defTabSz="917185"/>
            <a:endParaRPr lang="en-US" dirty="0"/>
          </a:p>
        </p:txBody>
      </p:sp>
      <p:sp>
        <p:nvSpPr>
          <p:cNvPr id="273412"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43A29A01-049B-4657-833B-775766B33A8C}" type="slidenum">
              <a:rPr lang="en-US" sz="1200">
                <a:latin typeface="Times New Roman" pitchFamily="18" charset="0"/>
                <a:cs typeface="Arial" charset="0"/>
              </a:rPr>
              <a:pPr algn="r" defTabSz="933108"/>
              <a:t>169</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19469087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Image Placeholder 1"/>
          <p:cNvSpPr>
            <a:spLocks noGrp="1" noRot="1" noChangeAspect="1" noTextEdit="1"/>
          </p:cNvSpPr>
          <p:nvPr>
            <p:ph type="sldImg"/>
          </p:nvPr>
        </p:nvSpPr>
        <p:spPr>
          <a:xfrm>
            <a:off x="1184275" y="698500"/>
            <a:ext cx="4654550" cy="3490913"/>
          </a:xfrm>
          <a:ln/>
        </p:spPr>
      </p:sp>
      <p:sp>
        <p:nvSpPr>
          <p:cNvPr id="275459" name="Notes Placeholder 2"/>
          <p:cNvSpPr>
            <a:spLocks noGrp="1"/>
          </p:cNvSpPr>
          <p:nvPr>
            <p:ph type="body" idx="1"/>
          </p:nvPr>
        </p:nvSpPr>
        <p:spPr>
          <a:xfrm>
            <a:off x="702630" y="4422141"/>
            <a:ext cx="5617843" cy="4188140"/>
          </a:xfrm>
        </p:spPr>
        <p:txBody>
          <a:bodyPr lIns="93314" tIns="46658" rIns="93314" bIns="46658"/>
          <a:lstStyle/>
          <a:p>
            <a:pPr defTabSz="917185"/>
            <a:r>
              <a:rPr lang="en-US" dirty="0"/>
              <a:t>Added the filter fabric sediment retention for sediment capture</a:t>
            </a:r>
          </a:p>
        </p:txBody>
      </p:sp>
      <p:sp>
        <p:nvSpPr>
          <p:cNvPr id="275460"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D7E75A84-8406-43F4-824E-C2AE7B9EDABD}" type="slidenum">
              <a:rPr lang="en-US" sz="1200">
                <a:latin typeface="Times New Roman" pitchFamily="18" charset="0"/>
                <a:cs typeface="Arial" charset="0"/>
              </a:rPr>
              <a:pPr algn="r" defTabSz="933108"/>
              <a:t>170</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131194660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Image Placeholder 1"/>
          <p:cNvSpPr>
            <a:spLocks noGrp="1" noRot="1" noChangeAspect="1" noTextEdit="1"/>
          </p:cNvSpPr>
          <p:nvPr>
            <p:ph type="sldImg"/>
          </p:nvPr>
        </p:nvSpPr>
        <p:spPr>
          <a:xfrm>
            <a:off x="1184275" y="698500"/>
            <a:ext cx="4654550" cy="3490913"/>
          </a:xfrm>
          <a:ln/>
        </p:spPr>
      </p:sp>
      <p:sp>
        <p:nvSpPr>
          <p:cNvPr id="279555" name="Notes Placeholder 2"/>
          <p:cNvSpPr>
            <a:spLocks noGrp="1"/>
          </p:cNvSpPr>
          <p:nvPr>
            <p:ph type="body" idx="1"/>
          </p:nvPr>
        </p:nvSpPr>
        <p:spPr>
          <a:xfrm>
            <a:off x="702630" y="4422141"/>
            <a:ext cx="5617843" cy="4188140"/>
          </a:xfrm>
        </p:spPr>
        <p:txBody>
          <a:bodyPr lIns="93314" tIns="46658" rIns="93314" bIns="46658"/>
          <a:lstStyle/>
          <a:p>
            <a:pPr defTabSz="917185"/>
            <a:endParaRPr lang="en-US" dirty="0"/>
          </a:p>
        </p:txBody>
      </p:sp>
      <p:sp>
        <p:nvSpPr>
          <p:cNvPr id="279556"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ADC8ED2D-9EA1-4288-96CA-6196C82DBB75}" type="slidenum">
              <a:rPr lang="en-US" sz="1200">
                <a:latin typeface="Times New Roman" pitchFamily="18" charset="0"/>
                <a:cs typeface="Arial" charset="0"/>
              </a:rPr>
              <a:pPr algn="r" defTabSz="933108"/>
              <a:t>171</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421500194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a:xfrm>
            <a:off x="1184275" y="698500"/>
            <a:ext cx="4654550" cy="3490913"/>
          </a:xfrm>
          <a:ln/>
        </p:spPr>
      </p:sp>
      <p:sp>
        <p:nvSpPr>
          <p:cNvPr id="281603" name="Notes Placeholder 2"/>
          <p:cNvSpPr>
            <a:spLocks noGrp="1"/>
          </p:cNvSpPr>
          <p:nvPr>
            <p:ph type="body" idx="1"/>
          </p:nvPr>
        </p:nvSpPr>
        <p:spPr>
          <a:xfrm>
            <a:off x="702630" y="4422141"/>
            <a:ext cx="5617843" cy="4188140"/>
          </a:xfrm>
        </p:spPr>
        <p:txBody>
          <a:bodyPr lIns="93314" tIns="46658" rIns="93314" bIns="46658"/>
          <a:lstStyle/>
          <a:p>
            <a:pPr defTabSz="917185"/>
            <a:endParaRPr lang="en-US" dirty="0"/>
          </a:p>
        </p:txBody>
      </p:sp>
      <p:sp>
        <p:nvSpPr>
          <p:cNvPr id="281604" name="Slide Number Placeholder 3"/>
          <p:cNvSpPr txBox="1">
            <a:spLocks noGrp="1"/>
          </p:cNvSpPr>
          <p:nvPr/>
        </p:nvSpPr>
        <p:spPr bwMode="auto">
          <a:xfrm>
            <a:off x="3978377" y="8842690"/>
            <a:ext cx="3043131" cy="464819"/>
          </a:xfrm>
          <a:prstGeom prst="rect">
            <a:avLst/>
          </a:prstGeom>
          <a:noFill/>
          <a:ln w="9525">
            <a:noFill/>
            <a:miter lim="800000"/>
            <a:headEnd/>
            <a:tailEnd/>
          </a:ln>
        </p:spPr>
        <p:txBody>
          <a:bodyPr lIns="93314" tIns="46658" rIns="93314" bIns="46658" anchor="b"/>
          <a:lstStyle/>
          <a:p>
            <a:pPr algn="r" defTabSz="933108"/>
            <a:fld id="{6AF8ECD1-1AEA-4BA0-A2A9-567D1C1BCB59}" type="slidenum">
              <a:rPr lang="en-US" sz="1200">
                <a:latin typeface="Times New Roman" pitchFamily="18" charset="0"/>
                <a:cs typeface="Arial" charset="0"/>
              </a:rPr>
              <a:pPr algn="r" defTabSz="933108"/>
              <a:t>172</a:t>
            </a:fld>
            <a:endParaRPr lang="en-US" sz="1200" dirty="0">
              <a:latin typeface="Times New Roman" pitchFamily="18" charset="0"/>
              <a:cs typeface="Arial" charset="0"/>
            </a:endParaRPr>
          </a:p>
        </p:txBody>
      </p:sp>
    </p:spTree>
    <p:extLst>
      <p:ext uri="{BB962C8B-B14F-4D97-AF65-F5344CB8AC3E}">
        <p14:creationId xmlns:p14="http://schemas.microsoft.com/office/powerpoint/2010/main" val="3992793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7A3FC8F4-CD7F-4563-A542-9D71C7351ED3}"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BF09971D-67C2-4983-A6F8-31E97BC258D7}"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884280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5308331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841479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243302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861070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503582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4028939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3460426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17872431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28160208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7517923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5DAA24C-221B-4541-A4A3-9527A4AE835F}"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15905887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prstClr val="white">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prstClr val="white">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506078-D574-4182-B7A2-CDB903510A72}" type="slidenum">
              <a:rPr lang="en-US">
                <a:solidFill>
                  <a:prstClr val="white">
                    <a:tint val="75000"/>
                  </a:prstClr>
                </a:solidFill>
              </a:rPr>
              <a:pPr>
                <a:defRPr/>
              </a:pPr>
              <a:t>‹#›</a:t>
            </a:fld>
            <a:endParaRPr lang="en-US" dirty="0">
              <a:solidFill>
                <a:prstClr val="white">
                  <a:tint val="75000"/>
                </a:prstClr>
              </a:solidFill>
            </a:endParaRPr>
          </a:p>
        </p:txBody>
      </p:sp>
    </p:spTree>
    <p:extLst>
      <p:ext uri="{BB962C8B-B14F-4D97-AF65-F5344CB8AC3E}">
        <p14:creationId xmlns:p14="http://schemas.microsoft.com/office/powerpoint/2010/main" val="326029428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13676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83950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38422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32889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30248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3408117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704954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5979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662253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902015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93125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96B14-D051-4BF8-AE41-9D10B27EF7A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BC84927-C5C7-4A02-936D-871586143A96}"/>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1C7C3E6-9258-42D1-9185-896389AE6487}"/>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149E3E1A-2DAF-4128-850D-E9079746F7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C01C3-D32B-4EA0-B32B-7DAE54BCFF5B}"/>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30608979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97CC-00BC-4E2E-91ED-68BD0EC5FC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506236-234E-4804-A744-8E3A308F65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0E9B2A-0994-4790-9411-74291EF8422F}"/>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8DECEE5E-2C8A-4D3E-97AC-A97452EFB7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8BE047-1725-4DDE-BD83-91CB51CADB10}"/>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21550604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19E0D-6671-496D-B54D-DC2353667A54}"/>
              </a:ext>
            </a:extLst>
          </p:cNvPr>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4687A2-C66A-4601-9939-730E3C784519}"/>
              </a:ext>
            </a:extLst>
          </p:cNvPr>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BDCC0-4AA9-4402-9C38-5C0AE9DDA427}"/>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6C06AB62-8149-4C7E-813A-4263235B64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A80B70-8E5C-40CF-AF7B-686C6561C2FC}"/>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16259302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B676-C45C-4935-B345-99FA64356D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B23633-355B-4162-855F-ECD12E95055F}"/>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1F1EF1-38CE-4C3E-B3D5-9D3F298B41F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CA260BE-E251-415F-98D0-21B527349FD4}"/>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6" name="Footer Placeholder 5">
            <a:extLst>
              <a:ext uri="{FF2B5EF4-FFF2-40B4-BE49-F238E27FC236}">
                <a16:creationId xmlns:a16="http://schemas.microsoft.com/office/drawing/2014/main" id="{AED48927-9FA8-49F8-A616-6DE43D83D0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8A1A07-1AFB-486F-B082-901A898D85CB}"/>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1922620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80D24-7D29-4E9F-A64F-00A36D4D816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70F981C-BF97-4C23-BF32-D4235AF432D3}"/>
              </a:ext>
            </a:extLst>
          </p:cNvPr>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2A966D-EACE-4064-8746-02BB7E3AB3F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A73DBCE-84DB-45DF-B7DF-E5A3D236129E}"/>
              </a:ext>
            </a:extLst>
          </p:cNvPr>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8D45BD-67D3-4C73-B1A3-B0FCC3210691}"/>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2AFE39-5DC0-4872-9FE5-C27F323518BE}"/>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8" name="Footer Placeholder 7">
            <a:extLst>
              <a:ext uri="{FF2B5EF4-FFF2-40B4-BE49-F238E27FC236}">
                <a16:creationId xmlns:a16="http://schemas.microsoft.com/office/drawing/2014/main" id="{72F08204-D128-4EDF-9AA4-818065D053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CD011B-0192-4FBC-AD58-DD1B7D1DE9E6}"/>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484486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599DD-ED31-4C12-9C81-68BE5793DD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63FFBA-92DC-4D63-9966-C3AF91595A17}"/>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4" name="Footer Placeholder 3">
            <a:extLst>
              <a:ext uri="{FF2B5EF4-FFF2-40B4-BE49-F238E27FC236}">
                <a16:creationId xmlns:a16="http://schemas.microsoft.com/office/drawing/2014/main" id="{81EA1271-47E7-4DE7-B68F-86C671AAC5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188682-6E15-46BF-8518-A51A7A6843C8}"/>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128046630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7C2DDE-04D7-486E-988C-E2AA283EC442}"/>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3" name="Footer Placeholder 2">
            <a:extLst>
              <a:ext uri="{FF2B5EF4-FFF2-40B4-BE49-F238E27FC236}">
                <a16:creationId xmlns:a16="http://schemas.microsoft.com/office/drawing/2014/main" id="{747139D2-A1A7-4167-971E-21471F6F04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83DBCD-84C2-480A-8539-2706B1B1BF1B}"/>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25692768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31ACB-CD72-43B1-A7A3-E947F809BC6C}"/>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E5527A-8564-4481-AE9F-106E9BE8430B}"/>
              </a:ext>
            </a:extLst>
          </p:cNvPr>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539AB2-155C-47DE-B24D-6A4CF456AB18}"/>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62381F-A340-42DB-9B70-5429D73690CD}"/>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6" name="Footer Placeholder 5">
            <a:extLst>
              <a:ext uri="{FF2B5EF4-FFF2-40B4-BE49-F238E27FC236}">
                <a16:creationId xmlns:a16="http://schemas.microsoft.com/office/drawing/2014/main" id="{BDB94953-A2FE-4F18-BCD5-C1C1B0B1EA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D2CFCC-EAA8-4E49-A76E-1C275633D654}"/>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38148398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DD857-7098-419A-9A35-8BDB3EA7CFE3}"/>
              </a:ext>
            </a:extLst>
          </p:cNvPr>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972B392-1463-4E7F-8C6D-B2DE80FD3E8A}"/>
              </a:ext>
            </a:extLst>
          </p:cNvPr>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B614B8-9B9C-4F94-8051-3B71CF27731C}"/>
              </a:ext>
            </a:extLst>
          </p:cNvPr>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16343-2171-4298-B332-6822DB7AA70D}"/>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6" name="Footer Placeholder 5">
            <a:extLst>
              <a:ext uri="{FF2B5EF4-FFF2-40B4-BE49-F238E27FC236}">
                <a16:creationId xmlns:a16="http://schemas.microsoft.com/office/drawing/2014/main" id="{D03CF1DD-5B05-477F-BA4A-C64961BA57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19455D-A66A-404D-880B-D67DE55FF421}"/>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320133595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9C327-B031-4B76-B48B-A272AD14E3E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0D3F2B-582A-409C-868C-5BB8019097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16D6F4-1563-456B-A707-227C4159EDB3}"/>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07346254-44A1-4F43-90BB-A1ADAE8EDE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31D5B5-C01B-40A9-B8B6-B2ABA5BB13C2}"/>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18760298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8BF782-4E41-4492-AD6A-9F3FF9DBF7D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FD1443-D4B9-419A-B1AD-946A125D713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504E03-2112-4BAF-A2F1-0A37F00372D4}"/>
              </a:ext>
            </a:extLst>
          </p:cNvPr>
          <p:cNvSpPr>
            <a:spLocks noGrp="1"/>
          </p:cNvSpPr>
          <p:nvPr>
            <p:ph type="dt" sz="half" idx="10"/>
          </p:nvPr>
        </p:nvSpPr>
        <p:spPr/>
        <p:txBody>
          <a:body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558A08A2-D823-447F-A9DE-031DB6A10C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FCEFFF-0474-441C-9113-FB6C2A160CEC}"/>
              </a:ext>
            </a:extLst>
          </p:cNvPr>
          <p:cNvSpPr>
            <a:spLocks noGrp="1"/>
          </p:cNvSpPr>
          <p:nvPr>
            <p:ph type="sldNum" sz="quarter" idx="12"/>
          </p:nvPr>
        </p:nvSpPr>
        <p:spPr/>
        <p:txBody>
          <a:bodyPr/>
          <a:lstStyle/>
          <a:p>
            <a:fld id="{F52B37CA-53FA-413C-988E-B99384F148B5}" type="slidenum">
              <a:rPr lang="en-US" smtClean="0"/>
              <a:t>‹#›</a:t>
            </a:fld>
            <a:endParaRPr lang="en-US"/>
          </a:p>
        </p:txBody>
      </p:sp>
    </p:spTree>
    <p:extLst>
      <p:ext uri="{BB962C8B-B14F-4D97-AF65-F5344CB8AC3E}">
        <p14:creationId xmlns:p14="http://schemas.microsoft.com/office/powerpoint/2010/main" val="3738736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D18EAED-1C3F-4E29-8066-AE3C975FBACF}"/>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16B95528-6461-448B-BF00-872BCF30C0AE}" type="datetimeFigureOut">
              <a:rPr lang="en-US"/>
              <a:pPr>
                <a:defRPr/>
              </a:pPr>
              <a:t>7/13/2026</a:t>
            </a:fld>
            <a:endParaRPr lang="en-US"/>
          </a:p>
        </p:txBody>
      </p:sp>
      <p:sp>
        <p:nvSpPr>
          <p:cNvPr id="5" name="Footer Placeholder 4">
            <a:extLst>
              <a:ext uri="{FF2B5EF4-FFF2-40B4-BE49-F238E27FC236}">
                <a16:creationId xmlns:a16="http://schemas.microsoft.com/office/drawing/2014/main" id="{7CB55D09-CB0B-4502-BE12-C7527CAAC349}"/>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C600F016-2122-42BB-A75F-F6794830C4FD}"/>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395F6FB0-79B3-4F01-BF1F-B715C4A24D33}" type="slidenum">
              <a:rPr lang="en-US" altLang="en-US"/>
              <a:pPr>
                <a:defRPr/>
              </a:pPr>
              <a:t>‹#›</a:t>
            </a:fld>
            <a:endParaRPr lang="en-US" altLang="en-US"/>
          </a:p>
        </p:txBody>
      </p:sp>
    </p:spTree>
    <p:extLst>
      <p:ext uri="{BB962C8B-B14F-4D97-AF65-F5344CB8AC3E}">
        <p14:creationId xmlns:p14="http://schemas.microsoft.com/office/powerpoint/2010/main" val="29395434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ACEE6F-6E2A-461F-8E9C-79F8AF7C4958}"/>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B444C03D-A528-4082-86D2-9C5BC3BDF600}" type="datetimeFigureOut">
              <a:rPr lang="en-US"/>
              <a:pPr>
                <a:defRPr/>
              </a:pPr>
              <a:t>7/13/2026</a:t>
            </a:fld>
            <a:endParaRPr lang="en-US"/>
          </a:p>
        </p:txBody>
      </p:sp>
      <p:sp>
        <p:nvSpPr>
          <p:cNvPr id="5" name="Footer Placeholder 4">
            <a:extLst>
              <a:ext uri="{FF2B5EF4-FFF2-40B4-BE49-F238E27FC236}">
                <a16:creationId xmlns:a16="http://schemas.microsoft.com/office/drawing/2014/main" id="{D9A047A1-0472-4A24-BDD0-B9C3592094F3}"/>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294B5E32-D63F-419F-82E6-713F241E286F}"/>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7F5F6C63-8943-4F2A-9DEE-61FE31108607}" type="slidenum">
              <a:rPr lang="en-US" altLang="en-US"/>
              <a:pPr>
                <a:defRPr/>
              </a:pPr>
              <a:t>‹#›</a:t>
            </a:fld>
            <a:endParaRPr lang="en-US" altLang="en-US"/>
          </a:p>
        </p:txBody>
      </p:sp>
    </p:spTree>
    <p:extLst>
      <p:ext uri="{BB962C8B-B14F-4D97-AF65-F5344CB8AC3E}">
        <p14:creationId xmlns:p14="http://schemas.microsoft.com/office/powerpoint/2010/main" val="40911258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7B855E-3607-4C5B-BB2E-542601564EDF}"/>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59833179-741B-4467-BE3F-33E44D003102}" type="datetimeFigureOut">
              <a:rPr lang="en-US"/>
              <a:pPr>
                <a:defRPr/>
              </a:pPr>
              <a:t>7/13/2026</a:t>
            </a:fld>
            <a:endParaRPr lang="en-US"/>
          </a:p>
        </p:txBody>
      </p:sp>
      <p:sp>
        <p:nvSpPr>
          <p:cNvPr id="5" name="Footer Placeholder 4">
            <a:extLst>
              <a:ext uri="{FF2B5EF4-FFF2-40B4-BE49-F238E27FC236}">
                <a16:creationId xmlns:a16="http://schemas.microsoft.com/office/drawing/2014/main" id="{5D94A71A-A5E0-42A9-9F3F-B09F477DE089}"/>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D99D4DA2-79F4-4B2B-BE63-6452AC5C5E49}"/>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20BDD0BD-7CBE-45AA-875F-BC625CAC5535}" type="slidenum">
              <a:rPr lang="en-US" altLang="en-US"/>
              <a:pPr>
                <a:defRPr/>
              </a:pPr>
              <a:t>‹#›</a:t>
            </a:fld>
            <a:endParaRPr lang="en-US" altLang="en-US"/>
          </a:p>
        </p:txBody>
      </p:sp>
    </p:spTree>
    <p:extLst>
      <p:ext uri="{BB962C8B-B14F-4D97-AF65-F5344CB8AC3E}">
        <p14:creationId xmlns:p14="http://schemas.microsoft.com/office/powerpoint/2010/main" val="10710266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E1F7EB-9C4B-4025-92A0-4E845A47D210}"/>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D7CC0525-3939-42B3-9AF0-F4912CFB081C}" type="datetimeFigureOut">
              <a:rPr lang="en-US"/>
              <a:pPr>
                <a:defRPr/>
              </a:pPr>
              <a:t>7/13/2026</a:t>
            </a:fld>
            <a:endParaRPr lang="en-US"/>
          </a:p>
        </p:txBody>
      </p:sp>
      <p:sp>
        <p:nvSpPr>
          <p:cNvPr id="6" name="Footer Placeholder 5">
            <a:extLst>
              <a:ext uri="{FF2B5EF4-FFF2-40B4-BE49-F238E27FC236}">
                <a16:creationId xmlns:a16="http://schemas.microsoft.com/office/drawing/2014/main" id="{D0A511C5-7AFE-484B-96A3-A52750377A51}"/>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EF5782EE-0211-4562-A015-C722C3C607C2}"/>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2059EF33-B791-4520-B2AD-6CD54E2253AB}" type="slidenum">
              <a:rPr lang="en-US" altLang="en-US"/>
              <a:pPr>
                <a:defRPr/>
              </a:pPr>
              <a:t>‹#›</a:t>
            </a:fld>
            <a:endParaRPr lang="en-US" altLang="en-US"/>
          </a:p>
        </p:txBody>
      </p:sp>
    </p:spTree>
    <p:extLst>
      <p:ext uri="{BB962C8B-B14F-4D97-AF65-F5344CB8AC3E}">
        <p14:creationId xmlns:p14="http://schemas.microsoft.com/office/powerpoint/2010/main" val="57062534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22A3B9-6D68-4983-909B-15137EDA59BF}"/>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433134F6-3474-4FF9-B849-AA8989A7CA8E}" type="datetimeFigureOut">
              <a:rPr lang="en-US"/>
              <a:pPr>
                <a:defRPr/>
              </a:pPr>
              <a:t>7/13/2026</a:t>
            </a:fld>
            <a:endParaRPr lang="en-US"/>
          </a:p>
        </p:txBody>
      </p:sp>
      <p:sp>
        <p:nvSpPr>
          <p:cNvPr id="8" name="Footer Placeholder 7">
            <a:extLst>
              <a:ext uri="{FF2B5EF4-FFF2-40B4-BE49-F238E27FC236}">
                <a16:creationId xmlns:a16="http://schemas.microsoft.com/office/drawing/2014/main" id="{0E5913F2-59D4-4A2D-AFC4-924D2F5A223E}"/>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9" name="Slide Number Placeholder 8">
            <a:extLst>
              <a:ext uri="{FF2B5EF4-FFF2-40B4-BE49-F238E27FC236}">
                <a16:creationId xmlns:a16="http://schemas.microsoft.com/office/drawing/2014/main" id="{8FF6B344-65AF-4D9F-BED8-526D90646041}"/>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5405A357-BDAD-4A98-AA83-44172C038A13}" type="slidenum">
              <a:rPr lang="en-US" altLang="en-US"/>
              <a:pPr>
                <a:defRPr/>
              </a:pPr>
              <a:t>‹#›</a:t>
            </a:fld>
            <a:endParaRPr lang="en-US" altLang="en-US"/>
          </a:p>
        </p:txBody>
      </p:sp>
    </p:spTree>
    <p:extLst>
      <p:ext uri="{BB962C8B-B14F-4D97-AF65-F5344CB8AC3E}">
        <p14:creationId xmlns:p14="http://schemas.microsoft.com/office/powerpoint/2010/main" val="30198934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A1AE24-0DBE-470B-9E95-4ECA70F757C1}"/>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F5A18DE9-486F-4785-A124-162232CC2068}" type="datetimeFigureOut">
              <a:rPr lang="en-US"/>
              <a:pPr>
                <a:defRPr/>
              </a:pPr>
              <a:t>7/13/2026</a:t>
            </a:fld>
            <a:endParaRPr lang="en-US"/>
          </a:p>
        </p:txBody>
      </p:sp>
      <p:sp>
        <p:nvSpPr>
          <p:cNvPr id="4" name="Footer Placeholder 3">
            <a:extLst>
              <a:ext uri="{FF2B5EF4-FFF2-40B4-BE49-F238E27FC236}">
                <a16:creationId xmlns:a16="http://schemas.microsoft.com/office/drawing/2014/main" id="{53E30F8C-20B8-4184-88C4-842EEAB82135}"/>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5" name="Slide Number Placeholder 4">
            <a:extLst>
              <a:ext uri="{FF2B5EF4-FFF2-40B4-BE49-F238E27FC236}">
                <a16:creationId xmlns:a16="http://schemas.microsoft.com/office/drawing/2014/main" id="{7C8DE556-FE7F-43C8-B57C-C859BAA71E36}"/>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E67314EC-5A32-40F7-939D-595F448AA773}" type="slidenum">
              <a:rPr lang="en-US" altLang="en-US"/>
              <a:pPr>
                <a:defRPr/>
              </a:pPr>
              <a:t>‹#›</a:t>
            </a:fld>
            <a:endParaRPr lang="en-US" altLang="en-US"/>
          </a:p>
        </p:txBody>
      </p:sp>
    </p:spTree>
    <p:extLst>
      <p:ext uri="{BB962C8B-B14F-4D97-AF65-F5344CB8AC3E}">
        <p14:creationId xmlns:p14="http://schemas.microsoft.com/office/powerpoint/2010/main" val="13168512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22AB95-7765-4744-99F1-9F7D35DFA2FF}"/>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E7035811-5BE5-4600-AAC0-FD2C3669C075}" type="datetimeFigureOut">
              <a:rPr lang="en-US"/>
              <a:pPr>
                <a:defRPr/>
              </a:pPr>
              <a:t>7/13/2026</a:t>
            </a:fld>
            <a:endParaRPr lang="en-US"/>
          </a:p>
        </p:txBody>
      </p:sp>
      <p:sp>
        <p:nvSpPr>
          <p:cNvPr id="3" name="Footer Placeholder 2">
            <a:extLst>
              <a:ext uri="{FF2B5EF4-FFF2-40B4-BE49-F238E27FC236}">
                <a16:creationId xmlns:a16="http://schemas.microsoft.com/office/drawing/2014/main" id="{DAD955EF-6960-4C64-BEE9-48ABC80248E3}"/>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1431D811-5771-4553-985F-3A7039F896CD}"/>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BDBB68B9-C0B8-46AB-A96C-B616A92232A8}" type="slidenum">
              <a:rPr lang="en-US" altLang="en-US"/>
              <a:pPr>
                <a:defRPr/>
              </a:pPr>
              <a:t>‹#›</a:t>
            </a:fld>
            <a:endParaRPr lang="en-US" altLang="en-US"/>
          </a:p>
        </p:txBody>
      </p:sp>
    </p:spTree>
    <p:extLst>
      <p:ext uri="{BB962C8B-B14F-4D97-AF65-F5344CB8AC3E}">
        <p14:creationId xmlns:p14="http://schemas.microsoft.com/office/powerpoint/2010/main" val="2215220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253F962D-CF85-475B-995C-B9C2EE44FAB9}"/>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D2B6E726-7C05-4D43-99C6-FCF3F87BA884}" type="datetimeFigureOut">
              <a:rPr lang="en-US"/>
              <a:pPr>
                <a:defRPr/>
              </a:pPr>
              <a:t>7/13/2026</a:t>
            </a:fld>
            <a:endParaRPr lang="en-US"/>
          </a:p>
        </p:txBody>
      </p:sp>
      <p:sp>
        <p:nvSpPr>
          <p:cNvPr id="6" name="Footer Placeholder 5">
            <a:extLst>
              <a:ext uri="{FF2B5EF4-FFF2-40B4-BE49-F238E27FC236}">
                <a16:creationId xmlns:a16="http://schemas.microsoft.com/office/drawing/2014/main" id="{36B4E84B-F781-4524-8D36-45D0CBD8481B}"/>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3730EFBB-8E20-490C-82FD-3E55457332D6}"/>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5649F146-BD50-434E-A19A-75C9B1E4B7F7}" type="slidenum">
              <a:rPr lang="en-US" altLang="en-US"/>
              <a:pPr>
                <a:defRPr/>
              </a:pPr>
              <a:t>‹#›</a:t>
            </a:fld>
            <a:endParaRPr lang="en-US" altLang="en-US"/>
          </a:p>
        </p:txBody>
      </p:sp>
    </p:spTree>
    <p:extLst>
      <p:ext uri="{BB962C8B-B14F-4D97-AF65-F5344CB8AC3E}">
        <p14:creationId xmlns:p14="http://schemas.microsoft.com/office/powerpoint/2010/main" val="17084693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F23DE58-EB7E-4AB9-9A6D-5DCF2A0E528E}"/>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6719A233-8E4C-46A9-8767-47479EC6DBEF}" type="datetimeFigureOut">
              <a:rPr lang="en-US"/>
              <a:pPr>
                <a:defRPr/>
              </a:pPr>
              <a:t>7/13/2026</a:t>
            </a:fld>
            <a:endParaRPr lang="en-US"/>
          </a:p>
        </p:txBody>
      </p:sp>
      <p:sp>
        <p:nvSpPr>
          <p:cNvPr id="6" name="Footer Placeholder 5">
            <a:extLst>
              <a:ext uri="{FF2B5EF4-FFF2-40B4-BE49-F238E27FC236}">
                <a16:creationId xmlns:a16="http://schemas.microsoft.com/office/drawing/2014/main" id="{19FF52DC-321D-4F0C-9139-A27D100DBF20}"/>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8F47C664-6E05-4D62-8D3E-E5AA08155B8F}"/>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1AE72137-42C2-4DC8-A8B2-D6A7218A5E89}" type="slidenum">
              <a:rPr lang="en-US" altLang="en-US"/>
              <a:pPr>
                <a:defRPr/>
              </a:pPr>
              <a:t>‹#›</a:t>
            </a:fld>
            <a:endParaRPr lang="en-US" altLang="en-US"/>
          </a:p>
        </p:txBody>
      </p:sp>
    </p:spTree>
    <p:extLst>
      <p:ext uri="{BB962C8B-B14F-4D97-AF65-F5344CB8AC3E}">
        <p14:creationId xmlns:p14="http://schemas.microsoft.com/office/powerpoint/2010/main" val="1713599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AA02BA-1054-413C-9B7C-EF3D48D80F32}"/>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045EE68F-FCC1-4EF8-BA05-2B94EB19D61A}" type="datetimeFigureOut">
              <a:rPr lang="en-US"/>
              <a:pPr>
                <a:defRPr/>
              </a:pPr>
              <a:t>7/13/2026</a:t>
            </a:fld>
            <a:endParaRPr lang="en-US"/>
          </a:p>
        </p:txBody>
      </p:sp>
      <p:sp>
        <p:nvSpPr>
          <p:cNvPr id="5" name="Footer Placeholder 4">
            <a:extLst>
              <a:ext uri="{FF2B5EF4-FFF2-40B4-BE49-F238E27FC236}">
                <a16:creationId xmlns:a16="http://schemas.microsoft.com/office/drawing/2014/main" id="{C93FEAC4-D94D-4DAD-86A2-DD2B01F4C332}"/>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F548972C-C46A-465F-B518-40617BB72832}"/>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8FAC903D-0C29-40E5-80FB-1A34F8111968}" type="slidenum">
              <a:rPr lang="en-US" altLang="en-US"/>
              <a:pPr>
                <a:defRPr/>
              </a:pPr>
              <a:t>‹#›</a:t>
            </a:fld>
            <a:endParaRPr lang="en-US" altLang="en-US"/>
          </a:p>
        </p:txBody>
      </p:sp>
    </p:spTree>
    <p:extLst>
      <p:ext uri="{BB962C8B-B14F-4D97-AF65-F5344CB8AC3E}">
        <p14:creationId xmlns:p14="http://schemas.microsoft.com/office/powerpoint/2010/main" val="8068118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21764A-07BD-45C1-9009-AA2AD02F2654}"/>
              </a:ext>
            </a:extLst>
          </p:cNvPr>
          <p:cNvSpPr>
            <a:spLocks noGrp="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fld id="{BA92D215-2E15-4E81-9A5D-1A4875BED35A}" type="datetimeFigureOut">
              <a:rPr lang="en-US"/>
              <a:pPr>
                <a:defRPr/>
              </a:pPr>
              <a:t>7/13/2026</a:t>
            </a:fld>
            <a:endParaRPr lang="en-US"/>
          </a:p>
        </p:txBody>
      </p:sp>
      <p:sp>
        <p:nvSpPr>
          <p:cNvPr id="5" name="Footer Placeholder 4">
            <a:extLst>
              <a:ext uri="{FF2B5EF4-FFF2-40B4-BE49-F238E27FC236}">
                <a16:creationId xmlns:a16="http://schemas.microsoft.com/office/drawing/2014/main" id="{4A1DA89C-5439-4D30-B0C5-4DEBED742B20}"/>
              </a:ext>
            </a:extLst>
          </p:cNvPr>
          <p:cNvSpPr>
            <a:spLocks noGrp="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3C5F4508-94CF-4AA4-B857-64E0B40341A6}"/>
              </a:ext>
            </a:extLst>
          </p:cNvPr>
          <p:cNvSpPr>
            <a:spLocks noGrp="1"/>
          </p:cNvSpPr>
          <p:nvPr>
            <p:ph type="sldNum" sz="quarter" idx="12"/>
          </p:nvPr>
        </p:nvSpPr>
        <p:spPr/>
        <p:txBody>
          <a:bodyPr/>
          <a:lstStyle>
            <a:lvl1pPr eaLnBrk="0" hangingPunct="0">
              <a:defRPr>
                <a:latin typeface="Tahoma" panose="020B0604030504040204" pitchFamily="34" charset="0"/>
              </a:defRPr>
            </a:lvl1pPr>
          </a:lstStyle>
          <a:p>
            <a:pPr>
              <a:defRPr/>
            </a:pPr>
            <a:fld id="{8636BAA4-8B42-4924-AAFC-AA3D37FD0D63}" type="slidenum">
              <a:rPr lang="en-US" altLang="en-US"/>
              <a:pPr>
                <a:defRPr/>
              </a:pPr>
              <a:t>‹#›</a:t>
            </a:fld>
            <a:endParaRPr lang="en-US" altLang="en-US"/>
          </a:p>
        </p:txBody>
      </p:sp>
    </p:spTree>
    <p:extLst>
      <p:ext uri="{BB962C8B-B14F-4D97-AF65-F5344CB8AC3E}">
        <p14:creationId xmlns:p14="http://schemas.microsoft.com/office/powerpoint/2010/main" val="1422487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87E50A-56B4-48D5-91A2-C117A396F2A6}"/>
              </a:ext>
            </a:extLst>
          </p:cNvPr>
          <p:cNvSpPr>
            <a:spLocks noGrp="1" noChangeArrowheads="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6" name="Footer Placeholder 5">
            <a:extLst>
              <a:ext uri="{FF2B5EF4-FFF2-40B4-BE49-F238E27FC236}">
                <a16:creationId xmlns:a16="http://schemas.microsoft.com/office/drawing/2014/main" id="{D607F81E-3B6A-451B-BD30-F0CA6731395F}"/>
              </a:ext>
            </a:extLst>
          </p:cNvPr>
          <p:cNvSpPr>
            <a:spLocks noGrp="1" noChangeArrowheads="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9FCA7BDA-0EB9-4AE5-B2CD-9592B6329477}"/>
              </a:ext>
            </a:extLst>
          </p:cNvPr>
          <p:cNvSpPr>
            <a:spLocks noGrp="1" noChangeArrowheads="1"/>
          </p:cNvSpPr>
          <p:nvPr>
            <p:ph type="sldNum" sz="quarter" idx="12"/>
          </p:nvPr>
        </p:nvSpPr>
        <p:spPr/>
        <p:txBody>
          <a:bodyPr/>
          <a:lstStyle>
            <a:lvl1pPr eaLnBrk="0" hangingPunct="0">
              <a:defRPr>
                <a:latin typeface="Tahoma" panose="020B0604030504040204" pitchFamily="34" charset="0"/>
              </a:defRPr>
            </a:lvl1pPr>
          </a:lstStyle>
          <a:p>
            <a:pPr>
              <a:defRPr/>
            </a:pPr>
            <a:fld id="{83335180-1143-4B28-AFB2-7EB32D2D87C8}" type="slidenum">
              <a:rPr lang="en-US" altLang="en-US"/>
              <a:pPr>
                <a:defRPr/>
              </a:pPr>
              <a:t>‹#›</a:t>
            </a:fld>
            <a:endParaRPr lang="en-US" altLang="en-US"/>
          </a:p>
        </p:txBody>
      </p:sp>
    </p:spTree>
    <p:extLst>
      <p:ext uri="{BB962C8B-B14F-4D97-AF65-F5344CB8AC3E}">
        <p14:creationId xmlns:p14="http://schemas.microsoft.com/office/powerpoint/2010/main" val="4105280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AAA5B54-05CF-4405-9F4B-0FB3B50F9057}"/>
              </a:ext>
            </a:extLst>
          </p:cNvPr>
          <p:cNvSpPr>
            <a:spLocks noGrp="1" noChangeArrowheads="1"/>
          </p:cNvSpPr>
          <p:nvPr>
            <p:ph type="dt" sz="half" idx="10"/>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6" name="Footer Placeholder 5">
            <a:extLst>
              <a:ext uri="{FF2B5EF4-FFF2-40B4-BE49-F238E27FC236}">
                <a16:creationId xmlns:a16="http://schemas.microsoft.com/office/drawing/2014/main" id="{3C0D6E41-1565-4692-A4FB-CF2114D3CAD7}"/>
              </a:ext>
            </a:extLst>
          </p:cNvPr>
          <p:cNvSpPr>
            <a:spLocks noGrp="1" noChangeArrowheads="1"/>
          </p:cNvSpPr>
          <p:nvPr>
            <p:ph type="ftr" sz="quarter" idx="11"/>
          </p:nvPr>
        </p:nvSpPr>
        <p:spPr/>
        <p:txBody>
          <a:bodyPr/>
          <a:lstStyle>
            <a:lvl1pPr eaLnBrk="0" fontAlgn="base" hangingPunct="0">
              <a:spcBef>
                <a:spcPct val="0"/>
              </a:spcBef>
              <a:spcAft>
                <a:spcPct val="0"/>
              </a:spcAft>
              <a:defRPr>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D367EA0D-832F-4BE3-AF9B-7F899B0CC8A3}"/>
              </a:ext>
            </a:extLst>
          </p:cNvPr>
          <p:cNvSpPr>
            <a:spLocks noGrp="1" noChangeArrowheads="1"/>
          </p:cNvSpPr>
          <p:nvPr>
            <p:ph type="sldNum" sz="quarter" idx="12"/>
          </p:nvPr>
        </p:nvSpPr>
        <p:spPr/>
        <p:txBody>
          <a:bodyPr/>
          <a:lstStyle>
            <a:lvl1pPr eaLnBrk="0" hangingPunct="0">
              <a:defRPr>
                <a:latin typeface="Tahoma" panose="020B0604030504040204" pitchFamily="34" charset="0"/>
              </a:defRPr>
            </a:lvl1pPr>
          </a:lstStyle>
          <a:p>
            <a:pPr>
              <a:defRPr/>
            </a:pPr>
            <a:fld id="{8351ADF5-52DA-4C8A-A08E-5C3BA76D04B2}" type="slidenum">
              <a:rPr lang="en-US" altLang="en-US"/>
              <a:pPr>
                <a:defRPr/>
              </a:pPr>
              <a:t>‹#›</a:t>
            </a:fld>
            <a:endParaRPr lang="en-US" altLang="en-US"/>
          </a:p>
        </p:txBody>
      </p:sp>
    </p:spTree>
    <p:extLst>
      <p:ext uri="{BB962C8B-B14F-4D97-AF65-F5344CB8AC3E}">
        <p14:creationId xmlns:p14="http://schemas.microsoft.com/office/powerpoint/2010/main" val="30588366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57090"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857091"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a:extLst>
              <a:ext uri="{FF2B5EF4-FFF2-40B4-BE49-F238E27FC236}">
                <a16:creationId xmlns:a16="http://schemas.microsoft.com/office/drawing/2014/main" id="{A2D79CA9-E540-40ED-8287-2BFFF044DA5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7B5D8B-F70B-4F1E-9852-CA97EDC730C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9AE6064-2862-49C6-BB7D-7A2DFFC3F47C}"/>
              </a:ext>
            </a:extLst>
          </p:cNvPr>
          <p:cNvSpPr>
            <a:spLocks noGrp="1" noChangeArrowheads="1"/>
          </p:cNvSpPr>
          <p:nvPr>
            <p:ph type="sldNum" sz="quarter" idx="12"/>
          </p:nvPr>
        </p:nvSpPr>
        <p:spPr>
          <a:ln/>
        </p:spPr>
        <p:txBody>
          <a:bodyPr/>
          <a:lstStyle>
            <a:lvl1pPr>
              <a:defRPr/>
            </a:lvl1pPr>
          </a:lstStyle>
          <a:p>
            <a:fld id="{C3C84E55-AE37-49D9-BBAA-7474046A10D1}" type="slidenum">
              <a:rPr lang="en-US" altLang="en-US"/>
              <a:pPr/>
              <a:t>‹#›</a:t>
            </a:fld>
            <a:endParaRPr lang="en-US" altLang="en-US"/>
          </a:p>
        </p:txBody>
      </p:sp>
    </p:spTree>
    <p:extLst>
      <p:ext uri="{BB962C8B-B14F-4D97-AF65-F5344CB8AC3E}">
        <p14:creationId xmlns:p14="http://schemas.microsoft.com/office/powerpoint/2010/main" val="12199272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1316918-E9E0-4DD2-9ECD-7071DDB646D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512A042-F2F1-4944-935F-0B18C4F3DCE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E25DD59-6083-4F05-9B14-B4DF2849A41F}"/>
              </a:ext>
            </a:extLst>
          </p:cNvPr>
          <p:cNvSpPr>
            <a:spLocks noGrp="1" noChangeArrowheads="1"/>
          </p:cNvSpPr>
          <p:nvPr>
            <p:ph type="sldNum" sz="quarter" idx="12"/>
          </p:nvPr>
        </p:nvSpPr>
        <p:spPr>
          <a:ln/>
        </p:spPr>
        <p:txBody>
          <a:bodyPr/>
          <a:lstStyle>
            <a:lvl1pPr>
              <a:defRPr/>
            </a:lvl1pPr>
          </a:lstStyle>
          <a:p>
            <a:fld id="{8E5245EB-25AF-4854-AFEC-BE1DB2E74106}" type="slidenum">
              <a:rPr lang="en-US" altLang="en-US"/>
              <a:pPr/>
              <a:t>‹#›</a:t>
            </a:fld>
            <a:endParaRPr lang="en-US" altLang="en-US"/>
          </a:p>
        </p:txBody>
      </p:sp>
    </p:spTree>
    <p:extLst>
      <p:ext uri="{BB962C8B-B14F-4D97-AF65-F5344CB8AC3E}">
        <p14:creationId xmlns:p14="http://schemas.microsoft.com/office/powerpoint/2010/main" val="17517437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BF183DD-E7DF-4E03-8998-2C85694C138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497EFBC-E1B5-4FCD-9270-27CE53EE35C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B8B2C7B-3365-4B77-8D6C-5ECF1198A4FA}"/>
              </a:ext>
            </a:extLst>
          </p:cNvPr>
          <p:cNvSpPr>
            <a:spLocks noGrp="1" noChangeArrowheads="1"/>
          </p:cNvSpPr>
          <p:nvPr>
            <p:ph type="sldNum" sz="quarter" idx="12"/>
          </p:nvPr>
        </p:nvSpPr>
        <p:spPr>
          <a:ln/>
        </p:spPr>
        <p:txBody>
          <a:bodyPr/>
          <a:lstStyle>
            <a:lvl1pPr>
              <a:defRPr/>
            </a:lvl1pPr>
          </a:lstStyle>
          <a:p>
            <a:fld id="{0E401718-BCD9-4B6F-A595-D41DE1B4DD22}" type="slidenum">
              <a:rPr lang="en-US" altLang="en-US"/>
              <a:pPr/>
              <a:t>‹#›</a:t>
            </a:fld>
            <a:endParaRPr lang="en-US" altLang="en-US"/>
          </a:p>
        </p:txBody>
      </p:sp>
    </p:spTree>
    <p:extLst>
      <p:ext uri="{BB962C8B-B14F-4D97-AF65-F5344CB8AC3E}">
        <p14:creationId xmlns:p14="http://schemas.microsoft.com/office/powerpoint/2010/main" val="160079609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1B1D9613-CCC6-4D34-8D8E-51143F81F79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B0549D5-BAC5-462B-A498-BA95BA2BF25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180BAC4-0423-4C83-A820-B0A000F88645}"/>
              </a:ext>
            </a:extLst>
          </p:cNvPr>
          <p:cNvSpPr>
            <a:spLocks noGrp="1" noChangeArrowheads="1"/>
          </p:cNvSpPr>
          <p:nvPr>
            <p:ph type="sldNum" sz="quarter" idx="12"/>
          </p:nvPr>
        </p:nvSpPr>
        <p:spPr>
          <a:ln/>
        </p:spPr>
        <p:txBody>
          <a:bodyPr/>
          <a:lstStyle>
            <a:lvl1pPr>
              <a:defRPr/>
            </a:lvl1pPr>
          </a:lstStyle>
          <a:p>
            <a:fld id="{43AC6444-4F75-4CC4-A279-B5DF1A24F0DC}" type="slidenum">
              <a:rPr lang="en-US" altLang="en-US"/>
              <a:pPr/>
              <a:t>‹#›</a:t>
            </a:fld>
            <a:endParaRPr lang="en-US" altLang="en-US"/>
          </a:p>
        </p:txBody>
      </p:sp>
    </p:spTree>
    <p:extLst>
      <p:ext uri="{BB962C8B-B14F-4D97-AF65-F5344CB8AC3E}">
        <p14:creationId xmlns:p14="http://schemas.microsoft.com/office/powerpoint/2010/main" val="28128767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22579EC-FA33-42EE-B6BC-FB916C39602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E8B7781-CC63-4A54-A84C-1699722CB8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538F0C8-42DE-41F9-83DB-8CF764C0E3CC}"/>
              </a:ext>
            </a:extLst>
          </p:cNvPr>
          <p:cNvSpPr>
            <a:spLocks noGrp="1" noChangeArrowheads="1"/>
          </p:cNvSpPr>
          <p:nvPr>
            <p:ph type="sldNum" sz="quarter" idx="12"/>
          </p:nvPr>
        </p:nvSpPr>
        <p:spPr>
          <a:ln/>
        </p:spPr>
        <p:txBody>
          <a:bodyPr/>
          <a:lstStyle>
            <a:lvl1pPr>
              <a:defRPr/>
            </a:lvl1pPr>
          </a:lstStyle>
          <a:p>
            <a:fld id="{098970E6-62DB-4A7B-A634-F5E2F88FCCB3}" type="slidenum">
              <a:rPr lang="en-US" altLang="en-US"/>
              <a:pPr/>
              <a:t>‹#›</a:t>
            </a:fld>
            <a:endParaRPr lang="en-US" altLang="en-US"/>
          </a:p>
        </p:txBody>
      </p:sp>
    </p:spTree>
    <p:extLst>
      <p:ext uri="{BB962C8B-B14F-4D97-AF65-F5344CB8AC3E}">
        <p14:creationId xmlns:p14="http://schemas.microsoft.com/office/powerpoint/2010/main" val="15684725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C7F24C6B-D282-450F-A747-5AB204AB149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8850127-793B-4828-9D0A-17A1037F6C6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C1D9CBBE-74D5-4496-B1EA-EFD5876A0B84}"/>
              </a:ext>
            </a:extLst>
          </p:cNvPr>
          <p:cNvSpPr>
            <a:spLocks noGrp="1" noChangeArrowheads="1"/>
          </p:cNvSpPr>
          <p:nvPr>
            <p:ph type="sldNum" sz="quarter" idx="12"/>
          </p:nvPr>
        </p:nvSpPr>
        <p:spPr>
          <a:ln/>
        </p:spPr>
        <p:txBody>
          <a:bodyPr/>
          <a:lstStyle>
            <a:lvl1pPr>
              <a:defRPr/>
            </a:lvl1pPr>
          </a:lstStyle>
          <a:p>
            <a:fld id="{DFDDD576-5DE6-47F7-95E4-3AD82F578ED2}" type="slidenum">
              <a:rPr lang="en-US" altLang="en-US"/>
              <a:pPr/>
              <a:t>‹#›</a:t>
            </a:fld>
            <a:endParaRPr lang="en-US" altLang="en-US"/>
          </a:p>
        </p:txBody>
      </p:sp>
    </p:spTree>
    <p:extLst>
      <p:ext uri="{BB962C8B-B14F-4D97-AF65-F5344CB8AC3E}">
        <p14:creationId xmlns:p14="http://schemas.microsoft.com/office/powerpoint/2010/main" val="17060736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C12E6BE-3C6E-495D-AE26-01C2ACB1183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FA220C06-2861-4594-AC7A-DD8512DD8FA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F299ADA-2E95-4E5D-99B1-597786FEE58F}"/>
              </a:ext>
            </a:extLst>
          </p:cNvPr>
          <p:cNvSpPr>
            <a:spLocks noGrp="1" noChangeArrowheads="1"/>
          </p:cNvSpPr>
          <p:nvPr>
            <p:ph type="sldNum" sz="quarter" idx="12"/>
          </p:nvPr>
        </p:nvSpPr>
        <p:spPr>
          <a:ln/>
        </p:spPr>
        <p:txBody>
          <a:bodyPr/>
          <a:lstStyle>
            <a:lvl1pPr>
              <a:defRPr/>
            </a:lvl1pPr>
          </a:lstStyle>
          <a:p>
            <a:fld id="{B3A97F4B-F936-4107-BC04-669441B4A0C5}" type="slidenum">
              <a:rPr lang="en-US" altLang="en-US"/>
              <a:pPr/>
              <a:t>‹#›</a:t>
            </a:fld>
            <a:endParaRPr lang="en-US" altLang="en-US"/>
          </a:p>
        </p:txBody>
      </p:sp>
    </p:spTree>
    <p:extLst>
      <p:ext uri="{BB962C8B-B14F-4D97-AF65-F5344CB8AC3E}">
        <p14:creationId xmlns:p14="http://schemas.microsoft.com/office/powerpoint/2010/main" val="42167856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E64EAAB-6D68-4D20-A741-6A1ABAC122E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722C5BD-5057-489D-B98A-8217C23A06D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96CA29D-D669-4B0D-9490-AA435FDB010A}"/>
              </a:ext>
            </a:extLst>
          </p:cNvPr>
          <p:cNvSpPr>
            <a:spLocks noGrp="1" noChangeArrowheads="1"/>
          </p:cNvSpPr>
          <p:nvPr>
            <p:ph type="sldNum" sz="quarter" idx="12"/>
          </p:nvPr>
        </p:nvSpPr>
        <p:spPr>
          <a:ln/>
        </p:spPr>
        <p:txBody>
          <a:bodyPr/>
          <a:lstStyle>
            <a:lvl1pPr>
              <a:defRPr/>
            </a:lvl1pPr>
          </a:lstStyle>
          <a:p>
            <a:fld id="{6CC0BEA7-56B0-4750-B8AB-F95584192149}" type="slidenum">
              <a:rPr lang="en-US" altLang="en-US"/>
              <a:pPr/>
              <a:t>‹#›</a:t>
            </a:fld>
            <a:endParaRPr lang="en-US" altLang="en-US"/>
          </a:p>
        </p:txBody>
      </p:sp>
    </p:spTree>
    <p:extLst>
      <p:ext uri="{BB962C8B-B14F-4D97-AF65-F5344CB8AC3E}">
        <p14:creationId xmlns:p14="http://schemas.microsoft.com/office/powerpoint/2010/main" val="36729749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72191E8-4F46-4325-BA6F-350FAD961DF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6C22989-8FE5-4F6B-A0E6-0FB68320C3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20991DBD-9DF2-406E-ADAE-D9BD250C4D00}"/>
              </a:ext>
            </a:extLst>
          </p:cNvPr>
          <p:cNvSpPr>
            <a:spLocks noGrp="1" noChangeArrowheads="1"/>
          </p:cNvSpPr>
          <p:nvPr>
            <p:ph type="sldNum" sz="quarter" idx="12"/>
          </p:nvPr>
        </p:nvSpPr>
        <p:spPr>
          <a:ln/>
        </p:spPr>
        <p:txBody>
          <a:bodyPr/>
          <a:lstStyle>
            <a:lvl1pPr>
              <a:defRPr/>
            </a:lvl1pPr>
          </a:lstStyle>
          <a:p>
            <a:fld id="{343BC376-5118-4233-9317-74CF94258EFF}" type="slidenum">
              <a:rPr lang="en-US" altLang="en-US"/>
              <a:pPr/>
              <a:t>‹#›</a:t>
            </a:fld>
            <a:endParaRPr lang="en-US" altLang="en-US"/>
          </a:p>
        </p:txBody>
      </p:sp>
    </p:spTree>
    <p:extLst>
      <p:ext uri="{BB962C8B-B14F-4D97-AF65-F5344CB8AC3E}">
        <p14:creationId xmlns:p14="http://schemas.microsoft.com/office/powerpoint/2010/main" val="11145494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5A3C8D1-F610-4AAA-B891-CAF1D5164FE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20A5DC-ECA5-408F-ACB5-14778D9F465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193C148-CC34-45AC-90FB-C1E07880BFAB}"/>
              </a:ext>
            </a:extLst>
          </p:cNvPr>
          <p:cNvSpPr>
            <a:spLocks noGrp="1" noChangeArrowheads="1"/>
          </p:cNvSpPr>
          <p:nvPr>
            <p:ph type="sldNum" sz="quarter" idx="12"/>
          </p:nvPr>
        </p:nvSpPr>
        <p:spPr>
          <a:ln/>
        </p:spPr>
        <p:txBody>
          <a:bodyPr/>
          <a:lstStyle>
            <a:lvl1pPr>
              <a:defRPr/>
            </a:lvl1pPr>
          </a:lstStyle>
          <a:p>
            <a:fld id="{D193AE5A-7DE0-4BBA-AC9F-3653F975B727}" type="slidenum">
              <a:rPr lang="en-US" altLang="en-US"/>
              <a:pPr/>
              <a:t>‹#›</a:t>
            </a:fld>
            <a:endParaRPr lang="en-US" altLang="en-US"/>
          </a:p>
        </p:txBody>
      </p:sp>
    </p:spTree>
    <p:extLst>
      <p:ext uri="{BB962C8B-B14F-4D97-AF65-F5344CB8AC3E}">
        <p14:creationId xmlns:p14="http://schemas.microsoft.com/office/powerpoint/2010/main" val="398279409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AD8D187-6EE9-42D0-B585-EB50C179B03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7F25B1B-95C3-46DD-8FCB-E79A0BB0A7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D481834-4346-4ACD-AD50-8130672E32AE}"/>
              </a:ext>
            </a:extLst>
          </p:cNvPr>
          <p:cNvSpPr>
            <a:spLocks noGrp="1" noChangeArrowheads="1"/>
          </p:cNvSpPr>
          <p:nvPr>
            <p:ph type="sldNum" sz="quarter" idx="12"/>
          </p:nvPr>
        </p:nvSpPr>
        <p:spPr>
          <a:ln/>
        </p:spPr>
        <p:txBody>
          <a:bodyPr/>
          <a:lstStyle>
            <a:lvl1pPr>
              <a:defRPr/>
            </a:lvl1pPr>
          </a:lstStyle>
          <a:p>
            <a:fld id="{EE055A2B-9423-42ED-B8D7-29D8985CB05D}" type="slidenum">
              <a:rPr lang="en-US" altLang="en-US"/>
              <a:pPr/>
              <a:t>‹#›</a:t>
            </a:fld>
            <a:endParaRPr lang="en-US" altLang="en-US"/>
          </a:p>
        </p:txBody>
      </p:sp>
    </p:spTree>
    <p:extLst>
      <p:ext uri="{BB962C8B-B14F-4D97-AF65-F5344CB8AC3E}">
        <p14:creationId xmlns:p14="http://schemas.microsoft.com/office/powerpoint/2010/main" val="38951668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FB914BF-F68E-4AD1-82FE-5D608FDAFF8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0F1D9E3-A0CD-454A-BACF-676013E9CCA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74EC957-45BC-41A6-B2CF-F236866954F4}"/>
              </a:ext>
            </a:extLst>
          </p:cNvPr>
          <p:cNvSpPr>
            <a:spLocks noGrp="1" noChangeArrowheads="1"/>
          </p:cNvSpPr>
          <p:nvPr>
            <p:ph type="sldNum" sz="quarter" idx="12"/>
          </p:nvPr>
        </p:nvSpPr>
        <p:spPr>
          <a:ln/>
        </p:spPr>
        <p:txBody>
          <a:bodyPr/>
          <a:lstStyle>
            <a:lvl1pPr>
              <a:defRPr/>
            </a:lvl1pPr>
          </a:lstStyle>
          <a:p>
            <a:fld id="{F98D909A-606B-443D-B7A9-EE9B19A6299B}" type="slidenum">
              <a:rPr lang="en-US" altLang="en-US"/>
              <a:pPr/>
              <a:t>‹#›</a:t>
            </a:fld>
            <a:endParaRPr lang="en-US" altLang="en-US"/>
          </a:p>
        </p:txBody>
      </p:sp>
    </p:spTree>
    <p:extLst>
      <p:ext uri="{BB962C8B-B14F-4D97-AF65-F5344CB8AC3E}">
        <p14:creationId xmlns:p14="http://schemas.microsoft.com/office/powerpoint/2010/main" val="24908620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4114800"/>
            <a:ext cx="40386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a:extLst>
              <a:ext uri="{FF2B5EF4-FFF2-40B4-BE49-F238E27FC236}">
                <a16:creationId xmlns:a16="http://schemas.microsoft.com/office/drawing/2014/main" id="{EED25B31-534D-49E1-BE4F-77DB2726F868}"/>
              </a:ext>
            </a:extLst>
          </p:cNvPr>
          <p:cNvSpPr>
            <a:spLocks noGrp="1" noChangeArrowheads="1"/>
          </p:cNvSpPr>
          <p:nvPr>
            <p:ph type="dt" sz="half" idx="10"/>
          </p:nvPr>
        </p:nvSpPr>
        <p:spPr>
          <a:ln/>
        </p:spPr>
        <p:txBody>
          <a:bodyPr/>
          <a:lstStyle>
            <a:lvl1pPr>
              <a:defRPr/>
            </a:lvl1pPr>
          </a:lstStyle>
          <a:p>
            <a:pPr>
              <a:defRPr/>
            </a:pPr>
            <a:endParaRPr lang="en-US"/>
          </a:p>
        </p:txBody>
      </p:sp>
      <p:sp>
        <p:nvSpPr>
          <p:cNvPr id="7" name="Rectangle 5">
            <a:extLst>
              <a:ext uri="{FF2B5EF4-FFF2-40B4-BE49-F238E27FC236}">
                <a16:creationId xmlns:a16="http://schemas.microsoft.com/office/drawing/2014/main" id="{744A9979-9EE0-4D4D-A469-16507EF3E5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8" name="Rectangle 6">
            <a:extLst>
              <a:ext uri="{FF2B5EF4-FFF2-40B4-BE49-F238E27FC236}">
                <a16:creationId xmlns:a16="http://schemas.microsoft.com/office/drawing/2014/main" id="{BB7FC18E-5DC0-4321-9D83-96A262A1A1FD}"/>
              </a:ext>
            </a:extLst>
          </p:cNvPr>
          <p:cNvSpPr>
            <a:spLocks noGrp="1" noChangeArrowheads="1"/>
          </p:cNvSpPr>
          <p:nvPr>
            <p:ph type="sldNum" sz="quarter" idx="12"/>
          </p:nvPr>
        </p:nvSpPr>
        <p:spPr>
          <a:ln/>
        </p:spPr>
        <p:txBody>
          <a:bodyPr/>
          <a:lstStyle>
            <a:lvl1pPr>
              <a:defRPr/>
            </a:lvl1pPr>
          </a:lstStyle>
          <a:p>
            <a:fld id="{EEEE924E-41A0-4603-990F-4EB2CBA4870F}" type="slidenum">
              <a:rPr lang="en-US" altLang="en-US"/>
              <a:pPr/>
              <a:t>‹#›</a:t>
            </a:fld>
            <a:endParaRPr lang="en-US" altLang="en-US"/>
          </a:p>
        </p:txBody>
      </p:sp>
    </p:spTree>
    <p:extLst>
      <p:ext uri="{BB962C8B-B14F-4D97-AF65-F5344CB8AC3E}">
        <p14:creationId xmlns:p14="http://schemas.microsoft.com/office/powerpoint/2010/main" val="1154841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0BCA8EB-8AB5-44D4-8EE1-99DB310AAF4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BBA9C7D-0C67-4571-9165-5D60F106CBA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82D55B6B-A911-49D4-80CB-391563BC3A65}"/>
              </a:ext>
            </a:extLst>
          </p:cNvPr>
          <p:cNvSpPr>
            <a:spLocks noGrp="1" noChangeArrowheads="1"/>
          </p:cNvSpPr>
          <p:nvPr>
            <p:ph type="sldNum" sz="quarter" idx="12"/>
          </p:nvPr>
        </p:nvSpPr>
        <p:spPr>
          <a:ln/>
        </p:spPr>
        <p:txBody>
          <a:bodyPr/>
          <a:lstStyle>
            <a:lvl1pPr>
              <a:defRPr/>
            </a:lvl1pPr>
          </a:lstStyle>
          <a:p>
            <a:fld id="{8066892C-7F46-4D9F-939D-B00F62767F51}" type="slidenum">
              <a:rPr lang="en-US" altLang="en-US"/>
              <a:pPr/>
              <a:t>‹#›</a:t>
            </a:fld>
            <a:endParaRPr lang="en-US" altLang="en-US"/>
          </a:p>
        </p:txBody>
      </p:sp>
    </p:spTree>
    <p:extLst>
      <p:ext uri="{BB962C8B-B14F-4D97-AF65-F5344CB8AC3E}">
        <p14:creationId xmlns:p14="http://schemas.microsoft.com/office/powerpoint/2010/main" val="1719383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slideLayout" Target="../slideLayouts/slideLayout7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6" Type="http://schemas.openxmlformats.org/officeDocument/2006/relationships/image" Target="../media/image1.jpeg"/><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5" Type="http://schemas.openxmlformats.org/officeDocument/2006/relationships/theme" Target="../theme/theme6.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white">
                    <a:tint val="75000"/>
                  </a:prstClr>
                </a:solidFill>
              </a:rPr>
              <a:pPr/>
              <a:t>7/13/2026</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white">
                    <a:tint val="75000"/>
                  </a:prstClr>
                </a:solidFill>
              </a:rPr>
              <a:pPr/>
              <a:t>‹#›</a:t>
            </a:fld>
            <a:endParaRPr lang="en-US">
              <a:solidFill>
                <a:prstClr val="white">
                  <a:tint val="75000"/>
                </a:prstClr>
              </a:solidFill>
            </a:endParaRPr>
          </a:p>
        </p:txBody>
      </p:sp>
    </p:spTree>
    <p:extLst>
      <p:ext uri="{BB962C8B-B14F-4D97-AF65-F5344CB8AC3E}">
        <p14:creationId xmlns:p14="http://schemas.microsoft.com/office/powerpoint/2010/main" val="625400941"/>
      </p:ext>
    </p:extLst>
  </p:cSld>
  <p:clrMap bg1="dk1" tx1="lt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866910989"/>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D379C3-1CB5-4E0C-B68E-009114A988B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7A532B-B084-4EE9-A10C-E1E49C686223}"/>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A8E0F9-B10D-443B-A127-47B03018CA3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3AE79B-9C13-4ED2-9BEA-C16BB7FD5630}" type="datetimeFigureOut">
              <a:rPr lang="en-US" smtClean="0"/>
              <a:t>7/13/2026</a:t>
            </a:fld>
            <a:endParaRPr lang="en-US"/>
          </a:p>
        </p:txBody>
      </p:sp>
      <p:sp>
        <p:nvSpPr>
          <p:cNvPr id="5" name="Footer Placeholder 4">
            <a:extLst>
              <a:ext uri="{FF2B5EF4-FFF2-40B4-BE49-F238E27FC236}">
                <a16:creationId xmlns:a16="http://schemas.microsoft.com/office/drawing/2014/main" id="{51C4E3D8-0321-498E-885A-DE775B5A359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9BE324-67BC-434E-AF91-C6122C960FB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B37CA-53FA-413C-988E-B99384F148B5}" type="slidenum">
              <a:rPr lang="en-US" smtClean="0"/>
              <a:t>‹#›</a:t>
            </a:fld>
            <a:endParaRPr lang="en-US"/>
          </a:p>
        </p:txBody>
      </p:sp>
    </p:spTree>
    <p:extLst>
      <p:ext uri="{BB962C8B-B14F-4D97-AF65-F5344CB8AC3E}">
        <p14:creationId xmlns:p14="http://schemas.microsoft.com/office/powerpoint/2010/main" val="214948887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93F13181-85C2-46B7-A267-C5F640A483A1}"/>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3D1D352A-873D-48F6-B049-4C0927E6EDFC}"/>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BACA43D-0EB4-4A99-83E7-E6A4DA77BCA7}"/>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white">
                    <a:tint val="75000"/>
                  </a:prstClr>
                </a:solidFill>
                <a:latin typeface="Calibri"/>
              </a:defRPr>
            </a:lvl1pPr>
          </a:lstStyle>
          <a:p>
            <a:pPr>
              <a:defRPr/>
            </a:pPr>
            <a:fld id="{DA8F1AAB-2D0A-48AF-97CE-A8715B971FDB}" type="datetimeFigureOut">
              <a:rPr lang="en-US"/>
              <a:pPr>
                <a:defRPr/>
              </a:pPr>
              <a:t>7/13/2026</a:t>
            </a:fld>
            <a:endParaRPr lang="en-US"/>
          </a:p>
        </p:txBody>
      </p:sp>
      <p:sp>
        <p:nvSpPr>
          <p:cNvPr id="5" name="Footer Placeholder 4">
            <a:extLst>
              <a:ext uri="{FF2B5EF4-FFF2-40B4-BE49-F238E27FC236}">
                <a16:creationId xmlns:a16="http://schemas.microsoft.com/office/drawing/2014/main" id="{E8A7DD24-A5EE-4EE3-B030-F4BCC5560E5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white">
                    <a:tint val="75000"/>
                  </a:prstClr>
                </a:solidFill>
                <a:latin typeface="Calibri"/>
              </a:defRPr>
            </a:lvl1pPr>
          </a:lstStyle>
          <a:p>
            <a:pPr>
              <a:defRPr/>
            </a:pPr>
            <a:endParaRPr lang="en-US"/>
          </a:p>
        </p:txBody>
      </p:sp>
      <p:sp>
        <p:nvSpPr>
          <p:cNvPr id="6" name="Slide Number Placeholder 5">
            <a:extLst>
              <a:ext uri="{FF2B5EF4-FFF2-40B4-BE49-F238E27FC236}">
                <a16:creationId xmlns:a16="http://schemas.microsoft.com/office/drawing/2014/main" id="{EA46170C-F239-40B2-860F-1D7E8236B39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FFFFFF"/>
                </a:solidFill>
                <a:latin typeface="Calibri" panose="020F0502020204030204" pitchFamily="34" charset="0"/>
              </a:defRPr>
            </a:lvl1pPr>
          </a:lstStyle>
          <a:p>
            <a:pPr>
              <a:defRPr/>
            </a:pPr>
            <a:fld id="{A4B67BFE-04DC-4AB5-B90E-C6F1DFD37ABF}" type="slidenum">
              <a:rPr lang="en-US" altLang="en-US"/>
              <a:pPr>
                <a:defRPr/>
              </a:pPr>
              <a:t>‹#›</a:t>
            </a:fld>
            <a:endParaRPr lang="en-US" altLang="en-US"/>
          </a:p>
        </p:txBody>
      </p:sp>
    </p:spTree>
    <p:extLst>
      <p:ext uri="{BB962C8B-B14F-4D97-AF65-F5344CB8AC3E}">
        <p14:creationId xmlns:p14="http://schemas.microsoft.com/office/powerpoint/2010/main" val="1263836880"/>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856066" name="Rectangle 2">
            <a:extLst>
              <a:ext uri="{FF2B5EF4-FFF2-40B4-BE49-F238E27FC236}">
                <a16:creationId xmlns:a16="http://schemas.microsoft.com/office/drawing/2014/main" id="{EABE096C-E77B-4432-A643-003A3BA01559}"/>
              </a:ext>
            </a:extLst>
          </p:cNvPr>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56067" name="Rectangle 3">
            <a:extLst>
              <a:ext uri="{FF2B5EF4-FFF2-40B4-BE49-F238E27FC236}">
                <a16:creationId xmlns:a16="http://schemas.microsoft.com/office/drawing/2014/main" id="{5448F969-A33F-40F0-8351-08425B1B6522}"/>
              </a:ext>
            </a:extLst>
          </p:cNvPr>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56068" name="Rectangle 4">
            <a:extLst>
              <a:ext uri="{FF2B5EF4-FFF2-40B4-BE49-F238E27FC236}">
                <a16:creationId xmlns:a16="http://schemas.microsoft.com/office/drawing/2014/main" id="{FC48CC3D-6230-415A-800C-93A1182245DD}"/>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i="0">
                <a:effectLst>
                  <a:outerShdw blurRad="38100" dist="38100" dir="2700000" algn="tl">
                    <a:srgbClr val="000000"/>
                  </a:outerShdw>
                </a:effectLst>
                <a:latin typeface="Arial" charset="0"/>
              </a:defRPr>
            </a:lvl1pPr>
          </a:lstStyle>
          <a:p>
            <a:pPr>
              <a:defRPr/>
            </a:pPr>
            <a:endParaRPr lang="en-US"/>
          </a:p>
        </p:txBody>
      </p:sp>
      <p:sp>
        <p:nvSpPr>
          <p:cNvPr id="856069" name="Rectangle 5">
            <a:extLst>
              <a:ext uri="{FF2B5EF4-FFF2-40B4-BE49-F238E27FC236}">
                <a16:creationId xmlns:a16="http://schemas.microsoft.com/office/drawing/2014/main" id="{5EC7523E-30AA-4ACD-813C-43DB4415D8D0}"/>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i="0">
                <a:effectLst>
                  <a:outerShdw blurRad="38100" dist="38100" dir="2700000" algn="tl">
                    <a:srgbClr val="000000"/>
                  </a:outerShdw>
                </a:effectLst>
                <a:latin typeface="Arial" charset="0"/>
              </a:defRPr>
            </a:lvl1pPr>
          </a:lstStyle>
          <a:p>
            <a:pPr>
              <a:defRPr/>
            </a:pPr>
            <a:endParaRPr lang="en-US"/>
          </a:p>
        </p:txBody>
      </p:sp>
      <p:sp>
        <p:nvSpPr>
          <p:cNvPr id="856070" name="Rectangle 6">
            <a:extLst>
              <a:ext uri="{FF2B5EF4-FFF2-40B4-BE49-F238E27FC236}">
                <a16:creationId xmlns:a16="http://schemas.microsoft.com/office/drawing/2014/main" id="{1E09967C-5F19-4495-ACDA-AEAE4AC6F157}"/>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i="0">
                <a:effectLst>
                  <a:outerShdw blurRad="38100" dist="38100" dir="2700000" algn="tl">
                    <a:srgbClr val="000000"/>
                  </a:outerShdw>
                </a:effectLst>
                <a:latin typeface="Arial" panose="020B0604020202020204" pitchFamily="34" charset="0"/>
              </a:defRPr>
            </a:lvl1pPr>
          </a:lstStyle>
          <a:p>
            <a:fld id="{4DA52AAB-F59F-4FEA-9372-B82D7A288E48}" type="slidenum">
              <a:rPr lang="en-US" altLang="en-US"/>
              <a:pPr/>
              <a:t>‹#›</a:t>
            </a:fld>
            <a:endParaRPr lang="en-US" altLang="en-US"/>
          </a:p>
        </p:txBody>
      </p:sp>
    </p:spTree>
    <p:extLst>
      <p:ext uri="{BB962C8B-B14F-4D97-AF65-F5344CB8AC3E}">
        <p14:creationId xmlns:p14="http://schemas.microsoft.com/office/powerpoint/2010/main" val="1865824035"/>
      </p:ext>
    </p:extLst>
  </p:cSld>
  <p:clrMap bg1="dk2" tx1="lt1" bg2="dk1"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2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5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30.xml"/></Relationships>
</file>

<file path=ppt/slides/_rels/slide5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2.xml"/></Relationships>
</file>

<file path=ppt/slides/_rels/slide6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24.xml"/><Relationship Id="rId1" Type="http://schemas.openxmlformats.org/officeDocument/2006/relationships/slideLayout" Target="../slideLayouts/slideLayout70.xml"/></Relationships>
</file>

<file path=ppt/slides/_rels/slide6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80.jpeg"/><Relationship Id="rId4" Type="http://schemas.openxmlformats.org/officeDocument/2006/relationships/image" Target="../media/image79.jpeg"/></Relationships>
</file>

<file path=ppt/slides/_rels/slide6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88.jpeg"/><Relationship Id="rId5" Type="http://schemas.openxmlformats.org/officeDocument/2006/relationships/image" Target="../media/image87.jpeg"/><Relationship Id="rId4" Type="http://schemas.openxmlformats.org/officeDocument/2006/relationships/image" Target="../media/image86.jpeg"/></Relationships>
</file>

<file path=ppt/slides/_rels/slide68.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notesSlide" Target="../notesSlides/notesSlide30.xml"/><Relationship Id="rId7" Type="http://schemas.openxmlformats.org/officeDocument/2006/relationships/image" Target="../media/image94.jpeg"/><Relationship Id="rId2" Type="http://schemas.openxmlformats.org/officeDocument/2006/relationships/slideLayout" Target="../slideLayouts/slideLayout7.xml"/><Relationship Id="rId1" Type="http://schemas.openxmlformats.org/officeDocument/2006/relationships/video" Target="file:///C:\Users\alex\Videos\AK%20Rumble%20strip%20wmv.wmv" TargetMode="Externa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7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7.xml"/><Relationship Id="rId4" Type="http://schemas.openxmlformats.org/officeDocument/2006/relationships/image" Target="../media/image109.jpeg"/></Relationships>
</file>

<file path=ppt/slides/_rels/slide82.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15.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2.png"/></Relationships>
</file>

<file path=ppt/slides/_rels/slide85.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image" Target="../media/image117.jpe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24.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microsoft.com/office/2007/relationships/hdphoto" Target="../media/hdphoto1.wdp"/></Relationships>
</file>

<file path=ppt/slides/_rels/slide9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6.jpe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29.jpeg"/><Relationship Id="rId1" Type="http://schemas.openxmlformats.org/officeDocument/2006/relationships/slideLayout" Target="../slideLayouts/slideLayout13.xml"/></Relationships>
</file>

<file path=ppt/slides/_rels/slide97.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png"/><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133.jpe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1.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0.jpeg"/><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2.jpeg"/><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jpe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2" Type="http://schemas.openxmlformats.org/officeDocument/2006/relationships/image" Target="../media/image151.JPG"/><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119.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12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121.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57.xml"/><Relationship Id="rId1" Type="http://schemas.openxmlformats.org/officeDocument/2006/relationships/slideLayout" Target="../slideLayouts/slideLayout17.xml"/><Relationship Id="rId4" Type="http://schemas.openxmlformats.org/officeDocument/2006/relationships/image" Target="../media/image156.png"/></Relationships>
</file>

<file path=ppt/slides/_rels/slide12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123.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59.xml"/><Relationship Id="rId1" Type="http://schemas.openxmlformats.org/officeDocument/2006/relationships/slideLayout" Target="../slideLayouts/slideLayout17.xml"/><Relationship Id="rId4" Type="http://schemas.openxmlformats.org/officeDocument/2006/relationships/image" Target="../media/image156.png"/></Relationships>
</file>

<file path=ppt/slides/_rels/slide124.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notesSlide" Target="../notesSlides/notesSlide60.xml"/><Relationship Id="rId1" Type="http://schemas.openxmlformats.org/officeDocument/2006/relationships/slideLayout" Target="../slideLayouts/slideLayout17.xml"/><Relationship Id="rId5" Type="http://schemas.openxmlformats.org/officeDocument/2006/relationships/image" Target="../media/image156.png"/><Relationship Id="rId4" Type="http://schemas.microsoft.com/office/2007/relationships/hdphoto" Target="../media/hdphoto2.wdp"/></Relationships>
</file>

<file path=ppt/slides/_rels/slide125.xml.rels><?xml version="1.0" encoding="UTF-8" standalone="yes"?>
<Relationships xmlns="http://schemas.openxmlformats.org/package/2006/relationships"><Relationship Id="rId2" Type="http://schemas.openxmlformats.org/officeDocument/2006/relationships/image" Target="../media/image160.jpeg"/><Relationship Id="rId1" Type="http://schemas.openxmlformats.org/officeDocument/2006/relationships/slideLayout" Target="../slideLayouts/slideLayout7.xml"/></Relationships>
</file>

<file path=ppt/slides/_rels/slide126.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63.jpeg"/><Relationship Id="rId1" Type="http://schemas.openxmlformats.org/officeDocument/2006/relationships/slideLayout" Target="../slideLayouts/slideLayout13.xml"/></Relationships>
</file>

<file path=ppt/slides/_rels/slide129.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jpeg"/><Relationship Id="rId1" Type="http://schemas.openxmlformats.org/officeDocument/2006/relationships/slideLayout" Target="../slideLayouts/slideLayout2.xml"/><Relationship Id="rId4" Type="http://schemas.openxmlformats.org/officeDocument/2006/relationships/image" Target="../media/image166.jpeg"/></Relationships>
</file>

<file path=ppt/slides/_rels/slide130.xml.rels><?xml version="1.0" encoding="UTF-8" standalone="yes"?>
<Relationships xmlns="http://schemas.openxmlformats.org/package/2006/relationships"><Relationship Id="rId3" Type="http://schemas.openxmlformats.org/officeDocument/2006/relationships/image" Target="../media/image167.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131.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notesSlide" Target="../notesSlides/notesSlide62.xml"/><Relationship Id="rId1" Type="http://schemas.openxmlformats.org/officeDocument/2006/relationships/slideLayout" Target="../slideLayouts/slideLayout14.xml"/><Relationship Id="rId4" Type="http://schemas.openxmlformats.org/officeDocument/2006/relationships/image" Target="../media/image169.jpeg"/></Relationships>
</file>

<file path=ppt/slides/_rels/slide132.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2" Type="http://schemas.openxmlformats.org/officeDocument/2006/relationships/image" Target="../media/image172.jpg"/><Relationship Id="rId1" Type="http://schemas.openxmlformats.org/officeDocument/2006/relationships/slideLayout" Target="../slideLayouts/slideLayout12.xml"/></Relationships>
</file>

<file path=ppt/slides/_rels/slide135.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30.xml"/></Relationships>
</file>

<file path=ppt/slides/_rels/slide136.xml.rels><?xml version="1.0" encoding="UTF-8" standalone="yes"?>
<Relationships xmlns="http://schemas.openxmlformats.org/package/2006/relationships"><Relationship Id="rId3" Type="http://schemas.openxmlformats.org/officeDocument/2006/relationships/image" Target="../media/image174.jpeg"/><Relationship Id="rId7" Type="http://schemas.openxmlformats.org/officeDocument/2006/relationships/image" Target="../media/image178.jpeg"/><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177.jpeg"/><Relationship Id="rId5" Type="http://schemas.openxmlformats.org/officeDocument/2006/relationships/image" Target="../media/image176.jpeg"/><Relationship Id="rId4" Type="http://schemas.openxmlformats.org/officeDocument/2006/relationships/image" Target="../media/image175.jpeg"/></Relationships>
</file>

<file path=ppt/slides/_rels/slide137.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image" Target="../media/image180.jpeg"/><Relationship Id="rId1" Type="http://schemas.openxmlformats.org/officeDocument/2006/relationships/slideLayout" Target="../slideLayouts/slideLayout2.xml"/><Relationship Id="rId4" Type="http://schemas.openxmlformats.org/officeDocument/2006/relationships/image" Target="../media/image182.jpg"/></Relationships>
</file>

<file path=ppt/slides/_rels/slide139.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183.jpeg"/><Relationship Id="rId1" Type="http://schemas.openxmlformats.org/officeDocument/2006/relationships/slideLayout" Target="../slideLayouts/slideLayout2.xml"/><Relationship Id="rId4" Type="http://schemas.openxmlformats.org/officeDocument/2006/relationships/image" Target="../media/image185.jpeg"/></Relationships>
</file>

<file path=ppt/slides/_rels/slide140.xml.rels><?xml version="1.0" encoding="UTF-8" standalone="yes"?>
<Relationships xmlns="http://schemas.openxmlformats.org/package/2006/relationships"><Relationship Id="rId3" Type="http://schemas.openxmlformats.org/officeDocument/2006/relationships/hyperlink" Target="https://accs.uaa.alaska.edu/invasive-species/non-native-plants/" TargetMode="External"/><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88.jpeg"/><Relationship Id="rId5" Type="http://schemas.openxmlformats.org/officeDocument/2006/relationships/image" Target="../media/image187.jpeg"/><Relationship Id="rId4" Type="http://schemas.openxmlformats.org/officeDocument/2006/relationships/image" Target="../media/image186.png"/></Relationships>
</file>

<file path=ppt/slides/_rels/slide1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14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oleObject" Target="../embeddings/oleObject2.bin"/><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43.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image" Target="../media/image190.jpeg"/><Relationship Id="rId1" Type="http://schemas.openxmlformats.org/officeDocument/2006/relationships/slideLayout" Target="../slideLayouts/slideLayout4.xml"/><Relationship Id="rId6" Type="http://schemas.openxmlformats.org/officeDocument/2006/relationships/image" Target="../media/image189.png"/><Relationship Id="rId5" Type="http://schemas.openxmlformats.org/officeDocument/2006/relationships/oleObject" Target="../embeddings/oleObject3.bin"/><Relationship Id="rId4" Type="http://schemas.openxmlformats.org/officeDocument/2006/relationships/image" Target="../media/image192.jpeg"/></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69.xml"/><Relationship Id="rId1" Type="http://schemas.openxmlformats.org/officeDocument/2006/relationships/slideLayout" Target="../slideLayouts/slideLayout12.xml"/><Relationship Id="rId4" Type="http://schemas.openxmlformats.org/officeDocument/2006/relationships/image" Target="../media/image194.jpeg"/></Relationships>
</file>

<file path=ppt/slides/_rels/slide147.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71.xml"/><Relationship Id="rId1" Type="http://schemas.openxmlformats.org/officeDocument/2006/relationships/slideLayout" Target="../slideLayouts/slideLayout7.xml"/><Relationship Id="rId6" Type="http://schemas.openxmlformats.org/officeDocument/2006/relationships/image" Target="../media/image199.jpeg"/><Relationship Id="rId5" Type="http://schemas.openxmlformats.org/officeDocument/2006/relationships/image" Target="../media/image198.jpeg"/><Relationship Id="rId4" Type="http://schemas.openxmlformats.org/officeDocument/2006/relationships/image" Target="../media/image197.jpeg"/></Relationships>
</file>

<file path=ppt/slides/_rels/slide149.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202.jpeg"/></Relationships>
</file>

<file path=ppt/slides/_rels/slide151.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205.jpeg"/></Relationships>
</file>

<file path=ppt/slides/_rels/slide153.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5.xml.rels><?xml version="1.0" encoding="UTF-8" standalone="yes"?>
<Relationships xmlns="http://schemas.openxmlformats.org/package/2006/relationships"><Relationship Id="rId2" Type="http://schemas.openxmlformats.org/officeDocument/2006/relationships/image" Target="../media/image207.jpeg"/><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77.xml"/><Relationship Id="rId1" Type="http://schemas.openxmlformats.org/officeDocument/2006/relationships/slideLayout" Target="../slideLayouts/slideLayout15.xml"/><Relationship Id="rId5" Type="http://schemas.openxmlformats.org/officeDocument/2006/relationships/image" Target="../media/image211.jpeg"/><Relationship Id="rId4" Type="http://schemas.openxmlformats.org/officeDocument/2006/relationships/image" Target="../media/image210.jpeg"/></Relationships>
</file>

<file path=ppt/slides/_rels/slide158.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15.xml"/></Relationships>
</file>

<file path=ppt/slides/_rels/slide159.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214.png"/></Relationships>
</file>

<file path=ppt/slides/_rels/slide160.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161.xml.rels><?xml version="1.0" encoding="UTF-8" standalone="yes"?>
<Relationships xmlns="http://schemas.openxmlformats.org/package/2006/relationships"><Relationship Id="rId3" Type="http://schemas.openxmlformats.org/officeDocument/2006/relationships/image" Target="../media/image216.jpe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2" Type="http://schemas.openxmlformats.org/officeDocument/2006/relationships/image" Target="../media/image217.jpe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3" Type="http://schemas.openxmlformats.org/officeDocument/2006/relationships/image" Target="../media/image218.jpe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220.jpe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notesSlide" Target="../notesSlides/notesSlide85.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notesSlide" Target="../notesSlides/notesSlide86.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88.xml"/><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notesSlide" Target="../notesSlides/notesSlide89.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notesSlide" Target="../notesSlides/notesSlide9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F:\PHX\PHX 010.jpg"/>
          <p:cNvPicPr>
            <a:picLocks noChangeAspect="1" noChangeArrowheads="1"/>
          </p:cNvPicPr>
          <p:nvPr/>
        </p:nvPicPr>
        <p:blipFill>
          <a:blip r:embed="rId2" cstate="email">
            <a:lum bright="-30000" contrast="10000"/>
            <a:extLst>
              <a:ext uri="{28A0092B-C50C-407E-A947-70E740481C1C}">
                <a14:useLocalDpi xmlns:a14="http://schemas.microsoft.com/office/drawing/2010/main"/>
              </a:ext>
            </a:extLst>
          </a:blip>
          <a:srcRect/>
          <a:stretch>
            <a:fillRect/>
          </a:stretch>
        </p:blipFill>
        <p:spPr bwMode="auto">
          <a:xfrm>
            <a:off x="0" y="0"/>
            <a:ext cx="9211873" cy="6858000"/>
          </a:xfrm>
          <a:prstGeom prst="rect">
            <a:avLst/>
          </a:prstGeom>
          <a:noFill/>
          <a:effectLst>
            <a:innerShdw blurRad="114300">
              <a:prstClr val="black"/>
            </a:innerShdw>
          </a:effectLst>
          <a:scene3d>
            <a:camera prst="orthographicFront">
              <a:rot lat="0" lon="0" rev="0"/>
            </a:camera>
            <a:lightRig rig="threePt" dir="t"/>
          </a:scene3d>
        </p:spPr>
      </p:pic>
      <p:sp>
        <p:nvSpPr>
          <p:cNvPr id="5" name="Text Placeholder 3"/>
          <p:cNvSpPr txBox="1">
            <a:spLocks/>
          </p:cNvSpPr>
          <p:nvPr/>
        </p:nvSpPr>
        <p:spPr>
          <a:xfrm>
            <a:off x="262536" y="1943100"/>
            <a:ext cx="8686800" cy="3581400"/>
          </a:xfrm>
          <a:prstGeom prst="rect">
            <a:avLst/>
          </a:prstGeom>
        </p:spPr>
        <p:txBody>
          <a:bodyPr vert="horz" lIns="91440" tIns="45720" rIns="91440" bIns="45720" rtlCol="0" anchor="t">
            <a:normAutofit/>
          </a:bodyPr>
          <a:lstStyle/>
          <a:p>
            <a:pPr marL="342900" indent="-342900" algn="ctr">
              <a:spcBef>
                <a:spcPct val="20000"/>
              </a:spcBef>
              <a:defRPr/>
            </a:pPr>
            <a:r>
              <a:rPr lang="en-US" sz="6000">
                <a:effectLst>
                  <a:outerShdw blurRad="38100" dist="38100" dir="2700000" algn="tl">
                    <a:srgbClr val="000000">
                      <a:alpha val="43137"/>
                    </a:srgbClr>
                  </a:outerShdw>
                </a:effectLst>
              </a:rPr>
              <a:t>Sediment Control</a:t>
            </a:r>
            <a:r>
              <a:rPr kumimoji="0" lang="en-US" sz="6000" b="0" i="0" u="none" strike="noStrike" kern="1200" cap="none" spc="0" normalizeH="0" baseline="0" noProof="0">
                <a:ln>
                  <a:noFill/>
                </a:ln>
                <a:effectLst>
                  <a:outerShdw blurRad="38100" dist="38100" dir="2700000" algn="tl">
                    <a:srgbClr val="000000">
                      <a:alpha val="43137"/>
                    </a:srgbClr>
                  </a:outerShdw>
                </a:effectLst>
                <a:uLnTx/>
                <a:uFillTx/>
                <a:latin typeface="+mn-lt"/>
                <a:ea typeface="+mn-ea"/>
                <a:cs typeface="+mn-cs"/>
              </a:rPr>
              <a:t> Measures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7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Ø"/>
              <a:tabLst/>
              <a:defRPr/>
            </a:pPr>
            <a:endParaRPr kumimoji="0" lang="en-US"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7" name="Title 1"/>
          <p:cNvSpPr txBox="1">
            <a:spLocks/>
          </p:cNvSpPr>
          <p:nvPr/>
        </p:nvSpPr>
        <p:spPr>
          <a:xfrm>
            <a:off x="0" y="304800"/>
            <a:ext cx="91440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CGP Requirements</a:t>
            </a:r>
          </a:p>
        </p:txBody>
      </p:sp>
      <p:pic>
        <p:nvPicPr>
          <p:cNvPr id="8" name="Picture 7" descr="DEC Logo 1"/>
          <p:cNvPicPr/>
          <p:nvPr/>
        </p:nvPicPr>
        <p:blipFill>
          <a:blip r:embed="rId3" cstate="print"/>
          <a:srcRect/>
          <a:stretch>
            <a:fillRect/>
          </a:stretch>
        </p:blipFill>
        <p:spPr bwMode="auto">
          <a:xfrm>
            <a:off x="7600950" y="5355579"/>
            <a:ext cx="1323975" cy="1323975"/>
          </a:xfrm>
          <a:prstGeom prst="rect">
            <a:avLst/>
          </a:prstGeom>
          <a:noFill/>
          <a:ln w="9525">
            <a:noFill/>
            <a:miter lim="800000"/>
            <a:headEnd/>
            <a:tailEnd/>
          </a:ln>
        </p:spPr>
      </p:pic>
      <p:sp>
        <p:nvSpPr>
          <p:cNvPr id="9" name="TextBox 2"/>
          <p:cNvSpPr txBox="1"/>
          <p:nvPr/>
        </p:nvSpPr>
        <p:spPr>
          <a:xfrm>
            <a:off x="76200" y="6477000"/>
            <a:ext cx="175260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t>January 2026</a:t>
            </a:r>
          </a:p>
        </p:txBody>
      </p:sp>
      <p:sp>
        <p:nvSpPr>
          <p:cNvPr id="2" name="Title 1">
            <a:extLst>
              <a:ext uri="{FF2B5EF4-FFF2-40B4-BE49-F238E27FC236}">
                <a16:creationId xmlns:a16="http://schemas.microsoft.com/office/drawing/2014/main" id="{2F657413-3E56-987C-46BD-5AE3BC396C98}"/>
              </a:ext>
            </a:extLst>
          </p:cNvPr>
          <p:cNvSpPr txBox="1">
            <a:spLocks/>
          </p:cNvSpPr>
          <p:nvPr/>
        </p:nvSpPr>
        <p:spPr>
          <a:xfrm>
            <a:off x="3234336" y="469345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4.0</a:t>
            </a:r>
            <a:r>
              <a:rPr kumimoji="0" lang="en-US" sz="1800" b="0" i="0" u="none" strike="noStrike" kern="1200" cap="none" spc="0" normalizeH="0" baseline="0" noProof="0" dirty="0">
                <a:ln>
                  <a:noFill/>
                </a:ln>
                <a:effectLst/>
                <a:uLnTx/>
                <a:uFillTx/>
                <a:latin typeface="Calibri"/>
                <a:ea typeface="+mj-ea"/>
                <a:cs typeface="+mj-cs"/>
              </a:rPr>
              <a:t> Pg.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CGP Requirements</a:t>
            </a:r>
          </a:p>
        </p:txBody>
      </p:sp>
      <p:sp>
        <p:nvSpPr>
          <p:cNvPr id="3" name="Content Placeholder 2"/>
          <p:cNvSpPr>
            <a:spLocks noGrp="1"/>
          </p:cNvSpPr>
          <p:nvPr>
            <p:ph idx="1"/>
          </p:nvPr>
        </p:nvSpPr>
        <p:spPr>
          <a:xfrm>
            <a:off x="457200" y="1371600"/>
            <a:ext cx="8229600" cy="5105400"/>
          </a:xfrm>
        </p:spPr>
        <p:txBody>
          <a:bodyPr>
            <a:normAutofit fontScale="47500" lnSpcReduction="20000"/>
          </a:bodyPr>
          <a:lstStyle/>
          <a:p>
            <a:pPr marL="0" indent="0">
              <a:buNone/>
            </a:pPr>
            <a:r>
              <a:rPr lang="en-US" sz="5900" i="1" dirty="0"/>
              <a:t>Goal of this section</a:t>
            </a:r>
            <a:r>
              <a:rPr lang="en-US" sz="5900" dirty="0"/>
              <a:t>:</a:t>
            </a:r>
          </a:p>
          <a:p>
            <a:r>
              <a:rPr lang="en-US" sz="5900" dirty="0"/>
              <a:t>Become familiar with the types of </a:t>
            </a:r>
            <a:r>
              <a:rPr lang="en-US" sz="5900" b="1" dirty="0"/>
              <a:t>sediment control</a:t>
            </a:r>
            <a:r>
              <a:rPr lang="en-US" sz="5900" dirty="0"/>
              <a:t> </a:t>
            </a:r>
            <a:r>
              <a:rPr lang="en-US" sz="5900" b="1" dirty="0"/>
              <a:t>measures</a:t>
            </a:r>
            <a:r>
              <a:rPr lang="en-US" sz="5900" dirty="0"/>
              <a:t> that are required by the CGP</a:t>
            </a:r>
          </a:p>
          <a:p>
            <a:pPr lvl="1">
              <a:buFont typeface="Wingdings" pitchFamily="2" charset="2"/>
              <a:buChar char="Ø"/>
            </a:pPr>
            <a:r>
              <a:rPr lang="en-US" sz="4600" dirty="0">
                <a:solidFill>
                  <a:prstClr val="white"/>
                </a:solidFill>
              </a:rPr>
              <a:t>Protect drain inlets and water bodies</a:t>
            </a:r>
          </a:p>
          <a:p>
            <a:pPr lvl="1">
              <a:buFont typeface="Wingdings" pitchFamily="2" charset="2"/>
              <a:buChar char="Ø"/>
            </a:pPr>
            <a:r>
              <a:rPr lang="en-US" sz="4600" dirty="0">
                <a:solidFill>
                  <a:prstClr val="white"/>
                </a:solidFill>
              </a:rPr>
              <a:t>Down-slope sediment controls</a:t>
            </a:r>
          </a:p>
          <a:p>
            <a:pPr lvl="1">
              <a:buFont typeface="Wingdings" pitchFamily="2" charset="2"/>
              <a:buChar char="Ø"/>
            </a:pPr>
            <a:r>
              <a:rPr lang="en-US" sz="4600" dirty="0">
                <a:solidFill>
                  <a:prstClr val="white"/>
                </a:solidFill>
              </a:rPr>
              <a:t>Stabilize vehicle access and exit points, dust control</a:t>
            </a:r>
          </a:p>
          <a:p>
            <a:pPr lvl="1">
              <a:buFont typeface="Wingdings" pitchFamily="2" charset="2"/>
              <a:buChar char="Ø"/>
            </a:pPr>
            <a:r>
              <a:rPr lang="en-US" sz="4600" dirty="0">
                <a:solidFill>
                  <a:prstClr val="white"/>
                </a:solidFill>
              </a:rPr>
              <a:t>Soil stockpiles</a:t>
            </a:r>
          </a:p>
          <a:p>
            <a:pPr lvl="1">
              <a:buFont typeface="Wingdings" pitchFamily="2" charset="2"/>
              <a:buChar char="Ø"/>
            </a:pPr>
            <a:r>
              <a:rPr lang="en-US" sz="4600" dirty="0">
                <a:solidFill>
                  <a:prstClr val="white"/>
                </a:solidFill>
              </a:rPr>
              <a:t>Sediment basins</a:t>
            </a:r>
          </a:p>
          <a:p>
            <a:pPr lvl="1">
              <a:buFont typeface="Wingdings" pitchFamily="2" charset="2"/>
              <a:buChar char="Ø"/>
            </a:pPr>
            <a:r>
              <a:rPr lang="en-US" sz="4600" dirty="0">
                <a:solidFill>
                  <a:prstClr val="white"/>
                </a:solidFill>
              </a:rPr>
              <a:t>Dewatering</a:t>
            </a:r>
          </a:p>
          <a:p>
            <a:pPr lvl="1">
              <a:buFont typeface="Wingdings" pitchFamily="2" charset="2"/>
              <a:buChar char="Ø"/>
            </a:pPr>
            <a:r>
              <a:rPr lang="en-US" sz="4600" dirty="0">
                <a:solidFill>
                  <a:prstClr val="white"/>
                </a:solidFill>
              </a:rPr>
              <a:t>Soil stabilization</a:t>
            </a:r>
          </a:p>
          <a:p>
            <a:pPr lvl="1">
              <a:buFont typeface="Wingdings" pitchFamily="2" charset="2"/>
              <a:buChar char="Ø"/>
            </a:pPr>
            <a:r>
              <a:rPr lang="en-US" sz="4600" dirty="0">
                <a:solidFill>
                  <a:prstClr val="white"/>
                </a:solidFill>
              </a:rPr>
              <a:t>Treatment chemicals</a:t>
            </a:r>
          </a:p>
          <a:p>
            <a:endParaRPr lang="en-US" dirty="0"/>
          </a:p>
          <a:p>
            <a:r>
              <a:rPr lang="en-US" sz="5900" dirty="0"/>
              <a:t>Learn the names and functions of common sediment control BMPs</a:t>
            </a:r>
          </a:p>
        </p:txBody>
      </p:sp>
    </p:spTree>
    <p:extLst>
      <p:ext uri="{BB962C8B-B14F-4D97-AF65-F5344CB8AC3E}">
        <p14:creationId xmlns:p14="http://schemas.microsoft.com/office/powerpoint/2010/main" val="2018097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0" y="0"/>
            <a:ext cx="9144000" cy="762000"/>
          </a:xfrm>
        </p:spPr>
        <p:txBody>
          <a:bodyPr>
            <a:noAutofit/>
          </a:bodyPr>
          <a:lstStyle/>
          <a:p>
            <a:pPr eaLnBrk="1" hangingPunct="1">
              <a:defRPr/>
            </a:pPr>
            <a:r>
              <a:rPr lang="en-US" sz="4000" b="1" dirty="0">
                <a:effectLst>
                  <a:outerShdw blurRad="38100" dist="38100" dir="2700000" algn="tl">
                    <a:srgbClr val="000000">
                      <a:alpha val="43137"/>
                    </a:srgbClr>
                  </a:outerShdw>
                </a:effectLst>
              </a:rPr>
              <a:t>Storm Drain Inlet Protection Measures</a:t>
            </a:r>
          </a:p>
        </p:txBody>
      </p:sp>
      <p:sp>
        <p:nvSpPr>
          <p:cNvPr id="45059" name="Rectangle 3"/>
          <p:cNvSpPr>
            <a:spLocks noGrp="1" noChangeArrowheads="1"/>
          </p:cNvSpPr>
          <p:nvPr>
            <p:ph type="body" sz="half" idx="1"/>
          </p:nvPr>
        </p:nvSpPr>
        <p:spPr/>
        <p:txBody>
          <a:bodyPr/>
          <a:lstStyle/>
          <a:p>
            <a:pPr eaLnBrk="1" hangingPunct="1">
              <a:lnSpc>
                <a:spcPct val="80000"/>
              </a:lnSpc>
              <a:buFont typeface="Wingdings" pitchFamily="2" charset="2"/>
              <a:buNone/>
              <a:defRPr/>
            </a:pPr>
            <a:endParaRPr lang="en-US" sz="1800"/>
          </a:p>
          <a:p>
            <a:pPr eaLnBrk="1" hangingPunct="1">
              <a:lnSpc>
                <a:spcPct val="80000"/>
              </a:lnSpc>
              <a:defRPr/>
            </a:pPr>
            <a:endParaRPr lang="en-US" sz="1800"/>
          </a:p>
          <a:p>
            <a:pPr eaLnBrk="1" hangingPunct="1">
              <a:lnSpc>
                <a:spcPct val="80000"/>
              </a:lnSpc>
              <a:defRPr/>
            </a:pPr>
            <a:endParaRPr lang="en-US" sz="1800"/>
          </a:p>
          <a:p>
            <a:pPr lvl="1" eaLnBrk="1" hangingPunct="1">
              <a:lnSpc>
                <a:spcPct val="80000"/>
              </a:lnSpc>
              <a:defRPr/>
            </a:pPr>
            <a:endParaRPr lang="en-US" sz="1600"/>
          </a:p>
          <a:p>
            <a:pPr lvl="1" eaLnBrk="1" hangingPunct="1">
              <a:lnSpc>
                <a:spcPct val="80000"/>
              </a:lnSpc>
              <a:buFont typeface="Wingdings" pitchFamily="2" charset="2"/>
              <a:buNone/>
              <a:defRPr/>
            </a:pPr>
            <a:endParaRPr lang="en-US" sz="1600"/>
          </a:p>
          <a:p>
            <a:pPr eaLnBrk="1" hangingPunct="1">
              <a:lnSpc>
                <a:spcPct val="80000"/>
              </a:lnSpc>
              <a:defRPr/>
            </a:pPr>
            <a:endParaRPr lang="en-US" sz="1800"/>
          </a:p>
          <a:p>
            <a:pPr eaLnBrk="1" hangingPunct="1">
              <a:lnSpc>
                <a:spcPct val="80000"/>
              </a:lnSpc>
              <a:defRPr/>
            </a:pPr>
            <a:endParaRPr lang="en-US" sz="1800"/>
          </a:p>
          <a:p>
            <a:pPr lvl="1" eaLnBrk="1" hangingPunct="1">
              <a:lnSpc>
                <a:spcPct val="80000"/>
              </a:lnSpc>
              <a:buFont typeface="Wingdings" pitchFamily="2" charset="2"/>
              <a:buNone/>
              <a:defRPr/>
            </a:pPr>
            <a:endParaRPr lang="en-US" sz="1600"/>
          </a:p>
          <a:p>
            <a:pPr eaLnBrk="1" hangingPunct="1">
              <a:lnSpc>
                <a:spcPct val="80000"/>
              </a:lnSpc>
              <a:defRPr/>
            </a:pPr>
            <a:endParaRPr lang="en-US" sz="1800"/>
          </a:p>
          <a:p>
            <a:pPr lvl="2" eaLnBrk="1" hangingPunct="1">
              <a:lnSpc>
                <a:spcPct val="80000"/>
              </a:lnSpc>
              <a:buFont typeface="Wingdings" pitchFamily="2" charset="2"/>
              <a:buNone/>
              <a:defRPr/>
            </a:pPr>
            <a:endParaRPr lang="en-US" sz="1400"/>
          </a:p>
          <a:p>
            <a:pPr lvl="2" eaLnBrk="1" hangingPunct="1">
              <a:lnSpc>
                <a:spcPct val="80000"/>
              </a:lnSpc>
              <a:defRPr/>
            </a:pPr>
            <a:endParaRPr lang="en-US" sz="1400"/>
          </a:p>
          <a:p>
            <a:pPr lvl="2" eaLnBrk="1" hangingPunct="1">
              <a:lnSpc>
                <a:spcPct val="80000"/>
              </a:lnSpc>
              <a:buFont typeface="Wingdings" pitchFamily="2" charset="2"/>
              <a:buNone/>
              <a:defRPr/>
            </a:pPr>
            <a:endParaRPr lang="en-US" sz="1400"/>
          </a:p>
          <a:p>
            <a:pPr lvl="1" eaLnBrk="1" hangingPunct="1">
              <a:lnSpc>
                <a:spcPct val="80000"/>
              </a:lnSpc>
              <a:defRPr/>
            </a:pPr>
            <a:endParaRPr lang="en-US" sz="1600"/>
          </a:p>
          <a:p>
            <a:pPr lvl="1" eaLnBrk="1" hangingPunct="1">
              <a:lnSpc>
                <a:spcPct val="80000"/>
              </a:lnSpc>
              <a:defRPr/>
            </a:pPr>
            <a:endParaRPr lang="en-US" sz="1600"/>
          </a:p>
          <a:p>
            <a:pPr eaLnBrk="1" hangingPunct="1">
              <a:lnSpc>
                <a:spcPct val="80000"/>
              </a:lnSpc>
              <a:defRPr/>
            </a:pPr>
            <a:endParaRPr lang="en-US" sz="1000"/>
          </a:p>
          <a:p>
            <a:pPr lvl="2" eaLnBrk="1" hangingPunct="1">
              <a:lnSpc>
                <a:spcPct val="80000"/>
              </a:lnSpc>
              <a:defRPr/>
            </a:pPr>
            <a:endParaRPr lang="en-US" sz="1000"/>
          </a:p>
          <a:p>
            <a:pPr lvl="1" eaLnBrk="1" hangingPunct="1">
              <a:lnSpc>
                <a:spcPct val="80000"/>
              </a:lnSpc>
              <a:defRPr/>
            </a:pPr>
            <a:endParaRPr lang="en-US" sz="1600"/>
          </a:p>
        </p:txBody>
      </p:sp>
      <p:pic>
        <p:nvPicPr>
          <p:cNvPr id="2052" name="Picture 4" descr="12-22-05 Camas 017"/>
          <p:cNvPicPr>
            <a:picLocks noGrp="1" noChangeAspect="1" noChangeArrowheads="1"/>
          </p:cNvPicPr>
          <p:nvPr>
            <p:ph sz="half" idx="2"/>
          </p:nvPr>
        </p:nvPicPr>
        <p:blipFill>
          <a:blip r:embed="rId3" cstate="email">
            <a:lum bright="6000"/>
            <a:extLst>
              <a:ext uri="{28A0092B-C50C-407E-A947-70E740481C1C}">
                <a14:useLocalDpi xmlns:a14="http://schemas.microsoft.com/office/drawing/2010/main"/>
              </a:ext>
            </a:extLst>
          </a:blip>
          <a:srcRect/>
          <a:stretch>
            <a:fillRect/>
          </a:stretch>
        </p:blipFill>
        <p:spPr>
          <a:xfrm>
            <a:off x="0" y="1427516"/>
            <a:ext cx="9144000" cy="5430484"/>
          </a:xfrm>
          <a:noFill/>
          <a:effectLst>
            <a:innerShdw blurRad="114300">
              <a:prstClr val="black"/>
            </a:innerShdw>
          </a:effectLst>
        </p:spPr>
      </p:pic>
      <p:sp>
        <p:nvSpPr>
          <p:cNvPr id="6" name="Rectangle 5"/>
          <p:cNvSpPr/>
          <p:nvPr/>
        </p:nvSpPr>
        <p:spPr>
          <a:xfrm>
            <a:off x="457200" y="4730488"/>
            <a:ext cx="8229600" cy="2062103"/>
          </a:xfrm>
          <a:prstGeom prst="rect">
            <a:avLst/>
          </a:prstGeom>
          <a:solidFill>
            <a:schemeClr val="tx1">
              <a:lumMod val="95000"/>
              <a:alpha val="29000"/>
            </a:schemeClr>
          </a:solidFill>
        </p:spPr>
        <p:txBody>
          <a:bodyPr wrap="square">
            <a:spAutoFit/>
          </a:bodyPr>
          <a:lstStyle/>
          <a:p>
            <a:r>
              <a:rPr lang="en-US" sz="3200" dirty="0">
                <a:solidFill>
                  <a:schemeClr val="bg1"/>
                </a:solidFill>
                <a:effectLst>
                  <a:outerShdw blurRad="38100" dist="38100" dir="2700000" algn="tl">
                    <a:srgbClr val="000000">
                      <a:alpha val="43137"/>
                    </a:srgbClr>
                  </a:outerShdw>
                </a:effectLst>
              </a:rPr>
              <a:t>A permittee must install appropriate protection measures to minimize the discharge of sediment prior to entry into the inlets located on site or immediately downstream of the site.</a:t>
            </a:r>
          </a:p>
        </p:txBody>
      </p:sp>
      <p:pic>
        <p:nvPicPr>
          <p:cNvPr id="8" name="Picture 7" descr="DEC Logo 1"/>
          <p:cNvPicPr/>
          <p:nvPr/>
        </p:nvPicPr>
        <p:blipFill>
          <a:blip r:embed="rId4" cstate="print"/>
          <a:srcRect/>
          <a:stretch>
            <a:fillRect/>
          </a:stretch>
        </p:blipFill>
        <p:spPr bwMode="auto">
          <a:xfrm>
            <a:off x="8051004" y="562123"/>
            <a:ext cx="890587" cy="852487"/>
          </a:xfrm>
          <a:prstGeom prst="rect">
            <a:avLst/>
          </a:prstGeom>
          <a:noFill/>
          <a:ln w="9525">
            <a:noFill/>
            <a:miter lim="800000"/>
            <a:headEnd/>
            <a:tailEnd/>
          </a:ln>
        </p:spPr>
      </p:pic>
      <p:sp>
        <p:nvSpPr>
          <p:cNvPr id="2" name="Title 1">
            <a:extLst>
              <a:ext uri="{FF2B5EF4-FFF2-40B4-BE49-F238E27FC236}">
                <a16:creationId xmlns:a16="http://schemas.microsoft.com/office/drawing/2014/main" id="{2F657413-3E56-987C-46BD-5AE3BC396C98}"/>
              </a:ext>
            </a:extLst>
          </p:cNvPr>
          <p:cNvSpPr txBox="1">
            <a:spLocks/>
          </p:cNvSpPr>
          <p:nvPr/>
        </p:nvSpPr>
        <p:spPr>
          <a:xfrm>
            <a:off x="4927996" y="841349"/>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4.3.1</a:t>
            </a:r>
            <a:r>
              <a:rPr kumimoji="0" lang="en-US" sz="1800" b="0" i="0" u="none" strike="noStrike" kern="1200" cap="none" spc="0" normalizeH="0" baseline="0" noProof="0" dirty="0">
                <a:ln>
                  <a:noFill/>
                </a:ln>
                <a:effectLst/>
                <a:uLnTx/>
                <a:uFillTx/>
                <a:latin typeface="Calibri"/>
                <a:ea typeface="+mj-ea"/>
                <a:cs typeface="+mj-cs"/>
              </a:rPr>
              <a:t> Pg.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alex\Desktop\Winter BMP's from Mary\select photo dl 7-11-08 433.jpg"/>
          <p:cNvPicPr>
            <a:picLocks noChangeAspect="1" noChangeArrowheads="1"/>
          </p:cNvPicPr>
          <p:nvPr/>
        </p:nvPicPr>
        <p:blipFill>
          <a:blip r:embed="rId3" cstate="print">
            <a:lum bright="-11000" contrast="10000"/>
          </a:blip>
          <a:srcRect/>
          <a:stretch>
            <a:fillRect/>
          </a:stretch>
        </p:blipFill>
        <p:spPr bwMode="auto">
          <a:xfrm>
            <a:off x="-1" y="0"/>
            <a:ext cx="9211733" cy="6858000"/>
          </a:xfrm>
          <a:prstGeom prst="rect">
            <a:avLst/>
          </a:prstGeom>
          <a:noFill/>
          <a:effectLst>
            <a:innerShdw blurRad="114300">
              <a:prstClr val="black"/>
            </a:innerShdw>
          </a:effectLst>
        </p:spPr>
      </p:pic>
      <p:sp>
        <p:nvSpPr>
          <p:cNvPr id="3" name="TextBox 2"/>
          <p:cNvSpPr txBox="1"/>
          <p:nvPr/>
        </p:nvSpPr>
        <p:spPr>
          <a:xfrm>
            <a:off x="3073913" y="4953000"/>
            <a:ext cx="6222487" cy="1938992"/>
          </a:xfrm>
          <a:prstGeom prst="rect">
            <a:avLst/>
          </a:prstGeom>
          <a:noFill/>
        </p:spPr>
        <p:txBody>
          <a:bodyPr wrap="square" rtlCol="0">
            <a:spAutoFit/>
          </a:bodyPr>
          <a:lstStyle/>
          <a:p>
            <a:r>
              <a:rPr lang="en-US" sz="6000" b="1" dirty="0">
                <a:effectLst>
                  <a:outerShdw blurRad="38100" dist="38100" dir="2700000" algn="tl">
                    <a:srgbClr val="000000">
                      <a:alpha val="43137"/>
                    </a:srgbClr>
                  </a:outerShdw>
                </a:effectLst>
              </a:rPr>
              <a:t>Inlet Protection vs. </a:t>
            </a:r>
          </a:p>
          <a:p>
            <a:r>
              <a:rPr lang="en-US" sz="6000" b="1" dirty="0">
                <a:effectLst>
                  <a:outerShdw blurRad="38100" dist="38100" dir="2700000" algn="tl">
                    <a:srgbClr val="000000">
                      <a:alpha val="43137"/>
                    </a:srgbClr>
                  </a:outerShdw>
                </a:effectLst>
              </a:rPr>
              <a:t>Plow Destruction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92" y="0"/>
            <a:ext cx="9144000" cy="6858000"/>
          </a:xfrm>
          <a:prstGeom prst="rect">
            <a:avLst/>
          </a:prstGeom>
        </p:spPr>
      </p:pic>
      <p:sp>
        <p:nvSpPr>
          <p:cNvPr id="3" name="TextBox 2"/>
          <p:cNvSpPr txBox="1"/>
          <p:nvPr/>
        </p:nvSpPr>
        <p:spPr>
          <a:xfrm>
            <a:off x="457200" y="152400"/>
            <a:ext cx="5058501" cy="830997"/>
          </a:xfrm>
          <a:prstGeom prst="rect">
            <a:avLst/>
          </a:prstGeom>
          <a:noFill/>
        </p:spPr>
        <p:txBody>
          <a:bodyPr wrap="none" rtlCol="0">
            <a:spAutoFit/>
          </a:bodyPr>
          <a:lstStyle/>
          <a:p>
            <a:r>
              <a:rPr lang="en-US" sz="4800" dirty="0">
                <a:solidFill>
                  <a:schemeClr val="bg1"/>
                </a:solidFill>
                <a:effectLst>
                  <a:outerShdw blurRad="38100" dist="38100" dir="2700000" algn="tl">
                    <a:srgbClr val="000000">
                      <a:alpha val="43137"/>
                    </a:srgbClr>
                  </a:outerShdw>
                </a:effectLst>
              </a:rPr>
              <a:t>Habitat Protection?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New 005"/>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4" name="TextBox 3"/>
          <p:cNvSpPr txBox="1"/>
          <p:nvPr/>
        </p:nvSpPr>
        <p:spPr>
          <a:xfrm>
            <a:off x="64373" y="228600"/>
            <a:ext cx="9003427" cy="646331"/>
          </a:xfrm>
          <a:prstGeom prst="rect">
            <a:avLst/>
          </a:prstGeom>
          <a:noFill/>
        </p:spPr>
        <p:txBody>
          <a:bodyPr wrap="none" rtlCol="0">
            <a:spAutoFit/>
          </a:bodyPr>
          <a:lstStyle/>
          <a:p>
            <a:r>
              <a:rPr lang="en-US" sz="3600" dirty="0"/>
              <a:t>Where’s the Best in this management practice?</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0"/>
            <a:ext cx="8229600" cy="1371600"/>
          </a:xfrm>
        </p:spPr>
        <p:txBody>
          <a:bodyPr/>
          <a:lstStyle/>
          <a:p>
            <a:pPr eaLnBrk="1" hangingPunct="1">
              <a:defRPr/>
            </a:pPr>
            <a:r>
              <a:rPr lang="en-US" sz="4000" b="1" dirty="0">
                <a:effectLst>
                  <a:outerShdw blurRad="38100" dist="38100" dir="2700000" algn="tl">
                    <a:srgbClr val="000000">
                      <a:alpha val="43137"/>
                    </a:srgbClr>
                  </a:outerShdw>
                </a:effectLst>
              </a:rPr>
              <a:t>This is No Place for Sediment to Collect - $$$$$$</a:t>
            </a:r>
          </a:p>
        </p:txBody>
      </p:sp>
      <p:pic>
        <p:nvPicPr>
          <p:cNvPr id="7171" name="Picture 3" descr="Pics 2 402"/>
          <p:cNvPicPr>
            <a:picLocks noGrp="1" noChangeAspect="1" noChangeArrowheads="1"/>
          </p:cNvPicPr>
          <p:nvPr>
            <p:ph idx="1"/>
          </p:nvPr>
        </p:nvPicPr>
        <p:blipFill>
          <a:blip r:embed="rId2" cstate="email">
            <a:lum bright="12000"/>
            <a:extLst>
              <a:ext uri="{28A0092B-C50C-407E-A947-70E740481C1C}">
                <a14:useLocalDpi xmlns:a14="http://schemas.microsoft.com/office/drawing/2010/main"/>
              </a:ext>
            </a:extLst>
          </a:blip>
          <a:srcRect/>
          <a:stretch>
            <a:fillRect/>
          </a:stretch>
        </p:blipFill>
        <p:spPr>
          <a:xfrm>
            <a:off x="0" y="1541463"/>
            <a:ext cx="9144000" cy="5316537"/>
          </a:xfrm>
          <a:noFill/>
          <a:effectLst>
            <a:innerShdw blurRad="114300">
              <a:prstClr val="black"/>
            </a:inn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New 006"/>
          <p:cNvPicPr>
            <a:picLocks noChangeAspect="1" noChangeArrowheads="1"/>
          </p:cNvPicPr>
          <p:nvPr/>
        </p:nvPicPr>
        <p:blipFill>
          <a:blip r:embed="rId2" cstate="email">
            <a:lum bright="18000"/>
            <a:extLst>
              <a:ext uri="{28A0092B-C50C-407E-A947-70E740481C1C}">
                <a14:useLocalDpi xmlns:a14="http://schemas.microsoft.com/office/drawing/2010/main"/>
              </a:ext>
            </a:extLst>
          </a:blip>
          <a:srcRect/>
          <a:stretch>
            <a:fillRect/>
          </a:stretch>
        </p:blipFill>
        <p:spPr bwMode="auto">
          <a:xfrm>
            <a:off x="0" y="1109663"/>
            <a:ext cx="9144000" cy="5748337"/>
          </a:xfrm>
          <a:prstGeom prst="rect">
            <a:avLst/>
          </a:prstGeom>
          <a:noFill/>
          <a:ln w="9525">
            <a:noFill/>
            <a:miter lim="800000"/>
            <a:headEnd/>
            <a:tailEnd/>
          </a:ln>
          <a:effectLst>
            <a:innerShdw blurRad="114300">
              <a:prstClr val="black"/>
            </a:innerShdw>
          </a:effectLst>
        </p:spPr>
      </p:pic>
      <p:sp>
        <p:nvSpPr>
          <p:cNvPr id="49155" name="Text Box 3"/>
          <p:cNvSpPr txBox="1">
            <a:spLocks noChangeArrowheads="1"/>
          </p:cNvSpPr>
          <p:nvPr/>
        </p:nvSpPr>
        <p:spPr bwMode="auto">
          <a:xfrm>
            <a:off x="533400" y="0"/>
            <a:ext cx="7924800" cy="1066800"/>
          </a:xfrm>
          <a:prstGeom prst="rect">
            <a:avLst/>
          </a:prstGeom>
          <a:noFill/>
          <a:ln w="9525">
            <a:noFill/>
            <a:miter lim="800000"/>
            <a:headEnd/>
            <a:tailEnd/>
          </a:ln>
          <a:effectLst/>
        </p:spPr>
        <p:txBody>
          <a:bodyPr>
            <a:spAutoFit/>
          </a:bodyPr>
          <a:lstStyle/>
          <a:p>
            <a:pPr algn="ctr" eaLnBrk="1" hangingPunct="1">
              <a:defRPr/>
            </a:pPr>
            <a:r>
              <a:rPr lang="en-US" sz="3200" b="1">
                <a:solidFill>
                  <a:schemeClr val="tx2"/>
                </a:solidFill>
                <a:effectLst>
                  <a:outerShdw blurRad="38100" dist="38100" dir="2700000" algn="tl">
                    <a:srgbClr val="000000"/>
                  </a:outerShdw>
                </a:effectLst>
                <a:latin typeface="Arial" charset="0"/>
                <a:cs typeface="Arial" charset="0"/>
              </a:rPr>
              <a:t>What’s in this Storm System?</a:t>
            </a:r>
          </a:p>
          <a:p>
            <a:pPr algn="ctr" eaLnBrk="1" hangingPunct="1">
              <a:defRPr/>
            </a:pPr>
            <a:r>
              <a:rPr lang="en-US" sz="3200" b="1">
                <a:solidFill>
                  <a:schemeClr val="tx2"/>
                </a:solidFill>
                <a:effectLst>
                  <a:outerShdw blurRad="38100" dist="38100" dir="2700000" algn="tl">
                    <a:srgbClr val="000000"/>
                  </a:outerShdw>
                </a:effectLst>
                <a:latin typeface="Arial" charset="0"/>
                <a:cs typeface="Arial" charset="0"/>
              </a:rPr>
              <a:t>Who’s Cleaning it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0"/>
            <a:ext cx="8229600" cy="1371600"/>
          </a:xfrm>
        </p:spPr>
        <p:txBody>
          <a:bodyPr/>
          <a:lstStyle/>
          <a:p>
            <a:pPr eaLnBrk="1" hangingPunct="1">
              <a:defRPr/>
            </a:pPr>
            <a:r>
              <a:rPr lang="en-US" sz="4000" b="1" dirty="0">
                <a:effectLst>
                  <a:outerShdw blurRad="38100" dist="38100" dir="2700000" algn="tl">
                    <a:srgbClr val="000000">
                      <a:alpha val="43137"/>
                    </a:srgbClr>
                  </a:outerShdw>
                </a:effectLst>
              </a:rPr>
              <a:t>Protect Inlets Until Final Site Stabilization is Completed!</a:t>
            </a:r>
          </a:p>
        </p:txBody>
      </p:sp>
      <p:pic>
        <p:nvPicPr>
          <p:cNvPr id="9219" name="Picture 3" descr="FS Clark County 019"/>
          <p:cNvPicPr>
            <a:picLocks noGrp="1" noChangeAspect="1" noChangeArrowheads="1"/>
          </p:cNvPicPr>
          <p:nvPr>
            <p:ph idx="1"/>
          </p:nvPr>
        </p:nvPicPr>
        <p:blipFill>
          <a:blip r:embed="rId3" cstate="email">
            <a:lum bright="12000"/>
            <a:extLst>
              <a:ext uri="{28A0092B-C50C-407E-A947-70E740481C1C}">
                <a14:useLocalDpi xmlns:a14="http://schemas.microsoft.com/office/drawing/2010/main"/>
              </a:ext>
            </a:extLst>
          </a:blip>
          <a:srcRect/>
          <a:stretch>
            <a:fillRect/>
          </a:stretch>
        </p:blipFill>
        <p:spPr>
          <a:xfrm>
            <a:off x="0" y="1528763"/>
            <a:ext cx="9144000" cy="5329237"/>
          </a:xfrm>
          <a:noFill/>
          <a:effectLst>
            <a:innerShdw blurRad="114300">
              <a:prstClr val="black"/>
            </a:inn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orest II 46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4572000" cy="3429000"/>
          </a:xfrm>
          <a:prstGeom prst="rect">
            <a:avLst/>
          </a:prstGeom>
          <a:noFill/>
          <a:ln w="9525">
            <a:noFill/>
            <a:miter lim="800000"/>
            <a:headEnd/>
            <a:tailEnd/>
          </a:ln>
        </p:spPr>
      </p:pic>
      <p:pic>
        <p:nvPicPr>
          <p:cNvPr id="10243" name="Picture 3" descr="12-28-05 02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29000"/>
            <a:ext cx="4572000" cy="3429000"/>
          </a:xfrm>
          <a:prstGeom prst="rect">
            <a:avLst/>
          </a:prstGeom>
          <a:noFill/>
          <a:ln w="9525">
            <a:noFill/>
            <a:miter lim="800000"/>
            <a:headEnd/>
            <a:tailEnd/>
          </a:ln>
        </p:spPr>
      </p:pic>
      <p:pic>
        <p:nvPicPr>
          <p:cNvPr id="10244" name="Picture 4" descr="02-07-06 04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3429000"/>
            <a:ext cx="4572000" cy="3429000"/>
          </a:xfrm>
          <a:prstGeom prst="rect">
            <a:avLst/>
          </a:prstGeom>
          <a:noFill/>
          <a:ln w="9525">
            <a:noFill/>
            <a:miter lim="800000"/>
            <a:headEnd/>
            <a:tailEnd/>
          </a:ln>
        </p:spPr>
      </p:pic>
      <p:pic>
        <p:nvPicPr>
          <p:cNvPr id="10245" name="Picture 6" descr="dandy"/>
          <p:cNvPicPr>
            <a:picLocks noChangeAspect="1" noChangeArrowheads="1"/>
          </p:cNvPicPr>
          <p:nvPr/>
        </p:nvPicPr>
        <p:blipFill>
          <a:blip r:embed="rId5" cstate="print"/>
          <a:srcRect/>
          <a:stretch>
            <a:fillRect/>
          </a:stretch>
        </p:blipFill>
        <p:spPr bwMode="auto">
          <a:xfrm>
            <a:off x="4572000" y="869950"/>
            <a:ext cx="4572000" cy="2559050"/>
          </a:xfrm>
          <a:prstGeom prst="rect">
            <a:avLst/>
          </a:prstGeom>
          <a:noFill/>
          <a:ln w="9525">
            <a:noFill/>
            <a:miter lim="800000"/>
            <a:headEnd/>
            <a:tailEnd/>
          </a:ln>
        </p:spPr>
      </p:pic>
      <p:sp>
        <p:nvSpPr>
          <p:cNvPr id="10246" name="Text Box 7"/>
          <p:cNvSpPr txBox="1">
            <a:spLocks noChangeArrowheads="1"/>
          </p:cNvSpPr>
          <p:nvPr/>
        </p:nvSpPr>
        <p:spPr bwMode="auto">
          <a:xfrm>
            <a:off x="5257800" y="100013"/>
            <a:ext cx="3281363" cy="641350"/>
          </a:xfrm>
          <a:prstGeom prst="rect">
            <a:avLst/>
          </a:prstGeom>
          <a:noFill/>
          <a:ln w="9525">
            <a:noFill/>
            <a:miter lim="800000"/>
            <a:headEnd/>
            <a:tailEnd/>
          </a:ln>
        </p:spPr>
        <p:txBody>
          <a:bodyPr wrap="none">
            <a:spAutoFit/>
          </a:bodyPr>
          <a:lstStyle/>
          <a:p>
            <a:r>
              <a:rPr lang="en-US" sz="3600"/>
              <a:t>Inlet Protection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0"/>
            <a:ext cx="8229600" cy="1371600"/>
          </a:xfrm>
        </p:spPr>
        <p:txBody>
          <a:bodyPr/>
          <a:lstStyle/>
          <a:p>
            <a:pPr eaLnBrk="1" hangingPunct="1">
              <a:defRPr/>
            </a:pPr>
            <a:r>
              <a:rPr lang="en-US" b="1"/>
              <a:t>Catch Basin Inserts</a:t>
            </a:r>
          </a:p>
        </p:txBody>
      </p:sp>
      <p:pic>
        <p:nvPicPr>
          <p:cNvPr id="11267" name="Picture 3" descr="P1010044"/>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241697" y="1371600"/>
            <a:ext cx="4101703" cy="4953000"/>
          </a:xfrm>
          <a:noFill/>
          <a:effectLst>
            <a:innerShdw blurRad="114300">
              <a:prstClr val="black"/>
            </a:innerShdw>
          </a:effectLst>
        </p:spPr>
      </p:pic>
      <p:pic>
        <p:nvPicPr>
          <p:cNvPr id="11268" name="Picture 4" descr="P1010054"/>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724400" y="1371600"/>
            <a:ext cx="4114800" cy="4953000"/>
          </a:xfrm>
          <a:noFill/>
          <a:effectLst>
            <a:innerShdw blurRad="114300">
              <a:prstClr val="black"/>
            </a:inn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8229600" cy="1371600"/>
          </a:xfrm>
        </p:spPr>
        <p:txBody>
          <a:bodyPr/>
          <a:lstStyle/>
          <a:p>
            <a:pPr eaLnBrk="1" hangingPunct="1">
              <a:defRPr/>
            </a:pPr>
            <a:r>
              <a:rPr lang="en-US" b="1"/>
              <a:t>Maintenance Issues</a:t>
            </a:r>
          </a:p>
        </p:txBody>
      </p:sp>
      <p:pic>
        <p:nvPicPr>
          <p:cNvPr id="12291" name="Picture 3" descr="Muddy Drain Inlet"/>
          <p:cNvPicPr>
            <a:picLocks noGrp="1" noChangeAspect="1" noChangeArrowheads="1"/>
          </p:cNvPicPr>
          <p:nvPr>
            <p:ph sz="half" idx="1"/>
          </p:nvPr>
        </p:nvPicPr>
        <p:blipFill>
          <a:blip r:embed="rId2" cstate="print"/>
          <a:srcRect/>
          <a:stretch>
            <a:fillRect/>
          </a:stretch>
        </p:blipFill>
        <p:spPr>
          <a:xfrm>
            <a:off x="381000" y="1447800"/>
            <a:ext cx="4038600" cy="4648200"/>
          </a:xfrm>
          <a:noFill/>
        </p:spPr>
      </p:pic>
      <p:pic>
        <p:nvPicPr>
          <p:cNvPr id="12292" name="Picture 4" descr="Gravel Filter Berm"/>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800600" y="1447800"/>
            <a:ext cx="4038600" cy="4572000"/>
          </a:xfrm>
          <a:noFill/>
        </p:spPr>
      </p:pic>
      <p:pic>
        <p:nvPicPr>
          <p:cNvPr id="53253" name="Picture 5" descr="8-09-06 00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1436688"/>
            <a:ext cx="9144000" cy="5421312"/>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253"/>
                                        </p:tgtEl>
                                        <p:attrNameLst>
                                          <p:attrName>style.visibility</p:attrName>
                                        </p:attrNameLst>
                                      </p:cBhvr>
                                      <p:to>
                                        <p:strVal val="visible"/>
                                      </p:to>
                                    </p:set>
                                    <p:animEffect transition="in" filter="fade">
                                      <p:cBhvr>
                                        <p:cTn id="7" dur="2000"/>
                                        <p:tgtEl>
                                          <p:spTgt spid="53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3" name="Picture 1" descr="F:\Work pictures\Erosion Control 2010\Products at work\IMG_051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58370" name="Rectangle 2"/>
          <p:cNvSpPr>
            <a:spLocks noGrp="1" noChangeArrowheads="1"/>
          </p:cNvSpPr>
          <p:nvPr>
            <p:ph type="title"/>
          </p:nvPr>
        </p:nvSpPr>
        <p:spPr>
          <a:xfrm>
            <a:off x="152400" y="0"/>
            <a:ext cx="8839200" cy="990600"/>
          </a:xfrm>
          <a:solidFill>
            <a:schemeClr val="bg1">
              <a:lumMod val="85000"/>
              <a:lumOff val="15000"/>
              <a:alpha val="66000"/>
            </a:schemeClr>
          </a:solidFill>
        </p:spPr>
        <p:txBody>
          <a:bodyPr>
            <a:noAutofit/>
          </a:bodyPr>
          <a:lstStyle/>
          <a:p>
            <a:pPr eaLnBrk="1" hangingPunct="1">
              <a:defRPr/>
            </a:pPr>
            <a:r>
              <a:rPr lang="en-US" sz="4800" b="1" dirty="0">
                <a:effectLst>
                  <a:outerShdw blurRad="38100" dist="38100" dir="2700000" algn="tl">
                    <a:srgbClr val="000000">
                      <a:alpha val="43137"/>
                    </a:srgbClr>
                  </a:outerShdw>
                </a:effectLst>
              </a:rPr>
              <a:t>Will Traffic Destroy Your Efforts?</a:t>
            </a:r>
          </a:p>
        </p:txBody>
      </p:sp>
      <p:sp>
        <p:nvSpPr>
          <p:cNvPr id="4" name="TextBox 3"/>
          <p:cNvSpPr txBox="1"/>
          <p:nvPr/>
        </p:nvSpPr>
        <p:spPr>
          <a:xfrm>
            <a:off x="6894744" y="6324600"/>
            <a:ext cx="2096856" cy="369332"/>
          </a:xfrm>
          <a:prstGeom prst="rect">
            <a:avLst/>
          </a:prstGeom>
          <a:noFill/>
        </p:spPr>
        <p:txBody>
          <a:bodyPr wrap="none" rtlCol="0">
            <a:spAutoFit/>
          </a:bodyPr>
          <a:lstStyle/>
          <a:p>
            <a:r>
              <a:rPr lang="en-US" dirty="0"/>
              <a:t>Midtown Anchorage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86455_13"/>
          <p:cNvPicPr>
            <a:picLocks noChangeAspect="1" noChangeArrowheads="1"/>
          </p:cNvPicPr>
          <p:nvPr/>
        </p:nvPicPr>
        <p:blipFill>
          <a:blip r:embed="rId3" cstate="print">
            <a:lum bright="12000"/>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4339" name="Text Box 3"/>
          <p:cNvSpPr txBox="1">
            <a:spLocks noChangeArrowheads="1"/>
          </p:cNvSpPr>
          <p:nvPr/>
        </p:nvSpPr>
        <p:spPr bwMode="auto">
          <a:xfrm>
            <a:off x="152400" y="6345238"/>
            <a:ext cx="2820988" cy="336550"/>
          </a:xfrm>
          <a:prstGeom prst="rect">
            <a:avLst/>
          </a:prstGeom>
          <a:noFill/>
          <a:ln w="9525">
            <a:noFill/>
            <a:miter lim="800000"/>
            <a:headEnd/>
            <a:tailEnd/>
          </a:ln>
        </p:spPr>
        <p:txBody>
          <a:bodyPr wrap="none">
            <a:spAutoFit/>
          </a:bodyPr>
          <a:lstStyle/>
          <a:p>
            <a:pPr eaLnBrk="1" hangingPunct="1"/>
            <a:r>
              <a:rPr lang="en-US" sz="1600" b="1">
                <a:latin typeface="Times New Roman" pitchFamily="18" charset="0"/>
                <a:cs typeface="Arial" charset="0"/>
              </a:rPr>
              <a:t>Photo Courtesy David Jenkins</a:t>
            </a:r>
          </a:p>
        </p:txBody>
      </p:sp>
      <p:sp>
        <p:nvSpPr>
          <p:cNvPr id="14340" name="Text Box 4"/>
          <p:cNvSpPr txBox="1">
            <a:spLocks noChangeArrowheads="1"/>
          </p:cNvSpPr>
          <p:nvPr/>
        </p:nvSpPr>
        <p:spPr bwMode="auto">
          <a:xfrm>
            <a:off x="0" y="0"/>
            <a:ext cx="9144000" cy="701675"/>
          </a:xfrm>
          <a:prstGeom prst="rect">
            <a:avLst/>
          </a:prstGeom>
          <a:solidFill>
            <a:schemeClr val="tx1">
              <a:alpha val="49019"/>
            </a:schemeClr>
          </a:solidFill>
          <a:ln w="9525">
            <a:noFill/>
            <a:miter lim="800000"/>
            <a:headEnd/>
            <a:tailEnd/>
          </a:ln>
        </p:spPr>
        <p:txBody>
          <a:bodyPr>
            <a:spAutoFit/>
          </a:bodyPr>
          <a:lstStyle/>
          <a:p>
            <a:r>
              <a:rPr lang="en-US" sz="4000" b="1">
                <a:solidFill>
                  <a:schemeClr val="bg2"/>
                </a:solidFill>
              </a:rPr>
              <a:t>Will Your Efforts Destroy Traffic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sz="half" idx="1"/>
          </p:nvPr>
        </p:nvSpPr>
        <p:spPr>
          <a:xfrm>
            <a:off x="228600" y="1600200"/>
            <a:ext cx="3810000" cy="4114800"/>
          </a:xfrm>
        </p:spPr>
        <p:txBody>
          <a:bodyPr>
            <a:normAutofit/>
          </a:bodyPr>
          <a:lstStyle/>
          <a:p>
            <a:pPr eaLnBrk="1" hangingPunct="1">
              <a:lnSpc>
                <a:spcPct val="90000"/>
              </a:lnSpc>
              <a:buFont typeface="Wingdings" pitchFamily="2" charset="2"/>
              <a:buNone/>
              <a:defRPr/>
            </a:pPr>
            <a:endParaRPr lang="en-US" sz="2400" b="1" dirty="0">
              <a:solidFill>
                <a:schemeClr val="tx2"/>
              </a:solidFill>
              <a:effectLst>
                <a:outerShdw blurRad="38100" dist="38100" dir="2700000" algn="tl">
                  <a:srgbClr val="000000">
                    <a:alpha val="43137"/>
                  </a:srgbClr>
                </a:outerShdw>
              </a:effectLst>
            </a:endParaRPr>
          </a:p>
          <a:p>
            <a:pPr eaLnBrk="1" hangingPunct="1">
              <a:lnSpc>
                <a:spcPct val="90000"/>
              </a:lnSpc>
              <a:buClr>
                <a:schemeClr val="tx2"/>
              </a:buClr>
              <a:defRPr/>
            </a:pPr>
            <a:r>
              <a:rPr lang="en-US" sz="2800" b="1" dirty="0">
                <a:effectLst>
                  <a:outerShdw blurRad="38100" dist="38100" dir="2700000" algn="tl">
                    <a:srgbClr val="000000">
                      <a:alpha val="43137"/>
                    </a:srgbClr>
                  </a:outerShdw>
                </a:effectLst>
              </a:rPr>
              <a:t>Keeps coarse sediment out of drainage systems</a:t>
            </a:r>
          </a:p>
          <a:p>
            <a:pPr eaLnBrk="1" hangingPunct="1">
              <a:lnSpc>
                <a:spcPct val="90000"/>
              </a:lnSpc>
              <a:buClr>
                <a:schemeClr val="tx2"/>
              </a:buClr>
              <a:defRPr/>
            </a:pPr>
            <a:r>
              <a:rPr lang="en-US" sz="2800" b="1" dirty="0">
                <a:effectLst>
                  <a:outerShdw blurRad="38100" dist="38100" dir="2700000" algn="tl">
                    <a:srgbClr val="000000">
                      <a:alpha val="43137"/>
                    </a:srgbClr>
                  </a:outerShdw>
                </a:effectLst>
              </a:rPr>
              <a:t>Above ground methods: silt fence, Exert, Dandy Bag </a:t>
            </a:r>
          </a:p>
          <a:p>
            <a:pPr eaLnBrk="1" hangingPunct="1">
              <a:lnSpc>
                <a:spcPct val="90000"/>
              </a:lnSpc>
              <a:buClr>
                <a:schemeClr val="tx2"/>
              </a:buClr>
              <a:defRPr/>
            </a:pPr>
            <a:r>
              <a:rPr lang="en-US" sz="2800" b="1" dirty="0">
                <a:effectLst>
                  <a:outerShdw blurRad="38100" dist="38100" dir="2700000" algn="tl">
                    <a:srgbClr val="000000">
                      <a:alpha val="43137"/>
                    </a:srgbClr>
                  </a:outerShdw>
                </a:effectLst>
              </a:rPr>
              <a:t>Below ground: catch basin filter</a:t>
            </a:r>
          </a:p>
        </p:txBody>
      </p:sp>
      <p:pic>
        <p:nvPicPr>
          <p:cNvPr id="15364" name="Picture 4" descr="Pics 2 506"/>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343400" y="1981200"/>
            <a:ext cx="4495800" cy="4495800"/>
          </a:xfrm>
          <a:noFill/>
          <a:effectLst>
            <a:innerShdw blurRad="114300">
              <a:prstClr val="black"/>
            </a:innerShdw>
          </a:effectLst>
        </p:spPr>
      </p:pic>
      <p:sp>
        <p:nvSpPr>
          <p:cNvPr id="54277" name="Text Box 5"/>
          <p:cNvSpPr txBox="1">
            <a:spLocks noChangeArrowheads="1"/>
          </p:cNvSpPr>
          <p:nvPr/>
        </p:nvSpPr>
        <p:spPr bwMode="auto">
          <a:xfrm>
            <a:off x="152400" y="5667375"/>
            <a:ext cx="3659720" cy="1200329"/>
          </a:xfrm>
          <a:prstGeom prst="rect">
            <a:avLst/>
          </a:prstGeom>
          <a:noFill/>
          <a:ln w="9525">
            <a:noFill/>
            <a:miter lim="800000"/>
            <a:headEnd/>
            <a:tailEnd/>
          </a:ln>
          <a:effectLst/>
        </p:spPr>
        <p:txBody>
          <a:bodyPr wrap="none">
            <a:spAutoFit/>
          </a:bodyPr>
          <a:lstStyle/>
          <a:p>
            <a:pPr>
              <a:defRPr/>
            </a:pPr>
            <a:r>
              <a:rPr lang="en-US" b="1" dirty="0">
                <a:solidFill>
                  <a:schemeClr val="tx2"/>
                </a:solidFill>
                <a:effectLst>
                  <a:outerShdw blurRad="38100" dist="38100" dir="2700000" algn="tl">
                    <a:srgbClr val="000000"/>
                  </a:outerShdw>
                </a:effectLst>
              </a:rPr>
              <a:t>BMP</a:t>
            </a:r>
          </a:p>
          <a:p>
            <a:pPr>
              <a:defRPr/>
            </a:pPr>
            <a:r>
              <a:rPr lang="en-US" b="1" dirty="0">
                <a:solidFill>
                  <a:schemeClr val="tx2"/>
                </a:solidFill>
                <a:effectLst>
                  <a:outerShdw blurRad="38100" dist="38100" dir="2700000" algn="tl">
                    <a:srgbClr val="000000"/>
                  </a:outerShdw>
                </a:effectLst>
              </a:rPr>
              <a:t>WA C-220</a:t>
            </a:r>
          </a:p>
          <a:p>
            <a:pPr>
              <a:defRPr/>
            </a:pPr>
            <a:r>
              <a:rPr lang="en-US" b="1" dirty="0">
                <a:solidFill>
                  <a:schemeClr val="tx2"/>
                </a:solidFill>
                <a:effectLst>
                  <a:outerShdw blurRad="38100" dist="38100" dir="2700000" algn="tl">
                    <a:srgbClr val="000000"/>
                  </a:outerShdw>
                </a:effectLst>
              </a:rPr>
              <a:t>OR SC-8</a:t>
            </a:r>
          </a:p>
          <a:p>
            <a:pPr>
              <a:defRPr/>
            </a:pPr>
            <a:r>
              <a:rPr lang="en-US" b="1" dirty="0">
                <a:solidFill>
                  <a:schemeClr val="tx2"/>
                </a:solidFill>
                <a:effectLst>
                  <a:outerShdw blurRad="38100" dist="38100" dir="2700000" algn="tl">
                    <a:srgbClr val="000000"/>
                  </a:outerShdw>
                </a:effectLst>
              </a:rPr>
              <a:t>DOT&amp;PF – 25.00, 26.00, 27.00, 28.00</a:t>
            </a:r>
          </a:p>
        </p:txBody>
      </p:sp>
      <p:sp>
        <p:nvSpPr>
          <p:cNvPr id="6" name="Rectangle 5"/>
          <p:cNvSpPr/>
          <p:nvPr/>
        </p:nvSpPr>
        <p:spPr>
          <a:xfrm>
            <a:off x="914400" y="533400"/>
            <a:ext cx="7360989" cy="757130"/>
          </a:xfrm>
          <a:prstGeom prst="rect">
            <a:avLst/>
          </a:prstGeom>
        </p:spPr>
        <p:txBody>
          <a:bodyPr wrap="none">
            <a:spAutoFit/>
          </a:bodyPr>
          <a:lstStyle/>
          <a:p>
            <a:pPr>
              <a:lnSpc>
                <a:spcPct val="90000"/>
              </a:lnSpc>
              <a:defRPr/>
            </a:pPr>
            <a:r>
              <a:rPr lang="en-US" sz="4800" b="1" dirty="0">
                <a:solidFill>
                  <a:schemeClr val="tx2"/>
                </a:solidFill>
                <a:effectLst>
                  <a:outerShdw blurRad="38100" dist="38100" dir="2700000" algn="tl">
                    <a:srgbClr val="000000">
                      <a:alpha val="43137"/>
                    </a:srgbClr>
                  </a:outerShdw>
                </a:effectLst>
              </a:rPr>
              <a:t>Storm Drain Inlet Protection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2BFDDA-16A6-42E7-A3E4-F6363CB691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930"/>
            <a:ext cx="9144000" cy="6858000"/>
          </a:xfrm>
          <a:prstGeom prst="rect">
            <a:avLst/>
          </a:prstGeom>
          <a:effectLst>
            <a:innerShdw blurRad="114300">
              <a:prstClr val="black"/>
            </a:innerShdw>
          </a:effectLst>
        </p:spPr>
      </p:pic>
      <p:sp>
        <p:nvSpPr>
          <p:cNvPr id="2" name="TextBox 1">
            <a:extLst>
              <a:ext uri="{FF2B5EF4-FFF2-40B4-BE49-F238E27FC236}">
                <a16:creationId xmlns:a16="http://schemas.microsoft.com/office/drawing/2014/main" id="{7754380F-C157-424B-865D-6EB4741C39B9}"/>
              </a:ext>
            </a:extLst>
          </p:cNvPr>
          <p:cNvSpPr txBox="1"/>
          <p:nvPr/>
        </p:nvSpPr>
        <p:spPr>
          <a:xfrm>
            <a:off x="685800" y="5562600"/>
            <a:ext cx="8040086" cy="923330"/>
          </a:xfrm>
          <a:prstGeom prst="rect">
            <a:avLst/>
          </a:prstGeom>
          <a:noFill/>
        </p:spPr>
        <p:txBody>
          <a:bodyPr wrap="none" rtlCol="0">
            <a:spAutoFit/>
          </a:bodyPr>
          <a:lstStyle/>
          <a:p>
            <a:r>
              <a:rPr lang="en-US" sz="5400" dirty="0">
                <a:solidFill>
                  <a:schemeClr val="bg1"/>
                </a:solidFill>
                <a:effectLst>
                  <a:outerShdw blurRad="38100" dist="38100" dir="2700000" algn="tl">
                    <a:srgbClr val="000000">
                      <a:alpha val="43137"/>
                    </a:srgbClr>
                  </a:outerShdw>
                </a:effectLst>
              </a:rPr>
              <a:t>Make sure to remove them!</a:t>
            </a:r>
          </a:p>
        </p:txBody>
      </p:sp>
    </p:spTree>
    <p:extLst>
      <p:ext uri="{BB962C8B-B14F-4D97-AF65-F5344CB8AC3E}">
        <p14:creationId xmlns:p14="http://schemas.microsoft.com/office/powerpoint/2010/main" val="25359367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3" name="Picture 1" descr="C:\Users\alex\Desktop\New Folder\Caroline pics 9-10\IMG_085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2" name="TextBox 1"/>
          <p:cNvSpPr txBox="1"/>
          <p:nvPr/>
        </p:nvSpPr>
        <p:spPr>
          <a:xfrm>
            <a:off x="228600" y="152400"/>
            <a:ext cx="6379823" cy="646331"/>
          </a:xfrm>
          <a:prstGeom prst="rect">
            <a:avLst/>
          </a:prstGeom>
          <a:noFill/>
        </p:spPr>
        <p:txBody>
          <a:bodyPr wrap="none" rtlCol="0">
            <a:spAutoFit/>
          </a:bodyPr>
          <a:lstStyle/>
          <a:p>
            <a:r>
              <a:rPr lang="en-US" sz="3600" dirty="0">
                <a:effectLst>
                  <a:outerShdw blurRad="38100" dist="38100" dir="2700000" algn="tl">
                    <a:srgbClr val="000000">
                      <a:alpha val="43137"/>
                    </a:srgbClr>
                  </a:outerShdw>
                </a:effectLst>
              </a:rPr>
              <a:t>Water Body Protection Measures</a:t>
            </a:r>
          </a:p>
        </p:txBody>
      </p:sp>
      <p:sp>
        <p:nvSpPr>
          <p:cNvPr id="5" name="Rectangle 4"/>
          <p:cNvSpPr/>
          <p:nvPr/>
        </p:nvSpPr>
        <p:spPr>
          <a:xfrm>
            <a:off x="0" y="4919008"/>
            <a:ext cx="9144000" cy="1938992"/>
          </a:xfrm>
          <a:prstGeom prst="rect">
            <a:avLst/>
          </a:prstGeom>
          <a:solidFill>
            <a:schemeClr val="bg1">
              <a:lumMod val="95000"/>
              <a:lumOff val="5000"/>
              <a:alpha val="70000"/>
            </a:schemeClr>
          </a:solidFill>
        </p:spPr>
        <p:txBody>
          <a:bodyPr wrap="square">
            <a:spAutoFit/>
          </a:bodyPr>
          <a:lstStyle/>
          <a:p>
            <a:r>
              <a:rPr lang="en-US" sz="3000" dirty="0"/>
              <a:t>A </a:t>
            </a:r>
            <a:r>
              <a:rPr lang="en-US" sz="3000" dirty="0" err="1"/>
              <a:t>permittee</a:t>
            </a:r>
            <a:r>
              <a:rPr lang="en-US" sz="3000" dirty="0"/>
              <a:t> must install appropriate protection measures to minimize the discharge of sediment prior to entry into the water body for water bodies located on site or immediately downstream of the site. </a:t>
            </a:r>
          </a:p>
        </p:txBody>
      </p:sp>
      <p:sp>
        <p:nvSpPr>
          <p:cNvPr id="6" name="TextBox 5"/>
          <p:cNvSpPr txBox="1"/>
          <p:nvPr/>
        </p:nvSpPr>
        <p:spPr>
          <a:xfrm>
            <a:off x="8610600" y="6488668"/>
            <a:ext cx="502382" cy="369332"/>
          </a:xfrm>
          <a:prstGeom prst="rect">
            <a:avLst/>
          </a:prstGeom>
          <a:noFill/>
        </p:spPr>
        <p:txBody>
          <a:bodyPr wrap="none" rtlCol="0">
            <a:spAutoFit/>
          </a:bodyPr>
          <a:lstStyle/>
          <a:p>
            <a:r>
              <a:rPr lang="en-US" dirty="0" err="1"/>
              <a:t>Tok</a:t>
            </a:r>
            <a:endParaRPr lang="en-US" dirty="0"/>
          </a:p>
        </p:txBody>
      </p:sp>
      <p:pic>
        <p:nvPicPr>
          <p:cNvPr id="8" name="Picture 7" descr="DEC Logo 1"/>
          <p:cNvPicPr/>
          <p:nvPr/>
        </p:nvPicPr>
        <p:blipFill>
          <a:blip r:embed="rId3" cstate="print"/>
          <a:srcRect/>
          <a:stretch>
            <a:fillRect/>
          </a:stretch>
        </p:blipFill>
        <p:spPr bwMode="auto">
          <a:xfrm>
            <a:off x="7924800" y="233363"/>
            <a:ext cx="1042987" cy="1042987"/>
          </a:xfrm>
          <a:prstGeom prst="rect">
            <a:avLst/>
          </a:prstGeom>
          <a:noFill/>
          <a:ln w="9525">
            <a:noFill/>
            <a:miter lim="800000"/>
            <a:headEnd/>
            <a:tailEnd/>
          </a:ln>
        </p:spPr>
      </p:pic>
      <p:sp>
        <p:nvSpPr>
          <p:cNvPr id="3" name="Title 1">
            <a:extLst>
              <a:ext uri="{FF2B5EF4-FFF2-40B4-BE49-F238E27FC236}">
                <a16:creationId xmlns:a16="http://schemas.microsoft.com/office/drawing/2014/main" id="{2F657413-3E56-987C-46BD-5AE3BC396C98}"/>
              </a:ext>
            </a:extLst>
          </p:cNvPr>
          <p:cNvSpPr txBox="1">
            <a:spLocks/>
          </p:cNvSpPr>
          <p:nvPr/>
        </p:nvSpPr>
        <p:spPr>
          <a:xfrm>
            <a:off x="4648200" y="951131"/>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4.3.2</a:t>
            </a:r>
            <a:r>
              <a:rPr kumimoji="0" lang="en-US" sz="1800" b="0" i="0" u="none" strike="noStrike" kern="1200" cap="none" spc="0" normalizeH="0" baseline="0" noProof="0" dirty="0">
                <a:ln>
                  <a:noFill/>
                </a:ln>
                <a:effectLst/>
                <a:uLnTx/>
                <a:uFillTx/>
                <a:latin typeface="Calibri"/>
                <a:ea typeface="+mj-ea"/>
                <a:cs typeface="+mj-cs"/>
              </a:rPr>
              <a:t> Pg.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DCIM\100OLYMP\P801062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cxnSp>
        <p:nvCxnSpPr>
          <p:cNvPr id="5" name="Curved Connector 4"/>
          <p:cNvCxnSpPr/>
          <p:nvPr/>
        </p:nvCxnSpPr>
        <p:spPr>
          <a:xfrm>
            <a:off x="7620000" y="6324600"/>
            <a:ext cx="914400" cy="914400"/>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8" name="Freeform 7"/>
          <p:cNvSpPr/>
          <p:nvPr/>
        </p:nvSpPr>
        <p:spPr>
          <a:xfrm>
            <a:off x="1856509" y="4031673"/>
            <a:ext cx="5084618" cy="1814945"/>
          </a:xfrm>
          <a:custGeom>
            <a:avLst/>
            <a:gdLst>
              <a:gd name="connsiteX0" fmla="*/ 5084618 w 5084618"/>
              <a:gd name="connsiteY0" fmla="*/ 1814945 h 1814945"/>
              <a:gd name="connsiteX1" fmla="*/ 3588327 w 5084618"/>
              <a:gd name="connsiteY1" fmla="*/ 942109 h 1814945"/>
              <a:gd name="connsiteX2" fmla="*/ 1399309 w 5084618"/>
              <a:gd name="connsiteY2" fmla="*/ 969818 h 1814945"/>
              <a:gd name="connsiteX3" fmla="*/ 0 w 5084618"/>
              <a:gd name="connsiteY3" fmla="*/ 0 h 1814945"/>
            </a:gdLst>
            <a:ahLst/>
            <a:cxnLst>
              <a:cxn ang="0">
                <a:pos x="connsiteX0" y="connsiteY0"/>
              </a:cxn>
              <a:cxn ang="0">
                <a:pos x="connsiteX1" y="connsiteY1"/>
              </a:cxn>
              <a:cxn ang="0">
                <a:pos x="connsiteX2" y="connsiteY2"/>
              </a:cxn>
              <a:cxn ang="0">
                <a:pos x="connsiteX3" y="connsiteY3"/>
              </a:cxn>
            </a:cxnLst>
            <a:rect l="l" t="t" r="r" b="b"/>
            <a:pathLst>
              <a:path w="5084618" h="1814945">
                <a:moveTo>
                  <a:pt x="5084618" y="1814945"/>
                </a:moveTo>
                <a:cubicBezTo>
                  <a:pt x="4643581" y="1448954"/>
                  <a:pt x="4202545" y="1082963"/>
                  <a:pt x="3588327" y="942109"/>
                </a:cubicBezTo>
                <a:cubicBezTo>
                  <a:pt x="2974109" y="801254"/>
                  <a:pt x="1997363" y="1126836"/>
                  <a:pt x="1399309" y="969818"/>
                </a:cubicBezTo>
                <a:cubicBezTo>
                  <a:pt x="801254" y="812800"/>
                  <a:pt x="400627" y="406400"/>
                  <a:pt x="0" y="0"/>
                </a:cubicBezTo>
              </a:path>
            </a:pathLst>
          </a:custGeom>
          <a:noFill/>
          <a:ln w="69850">
            <a:solidFill>
              <a:srgbClr val="1919C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381000" y="5970657"/>
            <a:ext cx="5774081"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a:ea typeface="+mn-ea"/>
                <a:cs typeface="+mn-cs"/>
              </a:rPr>
              <a:t>Eye Candy for Fish &amp; Game</a:t>
            </a:r>
          </a:p>
        </p:txBody>
      </p:sp>
      <p:sp>
        <p:nvSpPr>
          <p:cNvPr id="10" name="TextBox 9"/>
          <p:cNvSpPr txBox="1"/>
          <p:nvPr/>
        </p:nvSpPr>
        <p:spPr>
          <a:xfrm>
            <a:off x="5628065" y="152400"/>
            <a:ext cx="321113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Compost Wattle</a:t>
            </a:r>
          </a:p>
        </p:txBody>
      </p:sp>
    </p:spTree>
    <p:extLst>
      <p:ext uri="{BB962C8B-B14F-4D97-AF65-F5344CB8AC3E}">
        <p14:creationId xmlns:p14="http://schemas.microsoft.com/office/powerpoint/2010/main" val="3419682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1" name="Picture 1" descr="C:\Users\alex\Pictures\best\KOTZ AUGUST 2006_139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105474" name="Rectangle 2"/>
          <p:cNvSpPr>
            <a:spLocks noGrp="1" noChangeArrowheads="1"/>
          </p:cNvSpPr>
          <p:nvPr>
            <p:ph type="title"/>
          </p:nvPr>
        </p:nvSpPr>
        <p:spPr>
          <a:xfrm>
            <a:off x="152400" y="0"/>
            <a:ext cx="8077200" cy="609600"/>
          </a:xfrm>
        </p:spPr>
        <p:txBody>
          <a:bodyPr>
            <a:normAutofit fontScale="90000"/>
          </a:bodyPr>
          <a:lstStyle/>
          <a:p>
            <a:pPr algn="l" eaLnBrk="1" hangingPunct="1">
              <a:defRPr/>
            </a:pPr>
            <a:r>
              <a:rPr lang="en-US" b="1" dirty="0">
                <a:solidFill>
                  <a:schemeClr val="bg1"/>
                </a:solidFill>
              </a:rPr>
              <a:t>Turbidity Curtain / Oil Boom</a:t>
            </a:r>
          </a:p>
        </p:txBody>
      </p:sp>
      <p:sp>
        <p:nvSpPr>
          <p:cNvPr id="105475" name="Rectangle 3"/>
          <p:cNvSpPr>
            <a:spLocks noGrp="1" noChangeArrowheads="1"/>
          </p:cNvSpPr>
          <p:nvPr>
            <p:ph type="body" sz="half" idx="2"/>
          </p:nvPr>
        </p:nvSpPr>
        <p:spPr>
          <a:xfrm>
            <a:off x="381000" y="533400"/>
            <a:ext cx="8686800" cy="2438400"/>
          </a:xfrm>
        </p:spPr>
        <p:txBody>
          <a:bodyPr>
            <a:noAutofit/>
          </a:bodyPr>
          <a:lstStyle/>
          <a:p>
            <a:pPr eaLnBrk="1" hangingPunct="1">
              <a:defRPr/>
            </a:pPr>
            <a:r>
              <a:rPr lang="en-US" dirty="0">
                <a:solidFill>
                  <a:schemeClr val="bg1"/>
                </a:solidFill>
              </a:rPr>
              <a:t>Where intrusion into a watercourse is necessary</a:t>
            </a:r>
          </a:p>
          <a:p>
            <a:pPr eaLnBrk="1" hangingPunct="1">
              <a:defRPr/>
            </a:pPr>
            <a:r>
              <a:rPr lang="en-US" dirty="0">
                <a:solidFill>
                  <a:schemeClr val="bg1"/>
                </a:solidFill>
              </a:rPr>
              <a:t>Tidal and non-tidal uses</a:t>
            </a:r>
          </a:p>
          <a:p>
            <a:pPr eaLnBrk="1" hangingPunct="1">
              <a:defRPr/>
            </a:pPr>
            <a:r>
              <a:rPr lang="en-US" dirty="0">
                <a:solidFill>
                  <a:schemeClr val="bg1"/>
                </a:solidFill>
              </a:rPr>
              <a:t>Maximum flow velocity of 5 feet per second</a:t>
            </a:r>
          </a:p>
          <a:p>
            <a:pPr eaLnBrk="1" hangingPunct="1">
              <a:defRPr/>
            </a:pPr>
            <a:r>
              <a:rPr lang="en-US" dirty="0">
                <a:solidFill>
                  <a:schemeClr val="bg1"/>
                </a:solidFill>
              </a:rPr>
              <a:t>Locate parallel to flow, not across a channel</a:t>
            </a:r>
          </a:p>
          <a:p>
            <a:pPr eaLnBrk="1" hangingPunct="1">
              <a:buNone/>
              <a:defRPr/>
            </a:pPr>
            <a:endParaRPr lang="en-US" dirty="0">
              <a:solidFill>
                <a:schemeClr val="bg1"/>
              </a:solidFill>
            </a:endParaRPr>
          </a:p>
        </p:txBody>
      </p:sp>
      <p:sp>
        <p:nvSpPr>
          <p:cNvPr id="60422" name="Text Box 6"/>
          <p:cNvSpPr txBox="1">
            <a:spLocks noChangeArrowheads="1"/>
          </p:cNvSpPr>
          <p:nvPr/>
        </p:nvSpPr>
        <p:spPr bwMode="auto">
          <a:xfrm>
            <a:off x="7344985" y="5486400"/>
            <a:ext cx="1697452" cy="1015663"/>
          </a:xfrm>
          <a:prstGeom prst="rect">
            <a:avLst/>
          </a:prstGeom>
          <a:noFill/>
          <a:ln w="9525">
            <a:noFill/>
            <a:miter lim="800000"/>
            <a:headEnd/>
            <a:tailEnd/>
          </a:ln>
        </p:spPr>
        <p:txBody>
          <a:bodyPr wrap="none">
            <a:spAutoFit/>
          </a:bodyPr>
          <a:lstStyle/>
          <a:p>
            <a:r>
              <a:rPr lang="en-US" sz="2000" dirty="0">
                <a:solidFill>
                  <a:schemeClr val="bg1"/>
                </a:solidFill>
              </a:rPr>
              <a:t>BMP</a:t>
            </a:r>
          </a:p>
          <a:p>
            <a:r>
              <a:rPr lang="en-US" sz="2000" dirty="0">
                <a:solidFill>
                  <a:schemeClr val="bg1"/>
                </a:solidFill>
              </a:rPr>
              <a:t>DOT&amp;PF 19.00</a:t>
            </a:r>
          </a:p>
          <a:p>
            <a:r>
              <a:rPr lang="en-US" sz="2000" dirty="0">
                <a:solidFill>
                  <a:schemeClr val="bg1"/>
                </a:solidFill>
              </a:rPr>
              <a:t>OR RC-10</a:t>
            </a:r>
          </a:p>
        </p:txBody>
      </p:sp>
      <p:sp>
        <p:nvSpPr>
          <p:cNvPr id="8" name="TextBox 7"/>
          <p:cNvSpPr txBox="1"/>
          <p:nvPr/>
        </p:nvSpPr>
        <p:spPr>
          <a:xfrm>
            <a:off x="228600" y="6248400"/>
            <a:ext cx="1060162" cy="369332"/>
          </a:xfrm>
          <a:prstGeom prst="rect">
            <a:avLst/>
          </a:prstGeom>
          <a:noFill/>
        </p:spPr>
        <p:txBody>
          <a:bodyPr wrap="none" rtlCol="0">
            <a:spAutoFit/>
          </a:bodyPr>
          <a:lstStyle/>
          <a:p>
            <a:r>
              <a:rPr lang="en-US" dirty="0">
                <a:solidFill>
                  <a:schemeClr val="bg1"/>
                </a:solidFill>
              </a:rPr>
              <a:t>Kotzebue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4" descr="waterfront3 comp"/>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 name="TextBox 2"/>
          <p:cNvSpPr txBox="1"/>
          <p:nvPr/>
        </p:nvSpPr>
        <p:spPr>
          <a:xfrm>
            <a:off x="7465117" y="6172200"/>
            <a:ext cx="1602683" cy="369332"/>
          </a:xfrm>
          <a:prstGeom prst="rect">
            <a:avLst/>
          </a:prstGeom>
          <a:noFill/>
        </p:spPr>
        <p:txBody>
          <a:bodyPr wrap="none" rtlCol="0">
            <a:spAutoFit/>
          </a:bodyPr>
          <a:lstStyle/>
          <a:p>
            <a:r>
              <a:rPr lang="en-US" dirty="0"/>
              <a:t>Columbia River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4" descr="7-7-07 228"/>
          <p:cNvPicPr>
            <a:picLocks noChangeAspect="1" noChangeArrowheads="1"/>
          </p:cNvPicPr>
          <p:nvPr/>
        </p:nvPicPr>
        <p:blipFill>
          <a:blip r:embed="rId3" cstate="email">
            <a:lum bright="-9000" contras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2467" name="Text Box 5"/>
          <p:cNvSpPr txBox="1">
            <a:spLocks noChangeArrowheads="1"/>
          </p:cNvSpPr>
          <p:nvPr/>
        </p:nvSpPr>
        <p:spPr bwMode="auto">
          <a:xfrm>
            <a:off x="4110712" y="304800"/>
            <a:ext cx="4831002" cy="1077218"/>
          </a:xfrm>
          <a:prstGeom prst="rect">
            <a:avLst/>
          </a:prstGeom>
          <a:noFill/>
          <a:ln w="9525">
            <a:noFill/>
            <a:miter lim="800000"/>
            <a:headEnd/>
            <a:tailEnd/>
          </a:ln>
        </p:spPr>
        <p:txBody>
          <a:bodyPr wrap="none">
            <a:spAutoFit/>
          </a:bodyPr>
          <a:lstStyle/>
          <a:p>
            <a:pPr algn="ctr"/>
            <a:r>
              <a:rPr lang="en-US" sz="3200" b="1" dirty="0">
                <a:effectLst>
                  <a:outerShdw blurRad="38100" dist="38100" dir="2700000" algn="tl">
                    <a:srgbClr val="000000">
                      <a:alpha val="43137"/>
                    </a:srgbClr>
                  </a:outerShdw>
                </a:effectLst>
              </a:rPr>
              <a:t>Tidal Influences</a:t>
            </a:r>
          </a:p>
          <a:p>
            <a:pPr algn="ctr"/>
            <a:r>
              <a:rPr lang="en-US" sz="3200" b="1" dirty="0">
                <a:effectLst>
                  <a:outerShdw blurRad="38100" dist="38100" dir="2700000" algn="tl">
                    <a:srgbClr val="000000">
                      <a:alpha val="43137"/>
                    </a:srgbClr>
                  </a:outerShdw>
                </a:effectLst>
              </a:rPr>
              <a:t>make maintenance difficult</a:t>
            </a:r>
          </a:p>
        </p:txBody>
      </p:sp>
      <p:sp>
        <p:nvSpPr>
          <p:cNvPr id="62468" name="Text Box 6"/>
          <p:cNvSpPr txBox="1">
            <a:spLocks noChangeArrowheads="1"/>
          </p:cNvSpPr>
          <p:nvPr/>
        </p:nvSpPr>
        <p:spPr bwMode="auto">
          <a:xfrm>
            <a:off x="128010" y="5638800"/>
            <a:ext cx="5358390" cy="769441"/>
          </a:xfrm>
          <a:prstGeom prst="rect">
            <a:avLst/>
          </a:prstGeom>
          <a:noFill/>
          <a:ln w="9525">
            <a:noFill/>
            <a:miter lim="800000"/>
            <a:headEnd/>
            <a:tailEnd/>
          </a:ln>
        </p:spPr>
        <p:txBody>
          <a:bodyPr wrap="none">
            <a:spAutoFit/>
          </a:bodyPr>
          <a:lstStyle/>
          <a:p>
            <a:r>
              <a:rPr lang="en-US" sz="4400" b="1" dirty="0">
                <a:effectLst>
                  <a:outerShdw blurRad="38100" dist="38100" dir="2700000" algn="tl">
                    <a:srgbClr val="000000">
                      <a:alpha val="43137"/>
                    </a:srgbClr>
                  </a:outerShdw>
                </a:effectLst>
              </a:rPr>
              <a:t>Turbidity / Silt Curtain</a:t>
            </a:r>
          </a:p>
        </p:txBody>
      </p:sp>
      <p:sp>
        <p:nvSpPr>
          <p:cNvPr id="5" name="TextBox 4"/>
          <p:cNvSpPr txBox="1"/>
          <p:nvPr/>
        </p:nvSpPr>
        <p:spPr>
          <a:xfrm>
            <a:off x="7821190" y="6400800"/>
            <a:ext cx="1197123" cy="400110"/>
          </a:xfrm>
          <a:prstGeom prst="rect">
            <a:avLst/>
          </a:prstGeom>
          <a:noFill/>
        </p:spPr>
        <p:txBody>
          <a:bodyPr wrap="none" rtlCol="0">
            <a:spAutoFit/>
          </a:bodyPr>
          <a:lstStyle/>
          <a:p>
            <a:r>
              <a:rPr lang="en-US" sz="2000" dirty="0">
                <a:solidFill>
                  <a:schemeClr val="bg1"/>
                </a:solidFill>
              </a:rPr>
              <a:t>Ketchikan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819" name="Text Box 3"/>
          <p:cNvSpPr txBox="1">
            <a:spLocks noChangeArrowheads="1"/>
          </p:cNvSpPr>
          <p:nvPr/>
        </p:nvSpPr>
        <p:spPr bwMode="auto">
          <a:xfrm>
            <a:off x="152400" y="152400"/>
            <a:ext cx="8915400" cy="784830"/>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alibri"/>
                <a:ea typeface="+mn-ea"/>
                <a:cs typeface="Arial" charset="0"/>
              </a:rPr>
              <a:t>In Water Controls</a:t>
            </a:r>
          </a:p>
        </p:txBody>
      </p:sp>
      <p:sp>
        <p:nvSpPr>
          <p:cNvPr id="6" name="TextBox 5"/>
          <p:cNvSpPr txBox="1"/>
          <p:nvPr/>
        </p:nvSpPr>
        <p:spPr>
          <a:xfrm>
            <a:off x="5257800" y="1219200"/>
            <a:ext cx="2322944" cy="461665"/>
          </a:xfrm>
          <a:prstGeom prst="rect">
            <a:avLst/>
          </a:prstGeom>
          <a:noFill/>
          <a:ln>
            <a:solidFill>
              <a:schemeClr val="bg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2021 ACGP 4.3.3 </a:t>
            </a:r>
          </a:p>
        </p:txBody>
      </p:sp>
      <p:pic>
        <p:nvPicPr>
          <p:cNvPr id="4099" name="Picture 3">
            <a:extLst>
              <a:ext uri="{FF2B5EF4-FFF2-40B4-BE49-F238E27FC236}">
                <a16:creationId xmlns:a16="http://schemas.microsoft.com/office/drawing/2014/main" id="{F4DEDE24-1B0D-460A-BC3F-74571CAF2B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42000"/>
            <a:ext cx="9147628" cy="5953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Box 4"/>
          <p:cNvSpPr txBox="1">
            <a:spLocks noChangeArrowheads="1"/>
          </p:cNvSpPr>
          <p:nvPr/>
        </p:nvSpPr>
        <p:spPr bwMode="auto">
          <a:xfrm>
            <a:off x="7679690" y="6305490"/>
            <a:ext cx="1274451" cy="400110"/>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Lake Hood</a:t>
            </a:r>
          </a:p>
        </p:txBody>
      </p:sp>
      <p:pic>
        <p:nvPicPr>
          <p:cNvPr id="8" name="Picture 7" descr="DEC Logo 1"/>
          <p:cNvPicPr/>
          <p:nvPr/>
        </p:nvPicPr>
        <p:blipFill>
          <a:blip r:embed="rId4" cstate="print"/>
          <a:srcRect/>
          <a:stretch>
            <a:fillRect/>
          </a:stretch>
        </p:blipFill>
        <p:spPr bwMode="auto">
          <a:xfrm>
            <a:off x="7715250" y="275242"/>
            <a:ext cx="1323975" cy="1323975"/>
          </a:xfrm>
          <a:prstGeom prst="rect">
            <a:avLst/>
          </a:prstGeom>
          <a:noFill/>
          <a:ln w="9525">
            <a:noFill/>
            <a:miter lim="800000"/>
            <a:headEnd/>
            <a:tailEnd/>
          </a:ln>
        </p:spPr>
      </p:pic>
      <p:sp>
        <p:nvSpPr>
          <p:cNvPr id="2" name="Title 1">
            <a:extLst>
              <a:ext uri="{FF2B5EF4-FFF2-40B4-BE49-F238E27FC236}">
                <a16:creationId xmlns:a16="http://schemas.microsoft.com/office/drawing/2014/main" id="{2F657413-3E56-987C-46BD-5AE3BC396C98}"/>
              </a:ext>
            </a:extLst>
          </p:cNvPr>
          <p:cNvSpPr txBox="1">
            <a:spLocks/>
          </p:cNvSpPr>
          <p:nvPr/>
        </p:nvSpPr>
        <p:spPr>
          <a:xfrm>
            <a:off x="4824292" y="322462"/>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4.3.3</a:t>
            </a:r>
            <a:r>
              <a:rPr kumimoji="0" lang="en-US" sz="1800" b="0" i="0" u="none" strike="noStrike" kern="1200" cap="none" spc="0" normalizeH="0" baseline="0" noProof="0" dirty="0">
                <a:ln>
                  <a:noFill/>
                </a:ln>
                <a:effectLst/>
                <a:uLnTx/>
                <a:uFillTx/>
                <a:latin typeface="Calibri"/>
                <a:ea typeface="+mj-ea"/>
                <a:cs typeface="+mj-cs"/>
              </a:rPr>
              <a:t> Pg.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lex\Desktop\Caroline pics\IMG_0149.JPG"/>
          <p:cNvPicPr>
            <a:picLocks noGrp="1" noChangeAspect="1" noChangeArrowheads="1"/>
          </p:cNvPicPr>
          <p:nvPr>
            <p:ph idx="1"/>
          </p:nvPr>
        </p:nvPicPr>
        <p:blipFill>
          <a:blip r:embed="rId3" cstate="email">
            <a:lum contrast="5000"/>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4" name="Rectangle 3"/>
          <p:cNvSpPr/>
          <p:nvPr/>
        </p:nvSpPr>
        <p:spPr>
          <a:xfrm>
            <a:off x="0" y="5181600"/>
            <a:ext cx="9144000" cy="1661993"/>
          </a:xfrm>
          <a:prstGeom prst="rect">
            <a:avLst/>
          </a:prstGeom>
          <a:solidFill>
            <a:schemeClr val="tx1">
              <a:lumMod val="65000"/>
              <a:alpha val="49000"/>
            </a:schemeClr>
          </a:solidFill>
        </p:spPr>
        <p:txBody>
          <a:bodyPr wrap="square">
            <a:spAutoFit/>
          </a:bodyPr>
          <a:lstStyle/>
          <a:p>
            <a:r>
              <a:rPr lang="en-US" sz="3400" dirty="0">
                <a:solidFill>
                  <a:schemeClr val="bg1"/>
                </a:solidFill>
              </a:rPr>
              <a:t>A </a:t>
            </a:r>
            <a:r>
              <a:rPr lang="en-US" sz="3400" dirty="0" err="1">
                <a:solidFill>
                  <a:schemeClr val="bg1"/>
                </a:solidFill>
              </a:rPr>
              <a:t>permittee</a:t>
            </a:r>
            <a:r>
              <a:rPr lang="en-US" sz="3400" dirty="0">
                <a:solidFill>
                  <a:schemeClr val="bg1"/>
                </a:solidFill>
              </a:rPr>
              <a:t> must establish and use down-slope sediment controls where storm water will be discharged from disturbed areas of the site. </a:t>
            </a:r>
          </a:p>
        </p:txBody>
      </p:sp>
      <p:sp>
        <p:nvSpPr>
          <p:cNvPr id="7" name="TextBox 6"/>
          <p:cNvSpPr txBox="1"/>
          <p:nvPr/>
        </p:nvSpPr>
        <p:spPr>
          <a:xfrm>
            <a:off x="8534400" y="6400800"/>
            <a:ext cx="538609" cy="400110"/>
          </a:xfrm>
          <a:prstGeom prst="rect">
            <a:avLst/>
          </a:prstGeom>
          <a:noFill/>
        </p:spPr>
        <p:txBody>
          <a:bodyPr wrap="none" rtlCol="0">
            <a:spAutoFit/>
          </a:bodyPr>
          <a:lstStyle/>
          <a:p>
            <a:r>
              <a:rPr lang="en-US" sz="2000" dirty="0" err="1">
                <a:solidFill>
                  <a:schemeClr val="bg1"/>
                </a:solidFill>
              </a:rPr>
              <a:t>Tok</a:t>
            </a:r>
            <a:endParaRPr lang="en-US" sz="2000" dirty="0">
              <a:solidFill>
                <a:schemeClr val="bg1"/>
              </a:solidFill>
            </a:endParaRPr>
          </a:p>
        </p:txBody>
      </p:sp>
      <p:pic>
        <p:nvPicPr>
          <p:cNvPr id="8" name="Picture 7" descr="DEC Logo 1"/>
          <p:cNvPicPr/>
          <p:nvPr/>
        </p:nvPicPr>
        <p:blipFill>
          <a:blip r:embed="rId4" cstate="print"/>
          <a:srcRect/>
          <a:stretch>
            <a:fillRect/>
          </a:stretch>
        </p:blipFill>
        <p:spPr bwMode="auto">
          <a:xfrm>
            <a:off x="7739509" y="256876"/>
            <a:ext cx="1323975" cy="1323975"/>
          </a:xfrm>
          <a:prstGeom prst="rect">
            <a:avLst/>
          </a:prstGeom>
          <a:noFill/>
          <a:ln w="9525">
            <a:noFill/>
            <a:miter lim="800000"/>
            <a:headEnd/>
            <a:tailEnd/>
          </a:ln>
        </p:spPr>
      </p:pic>
      <p:sp>
        <p:nvSpPr>
          <p:cNvPr id="3" name="Title 1">
            <a:extLst>
              <a:ext uri="{FF2B5EF4-FFF2-40B4-BE49-F238E27FC236}">
                <a16:creationId xmlns:a16="http://schemas.microsoft.com/office/drawing/2014/main" id="{77CAC93C-4FF2-4CE6-22CA-B0E77603BE50}"/>
              </a:ext>
            </a:extLst>
          </p:cNvPr>
          <p:cNvSpPr txBox="1">
            <a:spLocks/>
          </p:cNvSpPr>
          <p:nvPr/>
        </p:nvSpPr>
        <p:spPr>
          <a:xfrm>
            <a:off x="4760342" y="84580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4.3.3</a:t>
            </a:r>
            <a:r>
              <a:rPr kumimoji="0" lang="en-US" sz="1800" b="0" i="0" u="none" strike="noStrike" kern="1200" cap="none" spc="0" normalizeH="0" baseline="0" noProof="0" dirty="0">
                <a:ln>
                  <a:noFill/>
                </a:ln>
                <a:effectLst/>
                <a:uLnTx/>
                <a:uFillTx/>
                <a:latin typeface="Calibri"/>
                <a:ea typeface="+mj-ea"/>
                <a:cs typeface="+mj-cs"/>
              </a:rPr>
              <a:t> Pg.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4" descr="Copy of 0-8 009"/>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413698" name="Rectangle 2"/>
          <p:cNvSpPr>
            <a:spLocks noGrp="1" noChangeArrowheads="1"/>
          </p:cNvSpPr>
          <p:nvPr>
            <p:ph type="title"/>
          </p:nvPr>
        </p:nvSpPr>
        <p:spPr>
          <a:xfrm>
            <a:off x="0" y="0"/>
            <a:ext cx="9144000" cy="990600"/>
          </a:xfrm>
          <a:solidFill>
            <a:schemeClr val="tx1">
              <a:alpha val="60001"/>
            </a:schemeClr>
          </a:solidFill>
        </p:spPr>
        <p:txBody>
          <a:bodyPr/>
          <a:lstStyle/>
          <a:p>
            <a:pPr eaLnBrk="1" hangingPunct="1">
              <a:defRPr/>
            </a:pPr>
            <a:r>
              <a:rPr lang="en-US" b="1" dirty="0">
                <a:solidFill>
                  <a:schemeClr val="bg1"/>
                </a:solidFill>
                <a:effectLst>
                  <a:outerShdw blurRad="38100" dist="38100" dir="2700000" algn="tl">
                    <a:srgbClr val="C0C0C0"/>
                  </a:outerShdw>
                </a:effectLst>
              </a:rPr>
              <a:t>Install Sediment Controls</a:t>
            </a:r>
          </a:p>
        </p:txBody>
      </p:sp>
      <p:sp>
        <p:nvSpPr>
          <p:cNvPr id="413699" name="Rectangle 3"/>
          <p:cNvSpPr>
            <a:spLocks noGrp="1" noChangeArrowheads="1"/>
          </p:cNvSpPr>
          <p:nvPr>
            <p:ph type="body" idx="1"/>
          </p:nvPr>
        </p:nvSpPr>
        <p:spPr>
          <a:xfrm>
            <a:off x="0" y="2895600"/>
            <a:ext cx="9144000" cy="3962400"/>
          </a:xfrm>
          <a:solidFill>
            <a:srgbClr val="C0C0C0">
              <a:alpha val="50000"/>
            </a:srgbClr>
          </a:solidFill>
        </p:spPr>
        <p:txBody>
          <a:bodyPr>
            <a:noAutofit/>
          </a:bodyPr>
          <a:lstStyle/>
          <a:p>
            <a:pPr eaLnBrk="1" hangingPunct="1">
              <a:lnSpc>
                <a:spcPct val="80000"/>
              </a:lnSpc>
              <a:defRPr/>
            </a:pPr>
            <a:r>
              <a:rPr lang="en-US" b="1" dirty="0">
                <a:solidFill>
                  <a:schemeClr val="bg1"/>
                </a:solidFill>
              </a:rPr>
              <a:t>Sediment Controls are BMPs Installed to </a:t>
            </a:r>
            <a:r>
              <a:rPr lang="en-US" b="1" i="1" dirty="0">
                <a:solidFill>
                  <a:schemeClr val="bg1"/>
                </a:solidFill>
              </a:rPr>
              <a:t>Prevent</a:t>
            </a:r>
            <a:r>
              <a:rPr lang="en-US" b="1" dirty="0">
                <a:solidFill>
                  <a:schemeClr val="bg1"/>
                </a:solidFill>
              </a:rPr>
              <a:t> Sediment from Leaving Your Site</a:t>
            </a:r>
          </a:p>
          <a:p>
            <a:pPr eaLnBrk="1" hangingPunct="1">
              <a:lnSpc>
                <a:spcPct val="80000"/>
              </a:lnSpc>
              <a:defRPr/>
            </a:pPr>
            <a:r>
              <a:rPr lang="en-US" b="1" dirty="0">
                <a:solidFill>
                  <a:schemeClr val="bg1"/>
                </a:solidFill>
              </a:rPr>
              <a:t>Most Sediment Control Devices are Used to Pond/Collect Sediments (Not Filtration)</a:t>
            </a:r>
          </a:p>
          <a:p>
            <a:pPr eaLnBrk="1" hangingPunct="1">
              <a:lnSpc>
                <a:spcPct val="80000"/>
              </a:lnSpc>
              <a:defRPr/>
            </a:pPr>
            <a:r>
              <a:rPr lang="en-US" b="1" dirty="0">
                <a:solidFill>
                  <a:schemeClr val="bg1"/>
                </a:solidFill>
              </a:rPr>
              <a:t>Without Application of Erosion Control BMPs Stormwater Runoff Cannot Be Properly Controlled Downslope</a:t>
            </a:r>
          </a:p>
          <a:p>
            <a:pPr eaLnBrk="1" hangingPunct="1">
              <a:lnSpc>
                <a:spcPct val="80000"/>
              </a:lnSpc>
              <a:defRPr/>
            </a:pPr>
            <a:r>
              <a:rPr lang="en-US" b="1" dirty="0">
                <a:solidFill>
                  <a:schemeClr val="bg1"/>
                </a:solidFill>
              </a:rPr>
              <a:t>Erosion Control BMPs Prevent Soil Erosion at its Source – First Line of Defense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3699">
                                            <p:bg/>
                                          </p:spTgt>
                                        </p:tgtEl>
                                        <p:attrNameLst>
                                          <p:attrName>style.visibility</p:attrName>
                                        </p:attrNameLst>
                                      </p:cBhvr>
                                      <p:to>
                                        <p:strVal val="visible"/>
                                      </p:to>
                                    </p:set>
                                    <p:animEffect transition="in" filter="fade">
                                      <p:cBhvr>
                                        <p:cTn id="7" dur="2000"/>
                                        <p:tgtEl>
                                          <p:spTgt spid="41369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3699">
                                            <p:txEl>
                                              <p:pRg st="0" end="0"/>
                                            </p:txEl>
                                          </p:spTgt>
                                        </p:tgtEl>
                                        <p:attrNameLst>
                                          <p:attrName>style.visibility</p:attrName>
                                        </p:attrNameLst>
                                      </p:cBhvr>
                                      <p:to>
                                        <p:strVal val="visible"/>
                                      </p:to>
                                    </p:set>
                                    <p:animEffect transition="in" filter="fade">
                                      <p:cBhvr>
                                        <p:cTn id="10" dur="2000"/>
                                        <p:tgtEl>
                                          <p:spTgt spid="413699">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13699">
                                            <p:txEl>
                                              <p:pRg st="1" end="1"/>
                                            </p:txEl>
                                          </p:spTgt>
                                        </p:tgtEl>
                                        <p:attrNameLst>
                                          <p:attrName>style.visibility</p:attrName>
                                        </p:attrNameLst>
                                      </p:cBhvr>
                                      <p:to>
                                        <p:strVal val="visible"/>
                                      </p:to>
                                    </p:set>
                                    <p:animEffect transition="in" filter="fade">
                                      <p:cBhvr>
                                        <p:cTn id="13" dur="2000"/>
                                        <p:tgtEl>
                                          <p:spTgt spid="413699">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13699">
                                            <p:txEl>
                                              <p:pRg st="2" end="2"/>
                                            </p:txEl>
                                          </p:spTgt>
                                        </p:tgtEl>
                                        <p:attrNameLst>
                                          <p:attrName>style.visibility</p:attrName>
                                        </p:attrNameLst>
                                      </p:cBhvr>
                                      <p:to>
                                        <p:strVal val="visible"/>
                                      </p:to>
                                    </p:set>
                                    <p:animEffect transition="in" filter="fade">
                                      <p:cBhvr>
                                        <p:cTn id="16" dur="2000"/>
                                        <p:tgtEl>
                                          <p:spTgt spid="413699">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13699">
                                            <p:txEl>
                                              <p:pRg st="3" end="3"/>
                                            </p:txEl>
                                          </p:spTgt>
                                        </p:tgtEl>
                                        <p:attrNameLst>
                                          <p:attrName>style.visibility</p:attrName>
                                        </p:attrNameLst>
                                      </p:cBhvr>
                                      <p:to>
                                        <p:strVal val="visible"/>
                                      </p:to>
                                    </p:set>
                                    <p:animEffect transition="in" filter="fade">
                                      <p:cBhvr>
                                        <p:cTn id="19" dur="2000"/>
                                        <p:tgtEl>
                                          <p:spTgt spid="413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699"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F:\Silt Fence\6-6-07 08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76803" name="Rectangle 2"/>
          <p:cNvSpPr>
            <a:spLocks noChangeArrowheads="1"/>
          </p:cNvSpPr>
          <p:nvPr/>
        </p:nvSpPr>
        <p:spPr bwMode="auto">
          <a:xfrm>
            <a:off x="152400" y="152400"/>
            <a:ext cx="5486400" cy="584775"/>
          </a:xfrm>
          <a:prstGeom prst="rect">
            <a:avLst/>
          </a:prstGeom>
          <a:noFill/>
          <a:ln w="9525">
            <a:noFill/>
            <a:miter lim="800000"/>
            <a:headEnd/>
            <a:tailEnd/>
          </a:ln>
        </p:spPr>
        <p:txBody>
          <a:bodyPr wrap="square">
            <a:spAutoFit/>
          </a:bodyPr>
          <a:lstStyle/>
          <a:p>
            <a:r>
              <a:rPr lang="en-US" sz="3200" dirty="0">
                <a:solidFill>
                  <a:srgbClr val="000000"/>
                </a:solidFill>
              </a:rPr>
              <a:t>Down-Slope Sediment Controls</a:t>
            </a:r>
          </a:p>
        </p:txBody>
      </p:sp>
      <p:sp>
        <p:nvSpPr>
          <p:cNvPr id="76804" name="Rectangle 4"/>
          <p:cNvSpPr>
            <a:spLocks noChangeArrowheads="1"/>
          </p:cNvSpPr>
          <p:nvPr/>
        </p:nvSpPr>
        <p:spPr bwMode="auto">
          <a:xfrm>
            <a:off x="152400" y="3886200"/>
            <a:ext cx="1487488" cy="461963"/>
          </a:xfrm>
          <a:prstGeom prst="rect">
            <a:avLst/>
          </a:prstGeom>
          <a:noFill/>
          <a:ln w="9525">
            <a:noFill/>
            <a:miter lim="800000"/>
            <a:headEnd/>
            <a:tailEnd/>
          </a:ln>
        </p:spPr>
        <p:txBody>
          <a:bodyPr wrap="none">
            <a:spAutoFit/>
          </a:bodyPr>
          <a:lstStyle/>
          <a:p>
            <a:r>
              <a:rPr lang="en-US" sz="2400" i="0" dirty="0"/>
              <a:t>Silt Fence</a:t>
            </a:r>
          </a:p>
        </p:txBody>
      </p:sp>
      <p:sp>
        <p:nvSpPr>
          <p:cNvPr id="76805" name="Rectangle 5"/>
          <p:cNvSpPr>
            <a:spLocks noChangeArrowheads="1"/>
          </p:cNvSpPr>
          <p:nvPr/>
        </p:nvSpPr>
        <p:spPr bwMode="auto">
          <a:xfrm>
            <a:off x="457200" y="4724400"/>
            <a:ext cx="2460625" cy="461963"/>
          </a:xfrm>
          <a:prstGeom prst="rect">
            <a:avLst/>
          </a:prstGeom>
          <a:noFill/>
          <a:ln w="9525">
            <a:noFill/>
            <a:miter lim="800000"/>
            <a:headEnd/>
            <a:tailEnd/>
          </a:ln>
        </p:spPr>
        <p:txBody>
          <a:bodyPr wrap="none">
            <a:spAutoFit/>
          </a:bodyPr>
          <a:lstStyle/>
          <a:p>
            <a:r>
              <a:rPr lang="en-US" sz="2400" i="0"/>
              <a:t>Vegetated Buffer</a:t>
            </a:r>
          </a:p>
        </p:txBody>
      </p:sp>
      <p:sp>
        <p:nvSpPr>
          <p:cNvPr id="76806" name="Rectangle 6"/>
          <p:cNvSpPr>
            <a:spLocks noChangeArrowheads="1"/>
          </p:cNvSpPr>
          <p:nvPr/>
        </p:nvSpPr>
        <p:spPr bwMode="auto">
          <a:xfrm>
            <a:off x="1143000" y="5410200"/>
            <a:ext cx="2179638" cy="461963"/>
          </a:xfrm>
          <a:prstGeom prst="rect">
            <a:avLst/>
          </a:prstGeom>
          <a:noFill/>
          <a:ln w="9525">
            <a:noFill/>
            <a:miter lim="800000"/>
            <a:headEnd/>
            <a:tailEnd/>
          </a:ln>
        </p:spPr>
        <p:txBody>
          <a:bodyPr wrap="none">
            <a:spAutoFit/>
          </a:bodyPr>
          <a:lstStyle/>
          <a:p>
            <a:r>
              <a:rPr lang="en-US" sz="2400" i="0"/>
              <a:t>Compost Berm</a:t>
            </a:r>
          </a:p>
        </p:txBody>
      </p:sp>
      <p:sp>
        <p:nvSpPr>
          <p:cNvPr id="8" name="Rectangle 7"/>
          <p:cNvSpPr/>
          <p:nvPr/>
        </p:nvSpPr>
        <p:spPr>
          <a:xfrm>
            <a:off x="1905000" y="6019800"/>
            <a:ext cx="1912938" cy="461963"/>
          </a:xfrm>
          <a:prstGeom prst="rect">
            <a:avLst/>
          </a:prstGeom>
          <a:solidFill>
            <a:schemeClr val="bg1">
              <a:lumMod val="85000"/>
              <a:lumOff val="15000"/>
              <a:alpha val="74000"/>
            </a:schemeClr>
          </a:solidFill>
        </p:spPr>
        <p:txBody>
          <a:bodyPr wrap="none">
            <a:spAutoFit/>
          </a:bodyPr>
          <a:lstStyle/>
          <a:p>
            <a:pPr>
              <a:defRPr/>
            </a:pPr>
            <a:r>
              <a:rPr lang="en-US" sz="2400" i="0" dirty="0"/>
              <a:t>Straw Wattle</a:t>
            </a:r>
          </a:p>
        </p:txBody>
      </p:sp>
      <p:pic>
        <p:nvPicPr>
          <p:cNvPr id="10" name="Picture 9" descr="DEC Logo 1"/>
          <p:cNvPicPr/>
          <p:nvPr/>
        </p:nvPicPr>
        <p:blipFill>
          <a:blip r:embed="rId3" cstate="print"/>
          <a:srcRect/>
          <a:stretch>
            <a:fillRect/>
          </a:stretch>
        </p:blipFill>
        <p:spPr bwMode="auto">
          <a:xfrm>
            <a:off x="7848600" y="253781"/>
            <a:ext cx="9667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1F3D0B72-9D82-C668-09A1-F696F005DA59}"/>
              </a:ext>
            </a:extLst>
          </p:cNvPr>
          <p:cNvSpPr txBox="1">
            <a:spLocks/>
          </p:cNvSpPr>
          <p:nvPr/>
        </p:nvSpPr>
        <p:spPr>
          <a:xfrm>
            <a:off x="5046266" y="784942"/>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4.3.3</a:t>
            </a:r>
            <a:r>
              <a:rPr kumimoji="0" lang="en-US" sz="1800" b="0" i="0" u="none" strike="noStrike" kern="1200" cap="none" spc="0" normalizeH="0" baseline="0" noProof="0" dirty="0">
                <a:ln>
                  <a:noFill/>
                </a:ln>
                <a:effectLst/>
                <a:uLnTx/>
                <a:uFillTx/>
                <a:latin typeface="Calibri"/>
                <a:ea typeface="+mj-ea"/>
                <a:cs typeface="+mj-cs"/>
              </a:rPr>
              <a:t> Pg.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6962" name="Rectangle 2"/>
          <p:cNvSpPr>
            <a:spLocks noGrp="1" noChangeArrowheads="1"/>
          </p:cNvSpPr>
          <p:nvPr>
            <p:ph type="title"/>
          </p:nvPr>
        </p:nvSpPr>
        <p:spPr>
          <a:xfrm>
            <a:off x="457200" y="0"/>
            <a:ext cx="8229600" cy="1371600"/>
          </a:xfrm>
        </p:spPr>
        <p:txBody>
          <a:bodyPr>
            <a:normAutofit/>
          </a:bodyPr>
          <a:lstStyle/>
          <a:p>
            <a:pPr eaLnBrk="1" hangingPunct="1">
              <a:defRPr/>
            </a:pPr>
            <a:r>
              <a:rPr lang="en-US" sz="4800" b="1" dirty="0"/>
              <a:t>Perimeter Sediment Controls</a:t>
            </a:r>
          </a:p>
        </p:txBody>
      </p:sp>
      <p:pic>
        <p:nvPicPr>
          <p:cNvPr id="79875" name="Picture 4" descr="Permiter Control 1"/>
          <p:cNvPicPr>
            <a:picLocks noGrp="1" noChangeAspect="1" noChangeArrowheads="1"/>
          </p:cNvPicPr>
          <p:nvPr>
            <p:ph sz="half" idx="2"/>
          </p:nvPr>
        </p:nvPicPr>
        <p:blipFill>
          <a:blip r:embed="rId3" cstate="print">
            <a:lum bright="12000"/>
          </a:blip>
          <a:srcRect/>
          <a:stretch>
            <a:fillRect/>
          </a:stretch>
        </p:blipFill>
        <p:spPr>
          <a:xfrm>
            <a:off x="4800600" y="1447800"/>
            <a:ext cx="3962400" cy="4876800"/>
          </a:xfrm>
          <a:noFill/>
          <a:effectLst>
            <a:innerShdw blurRad="114300">
              <a:prstClr val="black"/>
            </a:innerShdw>
          </a:effectLst>
        </p:spPr>
      </p:pic>
      <p:sp>
        <p:nvSpPr>
          <p:cNvPr id="79876" name="Text Box 7"/>
          <p:cNvSpPr txBox="1">
            <a:spLocks noChangeArrowheads="1"/>
          </p:cNvSpPr>
          <p:nvPr/>
        </p:nvSpPr>
        <p:spPr bwMode="auto">
          <a:xfrm>
            <a:off x="304800" y="6320135"/>
            <a:ext cx="4001032" cy="461665"/>
          </a:xfrm>
          <a:prstGeom prst="rect">
            <a:avLst/>
          </a:prstGeom>
          <a:noFill/>
          <a:ln w="9525">
            <a:noFill/>
            <a:miter lim="800000"/>
            <a:headEnd/>
            <a:tailEnd/>
          </a:ln>
        </p:spPr>
        <p:txBody>
          <a:bodyPr wrap="none">
            <a:spAutoFit/>
          </a:bodyPr>
          <a:lstStyle/>
          <a:p>
            <a:r>
              <a:rPr lang="en-US" sz="2400" dirty="0"/>
              <a:t>Silt Fence and Geotextile Bales</a:t>
            </a:r>
          </a:p>
        </p:txBody>
      </p:sp>
      <p:sp>
        <p:nvSpPr>
          <p:cNvPr id="79877" name="Text Box 8"/>
          <p:cNvSpPr txBox="1">
            <a:spLocks noChangeArrowheads="1"/>
          </p:cNvSpPr>
          <p:nvPr/>
        </p:nvSpPr>
        <p:spPr bwMode="auto">
          <a:xfrm>
            <a:off x="5832702" y="6324600"/>
            <a:ext cx="1939698" cy="461665"/>
          </a:xfrm>
          <a:prstGeom prst="rect">
            <a:avLst/>
          </a:prstGeom>
          <a:noFill/>
          <a:ln w="9525">
            <a:noFill/>
            <a:miter lim="800000"/>
            <a:headEnd/>
            <a:tailEnd/>
          </a:ln>
        </p:spPr>
        <p:txBody>
          <a:bodyPr wrap="none">
            <a:spAutoFit/>
          </a:bodyPr>
          <a:lstStyle/>
          <a:p>
            <a:r>
              <a:rPr lang="en-US" sz="2400" dirty="0"/>
              <a:t>Compost Sock</a:t>
            </a:r>
          </a:p>
        </p:txBody>
      </p:sp>
      <p:pic>
        <p:nvPicPr>
          <p:cNvPr id="79878" name="Picture 9" descr="Copy of Aug 9 05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0" y="1447800"/>
            <a:ext cx="3635375" cy="4846638"/>
          </a:xfrm>
          <a:prstGeom prst="rect">
            <a:avLst/>
          </a:prstGeom>
          <a:noFill/>
          <a:ln w="9525">
            <a:noFill/>
            <a:miter lim="800000"/>
            <a:headEnd/>
            <a:tailEnd/>
          </a:ln>
          <a:effectLst>
            <a:innerShdw blurRad="114300">
              <a:prstClr val="black"/>
            </a:innerShdw>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65570" name="Picture 2" descr="4-25-08 09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855663"/>
            <a:ext cx="9144000" cy="6002337"/>
          </a:xfrm>
          <a:prstGeom prst="rect">
            <a:avLst/>
          </a:prstGeom>
          <a:noFill/>
          <a:ln w="9525">
            <a:noFill/>
            <a:miter lim="800000"/>
            <a:headEnd/>
            <a:tailEnd/>
          </a:ln>
          <a:effectLst>
            <a:innerShdw blurRad="114300">
              <a:prstClr val="black"/>
            </a:innerShdw>
          </a:effectLst>
        </p:spPr>
      </p:pic>
      <p:sp>
        <p:nvSpPr>
          <p:cNvPr id="78851" name="Text Box 3"/>
          <p:cNvSpPr txBox="1">
            <a:spLocks noChangeArrowheads="1"/>
          </p:cNvSpPr>
          <p:nvPr/>
        </p:nvSpPr>
        <p:spPr bwMode="auto">
          <a:xfrm>
            <a:off x="263659" y="152400"/>
            <a:ext cx="8804141" cy="523220"/>
          </a:xfrm>
          <a:prstGeom prst="rect">
            <a:avLst/>
          </a:prstGeom>
          <a:noFill/>
          <a:ln w="9525">
            <a:noFill/>
            <a:miter lim="800000"/>
            <a:headEnd/>
            <a:tailEnd/>
          </a:ln>
        </p:spPr>
        <p:txBody>
          <a:bodyPr wrap="none">
            <a:spAutoFit/>
          </a:bodyPr>
          <a:lstStyle/>
          <a:p>
            <a:r>
              <a:rPr lang="en-US" sz="2800">
                <a:effectLst>
                  <a:outerShdw blurRad="38100" dist="38100" dir="2700000" algn="tl">
                    <a:srgbClr val="000000">
                      <a:alpha val="43137"/>
                    </a:srgbClr>
                  </a:outerShdw>
                </a:effectLst>
              </a:rPr>
              <a:t>Sediment controls tight to the work area. Good, Bad, Both?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Users\alex\Desktop\New Folder\Caroline pics 9-10\IMG_0813.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3999" cy="6858000"/>
          </a:xfrm>
          <a:prstGeom prst="rect">
            <a:avLst/>
          </a:prstGeom>
          <a:noFill/>
          <a:effectLst>
            <a:innerShdw blurRad="114300">
              <a:prstClr val="black"/>
            </a:innerShdw>
          </a:effectLst>
        </p:spPr>
      </p:pic>
      <p:sp>
        <p:nvSpPr>
          <p:cNvPr id="5" name="TextBox 4"/>
          <p:cNvSpPr txBox="1"/>
          <p:nvPr/>
        </p:nvSpPr>
        <p:spPr>
          <a:xfrm>
            <a:off x="4876800" y="5715000"/>
            <a:ext cx="3981988" cy="1015663"/>
          </a:xfrm>
          <a:prstGeom prst="rect">
            <a:avLst/>
          </a:prstGeom>
          <a:noFill/>
        </p:spPr>
        <p:txBody>
          <a:bodyPr wrap="none" rtlCol="0">
            <a:spAutoFit/>
          </a:bodyPr>
          <a:lstStyle/>
          <a:p>
            <a:r>
              <a:rPr lang="en-US" sz="6000" b="1" dirty="0">
                <a:solidFill>
                  <a:srgbClr val="002060"/>
                </a:solidFill>
                <a:effectLst>
                  <a:outerShdw blurRad="38100" dist="38100" dir="2700000" algn="tl">
                    <a:srgbClr val="000000">
                      <a:alpha val="43137"/>
                    </a:srgbClr>
                  </a:outerShdw>
                </a:effectLst>
              </a:rPr>
              <a:t>Tasty BMP’s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DCIM\101NIKON\DSCN4223.JP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0"/>
            <a:ext cx="9144000" cy="6858000"/>
          </a:xfrm>
          <a:effectLst>
            <a:innerShdw blurRad="114300">
              <a:prstClr val="black"/>
            </a:innerShdw>
          </a:effectLst>
        </p:spPr>
      </p:pic>
      <p:sp>
        <p:nvSpPr>
          <p:cNvPr id="5" name="TextBox 4"/>
          <p:cNvSpPr txBox="1"/>
          <p:nvPr/>
        </p:nvSpPr>
        <p:spPr>
          <a:xfrm>
            <a:off x="381000" y="228600"/>
            <a:ext cx="4546600" cy="769938"/>
          </a:xfrm>
          <a:prstGeom prst="rect">
            <a:avLst/>
          </a:prstGeom>
          <a:solidFill>
            <a:srgbClr val="007635">
              <a:alpha val="47000"/>
            </a:srgbClr>
          </a:solidFill>
        </p:spPr>
        <p:txBody>
          <a:bodyPr wrap="none">
            <a:spAutoFit/>
          </a:bodyPr>
          <a:lstStyle/>
          <a:p>
            <a:pPr>
              <a:defRPr/>
            </a:pPr>
            <a:r>
              <a:rPr lang="en-US" sz="4400" i="0" dirty="0">
                <a:effectLst>
                  <a:outerShdw blurRad="38100" dist="38100" dir="2700000" algn="tl">
                    <a:srgbClr val="000000">
                      <a:alpha val="43137"/>
                    </a:srgbClr>
                  </a:outerShdw>
                </a:effectLst>
              </a:rPr>
              <a:t>Installation Specs</a:t>
            </a:r>
          </a:p>
        </p:txBody>
      </p:sp>
      <p:pic>
        <p:nvPicPr>
          <p:cNvPr id="5123" name="Picture 3" descr="F:\DCIM\101NIKON\DSCN4224.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46132" y="1923143"/>
            <a:ext cx="3397868" cy="4876800"/>
          </a:xfrm>
          <a:prstGeom prst="rect">
            <a:avLst/>
          </a:prstGeom>
          <a:noFill/>
          <a:ln w="41275">
            <a:solidFill>
              <a:srgbClr val="0000CC"/>
            </a:solidFill>
          </a:ln>
          <a:effectLst>
            <a:innerShdw blurRad="114300">
              <a:prstClr val="black"/>
            </a:innerShdw>
          </a:effectLst>
        </p:spPr>
      </p:pic>
      <p:sp>
        <p:nvSpPr>
          <p:cNvPr id="6" name="TextBox 5"/>
          <p:cNvSpPr txBox="1"/>
          <p:nvPr/>
        </p:nvSpPr>
        <p:spPr>
          <a:xfrm>
            <a:off x="6096000" y="2209800"/>
            <a:ext cx="2911182" cy="584775"/>
          </a:xfrm>
          <a:prstGeom prst="rect">
            <a:avLst/>
          </a:prstGeom>
          <a:noFill/>
        </p:spPr>
        <p:txBody>
          <a:bodyPr wrap="none" rtlCol="0">
            <a:spAutoFit/>
          </a:bodyPr>
          <a:lstStyle/>
          <a:p>
            <a:r>
              <a:rPr lang="en-US" sz="3200" dirty="0">
                <a:solidFill>
                  <a:schemeClr val="bg1"/>
                </a:solidFill>
              </a:rPr>
              <a:t>Stake Size / spec</a:t>
            </a:r>
          </a:p>
        </p:txBody>
      </p:sp>
      <p:sp>
        <p:nvSpPr>
          <p:cNvPr id="7" name="TextBox 6"/>
          <p:cNvSpPr txBox="1"/>
          <p:nvPr/>
        </p:nvSpPr>
        <p:spPr>
          <a:xfrm rot="18890716">
            <a:off x="667637" y="3698036"/>
            <a:ext cx="2563522" cy="584775"/>
          </a:xfrm>
          <a:prstGeom prst="rect">
            <a:avLst/>
          </a:prstGeom>
          <a:solidFill>
            <a:schemeClr val="tx1">
              <a:lumMod val="75000"/>
              <a:alpha val="59000"/>
            </a:schemeClr>
          </a:solidFill>
        </p:spPr>
        <p:txBody>
          <a:bodyPr wrap="none" rtlCol="0">
            <a:spAutoFit/>
          </a:bodyPr>
          <a:lstStyle/>
          <a:p>
            <a:r>
              <a:rPr lang="en-US" sz="3200" dirty="0">
                <a:solidFill>
                  <a:schemeClr val="bg1"/>
                </a:solidFill>
              </a:rPr>
              <a:t>Spacing / spec</a:t>
            </a:r>
          </a:p>
        </p:txBody>
      </p:sp>
      <p:sp>
        <p:nvSpPr>
          <p:cNvPr id="8" name="TextBox 7"/>
          <p:cNvSpPr txBox="1"/>
          <p:nvPr/>
        </p:nvSpPr>
        <p:spPr>
          <a:xfrm>
            <a:off x="1488915" y="6172200"/>
            <a:ext cx="2321085" cy="584775"/>
          </a:xfrm>
          <a:prstGeom prst="rect">
            <a:avLst/>
          </a:prstGeom>
          <a:solidFill>
            <a:schemeClr val="tx1">
              <a:lumMod val="95000"/>
              <a:alpha val="50000"/>
            </a:schemeClr>
          </a:solidFill>
        </p:spPr>
        <p:txBody>
          <a:bodyPr wrap="none" rtlCol="0">
            <a:spAutoFit/>
          </a:bodyPr>
          <a:lstStyle/>
          <a:p>
            <a:r>
              <a:rPr lang="en-US" sz="3200" dirty="0">
                <a:solidFill>
                  <a:schemeClr val="bg1"/>
                </a:solidFill>
              </a:rPr>
              <a:t>Trenched in?</a:t>
            </a:r>
          </a:p>
        </p:txBody>
      </p:sp>
      <p:sp>
        <p:nvSpPr>
          <p:cNvPr id="9" name="TextBox 8"/>
          <p:cNvSpPr txBox="1"/>
          <p:nvPr/>
        </p:nvSpPr>
        <p:spPr>
          <a:xfrm>
            <a:off x="76748" y="6400800"/>
            <a:ext cx="685252" cy="400110"/>
          </a:xfrm>
          <a:prstGeom prst="rect">
            <a:avLst/>
          </a:prstGeom>
          <a:noFill/>
        </p:spPr>
        <p:txBody>
          <a:bodyPr wrap="none" rtlCol="0">
            <a:spAutoFit/>
          </a:bodyPr>
          <a:lstStyle/>
          <a:p>
            <a:r>
              <a:rPr lang="en-US" sz="2000" dirty="0"/>
              <a:t>Sitka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DCIM\100NCD90\DSC_0791.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3254" y="1"/>
            <a:ext cx="9169775" cy="6858000"/>
          </a:xfrm>
          <a:effectLst>
            <a:innerShdw blurRad="114300">
              <a:prstClr val="black"/>
            </a:innerShdw>
          </a:effectLst>
        </p:spPr>
      </p:pic>
      <p:sp>
        <p:nvSpPr>
          <p:cNvPr id="72708" name="TextBox 3"/>
          <p:cNvSpPr txBox="1">
            <a:spLocks noChangeArrowheads="1"/>
          </p:cNvSpPr>
          <p:nvPr/>
        </p:nvSpPr>
        <p:spPr bwMode="auto">
          <a:xfrm>
            <a:off x="2683284" y="0"/>
            <a:ext cx="6497002" cy="1113503"/>
          </a:xfrm>
          <a:prstGeom prst="rect">
            <a:avLst/>
          </a:prstGeom>
          <a:solidFill>
            <a:schemeClr val="tx1"/>
          </a:solidFill>
          <a:ln w="9525">
            <a:noFill/>
            <a:miter lim="800000"/>
            <a:headEnd/>
            <a:tailEnd/>
          </a:ln>
        </p:spPr>
        <p:txBody>
          <a:bodyPr wrap="square" lIns="91440" tIns="45720" rIns="91440" bIns="45720" anchor="t">
            <a:spAutoFit/>
          </a:bodyPr>
          <a:lstStyle/>
          <a:p>
            <a:r>
              <a:rPr lang="en-US" sz="3200" i="0">
                <a:solidFill>
                  <a:srgbClr val="000066"/>
                </a:solidFill>
              </a:rPr>
              <a:t>How </a:t>
            </a:r>
            <a:r>
              <a:rPr lang="en-US" sz="3200">
                <a:solidFill>
                  <a:srgbClr val="000066"/>
                </a:solidFill>
              </a:rPr>
              <a:t>should</a:t>
            </a:r>
            <a:r>
              <a:rPr lang="en-US" sz="3200" i="0">
                <a:solidFill>
                  <a:srgbClr val="000066"/>
                </a:solidFill>
              </a:rPr>
              <a:t> </a:t>
            </a:r>
            <a:r>
              <a:rPr lang="en-US" sz="3200">
                <a:solidFill>
                  <a:srgbClr val="000066"/>
                </a:solidFill>
              </a:rPr>
              <a:t>we</a:t>
            </a:r>
            <a:r>
              <a:rPr lang="en-US" sz="3200" i="0">
                <a:solidFill>
                  <a:srgbClr val="000066"/>
                </a:solidFill>
              </a:rPr>
              <a:t> do Perimeter Control </a:t>
            </a:r>
            <a:endParaRPr lang="en-US"/>
          </a:p>
          <a:p>
            <a:r>
              <a:rPr lang="en-US" sz="3200">
                <a:solidFill>
                  <a:srgbClr val="000066"/>
                </a:solidFill>
              </a:rPr>
              <a:t>at this </a:t>
            </a:r>
            <a:r>
              <a:rPr lang="en-US" sz="3200" dirty="0">
                <a:solidFill>
                  <a:srgbClr val="000066"/>
                </a:solidFill>
              </a:rPr>
              <a:t>site</a:t>
            </a:r>
            <a:r>
              <a:rPr lang="en-US" sz="3200" i="0" dirty="0">
                <a:solidFill>
                  <a:srgbClr val="000066"/>
                </a:solidFill>
              </a:rPr>
              <a:t>?</a:t>
            </a:r>
            <a:endParaRPr lang="en-US"/>
          </a:p>
        </p:txBody>
      </p:sp>
      <p:sp>
        <p:nvSpPr>
          <p:cNvPr id="5" name="TextBox 4"/>
          <p:cNvSpPr txBox="1"/>
          <p:nvPr/>
        </p:nvSpPr>
        <p:spPr>
          <a:xfrm>
            <a:off x="6551613" y="6248400"/>
            <a:ext cx="2191562" cy="461665"/>
          </a:xfrm>
          <a:prstGeom prst="rect">
            <a:avLst/>
          </a:prstGeom>
          <a:solidFill>
            <a:schemeClr val="bg1">
              <a:lumMod val="65000"/>
              <a:lumOff val="35000"/>
              <a:alpha val="80000"/>
            </a:schemeClr>
          </a:solidFill>
        </p:spPr>
        <p:txBody>
          <a:bodyPr wrap="none">
            <a:spAutoFit/>
          </a:bodyPr>
          <a:lstStyle/>
          <a:p>
            <a:pPr>
              <a:defRPr/>
            </a:pPr>
            <a:r>
              <a:rPr lang="en-US" sz="2400" i="0" dirty="0"/>
              <a:t>Glacier Highway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DCIM\100NCD90\DSC_0816.JP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14514" y="0"/>
            <a:ext cx="9144000" cy="6856675"/>
          </a:xfrm>
          <a:ln cap="rnd"/>
          <a:effectLst>
            <a:innerShdw blurRad="114300">
              <a:prstClr val="black"/>
            </a:innerShdw>
          </a:effectLst>
        </p:spPr>
      </p:pic>
      <p:sp>
        <p:nvSpPr>
          <p:cNvPr id="9" name="Freeform 8"/>
          <p:cNvSpPr>
            <a:spLocks/>
          </p:cNvSpPr>
          <p:nvPr/>
        </p:nvSpPr>
        <p:spPr bwMode="auto">
          <a:xfrm>
            <a:off x="1924050" y="3429000"/>
            <a:ext cx="5695950" cy="2530475"/>
          </a:xfrm>
          <a:custGeom>
            <a:avLst/>
            <a:gdLst>
              <a:gd name="T0" fmla="*/ 0 w 5533697"/>
              <a:gd name="T1" fmla="*/ 0 h 2459421"/>
              <a:gd name="T2" fmla="*/ 835277 w 5533697"/>
              <a:gd name="T3" fmla="*/ 267022 h 2459421"/>
              <a:gd name="T4" fmla="*/ 1520202 w 5533697"/>
              <a:gd name="T5" fmla="*/ 1101468 h 2459421"/>
              <a:gd name="T6" fmla="*/ 2539238 w 5533697"/>
              <a:gd name="T7" fmla="*/ 1602135 h 2459421"/>
              <a:gd name="T8" fmla="*/ 4092852 w 5533697"/>
              <a:gd name="T9" fmla="*/ 1885847 h 2459421"/>
              <a:gd name="T10" fmla="*/ 5863635 w 5533697"/>
              <a:gd name="T11" fmla="*/ 2603471 h 2459421"/>
              <a:gd name="T12" fmla="*/ 0 60000 65536"/>
              <a:gd name="T13" fmla="*/ 0 60000 65536"/>
              <a:gd name="T14" fmla="*/ 0 60000 65536"/>
              <a:gd name="T15" fmla="*/ 0 60000 65536"/>
              <a:gd name="T16" fmla="*/ 0 60000 65536"/>
              <a:gd name="T17" fmla="*/ 0 60000 65536"/>
              <a:gd name="T18" fmla="*/ 0 w 5533697"/>
              <a:gd name="T19" fmla="*/ 0 h 2459421"/>
              <a:gd name="T20" fmla="*/ 5533697 w 5533697"/>
              <a:gd name="T21" fmla="*/ 2459421 h 2459421"/>
            </a:gdLst>
            <a:ahLst/>
            <a:cxnLst>
              <a:cxn ang="T12">
                <a:pos x="T0" y="T1"/>
              </a:cxn>
              <a:cxn ang="T13">
                <a:pos x="T2" y="T3"/>
              </a:cxn>
              <a:cxn ang="T14">
                <a:pos x="T4" y="T5"/>
              </a:cxn>
              <a:cxn ang="T15">
                <a:pos x="T6" y="T7"/>
              </a:cxn>
              <a:cxn ang="T16">
                <a:pos x="T8" y="T9"/>
              </a:cxn>
              <a:cxn ang="T17">
                <a:pos x="T10" y="T11"/>
              </a:cxn>
            </a:cxnLst>
            <a:rect l="T18" t="T19" r="T20" b="T21"/>
            <a:pathLst>
              <a:path w="5533697" h="2459421">
                <a:moveTo>
                  <a:pt x="0" y="0"/>
                </a:moveTo>
                <a:cubicBezTo>
                  <a:pt x="274583" y="39413"/>
                  <a:pt x="549166" y="78827"/>
                  <a:pt x="788276" y="252248"/>
                </a:cubicBezTo>
                <a:cubicBezTo>
                  <a:pt x="1027386" y="425669"/>
                  <a:pt x="1166648" y="830317"/>
                  <a:pt x="1434662" y="1040524"/>
                </a:cubicBezTo>
                <a:cubicBezTo>
                  <a:pt x="1702676" y="1250731"/>
                  <a:pt x="1991711" y="1389993"/>
                  <a:pt x="2396359" y="1513489"/>
                </a:cubicBezTo>
                <a:cubicBezTo>
                  <a:pt x="2801007" y="1636986"/>
                  <a:pt x="3339662" y="1623848"/>
                  <a:pt x="3862552" y="1781503"/>
                </a:cubicBezTo>
                <a:cubicBezTo>
                  <a:pt x="4385442" y="1939158"/>
                  <a:pt x="4959569" y="2199289"/>
                  <a:pt x="5533697" y="2459421"/>
                </a:cubicBezTo>
              </a:path>
            </a:pathLst>
          </a:custGeom>
          <a:noFill/>
          <a:ln w="76200" cap="flat" cmpd="sng" algn="ctr">
            <a:solidFill>
              <a:srgbClr val="0000A2"/>
            </a:solidFill>
            <a:prstDash val="solid"/>
            <a:round/>
            <a:headEnd type="none" w="med" len="med"/>
            <a:tailEnd type="arrow" w="lg" len="lg"/>
          </a:ln>
        </p:spPr>
        <p:txBody>
          <a:bodyPr/>
          <a:lstStyle/>
          <a:p>
            <a:endParaRPr lang="en-US"/>
          </a:p>
        </p:txBody>
      </p:sp>
      <p:sp>
        <p:nvSpPr>
          <p:cNvPr id="6" name="TextBox 5"/>
          <p:cNvSpPr txBox="1"/>
          <p:nvPr/>
        </p:nvSpPr>
        <p:spPr>
          <a:xfrm>
            <a:off x="152400" y="6248400"/>
            <a:ext cx="2191562" cy="461665"/>
          </a:xfrm>
          <a:prstGeom prst="rect">
            <a:avLst/>
          </a:prstGeom>
          <a:solidFill>
            <a:schemeClr val="bg1">
              <a:lumMod val="75000"/>
              <a:lumOff val="25000"/>
              <a:alpha val="73000"/>
            </a:schemeClr>
          </a:solidFill>
        </p:spPr>
        <p:txBody>
          <a:bodyPr wrap="none">
            <a:spAutoFit/>
          </a:bodyPr>
          <a:lstStyle/>
          <a:p>
            <a:pPr>
              <a:defRPr/>
            </a:pPr>
            <a:r>
              <a:rPr lang="en-US" sz="2400" i="0" dirty="0"/>
              <a:t>Glacier Highway</a:t>
            </a:r>
          </a:p>
        </p:txBody>
      </p:sp>
      <p:sp>
        <p:nvSpPr>
          <p:cNvPr id="4" name="TextBox 3">
            <a:extLst>
              <a:ext uri="{FF2B5EF4-FFF2-40B4-BE49-F238E27FC236}">
                <a16:creationId xmlns:a16="http://schemas.microsoft.com/office/drawing/2014/main" id="{6191E7E6-21A9-C95C-C7FA-B0F8F39D6F45}"/>
              </a:ext>
            </a:extLst>
          </p:cNvPr>
          <p:cNvSpPr txBox="1">
            <a:spLocks noChangeArrowheads="1"/>
          </p:cNvSpPr>
          <p:nvPr/>
        </p:nvSpPr>
        <p:spPr bwMode="auto">
          <a:xfrm>
            <a:off x="2755856" y="0"/>
            <a:ext cx="6402658" cy="1077218"/>
          </a:xfrm>
          <a:prstGeom prst="rect">
            <a:avLst/>
          </a:prstGeom>
          <a:solidFill>
            <a:schemeClr val="tx1"/>
          </a:solidFill>
          <a:ln w="9525">
            <a:noFill/>
            <a:miter lim="800000"/>
            <a:headEnd/>
            <a:tailEnd/>
          </a:ln>
        </p:spPr>
        <p:txBody>
          <a:bodyPr wrap="square" lIns="91440" tIns="45720" rIns="91440" bIns="45720" anchor="t">
            <a:spAutoFit/>
          </a:bodyPr>
          <a:lstStyle/>
          <a:p>
            <a:r>
              <a:rPr lang="en-US" sz="3200" i="0" dirty="0">
                <a:solidFill>
                  <a:srgbClr val="000066"/>
                </a:solidFill>
              </a:rPr>
              <a:t>Perimeter Control </a:t>
            </a:r>
            <a:r>
              <a:rPr lang="en-US" sz="3200" dirty="0">
                <a:solidFill>
                  <a:srgbClr val="000066"/>
                </a:solidFill>
              </a:rPr>
              <a:t>can be done on the cheap </a:t>
            </a:r>
            <a:r>
              <a:rPr lang="en-US" sz="3200">
                <a:solidFill>
                  <a:srgbClr val="000066"/>
                </a:solidFill>
              </a:rPr>
              <a:t>and easy</a:t>
            </a:r>
            <a:endParaRPr lang="en-US" sz="3200" dirty="0">
              <a:solidFill>
                <a:srgbClr val="000066"/>
              </a:solidFill>
              <a:ea typeface="Calibri"/>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328D-4ECA-1138-711F-327CE3E157F5}"/>
              </a:ext>
            </a:extLst>
          </p:cNvPr>
          <p:cNvSpPr>
            <a:spLocks noGrp="1"/>
          </p:cNvSpPr>
          <p:nvPr>
            <p:ph type="title"/>
          </p:nvPr>
        </p:nvSpPr>
        <p:spPr>
          <a:xfrm>
            <a:off x="304800" y="2265455"/>
            <a:ext cx="8229600" cy="1143000"/>
          </a:xfrm>
        </p:spPr>
        <p:txBody>
          <a:bodyPr>
            <a:normAutofit/>
          </a:bodyPr>
          <a:lstStyle/>
          <a:p>
            <a:r>
              <a:rPr lang="en-US" sz="2800" dirty="0"/>
              <a:t>Insert Video Perimeter Sediment Controls</a:t>
            </a:r>
          </a:p>
        </p:txBody>
      </p:sp>
    </p:spTree>
    <p:extLst>
      <p:ext uri="{BB962C8B-B14F-4D97-AF65-F5344CB8AC3E}">
        <p14:creationId xmlns:p14="http://schemas.microsoft.com/office/powerpoint/2010/main" val="480361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DCIM\102NCD90\DSC_0318.JPG"/>
          <p:cNvPicPr>
            <a:picLocks noChangeAspect="1" noChangeArrowheads="1"/>
          </p:cNvPicPr>
          <p:nvPr/>
        </p:nvPicPr>
        <p:blipFill>
          <a:blip r:embed="rId2" cstate="print"/>
          <a:srcRect l="11194"/>
          <a:stretch>
            <a:fillRect/>
          </a:stretch>
        </p:blipFill>
        <p:spPr bwMode="auto">
          <a:xfrm>
            <a:off x="3276" y="0"/>
            <a:ext cx="9169754" cy="6858000"/>
          </a:xfrm>
          <a:prstGeom prst="rect">
            <a:avLst/>
          </a:prstGeom>
          <a:noFill/>
          <a:effectLst>
            <a:innerShdw blurRad="114300">
              <a:prstClr val="black"/>
            </a:innerShdw>
          </a:effectLst>
        </p:spPr>
      </p:pic>
      <p:sp>
        <p:nvSpPr>
          <p:cNvPr id="125957" name="TextBox 4"/>
          <p:cNvSpPr txBox="1">
            <a:spLocks noChangeArrowheads="1"/>
          </p:cNvSpPr>
          <p:nvPr/>
        </p:nvSpPr>
        <p:spPr bwMode="auto">
          <a:xfrm>
            <a:off x="2133600" y="381000"/>
            <a:ext cx="6592888" cy="708025"/>
          </a:xfrm>
          <a:prstGeom prst="rect">
            <a:avLst/>
          </a:prstGeom>
          <a:solidFill>
            <a:srgbClr val="003300">
              <a:alpha val="8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4000" dirty="0">
                <a:solidFill>
                  <a:srgbClr val="FFFFFF"/>
                </a:solidFill>
              </a:rPr>
              <a:t>Gravel Berm Perimeter Control</a:t>
            </a:r>
          </a:p>
        </p:txBody>
      </p:sp>
      <p:sp>
        <p:nvSpPr>
          <p:cNvPr id="125958" name="TextBox 5"/>
          <p:cNvSpPr txBox="1">
            <a:spLocks noChangeArrowheads="1"/>
          </p:cNvSpPr>
          <p:nvPr/>
        </p:nvSpPr>
        <p:spPr bwMode="auto">
          <a:xfrm>
            <a:off x="6858000" y="6324600"/>
            <a:ext cx="2073275" cy="369888"/>
          </a:xfrm>
          <a:prstGeom prst="rect">
            <a:avLst/>
          </a:prstGeom>
          <a:solidFill>
            <a:schemeClr val="tx1">
              <a:alpha val="5607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rPr>
              <a:t>Glacier HWY Juneau</a:t>
            </a:r>
          </a:p>
        </p:txBody>
      </p:sp>
    </p:spTree>
    <p:extLst>
      <p:ext uri="{BB962C8B-B14F-4D97-AF65-F5344CB8AC3E}">
        <p14:creationId xmlns:p14="http://schemas.microsoft.com/office/powerpoint/2010/main" val="119899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DCIM\102NCD90\DSC_0340.JPG"/>
          <p:cNvPicPr>
            <a:picLocks noChangeAspect="1" noChangeArrowheads="1"/>
          </p:cNvPicPr>
          <p:nvPr/>
        </p:nvPicPr>
        <p:blipFill>
          <a:blip r:embed="rId2" cstate="print"/>
          <a:srcRect l="11194"/>
          <a:stretch>
            <a:fillRect/>
          </a:stretch>
        </p:blipFill>
        <p:spPr bwMode="auto">
          <a:xfrm>
            <a:off x="3341" y="0"/>
            <a:ext cx="9169687" cy="6858000"/>
          </a:xfrm>
          <a:prstGeom prst="rect">
            <a:avLst/>
          </a:prstGeom>
          <a:noFill/>
          <a:effectLst>
            <a:innerShdw blurRad="114300">
              <a:prstClr val="black"/>
            </a:innerShdw>
          </a:effectLst>
        </p:spPr>
      </p:pic>
      <p:sp>
        <p:nvSpPr>
          <p:cNvPr id="126981" name="TextBox 4"/>
          <p:cNvSpPr txBox="1">
            <a:spLocks noChangeArrowheads="1"/>
          </p:cNvSpPr>
          <p:nvPr/>
        </p:nvSpPr>
        <p:spPr bwMode="auto">
          <a:xfrm>
            <a:off x="6858000" y="6324600"/>
            <a:ext cx="2073275" cy="369888"/>
          </a:xfrm>
          <a:prstGeom prst="rect">
            <a:avLst/>
          </a:prstGeom>
          <a:solidFill>
            <a:schemeClr val="tx1">
              <a:alpha val="5607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rPr>
              <a:t>Glacier HWY Juneau</a:t>
            </a:r>
          </a:p>
        </p:txBody>
      </p:sp>
    </p:spTree>
    <p:extLst>
      <p:ext uri="{BB962C8B-B14F-4D97-AF65-F5344CB8AC3E}">
        <p14:creationId xmlns:p14="http://schemas.microsoft.com/office/powerpoint/2010/main" val="23800200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F:\DCIM\102NCD90\DSC_0353.JPG"/>
          <p:cNvPicPr>
            <a:picLocks noChangeAspect="1" noChangeArrowheads="1"/>
          </p:cNvPicPr>
          <p:nvPr/>
        </p:nvPicPr>
        <p:blipFill>
          <a:blip r:embed="rId2" cstate="print"/>
          <a:srcRect l="1399" r="9795"/>
          <a:stretch>
            <a:fillRect/>
          </a:stretch>
        </p:blipFill>
        <p:spPr bwMode="auto">
          <a:xfrm>
            <a:off x="-29029" y="0"/>
            <a:ext cx="9169824" cy="6858000"/>
          </a:xfrm>
          <a:prstGeom prst="rect">
            <a:avLst/>
          </a:prstGeom>
          <a:noFill/>
          <a:effectLst>
            <a:innerShdw blurRad="114300">
              <a:prstClr val="black"/>
            </a:innerShdw>
          </a:effectLst>
        </p:spPr>
      </p:pic>
      <p:sp>
        <p:nvSpPr>
          <p:cNvPr id="3" name="Rectangle 2">
            <a:extLst>
              <a:ext uri="{FF2B5EF4-FFF2-40B4-BE49-F238E27FC236}">
                <a16:creationId xmlns:a16="http://schemas.microsoft.com/office/drawing/2014/main" id="{065EE870-15EC-A879-000A-E8B53F7C36B1}"/>
              </a:ext>
            </a:extLst>
          </p:cNvPr>
          <p:cNvSpPr/>
          <p:nvPr/>
        </p:nvSpPr>
        <p:spPr>
          <a:xfrm>
            <a:off x="-309551" y="4281714"/>
            <a:ext cx="6325450" cy="1323439"/>
          </a:xfrm>
          <a:prstGeom prst="rect">
            <a:avLst/>
          </a:prstGeom>
          <a:solidFill>
            <a:schemeClr val="accent3">
              <a:lumMod val="50000"/>
              <a:alpha val="55000"/>
            </a:schemeClr>
          </a:solidFill>
          <a:scene3d>
            <a:camera prst="isometricOffAxis1Right"/>
            <a:lightRig rig="threePt" dir="t"/>
          </a:scene3d>
        </p:spPr>
        <p:txBody>
          <a:bodyPr wrap="none">
            <a:spAutoFit/>
          </a:bodyPr>
          <a:lstStyle/>
          <a:p>
            <a:pPr algn="ctr" eaLnBrk="1" fontAlgn="auto" hangingPunct="1">
              <a:spcBef>
                <a:spcPts val="0"/>
              </a:spcBef>
              <a:spcAft>
                <a:spcPts val="0"/>
              </a:spcAft>
              <a:defRPr/>
            </a:pPr>
            <a:r>
              <a:rPr lang="en-US" sz="8000" b="1" dirty="0">
                <a:ln w="10541" cmpd="sng">
                  <a:solidFill>
                    <a:srgbClr val="4F81BD">
                      <a:shade val="88000"/>
                      <a:satMod val="110000"/>
                    </a:srgbClr>
                  </a:solidFill>
                  <a:prstDash val="solid"/>
                </a:ln>
                <a:gradFill>
                  <a:gsLst>
                    <a:gs pos="0">
                      <a:srgbClr val="4F81BD">
                        <a:tint val="40000"/>
                        <a:satMod val="250000"/>
                      </a:srgbClr>
                    </a:gs>
                    <a:gs pos="9000">
                      <a:srgbClr val="4F81BD">
                        <a:tint val="52000"/>
                        <a:satMod val="300000"/>
                      </a:srgbClr>
                    </a:gs>
                    <a:gs pos="50000">
                      <a:srgbClr val="4F81BD">
                        <a:shade val="20000"/>
                        <a:satMod val="300000"/>
                      </a:srgbClr>
                    </a:gs>
                    <a:gs pos="79000">
                      <a:srgbClr val="4F81BD">
                        <a:tint val="52000"/>
                        <a:satMod val="300000"/>
                      </a:srgbClr>
                    </a:gs>
                    <a:gs pos="100000">
                      <a:srgbClr val="4F81BD">
                        <a:tint val="40000"/>
                        <a:satMod val="250000"/>
                      </a:srgbClr>
                    </a:gs>
                  </a:gsLst>
                  <a:lin ang="5400000"/>
                </a:gradFill>
                <a:latin typeface="Calibri"/>
              </a:rPr>
              <a:t>BERMANATOR</a:t>
            </a:r>
          </a:p>
        </p:txBody>
      </p:sp>
    </p:spTree>
    <p:extLst>
      <p:ext uri="{BB962C8B-B14F-4D97-AF65-F5344CB8AC3E}">
        <p14:creationId xmlns:p14="http://schemas.microsoft.com/office/powerpoint/2010/main" val="213877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F:\DCIM\102NCD90\DSC_0358.JPG"/>
          <p:cNvPicPr>
            <a:picLocks noChangeAspect="1" noChangeArrowheads="1"/>
          </p:cNvPicPr>
          <p:nvPr/>
        </p:nvPicPr>
        <p:blipFill>
          <a:blip r:embed="rId2" cstate="print"/>
          <a:srcRect l="3498" r="4897"/>
          <a:stretch>
            <a:fillRect/>
          </a:stretch>
        </p:blipFill>
        <p:spPr bwMode="auto">
          <a:xfrm>
            <a:off x="0" y="0"/>
            <a:ext cx="9144000" cy="6858000"/>
          </a:xfrm>
          <a:prstGeom prst="rect">
            <a:avLst/>
          </a:prstGeom>
          <a:noFill/>
          <a:effectLst>
            <a:innerShdw blurRad="114300">
              <a:prstClr val="black"/>
            </a:innerShdw>
          </a:effectLst>
        </p:spPr>
      </p:pic>
      <p:sp>
        <p:nvSpPr>
          <p:cNvPr id="130053" name="TextBox 4"/>
          <p:cNvSpPr txBox="1">
            <a:spLocks noChangeArrowheads="1"/>
          </p:cNvSpPr>
          <p:nvPr/>
        </p:nvSpPr>
        <p:spPr bwMode="auto">
          <a:xfrm>
            <a:off x="6858000" y="6324600"/>
            <a:ext cx="2073275" cy="369888"/>
          </a:xfrm>
          <a:prstGeom prst="rect">
            <a:avLst/>
          </a:prstGeom>
          <a:solidFill>
            <a:schemeClr val="tx1">
              <a:alpha val="5607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solidFill>
                  <a:srgbClr val="000000"/>
                </a:solidFill>
              </a:rPr>
              <a:t>Glacier HWY Juneau</a:t>
            </a:r>
          </a:p>
        </p:txBody>
      </p:sp>
    </p:spTree>
    <p:extLst>
      <p:ext uri="{BB962C8B-B14F-4D97-AF65-F5344CB8AC3E}">
        <p14:creationId xmlns:p14="http://schemas.microsoft.com/office/powerpoint/2010/main" val="2537953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F:\DCIM\102NCD90\DSC_0360.JPG"/>
          <p:cNvPicPr>
            <a:picLocks noChangeAspect="1" noChangeArrowheads="1"/>
          </p:cNvPicPr>
          <p:nvPr/>
        </p:nvPicPr>
        <p:blipFill>
          <a:blip r:embed="rId2" cstate="print"/>
          <a:srcRect l="4198" r="6996"/>
          <a:stretch>
            <a:fillRect/>
          </a:stretch>
        </p:blipFill>
        <p:spPr bwMode="auto">
          <a:xfrm>
            <a:off x="0" y="2414"/>
            <a:ext cx="9144000" cy="6838686"/>
          </a:xfrm>
          <a:prstGeom prst="rect">
            <a:avLst/>
          </a:prstGeom>
          <a:noFill/>
          <a:effectLst>
            <a:innerShdw blurRad="114300">
              <a:prstClr val="black"/>
            </a:innerShdw>
          </a:effectLst>
        </p:spPr>
      </p:pic>
      <p:sp>
        <p:nvSpPr>
          <p:cNvPr id="6" name="Freeform 5"/>
          <p:cNvSpPr/>
          <p:nvPr/>
        </p:nvSpPr>
        <p:spPr>
          <a:xfrm>
            <a:off x="2743200" y="2457451"/>
            <a:ext cx="2914650" cy="1543050"/>
          </a:xfrm>
          <a:custGeom>
            <a:avLst/>
            <a:gdLst>
              <a:gd name="connsiteX0" fmla="*/ 3320603 w 3320603"/>
              <a:gd name="connsiteY0" fmla="*/ 321971 h 1457459"/>
              <a:gd name="connsiteX1" fmla="*/ 1015284 w 3320603"/>
              <a:gd name="connsiteY1" fmla="*/ 1313645 h 1457459"/>
              <a:gd name="connsiteX2" fmla="*/ 371341 w 3320603"/>
              <a:gd name="connsiteY2" fmla="*/ 1184856 h 1457459"/>
              <a:gd name="connsiteX3" fmla="*/ 306946 w 3320603"/>
              <a:gd name="connsiteY3" fmla="*/ 850005 h 1457459"/>
              <a:gd name="connsiteX4" fmla="*/ 2213020 w 3320603"/>
              <a:gd name="connsiteY4" fmla="*/ 0 h 1457459"/>
              <a:gd name="connsiteX5" fmla="*/ 2213020 w 3320603"/>
              <a:gd name="connsiteY5" fmla="*/ 0 h 1457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20603" h="1457459">
                <a:moveTo>
                  <a:pt x="3320603" y="321971"/>
                </a:moveTo>
                <a:cubicBezTo>
                  <a:pt x="2413715" y="745901"/>
                  <a:pt x="1506828" y="1169831"/>
                  <a:pt x="1015284" y="1313645"/>
                </a:cubicBezTo>
                <a:cubicBezTo>
                  <a:pt x="523740" y="1457459"/>
                  <a:pt x="489397" y="1262129"/>
                  <a:pt x="371341" y="1184856"/>
                </a:cubicBezTo>
                <a:cubicBezTo>
                  <a:pt x="253285" y="1107583"/>
                  <a:pt x="0" y="1047481"/>
                  <a:pt x="306946" y="850005"/>
                </a:cubicBezTo>
                <a:cubicBezTo>
                  <a:pt x="613893" y="652529"/>
                  <a:pt x="2213020" y="0"/>
                  <a:pt x="2213020" y="0"/>
                </a:cubicBezTo>
                <a:lnTo>
                  <a:pt x="2213020" y="0"/>
                </a:lnTo>
              </a:path>
            </a:pathLst>
          </a:custGeom>
          <a:ln w="238125">
            <a:gradFill>
              <a:gsLst>
                <a:gs pos="0">
                  <a:srgbClr val="FFFFFF"/>
                </a:gs>
                <a:gs pos="7001">
                  <a:srgbClr val="E6E6E6"/>
                </a:gs>
                <a:gs pos="32001">
                  <a:srgbClr val="7D8496"/>
                </a:gs>
                <a:gs pos="47000">
                  <a:srgbClr val="E6E6E6"/>
                </a:gs>
                <a:gs pos="85001">
                  <a:srgbClr val="7D8496"/>
                </a:gs>
                <a:gs pos="100000">
                  <a:srgbClr val="E6E6E6"/>
                </a:gs>
              </a:gsLst>
              <a:lin ang="10200000" scaled="0"/>
            </a:gradFill>
          </a:ln>
          <a:effectLst>
            <a:innerShdw blurRad="114300">
              <a:prstClr val="black"/>
            </a:innerShdw>
          </a:effectLst>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white"/>
              </a:solidFill>
              <a:latin typeface="Calibri"/>
            </a:endParaRPr>
          </a:p>
        </p:txBody>
      </p:sp>
      <p:sp>
        <p:nvSpPr>
          <p:cNvPr id="131080" name="TextBox 6"/>
          <p:cNvSpPr txBox="1">
            <a:spLocks noChangeArrowheads="1"/>
          </p:cNvSpPr>
          <p:nvPr/>
        </p:nvSpPr>
        <p:spPr bwMode="auto">
          <a:xfrm>
            <a:off x="7355013" y="6371262"/>
            <a:ext cx="1600118" cy="300082"/>
          </a:xfrm>
          <a:prstGeom prst="rect">
            <a:avLst/>
          </a:prstGeom>
          <a:solidFill>
            <a:schemeClr val="tx1">
              <a:alpha val="5607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defRPr/>
            </a:pPr>
            <a:r>
              <a:rPr lang="en-US" altLang="en-US" sz="1350" dirty="0">
                <a:solidFill>
                  <a:srgbClr val="000000"/>
                </a:solidFill>
              </a:rPr>
              <a:t>Glacier HWY Juneau</a:t>
            </a:r>
          </a:p>
        </p:txBody>
      </p:sp>
      <p:sp>
        <p:nvSpPr>
          <p:cNvPr id="2" name="TextBox 1"/>
          <p:cNvSpPr txBox="1"/>
          <p:nvPr/>
        </p:nvSpPr>
        <p:spPr>
          <a:xfrm>
            <a:off x="0" y="106548"/>
            <a:ext cx="8955131" cy="2246769"/>
          </a:xfrm>
          <a:prstGeom prst="rect">
            <a:avLst/>
          </a:prstGeom>
          <a:noFill/>
        </p:spPr>
        <p:txBody>
          <a:bodyPr wrap="square" rtlCol="0">
            <a:spAutoFit/>
          </a:bodyPr>
          <a:lstStyle/>
          <a:p>
            <a:pPr defTabSz="342900"/>
            <a:r>
              <a:rPr lang="en-US" sz="2800" dirty="0">
                <a:solidFill>
                  <a:prstClr val="white"/>
                </a:solidFill>
                <a:latin typeface="Calibri"/>
              </a:rPr>
              <a:t>Use riprap that is 4” or greater</a:t>
            </a:r>
          </a:p>
          <a:p>
            <a:pPr defTabSz="342900"/>
            <a:r>
              <a:rPr lang="en-US" sz="2800" dirty="0">
                <a:solidFill>
                  <a:prstClr val="white"/>
                </a:solidFill>
                <a:latin typeface="Calibri"/>
              </a:rPr>
              <a:t>Install fabric to prevent soil erosion beneath the riprap</a:t>
            </a:r>
          </a:p>
          <a:p>
            <a:pPr defTabSz="342900"/>
            <a:r>
              <a:rPr lang="en-US" sz="2800" dirty="0">
                <a:solidFill>
                  <a:prstClr val="white"/>
                </a:solidFill>
                <a:latin typeface="Calibri"/>
              </a:rPr>
              <a:t>Stabilize all disturbed areas immediately after work is complete</a:t>
            </a:r>
          </a:p>
          <a:p>
            <a:pPr defTabSz="342900"/>
            <a:r>
              <a:rPr lang="en-US" sz="2800" dirty="0">
                <a:solidFill>
                  <a:prstClr val="white"/>
                </a:solidFill>
                <a:latin typeface="Calibri"/>
              </a:rPr>
              <a:t>Inspect the outlet after a heavy rain event</a:t>
            </a:r>
          </a:p>
        </p:txBody>
      </p:sp>
    </p:spTree>
    <p:extLst>
      <p:ext uri="{BB962C8B-B14F-4D97-AF65-F5344CB8AC3E}">
        <p14:creationId xmlns:p14="http://schemas.microsoft.com/office/powerpoint/2010/main" val="15427578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F:\6-27-07 Alaska\IMG_018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80899" name="TextBox 3"/>
          <p:cNvSpPr txBox="1">
            <a:spLocks noChangeArrowheads="1"/>
          </p:cNvSpPr>
          <p:nvPr/>
        </p:nvSpPr>
        <p:spPr bwMode="auto">
          <a:xfrm>
            <a:off x="228600" y="3505200"/>
            <a:ext cx="4953664" cy="1200329"/>
          </a:xfrm>
          <a:prstGeom prst="rect">
            <a:avLst/>
          </a:prstGeom>
          <a:noFill/>
          <a:ln w="9525">
            <a:noFill/>
            <a:miter lim="800000"/>
            <a:headEnd/>
            <a:tailEnd/>
          </a:ln>
        </p:spPr>
        <p:txBody>
          <a:bodyPr wrap="none">
            <a:spAutoFit/>
          </a:bodyPr>
          <a:lstStyle/>
          <a:p>
            <a:r>
              <a:rPr lang="en-US" sz="3600" i="0" dirty="0"/>
              <a:t>Temporary Crossings</a:t>
            </a:r>
          </a:p>
          <a:p>
            <a:r>
              <a:rPr lang="en-US" sz="3600" i="0" dirty="0"/>
              <a:t>create unique challenges.</a:t>
            </a:r>
          </a:p>
        </p:txBody>
      </p:sp>
      <p:sp>
        <p:nvSpPr>
          <p:cNvPr id="4" name="TextBox 3"/>
          <p:cNvSpPr txBox="1"/>
          <p:nvPr/>
        </p:nvSpPr>
        <p:spPr>
          <a:xfrm>
            <a:off x="6477000" y="6381690"/>
            <a:ext cx="2585067" cy="400110"/>
          </a:xfrm>
          <a:prstGeom prst="rect">
            <a:avLst/>
          </a:prstGeom>
          <a:noFill/>
        </p:spPr>
        <p:txBody>
          <a:bodyPr wrap="none" rtlCol="0">
            <a:spAutoFit/>
          </a:bodyPr>
          <a:lstStyle/>
          <a:p>
            <a:r>
              <a:rPr lang="en-US" sz="2000" dirty="0">
                <a:solidFill>
                  <a:schemeClr val="bg1"/>
                </a:solidFill>
              </a:rPr>
              <a:t>Glenn HWY @ Hicks Cr.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7-7-07 246"/>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8100"/>
            <a:ext cx="5791200" cy="4343400"/>
          </a:xfrm>
          <a:prstGeom prst="rect">
            <a:avLst/>
          </a:prstGeom>
          <a:noFill/>
          <a:ln w="9525">
            <a:noFill/>
            <a:miter lim="800000"/>
            <a:headEnd/>
            <a:tailEnd/>
          </a:ln>
          <a:effectLst>
            <a:innerShdw blurRad="114300">
              <a:prstClr val="black"/>
            </a:innerShdw>
          </a:effectLst>
        </p:spPr>
      </p:pic>
      <p:sp>
        <p:nvSpPr>
          <p:cNvPr id="81923" name="TextBox 1"/>
          <p:cNvSpPr txBox="1">
            <a:spLocks noChangeArrowheads="1"/>
          </p:cNvSpPr>
          <p:nvPr/>
        </p:nvSpPr>
        <p:spPr bwMode="auto">
          <a:xfrm>
            <a:off x="0" y="0"/>
            <a:ext cx="5654675" cy="584200"/>
          </a:xfrm>
          <a:prstGeom prst="rect">
            <a:avLst/>
          </a:prstGeom>
          <a:noFill/>
          <a:ln w="9525">
            <a:noFill/>
            <a:miter lim="800000"/>
            <a:headEnd/>
            <a:tailEnd/>
          </a:ln>
        </p:spPr>
        <p:txBody>
          <a:bodyPr wrap="none">
            <a:spAutoFit/>
          </a:bodyPr>
          <a:lstStyle/>
          <a:p>
            <a:r>
              <a:rPr lang="en-US" sz="3200" i="0" dirty="0">
                <a:solidFill>
                  <a:srgbClr val="000000"/>
                </a:solidFill>
              </a:rPr>
              <a:t>Bridge Deck Perimeter Control</a:t>
            </a:r>
          </a:p>
        </p:txBody>
      </p:sp>
      <p:pic>
        <p:nvPicPr>
          <p:cNvPr id="3" name="Picture 9" descr="7-7-07 24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05400" y="3307101"/>
            <a:ext cx="4038600" cy="3550899"/>
          </a:xfrm>
          <a:prstGeom prst="rect">
            <a:avLst/>
          </a:prstGeom>
          <a:noFill/>
          <a:ln w="9525">
            <a:noFill/>
            <a:miter lim="800000"/>
            <a:headEnd/>
            <a:tailEnd/>
          </a:ln>
          <a:effectLst>
            <a:innerShdw blurRad="114300">
              <a:prstClr val="black"/>
            </a:innerShdw>
          </a:effectLst>
        </p:spPr>
      </p:pic>
      <p:pic>
        <p:nvPicPr>
          <p:cNvPr id="12290" name="Picture 2" descr="\\BUFFALO-1\share\pictures\Alaska Sites 2008\Gravina Access\038.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3286141"/>
            <a:ext cx="5105400" cy="3571859"/>
          </a:xfrm>
          <a:prstGeom prst="rect">
            <a:avLst/>
          </a:prstGeom>
          <a:noFill/>
          <a:effectLst>
            <a:innerShdw blurRad="114300">
              <a:prstClr val="black"/>
            </a:innerShdw>
          </a:effectLst>
        </p:spPr>
      </p:pic>
      <p:pic>
        <p:nvPicPr>
          <p:cNvPr id="12291" name="Picture 3" descr="\\BUFFALO-1\share\pictures\Alaska Sites 2008\Gravina Access\Alex 2008 week 1 047.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61567" y="0"/>
            <a:ext cx="3382433" cy="3352800"/>
          </a:xfrm>
          <a:prstGeom prst="rect">
            <a:avLst/>
          </a:prstGeom>
          <a:noFill/>
          <a:effectLst>
            <a:innerShdw blurRad="114300">
              <a:prstClr val="black"/>
            </a:innerShdw>
          </a:effectLst>
        </p:spPr>
      </p:pic>
      <p:sp>
        <p:nvSpPr>
          <p:cNvPr id="7" name="&quot;No&quot; Symbol 6"/>
          <p:cNvSpPr/>
          <p:nvPr/>
        </p:nvSpPr>
        <p:spPr>
          <a:xfrm>
            <a:off x="5638800" y="3886200"/>
            <a:ext cx="2971800" cy="2514600"/>
          </a:xfrm>
          <a:prstGeom prst="noSmoking">
            <a:avLst>
              <a:gd name="adj" fmla="val 8896"/>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p:cNvSpPr txBox="1"/>
          <p:nvPr/>
        </p:nvSpPr>
        <p:spPr>
          <a:xfrm>
            <a:off x="76200" y="6412468"/>
            <a:ext cx="1094210" cy="369332"/>
          </a:xfrm>
          <a:prstGeom prst="rect">
            <a:avLst/>
          </a:prstGeom>
          <a:noFill/>
        </p:spPr>
        <p:txBody>
          <a:bodyPr wrap="none" rtlCol="0">
            <a:spAutoFit/>
          </a:bodyPr>
          <a:lstStyle/>
          <a:p>
            <a:r>
              <a:rPr lang="en-US" dirty="0">
                <a:solidFill>
                  <a:schemeClr val="bg1"/>
                </a:solidFill>
              </a:rPr>
              <a:t>Ketchikan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DCIM\102NCD90\DSC_1977.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5867400"/>
            <a:ext cx="494295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Perimeter Control?</a:t>
            </a:r>
          </a:p>
        </p:txBody>
      </p:sp>
      <p:sp>
        <p:nvSpPr>
          <p:cNvPr id="5" name="Freeform 4"/>
          <p:cNvSpPr/>
          <p:nvPr/>
        </p:nvSpPr>
        <p:spPr>
          <a:xfrm>
            <a:off x="4682836" y="2272145"/>
            <a:ext cx="3920837" cy="2520622"/>
          </a:xfrm>
          <a:custGeom>
            <a:avLst/>
            <a:gdLst>
              <a:gd name="connsiteX0" fmla="*/ 0 w 3920837"/>
              <a:gd name="connsiteY0" fmla="*/ 0 h 2520622"/>
              <a:gd name="connsiteX1" fmla="*/ 637309 w 3920837"/>
              <a:gd name="connsiteY1" fmla="*/ 1343891 h 2520622"/>
              <a:gd name="connsiteX2" fmla="*/ 1080655 w 3920837"/>
              <a:gd name="connsiteY2" fmla="*/ 2050473 h 2520622"/>
              <a:gd name="connsiteX3" fmla="*/ 1884219 w 3920837"/>
              <a:gd name="connsiteY3" fmla="*/ 2327564 h 2520622"/>
              <a:gd name="connsiteX4" fmla="*/ 3283528 w 3920837"/>
              <a:gd name="connsiteY4" fmla="*/ 2507673 h 2520622"/>
              <a:gd name="connsiteX5" fmla="*/ 3920837 w 3920837"/>
              <a:gd name="connsiteY5" fmla="*/ 1967346 h 25206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0837" h="2520622">
                <a:moveTo>
                  <a:pt x="0" y="0"/>
                </a:moveTo>
                <a:cubicBezTo>
                  <a:pt x="228600" y="501073"/>
                  <a:pt x="457200" y="1002146"/>
                  <a:pt x="637309" y="1343891"/>
                </a:cubicBezTo>
                <a:cubicBezTo>
                  <a:pt x="817418" y="1685637"/>
                  <a:pt x="872837" y="1886528"/>
                  <a:pt x="1080655" y="2050473"/>
                </a:cubicBezTo>
                <a:cubicBezTo>
                  <a:pt x="1288473" y="2214418"/>
                  <a:pt x="1517074" y="2251364"/>
                  <a:pt x="1884219" y="2327564"/>
                </a:cubicBezTo>
                <a:cubicBezTo>
                  <a:pt x="2251364" y="2403764"/>
                  <a:pt x="2944092" y="2567709"/>
                  <a:pt x="3283528" y="2507673"/>
                </a:cubicBezTo>
                <a:cubicBezTo>
                  <a:pt x="3622964" y="2447637"/>
                  <a:pt x="3771900" y="2207491"/>
                  <a:pt x="3920837" y="1967346"/>
                </a:cubicBezTo>
              </a:path>
            </a:pathLst>
          </a:custGeom>
          <a:noFill/>
          <a:ln w="76200">
            <a:solidFill>
              <a:srgbClr val="1919C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920066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298" name="Picture 2" descr="F:\Sam Winter Pics HD\IMG_2132[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4" name="TextBox 3"/>
          <p:cNvSpPr txBox="1"/>
          <p:nvPr/>
        </p:nvSpPr>
        <p:spPr>
          <a:xfrm>
            <a:off x="609600" y="152400"/>
            <a:ext cx="2465611" cy="830997"/>
          </a:xfrm>
          <a:prstGeom prst="rect">
            <a:avLst/>
          </a:prstGeom>
          <a:noFill/>
        </p:spPr>
        <p:txBody>
          <a:bodyPr wrap="none" rtlCol="0">
            <a:spAutoFit/>
          </a:bodyPr>
          <a:lstStyle/>
          <a:p>
            <a:r>
              <a:rPr lang="en-US" sz="4800" dirty="0">
                <a:solidFill>
                  <a:schemeClr val="bg1"/>
                </a:solidFill>
              </a:rPr>
              <a:t>Break 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250" name="Picture 2" descr="F:\Sam Winter Pics HD\IMG_2139[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2667000" y="152400"/>
            <a:ext cx="6403228" cy="923330"/>
          </a:xfrm>
          <a:prstGeom prst="rect">
            <a:avLst/>
          </a:prstGeom>
          <a:noFill/>
        </p:spPr>
        <p:txBody>
          <a:bodyPr wrap="none" rtlCol="0">
            <a:spAutoFit/>
          </a:bodyPr>
          <a:lstStyle/>
          <a:p>
            <a:r>
              <a:rPr lang="en-US" sz="5400" dirty="0">
                <a:solidFill>
                  <a:srgbClr val="0000CC"/>
                </a:solidFill>
              </a:rPr>
              <a:t>Ice Pass Thru &amp; Scour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915" name="Text Box 3"/>
          <p:cNvSpPr txBox="1">
            <a:spLocks noChangeArrowheads="1"/>
          </p:cNvSpPr>
          <p:nvPr/>
        </p:nvSpPr>
        <p:spPr bwMode="auto">
          <a:xfrm>
            <a:off x="152400" y="76200"/>
            <a:ext cx="8905130" cy="1200329"/>
          </a:xfrm>
          <a:prstGeom prst="rect">
            <a:avLst/>
          </a:prstGeom>
          <a:noFill/>
          <a:ln w="9525">
            <a:noFill/>
            <a:miter lim="800000"/>
            <a:headEnd/>
            <a:tailEnd/>
          </a:ln>
          <a:effectLst/>
        </p:spPr>
        <p:txBody>
          <a:bodyPr wrap="none">
            <a:spAutoFit/>
          </a:bodyPr>
          <a:lstStyle/>
          <a:p>
            <a:pPr algn="ctr" eaLnBrk="1" hangingPunct="1">
              <a:defRPr/>
            </a:pPr>
            <a:r>
              <a:rPr lang="en-US" sz="3600" b="1" i="0" u="sng" dirty="0">
                <a:solidFill>
                  <a:schemeClr val="tx2"/>
                </a:solidFill>
                <a:effectLst>
                  <a:outerShdw blurRad="38100" dist="38100" dir="2700000" algn="tl">
                    <a:srgbClr val="000000"/>
                  </a:outerShdw>
                </a:effectLst>
                <a:cs typeface="Arial" charset="0"/>
              </a:rPr>
              <a:t>ALL</a:t>
            </a:r>
            <a:r>
              <a:rPr lang="en-US" sz="3600" b="1" i="0" dirty="0">
                <a:solidFill>
                  <a:schemeClr val="tx2"/>
                </a:solidFill>
                <a:effectLst>
                  <a:outerShdw blurRad="38100" dist="38100" dir="2700000" algn="tl">
                    <a:srgbClr val="000000"/>
                  </a:outerShdw>
                </a:effectLst>
                <a:cs typeface="Arial" charset="0"/>
              </a:rPr>
              <a:t> DISTURBED AREAS (EVEN SMALL AREAS)</a:t>
            </a:r>
          </a:p>
          <a:p>
            <a:pPr algn="ctr" eaLnBrk="1" hangingPunct="1">
              <a:defRPr/>
            </a:pPr>
            <a:r>
              <a:rPr lang="en-US" sz="3600" b="1" i="0" dirty="0">
                <a:solidFill>
                  <a:schemeClr val="tx2"/>
                </a:solidFill>
                <a:effectLst>
                  <a:outerShdw blurRad="38100" dist="38100" dir="2700000" algn="tl">
                    <a:srgbClr val="000000"/>
                  </a:outerShdw>
                </a:effectLst>
                <a:cs typeface="Arial" charset="0"/>
              </a:rPr>
              <a:t>MUST HAVE SEDIMENT CONTROLS INSTALLED</a:t>
            </a:r>
          </a:p>
        </p:txBody>
      </p:sp>
      <p:pic>
        <p:nvPicPr>
          <p:cNvPr id="67585" name="Picture 1" descr="C:\Users\alex\Pictures\best\111- Good ones\Taylor Hwy P9010074 (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295400"/>
            <a:ext cx="9144000" cy="5562600"/>
          </a:xfrm>
          <a:prstGeom prst="rect">
            <a:avLst/>
          </a:prstGeom>
          <a:noFill/>
          <a:effectLst>
            <a:innerShdw blurRad="114300">
              <a:prstClr val="black"/>
            </a:innerShdw>
          </a:effectLst>
        </p:spPr>
      </p:pic>
      <p:sp>
        <p:nvSpPr>
          <p:cNvPr id="5" name="TextBox 4"/>
          <p:cNvSpPr txBox="1"/>
          <p:nvPr/>
        </p:nvSpPr>
        <p:spPr>
          <a:xfrm>
            <a:off x="7855737" y="6412468"/>
            <a:ext cx="1212063" cy="369332"/>
          </a:xfrm>
          <a:prstGeom prst="rect">
            <a:avLst/>
          </a:prstGeom>
          <a:noFill/>
        </p:spPr>
        <p:txBody>
          <a:bodyPr wrap="none" rtlCol="0">
            <a:spAutoFit/>
          </a:bodyPr>
          <a:lstStyle/>
          <a:p>
            <a:r>
              <a:rPr lang="en-US" dirty="0"/>
              <a:t>Taylor Hwy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9362" name="Rectangle 2"/>
          <p:cNvSpPr>
            <a:spLocks noGrp="1" noChangeArrowheads="1"/>
          </p:cNvSpPr>
          <p:nvPr>
            <p:ph type="title"/>
          </p:nvPr>
        </p:nvSpPr>
        <p:spPr>
          <a:xfrm>
            <a:off x="0" y="0"/>
            <a:ext cx="8229600" cy="927100"/>
          </a:xfrm>
        </p:spPr>
        <p:txBody>
          <a:bodyPr/>
          <a:lstStyle/>
          <a:p>
            <a:pPr eaLnBrk="1" hangingPunct="1">
              <a:defRPr/>
            </a:pPr>
            <a:r>
              <a:rPr lang="en-US" b="1" dirty="0"/>
              <a:t>SILT FENCE</a:t>
            </a:r>
          </a:p>
        </p:txBody>
      </p:sp>
      <p:sp>
        <p:nvSpPr>
          <p:cNvPr id="1039363" name="Rectangle 3"/>
          <p:cNvSpPr>
            <a:spLocks noGrp="1" noChangeArrowheads="1"/>
          </p:cNvSpPr>
          <p:nvPr>
            <p:ph type="body" idx="1"/>
          </p:nvPr>
        </p:nvSpPr>
        <p:spPr>
          <a:xfrm>
            <a:off x="3962400" y="1371600"/>
            <a:ext cx="4953000" cy="4648200"/>
          </a:xfrm>
        </p:spPr>
        <p:txBody>
          <a:bodyPr/>
          <a:lstStyle/>
          <a:p>
            <a:pPr eaLnBrk="1" hangingPunct="1">
              <a:lnSpc>
                <a:spcPct val="90000"/>
              </a:lnSpc>
              <a:buClr>
                <a:schemeClr val="tx1"/>
              </a:buClr>
              <a:buSzTx/>
              <a:buFont typeface="Wingdings" pitchFamily="2" charset="2"/>
              <a:buChar char="§"/>
              <a:defRPr/>
            </a:pPr>
            <a:r>
              <a:rPr lang="en-US" dirty="0"/>
              <a:t>Must meet specifications</a:t>
            </a:r>
          </a:p>
          <a:p>
            <a:pPr eaLnBrk="1" hangingPunct="1">
              <a:lnSpc>
                <a:spcPct val="90000"/>
              </a:lnSpc>
              <a:buClr>
                <a:schemeClr val="tx1"/>
              </a:buClr>
              <a:buSzTx/>
              <a:buFont typeface="Wingdings" pitchFamily="2" charset="2"/>
              <a:buChar char="§"/>
              <a:defRPr/>
            </a:pPr>
            <a:r>
              <a:rPr lang="en-US" dirty="0"/>
              <a:t>Sheet flow only</a:t>
            </a:r>
          </a:p>
          <a:p>
            <a:pPr eaLnBrk="1" hangingPunct="1">
              <a:lnSpc>
                <a:spcPct val="90000"/>
              </a:lnSpc>
              <a:buClr>
                <a:schemeClr val="tx1"/>
              </a:buClr>
              <a:buSzTx/>
              <a:buFont typeface="Wingdings" pitchFamily="2" charset="2"/>
              <a:buChar char="§"/>
              <a:defRPr/>
            </a:pPr>
            <a:r>
              <a:rPr lang="en-US" dirty="0"/>
              <a:t>Trench into ground</a:t>
            </a:r>
          </a:p>
          <a:p>
            <a:pPr eaLnBrk="1" hangingPunct="1">
              <a:lnSpc>
                <a:spcPct val="90000"/>
              </a:lnSpc>
              <a:buClr>
                <a:schemeClr val="tx1"/>
              </a:buClr>
              <a:buSzTx/>
              <a:buFont typeface="Wingdings" pitchFamily="2" charset="2"/>
              <a:buChar char="§"/>
              <a:defRPr/>
            </a:pPr>
            <a:r>
              <a:rPr lang="en-US" dirty="0"/>
              <a:t>Pull tight and place ends up slope</a:t>
            </a:r>
          </a:p>
          <a:p>
            <a:pPr eaLnBrk="1" hangingPunct="1">
              <a:lnSpc>
                <a:spcPct val="90000"/>
              </a:lnSpc>
              <a:buClr>
                <a:schemeClr val="tx1"/>
              </a:buClr>
              <a:buSzTx/>
              <a:buFont typeface="Wingdings" pitchFamily="2" charset="2"/>
              <a:buChar char="§"/>
              <a:defRPr/>
            </a:pPr>
            <a:r>
              <a:rPr lang="en-US" dirty="0"/>
              <a:t>Wrap end stakes of adjoining sections</a:t>
            </a:r>
          </a:p>
          <a:p>
            <a:pPr eaLnBrk="1" hangingPunct="1">
              <a:lnSpc>
                <a:spcPct val="90000"/>
              </a:lnSpc>
              <a:buClr>
                <a:schemeClr val="tx1"/>
              </a:buClr>
              <a:buSzTx/>
              <a:buFont typeface="Wingdings" pitchFamily="2" charset="2"/>
              <a:buChar char="§"/>
              <a:defRPr/>
            </a:pPr>
            <a:r>
              <a:rPr lang="en-US" dirty="0"/>
              <a:t>Reinforced and super silt fence</a:t>
            </a:r>
          </a:p>
        </p:txBody>
      </p:sp>
      <p:pic>
        <p:nvPicPr>
          <p:cNvPr id="1039364" name="Picture 4" descr="new sf 10"/>
          <p:cNvPicPr>
            <a:picLocks noGrp="1" noChangeAspect="1" noChangeArrowheads="1"/>
          </p:cNvPicPr>
          <p:nvPr>
            <p:ph sz="quarter" idx="4294967295"/>
          </p:nvPr>
        </p:nvPicPr>
        <p:blipFill>
          <a:blip r:embed="rId3" cstate="email">
            <a:extLst>
              <a:ext uri="{28A0092B-C50C-407E-A947-70E740481C1C}">
                <a14:useLocalDpi xmlns:a14="http://schemas.microsoft.com/office/drawing/2010/main"/>
              </a:ext>
            </a:extLst>
          </a:blip>
          <a:srcRect/>
          <a:stretch>
            <a:fillRect/>
          </a:stretch>
        </p:blipFill>
        <p:spPr>
          <a:xfrm>
            <a:off x="533400" y="1295400"/>
            <a:ext cx="2641600" cy="1981200"/>
          </a:xfrm>
          <a:noFill/>
        </p:spPr>
      </p:pic>
      <p:pic>
        <p:nvPicPr>
          <p:cNvPr id="1039365" name="Picture 5" descr="trenching"/>
          <p:cNvPicPr>
            <a:picLocks noGrp="1" noChangeAspect="1" noChangeArrowheads="1"/>
          </p:cNvPicPr>
          <p:nvPr>
            <p:ph sz="quarter" idx="4294967295"/>
          </p:nvPr>
        </p:nvPicPr>
        <p:blipFill>
          <a:blip r:embed="rId4" cstate="email">
            <a:extLst>
              <a:ext uri="{28A0092B-C50C-407E-A947-70E740481C1C}">
                <a14:useLocalDpi xmlns:a14="http://schemas.microsoft.com/office/drawing/2010/main"/>
              </a:ext>
            </a:extLst>
          </a:blip>
          <a:srcRect/>
          <a:stretch>
            <a:fillRect/>
          </a:stretch>
        </p:blipFill>
        <p:spPr>
          <a:xfrm>
            <a:off x="533400" y="1219200"/>
            <a:ext cx="2667000" cy="2057400"/>
          </a:xfrm>
          <a:noFill/>
        </p:spPr>
      </p:pic>
      <p:pic>
        <p:nvPicPr>
          <p:cNvPr id="1039366" name="Picture 6" descr="supersf"/>
          <p:cNvPicPr>
            <a:picLocks noGrp="1" noChangeAspect="1" noChangeArrowheads="1"/>
          </p:cNvPicPr>
          <p:nvPr>
            <p:ph sz="quarter" idx="4294967295"/>
          </p:nvPr>
        </p:nvPicPr>
        <p:blipFill>
          <a:blip r:embed="rId5" cstate="email">
            <a:extLst>
              <a:ext uri="{28A0092B-C50C-407E-A947-70E740481C1C}">
                <a14:useLocalDpi xmlns:a14="http://schemas.microsoft.com/office/drawing/2010/main"/>
              </a:ext>
            </a:extLst>
          </a:blip>
          <a:srcRect/>
          <a:stretch>
            <a:fillRect/>
          </a:stretch>
        </p:blipFill>
        <p:spPr>
          <a:xfrm>
            <a:off x="381000" y="3505200"/>
            <a:ext cx="3048000" cy="3124200"/>
          </a:xfrm>
          <a:noFill/>
        </p:spPr>
      </p:pic>
      <p:pic>
        <p:nvPicPr>
          <p:cNvPr id="1039367" name="Picture 7" descr="GLG18 8 19"/>
          <p:cNvPicPr>
            <a:picLocks noGrp="1" noChangeAspect="1" noChangeArrowheads="1"/>
          </p:cNvPicPr>
          <p:nvPr>
            <p:ph sz="quarter" idx="4294967295"/>
          </p:nvPr>
        </p:nvPicPr>
        <p:blipFill>
          <a:blip r:embed="rId6" cstate="email">
            <a:extLst>
              <a:ext uri="{28A0092B-C50C-407E-A947-70E740481C1C}">
                <a14:useLocalDpi xmlns:a14="http://schemas.microsoft.com/office/drawing/2010/main"/>
              </a:ext>
            </a:extLst>
          </a:blip>
          <a:srcRect/>
          <a:stretch>
            <a:fillRect/>
          </a:stretch>
        </p:blipFill>
        <p:spPr>
          <a:xfrm>
            <a:off x="533400" y="1219200"/>
            <a:ext cx="2882900" cy="2057400"/>
          </a:xfrm>
          <a:noFill/>
        </p:spPr>
      </p:pic>
      <p:sp>
        <p:nvSpPr>
          <p:cNvPr id="89096" name="Text Box 8"/>
          <p:cNvSpPr txBox="1">
            <a:spLocks noChangeArrowheads="1"/>
          </p:cNvSpPr>
          <p:nvPr/>
        </p:nvSpPr>
        <p:spPr bwMode="auto">
          <a:xfrm>
            <a:off x="7010400" y="6248400"/>
            <a:ext cx="1852613" cy="366713"/>
          </a:xfrm>
          <a:prstGeom prst="rect">
            <a:avLst/>
          </a:prstGeom>
          <a:noFill/>
          <a:ln w="9525">
            <a:noFill/>
            <a:miter lim="800000"/>
            <a:headEnd/>
            <a:tailEnd/>
          </a:ln>
        </p:spPr>
        <p:txBody>
          <a:bodyPr wrap="none">
            <a:spAutoFit/>
          </a:bodyPr>
          <a:lstStyle/>
          <a:p>
            <a:r>
              <a:rPr lang="en-US" sz="1800"/>
              <a:t>Courtesy DNREC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39364"/>
                                        </p:tgtEl>
                                        <p:attrNameLst>
                                          <p:attrName>style.visibility</p:attrName>
                                        </p:attrNameLst>
                                      </p:cBhvr>
                                      <p:to>
                                        <p:strVal val="visible"/>
                                      </p:to>
                                    </p:set>
                                    <p:animEffect transition="in" filter="fade">
                                      <p:cBhvr>
                                        <p:cTn id="7" dur="500"/>
                                        <p:tgtEl>
                                          <p:spTgt spid="103936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9363">
                                            <p:txEl>
                                              <p:pRg st="0" end="0"/>
                                            </p:txEl>
                                          </p:spTgt>
                                        </p:tgtEl>
                                        <p:attrNameLst>
                                          <p:attrName>style.visibility</p:attrName>
                                        </p:attrNameLst>
                                      </p:cBhvr>
                                      <p:to>
                                        <p:strVal val="visible"/>
                                      </p:to>
                                    </p:set>
                                    <p:animEffect transition="in" filter="fade">
                                      <p:cBhvr>
                                        <p:cTn id="12" dur="500"/>
                                        <p:tgtEl>
                                          <p:spTgt spid="103936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9363">
                                            <p:txEl>
                                              <p:pRg st="1" end="1"/>
                                            </p:txEl>
                                          </p:spTgt>
                                        </p:tgtEl>
                                        <p:attrNameLst>
                                          <p:attrName>style.visibility</p:attrName>
                                        </p:attrNameLst>
                                      </p:cBhvr>
                                      <p:to>
                                        <p:strVal val="visible"/>
                                      </p:to>
                                    </p:set>
                                    <p:animEffect transition="in" filter="fade">
                                      <p:cBhvr>
                                        <p:cTn id="17" dur="500"/>
                                        <p:tgtEl>
                                          <p:spTgt spid="103936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9365"/>
                                        </p:tgtEl>
                                        <p:attrNameLst>
                                          <p:attrName>style.visibility</p:attrName>
                                        </p:attrNameLst>
                                      </p:cBhvr>
                                      <p:to>
                                        <p:strVal val="visible"/>
                                      </p:to>
                                    </p:set>
                                    <p:animEffect transition="in" filter="fade">
                                      <p:cBhvr>
                                        <p:cTn id="22" dur="500"/>
                                        <p:tgtEl>
                                          <p:spTgt spid="103936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39363">
                                            <p:txEl>
                                              <p:pRg st="2" end="2"/>
                                            </p:txEl>
                                          </p:spTgt>
                                        </p:tgtEl>
                                        <p:attrNameLst>
                                          <p:attrName>style.visibility</p:attrName>
                                        </p:attrNameLst>
                                      </p:cBhvr>
                                      <p:to>
                                        <p:strVal val="visible"/>
                                      </p:to>
                                    </p:set>
                                    <p:animEffect transition="in" filter="fade">
                                      <p:cBhvr>
                                        <p:cTn id="27" dur="500"/>
                                        <p:tgtEl>
                                          <p:spTgt spid="103936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39363">
                                            <p:txEl>
                                              <p:pRg st="3" end="3"/>
                                            </p:txEl>
                                          </p:spTgt>
                                        </p:tgtEl>
                                        <p:attrNameLst>
                                          <p:attrName>style.visibility</p:attrName>
                                        </p:attrNameLst>
                                      </p:cBhvr>
                                      <p:to>
                                        <p:strVal val="visible"/>
                                      </p:to>
                                    </p:set>
                                    <p:animEffect transition="in" filter="fade">
                                      <p:cBhvr>
                                        <p:cTn id="32" dur="500"/>
                                        <p:tgtEl>
                                          <p:spTgt spid="103936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39367"/>
                                        </p:tgtEl>
                                        <p:attrNameLst>
                                          <p:attrName>style.visibility</p:attrName>
                                        </p:attrNameLst>
                                      </p:cBhvr>
                                      <p:to>
                                        <p:strVal val="visible"/>
                                      </p:to>
                                    </p:set>
                                    <p:animEffect transition="in" filter="fade">
                                      <p:cBhvr>
                                        <p:cTn id="37" dur="500"/>
                                        <p:tgtEl>
                                          <p:spTgt spid="103936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039363">
                                            <p:txEl>
                                              <p:pRg st="4" end="4"/>
                                            </p:txEl>
                                          </p:spTgt>
                                        </p:tgtEl>
                                        <p:attrNameLst>
                                          <p:attrName>style.visibility</p:attrName>
                                        </p:attrNameLst>
                                      </p:cBhvr>
                                      <p:to>
                                        <p:strVal val="visible"/>
                                      </p:to>
                                    </p:set>
                                    <p:animEffect transition="in" filter="fade">
                                      <p:cBhvr>
                                        <p:cTn id="42" dur="500"/>
                                        <p:tgtEl>
                                          <p:spTgt spid="103936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39366"/>
                                        </p:tgtEl>
                                        <p:attrNameLst>
                                          <p:attrName>style.visibility</p:attrName>
                                        </p:attrNameLst>
                                      </p:cBhvr>
                                      <p:to>
                                        <p:strVal val="visible"/>
                                      </p:to>
                                    </p:set>
                                    <p:animEffect transition="in" filter="fade">
                                      <p:cBhvr>
                                        <p:cTn id="47" dur="500"/>
                                        <p:tgtEl>
                                          <p:spTgt spid="103936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039363">
                                            <p:txEl>
                                              <p:pRg st="5" end="5"/>
                                            </p:txEl>
                                          </p:spTgt>
                                        </p:tgtEl>
                                        <p:attrNameLst>
                                          <p:attrName>style.visibility</p:attrName>
                                        </p:attrNameLst>
                                      </p:cBhvr>
                                      <p:to>
                                        <p:strVal val="visible"/>
                                      </p:to>
                                    </p:set>
                                    <p:animEffect transition="in" filter="fade">
                                      <p:cBhvr>
                                        <p:cTn id="52" dur="500"/>
                                        <p:tgtEl>
                                          <p:spTgt spid="10393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354A5-DF5D-6B52-93EE-FBE691EFD488}"/>
              </a:ext>
            </a:extLst>
          </p:cNvPr>
          <p:cNvSpPr>
            <a:spLocks noGrp="1"/>
          </p:cNvSpPr>
          <p:nvPr>
            <p:ph type="title"/>
          </p:nvPr>
        </p:nvSpPr>
        <p:spPr>
          <a:xfrm>
            <a:off x="457200" y="3048000"/>
            <a:ext cx="8229600" cy="1143000"/>
          </a:xfrm>
        </p:spPr>
        <p:txBody>
          <a:bodyPr>
            <a:normAutofit/>
          </a:bodyPr>
          <a:lstStyle/>
          <a:p>
            <a:r>
              <a:rPr lang="en-US" sz="2800" dirty="0"/>
              <a:t>Insert Video Silt Fence Installation</a:t>
            </a:r>
          </a:p>
        </p:txBody>
      </p:sp>
    </p:spTree>
    <p:extLst>
      <p:ext uri="{BB962C8B-B14F-4D97-AF65-F5344CB8AC3E}">
        <p14:creationId xmlns:p14="http://schemas.microsoft.com/office/powerpoint/2010/main" val="15403249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LS-QLF0A\buffalo2\Alaska\Alaska Sites 2008\Nome\Nome 2008 02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530" y="0"/>
            <a:ext cx="9133470" cy="6858000"/>
          </a:xfrm>
          <a:prstGeom prst="rect">
            <a:avLst/>
          </a:prstGeom>
          <a:noFill/>
          <a:effectLst>
            <a:innerShdw blurRad="114300">
              <a:prstClr val="black"/>
            </a:innerShdw>
          </a:effectLst>
        </p:spPr>
      </p:pic>
      <p:sp>
        <p:nvSpPr>
          <p:cNvPr id="3" name="TextBox 2"/>
          <p:cNvSpPr txBox="1"/>
          <p:nvPr/>
        </p:nvSpPr>
        <p:spPr>
          <a:xfrm>
            <a:off x="381000" y="152400"/>
            <a:ext cx="8642751" cy="646331"/>
          </a:xfrm>
          <a:prstGeom prst="rect">
            <a:avLst/>
          </a:prstGeom>
          <a:noFill/>
        </p:spPr>
        <p:txBody>
          <a:bodyPr wrap="none" lIns="91440" tIns="45720" rIns="91440" bIns="45720" rtlCol="0" anchor="t">
            <a:spAutoFit/>
          </a:bodyPr>
          <a:lstStyle/>
          <a:p>
            <a:r>
              <a:rPr lang="en-US" sz="3600" b="1" dirty="0">
                <a:solidFill>
                  <a:schemeClr val="bg1"/>
                </a:solidFill>
              </a:rPr>
              <a:t>Behold: The </a:t>
            </a:r>
            <a:r>
              <a:rPr lang="en-US" sz="3600" b="1">
                <a:solidFill>
                  <a:schemeClr val="bg1"/>
                </a:solidFill>
              </a:rPr>
              <a:t>world's</a:t>
            </a:r>
            <a:r>
              <a:rPr lang="en-US" sz="3600" b="1" dirty="0">
                <a:solidFill>
                  <a:schemeClr val="bg1"/>
                </a:solidFill>
              </a:rPr>
              <a:t> most effective silt fence</a:t>
            </a:r>
          </a:p>
        </p:txBody>
      </p:sp>
      <p:sp>
        <p:nvSpPr>
          <p:cNvPr id="4" name="TextBox 3"/>
          <p:cNvSpPr txBox="1"/>
          <p:nvPr/>
        </p:nvSpPr>
        <p:spPr>
          <a:xfrm>
            <a:off x="8312465" y="6400800"/>
            <a:ext cx="817853" cy="400110"/>
          </a:xfrm>
          <a:prstGeom prst="rect">
            <a:avLst/>
          </a:prstGeom>
          <a:noFill/>
        </p:spPr>
        <p:txBody>
          <a:bodyPr wrap="none" rtlCol="0">
            <a:spAutoFit/>
          </a:bodyPr>
          <a:lstStyle/>
          <a:p>
            <a:r>
              <a:rPr lang="en-US" sz="2000" dirty="0"/>
              <a:t>Nome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descr="02-07-06 026"/>
          <p:cNvPicPr>
            <a:picLocks noChangeAspect="1" noChangeArrowheads="1"/>
          </p:cNvPicPr>
          <p:nvPr/>
        </p:nvPicPr>
        <p:blipFill>
          <a:blip r:embed="rId3" cstate="email">
            <a:lum bright="-7000" contrast="4000"/>
            <a:extLst>
              <a:ext uri="{28A0092B-C50C-407E-A947-70E740481C1C}">
                <a14:useLocalDpi xmlns:a14="http://schemas.microsoft.com/office/drawing/2010/main"/>
              </a:ext>
            </a:extLst>
          </a:blip>
          <a:srcRect/>
          <a:stretch>
            <a:fillRect/>
          </a:stretch>
        </p:blipFill>
        <p:spPr bwMode="auto">
          <a:xfrm>
            <a:off x="0" y="992188"/>
            <a:ext cx="9144000" cy="5865812"/>
          </a:xfrm>
          <a:prstGeom prst="rect">
            <a:avLst/>
          </a:prstGeom>
          <a:noFill/>
          <a:ln w="9525">
            <a:noFill/>
            <a:miter lim="800000"/>
            <a:headEnd/>
            <a:tailEnd/>
          </a:ln>
          <a:effectLst>
            <a:innerShdw blurRad="114300">
              <a:prstClr val="black"/>
            </a:innerShdw>
          </a:effectLst>
        </p:spPr>
      </p:pic>
      <p:sp>
        <p:nvSpPr>
          <p:cNvPr id="937987" name="Text Box 3"/>
          <p:cNvSpPr txBox="1">
            <a:spLocks noChangeArrowheads="1"/>
          </p:cNvSpPr>
          <p:nvPr/>
        </p:nvSpPr>
        <p:spPr bwMode="auto">
          <a:xfrm>
            <a:off x="1212850" y="152400"/>
            <a:ext cx="7626350" cy="701675"/>
          </a:xfrm>
          <a:prstGeom prst="rect">
            <a:avLst/>
          </a:prstGeom>
          <a:noFill/>
          <a:ln w="9525">
            <a:noFill/>
            <a:miter lim="800000"/>
            <a:headEnd/>
            <a:tailEnd/>
          </a:ln>
          <a:effectLst/>
        </p:spPr>
        <p:txBody>
          <a:bodyPr wrap="square">
            <a:spAutoFit/>
          </a:bodyPr>
          <a:lstStyle/>
          <a:p>
            <a:pPr eaLnBrk="1" hangingPunct="1">
              <a:defRPr/>
            </a:pPr>
            <a:r>
              <a:rPr lang="en-US" sz="4000" b="1" i="0" dirty="0">
                <a:solidFill>
                  <a:schemeClr val="tx2"/>
                </a:solidFill>
                <a:effectLst>
                  <a:outerShdw blurRad="38100" dist="38100" dir="2700000" algn="tl">
                    <a:srgbClr val="000000"/>
                  </a:outerShdw>
                </a:effectLst>
                <a:cs typeface="Arial" charset="0"/>
              </a:rPr>
              <a:t>Silt Fence Installed on Contour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C:\Users\alex\Pictures\best\BOP to EOP- Silt fence in tact.JPG"/>
          <p:cNvPicPr>
            <a:picLocks noChangeAspect="1" noChangeArrowheads="1"/>
          </p:cNvPicPr>
          <p:nvPr/>
        </p:nvPicPr>
        <p:blipFill>
          <a:blip r:embed="rId2" cstate="email">
            <a:lum bright="-5000" contrast="7000"/>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noFill/>
          <a:effectLst>
            <a:innerShdw blurRad="114300">
              <a:prstClr val="black"/>
            </a:innerShdw>
          </a:effectLst>
        </p:spPr>
      </p:pic>
      <p:sp>
        <p:nvSpPr>
          <p:cNvPr id="6" name="Rectangle 2"/>
          <p:cNvSpPr txBox="1">
            <a:spLocks noChangeArrowheads="1"/>
          </p:cNvSpPr>
          <p:nvPr/>
        </p:nvSpPr>
        <p:spPr>
          <a:xfrm>
            <a:off x="3628" y="1516742"/>
            <a:ext cx="8839200" cy="5257800"/>
          </a:xfrm>
          <a:prstGeom prst="rect">
            <a:avLst/>
          </a:prstGeom>
        </p:spPr>
        <p:txBody>
          <a:bodyPr vert="horz" lIns="91440" tIns="45720" rIns="91440" bIns="45720" rtlCol="0" anchor="t">
            <a:normAutofit/>
          </a:bodyPr>
          <a:lstStyle/>
          <a:p>
            <a:pPr marL="342900" marR="0" lvl="0" indent="-342900" algn="l" defTabSz="914400" rtl="0" eaLnBrk="1" fontAlgn="auto" latinLnBrk="0" hangingPunct="1">
              <a:lnSpc>
                <a:spcPct val="100000"/>
              </a:lnSpc>
              <a:spcBef>
                <a:spcPct val="20000"/>
              </a:spcBef>
              <a:spcAft>
                <a:spcPts val="0"/>
              </a:spcAft>
              <a:buSzTx/>
              <a:buFont typeface="Wingdings" pitchFamily="2" charset="2"/>
              <a:buNone/>
              <a:tabLst/>
              <a:defRPr/>
            </a:pPr>
            <a:r>
              <a:rPr kumimoji="0" lang="en-US" sz="54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  Silt Fence</a:t>
            </a:r>
          </a:p>
          <a:p>
            <a:pPr marL="342900" marR="0" lvl="0" indent="-342900" algn="l" defTabSz="914400" rtl="0" eaLnBrk="1" fontAlgn="auto" latinLnBrk="0" hangingPunct="1">
              <a:lnSpc>
                <a:spcPct val="100000"/>
              </a:lnSpc>
              <a:spcBef>
                <a:spcPct val="20000"/>
              </a:spcBef>
              <a:spcAft>
                <a:spcPts val="0"/>
              </a:spcAft>
              <a:buSzTx/>
              <a:buFont typeface="Wingdings" pitchFamily="2" charset="2"/>
              <a:buNone/>
              <a:tabLst/>
              <a:defRPr/>
            </a:pPr>
            <a:endParaRPr lang="en-US" sz="32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Calibri"/>
              <a:cs typeface="Calibri"/>
            </a:endParaRPr>
          </a:p>
          <a:p>
            <a:pPr marL="342900" marR="0" lvl="0" indent="-342900" algn="l" defTabSz="914400" rtl="0" eaLnBrk="1" fontAlgn="auto" latinLnBrk="0" hangingPunct="1">
              <a:lnSpc>
                <a:spcPct val="100000"/>
              </a:lnSpc>
              <a:spcBef>
                <a:spcPct val="20000"/>
              </a:spcBef>
              <a:spcAft>
                <a:spcPts val="0"/>
              </a:spcAft>
              <a:buSzTx/>
              <a:buFont typeface="Arial" pitchFamily="34" charset="0"/>
              <a:buChar char="•"/>
              <a:tabLst/>
              <a:defRPr/>
            </a:pPr>
            <a:r>
              <a:rPr kumimoji="0" lang="en-US" sz="43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Used down slope of disturbed areas</a:t>
            </a:r>
          </a:p>
          <a:p>
            <a:pPr marL="342900" marR="0" lvl="0" indent="-342900" algn="l" defTabSz="914400" rtl="0" eaLnBrk="1" fontAlgn="auto" latinLnBrk="0" hangingPunct="1">
              <a:lnSpc>
                <a:spcPct val="100000"/>
              </a:lnSpc>
              <a:spcBef>
                <a:spcPct val="20000"/>
              </a:spcBef>
              <a:spcAft>
                <a:spcPts val="0"/>
              </a:spcAft>
              <a:buSzTx/>
              <a:buFont typeface="Arial" pitchFamily="34" charset="0"/>
              <a:buChar char="•"/>
              <a:tabLst/>
              <a:defRPr/>
            </a:pPr>
            <a:r>
              <a:rPr kumimoji="0" lang="en-US" sz="43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Captures water and sediment</a:t>
            </a:r>
          </a:p>
          <a:p>
            <a:pPr marL="342900" marR="0" lvl="0" indent="-342900" algn="l" defTabSz="914400" rtl="0" eaLnBrk="1" fontAlgn="auto" latinLnBrk="0" hangingPunct="1">
              <a:lnSpc>
                <a:spcPct val="100000"/>
              </a:lnSpc>
              <a:spcBef>
                <a:spcPct val="20000"/>
              </a:spcBef>
              <a:spcAft>
                <a:spcPts val="0"/>
              </a:spcAft>
              <a:buSzTx/>
              <a:buFont typeface="Arial" pitchFamily="34" charset="0"/>
              <a:buChar char="•"/>
              <a:tabLst/>
              <a:defRPr/>
            </a:pPr>
            <a:r>
              <a:rPr kumimoji="0" lang="en-US" sz="43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Contains site soils</a:t>
            </a:r>
          </a:p>
          <a:p>
            <a:pPr marL="342900" marR="0" lvl="0" indent="-342900" algn="l" defTabSz="914400" rtl="0" eaLnBrk="1" fontAlgn="auto" latinLnBrk="0" hangingPunct="1">
              <a:lnSpc>
                <a:spcPct val="100000"/>
              </a:lnSpc>
              <a:spcBef>
                <a:spcPct val="20000"/>
              </a:spcBef>
              <a:spcAft>
                <a:spcPts val="0"/>
              </a:spcAft>
              <a:buSzTx/>
              <a:buFont typeface="Arial" pitchFamily="34" charset="0"/>
              <a:buChar char="•"/>
              <a:tabLst/>
              <a:defRPr/>
            </a:pPr>
            <a:r>
              <a:rPr kumimoji="0" lang="en-US" sz="4300" b="1" i="0" u="none" strike="noStrike" kern="1200" cap="none" spc="0" normalizeH="0" baseline="0" noProof="0" dirty="0">
                <a:ln>
                  <a:noFill/>
                </a:ln>
                <a:effectLst>
                  <a:outerShdw blurRad="38100" dist="38100" dir="2700000" algn="tl">
                    <a:srgbClr val="000000">
                      <a:alpha val="43137"/>
                    </a:srgbClr>
                  </a:outerShdw>
                </a:effectLst>
                <a:uLnTx/>
                <a:uFillTx/>
                <a:latin typeface="+mn-lt"/>
                <a:ea typeface="+mn-ea"/>
                <a:cs typeface="+mn-cs"/>
              </a:rPr>
              <a:t>At grade pond</a:t>
            </a:r>
          </a:p>
        </p:txBody>
      </p:sp>
      <p:sp>
        <p:nvSpPr>
          <p:cNvPr id="7" name="Text Box 5"/>
          <p:cNvSpPr txBox="1">
            <a:spLocks noChangeArrowheads="1"/>
          </p:cNvSpPr>
          <p:nvPr/>
        </p:nvSpPr>
        <p:spPr bwMode="auto">
          <a:xfrm>
            <a:off x="7041604" y="1533525"/>
            <a:ext cx="2026196" cy="1569660"/>
          </a:xfrm>
          <a:prstGeom prst="rect">
            <a:avLst/>
          </a:prstGeom>
          <a:noFill/>
          <a:ln w="9525">
            <a:noFill/>
            <a:miter lim="800000"/>
            <a:headEnd/>
            <a:tailEnd/>
          </a:ln>
          <a:effectLst/>
        </p:spPr>
        <p:txBody>
          <a:bodyPr wrap="none">
            <a:spAutoFit/>
          </a:bodyPr>
          <a:lstStyle/>
          <a:p>
            <a:pPr>
              <a:defRPr/>
            </a:pPr>
            <a:r>
              <a:rPr lang="en-US" sz="2400" b="1" i="0" dirty="0">
                <a:effectLst>
                  <a:outerShdw blurRad="38100" dist="38100" dir="2700000" algn="tl">
                    <a:srgbClr val="000000">
                      <a:alpha val="43137"/>
                    </a:srgbClr>
                  </a:outerShdw>
                </a:effectLst>
              </a:rPr>
              <a:t>BMP</a:t>
            </a:r>
          </a:p>
          <a:p>
            <a:pPr>
              <a:defRPr/>
            </a:pPr>
            <a:r>
              <a:rPr lang="en-US" sz="2400" b="1" i="0" dirty="0">
                <a:effectLst>
                  <a:outerShdw blurRad="38100" dist="38100" dir="2700000" algn="tl">
                    <a:srgbClr val="000000">
                      <a:alpha val="43137"/>
                    </a:srgbClr>
                  </a:outerShdw>
                </a:effectLst>
              </a:rPr>
              <a:t>WA C-233</a:t>
            </a:r>
          </a:p>
          <a:p>
            <a:pPr>
              <a:defRPr/>
            </a:pPr>
            <a:r>
              <a:rPr lang="en-US" sz="2400" b="1" i="0" dirty="0">
                <a:effectLst>
                  <a:outerShdw blurRad="38100" dist="38100" dir="2700000" algn="tl">
                    <a:srgbClr val="000000">
                      <a:alpha val="43137"/>
                    </a:srgbClr>
                  </a:outerShdw>
                </a:effectLst>
              </a:rPr>
              <a:t>OR SC-1</a:t>
            </a:r>
          </a:p>
          <a:p>
            <a:pPr>
              <a:defRPr/>
            </a:pPr>
            <a:r>
              <a:rPr lang="en-US" sz="2400" b="1" i="0" dirty="0">
                <a:effectLst>
                  <a:outerShdw blurRad="38100" dist="38100" dir="2700000" algn="tl">
                    <a:srgbClr val="000000">
                      <a:alpha val="43137"/>
                    </a:srgbClr>
                  </a:outerShdw>
                </a:effectLst>
              </a:rPr>
              <a:t>DOT&amp;PF 20.00</a:t>
            </a:r>
          </a:p>
        </p:txBody>
      </p:sp>
      <p:sp>
        <p:nvSpPr>
          <p:cNvPr id="8" name="TextBox 7"/>
          <p:cNvSpPr txBox="1"/>
          <p:nvPr/>
        </p:nvSpPr>
        <p:spPr>
          <a:xfrm>
            <a:off x="8026233" y="6400800"/>
            <a:ext cx="1041567" cy="369332"/>
          </a:xfrm>
          <a:prstGeom prst="rect">
            <a:avLst/>
          </a:prstGeom>
          <a:noFill/>
        </p:spPr>
        <p:txBody>
          <a:bodyPr wrap="none" rtlCol="0">
            <a:spAutoFit/>
          </a:bodyPr>
          <a:lstStyle/>
          <a:p>
            <a:r>
              <a:rPr lang="en-US" dirty="0">
                <a:solidFill>
                  <a:schemeClr val="bg1"/>
                </a:solidFill>
              </a:rPr>
              <a:t>Ft. Yukon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4" descr="6-28-07 Alaska Sam 083"/>
          <p:cNvPicPr>
            <a:picLocks noChangeAspect="1" noChangeArrowheads="1"/>
          </p:cNvPicPr>
          <p:nvPr/>
        </p:nvPicPr>
        <p:blipFill>
          <a:blip r:embed="rId3" cstate="print">
            <a:lum bright="-8000"/>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101829" name="Text Box 5"/>
          <p:cNvSpPr txBox="1">
            <a:spLocks noChangeArrowheads="1"/>
          </p:cNvSpPr>
          <p:nvPr/>
        </p:nvSpPr>
        <p:spPr bwMode="auto">
          <a:xfrm>
            <a:off x="3048000" y="228600"/>
            <a:ext cx="5697457" cy="1200329"/>
          </a:xfrm>
          <a:prstGeom prst="rect">
            <a:avLst/>
          </a:prstGeom>
          <a:noFill/>
          <a:ln w="9525">
            <a:noFill/>
            <a:miter lim="800000"/>
            <a:headEnd/>
            <a:tailEnd/>
          </a:ln>
          <a:effectLst/>
        </p:spPr>
        <p:txBody>
          <a:bodyPr wrap="none">
            <a:spAutoFit/>
          </a:bodyPr>
          <a:lstStyle/>
          <a:p>
            <a:pPr>
              <a:defRPr/>
            </a:pPr>
            <a:r>
              <a:rPr lang="en-US" sz="3600" b="1" i="0" dirty="0">
                <a:effectLst>
                  <a:outerShdw blurRad="38100" dist="38100" dir="2700000" algn="tl">
                    <a:srgbClr val="000000"/>
                  </a:outerShdw>
                </a:effectLst>
              </a:rPr>
              <a:t>Silt Fences Should Not Be</a:t>
            </a:r>
          </a:p>
          <a:p>
            <a:pPr>
              <a:defRPr/>
            </a:pPr>
            <a:r>
              <a:rPr lang="en-US" sz="3600" b="1" i="0" dirty="0">
                <a:effectLst>
                  <a:outerShdw blurRad="38100" dist="38100" dir="2700000" algn="tl">
                    <a:srgbClr val="000000"/>
                  </a:outerShdw>
                </a:effectLst>
              </a:rPr>
              <a:t>Used for Concentrated Flows</a:t>
            </a:r>
          </a:p>
        </p:txBody>
      </p:sp>
      <p:sp>
        <p:nvSpPr>
          <p:cNvPr id="4" name="&quot;No&quot; Symbol 3"/>
          <p:cNvSpPr/>
          <p:nvPr/>
        </p:nvSpPr>
        <p:spPr bwMode="auto">
          <a:xfrm>
            <a:off x="3048000" y="3429000"/>
            <a:ext cx="2209800" cy="2133600"/>
          </a:xfrm>
          <a:prstGeom prst="noSmoking">
            <a:avLst>
              <a:gd name="adj" fmla="val 9416"/>
            </a:avLst>
          </a:prstGeom>
          <a:solidFill>
            <a:srgbClr val="C00000"/>
          </a:solidFill>
          <a:ln w="9525" cap="flat" cmpd="sng" algn="ctr">
            <a:solidFill>
              <a:srgbClr val="FF0000"/>
            </a:solidFill>
            <a:prstDash val="solid"/>
            <a:round/>
            <a:headEnd type="none" w="med" len="med"/>
            <a:tailEnd type="none" w="med" len="med"/>
          </a:ln>
          <a:effectLst/>
        </p:spPr>
        <p:txBody>
          <a:bodyPr/>
          <a:lstStyle/>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4" descr="6-28-07 Alaska Sam 088"/>
          <p:cNvPicPr>
            <a:picLocks noChangeAspect="1" noChangeArrowheads="1"/>
          </p:cNvPicPr>
          <p:nvPr/>
        </p:nvPicPr>
        <p:blipFill>
          <a:blip r:embed="rId2" cstate="print">
            <a:lum bright="-6000" contrast="4000"/>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103877" name="Text Box 5"/>
          <p:cNvSpPr txBox="1">
            <a:spLocks noChangeArrowheads="1"/>
          </p:cNvSpPr>
          <p:nvPr/>
        </p:nvSpPr>
        <p:spPr bwMode="auto">
          <a:xfrm>
            <a:off x="457200" y="457200"/>
            <a:ext cx="8458200" cy="646331"/>
          </a:xfrm>
          <a:prstGeom prst="rect">
            <a:avLst/>
          </a:prstGeom>
          <a:noFill/>
          <a:ln w="9525">
            <a:noFill/>
            <a:miter lim="800000"/>
            <a:headEnd/>
            <a:tailEnd/>
          </a:ln>
          <a:effectLst/>
        </p:spPr>
        <p:txBody>
          <a:bodyPr wrap="square">
            <a:spAutoFit/>
          </a:bodyPr>
          <a:lstStyle/>
          <a:p>
            <a:pPr>
              <a:defRPr/>
            </a:pPr>
            <a:r>
              <a:rPr lang="en-US" sz="3600" b="1" i="0" dirty="0">
                <a:effectLst>
                  <a:outerShdw blurRad="38100" dist="38100" dir="2700000" algn="tl">
                    <a:srgbClr val="000000"/>
                  </a:outerShdw>
                </a:effectLst>
              </a:rPr>
              <a:t>Silt Fences are Not For V-Shaped Channels</a:t>
            </a:r>
          </a:p>
        </p:txBody>
      </p:sp>
      <p:sp>
        <p:nvSpPr>
          <p:cNvPr id="4" name="&quot;No&quot; Symbol 3"/>
          <p:cNvSpPr/>
          <p:nvPr/>
        </p:nvSpPr>
        <p:spPr bwMode="auto">
          <a:xfrm>
            <a:off x="3048000" y="3429000"/>
            <a:ext cx="2209800" cy="2133600"/>
          </a:xfrm>
          <a:prstGeom prst="noSmoking">
            <a:avLst>
              <a:gd name="adj" fmla="val 9416"/>
            </a:avLst>
          </a:prstGeom>
          <a:solidFill>
            <a:srgbClr val="C00000"/>
          </a:solidFill>
          <a:ln w="9525" cap="flat" cmpd="sng" algn="ctr">
            <a:solidFill>
              <a:srgbClr val="FF0000"/>
            </a:solidFill>
            <a:prstDash val="solid"/>
            <a:round/>
            <a:headEnd type="none" w="med" len="med"/>
            <a:tailEnd type="none" w="med" len="med"/>
          </a:ln>
          <a:effectLst/>
        </p:spPr>
        <p:txBody>
          <a:bodyPr/>
          <a:lstStyle/>
          <a:p>
            <a:pPr>
              <a:defRPr/>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6" descr="02-08-06 026"/>
          <p:cNvPicPr>
            <a:picLocks noChangeAspect="1" noChangeArrowheads="1"/>
          </p:cNvPicPr>
          <p:nvPr/>
        </p:nvPicPr>
        <p:blipFill>
          <a:blip r:embed="rId3" cstate="email">
            <a:lum bright="-19000" contrast="2000"/>
            <a:extLst>
              <a:ext uri="{28A0092B-C50C-407E-A947-70E740481C1C}">
                <a14:useLocalDpi xmlns:a14="http://schemas.microsoft.com/office/drawing/2010/main"/>
              </a:ext>
            </a:extLst>
          </a:blip>
          <a:srcRect/>
          <a:stretch>
            <a:fillRect/>
          </a:stretch>
        </p:blipFill>
        <p:spPr bwMode="auto">
          <a:xfrm>
            <a:off x="0" y="0"/>
            <a:ext cx="9212263" cy="6858000"/>
          </a:xfrm>
          <a:prstGeom prst="rect">
            <a:avLst/>
          </a:prstGeom>
          <a:noFill/>
          <a:ln w="9525">
            <a:noFill/>
            <a:miter lim="800000"/>
            <a:headEnd/>
            <a:tailEnd/>
          </a:ln>
          <a:effectLst>
            <a:innerShdw blurRad="114300">
              <a:prstClr val="black"/>
            </a:innerShdw>
          </a:effectLst>
        </p:spPr>
      </p:pic>
      <p:sp>
        <p:nvSpPr>
          <p:cNvPr id="440322" name="Rectangle 2"/>
          <p:cNvSpPr>
            <a:spLocks noGrp="1" noChangeArrowheads="1"/>
          </p:cNvSpPr>
          <p:nvPr>
            <p:ph type="title"/>
          </p:nvPr>
        </p:nvSpPr>
        <p:spPr>
          <a:xfrm>
            <a:off x="457200" y="0"/>
            <a:ext cx="8229600" cy="1066800"/>
          </a:xfrm>
        </p:spPr>
        <p:txBody>
          <a:bodyPr/>
          <a:lstStyle/>
          <a:p>
            <a:pPr eaLnBrk="1" hangingPunct="1">
              <a:defRPr/>
            </a:pPr>
            <a:r>
              <a:rPr lang="en-US" b="1" dirty="0">
                <a:effectLst>
                  <a:outerShdw blurRad="38100" dist="38100" dir="2700000" algn="tl">
                    <a:srgbClr val="000000">
                      <a:alpha val="43137"/>
                    </a:srgbClr>
                  </a:outerShdw>
                </a:effectLst>
              </a:rPr>
              <a:t>Silt Fence Sedimentation</a:t>
            </a:r>
          </a:p>
        </p:txBody>
      </p:sp>
      <p:sp>
        <p:nvSpPr>
          <p:cNvPr id="440323" name="Rectangle 3"/>
          <p:cNvSpPr>
            <a:spLocks noGrp="1" noChangeArrowheads="1"/>
          </p:cNvSpPr>
          <p:nvPr>
            <p:ph type="body" sz="half" idx="1"/>
          </p:nvPr>
        </p:nvSpPr>
        <p:spPr>
          <a:xfrm>
            <a:off x="0" y="3429000"/>
            <a:ext cx="9067800" cy="3429000"/>
          </a:xfrm>
        </p:spPr>
        <p:txBody>
          <a:bodyPr>
            <a:noAutofit/>
          </a:bodyPr>
          <a:lstStyle/>
          <a:p>
            <a:pPr eaLnBrk="1" hangingPunct="1">
              <a:buClr>
                <a:schemeClr val="tx2"/>
              </a:buClr>
              <a:defRPr/>
            </a:pPr>
            <a:r>
              <a:rPr lang="en-US" b="1" dirty="0">
                <a:effectLst>
                  <a:outerShdw blurRad="38100" dist="38100" dir="2700000" algn="tl">
                    <a:srgbClr val="000000">
                      <a:alpha val="43137"/>
                    </a:srgbClr>
                  </a:outerShdw>
                </a:effectLst>
              </a:rPr>
              <a:t>Sedimentation Behind Silt Fences is Evidence of Proper Siltation</a:t>
            </a:r>
          </a:p>
          <a:p>
            <a:pPr eaLnBrk="1" hangingPunct="1">
              <a:buClr>
                <a:schemeClr val="tx2"/>
              </a:buClr>
              <a:defRPr/>
            </a:pPr>
            <a:r>
              <a:rPr lang="en-US" b="1" dirty="0">
                <a:effectLst>
                  <a:outerShdw blurRad="38100" dist="38100" dir="2700000" algn="tl">
                    <a:srgbClr val="000000">
                      <a:alpha val="43137"/>
                    </a:srgbClr>
                  </a:outerShdw>
                </a:effectLst>
              </a:rPr>
              <a:t>Without Sedimentation Water is Perhaps Flowing Underneath or is Going Someplace Else</a:t>
            </a:r>
          </a:p>
          <a:p>
            <a:pPr eaLnBrk="1" hangingPunct="1">
              <a:buClr>
                <a:schemeClr val="tx2"/>
              </a:buClr>
              <a:defRPr/>
            </a:pPr>
            <a:r>
              <a:rPr lang="en-US" b="1" dirty="0">
                <a:effectLst>
                  <a:outerShdw blurRad="38100" dist="38100" dir="2700000" algn="tl">
                    <a:srgbClr val="000000">
                      <a:alpha val="43137"/>
                    </a:srgbClr>
                  </a:outerShdw>
                </a:effectLst>
              </a:rPr>
              <a:t>When Sediment Accumulates up to 1/3 the Height of the Fence – Clean Out</a:t>
            </a:r>
          </a:p>
        </p:txBody>
      </p:sp>
      <p:sp>
        <p:nvSpPr>
          <p:cNvPr id="99333" name="Line 9"/>
          <p:cNvSpPr>
            <a:spLocks noChangeShapeType="1"/>
          </p:cNvSpPr>
          <p:nvPr/>
        </p:nvSpPr>
        <p:spPr bwMode="auto">
          <a:xfrm flipH="1" flipV="1">
            <a:off x="8077200" y="1905000"/>
            <a:ext cx="381000" cy="533400"/>
          </a:xfrm>
          <a:prstGeom prst="line">
            <a:avLst/>
          </a:prstGeom>
          <a:noFill/>
          <a:ln w="63500">
            <a:solidFill>
              <a:schemeClr val="tx1"/>
            </a:solidFill>
            <a:round/>
            <a:headEnd/>
            <a:tailEnd type="triangle" w="med" len="med"/>
          </a:ln>
        </p:spPr>
        <p:txBody>
          <a:bodyPr/>
          <a:lstStyle/>
          <a:p>
            <a:endParaRPr lang="en-US"/>
          </a:p>
        </p:txBody>
      </p:sp>
      <p:sp>
        <p:nvSpPr>
          <p:cNvPr id="99334" name="Text Box 10"/>
          <p:cNvSpPr txBox="1">
            <a:spLocks noChangeArrowheads="1"/>
          </p:cNvSpPr>
          <p:nvPr/>
        </p:nvSpPr>
        <p:spPr bwMode="auto">
          <a:xfrm>
            <a:off x="7588250" y="2438400"/>
            <a:ext cx="1555750" cy="701675"/>
          </a:xfrm>
          <a:prstGeom prst="rect">
            <a:avLst/>
          </a:prstGeom>
          <a:noFill/>
          <a:ln w="9525">
            <a:noFill/>
            <a:miter lim="800000"/>
            <a:headEnd/>
            <a:tailEnd/>
          </a:ln>
        </p:spPr>
        <p:txBody>
          <a:bodyPr wrap="none">
            <a:spAutoFit/>
          </a:bodyPr>
          <a:lstStyle/>
          <a:p>
            <a:pPr algn="ctr"/>
            <a:r>
              <a:rPr lang="en-US" sz="2000" i="0"/>
              <a:t>Evidence of </a:t>
            </a:r>
          </a:p>
          <a:p>
            <a:pPr algn="ctr"/>
            <a:r>
              <a:rPr lang="en-US" sz="2000" i="0"/>
              <a:t>Ponding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4" descr="7-7-07 21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92163" name="Text Box 5"/>
          <p:cNvSpPr txBox="1">
            <a:spLocks noChangeArrowheads="1"/>
          </p:cNvSpPr>
          <p:nvPr/>
        </p:nvSpPr>
        <p:spPr bwMode="auto">
          <a:xfrm>
            <a:off x="3802807" y="152400"/>
            <a:ext cx="5188793" cy="1323439"/>
          </a:xfrm>
          <a:prstGeom prst="rect">
            <a:avLst/>
          </a:prstGeom>
          <a:noFill/>
          <a:ln w="9525">
            <a:noFill/>
            <a:miter lim="800000"/>
            <a:headEnd/>
            <a:tailEnd/>
          </a:ln>
        </p:spPr>
        <p:txBody>
          <a:bodyPr wrap="none">
            <a:spAutoFit/>
          </a:bodyPr>
          <a:lstStyle/>
          <a:p>
            <a:pPr algn="ctr"/>
            <a:r>
              <a:rPr lang="en-US" sz="4000" b="1" i="0" dirty="0">
                <a:effectLst>
                  <a:outerShdw blurRad="38100" dist="38100" dir="2700000" algn="tl">
                    <a:srgbClr val="000000">
                      <a:alpha val="43137"/>
                    </a:srgbClr>
                  </a:outerShdw>
                </a:effectLst>
              </a:rPr>
              <a:t>Wire Backed Silt Fence</a:t>
            </a:r>
          </a:p>
          <a:p>
            <a:pPr algn="ctr"/>
            <a:r>
              <a:rPr lang="en-US" sz="4000" b="1" i="0" dirty="0">
                <a:effectLst>
                  <a:outerShdw blurRad="38100" dist="38100" dir="2700000" algn="tl">
                    <a:srgbClr val="000000">
                      <a:alpha val="43137"/>
                    </a:srgbClr>
                  </a:outerShdw>
                </a:effectLst>
              </a:rPr>
              <a:t>Sand Bag Toe &amp; J Hooks</a:t>
            </a:r>
          </a:p>
        </p:txBody>
      </p:sp>
      <p:sp>
        <p:nvSpPr>
          <p:cNvPr id="1065990" name="Freeform 6"/>
          <p:cNvSpPr>
            <a:spLocks/>
          </p:cNvSpPr>
          <p:nvPr/>
        </p:nvSpPr>
        <p:spPr bwMode="auto">
          <a:xfrm>
            <a:off x="3810000" y="4800600"/>
            <a:ext cx="1676400" cy="850900"/>
          </a:xfrm>
          <a:custGeom>
            <a:avLst/>
            <a:gdLst>
              <a:gd name="T0" fmla="*/ 0 w 1056"/>
              <a:gd name="T1" fmla="*/ 2147483647 h 536"/>
              <a:gd name="T2" fmla="*/ 2147483647 w 1056"/>
              <a:gd name="T3" fmla="*/ 2147483647 h 536"/>
              <a:gd name="T4" fmla="*/ 2147483647 w 1056"/>
              <a:gd name="T5" fmla="*/ 2147483647 h 536"/>
              <a:gd name="T6" fmla="*/ 2147483647 w 1056"/>
              <a:gd name="T7" fmla="*/ 2147483647 h 536"/>
              <a:gd name="T8" fmla="*/ 2147483647 w 1056"/>
              <a:gd name="T9" fmla="*/ 0 h 536"/>
              <a:gd name="T10" fmla="*/ 0 60000 65536"/>
              <a:gd name="T11" fmla="*/ 0 60000 65536"/>
              <a:gd name="T12" fmla="*/ 0 60000 65536"/>
              <a:gd name="T13" fmla="*/ 0 60000 65536"/>
              <a:gd name="T14" fmla="*/ 0 60000 65536"/>
              <a:gd name="T15" fmla="*/ 0 w 1056"/>
              <a:gd name="T16" fmla="*/ 0 h 536"/>
              <a:gd name="T17" fmla="*/ 1056 w 1056"/>
              <a:gd name="T18" fmla="*/ 536 h 536"/>
            </a:gdLst>
            <a:ahLst/>
            <a:cxnLst>
              <a:cxn ang="T10">
                <a:pos x="T0" y="T1"/>
              </a:cxn>
              <a:cxn ang="T11">
                <a:pos x="T2" y="T3"/>
              </a:cxn>
              <a:cxn ang="T12">
                <a:pos x="T4" y="T5"/>
              </a:cxn>
              <a:cxn ang="T13">
                <a:pos x="T6" y="T7"/>
              </a:cxn>
              <a:cxn ang="T14">
                <a:pos x="T8" y="T9"/>
              </a:cxn>
            </a:cxnLst>
            <a:rect l="T15" t="T16" r="T17" b="T18"/>
            <a:pathLst>
              <a:path w="1056" h="536">
                <a:moveTo>
                  <a:pt x="0" y="384"/>
                </a:moveTo>
                <a:cubicBezTo>
                  <a:pt x="216" y="452"/>
                  <a:pt x="432" y="520"/>
                  <a:pt x="576" y="528"/>
                </a:cubicBezTo>
                <a:cubicBezTo>
                  <a:pt x="720" y="536"/>
                  <a:pt x="792" y="480"/>
                  <a:pt x="864" y="432"/>
                </a:cubicBezTo>
                <a:cubicBezTo>
                  <a:pt x="936" y="384"/>
                  <a:pt x="976" y="312"/>
                  <a:pt x="1008" y="240"/>
                </a:cubicBezTo>
                <a:cubicBezTo>
                  <a:pt x="1040" y="168"/>
                  <a:pt x="1048" y="40"/>
                  <a:pt x="1056" y="0"/>
                </a:cubicBezTo>
              </a:path>
            </a:pathLst>
          </a:custGeom>
          <a:noFill/>
          <a:ln w="69850">
            <a:solidFill>
              <a:srgbClr val="0000FF"/>
            </a:solidFill>
            <a:round/>
            <a:headEnd/>
            <a:tailEnd/>
          </a:ln>
        </p:spPr>
        <p:txBody>
          <a:bodyPr/>
          <a:lstStyle/>
          <a:p>
            <a:endParaRPr lang="en-US"/>
          </a:p>
        </p:txBody>
      </p:sp>
      <p:sp>
        <p:nvSpPr>
          <p:cNvPr id="5" name="TextBox 4"/>
          <p:cNvSpPr txBox="1"/>
          <p:nvPr/>
        </p:nvSpPr>
        <p:spPr>
          <a:xfrm>
            <a:off x="6803877" y="6400800"/>
            <a:ext cx="1197123" cy="400110"/>
          </a:xfrm>
          <a:prstGeom prst="rect">
            <a:avLst/>
          </a:prstGeom>
          <a:noFill/>
        </p:spPr>
        <p:txBody>
          <a:bodyPr wrap="none" rtlCol="0">
            <a:spAutoFit/>
          </a:bodyPr>
          <a:lstStyle/>
          <a:p>
            <a:r>
              <a:rPr lang="en-US" sz="2000" dirty="0"/>
              <a:t>Ketchikan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06599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99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LS-QLF0A\buffalo2\pictures\PSG\PSG 10-08\10-20-08 047.jpg"/>
          <p:cNvPicPr>
            <a:picLocks noChangeAspect="1" noChangeArrowheads="1"/>
          </p:cNvPicPr>
          <p:nvPr/>
        </p:nvPicPr>
        <p:blipFill>
          <a:blip r:embed="rId3" cstate="email">
            <a:lum bright="-5000" contras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228600" y="6012359"/>
            <a:ext cx="4770345" cy="769441"/>
          </a:xfrm>
          <a:prstGeom prst="rect">
            <a:avLst/>
          </a:prstGeom>
          <a:noFill/>
        </p:spPr>
        <p:txBody>
          <a:bodyPr wrap="none" rtlCol="0">
            <a:spAutoFit/>
          </a:bodyPr>
          <a:lstStyle/>
          <a:p>
            <a:r>
              <a:rPr lang="en-US" sz="4400" b="1" dirty="0">
                <a:effectLst>
                  <a:outerShdw blurRad="38100" dist="38100" dir="2700000" algn="tl">
                    <a:srgbClr val="000000">
                      <a:alpha val="43137"/>
                    </a:srgbClr>
                  </a:outerShdw>
                </a:effectLst>
              </a:rPr>
              <a:t>Muskeg Installation</a:t>
            </a:r>
          </a:p>
        </p:txBody>
      </p:sp>
      <p:sp>
        <p:nvSpPr>
          <p:cNvPr id="4" name="Rectangle 3"/>
          <p:cNvSpPr/>
          <p:nvPr/>
        </p:nvSpPr>
        <p:spPr>
          <a:xfrm>
            <a:off x="2819400" y="152400"/>
            <a:ext cx="6172200" cy="2554545"/>
          </a:xfrm>
          <a:prstGeom prst="rect">
            <a:avLst/>
          </a:prstGeom>
          <a:solidFill>
            <a:schemeClr val="tx1">
              <a:alpha val="48000"/>
            </a:schemeClr>
          </a:solidFill>
        </p:spPr>
        <p:txBody>
          <a:bodyPr wrap="square">
            <a:spAutoFit/>
          </a:bodyPr>
          <a:lstStyle/>
          <a:p>
            <a:r>
              <a:rPr lang="en-US" sz="3200" dirty="0">
                <a:solidFill>
                  <a:schemeClr val="bg1"/>
                </a:solidFill>
                <a:effectLst>
                  <a:outerShdw blurRad="38100" dist="38100" dir="2700000" algn="tl">
                    <a:srgbClr val="000000">
                      <a:alpha val="43137"/>
                    </a:srgbClr>
                  </a:outerShdw>
                </a:effectLst>
              </a:rPr>
              <a:t>Sediment control measures must be constructed as one of the first steps in grading. These control measures must be functional before other land disturbing activities take place. </a:t>
            </a:r>
          </a:p>
        </p:txBody>
      </p:sp>
      <p:pic>
        <p:nvPicPr>
          <p:cNvPr id="112646" name="Picture 6" descr="http://poptropicalthunder.files.wordpress.com/2011/03/chainsaw-chimp.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166048" y="3276600"/>
            <a:ext cx="3825552" cy="2343150"/>
          </a:xfrm>
          <a:prstGeom prst="rect">
            <a:avLst/>
          </a:prstGeom>
          <a:noFill/>
          <a:effectLst>
            <a:innerShdw blurRad="114300">
              <a:prstClr val="black"/>
            </a:innerShdw>
          </a:effectLst>
        </p:spPr>
      </p:pic>
      <p:sp>
        <p:nvSpPr>
          <p:cNvPr id="6" name="TextBox 5"/>
          <p:cNvSpPr txBox="1"/>
          <p:nvPr/>
        </p:nvSpPr>
        <p:spPr>
          <a:xfrm>
            <a:off x="7793259" y="6400800"/>
            <a:ext cx="1198341" cy="369332"/>
          </a:xfrm>
          <a:prstGeom prst="rect">
            <a:avLst/>
          </a:prstGeom>
          <a:noFill/>
        </p:spPr>
        <p:txBody>
          <a:bodyPr wrap="none" rtlCol="0">
            <a:spAutoFit/>
          </a:bodyPr>
          <a:lstStyle/>
          <a:p>
            <a:r>
              <a:rPr lang="en-US" dirty="0"/>
              <a:t>Petersburg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112646"/>
                                        </p:tgtEl>
                                        <p:attrNameLst>
                                          <p:attrName>style.visibility</p:attrName>
                                        </p:attrNameLst>
                                      </p:cBhvr>
                                      <p:to>
                                        <p:strVal val="visible"/>
                                      </p:to>
                                    </p:set>
                                    <p:anim calcmode="lin" valueType="num">
                                      <p:cBhvr>
                                        <p:cTn id="7" dur="500" fill="hold"/>
                                        <p:tgtEl>
                                          <p:spTgt spid="112646"/>
                                        </p:tgtEl>
                                        <p:attrNameLst>
                                          <p:attrName>ppt_w</p:attrName>
                                        </p:attrNameLst>
                                      </p:cBhvr>
                                      <p:tavLst>
                                        <p:tav tm="0">
                                          <p:val>
                                            <p:fltVal val="0"/>
                                          </p:val>
                                        </p:tav>
                                        <p:tav tm="100000">
                                          <p:val>
                                            <p:strVal val="#ppt_w"/>
                                          </p:val>
                                        </p:tav>
                                      </p:tavLst>
                                    </p:anim>
                                    <p:anim calcmode="lin" valueType="num">
                                      <p:cBhvr>
                                        <p:cTn id="8" dur="500" fill="hold"/>
                                        <p:tgtEl>
                                          <p:spTgt spid="112646"/>
                                        </p:tgtEl>
                                        <p:attrNameLst>
                                          <p:attrName>ppt_h</p:attrName>
                                        </p:attrNameLst>
                                      </p:cBhvr>
                                      <p:tavLst>
                                        <p:tav tm="0">
                                          <p:val>
                                            <p:fltVal val="0"/>
                                          </p:val>
                                        </p:tav>
                                        <p:tav tm="100000">
                                          <p:val>
                                            <p:strVal val="#ppt_h"/>
                                          </p:val>
                                        </p:tav>
                                      </p:tavLst>
                                    </p:anim>
                                    <p:animEffect transition="in" filter="fade">
                                      <p:cBhvr>
                                        <p:cTn id="9" dur="500"/>
                                        <p:tgtEl>
                                          <p:spTgt spid="112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7" descr="6-24-07 094"/>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93187" name="Text Box 5"/>
          <p:cNvSpPr txBox="1">
            <a:spLocks noChangeArrowheads="1"/>
          </p:cNvSpPr>
          <p:nvPr/>
        </p:nvSpPr>
        <p:spPr bwMode="auto">
          <a:xfrm>
            <a:off x="76200" y="76200"/>
            <a:ext cx="3550587" cy="830997"/>
          </a:xfrm>
          <a:prstGeom prst="rect">
            <a:avLst/>
          </a:prstGeom>
          <a:solidFill>
            <a:schemeClr val="accent3">
              <a:lumMod val="75000"/>
              <a:alpha val="75000"/>
            </a:schemeClr>
          </a:solidFill>
          <a:ln w="9525">
            <a:noFill/>
            <a:miter lim="800000"/>
            <a:headEnd/>
            <a:tailEnd/>
          </a:ln>
        </p:spPr>
        <p:txBody>
          <a:bodyPr wrap="none">
            <a:spAutoFit/>
          </a:bodyPr>
          <a:lstStyle/>
          <a:p>
            <a:r>
              <a:rPr lang="en-US" sz="4800" b="1" i="0" dirty="0">
                <a:solidFill>
                  <a:schemeClr val="bg1"/>
                </a:solidFill>
                <a:effectLst>
                  <a:outerShdw blurRad="38100" dist="38100" dir="2700000" algn="tl">
                    <a:srgbClr val="000000">
                      <a:alpha val="43137"/>
                    </a:srgbClr>
                  </a:outerShdw>
                </a:effectLst>
              </a:rPr>
              <a:t>Maintenance</a:t>
            </a:r>
          </a:p>
        </p:txBody>
      </p:sp>
      <p:sp>
        <p:nvSpPr>
          <p:cNvPr id="8" name="TextBox 7"/>
          <p:cNvSpPr txBox="1"/>
          <p:nvPr/>
        </p:nvSpPr>
        <p:spPr>
          <a:xfrm>
            <a:off x="8077200" y="6477000"/>
            <a:ext cx="1074012" cy="369332"/>
          </a:xfrm>
          <a:prstGeom prst="rect">
            <a:avLst/>
          </a:prstGeom>
          <a:noFill/>
        </p:spPr>
        <p:txBody>
          <a:bodyPr wrap="none" rtlCol="0">
            <a:spAutoFit/>
          </a:bodyPr>
          <a:lstStyle/>
          <a:p>
            <a:r>
              <a:rPr lang="en-US" dirty="0">
                <a:solidFill>
                  <a:schemeClr val="bg1"/>
                </a:solidFill>
              </a:rPr>
              <a:t>Fairbanks</a:t>
            </a:r>
          </a:p>
        </p:txBody>
      </p:sp>
      <p:pic>
        <p:nvPicPr>
          <p:cNvPr id="9" name="Picture 8" descr="DEC Logo 1"/>
          <p:cNvPicPr/>
          <p:nvPr/>
        </p:nvPicPr>
        <p:blipFill>
          <a:blip r:embed="rId4" cstate="print"/>
          <a:srcRect/>
          <a:stretch>
            <a:fillRect/>
          </a:stretch>
        </p:blipFill>
        <p:spPr bwMode="auto">
          <a:xfrm>
            <a:off x="8048625" y="102335"/>
            <a:ext cx="890587" cy="814387"/>
          </a:xfrm>
          <a:prstGeom prst="rect">
            <a:avLst/>
          </a:prstGeom>
          <a:noFill/>
          <a:ln w="9525">
            <a:noFill/>
            <a:miter lim="800000"/>
            <a:headEnd/>
            <a:tailEnd/>
          </a:ln>
        </p:spPr>
      </p:pic>
      <p:pic>
        <p:nvPicPr>
          <p:cNvPr id="130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899" y="4724400"/>
            <a:ext cx="9177112" cy="2105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6EDAA219-5F3D-5D9E-2D97-9C78DE220DD5}"/>
              </a:ext>
            </a:extLst>
          </p:cNvPr>
          <p:cNvSpPr txBox="1">
            <a:spLocks/>
          </p:cNvSpPr>
          <p:nvPr/>
        </p:nvSpPr>
        <p:spPr>
          <a:xfrm>
            <a:off x="5032806" y="29171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4.13</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a:t>
            </a:r>
            <a:r>
              <a:rPr kumimoji="0" lang="en-US" sz="1800" b="0" i="0" u="none" strike="noStrike" kern="1200" cap="none" spc="0" normalizeH="0" baseline="0" noProof="0" dirty="0">
                <a:ln>
                  <a:noFill/>
                </a:ln>
                <a:effectLst/>
                <a:uLnTx/>
                <a:uFillTx/>
                <a:latin typeface="Calibri"/>
                <a:ea typeface="+mj-ea"/>
                <a:cs typeface="+mj-cs"/>
              </a:rPr>
              <a:t>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HPIM028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95235" name="Text Box 3"/>
          <p:cNvSpPr txBox="1">
            <a:spLocks noChangeArrowheads="1"/>
          </p:cNvSpPr>
          <p:nvPr/>
        </p:nvSpPr>
        <p:spPr bwMode="auto">
          <a:xfrm>
            <a:off x="5638800" y="152400"/>
            <a:ext cx="3259675" cy="1323439"/>
          </a:xfrm>
          <a:prstGeom prst="rect">
            <a:avLst/>
          </a:prstGeom>
          <a:noFill/>
          <a:ln w="9525">
            <a:noFill/>
            <a:miter lim="800000"/>
            <a:headEnd/>
            <a:tailEnd/>
          </a:ln>
        </p:spPr>
        <p:txBody>
          <a:bodyPr wrap="none">
            <a:spAutoFit/>
          </a:bodyPr>
          <a:lstStyle/>
          <a:p>
            <a:pPr algn="ctr"/>
            <a:r>
              <a:rPr lang="en-US" sz="4000" i="0" dirty="0">
                <a:effectLst>
                  <a:outerShdw blurRad="38100" dist="38100" dir="2700000" algn="tl">
                    <a:srgbClr val="000000">
                      <a:alpha val="43137"/>
                    </a:srgbClr>
                  </a:outerShdw>
                </a:effectLst>
              </a:rPr>
              <a:t>Frozen Ground</a:t>
            </a:r>
          </a:p>
          <a:p>
            <a:pPr algn="ctr"/>
            <a:r>
              <a:rPr lang="en-US" sz="4000" i="0" dirty="0">
                <a:effectLst>
                  <a:outerShdw blurRad="38100" dist="38100" dir="2700000" algn="tl">
                    <a:srgbClr val="000000">
                      <a:alpha val="43137"/>
                    </a:srgbClr>
                  </a:outerShdw>
                </a:effectLst>
              </a:rPr>
              <a:t>Installation</a:t>
            </a:r>
          </a:p>
        </p:txBody>
      </p:sp>
      <p:sp>
        <p:nvSpPr>
          <p:cNvPr id="95236" name="Text Box 4"/>
          <p:cNvSpPr txBox="1">
            <a:spLocks noChangeArrowheads="1"/>
          </p:cNvSpPr>
          <p:nvPr/>
        </p:nvSpPr>
        <p:spPr bwMode="auto">
          <a:xfrm>
            <a:off x="6262688" y="6521450"/>
            <a:ext cx="2881312" cy="336550"/>
          </a:xfrm>
          <a:prstGeom prst="rect">
            <a:avLst/>
          </a:prstGeom>
          <a:noFill/>
          <a:ln w="9525">
            <a:noFill/>
            <a:miter lim="800000"/>
            <a:headEnd/>
            <a:tailEnd/>
          </a:ln>
        </p:spPr>
        <p:txBody>
          <a:bodyPr wrap="none">
            <a:spAutoFit/>
          </a:bodyPr>
          <a:lstStyle/>
          <a:p>
            <a:r>
              <a:rPr lang="en-US" sz="1600"/>
              <a:t>Photo Courtesy Michael Travis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W4-26-06 001"/>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1443" name="Text Box 3"/>
          <p:cNvSpPr txBox="1">
            <a:spLocks noChangeArrowheads="1"/>
          </p:cNvSpPr>
          <p:nvPr/>
        </p:nvSpPr>
        <p:spPr bwMode="auto">
          <a:xfrm>
            <a:off x="762000" y="5562600"/>
            <a:ext cx="2750048" cy="830997"/>
          </a:xfrm>
          <a:prstGeom prst="rect">
            <a:avLst/>
          </a:prstGeom>
          <a:noFill/>
          <a:ln w="9525">
            <a:noFill/>
            <a:miter lim="800000"/>
            <a:headEnd/>
            <a:tailEnd/>
          </a:ln>
        </p:spPr>
        <p:txBody>
          <a:bodyPr wrap="none">
            <a:spAutoFit/>
          </a:bodyPr>
          <a:lstStyle/>
          <a:p>
            <a:pPr eaLnBrk="1" hangingPunct="1">
              <a:defRPr/>
            </a:pPr>
            <a:r>
              <a:rPr lang="en-US" sz="4800" b="1" i="0" dirty="0">
                <a:solidFill>
                  <a:srgbClr val="0000CC"/>
                </a:solidFill>
                <a:effectLst>
                  <a:outerShdw blurRad="38100" dist="38100" dir="2700000" algn="tl">
                    <a:srgbClr val="000000">
                      <a:alpha val="43137"/>
                    </a:srgbClr>
                  </a:outerShdw>
                </a:effectLst>
                <a:cs typeface="Arial" charset="0"/>
              </a:rPr>
              <a:t>Silt Fence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457200" y="0"/>
            <a:ext cx="8229600" cy="1371600"/>
          </a:xfrm>
        </p:spPr>
        <p:txBody>
          <a:bodyPr/>
          <a:lstStyle/>
          <a:p>
            <a:pPr eaLnBrk="1" hangingPunct="1">
              <a:defRPr/>
            </a:pPr>
            <a:r>
              <a:rPr lang="en-US" sz="4000" b="1" dirty="0">
                <a:effectLst>
                  <a:outerShdw blurRad="38100" dist="38100" dir="2700000" algn="tl">
                    <a:srgbClr val="000000">
                      <a:alpha val="43137"/>
                    </a:srgbClr>
                  </a:outerShdw>
                </a:effectLst>
              </a:rPr>
              <a:t>Compaction of Backfill is Critical</a:t>
            </a:r>
          </a:p>
        </p:txBody>
      </p:sp>
      <p:sp>
        <p:nvSpPr>
          <p:cNvPr id="448515" name="Rectangle 3"/>
          <p:cNvSpPr>
            <a:spLocks noGrp="1" noChangeArrowheads="1"/>
          </p:cNvSpPr>
          <p:nvPr>
            <p:ph type="body" sz="half" idx="1"/>
          </p:nvPr>
        </p:nvSpPr>
        <p:spPr>
          <a:xfrm>
            <a:off x="228600" y="1447800"/>
            <a:ext cx="4267200" cy="4114800"/>
          </a:xfrm>
        </p:spPr>
        <p:txBody>
          <a:bodyPr>
            <a:noAutofit/>
          </a:bodyPr>
          <a:lstStyle/>
          <a:p>
            <a:pPr eaLnBrk="1" hangingPunct="1">
              <a:buClr>
                <a:schemeClr val="tx2"/>
              </a:buClr>
              <a:defRPr/>
            </a:pPr>
            <a:r>
              <a:rPr lang="en-US" b="1" dirty="0">
                <a:effectLst>
                  <a:outerShdw blurRad="38100" dist="38100" dir="2700000" algn="tl">
                    <a:srgbClr val="000000">
                      <a:alpha val="43137"/>
                    </a:srgbClr>
                  </a:outerShdw>
                </a:effectLst>
              </a:rPr>
              <a:t>Good Compaction of Backfill is the Most Crucial Element of Proper Installment as it Prevents Saturation &amp; Piping Underneath</a:t>
            </a:r>
          </a:p>
          <a:p>
            <a:pPr eaLnBrk="1" hangingPunct="1">
              <a:buClr>
                <a:schemeClr val="tx2"/>
              </a:buClr>
              <a:defRPr/>
            </a:pPr>
            <a:r>
              <a:rPr lang="en-US" b="1" dirty="0">
                <a:effectLst>
                  <a:outerShdw blurRad="38100" dist="38100" dir="2700000" algn="tl">
                    <a:srgbClr val="000000">
                      <a:alpha val="43137"/>
                    </a:srgbClr>
                  </a:outerShdw>
                </a:effectLst>
              </a:rPr>
              <a:t>Trenches Must Also Be First Cleaned of Debris to Help Avoid Blowouts</a:t>
            </a:r>
          </a:p>
        </p:txBody>
      </p:sp>
      <p:pic>
        <p:nvPicPr>
          <p:cNvPr id="100356" name="Picture 8" descr="Installation"/>
          <p:cNvPicPr>
            <a:picLocks noGrp="1" noChangeAspect="1" noChangeArrowheads="1"/>
          </p:cNvPicPr>
          <p:nvPr>
            <p:ph sz="half" idx="2"/>
          </p:nvPr>
        </p:nvPicPr>
        <p:blipFill>
          <a:blip r:embed="rId2" cstate="email">
            <a:lum bright="-5000" contrast="3000"/>
            <a:extLst>
              <a:ext uri="{28A0092B-C50C-407E-A947-70E740481C1C}">
                <a14:useLocalDpi xmlns:a14="http://schemas.microsoft.com/office/drawing/2010/main"/>
              </a:ext>
            </a:extLst>
          </a:blip>
          <a:srcRect/>
          <a:stretch>
            <a:fillRect/>
          </a:stretch>
        </p:blipFill>
        <p:spPr>
          <a:xfrm>
            <a:off x="4553111" y="1676400"/>
            <a:ext cx="4286089" cy="4876800"/>
          </a:xfrm>
          <a:noFill/>
          <a:effectLst>
            <a:innerShdw blurRad="114300">
              <a:prstClr val="black"/>
            </a:innerShdw>
          </a:effectLst>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DCIM\102NCD90\DSC_19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
            <a:ext cx="9144000" cy="685800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Freeform 3"/>
          <p:cNvSpPr/>
          <p:nvPr/>
        </p:nvSpPr>
        <p:spPr>
          <a:xfrm>
            <a:off x="5029200" y="3311236"/>
            <a:ext cx="1371600" cy="3020291"/>
          </a:xfrm>
          <a:custGeom>
            <a:avLst/>
            <a:gdLst>
              <a:gd name="connsiteX0" fmla="*/ 1371600 w 1371600"/>
              <a:gd name="connsiteY0" fmla="*/ 3020291 h 3020291"/>
              <a:gd name="connsiteX1" fmla="*/ 207818 w 1371600"/>
              <a:gd name="connsiteY1" fmla="*/ 1801091 h 3020291"/>
              <a:gd name="connsiteX2" fmla="*/ 83127 w 1371600"/>
              <a:gd name="connsiteY2" fmla="*/ 734291 h 3020291"/>
              <a:gd name="connsiteX3" fmla="*/ 0 w 1371600"/>
              <a:gd name="connsiteY3" fmla="*/ 0 h 3020291"/>
            </a:gdLst>
            <a:ahLst/>
            <a:cxnLst>
              <a:cxn ang="0">
                <a:pos x="connsiteX0" y="connsiteY0"/>
              </a:cxn>
              <a:cxn ang="0">
                <a:pos x="connsiteX1" y="connsiteY1"/>
              </a:cxn>
              <a:cxn ang="0">
                <a:pos x="connsiteX2" y="connsiteY2"/>
              </a:cxn>
              <a:cxn ang="0">
                <a:pos x="connsiteX3" y="connsiteY3"/>
              </a:cxn>
            </a:cxnLst>
            <a:rect l="l" t="t" r="r" b="b"/>
            <a:pathLst>
              <a:path w="1371600" h="3020291">
                <a:moveTo>
                  <a:pt x="1371600" y="3020291"/>
                </a:moveTo>
                <a:cubicBezTo>
                  <a:pt x="897081" y="2601191"/>
                  <a:pt x="422563" y="2182091"/>
                  <a:pt x="207818" y="1801091"/>
                </a:cubicBezTo>
                <a:cubicBezTo>
                  <a:pt x="-6927" y="1420091"/>
                  <a:pt x="117763" y="1034473"/>
                  <a:pt x="83127" y="734291"/>
                </a:cubicBezTo>
                <a:cubicBezTo>
                  <a:pt x="48491" y="434109"/>
                  <a:pt x="24245" y="217054"/>
                  <a:pt x="0" y="0"/>
                </a:cubicBezTo>
              </a:path>
            </a:pathLst>
          </a:custGeom>
          <a:noFill/>
          <a:ln w="69850">
            <a:solidFill>
              <a:srgbClr val="1919C9"/>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76200" y="5486400"/>
            <a:ext cx="6471002" cy="1323439"/>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Was it inspected?</a:t>
            </a:r>
          </a:p>
          <a:p>
            <a:pPr marL="285750" marR="0" lvl="0"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Do we know how to inspect?</a:t>
            </a:r>
          </a:p>
        </p:txBody>
      </p:sp>
    </p:spTree>
    <p:extLst>
      <p:ext uri="{BB962C8B-B14F-4D97-AF65-F5344CB8AC3E}">
        <p14:creationId xmlns:p14="http://schemas.microsoft.com/office/powerpoint/2010/main" val="3811060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3-3-06 008"/>
          <p:cNvPicPr>
            <a:picLocks noChangeAspect="1" noChangeArrowheads="1"/>
          </p:cNvPicPr>
          <p:nvPr/>
        </p:nvPicPr>
        <p:blipFill>
          <a:blip r:embed="rId2" cstate="email">
            <a:lum bright="-17000" contras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03427" name="Text Box 3"/>
          <p:cNvSpPr txBox="1">
            <a:spLocks noChangeArrowheads="1"/>
          </p:cNvSpPr>
          <p:nvPr/>
        </p:nvSpPr>
        <p:spPr bwMode="auto">
          <a:xfrm>
            <a:off x="34711" y="1143000"/>
            <a:ext cx="9109289" cy="923330"/>
          </a:xfrm>
          <a:prstGeom prst="rect">
            <a:avLst/>
          </a:prstGeom>
          <a:noFill/>
          <a:ln w="9525">
            <a:noFill/>
            <a:miter lim="800000"/>
            <a:headEnd/>
            <a:tailEnd/>
          </a:ln>
        </p:spPr>
        <p:txBody>
          <a:bodyPr wrap="none">
            <a:spAutoFit/>
          </a:bodyPr>
          <a:lstStyle/>
          <a:p>
            <a:pPr eaLnBrk="1" hangingPunct="1"/>
            <a:r>
              <a:rPr lang="en-US" sz="5400" b="1" i="0" dirty="0">
                <a:effectLst>
                  <a:outerShdw blurRad="38100" dist="38100" dir="2700000" algn="tl">
                    <a:srgbClr val="000000">
                      <a:alpha val="43137"/>
                    </a:srgbClr>
                  </a:outerShdw>
                </a:effectLst>
                <a:cs typeface="Arial" charset="0"/>
              </a:rPr>
              <a:t>Silt Fence Fabrics Differ Greatly</a:t>
            </a:r>
          </a:p>
        </p:txBody>
      </p:sp>
      <p:sp>
        <p:nvSpPr>
          <p:cNvPr id="103428" name="Text Box 4"/>
          <p:cNvSpPr txBox="1">
            <a:spLocks noChangeArrowheads="1"/>
          </p:cNvSpPr>
          <p:nvPr/>
        </p:nvSpPr>
        <p:spPr bwMode="auto">
          <a:xfrm>
            <a:off x="4708139" y="5715000"/>
            <a:ext cx="4380686" cy="1077218"/>
          </a:xfrm>
          <a:prstGeom prst="rect">
            <a:avLst/>
          </a:prstGeom>
          <a:noFill/>
          <a:ln w="9525">
            <a:noFill/>
            <a:miter lim="800000"/>
            <a:headEnd/>
            <a:tailEnd/>
          </a:ln>
        </p:spPr>
        <p:txBody>
          <a:bodyPr wrap="none">
            <a:spAutoFit/>
          </a:bodyPr>
          <a:lstStyle/>
          <a:p>
            <a:pPr algn="ctr" eaLnBrk="1" hangingPunct="1"/>
            <a:r>
              <a:rPr lang="en-US" sz="3200" b="1" i="0" dirty="0">
                <a:cs typeface="Arial" charset="0"/>
              </a:rPr>
              <a:t>If you can see through it </a:t>
            </a:r>
          </a:p>
          <a:p>
            <a:pPr algn="ctr" eaLnBrk="1" hangingPunct="1"/>
            <a:r>
              <a:rPr lang="en-US" sz="3200" b="1" i="0" dirty="0">
                <a:cs typeface="Arial" charset="0"/>
              </a:rPr>
              <a:t>what can get through it?</a:t>
            </a:r>
          </a:p>
        </p:txBody>
      </p:sp>
      <p:sp>
        <p:nvSpPr>
          <p:cNvPr id="103429" name="Text Box 5"/>
          <p:cNvSpPr txBox="1">
            <a:spLocks noChangeArrowheads="1"/>
          </p:cNvSpPr>
          <p:nvPr/>
        </p:nvSpPr>
        <p:spPr bwMode="auto">
          <a:xfrm>
            <a:off x="228600" y="5562600"/>
            <a:ext cx="1600200" cy="1311275"/>
          </a:xfrm>
          <a:prstGeom prst="rect">
            <a:avLst/>
          </a:prstGeom>
          <a:noFill/>
          <a:ln w="9525">
            <a:noFill/>
            <a:miter lim="800000"/>
            <a:headEnd/>
            <a:tailEnd/>
          </a:ln>
        </p:spPr>
        <p:txBody>
          <a:bodyPr>
            <a:spAutoFit/>
          </a:bodyPr>
          <a:lstStyle/>
          <a:p>
            <a:pPr eaLnBrk="1" hangingPunct="1"/>
            <a:r>
              <a:rPr lang="en-US" sz="2000" b="1" i="0" dirty="0">
                <a:cs typeface="Arial" charset="0"/>
              </a:rPr>
              <a:t>BMP</a:t>
            </a:r>
          </a:p>
          <a:p>
            <a:pPr eaLnBrk="1" hangingPunct="1"/>
            <a:r>
              <a:rPr lang="en-US" sz="2000" b="1" i="0" dirty="0">
                <a:cs typeface="Arial" charset="0"/>
              </a:rPr>
              <a:t>WA C-233</a:t>
            </a:r>
          </a:p>
          <a:p>
            <a:pPr eaLnBrk="1" hangingPunct="1"/>
            <a:r>
              <a:rPr lang="en-US" sz="2000" b="1" i="0" dirty="0">
                <a:cs typeface="Arial" charset="0"/>
              </a:rPr>
              <a:t>OR SC-1</a:t>
            </a:r>
          </a:p>
          <a:p>
            <a:pPr eaLnBrk="1" hangingPunct="1"/>
            <a:r>
              <a:rPr lang="en-US" sz="2000" b="1" i="0" dirty="0">
                <a:cs typeface="Arial" charset="0"/>
              </a:rPr>
              <a:t>AK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alex\Desktop\Winter BMP's from Mary\select photo dl 7-11-08 44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
            <a:ext cx="9144000" cy="6984413"/>
          </a:xfrm>
          <a:prstGeom prst="rect">
            <a:avLst/>
          </a:prstGeom>
          <a:noFill/>
          <a:effectLst>
            <a:innerShdw blurRad="114300">
              <a:prstClr val="black"/>
            </a:innerShdw>
          </a:effectLst>
        </p:spPr>
      </p:pic>
      <p:sp>
        <p:nvSpPr>
          <p:cNvPr id="3" name="TextBox 2"/>
          <p:cNvSpPr txBox="1"/>
          <p:nvPr/>
        </p:nvSpPr>
        <p:spPr>
          <a:xfrm>
            <a:off x="609600" y="4953000"/>
            <a:ext cx="5247975" cy="1754326"/>
          </a:xfrm>
          <a:prstGeom prst="rect">
            <a:avLst/>
          </a:prstGeom>
          <a:noFill/>
        </p:spPr>
        <p:txBody>
          <a:bodyPr wrap="none" rtlCol="0">
            <a:spAutoFit/>
          </a:bodyPr>
          <a:lstStyle/>
          <a:p>
            <a:r>
              <a:rPr lang="en-US" sz="5400" b="1" dirty="0">
                <a:solidFill>
                  <a:schemeClr val="bg1"/>
                </a:solidFill>
                <a:effectLst>
                  <a:outerShdw blurRad="38100" dist="38100" dir="2700000" algn="tl">
                    <a:srgbClr val="000000">
                      <a:alpha val="43137"/>
                    </a:srgbClr>
                  </a:outerShdw>
                </a:effectLst>
              </a:rPr>
              <a:t>Longevity</a:t>
            </a:r>
          </a:p>
          <a:p>
            <a:r>
              <a:rPr lang="en-US" sz="5400" b="1" dirty="0">
                <a:solidFill>
                  <a:schemeClr val="bg1"/>
                </a:solidFill>
                <a:effectLst>
                  <a:outerShdw blurRad="38100" dist="38100" dir="2700000" algn="tl">
                    <a:srgbClr val="000000">
                      <a:alpha val="43137"/>
                    </a:srgbClr>
                  </a:outerShdw>
                </a:effectLst>
              </a:rPr>
              <a:t>Break Up Survival</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952FC9C-DCF1-4E07-B490-370756DF830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effectLst>
            <a:innerShdw blurRad="114300">
              <a:prstClr val="black"/>
            </a:innerShdw>
          </a:effectLst>
        </p:spPr>
      </p:pic>
    </p:spTree>
    <p:extLst>
      <p:ext uri="{BB962C8B-B14F-4D97-AF65-F5344CB8AC3E}">
        <p14:creationId xmlns:p14="http://schemas.microsoft.com/office/powerpoint/2010/main" val="208181909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BUFFALO-1\share\pictures\grey hp\My Pictures\AK JNU 5-28-08\5-29-08 163.jpg">
            <a:extLst>
              <a:ext uri="{FF2B5EF4-FFF2-40B4-BE49-F238E27FC236}">
                <a16:creationId xmlns:a16="http://schemas.microsoft.com/office/drawing/2014/main" id="{22EA846C-C8CF-4218-9025-57CCF7E803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538" y="-82550"/>
            <a:ext cx="9363076" cy="7023100"/>
          </a:xfrm>
          <a:prstGeom prst="rect">
            <a:avLst/>
          </a:prstGeom>
          <a:noFill/>
          <a:ln>
            <a:noFill/>
          </a:ln>
          <a:effectLst>
            <a:innerShdw blurRad="114300">
              <a:prstClr val="black"/>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81828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alex\Desktop\Sam Flash Drive\WINTER09\Barrow 09\September Visit\P9140265.JPG"/>
          <p:cNvPicPr>
            <a:picLocks noChangeAspect="1" noChangeArrowheads="1"/>
          </p:cNvPicPr>
          <p:nvPr/>
        </p:nvPicPr>
        <p:blipFill>
          <a:blip r:embed="rId3" cstate="email">
            <a:lum bright="-17000" contras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82275" y="144959"/>
            <a:ext cx="9061725" cy="769441"/>
          </a:xfrm>
          <a:prstGeom prst="rect">
            <a:avLst/>
          </a:prstGeom>
          <a:noFill/>
        </p:spPr>
        <p:txBody>
          <a:bodyPr wrap="square" rtlCol="0">
            <a:spAutoFit/>
          </a:bodyPr>
          <a:lstStyle/>
          <a:p>
            <a:r>
              <a:rPr lang="en-US" sz="4300" dirty="0">
                <a:effectLst>
                  <a:outerShdw blurRad="38100" dist="38100" dir="2700000" algn="tl">
                    <a:srgbClr val="000000">
                      <a:alpha val="43137"/>
                    </a:srgbClr>
                  </a:outerShdw>
                </a:effectLst>
              </a:rPr>
              <a:t>Pity the BMP’s on the edge of the earth</a:t>
            </a:r>
          </a:p>
        </p:txBody>
      </p:sp>
      <p:sp>
        <p:nvSpPr>
          <p:cNvPr id="4" name="TextBox 3"/>
          <p:cNvSpPr txBox="1"/>
          <p:nvPr/>
        </p:nvSpPr>
        <p:spPr>
          <a:xfrm rot="20481168">
            <a:off x="559429" y="3824538"/>
            <a:ext cx="2570127" cy="584775"/>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Site Discharge</a:t>
            </a:r>
          </a:p>
        </p:txBody>
      </p:sp>
      <p:sp>
        <p:nvSpPr>
          <p:cNvPr id="5" name="TextBox 4"/>
          <p:cNvSpPr txBox="1"/>
          <p:nvPr/>
        </p:nvSpPr>
        <p:spPr>
          <a:xfrm>
            <a:off x="5943600" y="838200"/>
            <a:ext cx="2942665" cy="584775"/>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Receiving Water</a:t>
            </a:r>
          </a:p>
        </p:txBody>
      </p:sp>
      <p:sp>
        <p:nvSpPr>
          <p:cNvPr id="6" name="TextBox 5"/>
          <p:cNvSpPr txBox="1"/>
          <p:nvPr/>
        </p:nvSpPr>
        <p:spPr>
          <a:xfrm>
            <a:off x="8128671" y="6412468"/>
            <a:ext cx="862929" cy="369332"/>
          </a:xfrm>
          <a:prstGeom prst="rect">
            <a:avLst/>
          </a:prstGeom>
          <a:noFill/>
        </p:spPr>
        <p:txBody>
          <a:bodyPr wrap="none" rtlCol="0">
            <a:spAutoFit/>
          </a:bodyPr>
          <a:lstStyle/>
          <a:p>
            <a:r>
              <a:rPr lang="en-US" dirty="0"/>
              <a:t>Barrow</a:t>
            </a:r>
          </a:p>
        </p:txBody>
      </p:sp>
      <p:sp>
        <p:nvSpPr>
          <p:cNvPr id="7" name="TextBox 6"/>
          <p:cNvSpPr txBox="1"/>
          <p:nvPr/>
        </p:nvSpPr>
        <p:spPr>
          <a:xfrm>
            <a:off x="7162800" y="2743200"/>
            <a:ext cx="732893" cy="369332"/>
          </a:xfrm>
          <a:prstGeom prst="rect">
            <a:avLst/>
          </a:prstGeom>
          <a:noFill/>
        </p:spPr>
        <p:txBody>
          <a:bodyPr wrap="none" rtlCol="0">
            <a:spAutoFit/>
          </a:bodyPr>
          <a:lstStyle/>
          <a:p>
            <a:r>
              <a:rPr lang="en-US" dirty="0"/>
              <a:t>BMP?</a:t>
            </a:r>
          </a:p>
        </p:txBody>
      </p:sp>
      <p:sp>
        <p:nvSpPr>
          <p:cNvPr id="8" name="Freeform 7"/>
          <p:cNvSpPr/>
          <p:nvPr/>
        </p:nvSpPr>
        <p:spPr>
          <a:xfrm>
            <a:off x="3962400" y="2209800"/>
            <a:ext cx="3200400" cy="3304309"/>
          </a:xfrm>
          <a:custGeom>
            <a:avLst/>
            <a:gdLst>
              <a:gd name="connsiteX0" fmla="*/ 2618509 w 3380509"/>
              <a:gd name="connsiteY0" fmla="*/ 554182 h 2826327"/>
              <a:gd name="connsiteX1" fmla="*/ 2189018 w 3380509"/>
              <a:gd name="connsiteY1" fmla="*/ 277091 h 2826327"/>
              <a:gd name="connsiteX2" fmla="*/ 1828800 w 3380509"/>
              <a:gd name="connsiteY2" fmla="*/ 124691 h 2826327"/>
              <a:gd name="connsiteX3" fmla="*/ 1108364 w 3380509"/>
              <a:gd name="connsiteY3" fmla="*/ 13854 h 2826327"/>
              <a:gd name="connsiteX4" fmla="*/ 581891 w 3380509"/>
              <a:gd name="connsiteY4" fmla="*/ 0 h 2826327"/>
              <a:gd name="connsiteX5" fmla="*/ 83127 w 3380509"/>
              <a:gd name="connsiteY5" fmla="*/ 69273 h 2826327"/>
              <a:gd name="connsiteX6" fmla="*/ 27709 w 3380509"/>
              <a:gd name="connsiteY6" fmla="*/ 96982 h 2826327"/>
              <a:gd name="connsiteX7" fmla="*/ 0 w 3380509"/>
              <a:gd name="connsiteY7" fmla="*/ 193964 h 2826327"/>
              <a:gd name="connsiteX8" fmla="*/ 0 w 3380509"/>
              <a:gd name="connsiteY8" fmla="*/ 193964 h 2826327"/>
              <a:gd name="connsiteX9" fmla="*/ 96982 w 3380509"/>
              <a:gd name="connsiteY9" fmla="*/ 290945 h 2826327"/>
              <a:gd name="connsiteX10" fmla="*/ 249382 w 3380509"/>
              <a:gd name="connsiteY10" fmla="*/ 277091 h 2826327"/>
              <a:gd name="connsiteX11" fmla="*/ 609600 w 3380509"/>
              <a:gd name="connsiteY11" fmla="*/ 249382 h 2826327"/>
              <a:gd name="connsiteX12" fmla="*/ 1122218 w 3380509"/>
              <a:gd name="connsiteY12" fmla="*/ 249382 h 2826327"/>
              <a:gd name="connsiteX13" fmla="*/ 1704109 w 3380509"/>
              <a:gd name="connsiteY13" fmla="*/ 332509 h 2826327"/>
              <a:gd name="connsiteX14" fmla="*/ 2008909 w 3380509"/>
              <a:gd name="connsiteY14" fmla="*/ 443345 h 2826327"/>
              <a:gd name="connsiteX15" fmla="*/ 2258291 w 3380509"/>
              <a:gd name="connsiteY15" fmla="*/ 595745 h 2826327"/>
              <a:gd name="connsiteX16" fmla="*/ 2438400 w 3380509"/>
              <a:gd name="connsiteY16" fmla="*/ 748145 h 2826327"/>
              <a:gd name="connsiteX17" fmla="*/ 2743200 w 3380509"/>
              <a:gd name="connsiteY17" fmla="*/ 1080654 h 2826327"/>
              <a:gd name="connsiteX18" fmla="*/ 2867891 w 3380509"/>
              <a:gd name="connsiteY18" fmla="*/ 1260764 h 2826327"/>
              <a:gd name="connsiteX19" fmla="*/ 2992582 w 3380509"/>
              <a:gd name="connsiteY19" fmla="*/ 1496291 h 2826327"/>
              <a:gd name="connsiteX20" fmla="*/ 3048000 w 3380509"/>
              <a:gd name="connsiteY20" fmla="*/ 1828800 h 2826327"/>
              <a:gd name="connsiteX21" fmla="*/ 3061855 w 3380509"/>
              <a:gd name="connsiteY21" fmla="*/ 2272145 h 2826327"/>
              <a:gd name="connsiteX22" fmla="*/ 3006436 w 3380509"/>
              <a:gd name="connsiteY22" fmla="*/ 2632364 h 2826327"/>
              <a:gd name="connsiteX23" fmla="*/ 3034145 w 3380509"/>
              <a:gd name="connsiteY23" fmla="*/ 2757054 h 2826327"/>
              <a:gd name="connsiteX24" fmla="*/ 3158836 w 3380509"/>
              <a:gd name="connsiteY24" fmla="*/ 2826327 h 2826327"/>
              <a:gd name="connsiteX25" fmla="*/ 3325091 w 3380509"/>
              <a:gd name="connsiteY25" fmla="*/ 2743200 h 2826327"/>
              <a:gd name="connsiteX26" fmla="*/ 3352800 w 3380509"/>
              <a:gd name="connsiteY26" fmla="*/ 2549236 h 2826327"/>
              <a:gd name="connsiteX27" fmla="*/ 3380509 w 3380509"/>
              <a:gd name="connsiteY27" fmla="*/ 2036618 h 2826327"/>
              <a:gd name="connsiteX28" fmla="*/ 3338945 w 3380509"/>
              <a:gd name="connsiteY28" fmla="*/ 1717964 h 2826327"/>
              <a:gd name="connsiteX29" fmla="*/ 3255818 w 3380509"/>
              <a:gd name="connsiteY29" fmla="*/ 1330036 h 2826327"/>
              <a:gd name="connsiteX30" fmla="*/ 3089564 w 3380509"/>
              <a:gd name="connsiteY30" fmla="*/ 1080654 h 2826327"/>
              <a:gd name="connsiteX31" fmla="*/ 2784764 w 3380509"/>
              <a:gd name="connsiteY31" fmla="*/ 734291 h 2826327"/>
              <a:gd name="connsiteX32" fmla="*/ 2618509 w 3380509"/>
              <a:gd name="connsiteY32" fmla="*/ 554182 h 2826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380509" h="2826327">
                <a:moveTo>
                  <a:pt x="2618509" y="554182"/>
                </a:moveTo>
                <a:lnTo>
                  <a:pt x="2189018" y="277091"/>
                </a:lnTo>
                <a:lnTo>
                  <a:pt x="1828800" y="124691"/>
                </a:lnTo>
                <a:lnTo>
                  <a:pt x="1108364" y="13854"/>
                </a:lnTo>
                <a:lnTo>
                  <a:pt x="581891" y="0"/>
                </a:lnTo>
                <a:lnTo>
                  <a:pt x="83127" y="69273"/>
                </a:lnTo>
                <a:lnTo>
                  <a:pt x="27709" y="96982"/>
                </a:lnTo>
                <a:lnTo>
                  <a:pt x="0" y="193964"/>
                </a:lnTo>
                <a:lnTo>
                  <a:pt x="0" y="193964"/>
                </a:lnTo>
                <a:lnTo>
                  <a:pt x="96982" y="290945"/>
                </a:lnTo>
                <a:lnTo>
                  <a:pt x="249382" y="277091"/>
                </a:lnTo>
                <a:lnTo>
                  <a:pt x="609600" y="249382"/>
                </a:lnTo>
                <a:lnTo>
                  <a:pt x="1122218" y="249382"/>
                </a:lnTo>
                <a:lnTo>
                  <a:pt x="1704109" y="332509"/>
                </a:lnTo>
                <a:lnTo>
                  <a:pt x="2008909" y="443345"/>
                </a:lnTo>
                <a:lnTo>
                  <a:pt x="2258291" y="595745"/>
                </a:lnTo>
                <a:lnTo>
                  <a:pt x="2438400" y="748145"/>
                </a:lnTo>
                <a:lnTo>
                  <a:pt x="2743200" y="1080654"/>
                </a:lnTo>
                <a:lnTo>
                  <a:pt x="2867891" y="1260764"/>
                </a:lnTo>
                <a:lnTo>
                  <a:pt x="2992582" y="1496291"/>
                </a:lnTo>
                <a:lnTo>
                  <a:pt x="3048000" y="1828800"/>
                </a:lnTo>
                <a:lnTo>
                  <a:pt x="3061855" y="2272145"/>
                </a:lnTo>
                <a:lnTo>
                  <a:pt x="3006436" y="2632364"/>
                </a:lnTo>
                <a:lnTo>
                  <a:pt x="3034145" y="2757054"/>
                </a:lnTo>
                <a:lnTo>
                  <a:pt x="3158836" y="2826327"/>
                </a:lnTo>
                <a:lnTo>
                  <a:pt x="3325091" y="2743200"/>
                </a:lnTo>
                <a:lnTo>
                  <a:pt x="3352800" y="2549236"/>
                </a:lnTo>
                <a:lnTo>
                  <a:pt x="3380509" y="2036618"/>
                </a:lnTo>
                <a:lnTo>
                  <a:pt x="3338945" y="1717964"/>
                </a:lnTo>
                <a:lnTo>
                  <a:pt x="3255818" y="1330036"/>
                </a:lnTo>
                <a:lnTo>
                  <a:pt x="3089564" y="1080654"/>
                </a:lnTo>
                <a:lnTo>
                  <a:pt x="2784764" y="734291"/>
                </a:lnTo>
                <a:lnTo>
                  <a:pt x="2618509" y="554182"/>
                </a:lnTo>
                <a:close/>
              </a:path>
            </a:pathLst>
          </a:custGeom>
          <a:blipFill>
            <a:blip r:embed="rId4" cstate="print"/>
            <a:tile tx="0" ty="0" sx="100000" sy="100000" flip="none" algn="tl"/>
          </a:blipFill>
          <a:ln>
            <a:solidFill>
              <a:schemeClr val="tx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Curved Connector 12"/>
          <p:cNvCxnSpPr/>
          <p:nvPr/>
        </p:nvCxnSpPr>
        <p:spPr>
          <a:xfrm flipV="1">
            <a:off x="1600200" y="3962400"/>
            <a:ext cx="2590800" cy="838200"/>
          </a:xfrm>
          <a:prstGeom prst="curvedConnector3">
            <a:avLst>
              <a:gd name="adj1" fmla="val 50000"/>
            </a:avLst>
          </a:prstGeom>
          <a:ln w="98425">
            <a:solidFill>
              <a:srgbClr val="100A92"/>
            </a:solidFill>
            <a:tailEnd type="arrow"/>
          </a:ln>
        </p:spPr>
        <p:style>
          <a:lnRef idx="1">
            <a:schemeClr val="accent1"/>
          </a:lnRef>
          <a:fillRef idx="0">
            <a:schemeClr val="accent1"/>
          </a:fillRef>
          <a:effectRef idx="0">
            <a:schemeClr val="accent1"/>
          </a:effectRef>
          <a:fontRef idx="minor">
            <a:schemeClr val="tx1"/>
          </a:fontRef>
        </p:style>
      </p:cxnSp>
      <p:sp>
        <p:nvSpPr>
          <p:cNvPr id="17" name="Freeform 16"/>
          <p:cNvSpPr/>
          <p:nvPr/>
        </p:nvSpPr>
        <p:spPr>
          <a:xfrm>
            <a:off x="3906982" y="2535382"/>
            <a:ext cx="2923309" cy="2646218"/>
          </a:xfrm>
          <a:custGeom>
            <a:avLst/>
            <a:gdLst>
              <a:gd name="connsiteX0" fmla="*/ 221673 w 2923309"/>
              <a:gd name="connsiteY0" fmla="*/ 55418 h 2646218"/>
              <a:gd name="connsiteX1" fmla="*/ 665018 w 2923309"/>
              <a:gd name="connsiteY1" fmla="*/ 0 h 2646218"/>
              <a:gd name="connsiteX2" fmla="*/ 1163782 w 2923309"/>
              <a:gd name="connsiteY2" fmla="*/ 13854 h 2646218"/>
              <a:gd name="connsiteX3" fmla="*/ 1579418 w 2923309"/>
              <a:gd name="connsiteY3" fmla="*/ 83127 h 2646218"/>
              <a:gd name="connsiteX4" fmla="*/ 1842654 w 2923309"/>
              <a:gd name="connsiteY4" fmla="*/ 166254 h 2646218"/>
              <a:gd name="connsiteX5" fmla="*/ 2189018 w 2923309"/>
              <a:gd name="connsiteY5" fmla="*/ 304800 h 2646218"/>
              <a:gd name="connsiteX6" fmla="*/ 2355273 w 2923309"/>
              <a:gd name="connsiteY6" fmla="*/ 374073 h 2646218"/>
              <a:gd name="connsiteX7" fmla="*/ 2452254 w 2923309"/>
              <a:gd name="connsiteY7" fmla="*/ 387927 h 2646218"/>
              <a:gd name="connsiteX8" fmla="*/ 2576945 w 2923309"/>
              <a:gd name="connsiteY8" fmla="*/ 471054 h 2646218"/>
              <a:gd name="connsiteX9" fmla="*/ 2673927 w 2923309"/>
              <a:gd name="connsiteY9" fmla="*/ 595745 h 2646218"/>
              <a:gd name="connsiteX10" fmla="*/ 2770909 w 2923309"/>
              <a:gd name="connsiteY10" fmla="*/ 748145 h 2646218"/>
              <a:gd name="connsiteX11" fmla="*/ 2826327 w 2923309"/>
              <a:gd name="connsiteY11" fmla="*/ 845127 h 2646218"/>
              <a:gd name="connsiteX12" fmla="*/ 2854036 w 2923309"/>
              <a:gd name="connsiteY12" fmla="*/ 997527 h 2646218"/>
              <a:gd name="connsiteX13" fmla="*/ 2840182 w 2923309"/>
              <a:gd name="connsiteY13" fmla="*/ 1177636 h 2646218"/>
              <a:gd name="connsiteX14" fmla="*/ 2784763 w 2923309"/>
              <a:gd name="connsiteY14" fmla="*/ 1316182 h 2646218"/>
              <a:gd name="connsiteX15" fmla="*/ 2881745 w 2923309"/>
              <a:gd name="connsiteY15" fmla="*/ 1551709 h 2646218"/>
              <a:gd name="connsiteX16" fmla="*/ 2923309 w 2923309"/>
              <a:gd name="connsiteY16" fmla="*/ 1884218 h 2646218"/>
              <a:gd name="connsiteX17" fmla="*/ 2923309 w 2923309"/>
              <a:gd name="connsiteY17" fmla="*/ 2396836 h 2646218"/>
              <a:gd name="connsiteX18" fmla="*/ 2840182 w 2923309"/>
              <a:gd name="connsiteY18" fmla="*/ 2604654 h 2646218"/>
              <a:gd name="connsiteX19" fmla="*/ 2840182 w 2923309"/>
              <a:gd name="connsiteY19" fmla="*/ 2604654 h 2646218"/>
              <a:gd name="connsiteX20" fmla="*/ 2604654 w 2923309"/>
              <a:gd name="connsiteY20" fmla="*/ 2646218 h 2646218"/>
              <a:gd name="connsiteX21" fmla="*/ 2396836 w 2923309"/>
              <a:gd name="connsiteY21" fmla="*/ 2549236 h 2646218"/>
              <a:gd name="connsiteX22" fmla="*/ 2216727 w 2923309"/>
              <a:gd name="connsiteY22" fmla="*/ 2286000 h 2646218"/>
              <a:gd name="connsiteX23" fmla="*/ 2133600 w 2923309"/>
              <a:gd name="connsiteY23" fmla="*/ 2064327 h 2646218"/>
              <a:gd name="connsiteX24" fmla="*/ 1967345 w 2923309"/>
              <a:gd name="connsiteY24" fmla="*/ 1717963 h 2646218"/>
              <a:gd name="connsiteX25" fmla="*/ 1773382 w 2923309"/>
              <a:gd name="connsiteY25" fmla="*/ 1496291 h 2646218"/>
              <a:gd name="connsiteX26" fmla="*/ 1385454 w 2923309"/>
              <a:gd name="connsiteY26" fmla="*/ 1122218 h 2646218"/>
              <a:gd name="connsiteX27" fmla="*/ 1149927 w 2923309"/>
              <a:gd name="connsiteY27" fmla="*/ 942109 h 2646218"/>
              <a:gd name="connsiteX28" fmla="*/ 706582 w 2923309"/>
              <a:gd name="connsiteY28" fmla="*/ 720436 h 2646218"/>
              <a:gd name="connsiteX29" fmla="*/ 387927 w 2923309"/>
              <a:gd name="connsiteY29" fmla="*/ 623454 h 2646218"/>
              <a:gd name="connsiteX30" fmla="*/ 152400 w 2923309"/>
              <a:gd name="connsiteY30" fmla="*/ 581891 h 2646218"/>
              <a:gd name="connsiteX31" fmla="*/ 0 w 2923309"/>
              <a:gd name="connsiteY31" fmla="*/ 443345 h 2646218"/>
              <a:gd name="connsiteX32" fmla="*/ 0 w 2923309"/>
              <a:gd name="connsiteY32" fmla="*/ 221673 h 2646218"/>
              <a:gd name="connsiteX33" fmla="*/ 96982 w 2923309"/>
              <a:gd name="connsiteY33" fmla="*/ 124691 h 2646218"/>
              <a:gd name="connsiteX34" fmla="*/ 221673 w 2923309"/>
              <a:gd name="connsiteY34" fmla="*/ 55418 h 264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923309" h="2646218">
                <a:moveTo>
                  <a:pt x="221673" y="55418"/>
                </a:moveTo>
                <a:lnTo>
                  <a:pt x="665018" y="0"/>
                </a:lnTo>
                <a:lnTo>
                  <a:pt x="1163782" y="13854"/>
                </a:lnTo>
                <a:lnTo>
                  <a:pt x="1579418" y="83127"/>
                </a:lnTo>
                <a:lnTo>
                  <a:pt x="1842654" y="166254"/>
                </a:lnTo>
                <a:lnTo>
                  <a:pt x="2189018" y="304800"/>
                </a:lnTo>
                <a:lnTo>
                  <a:pt x="2355273" y="374073"/>
                </a:lnTo>
                <a:lnTo>
                  <a:pt x="2452254" y="387927"/>
                </a:lnTo>
                <a:lnTo>
                  <a:pt x="2576945" y="471054"/>
                </a:lnTo>
                <a:lnTo>
                  <a:pt x="2673927" y="595745"/>
                </a:lnTo>
                <a:lnTo>
                  <a:pt x="2770909" y="748145"/>
                </a:lnTo>
                <a:lnTo>
                  <a:pt x="2826327" y="845127"/>
                </a:lnTo>
                <a:lnTo>
                  <a:pt x="2854036" y="997527"/>
                </a:lnTo>
                <a:lnTo>
                  <a:pt x="2840182" y="1177636"/>
                </a:lnTo>
                <a:lnTo>
                  <a:pt x="2784763" y="1316182"/>
                </a:lnTo>
                <a:lnTo>
                  <a:pt x="2881745" y="1551709"/>
                </a:lnTo>
                <a:lnTo>
                  <a:pt x="2923309" y="1884218"/>
                </a:lnTo>
                <a:lnTo>
                  <a:pt x="2923309" y="2396836"/>
                </a:lnTo>
                <a:lnTo>
                  <a:pt x="2840182" y="2604654"/>
                </a:lnTo>
                <a:lnTo>
                  <a:pt x="2840182" y="2604654"/>
                </a:lnTo>
                <a:lnTo>
                  <a:pt x="2604654" y="2646218"/>
                </a:lnTo>
                <a:lnTo>
                  <a:pt x="2396836" y="2549236"/>
                </a:lnTo>
                <a:lnTo>
                  <a:pt x="2216727" y="2286000"/>
                </a:lnTo>
                <a:lnTo>
                  <a:pt x="2133600" y="2064327"/>
                </a:lnTo>
                <a:lnTo>
                  <a:pt x="1967345" y="1717963"/>
                </a:lnTo>
                <a:lnTo>
                  <a:pt x="1773382" y="1496291"/>
                </a:lnTo>
                <a:lnTo>
                  <a:pt x="1385454" y="1122218"/>
                </a:lnTo>
                <a:lnTo>
                  <a:pt x="1149927" y="942109"/>
                </a:lnTo>
                <a:lnTo>
                  <a:pt x="706582" y="720436"/>
                </a:lnTo>
                <a:lnTo>
                  <a:pt x="387927" y="623454"/>
                </a:lnTo>
                <a:lnTo>
                  <a:pt x="152400" y="581891"/>
                </a:lnTo>
                <a:lnTo>
                  <a:pt x="0" y="443345"/>
                </a:lnTo>
                <a:lnTo>
                  <a:pt x="0" y="221673"/>
                </a:lnTo>
                <a:lnTo>
                  <a:pt x="96982" y="124691"/>
                </a:lnTo>
                <a:lnTo>
                  <a:pt x="221673" y="55418"/>
                </a:lnTo>
                <a:close/>
              </a:path>
            </a:pathLst>
          </a:custGeom>
          <a:blipFill dpi="0" rotWithShape="1">
            <a:blip r:embed="rId5" cstate="print">
              <a:alphaModFix amt="92000"/>
            </a:blip>
            <a:srcRect/>
            <a:tile tx="0" ty="0" sx="100000" sy="100000" flip="x"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2" name="Picture 2" descr="IMG_075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006597" name="Picture 5" descr="P0001979"/>
          <p:cNvPicPr>
            <a:picLocks noChangeAspect="1" noChangeArrowheads="1"/>
          </p:cNvPicPr>
          <p:nvPr/>
        </p:nvPicPr>
        <p:blipFill>
          <a:blip r:embed="rId3" cstate="email">
            <a:lum/>
            <a:extLst>
              <a:ext uri="{28A0092B-C50C-407E-A947-70E740481C1C}">
                <a14:useLocalDpi xmlns:a14="http://schemas.microsoft.com/office/drawing/2010/main"/>
              </a:ext>
            </a:extLst>
          </a:blip>
          <a:srcRect/>
          <a:stretch>
            <a:fillRect/>
          </a:stretch>
        </p:blipFill>
        <p:spPr bwMode="auto">
          <a:xfrm>
            <a:off x="0" y="762000"/>
            <a:ext cx="9144000" cy="6096000"/>
          </a:xfrm>
          <a:prstGeom prst="rect">
            <a:avLst/>
          </a:prstGeom>
          <a:noFill/>
          <a:ln w="9525">
            <a:noFill/>
            <a:miter lim="800000"/>
            <a:headEnd/>
            <a:tailEnd/>
          </a:ln>
        </p:spPr>
      </p:pic>
      <p:sp>
        <p:nvSpPr>
          <p:cNvPr id="107524" name="Text Box 3"/>
          <p:cNvSpPr txBox="1">
            <a:spLocks noChangeArrowheads="1"/>
          </p:cNvSpPr>
          <p:nvPr/>
        </p:nvSpPr>
        <p:spPr bwMode="auto">
          <a:xfrm>
            <a:off x="2514600" y="0"/>
            <a:ext cx="3825875" cy="701675"/>
          </a:xfrm>
          <a:prstGeom prst="rect">
            <a:avLst/>
          </a:prstGeom>
          <a:noFill/>
          <a:ln w="9525">
            <a:noFill/>
            <a:miter lim="800000"/>
            <a:headEnd/>
            <a:tailEnd/>
          </a:ln>
        </p:spPr>
        <p:txBody>
          <a:bodyPr wrap="none">
            <a:spAutoFit/>
          </a:bodyPr>
          <a:lstStyle/>
          <a:p>
            <a:r>
              <a:rPr lang="en-US" sz="4000" b="1" i="0" dirty="0">
                <a:solidFill>
                  <a:srgbClr val="002060"/>
                </a:solidFill>
                <a:effectLst>
                  <a:outerShdw blurRad="38100" dist="38100" dir="2700000" algn="tl">
                    <a:srgbClr val="000000">
                      <a:alpha val="43137"/>
                    </a:srgbClr>
                  </a:outerShdw>
                </a:effectLst>
                <a:latin typeface="Arial" charset="0"/>
                <a:cs typeface="Arial" charset="0"/>
              </a:rPr>
              <a:t>Compost Berm</a:t>
            </a:r>
          </a:p>
        </p:txBody>
      </p:sp>
      <p:sp>
        <p:nvSpPr>
          <p:cNvPr id="107525" name="Text Box 4"/>
          <p:cNvSpPr txBox="1">
            <a:spLocks noChangeArrowheads="1"/>
          </p:cNvSpPr>
          <p:nvPr/>
        </p:nvSpPr>
        <p:spPr bwMode="auto">
          <a:xfrm>
            <a:off x="228600" y="5097463"/>
            <a:ext cx="4359270" cy="1569660"/>
          </a:xfrm>
          <a:prstGeom prst="rect">
            <a:avLst/>
          </a:prstGeom>
          <a:noFill/>
          <a:ln w="9525">
            <a:noFill/>
            <a:miter lim="800000"/>
            <a:headEnd/>
            <a:tailEnd/>
          </a:ln>
        </p:spPr>
        <p:txBody>
          <a:bodyPr wrap="none">
            <a:spAutoFit/>
          </a:bodyPr>
          <a:lstStyle/>
          <a:p>
            <a:pPr>
              <a:buFont typeface="Wingdings" pitchFamily="2" charset="2"/>
              <a:buChar char="ü"/>
            </a:pPr>
            <a:r>
              <a:rPr lang="en-US" sz="3200" b="1" i="0" dirty="0">
                <a:effectLst>
                  <a:outerShdw blurRad="38100" dist="38100" dir="2700000" algn="tl">
                    <a:srgbClr val="000000">
                      <a:alpha val="43137"/>
                    </a:srgbClr>
                  </a:outerShdw>
                </a:effectLst>
                <a:cs typeface="Arial" charset="0"/>
              </a:rPr>
              <a:t>Perimeter Control</a:t>
            </a:r>
          </a:p>
          <a:p>
            <a:pPr>
              <a:buFont typeface="Wingdings" pitchFamily="2" charset="2"/>
              <a:buChar char="ü"/>
            </a:pPr>
            <a:r>
              <a:rPr lang="en-US" sz="3200" b="1" i="0" dirty="0">
                <a:effectLst>
                  <a:outerShdw blurRad="38100" dist="38100" dir="2700000" algn="tl">
                    <a:srgbClr val="000000">
                      <a:alpha val="43137"/>
                    </a:srgbClr>
                  </a:outerShdw>
                </a:effectLst>
                <a:cs typeface="Arial" charset="0"/>
              </a:rPr>
              <a:t>Slope length reduction</a:t>
            </a:r>
          </a:p>
          <a:p>
            <a:pPr>
              <a:buFont typeface="Wingdings" pitchFamily="2" charset="2"/>
              <a:buChar char="ü"/>
            </a:pPr>
            <a:r>
              <a:rPr lang="en-US" sz="3200" b="1" i="0" dirty="0">
                <a:effectLst>
                  <a:outerShdw blurRad="38100" dist="38100" dir="2700000" algn="tl">
                    <a:srgbClr val="000000">
                      <a:alpha val="43137"/>
                    </a:srgbClr>
                  </a:outerShdw>
                </a:effectLst>
                <a:cs typeface="Arial" charset="0"/>
              </a:rPr>
              <a:t>Soil Amendments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6597"/>
                                        </p:tgtEl>
                                        <p:attrNameLst>
                                          <p:attrName>style.visibility</p:attrName>
                                        </p:attrNameLst>
                                      </p:cBhvr>
                                      <p:to>
                                        <p:strVal val="visible"/>
                                      </p:to>
                                    </p:set>
                                    <p:animEffect transition="in" filter="fade">
                                      <p:cBhvr>
                                        <p:cTn id="7" dur="2000"/>
                                        <p:tgtEl>
                                          <p:spTgt spid="1006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icture 2" descr="DSCN334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08547" name="Text Box 3"/>
          <p:cNvSpPr txBox="1">
            <a:spLocks noChangeArrowheads="1"/>
          </p:cNvSpPr>
          <p:nvPr/>
        </p:nvSpPr>
        <p:spPr bwMode="auto">
          <a:xfrm>
            <a:off x="3657600" y="1066800"/>
            <a:ext cx="1773627" cy="584775"/>
          </a:xfrm>
          <a:prstGeom prst="rect">
            <a:avLst/>
          </a:prstGeom>
          <a:noFill/>
          <a:ln w="9525">
            <a:noFill/>
            <a:miter lim="800000"/>
            <a:headEnd/>
            <a:tailEnd/>
          </a:ln>
        </p:spPr>
        <p:txBody>
          <a:bodyPr wrap="none">
            <a:spAutoFit/>
          </a:bodyPr>
          <a:lstStyle/>
          <a:p>
            <a:r>
              <a:rPr lang="en-US" sz="3200" i="0" dirty="0">
                <a:effectLst>
                  <a:outerShdw blurRad="38100" dist="38100" dir="2700000" algn="tl">
                    <a:srgbClr val="000000">
                      <a:alpha val="43137"/>
                    </a:srgbClr>
                  </a:outerShdw>
                </a:effectLst>
              </a:rPr>
              <a:t>Silt Fence</a:t>
            </a:r>
          </a:p>
        </p:txBody>
      </p:sp>
      <p:sp>
        <p:nvSpPr>
          <p:cNvPr id="108548" name="Text Box 4"/>
          <p:cNvSpPr txBox="1">
            <a:spLocks noChangeArrowheads="1"/>
          </p:cNvSpPr>
          <p:nvPr/>
        </p:nvSpPr>
        <p:spPr bwMode="auto">
          <a:xfrm>
            <a:off x="228600" y="2362200"/>
            <a:ext cx="3183885" cy="584775"/>
          </a:xfrm>
          <a:prstGeom prst="rect">
            <a:avLst/>
          </a:prstGeom>
          <a:noFill/>
          <a:ln w="9525">
            <a:noFill/>
            <a:miter lim="800000"/>
            <a:headEnd/>
            <a:tailEnd/>
          </a:ln>
        </p:spPr>
        <p:txBody>
          <a:bodyPr wrap="none">
            <a:spAutoFit/>
          </a:bodyPr>
          <a:lstStyle/>
          <a:p>
            <a:r>
              <a:rPr lang="en-US" sz="3200" i="0" dirty="0">
                <a:effectLst>
                  <a:outerShdw blurRad="38100" dist="38100" dir="2700000" algn="tl">
                    <a:srgbClr val="000000">
                      <a:alpha val="43137"/>
                    </a:srgbClr>
                  </a:outerShdw>
                </a:effectLst>
              </a:rPr>
              <a:t>Straw Bale Barrier</a:t>
            </a:r>
          </a:p>
        </p:txBody>
      </p:sp>
      <p:sp>
        <p:nvSpPr>
          <p:cNvPr id="108549" name="Text Box 5"/>
          <p:cNvSpPr txBox="1">
            <a:spLocks noChangeArrowheads="1"/>
          </p:cNvSpPr>
          <p:nvPr/>
        </p:nvSpPr>
        <p:spPr bwMode="auto">
          <a:xfrm>
            <a:off x="1295400" y="5613400"/>
            <a:ext cx="1502334" cy="584775"/>
          </a:xfrm>
          <a:prstGeom prst="rect">
            <a:avLst/>
          </a:prstGeom>
          <a:noFill/>
          <a:ln w="9525">
            <a:noFill/>
            <a:miter lim="800000"/>
            <a:headEnd/>
            <a:tailEnd/>
          </a:ln>
        </p:spPr>
        <p:txBody>
          <a:bodyPr wrap="none">
            <a:spAutoFit/>
          </a:bodyPr>
          <a:lstStyle/>
          <a:p>
            <a:r>
              <a:rPr lang="en-US" sz="3200" i="0" dirty="0">
                <a:effectLst>
                  <a:outerShdw blurRad="38100" dist="38100" dir="2700000" algn="tl">
                    <a:srgbClr val="000000">
                      <a:alpha val="43137"/>
                    </a:srgbClr>
                  </a:outerShdw>
                </a:effectLst>
              </a:rPr>
              <a:t>Seeding</a:t>
            </a:r>
          </a:p>
        </p:txBody>
      </p:sp>
      <p:sp>
        <p:nvSpPr>
          <p:cNvPr id="108550" name="Text Box 6"/>
          <p:cNvSpPr txBox="1">
            <a:spLocks noChangeArrowheads="1"/>
          </p:cNvSpPr>
          <p:nvPr/>
        </p:nvSpPr>
        <p:spPr bwMode="auto">
          <a:xfrm>
            <a:off x="228600" y="127000"/>
            <a:ext cx="6618607" cy="707886"/>
          </a:xfrm>
          <a:prstGeom prst="rect">
            <a:avLst/>
          </a:prstGeom>
          <a:noFill/>
          <a:ln w="9525">
            <a:noFill/>
            <a:miter lim="800000"/>
            <a:headEnd/>
            <a:tailEnd/>
          </a:ln>
        </p:spPr>
        <p:txBody>
          <a:bodyPr wrap="none">
            <a:spAutoFit/>
          </a:bodyPr>
          <a:lstStyle/>
          <a:p>
            <a:r>
              <a:rPr lang="en-US" sz="4000" i="0" dirty="0">
                <a:effectLst>
                  <a:outerShdw blurRad="38100" dist="38100" dir="2700000" algn="tl">
                    <a:srgbClr val="000000">
                      <a:alpha val="43137"/>
                    </a:srgbClr>
                  </a:outerShdw>
                </a:effectLst>
              </a:rPr>
              <a:t>Down Slope Sediment Controls</a:t>
            </a:r>
          </a:p>
        </p:txBody>
      </p:sp>
      <p:sp>
        <p:nvSpPr>
          <p:cNvPr id="7" name="TextBox 6"/>
          <p:cNvSpPr txBox="1"/>
          <p:nvPr/>
        </p:nvSpPr>
        <p:spPr>
          <a:xfrm>
            <a:off x="5486400" y="5562600"/>
            <a:ext cx="3499484" cy="1200329"/>
          </a:xfrm>
          <a:prstGeom prst="rect">
            <a:avLst/>
          </a:prstGeom>
          <a:solidFill>
            <a:schemeClr val="tx2">
              <a:lumMod val="10000"/>
              <a:alpha val="87000"/>
            </a:schemeClr>
          </a:solidFill>
        </p:spPr>
        <p:txBody>
          <a:bodyPr wrap="none" rtlCol="0">
            <a:spAutoFit/>
          </a:bodyPr>
          <a:lstStyle/>
          <a:p>
            <a:r>
              <a:rPr lang="en-US" sz="3600" dirty="0"/>
              <a:t>Temporary BMP’s</a:t>
            </a:r>
          </a:p>
          <a:p>
            <a:r>
              <a:rPr lang="en-US" sz="3600" dirty="0"/>
              <a:t>Must be removed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1" descr="C:\Users\alex\Pictures\best\Huslia 8-12-10 038.jpg"/>
          <p:cNvPicPr>
            <a:picLocks noChangeAspect="1" noChangeArrowheads="1"/>
          </p:cNvPicPr>
          <p:nvPr/>
        </p:nvPicPr>
        <p:blipFill>
          <a:blip r:embed="rId3" cstate="email">
            <a:lum bright="-11000" contrast="6000"/>
            <a:extLst>
              <a:ext uri="{28A0092B-C50C-407E-A947-70E740481C1C}">
                <a14:useLocalDpi xmlns:a14="http://schemas.microsoft.com/office/drawing/2010/main"/>
              </a:ext>
            </a:extLst>
          </a:blip>
          <a:srcRect/>
          <a:stretch>
            <a:fillRect/>
          </a:stretch>
        </p:blipFill>
        <p:spPr bwMode="auto">
          <a:xfrm>
            <a:off x="88" y="0"/>
            <a:ext cx="9143912" cy="6858000"/>
          </a:xfrm>
          <a:prstGeom prst="rect">
            <a:avLst/>
          </a:prstGeom>
          <a:noFill/>
          <a:effectLst>
            <a:innerShdw blurRad="114300">
              <a:prstClr val="black"/>
            </a:innerShdw>
          </a:effectLst>
        </p:spPr>
      </p:pic>
      <p:sp>
        <p:nvSpPr>
          <p:cNvPr id="988162" name="Rectangle 2"/>
          <p:cNvSpPr>
            <a:spLocks noGrp="1" noChangeArrowheads="1"/>
          </p:cNvSpPr>
          <p:nvPr>
            <p:ph type="body" sz="half" idx="1"/>
          </p:nvPr>
        </p:nvSpPr>
        <p:spPr>
          <a:xfrm>
            <a:off x="0" y="2209800"/>
            <a:ext cx="4033838" cy="4648200"/>
          </a:xfrm>
          <a:solidFill>
            <a:srgbClr val="5F2E05">
              <a:alpha val="60000"/>
            </a:srgbClr>
          </a:solidFill>
        </p:spPr>
        <p:txBody>
          <a:bodyPr>
            <a:noAutofit/>
          </a:bodyPr>
          <a:lstStyle/>
          <a:p>
            <a:pPr eaLnBrk="1" hangingPunct="1">
              <a:buClr>
                <a:schemeClr val="tx2"/>
              </a:buClr>
              <a:buNone/>
              <a:defRPr/>
            </a:pPr>
            <a:r>
              <a:rPr lang="en-US" sz="4000" dirty="0">
                <a:effectLst>
                  <a:outerShdw blurRad="38100" dist="38100" dir="2700000" algn="tl">
                    <a:srgbClr val="000000">
                      <a:alpha val="43137"/>
                    </a:srgbClr>
                  </a:outerShdw>
                </a:effectLst>
              </a:rPr>
              <a:t>	Reduce the transport of coarse sediment</a:t>
            </a:r>
          </a:p>
          <a:p>
            <a:pPr eaLnBrk="1" hangingPunct="1">
              <a:buClr>
                <a:schemeClr val="tx2"/>
              </a:buClr>
              <a:buNone/>
              <a:defRPr/>
            </a:pPr>
            <a:r>
              <a:rPr lang="en-US" sz="4000" dirty="0">
                <a:effectLst>
                  <a:outerShdw blurRad="38100" dist="38100" dir="2700000" algn="tl">
                    <a:srgbClr val="000000">
                      <a:alpha val="43137"/>
                    </a:srgbClr>
                  </a:outerShdw>
                </a:effectLst>
              </a:rPr>
              <a:t> </a:t>
            </a:r>
          </a:p>
          <a:p>
            <a:pPr eaLnBrk="1" hangingPunct="1">
              <a:buClr>
                <a:schemeClr val="tx2"/>
              </a:buClr>
              <a:buNone/>
              <a:defRPr/>
            </a:pPr>
            <a:r>
              <a:rPr lang="en-US" sz="4000" dirty="0">
                <a:effectLst>
                  <a:outerShdw blurRad="38100" dist="38100" dir="2700000" algn="tl">
                    <a:srgbClr val="000000">
                      <a:alpha val="43137"/>
                    </a:srgbClr>
                  </a:outerShdw>
                </a:effectLst>
              </a:rPr>
              <a:t>	Reduce the runoff velocities of overland flow</a:t>
            </a:r>
          </a:p>
          <a:p>
            <a:pPr eaLnBrk="1" hangingPunct="1">
              <a:defRPr/>
            </a:pPr>
            <a:endParaRPr lang="en-US" sz="4000" dirty="0">
              <a:effectLst>
                <a:outerShdw blurRad="38100" dist="38100" dir="2700000" algn="tl">
                  <a:srgbClr val="000000">
                    <a:alpha val="43137"/>
                  </a:srgbClr>
                </a:outerShdw>
              </a:effectLst>
            </a:endParaRPr>
          </a:p>
          <a:p>
            <a:pPr eaLnBrk="1" hangingPunct="1">
              <a:defRPr/>
            </a:pPr>
            <a:endParaRPr lang="en-US" sz="4000" dirty="0">
              <a:effectLst>
                <a:outerShdw blurRad="38100" dist="38100" dir="2700000" algn="tl">
                  <a:srgbClr val="000000">
                    <a:alpha val="43137"/>
                  </a:srgbClr>
                </a:outerShdw>
              </a:effectLst>
            </a:endParaRPr>
          </a:p>
        </p:txBody>
      </p:sp>
      <p:sp>
        <p:nvSpPr>
          <p:cNvPr id="988165" name="Text Box 5"/>
          <p:cNvSpPr txBox="1">
            <a:spLocks noChangeArrowheads="1"/>
          </p:cNvSpPr>
          <p:nvPr/>
        </p:nvSpPr>
        <p:spPr bwMode="auto">
          <a:xfrm>
            <a:off x="6726966" y="1257300"/>
            <a:ext cx="2340834" cy="1815882"/>
          </a:xfrm>
          <a:prstGeom prst="rect">
            <a:avLst/>
          </a:prstGeom>
          <a:noFill/>
          <a:ln w="9525">
            <a:noFill/>
            <a:miter lim="800000"/>
            <a:headEnd/>
            <a:tailEnd/>
          </a:ln>
          <a:effectLst/>
        </p:spPr>
        <p:txBody>
          <a:bodyPr wrap="none">
            <a:spAutoFit/>
          </a:bodyPr>
          <a:lstStyle/>
          <a:p>
            <a:pPr>
              <a:defRPr/>
            </a:pPr>
            <a:r>
              <a:rPr lang="en-US" sz="2800" b="1" i="0" dirty="0">
                <a:solidFill>
                  <a:schemeClr val="tx2"/>
                </a:solidFill>
                <a:effectLst>
                  <a:outerShdw blurRad="38100" dist="38100" dir="2700000" algn="tl">
                    <a:srgbClr val="000000"/>
                  </a:outerShdw>
                </a:effectLst>
              </a:rPr>
              <a:t>BMP</a:t>
            </a:r>
          </a:p>
          <a:p>
            <a:pPr>
              <a:defRPr/>
            </a:pPr>
            <a:r>
              <a:rPr lang="en-US" sz="2800" b="1" i="0" dirty="0">
                <a:solidFill>
                  <a:schemeClr val="tx2"/>
                </a:solidFill>
                <a:effectLst>
                  <a:outerShdw blurRad="38100" dist="38100" dir="2700000" algn="tl">
                    <a:srgbClr val="000000"/>
                  </a:outerShdw>
                </a:effectLst>
              </a:rPr>
              <a:t>WA C-234</a:t>
            </a:r>
          </a:p>
          <a:p>
            <a:pPr>
              <a:defRPr/>
            </a:pPr>
            <a:r>
              <a:rPr lang="en-US" sz="2800" b="1" i="0" dirty="0">
                <a:solidFill>
                  <a:schemeClr val="tx2"/>
                </a:solidFill>
                <a:effectLst>
                  <a:outerShdw blurRad="38100" dist="38100" dir="2700000" algn="tl">
                    <a:srgbClr val="000000"/>
                  </a:outerShdw>
                </a:effectLst>
              </a:rPr>
              <a:t>OR EP-2</a:t>
            </a:r>
          </a:p>
          <a:p>
            <a:pPr>
              <a:defRPr/>
            </a:pPr>
            <a:r>
              <a:rPr lang="en-US" sz="2800" b="1" i="0" dirty="0">
                <a:solidFill>
                  <a:schemeClr val="tx2"/>
                </a:solidFill>
                <a:effectLst>
                  <a:outerShdw blurRad="38100" dist="38100" dir="2700000" algn="tl">
                    <a:srgbClr val="000000"/>
                  </a:outerShdw>
                </a:effectLst>
              </a:rPr>
              <a:t>DOT&amp;PF 38.00</a:t>
            </a:r>
          </a:p>
        </p:txBody>
      </p:sp>
      <p:sp>
        <p:nvSpPr>
          <p:cNvPr id="7" name="TextBox 6"/>
          <p:cNvSpPr txBox="1"/>
          <p:nvPr/>
        </p:nvSpPr>
        <p:spPr>
          <a:xfrm>
            <a:off x="304800" y="152400"/>
            <a:ext cx="4603761" cy="923330"/>
          </a:xfrm>
          <a:prstGeom prst="rect">
            <a:avLst/>
          </a:prstGeom>
          <a:noFill/>
        </p:spPr>
        <p:txBody>
          <a:bodyPr wrap="none" rtlCol="0">
            <a:spAutoFit/>
          </a:bodyPr>
          <a:lstStyle/>
          <a:p>
            <a:r>
              <a:rPr lang="en-US" sz="5400" b="1" dirty="0">
                <a:solidFill>
                  <a:srgbClr val="0000CC"/>
                </a:solidFill>
                <a:effectLst>
                  <a:outerShdw blurRad="38100" dist="38100" dir="2700000" algn="tl">
                    <a:srgbClr val="000000">
                      <a:alpha val="43137"/>
                    </a:srgbClr>
                  </a:outerShdw>
                </a:effectLst>
              </a:rPr>
              <a:t>Vegetated Strip</a:t>
            </a:r>
          </a:p>
        </p:txBody>
      </p:sp>
      <p:sp>
        <p:nvSpPr>
          <p:cNvPr id="8" name="TextBox 7"/>
          <p:cNvSpPr txBox="1"/>
          <p:nvPr/>
        </p:nvSpPr>
        <p:spPr>
          <a:xfrm>
            <a:off x="8245139" y="6381690"/>
            <a:ext cx="822661" cy="400110"/>
          </a:xfrm>
          <a:prstGeom prst="rect">
            <a:avLst/>
          </a:prstGeom>
          <a:noFill/>
        </p:spPr>
        <p:txBody>
          <a:bodyPr wrap="none" rtlCol="0">
            <a:spAutoFit/>
          </a:bodyPr>
          <a:lstStyle/>
          <a:p>
            <a:r>
              <a:rPr lang="en-US" sz="2000" dirty="0" err="1"/>
              <a:t>Huslia</a:t>
            </a:r>
            <a:endParaRPr lang="en-US" sz="20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icture 4" descr="Snow Berm for perimeter portection during Break up_0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09571" name="Text Box 5"/>
          <p:cNvSpPr txBox="1">
            <a:spLocks noChangeArrowheads="1"/>
          </p:cNvSpPr>
          <p:nvPr/>
        </p:nvSpPr>
        <p:spPr bwMode="auto">
          <a:xfrm>
            <a:off x="228600" y="228600"/>
            <a:ext cx="7159625" cy="701675"/>
          </a:xfrm>
          <a:prstGeom prst="rect">
            <a:avLst/>
          </a:prstGeom>
          <a:noFill/>
          <a:ln w="9525">
            <a:noFill/>
            <a:miter lim="800000"/>
            <a:headEnd/>
            <a:tailEnd/>
          </a:ln>
        </p:spPr>
        <p:txBody>
          <a:bodyPr wrap="none">
            <a:spAutoFit/>
          </a:bodyPr>
          <a:lstStyle/>
          <a:p>
            <a:r>
              <a:rPr lang="en-US" sz="4000" i="0" dirty="0">
                <a:solidFill>
                  <a:srgbClr val="0000FF"/>
                </a:solidFill>
              </a:rPr>
              <a:t>Frozen Arctic Perimeter Controls</a:t>
            </a:r>
          </a:p>
        </p:txBody>
      </p:sp>
      <p:pic>
        <p:nvPicPr>
          <p:cNvPr id="1118214" name="Picture 6" descr="Snow Berm for perimeter portection during Break up_000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09573" name="Text Box 7"/>
          <p:cNvSpPr txBox="1">
            <a:spLocks noChangeArrowheads="1"/>
          </p:cNvSpPr>
          <p:nvPr/>
        </p:nvSpPr>
        <p:spPr bwMode="auto">
          <a:xfrm>
            <a:off x="5943600" y="5943600"/>
            <a:ext cx="2965450" cy="701675"/>
          </a:xfrm>
          <a:prstGeom prst="rect">
            <a:avLst/>
          </a:prstGeom>
          <a:noFill/>
          <a:ln w="9525">
            <a:noFill/>
            <a:miter lim="800000"/>
            <a:headEnd/>
            <a:tailEnd/>
          </a:ln>
        </p:spPr>
        <p:txBody>
          <a:bodyPr wrap="none">
            <a:spAutoFit/>
          </a:bodyPr>
          <a:lstStyle/>
          <a:p>
            <a:r>
              <a:rPr lang="en-US" sz="4000" i="0">
                <a:solidFill>
                  <a:schemeClr val="bg2"/>
                </a:solidFill>
              </a:rPr>
              <a:t>Snow Berms</a:t>
            </a:r>
          </a:p>
        </p:txBody>
      </p:sp>
      <p:pic>
        <p:nvPicPr>
          <p:cNvPr id="1118216" name="Picture 8" descr="Snow Berm for perimeter portection during Break up_000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118217" name="Picture 9" descr="Snow Berm for perimeter portection during Break up_0009"/>
          <p:cNvPicPr>
            <a:picLocks noChangeAspect="1" noChangeArrowheads="1"/>
          </p:cNvPicPr>
          <p:nvPr/>
        </p:nvPicPr>
        <p:blipFill>
          <a:blip r:embed="rId6" cstate="print"/>
          <a:srcRect/>
          <a:stretch>
            <a:fillRect/>
          </a:stretch>
        </p:blipFill>
        <p:spPr bwMode="auto">
          <a:xfrm>
            <a:off x="0" y="0"/>
            <a:ext cx="9144000" cy="6858000"/>
          </a:xfrm>
          <a:prstGeom prst="rect">
            <a:avLst/>
          </a:prstGeom>
          <a:noFill/>
          <a:ln w="9525">
            <a:noFill/>
            <a:miter lim="800000"/>
            <a:headEnd/>
            <a:tailEnd/>
          </a:ln>
        </p:spPr>
      </p:pic>
      <p:sp>
        <p:nvSpPr>
          <p:cNvPr id="8" name="TextBox 7"/>
          <p:cNvSpPr txBox="1"/>
          <p:nvPr/>
        </p:nvSpPr>
        <p:spPr>
          <a:xfrm>
            <a:off x="7855238" y="6324600"/>
            <a:ext cx="1060162" cy="369332"/>
          </a:xfrm>
          <a:prstGeom prst="rect">
            <a:avLst/>
          </a:prstGeom>
          <a:noFill/>
        </p:spPr>
        <p:txBody>
          <a:bodyPr wrap="none" rtlCol="0">
            <a:spAutoFit/>
          </a:bodyPr>
          <a:lstStyle/>
          <a:p>
            <a:r>
              <a:rPr lang="en-US" dirty="0"/>
              <a:t>Kotzebue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8214"/>
                                        </p:tgtEl>
                                        <p:attrNameLst>
                                          <p:attrName>style.visibility</p:attrName>
                                        </p:attrNameLst>
                                      </p:cBhvr>
                                      <p:to>
                                        <p:strVal val="visible"/>
                                      </p:to>
                                    </p:set>
                                    <p:animEffect transition="in" filter="fade">
                                      <p:cBhvr>
                                        <p:cTn id="7" dur="2000"/>
                                        <p:tgtEl>
                                          <p:spTgt spid="11182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1182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53" presetClass="entr" presetSubtype="0" fill="hold" nodeType="clickEffect">
                                  <p:stCondLst>
                                    <p:cond delay="0"/>
                                  </p:stCondLst>
                                  <p:childTnLst>
                                    <p:set>
                                      <p:cBhvr>
                                        <p:cTn id="15" dur="1" fill="hold">
                                          <p:stCondLst>
                                            <p:cond delay="0"/>
                                          </p:stCondLst>
                                        </p:cTn>
                                        <p:tgtEl>
                                          <p:spTgt spid="1118217"/>
                                        </p:tgtEl>
                                        <p:attrNameLst>
                                          <p:attrName>style.visibility</p:attrName>
                                        </p:attrNameLst>
                                      </p:cBhvr>
                                      <p:to>
                                        <p:strVal val="visible"/>
                                      </p:to>
                                    </p:set>
                                    <p:anim calcmode="lin" valueType="num">
                                      <p:cBhvr>
                                        <p:cTn id="16" dur="500" fill="hold"/>
                                        <p:tgtEl>
                                          <p:spTgt spid="1118217"/>
                                        </p:tgtEl>
                                        <p:attrNameLst>
                                          <p:attrName>ppt_w</p:attrName>
                                        </p:attrNameLst>
                                      </p:cBhvr>
                                      <p:tavLst>
                                        <p:tav tm="0">
                                          <p:val>
                                            <p:fltVal val="0"/>
                                          </p:val>
                                        </p:tav>
                                        <p:tav tm="100000">
                                          <p:val>
                                            <p:strVal val="#ppt_w"/>
                                          </p:val>
                                        </p:tav>
                                      </p:tavLst>
                                    </p:anim>
                                    <p:anim calcmode="lin" valueType="num">
                                      <p:cBhvr>
                                        <p:cTn id="17" dur="500" fill="hold"/>
                                        <p:tgtEl>
                                          <p:spTgt spid="1118217"/>
                                        </p:tgtEl>
                                        <p:attrNameLst>
                                          <p:attrName>ppt_h</p:attrName>
                                        </p:attrNameLst>
                                      </p:cBhvr>
                                      <p:tavLst>
                                        <p:tav tm="0">
                                          <p:val>
                                            <p:fltVal val="0"/>
                                          </p:val>
                                        </p:tav>
                                        <p:tav tm="100000">
                                          <p:val>
                                            <p:strVal val="#ppt_h"/>
                                          </p:val>
                                        </p:tav>
                                      </p:tavLst>
                                    </p:anim>
                                    <p:animEffect transition="in" filter="fade">
                                      <p:cBhvr>
                                        <p:cTn id="18" dur="500"/>
                                        <p:tgtEl>
                                          <p:spTgt spid="11182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descr="C:\Users\alex\Pictures\best\DSC_001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90395" cy="6858000"/>
          </a:xfrm>
          <a:prstGeom prst="rect">
            <a:avLst/>
          </a:prstGeom>
          <a:noFill/>
          <a:effectLst>
            <a:innerShdw blurRad="114300">
              <a:prstClr val="black"/>
            </a:innerShdw>
          </a:effectLst>
        </p:spPr>
      </p:pic>
      <p:sp>
        <p:nvSpPr>
          <p:cNvPr id="58370" name="Rectangle 2"/>
          <p:cNvSpPr>
            <a:spLocks noGrp="1" noChangeArrowheads="1"/>
          </p:cNvSpPr>
          <p:nvPr>
            <p:ph type="title"/>
          </p:nvPr>
        </p:nvSpPr>
        <p:spPr>
          <a:xfrm>
            <a:off x="0" y="0"/>
            <a:ext cx="9144000" cy="1143000"/>
          </a:xfrm>
        </p:spPr>
        <p:txBody>
          <a:bodyPr>
            <a:normAutofit/>
          </a:bodyPr>
          <a:lstStyle/>
          <a:p>
            <a:pPr eaLnBrk="1" hangingPunct="1">
              <a:defRPr/>
            </a:pPr>
            <a:r>
              <a:rPr lang="en-US" sz="3300" b="1" dirty="0">
                <a:solidFill>
                  <a:schemeClr val="bg1"/>
                </a:solidFill>
              </a:rPr>
              <a:t>Stabilized Construction Vehicle Access &amp; Exit Points</a:t>
            </a:r>
          </a:p>
        </p:txBody>
      </p:sp>
      <p:sp>
        <p:nvSpPr>
          <p:cNvPr id="6" name="Rectangle 5"/>
          <p:cNvSpPr/>
          <p:nvPr/>
        </p:nvSpPr>
        <p:spPr>
          <a:xfrm>
            <a:off x="1219200" y="5029200"/>
            <a:ext cx="7467600" cy="1754326"/>
          </a:xfrm>
          <a:prstGeom prst="rect">
            <a:avLst/>
          </a:prstGeom>
        </p:spPr>
        <p:txBody>
          <a:bodyPr wrap="square">
            <a:spAutoFit/>
          </a:bodyPr>
          <a:lstStyle/>
          <a:p>
            <a:r>
              <a:rPr lang="en-US" sz="3600" dirty="0">
                <a:solidFill>
                  <a:schemeClr val="bg1"/>
                </a:solidFill>
                <a:effectLst>
                  <a:outerShdw blurRad="38100" dist="38100" dir="2700000" algn="tl">
                    <a:srgbClr val="000000">
                      <a:alpha val="43137"/>
                    </a:srgbClr>
                  </a:outerShdw>
                </a:effectLst>
              </a:rPr>
              <a:t>A </a:t>
            </a:r>
            <a:r>
              <a:rPr lang="en-US" sz="3600" dirty="0" err="1">
                <a:solidFill>
                  <a:schemeClr val="bg1"/>
                </a:solidFill>
                <a:effectLst>
                  <a:outerShdw blurRad="38100" dist="38100" dir="2700000" algn="tl">
                    <a:srgbClr val="000000">
                      <a:alpha val="43137"/>
                    </a:srgbClr>
                  </a:outerShdw>
                </a:effectLst>
              </a:rPr>
              <a:t>permittee</a:t>
            </a:r>
            <a:r>
              <a:rPr lang="en-US" sz="3600" dirty="0">
                <a:solidFill>
                  <a:schemeClr val="bg1"/>
                </a:solidFill>
                <a:effectLst>
                  <a:outerShdw blurRad="38100" dist="38100" dir="2700000" algn="tl">
                    <a:srgbClr val="000000">
                      <a:alpha val="43137"/>
                    </a:srgbClr>
                  </a:outerShdw>
                </a:effectLst>
              </a:rPr>
              <a:t> must establish construction vehicle access and exit points and they must be stabilized. </a:t>
            </a:r>
          </a:p>
        </p:txBody>
      </p:sp>
      <p:sp>
        <p:nvSpPr>
          <p:cNvPr id="7" name="TextBox 6"/>
          <p:cNvSpPr txBox="1"/>
          <p:nvPr/>
        </p:nvSpPr>
        <p:spPr>
          <a:xfrm>
            <a:off x="7843003" y="6457890"/>
            <a:ext cx="1300997" cy="400110"/>
          </a:xfrm>
          <a:prstGeom prst="rect">
            <a:avLst/>
          </a:prstGeom>
          <a:noFill/>
        </p:spPr>
        <p:txBody>
          <a:bodyPr wrap="none" rtlCol="0">
            <a:spAutoFit/>
          </a:bodyPr>
          <a:lstStyle/>
          <a:p>
            <a:r>
              <a:rPr lang="en-US" sz="2000" dirty="0">
                <a:solidFill>
                  <a:schemeClr val="bg1"/>
                </a:solidFill>
              </a:rPr>
              <a:t>Anchorage</a:t>
            </a:r>
          </a:p>
        </p:txBody>
      </p:sp>
      <p:sp>
        <p:nvSpPr>
          <p:cNvPr id="8" name="TextBox 7"/>
          <p:cNvSpPr txBox="1"/>
          <p:nvPr/>
        </p:nvSpPr>
        <p:spPr>
          <a:xfrm>
            <a:off x="4953000" y="4191000"/>
            <a:ext cx="2514600" cy="461665"/>
          </a:xfrm>
          <a:prstGeom prst="rect">
            <a:avLst/>
          </a:prstGeom>
          <a:noFill/>
        </p:spPr>
        <p:txBody>
          <a:bodyPr wrap="square" rtlCol="0">
            <a:spAutoFit/>
          </a:bodyPr>
          <a:lstStyle/>
          <a:p>
            <a:pPr algn="ctr"/>
            <a:r>
              <a:rPr lang="en-US" sz="2400" dirty="0">
                <a:solidFill>
                  <a:schemeClr val="bg1"/>
                </a:solidFill>
              </a:rPr>
              <a:t>Rattle Racks</a:t>
            </a:r>
          </a:p>
        </p:txBody>
      </p:sp>
      <p:pic>
        <p:nvPicPr>
          <p:cNvPr id="10" name="Picture 9" descr="DEC Logo 1"/>
          <p:cNvPicPr/>
          <p:nvPr/>
        </p:nvPicPr>
        <p:blipFill>
          <a:blip r:embed="rId4" cstate="print"/>
          <a:srcRect/>
          <a:stretch>
            <a:fillRect/>
          </a:stretch>
        </p:blipFill>
        <p:spPr bwMode="auto">
          <a:xfrm>
            <a:off x="76200" y="838200"/>
            <a:ext cx="1042987" cy="1042987"/>
          </a:xfrm>
          <a:prstGeom prst="rect">
            <a:avLst/>
          </a:prstGeom>
          <a:noFill/>
          <a:ln w="9525">
            <a:noFill/>
            <a:miter lim="800000"/>
            <a:headEnd/>
            <a:tailEnd/>
          </a:ln>
        </p:spPr>
      </p:pic>
      <p:sp>
        <p:nvSpPr>
          <p:cNvPr id="2" name="Title 1">
            <a:extLst>
              <a:ext uri="{FF2B5EF4-FFF2-40B4-BE49-F238E27FC236}">
                <a16:creationId xmlns:a16="http://schemas.microsoft.com/office/drawing/2014/main" id="{8FC20B02-A4DC-D256-0BA0-37150888E4C5}"/>
              </a:ext>
            </a:extLst>
          </p:cNvPr>
          <p:cNvSpPr txBox="1">
            <a:spLocks/>
          </p:cNvSpPr>
          <p:nvPr/>
        </p:nvSpPr>
        <p:spPr>
          <a:xfrm>
            <a:off x="1524000" y="96242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4.3.4</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6</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95B017-E5DA-4EA7-BBA8-2CF62A8E4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Rectangle 2">
            <a:extLst>
              <a:ext uri="{FF2B5EF4-FFF2-40B4-BE49-F238E27FC236}">
                <a16:creationId xmlns:a16="http://schemas.microsoft.com/office/drawing/2014/main" id="{DF1C2C75-A6CA-4723-A73E-1694A1672146}"/>
              </a:ext>
            </a:extLst>
          </p:cNvPr>
          <p:cNvSpPr txBox="1">
            <a:spLocks noChangeArrowheads="1"/>
          </p:cNvSpPr>
          <p:nvPr/>
        </p:nvSpPr>
        <p:spPr>
          <a:xfrm>
            <a:off x="0" y="0"/>
            <a:ext cx="9144000" cy="1143000"/>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defRPr/>
            </a:pPr>
            <a:r>
              <a:rPr lang="en-US" sz="3300" b="1">
                <a:solidFill>
                  <a:schemeClr val="bg1"/>
                </a:solidFill>
              </a:rPr>
              <a:t>Stabilized Construction Vehicle Access &amp; Exit Points</a:t>
            </a:r>
            <a:endParaRPr lang="en-US" sz="3300" b="1" dirty="0">
              <a:solidFill>
                <a:schemeClr val="bg1"/>
              </a:solidFill>
            </a:endParaRPr>
          </a:p>
        </p:txBody>
      </p:sp>
    </p:spTree>
    <p:extLst>
      <p:ext uri="{BB962C8B-B14F-4D97-AF65-F5344CB8AC3E}">
        <p14:creationId xmlns:p14="http://schemas.microsoft.com/office/powerpoint/2010/main" val="187851747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p:cNvSpPr>
            <a:spLocks noChangeArrowheads="1"/>
          </p:cNvSpPr>
          <p:nvPr/>
        </p:nvSpPr>
        <p:spPr bwMode="auto">
          <a:xfrm>
            <a:off x="228600" y="152400"/>
            <a:ext cx="8686800" cy="1077218"/>
          </a:xfrm>
          <a:prstGeom prst="rect">
            <a:avLst/>
          </a:prstGeom>
          <a:noFill/>
          <a:ln w="9525">
            <a:noFill/>
            <a:miter lim="800000"/>
            <a:headEnd/>
            <a:tailEnd/>
          </a:ln>
        </p:spPr>
        <p:txBody>
          <a:bodyPr>
            <a:spAutoFit/>
          </a:bodyPr>
          <a:lstStyle/>
          <a:p>
            <a:r>
              <a:rPr lang="en-US" sz="3200" dirty="0"/>
              <a:t>Establish stabilized transitions to roadways &amp;</a:t>
            </a:r>
          </a:p>
          <a:p>
            <a:r>
              <a:rPr lang="en-US" sz="3200" dirty="0"/>
              <a:t>construction exits</a:t>
            </a:r>
          </a:p>
        </p:txBody>
      </p:sp>
      <p:pic>
        <p:nvPicPr>
          <p:cNvPr id="5122" name="Picture 2"/>
          <p:cNvPicPr>
            <a:picLocks noChangeAspect="1" noChangeArrowheads="1"/>
          </p:cNvPicPr>
          <p:nvPr/>
        </p:nvPicPr>
        <p:blipFill>
          <a:blip r:embed="rId4" cstate="email">
            <a:lum bright="-28000" contrast="16000"/>
            <a:extLst>
              <a:ext uri="{28A0092B-C50C-407E-A947-70E740481C1C}">
                <a14:useLocalDpi xmlns:a14="http://schemas.microsoft.com/office/drawing/2010/main"/>
              </a:ext>
            </a:extLst>
          </a:blip>
          <a:srcRect/>
          <a:stretch>
            <a:fillRect/>
          </a:stretch>
        </p:blipFill>
        <p:spPr bwMode="auto">
          <a:xfrm>
            <a:off x="6019800" y="3733800"/>
            <a:ext cx="2895600" cy="2881313"/>
          </a:xfrm>
          <a:prstGeom prst="rect">
            <a:avLst/>
          </a:prstGeom>
          <a:noFill/>
          <a:ln w="15875">
            <a:solidFill>
              <a:schemeClr val="accent1"/>
            </a:solidFill>
            <a:miter lim="800000"/>
            <a:headEnd/>
            <a:tailEnd/>
          </a:ln>
          <a:effectLst>
            <a:outerShdw blurRad="50800" dist="50800" dir="5400000" algn="ctr" rotWithShape="0">
              <a:schemeClr val="tx2"/>
            </a:outerShdw>
          </a:effectLst>
        </p:spPr>
      </p:pic>
      <p:pic>
        <p:nvPicPr>
          <p:cNvPr id="1026" name="Picture 2" descr="\\BUFFALO-1\share\pictures\My Pictures\Const Entrance\5-11-07 063.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19800" y="1284288"/>
            <a:ext cx="2971800" cy="2373312"/>
          </a:xfrm>
          <a:prstGeom prst="rect">
            <a:avLst/>
          </a:prstGeom>
          <a:noFill/>
          <a:effectLst>
            <a:outerShdw blurRad="50800" dist="38100" dir="18900000" algn="bl" rotWithShape="0">
              <a:schemeClr val="tx2">
                <a:alpha val="87000"/>
              </a:schemeClr>
            </a:outerShdw>
          </a:effectLst>
        </p:spPr>
      </p:pic>
      <p:pic>
        <p:nvPicPr>
          <p:cNvPr id="1027" name="Picture 3" descr="\\BUFFALO-1\share\pictures\My Pictures\Const Entrance\P9100038.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2400" y="1371600"/>
            <a:ext cx="1905000" cy="1428750"/>
          </a:xfrm>
          <a:prstGeom prst="rect">
            <a:avLst/>
          </a:prstGeom>
          <a:noFill/>
          <a:ln>
            <a:solidFill>
              <a:schemeClr val="tx2"/>
            </a:solidFill>
          </a:ln>
          <a:effectLst>
            <a:outerShdw blurRad="50800" dist="38100" dir="13500000" algn="br" rotWithShape="0">
              <a:schemeClr val="tx2">
                <a:alpha val="40000"/>
              </a:schemeClr>
            </a:outerShdw>
          </a:effectLst>
        </p:spPr>
      </p:pic>
      <p:pic>
        <p:nvPicPr>
          <p:cNvPr id="1028" name="Picture 4" descr="\\BUFFALO-1\share\pictures\My Pictures\Const Entrance\5-11-07 004.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09800" y="1389063"/>
            <a:ext cx="3619500" cy="1430337"/>
          </a:xfrm>
          <a:prstGeom prst="rect">
            <a:avLst/>
          </a:prstGeom>
          <a:noFill/>
          <a:effectLst>
            <a:outerShdw blurRad="50800" dist="38100" dir="16200000" rotWithShape="0">
              <a:schemeClr val="tx2">
                <a:alpha val="95000"/>
              </a:schemeClr>
            </a:outerShdw>
          </a:effectLst>
        </p:spPr>
      </p:pic>
      <p:pic>
        <p:nvPicPr>
          <p:cNvPr id="9" name="AK Rumble strip wmv.wmv">
            <a:hlinkClick r:id="" action="ppaction://media"/>
          </p:cNvPr>
          <p:cNvPicPr>
            <a:picLocks noRot="1" noChangeAspect="1"/>
          </p:cNvPicPr>
          <p:nvPr>
            <a:videoFile r:link="rId1"/>
          </p:nvPr>
        </p:nvPicPr>
        <p:blipFill>
          <a:blip r:embed="rId8" cstate="print"/>
          <a:stretch>
            <a:fillRect/>
          </a:stretch>
        </p:blipFill>
        <p:spPr>
          <a:xfrm>
            <a:off x="228600" y="2997200"/>
            <a:ext cx="5562600" cy="3708400"/>
          </a:xfrm>
          <a:prstGeom prst="rect">
            <a:avLst/>
          </a:prstGeom>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64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Tracking"/>
          <p:cNvPicPr>
            <a:picLocks noChangeAspect="1" noChangeArrowheads="1"/>
          </p:cNvPicPr>
          <p:nvPr/>
        </p:nvPicPr>
        <p:blipFill>
          <a:blip r:embed="rId3" cstate="print">
            <a:lum bright="6000" contrast="12000"/>
          </a:blip>
          <a:srcRect/>
          <a:stretch>
            <a:fillRect/>
          </a:stretch>
        </p:blipFill>
        <p:spPr>
          <a:xfrm>
            <a:off x="0" y="0"/>
            <a:ext cx="9144000" cy="6858000"/>
          </a:xfrm>
          <a:prstGeom prst="rect">
            <a:avLst/>
          </a:prstGeom>
          <a:noFill/>
          <a:effectLst>
            <a:innerShdw blurRad="114300">
              <a:prstClr val="black"/>
            </a:innerShdw>
          </a:effectLst>
        </p:spPr>
      </p:pic>
      <p:sp>
        <p:nvSpPr>
          <p:cNvPr id="7" name="Rectangle 6"/>
          <p:cNvSpPr/>
          <p:nvPr/>
        </p:nvSpPr>
        <p:spPr>
          <a:xfrm>
            <a:off x="0" y="5288340"/>
            <a:ext cx="9144000" cy="1569660"/>
          </a:xfrm>
          <a:prstGeom prst="rect">
            <a:avLst/>
          </a:prstGeom>
          <a:solidFill>
            <a:schemeClr val="bg1">
              <a:lumMod val="50000"/>
              <a:lumOff val="50000"/>
              <a:alpha val="58000"/>
            </a:schemeClr>
          </a:solidFill>
        </p:spPr>
        <p:txBody>
          <a:bodyPr wrap="square">
            <a:spAutoFit/>
          </a:bodyPr>
          <a:lstStyle/>
          <a:p>
            <a:r>
              <a:rPr lang="en-US" sz="3200" dirty="0">
                <a:solidFill>
                  <a:schemeClr val="bg1"/>
                </a:solidFill>
              </a:rPr>
              <a:t>If sediment escapes the construction site, off-site accumulations of sediment </a:t>
            </a:r>
            <a:r>
              <a:rPr lang="en-US" sz="3200" u="sng" dirty="0">
                <a:solidFill>
                  <a:schemeClr val="bg1"/>
                </a:solidFill>
              </a:rPr>
              <a:t>must</a:t>
            </a:r>
            <a:r>
              <a:rPr lang="en-US" sz="3200" dirty="0">
                <a:solidFill>
                  <a:schemeClr val="bg1"/>
                </a:solidFill>
              </a:rPr>
              <a:t> be removed at a frequency sufficient to minimize off-site impacts. </a:t>
            </a:r>
          </a:p>
        </p:txBody>
      </p:sp>
      <p:pic>
        <p:nvPicPr>
          <p:cNvPr id="12" name="Picture 11" descr="DEC Logo 1"/>
          <p:cNvPicPr/>
          <p:nvPr/>
        </p:nvPicPr>
        <p:blipFill>
          <a:blip r:embed="rId4"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741EB464-6468-4885-BEA4-84528B24E291}"/>
              </a:ext>
            </a:extLst>
          </p:cNvPr>
          <p:cNvSpPr txBox="1">
            <a:spLocks/>
          </p:cNvSpPr>
          <p:nvPr/>
        </p:nvSpPr>
        <p:spPr>
          <a:xfrm>
            <a:off x="4943061" y="745121"/>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4.3.4</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6</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descr="C:\Users\alex\Pictures\best\DSC_000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0"/>
            <a:ext cx="9144000" cy="6858000"/>
          </a:xfrm>
          <a:prstGeom prst="rect">
            <a:avLst/>
          </a:prstGeom>
          <a:noFill/>
          <a:effectLst>
            <a:innerShdw blurRad="114300">
              <a:prstClr val="black"/>
            </a:innerShdw>
          </a:effectLst>
        </p:spPr>
      </p:pic>
      <p:sp>
        <p:nvSpPr>
          <p:cNvPr id="4" name="Rectangle 3"/>
          <p:cNvSpPr/>
          <p:nvPr/>
        </p:nvSpPr>
        <p:spPr>
          <a:xfrm>
            <a:off x="0" y="0"/>
            <a:ext cx="9144000" cy="1138773"/>
          </a:xfrm>
          <a:prstGeom prst="rect">
            <a:avLst/>
          </a:prstGeom>
          <a:solidFill>
            <a:srgbClr val="87B0E1">
              <a:alpha val="35000"/>
            </a:srgbClr>
          </a:solidFill>
        </p:spPr>
        <p:txBody>
          <a:bodyPr wrap="square">
            <a:spAutoFit/>
          </a:bodyPr>
          <a:lstStyle/>
          <a:p>
            <a:pPr algn="ctr"/>
            <a:r>
              <a:rPr lang="en-US" sz="3200" dirty="0">
                <a:solidFill>
                  <a:schemeClr val="bg1"/>
                </a:solidFill>
              </a:rPr>
              <a:t>A </a:t>
            </a:r>
            <a:r>
              <a:rPr lang="en-US" sz="3200" dirty="0" err="1">
                <a:solidFill>
                  <a:schemeClr val="bg1"/>
                </a:solidFill>
              </a:rPr>
              <a:t>permittee</a:t>
            </a:r>
            <a:r>
              <a:rPr lang="en-US" sz="3200" dirty="0">
                <a:solidFill>
                  <a:schemeClr val="bg1"/>
                </a:solidFill>
              </a:rPr>
              <a:t> </a:t>
            </a:r>
            <a:r>
              <a:rPr lang="en-US" sz="3200" u="sng" dirty="0">
                <a:solidFill>
                  <a:schemeClr val="bg1"/>
                </a:solidFill>
              </a:rPr>
              <a:t>must</a:t>
            </a:r>
            <a:r>
              <a:rPr lang="en-US" sz="3200" dirty="0">
                <a:solidFill>
                  <a:schemeClr val="bg1"/>
                </a:solidFill>
              </a:rPr>
              <a:t> provide an effective way of removing sediment from wheels to </a:t>
            </a:r>
            <a:r>
              <a:rPr lang="en-US" sz="3600" u="sng" dirty="0">
                <a:solidFill>
                  <a:schemeClr val="bg1"/>
                </a:solidFill>
              </a:rPr>
              <a:t>prevent</a:t>
            </a:r>
            <a:r>
              <a:rPr lang="en-US" sz="3200" dirty="0">
                <a:solidFill>
                  <a:schemeClr val="bg1"/>
                </a:solidFill>
              </a:rPr>
              <a:t> </a:t>
            </a:r>
            <a:r>
              <a:rPr lang="en-US" sz="3200" dirty="0" err="1">
                <a:solidFill>
                  <a:schemeClr val="bg1"/>
                </a:solidFill>
              </a:rPr>
              <a:t>trackout</a:t>
            </a:r>
            <a:r>
              <a:rPr lang="en-US" sz="3200" dirty="0">
                <a:solidFill>
                  <a:schemeClr val="bg1"/>
                </a:solidFill>
              </a:rPr>
              <a:t>. </a:t>
            </a:r>
          </a:p>
        </p:txBody>
      </p:sp>
      <p:sp>
        <p:nvSpPr>
          <p:cNvPr id="6" name="TextBox 5"/>
          <p:cNvSpPr txBox="1"/>
          <p:nvPr/>
        </p:nvSpPr>
        <p:spPr>
          <a:xfrm>
            <a:off x="7614403" y="6248400"/>
            <a:ext cx="1300997" cy="400110"/>
          </a:xfrm>
          <a:prstGeom prst="rect">
            <a:avLst/>
          </a:prstGeom>
          <a:solidFill>
            <a:schemeClr val="tx1">
              <a:lumMod val="50000"/>
            </a:schemeClr>
          </a:solidFill>
        </p:spPr>
        <p:txBody>
          <a:bodyPr wrap="none" rtlCol="0">
            <a:spAutoFit/>
          </a:bodyPr>
          <a:lstStyle/>
          <a:p>
            <a:r>
              <a:rPr lang="en-US" sz="2000" dirty="0">
                <a:solidFill>
                  <a:schemeClr val="bg1"/>
                </a:solidFill>
              </a:rPr>
              <a:t>Anchorage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C98A299-D366-4D59-B4EA-4EAAC7D33A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5" name="TextBox 4">
            <a:extLst>
              <a:ext uri="{FF2B5EF4-FFF2-40B4-BE49-F238E27FC236}">
                <a16:creationId xmlns:a16="http://schemas.microsoft.com/office/drawing/2014/main" id="{6452F034-3DD0-41CF-82F0-5BD8FFB0B523}"/>
              </a:ext>
            </a:extLst>
          </p:cNvPr>
          <p:cNvSpPr txBox="1"/>
          <p:nvPr/>
        </p:nvSpPr>
        <p:spPr>
          <a:xfrm>
            <a:off x="190500" y="3429000"/>
            <a:ext cx="8763000" cy="3108543"/>
          </a:xfrm>
          <a:prstGeom prst="rect">
            <a:avLst/>
          </a:prstGeom>
          <a:noFill/>
        </p:spPr>
        <p:txBody>
          <a:bodyPr wrap="square">
            <a:spAutoFit/>
          </a:bodyPr>
          <a:lstStyle/>
          <a:p>
            <a:r>
              <a:rPr lang="en-US" sz="2800" dirty="0">
                <a:effectLst>
                  <a:outerShdw blurRad="38100" dist="38100" dir="2700000" algn="tl">
                    <a:srgbClr val="000000">
                      <a:alpha val="43137"/>
                    </a:srgbClr>
                  </a:outerShdw>
                </a:effectLst>
              </a:rPr>
              <a:t>Vehicle Track-Out</a:t>
            </a:r>
          </a:p>
          <a:p>
            <a:r>
              <a:rPr lang="en-US" sz="2800" dirty="0">
                <a:effectLst>
                  <a:outerShdw blurRad="38100" dist="38100" dir="2700000" algn="tl">
                    <a:srgbClr val="000000">
                      <a:alpha val="43137"/>
                    </a:srgbClr>
                  </a:outerShdw>
                </a:effectLst>
              </a:rPr>
              <a:t>Where sediment has been tracked-out from a site onto paved roads, sidewalks, or other paved areas outside of the site, remove the deposited sediment by the end of the same business day in which the track-out occurs or by the end of the next business day if track-out occurs on a non-business day.</a:t>
            </a:r>
          </a:p>
        </p:txBody>
      </p:sp>
      <p:sp>
        <p:nvSpPr>
          <p:cNvPr id="2" name="Title 1">
            <a:extLst>
              <a:ext uri="{FF2B5EF4-FFF2-40B4-BE49-F238E27FC236}">
                <a16:creationId xmlns:a16="http://schemas.microsoft.com/office/drawing/2014/main" id="{F5977EEC-84BA-BE59-85A1-142A488F74D4}"/>
              </a:ext>
            </a:extLst>
          </p:cNvPr>
          <p:cNvSpPr txBox="1">
            <a:spLocks/>
          </p:cNvSpPr>
          <p:nvPr/>
        </p:nvSpPr>
        <p:spPr>
          <a:xfrm>
            <a:off x="5715000" y="8382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4.353</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6</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0921840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Pics 2 460"/>
          <p:cNvPicPr>
            <a:picLocks noChangeAspect="1" noChangeArrowheads="1"/>
          </p:cNvPicPr>
          <p:nvPr/>
        </p:nvPicPr>
        <p:blipFill>
          <a:blip r:embed="rId3" cstate="email">
            <a:lum bright="18000"/>
            <a:extLst>
              <a:ext uri="{28A0092B-C50C-407E-A947-70E740481C1C}">
                <a14:useLocalDpi xmlns:a14="http://schemas.microsoft.com/office/drawing/2010/main"/>
              </a:ext>
            </a:extLst>
          </a:blip>
          <a:srcRect/>
          <a:stretch>
            <a:fillRect/>
          </a:stretch>
        </p:blipFill>
        <p:spPr bwMode="auto">
          <a:xfrm>
            <a:off x="0" y="1066800"/>
            <a:ext cx="9144000" cy="5791200"/>
          </a:xfrm>
          <a:prstGeom prst="rect">
            <a:avLst/>
          </a:prstGeom>
          <a:noFill/>
          <a:ln w="9525">
            <a:noFill/>
            <a:miter lim="800000"/>
            <a:headEnd/>
            <a:tailEnd/>
          </a:ln>
          <a:effectLst>
            <a:innerShdw blurRad="114300">
              <a:prstClr val="black"/>
            </a:innerShdw>
          </a:effectLst>
        </p:spPr>
      </p:pic>
      <p:sp>
        <p:nvSpPr>
          <p:cNvPr id="901123" name="Text Box 3"/>
          <p:cNvSpPr txBox="1">
            <a:spLocks noChangeArrowheads="1"/>
          </p:cNvSpPr>
          <p:nvPr/>
        </p:nvSpPr>
        <p:spPr bwMode="auto">
          <a:xfrm>
            <a:off x="304800" y="152400"/>
            <a:ext cx="8610600" cy="762000"/>
          </a:xfrm>
          <a:prstGeom prst="rect">
            <a:avLst/>
          </a:prstGeom>
          <a:noFill/>
          <a:ln w="9525">
            <a:noFill/>
            <a:miter lim="800000"/>
            <a:headEnd/>
            <a:tailEnd/>
          </a:ln>
          <a:effectLst/>
        </p:spPr>
        <p:txBody>
          <a:bodyPr>
            <a:spAutoFit/>
          </a:bodyPr>
          <a:lstStyle/>
          <a:p>
            <a:pPr algn="ctr" eaLnBrk="1" hangingPunct="1">
              <a:defRPr/>
            </a:pPr>
            <a:r>
              <a:rPr lang="en-US" sz="4400" b="1" i="0" dirty="0">
                <a:solidFill>
                  <a:schemeClr val="tx2"/>
                </a:solidFill>
                <a:effectLst>
                  <a:outerShdw blurRad="38100" dist="38100" dir="2700000" algn="tl">
                    <a:srgbClr val="000000"/>
                  </a:outerShdw>
                </a:effectLst>
                <a:cs typeface="Arial" charset="0"/>
              </a:rPr>
              <a:t>Keep the Rubber on the Rock!</a:t>
            </a:r>
          </a:p>
        </p:txBody>
      </p:sp>
      <p:sp>
        <p:nvSpPr>
          <p:cNvPr id="4" name="TextBox 3"/>
          <p:cNvSpPr txBox="1"/>
          <p:nvPr/>
        </p:nvSpPr>
        <p:spPr>
          <a:xfrm>
            <a:off x="6085330" y="6243935"/>
            <a:ext cx="2830070" cy="461665"/>
          </a:xfrm>
          <a:prstGeom prst="rect">
            <a:avLst/>
          </a:prstGeom>
          <a:solidFill>
            <a:schemeClr val="tx2">
              <a:lumMod val="25000"/>
              <a:alpha val="54000"/>
            </a:schemeClr>
          </a:solidFill>
        </p:spPr>
        <p:txBody>
          <a:bodyPr wrap="none" rtlCol="0">
            <a:spAutoFit/>
          </a:bodyPr>
          <a:lstStyle/>
          <a:p>
            <a:r>
              <a:rPr lang="en-US" sz="2400" dirty="0"/>
              <a:t>*Hint Use Clean Rock</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Forest II 33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295400"/>
            <a:ext cx="9144000" cy="5562600"/>
          </a:xfrm>
          <a:prstGeom prst="rect">
            <a:avLst/>
          </a:prstGeom>
          <a:noFill/>
          <a:ln w="9525">
            <a:noFill/>
            <a:miter lim="800000"/>
            <a:headEnd/>
            <a:tailEnd/>
          </a:ln>
          <a:effectLst>
            <a:innerShdw blurRad="114300">
              <a:prstClr val="black"/>
            </a:innerShdw>
          </a:effectLst>
        </p:spPr>
      </p:pic>
      <p:sp>
        <p:nvSpPr>
          <p:cNvPr id="907267" name="Text Box 3"/>
          <p:cNvSpPr txBox="1">
            <a:spLocks noChangeArrowheads="1"/>
          </p:cNvSpPr>
          <p:nvPr/>
        </p:nvSpPr>
        <p:spPr bwMode="auto">
          <a:xfrm>
            <a:off x="609600" y="0"/>
            <a:ext cx="8013797" cy="1200329"/>
          </a:xfrm>
          <a:prstGeom prst="rect">
            <a:avLst/>
          </a:prstGeom>
          <a:noFill/>
          <a:ln w="9525">
            <a:noFill/>
            <a:miter lim="800000"/>
            <a:headEnd/>
            <a:tailEnd/>
          </a:ln>
          <a:effectLst/>
        </p:spPr>
        <p:txBody>
          <a:bodyPr wrap="none">
            <a:spAutoFit/>
          </a:bodyPr>
          <a:lstStyle/>
          <a:p>
            <a:pPr algn="ctr" eaLnBrk="1" hangingPunct="1">
              <a:defRPr/>
            </a:pPr>
            <a:r>
              <a:rPr lang="en-US" sz="3600" b="1" i="0" dirty="0">
                <a:solidFill>
                  <a:schemeClr val="tx2"/>
                </a:solidFill>
                <a:effectLst>
                  <a:outerShdw blurRad="38100" dist="38100" dir="2700000" algn="tl">
                    <a:srgbClr val="000000"/>
                  </a:outerShdw>
                </a:effectLst>
                <a:cs typeface="Arial" charset="0"/>
              </a:rPr>
              <a:t>USE </a:t>
            </a:r>
            <a:r>
              <a:rPr lang="en-US" sz="3600" b="1" i="0" u="sng" dirty="0">
                <a:solidFill>
                  <a:schemeClr val="tx2"/>
                </a:solidFill>
                <a:effectLst>
                  <a:outerShdw blurRad="38100" dist="38100" dir="2700000" algn="tl">
                    <a:srgbClr val="000000"/>
                  </a:outerShdw>
                </a:effectLst>
                <a:cs typeface="Arial" charset="0"/>
              </a:rPr>
              <a:t>CLEAN</a:t>
            </a:r>
            <a:r>
              <a:rPr lang="en-US" sz="3600" b="1" i="0" dirty="0">
                <a:solidFill>
                  <a:schemeClr val="tx2"/>
                </a:solidFill>
                <a:effectLst>
                  <a:outerShdw blurRad="38100" dist="38100" dir="2700000" algn="tl">
                    <a:srgbClr val="000000"/>
                  </a:outerShdw>
                </a:effectLst>
                <a:cs typeface="Arial" charset="0"/>
              </a:rPr>
              <a:t> ANGULAR ROCK &amp; MAINTAIN</a:t>
            </a:r>
          </a:p>
          <a:p>
            <a:pPr algn="ctr" eaLnBrk="1" hangingPunct="1">
              <a:defRPr/>
            </a:pPr>
            <a:r>
              <a:rPr lang="en-US" sz="3600" b="1" i="0" dirty="0">
                <a:solidFill>
                  <a:schemeClr val="tx2"/>
                </a:solidFill>
                <a:effectLst>
                  <a:outerShdw blurRad="38100" dist="38100" dir="2700000" algn="tl">
                    <a:srgbClr val="000000"/>
                  </a:outerShdw>
                </a:effectLst>
                <a:cs typeface="Arial" charset="0"/>
              </a:rPr>
              <a:t>FOR EFFECTIVE PERFORMANCE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orest II 218"/>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904195" name="Text Box 3"/>
          <p:cNvSpPr txBox="1">
            <a:spLocks noChangeArrowheads="1"/>
          </p:cNvSpPr>
          <p:nvPr/>
        </p:nvSpPr>
        <p:spPr bwMode="auto">
          <a:xfrm>
            <a:off x="1385505" y="169863"/>
            <a:ext cx="6238053" cy="1323439"/>
          </a:xfrm>
          <a:prstGeom prst="rect">
            <a:avLst/>
          </a:prstGeom>
          <a:noFill/>
          <a:ln w="9525">
            <a:noFill/>
            <a:miter lim="800000"/>
            <a:headEnd/>
            <a:tailEnd/>
          </a:ln>
          <a:effectLst/>
        </p:spPr>
        <p:txBody>
          <a:bodyPr wrap="none">
            <a:spAutoFit/>
          </a:bodyPr>
          <a:lstStyle/>
          <a:p>
            <a:pPr algn="ctr" eaLnBrk="1" hangingPunct="1">
              <a:defRPr/>
            </a:pPr>
            <a:r>
              <a:rPr lang="en-US" sz="4000" b="1" i="0" dirty="0">
                <a:solidFill>
                  <a:schemeClr val="bg2">
                    <a:lumMod val="50000"/>
                  </a:schemeClr>
                </a:solidFill>
                <a:cs typeface="Arial" charset="0"/>
              </a:rPr>
              <a:t>OVER-EX FOR ROCK &amp; PLACE</a:t>
            </a:r>
          </a:p>
          <a:p>
            <a:pPr algn="ctr" eaLnBrk="1" hangingPunct="1">
              <a:defRPr/>
            </a:pPr>
            <a:r>
              <a:rPr lang="en-US" sz="4000" b="1" i="0" dirty="0">
                <a:solidFill>
                  <a:schemeClr val="bg2">
                    <a:lumMod val="50000"/>
                  </a:schemeClr>
                </a:solidFill>
                <a:cs typeface="Arial" charset="0"/>
              </a:rPr>
              <a:t>SEPARATION FABRIC</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Forest II 044"/>
          <p:cNvPicPr>
            <a:picLocks noChangeAspect="1" noChangeArrowheads="1"/>
          </p:cNvPicPr>
          <p:nvPr/>
        </p:nvPicPr>
        <p:blipFill>
          <a:blip r:embed="rId3" cstate="email">
            <a:lum/>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Pics 2 228"/>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533400"/>
            <a:ext cx="9144000" cy="6324600"/>
          </a:xfrm>
          <a:prstGeom prst="rect">
            <a:avLst/>
          </a:prstGeom>
          <a:noFill/>
          <a:ln w="9525">
            <a:noFill/>
            <a:miter lim="800000"/>
            <a:headEnd/>
            <a:tailEnd/>
          </a:ln>
          <a:effectLst>
            <a:innerShdw blurRad="114300">
              <a:prstClr val="black"/>
            </a:innerShdw>
          </a:effectLst>
        </p:spPr>
      </p:pic>
      <p:sp>
        <p:nvSpPr>
          <p:cNvPr id="29699" name="Line 3"/>
          <p:cNvSpPr>
            <a:spLocks noChangeShapeType="1"/>
          </p:cNvSpPr>
          <p:nvPr/>
        </p:nvSpPr>
        <p:spPr bwMode="auto">
          <a:xfrm flipV="1">
            <a:off x="2514600" y="4572000"/>
            <a:ext cx="304800" cy="76200"/>
          </a:xfrm>
          <a:prstGeom prst="line">
            <a:avLst/>
          </a:prstGeom>
          <a:noFill/>
          <a:ln w="57150">
            <a:solidFill>
              <a:schemeClr val="tx1"/>
            </a:solidFill>
            <a:round/>
            <a:headEnd/>
            <a:tailEnd/>
          </a:ln>
        </p:spPr>
        <p:txBody>
          <a:bodyPr/>
          <a:lstStyle/>
          <a:p>
            <a:endParaRPr lang="en-US"/>
          </a:p>
        </p:txBody>
      </p:sp>
      <p:sp>
        <p:nvSpPr>
          <p:cNvPr id="29700" name="Line 4"/>
          <p:cNvSpPr>
            <a:spLocks noChangeShapeType="1"/>
          </p:cNvSpPr>
          <p:nvPr/>
        </p:nvSpPr>
        <p:spPr bwMode="auto">
          <a:xfrm>
            <a:off x="1524000" y="5410200"/>
            <a:ext cx="381000" cy="0"/>
          </a:xfrm>
          <a:prstGeom prst="line">
            <a:avLst/>
          </a:prstGeom>
          <a:noFill/>
          <a:ln w="76200">
            <a:solidFill>
              <a:schemeClr val="tx2"/>
            </a:solidFill>
            <a:round/>
            <a:headEnd/>
            <a:tailEnd/>
          </a:ln>
        </p:spPr>
        <p:txBody>
          <a:bodyPr/>
          <a:lstStyle/>
          <a:p>
            <a:endParaRPr lang="en-US"/>
          </a:p>
        </p:txBody>
      </p:sp>
      <p:sp>
        <p:nvSpPr>
          <p:cNvPr id="29701" name="Text Box 5"/>
          <p:cNvSpPr txBox="1">
            <a:spLocks noChangeArrowheads="1"/>
          </p:cNvSpPr>
          <p:nvPr/>
        </p:nvSpPr>
        <p:spPr bwMode="auto">
          <a:xfrm>
            <a:off x="533400" y="0"/>
            <a:ext cx="8152553" cy="584775"/>
          </a:xfrm>
          <a:prstGeom prst="rect">
            <a:avLst/>
          </a:prstGeom>
          <a:noFill/>
          <a:ln w="9525">
            <a:noFill/>
            <a:miter lim="800000"/>
            <a:headEnd/>
            <a:tailEnd/>
          </a:ln>
        </p:spPr>
        <p:txBody>
          <a:bodyPr wrap="none">
            <a:spAutoFit/>
          </a:bodyPr>
          <a:lstStyle/>
          <a:p>
            <a:pPr eaLnBrk="1" hangingPunct="1"/>
            <a:r>
              <a:rPr lang="en-US" sz="3200" b="1" i="0" dirty="0">
                <a:solidFill>
                  <a:schemeClr val="tx2"/>
                </a:solidFill>
                <a:effectLst>
                  <a:outerShdw blurRad="38100" dist="38100" dir="2700000" algn="tl">
                    <a:srgbClr val="000000">
                      <a:alpha val="43137"/>
                    </a:srgbClr>
                  </a:outerShdw>
                </a:effectLst>
                <a:cs typeface="Arial" charset="0"/>
              </a:rPr>
              <a:t>Construction Road &amp; Parking Area Stabilization</a:t>
            </a:r>
          </a:p>
        </p:txBody>
      </p:sp>
      <p:sp>
        <p:nvSpPr>
          <p:cNvPr id="29702" name="Line 6"/>
          <p:cNvSpPr>
            <a:spLocks noChangeShapeType="1"/>
          </p:cNvSpPr>
          <p:nvPr/>
        </p:nvSpPr>
        <p:spPr bwMode="auto">
          <a:xfrm>
            <a:off x="2133600" y="5562600"/>
            <a:ext cx="304800" cy="0"/>
          </a:xfrm>
          <a:prstGeom prst="line">
            <a:avLst/>
          </a:prstGeom>
          <a:noFill/>
          <a:ln w="57150">
            <a:solidFill>
              <a:schemeClr val="tx1"/>
            </a:solidFill>
            <a:round/>
            <a:headEnd/>
            <a:tailEnd/>
          </a:ln>
        </p:spPr>
        <p:txBody>
          <a:bodyPr/>
          <a:lstStyle/>
          <a:p>
            <a:endParaRPr lang="en-US"/>
          </a:p>
        </p:txBody>
      </p:sp>
      <p:sp>
        <p:nvSpPr>
          <p:cNvPr id="29703" name="Line 7"/>
          <p:cNvSpPr>
            <a:spLocks noChangeShapeType="1"/>
          </p:cNvSpPr>
          <p:nvPr/>
        </p:nvSpPr>
        <p:spPr bwMode="auto">
          <a:xfrm flipV="1">
            <a:off x="2133600" y="4800600"/>
            <a:ext cx="228600" cy="76200"/>
          </a:xfrm>
          <a:prstGeom prst="line">
            <a:avLst/>
          </a:prstGeom>
          <a:noFill/>
          <a:ln w="57150">
            <a:solidFill>
              <a:schemeClr val="tx1"/>
            </a:solidFill>
            <a:round/>
            <a:headEnd/>
            <a:tailEnd/>
          </a:ln>
        </p:spPr>
        <p:txBody>
          <a:bodyPr/>
          <a:lstStyle/>
          <a:p>
            <a:endParaRPr lang="en-US"/>
          </a:p>
        </p:txBody>
      </p:sp>
      <p:sp>
        <p:nvSpPr>
          <p:cNvPr id="29704" name="Text Box 8"/>
          <p:cNvSpPr txBox="1">
            <a:spLocks noChangeArrowheads="1"/>
          </p:cNvSpPr>
          <p:nvPr/>
        </p:nvSpPr>
        <p:spPr bwMode="auto">
          <a:xfrm>
            <a:off x="7812088" y="533400"/>
            <a:ext cx="1119602" cy="1200329"/>
          </a:xfrm>
          <a:prstGeom prst="rect">
            <a:avLst/>
          </a:prstGeom>
          <a:noFill/>
          <a:ln w="9525">
            <a:noFill/>
            <a:miter lim="800000"/>
            <a:headEnd/>
            <a:tailEnd/>
          </a:ln>
        </p:spPr>
        <p:txBody>
          <a:bodyPr wrap="none">
            <a:spAutoFit/>
          </a:bodyPr>
          <a:lstStyle/>
          <a:p>
            <a:r>
              <a:rPr lang="en-US" sz="1800" b="1" i="0" dirty="0">
                <a:solidFill>
                  <a:schemeClr val="bg2"/>
                </a:solidFill>
              </a:rPr>
              <a:t>BMP</a:t>
            </a:r>
          </a:p>
          <a:p>
            <a:r>
              <a:rPr lang="en-US" sz="1800" b="1" i="0" dirty="0">
                <a:solidFill>
                  <a:schemeClr val="bg2"/>
                </a:solidFill>
              </a:rPr>
              <a:t>WA C-107</a:t>
            </a:r>
          </a:p>
          <a:p>
            <a:r>
              <a:rPr lang="en-US" sz="1800" b="1" i="0" dirty="0">
                <a:solidFill>
                  <a:schemeClr val="bg2"/>
                </a:solidFill>
              </a:rPr>
              <a:t>OR SC-10</a:t>
            </a:r>
          </a:p>
          <a:p>
            <a:r>
              <a:rPr lang="en-US" sz="1800" b="1" i="0" dirty="0">
                <a:solidFill>
                  <a:schemeClr val="bg2"/>
                </a:solidFill>
              </a:rPr>
              <a:t>AK </a:t>
            </a:r>
            <a:r>
              <a:rPr lang="en-US" b="1" dirty="0">
                <a:solidFill>
                  <a:schemeClr val="bg2"/>
                </a:solidFill>
              </a:rPr>
              <a:t>- 21</a:t>
            </a:r>
            <a:endParaRPr lang="en-US" sz="1800" b="1" i="0" dirty="0">
              <a:solidFill>
                <a:schemeClr val="bg2"/>
              </a:solidFil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www.horizonsunlimited.com/images/0263704-TruckInMud2.jpg"/>
          <p:cNvPicPr>
            <a:picLocks noChangeAspect="1" noChangeArrowheads="1"/>
          </p:cNvPicPr>
          <p:nvPr/>
        </p:nvPicPr>
        <p:blipFill>
          <a:blip r:embed="rId2" cstate="print"/>
          <a:srcRect/>
          <a:stretch>
            <a:fillRect/>
          </a:stretch>
        </p:blipFill>
        <p:spPr bwMode="auto">
          <a:xfrm>
            <a:off x="-9153" y="0"/>
            <a:ext cx="9153153" cy="6858001"/>
          </a:xfrm>
          <a:prstGeom prst="rect">
            <a:avLst/>
          </a:prstGeom>
          <a:noFill/>
          <a:effectLst>
            <a:innerShdw blurRad="114300">
              <a:prstClr val="black"/>
            </a:innerShdw>
          </a:effectLst>
        </p:spPr>
      </p:pic>
      <p:sp>
        <p:nvSpPr>
          <p:cNvPr id="1027074" name="Rectangle 2"/>
          <p:cNvSpPr>
            <a:spLocks noGrp="1" noChangeArrowheads="1"/>
          </p:cNvSpPr>
          <p:nvPr>
            <p:ph type="title"/>
          </p:nvPr>
        </p:nvSpPr>
        <p:spPr>
          <a:xfrm>
            <a:off x="152400" y="5410200"/>
            <a:ext cx="8686800" cy="1371600"/>
          </a:xfrm>
        </p:spPr>
        <p:txBody>
          <a:bodyPr>
            <a:normAutofit fontScale="90000"/>
          </a:bodyPr>
          <a:lstStyle/>
          <a:p>
            <a:pPr algn="l" eaLnBrk="1" hangingPunct="1">
              <a:defRPr/>
            </a:pPr>
            <a:r>
              <a:rPr lang="en-US" sz="4800" b="1" dirty="0">
                <a:solidFill>
                  <a:schemeClr val="bg1"/>
                </a:solidFill>
              </a:rPr>
              <a:t>Parking of Vehicles </a:t>
            </a:r>
            <a:br>
              <a:rPr lang="en-US" sz="4800" b="1" dirty="0">
                <a:solidFill>
                  <a:schemeClr val="bg1"/>
                </a:solidFill>
              </a:rPr>
            </a:br>
            <a:r>
              <a:rPr lang="en-US" sz="4800" b="1" dirty="0">
                <a:solidFill>
                  <a:schemeClr val="bg1"/>
                </a:solidFill>
              </a:rPr>
              <a:t>Willy - Nilly Does Not Help</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101" name="Rectangle 5"/>
          <p:cNvSpPr>
            <a:spLocks noGrp="1" noChangeArrowheads="1"/>
          </p:cNvSpPr>
          <p:nvPr>
            <p:ph type="title"/>
          </p:nvPr>
        </p:nvSpPr>
        <p:spPr>
          <a:xfrm>
            <a:off x="457200" y="304800"/>
            <a:ext cx="8229600" cy="1371600"/>
          </a:xfrm>
        </p:spPr>
        <p:txBody>
          <a:bodyPr>
            <a:normAutofit fontScale="90000"/>
          </a:bodyPr>
          <a:lstStyle/>
          <a:p>
            <a:pPr eaLnBrk="1" hangingPunct="1">
              <a:defRPr/>
            </a:pPr>
            <a:r>
              <a:rPr lang="en-US" sz="4000" b="1" dirty="0"/>
              <a:t>Uncontrolled Construction Access are Major Sources for Stormwater Pollution</a:t>
            </a:r>
          </a:p>
        </p:txBody>
      </p:sp>
      <p:pic>
        <p:nvPicPr>
          <p:cNvPr id="23555" name="Picture 4" descr="Image0004"/>
          <p:cNvPicPr>
            <a:picLocks noGrp="1" noChangeAspect="1" noChangeArrowheads="1"/>
          </p:cNvPicPr>
          <p:nvPr>
            <p:ph idx="1"/>
          </p:nvPr>
        </p:nvPicPr>
        <p:blipFill>
          <a:blip r:embed="rId2" cstate="email">
            <a:lum bright="18000"/>
            <a:extLst>
              <a:ext uri="{28A0092B-C50C-407E-A947-70E740481C1C}">
                <a14:useLocalDpi xmlns:a14="http://schemas.microsoft.com/office/drawing/2010/main"/>
              </a:ext>
            </a:extLst>
          </a:blip>
          <a:srcRect/>
          <a:stretch>
            <a:fillRect/>
          </a:stretch>
        </p:blipFill>
        <p:spPr>
          <a:xfrm>
            <a:off x="0" y="1943100"/>
            <a:ext cx="9144000" cy="4914900"/>
          </a:xfrm>
          <a:noFill/>
        </p:spPr>
      </p:pic>
      <p:pic>
        <p:nvPicPr>
          <p:cNvPr id="1028103" name="Picture 7" descr="Oct 11th  #3"/>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2495457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8103"/>
                                        </p:tgtEl>
                                        <p:attrNameLst>
                                          <p:attrName>style.visibility</p:attrName>
                                        </p:attrNameLst>
                                      </p:cBhvr>
                                      <p:to>
                                        <p:strVal val="visible"/>
                                      </p:to>
                                    </p:set>
                                    <p:animEffect transition="in" filter="dissolve">
                                      <p:cBhvr>
                                        <p:cTn id="7" dur="500"/>
                                        <p:tgtEl>
                                          <p:spTgt spid="1028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Mud Mats 072"/>
          <p:cNvPicPr>
            <a:picLocks noChangeAspect="1" noChangeArrowheads="1"/>
          </p:cNvPicPr>
          <p:nvPr/>
        </p:nvPicPr>
        <p:blipFill>
          <a:blip r:embed="rId2" cstate="print"/>
          <a:srcRect/>
          <a:stretch>
            <a:fillRect/>
          </a:stretch>
        </p:blipFill>
        <p:spPr bwMode="auto">
          <a:xfrm>
            <a:off x="228600" y="1981200"/>
            <a:ext cx="6172200" cy="4629150"/>
          </a:xfrm>
          <a:prstGeom prst="rect">
            <a:avLst/>
          </a:prstGeom>
          <a:noFill/>
          <a:ln w="9525">
            <a:noFill/>
            <a:miter lim="800000"/>
            <a:headEnd/>
            <a:tailEnd/>
          </a:ln>
        </p:spPr>
      </p:pic>
      <p:pic>
        <p:nvPicPr>
          <p:cNvPr id="1059844" name="Picture 4" descr="Mud Mats 101"/>
          <p:cNvPicPr>
            <a:picLocks noChangeAspect="1" noChangeArrowheads="1"/>
          </p:cNvPicPr>
          <p:nvPr/>
        </p:nvPicPr>
        <p:blipFill>
          <a:blip r:embed="rId3" cstate="print"/>
          <a:srcRect/>
          <a:stretch>
            <a:fillRect/>
          </a:stretch>
        </p:blipFill>
        <p:spPr bwMode="auto">
          <a:xfrm>
            <a:off x="4064080" y="2667000"/>
            <a:ext cx="4851320" cy="3638490"/>
          </a:xfrm>
          <a:prstGeom prst="rect">
            <a:avLst/>
          </a:prstGeom>
          <a:noFill/>
          <a:ln w="9525">
            <a:noFill/>
            <a:miter lim="800000"/>
            <a:headEnd/>
            <a:tailEnd/>
          </a:ln>
        </p:spPr>
      </p:pic>
      <p:sp>
        <p:nvSpPr>
          <p:cNvPr id="30725" name="Text Box 8"/>
          <p:cNvSpPr txBox="1">
            <a:spLocks noChangeArrowheads="1"/>
          </p:cNvSpPr>
          <p:nvPr/>
        </p:nvSpPr>
        <p:spPr bwMode="auto">
          <a:xfrm>
            <a:off x="304800" y="304800"/>
            <a:ext cx="2166938" cy="579438"/>
          </a:xfrm>
          <a:prstGeom prst="rect">
            <a:avLst/>
          </a:prstGeom>
          <a:noFill/>
          <a:ln w="9525">
            <a:noFill/>
            <a:miter lim="800000"/>
            <a:headEnd/>
            <a:tailEnd/>
          </a:ln>
        </p:spPr>
        <p:txBody>
          <a:bodyPr wrap="none">
            <a:spAutoFit/>
          </a:bodyPr>
          <a:lstStyle/>
          <a:p>
            <a:r>
              <a:rPr lang="en-US" sz="3200" b="1" i="0"/>
              <a:t>Mud Mats</a:t>
            </a:r>
          </a:p>
        </p:txBody>
      </p:sp>
      <p:pic>
        <p:nvPicPr>
          <p:cNvPr id="5" name="Picture 11" descr="D:\Projects-various\Eagle Emergency Response Detour Rd\Pictures1\STH74439.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91790" y="304800"/>
            <a:ext cx="4749800" cy="3562350"/>
          </a:xfrm>
          <a:prstGeom prst="rect">
            <a:avLst/>
          </a:prstGeom>
          <a:noFill/>
          <a:ln w="9525">
            <a:noFill/>
            <a:miter lim="800000"/>
            <a:headEnd/>
            <a:tailEnd/>
          </a:ln>
        </p:spPr>
      </p:pic>
      <p:sp>
        <p:nvSpPr>
          <p:cNvPr id="6" name="TextBox 5"/>
          <p:cNvSpPr txBox="1"/>
          <p:nvPr/>
        </p:nvSpPr>
        <p:spPr>
          <a:xfrm>
            <a:off x="7950123" y="4781490"/>
            <a:ext cx="736677" cy="400110"/>
          </a:xfrm>
          <a:prstGeom prst="rect">
            <a:avLst/>
          </a:prstGeom>
          <a:noFill/>
        </p:spPr>
        <p:txBody>
          <a:bodyPr wrap="none" rtlCol="0">
            <a:spAutoFit/>
          </a:bodyPr>
          <a:lstStyle/>
          <a:p>
            <a:r>
              <a:rPr lang="en-US" sz="2000" dirty="0">
                <a:solidFill>
                  <a:schemeClr val="bg1"/>
                </a:solidFill>
              </a:rPr>
              <a:t>Eagle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98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DSC00077"/>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1886704"/>
            <a:ext cx="9144000" cy="4895096"/>
          </a:xfrm>
          <a:prstGeom prst="rect">
            <a:avLst/>
          </a:prstGeom>
          <a:noFill/>
          <a:ln w="9525">
            <a:noFill/>
            <a:miter lim="800000"/>
            <a:headEnd/>
            <a:tailEnd/>
          </a:ln>
          <a:effectLst>
            <a:innerShdw blurRad="114300">
              <a:prstClr val="black"/>
            </a:innerShdw>
          </a:effectLst>
        </p:spPr>
      </p:pic>
      <p:sp>
        <p:nvSpPr>
          <p:cNvPr id="910339" name="Text Box 3"/>
          <p:cNvSpPr txBox="1">
            <a:spLocks noChangeArrowheads="1"/>
          </p:cNvSpPr>
          <p:nvPr/>
        </p:nvSpPr>
        <p:spPr bwMode="auto">
          <a:xfrm>
            <a:off x="757237" y="229850"/>
            <a:ext cx="7853363" cy="1446550"/>
          </a:xfrm>
          <a:prstGeom prst="rect">
            <a:avLst/>
          </a:prstGeom>
          <a:noFill/>
          <a:ln w="9525" algn="ctr">
            <a:noFill/>
            <a:miter lim="800000"/>
            <a:headEnd/>
            <a:tailEnd/>
          </a:ln>
          <a:effectLst/>
        </p:spPr>
        <p:txBody>
          <a:bodyPr wrap="square">
            <a:spAutoFit/>
          </a:bodyPr>
          <a:lstStyle/>
          <a:p>
            <a:pPr algn="ctr" eaLnBrk="1" hangingPunct="1">
              <a:defRPr/>
            </a:pPr>
            <a:r>
              <a:rPr lang="en-US" sz="4400" b="1" i="0" dirty="0">
                <a:solidFill>
                  <a:schemeClr val="tx2"/>
                </a:solidFill>
                <a:effectLst>
                  <a:outerShdw blurRad="38100" dist="38100" dir="2700000" algn="tl">
                    <a:srgbClr val="000000"/>
                  </a:outerShdw>
                </a:effectLst>
                <a:cs typeface="Arial" charset="0"/>
              </a:rPr>
              <a:t>SINGLE FAMILY RESIDENCE</a:t>
            </a:r>
          </a:p>
          <a:p>
            <a:pPr algn="ctr" eaLnBrk="1" hangingPunct="1">
              <a:defRPr/>
            </a:pPr>
            <a:r>
              <a:rPr lang="en-US" sz="4400" b="1" i="0" dirty="0">
                <a:solidFill>
                  <a:schemeClr val="tx2"/>
                </a:solidFill>
                <a:effectLst>
                  <a:outerShdw blurRad="38100" dist="38100" dir="2700000" algn="tl">
                    <a:srgbClr val="000000"/>
                  </a:outerShdw>
                </a:effectLst>
                <a:cs typeface="Arial" charset="0"/>
              </a:rPr>
              <a:t>Individual Construction Entrance</a:t>
            </a:r>
            <a:r>
              <a:rPr lang="en-US" sz="4400" i="0" dirty="0">
                <a:solidFill>
                  <a:schemeClr val="tx2"/>
                </a:solidFill>
                <a:latin typeface="Times New Roman" pitchFamily="18" charset="0"/>
                <a:cs typeface="Arial" charset="0"/>
              </a:rPr>
              <a:t>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02-08-06 043"/>
          <p:cNvPicPr>
            <a:picLocks noChangeAspect="1" noChangeArrowheads="1"/>
          </p:cNvPicPr>
          <p:nvPr/>
        </p:nvPicPr>
        <p:blipFill>
          <a:blip r:embed="rId2" cstate="email">
            <a:lum bright="6000"/>
            <a:extLst>
              <a:ext uri="{28A0092B-C50C-407E-A947-70E740481C1C}">
                <a14:useLocalDpi xmlns:a14="http://schemas.microsoft.com/office/drawing/2010/main"/>
              </a:ext>
            </a:extLst>
          </a:blip>
          <a:srcRect/>
          <a:stretch>
            <a:fillRect/>
          </a:stretch>
        </p:blipFill>
        <p:spPr bwMode="auto">
          <a:xfrm>
            <a:off x="0" y="1371600"/>
            <a:ext cx="9144000" cy="5486400"/>
          </a:xfrm>
          <a:prstGeom prst="rect">
            <a:avLst/>
          </a:prstGeom>
          <a:noFill/>
          <a:ln w="9525">
            <a:noFill/>
            <a:miter lim="800000"/>
            <a:headEnd/>
            <a:tailEnd/>
          </a:ln>
          <a:effectLst>
            <a:innerShdw blurRad="114300">
              <a:prstClr val="black"/>
            </a:innerShdw>
          </a:effectLst>
        </p:spPr>
      </p:pic>
      <p:sp>
        <p:nvSpPr>
          <p:cNvPr id="912387" name="Text Box 3"/>
          <p:cNvSpPr txBox="1">
            <a:spLocks noChangeArrowheads="1"/>
          </p:cNvSpPr>
          <p:nvPr/>
        </p:nvSpPr>
        <p:spPr bwMode="auto">
          <a:xfrm>
            <a:off x="469076" y="0"/>
            <a:ext cx="8141524" cy="1323439"/>
          </a:xfrm>
          <a:prstGeom prst="rect">
            <a:avLst/>
          </a:prstGeom>
          <a:noFill/>
          <a:ln w="9525">
            <a:noFill/>
            <a:miter lim="800000"/>
            <a:headEnd/>
            <a:tailEnd/>
          </a:ln>
          <a:effectLst/>
        </p:spPr>
        <p:txBody>
          <a:bodyPr wrap="none">
            <a:spAutoFit/>
          </a:bodyPr>
          <a:lstStyle/>
          <a:p>
            <a:pPr algn="ctr" eaLnBrk="1" hangingPunct="1">
              <a:defRPr/>
            </a:pPr>
            <a:r>
              <a:rPr lang="en-US" sz="4000" b="1" i="0" dirty="0">
                <a:solidFill>
                  <a:schemeClr val="tx2"/>
                </a:solidFill>
                <a:effectLst>
                  <a:outerShdw blurRad="38100" dist="38100" dir="2700000" algn="tl">
                    <a:srgbClr val="000000"/>
                  </a:outerShdw>
                </a:effectLst>
                <a:cs typeface="Arial" charset="0"/>
              </a:rPr>
              <a:t>LARGER SITES WITH MORE TRAFFIC</a:t>
            </a:r>
          </a:p>
          <a:p>
            <a:pPr algn="ctr" eaLnBrk="1" hangingPunct="1">
              <a:defRPr/>
            </a:pPr>
            <a:r>
              <a:rPr lang="en-US" sz="4000" b="1" i="0" dirty="0">
                <a:solidFill>
                  <a:schemeClr val="tx2"/>
                </a:solidFill>
                <a:effectLst>
                  <a:outerShdw blurRad="38100" dist="38100" dir="2700000" algn="tl">
                    <a:srgbClr val="000000"/>
                  </a:outerShdw>
                </a:effectLst>
                <a:cs typeface="Arial" charset="0"/>
              </a:rPr>
              <a:t>NEED LARGER &amp; LONGER ENTRANCES</a:t>
            </a:r>
          </a:p>
        </p:txBody>
      </p:sp>
      <p:sp>
        <p:nvSpPr>
          <p:cNvPr id="912388" name="Text Box 4"/>
          <p:cNvSpPr txBox="1">
            <a:spLocks noChangeArrowheads="1"/>
          </p:cNvSpPr>
          <p:nvPr/>
        </p:nvSpPr>
        <p:spPr bwMode="auto">
          <a:xfrm>
            <a:off x="304800" y="5410200"/>
            <a:ext cx="8612486" cy="1323439"/>
          </a:xfrm>
          <a:prstGeom prst="rect">
            <a:avLst/>
          </a:prstGeom>
          <a:noFill/>
          <a:ln w="9525">
            <a:noFill/>
            <a:miter lim="800000"/>
            <a:headEnd/>
            <a:tailEnd/>
          </a:ln>
          <a:effectLst/>
        </p:spPr>
        <p:txBody>
          <a:bodyPr wrap="none">
            <a:spAutoFit/>
          </a:bodyPr>
          <a:lstStyle/>
          <a:p>
            <a:pPr eaLnBrk="1" hangingPunct="1">
              <a:defRPr/>
            </a:pPr>
            <a:r>
              <a:rPr lang="en-US" sz="4000" b="1" i="0" dirty="0">
                <a:solidFill>
                  <a:schemeClr val="bg1"/>
                </a:solidFill>
                <a:cs typeface="Arial" charset="0"/>
              </a:rPr>
              <a:t>PERFORMANCE GOALS:</a:t>
            </a:r>
          </a:p>
          <a:p>
            <a:pPr eaLnBrk="1" hangingPunct="1">
              <a:defRPr/>
            </a:pPr>
            <a:r>
              <a:rPr lang="en-US" sz="4000" b="1" i="0" u="sng" dirty="0">
                <a:solidFill>
                  <a:schemeClr val="bg1"/>
                </a:solidFill>
                <a:cs typeface="Arial" charset="0"/>
              </a:rPr>
              <a:t>No</a:t>
            </a:r>
            <a:r>
              <a:rPr lang="en-US" sz="4000" b="1" i="0" dirty="0">
                <a:solidFill>
                  <a:schemeClr val="bg1"/>
                </a:solidFill>
                <a:cs typeface="Arial" charset="0"/>
              </a:rPr>
              <a:t> off site tracking to adjoining streets!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12388"/>
                                        </p:tgtEl>
                                        <p:attrNameLst>
                                          <p:attrName>style.visibility</p:attrName>
                                        </p:attrNameLst>
                                      </p:cBhvr>
                                      <p:to>
                                        <p:strVal val="visible"/>
                                      </p:to>
                                    </p:set>
                                    <p:animEffect transition="in" filter="dissolve">
                                      <p:cBhvr>
                                        <p:cTn id="7" dur="500"/>
                                        <p:tgtEl>
                                          <p:spTgt spid="9123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2388"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ChangeAspect="1"/>
          </p:cNvGraphicFramePr>
          <p:nvPr/>
        </p:nvGraphicFramePr>
        <p:xfrm>
          <a:off x="0" y="0"/>
          <a:ext cx="4572000" cy="3429000"/>
        </p:xfrm>
        <a:graphic>
          <a:graphicData uri="http://schemas.openxmlformats.org/presentationml/2006/ole">
            <mc:AlternateContent xmlns:mc="http://schemas.openxmlformats.org/markup-compatibility/2006">
              <mc:Choice xmlns:v="urn:schemas-microsoft-com:vml" Requires="v">
                <p:oleObj name="Photo Editor Photo" r:id="rId3" imgW="12193702" imgH="9142857" progId="">
                  <p:embed/>
                </p:oleObj>
              </mc:Choice>
              <mc:Fallback>
                <p:oleObj name="Photo Editor Photo" r:id="rId3" imgW="12193702" imgH="9142857" progId="">
                  <p:embed/>
                  <p:pic>
                    <p:nvPicPr>
                      <p:cNvPr id="0" name="Object 2"/>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bwMode="auto">
                      <a:xfrm>
                        <a:off x="0" y="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7" name="Picture 3" descr="Forest II 516"/>
          <p:cNvPicPr>
            <a:picLocks noChangeAspect="1" noChangeArrowheads="1"/>
          </p:cNvPicPr>
          <p:nvPr/>
        </p:nvPicPr>
        <p:blipFill>
          <a:blip r:embed="rId5" cstate="email">
            <a:lum bright="12000"/>
            <a:extLst>
              <a:ext uri="{28A0092B-C50C-407E-A947-70E740481C1C}">
                <a14:useLocalDpi xmlns:a14="http://schemas.microsoft.com/office/drawing/2010/main"/>
              </a:ext>
            </a:extLst>
          </a:blip>
          <a:srcRect/>
          <a:stretch>
            <a:fillRect/>
          </a:stretch>
        </p:blipFill>
        <p:spPr bwMode="auto">
          <a:xfrm>
            <a:off x="4572000" y="3429000"/>
            <a:ext cx="4572000" cy="3429000"/>
          </a:xfrm>
          <a:prstGeom prst="rect">
            <a:avLst/>
          </a:prstGeom>
          <a:noFill/>
          <a:ln w="9525">
            <a:noFill/>
            <a:miter lim="800000"/>
            <a:headEnd/>
            <a:tailEnd/>
          </a:ln>
        </p:spPr>
      </p:pic>
      <p:pic>
        <p:nvPicPr>
          <p:cNvPr id="1028" name="Picture 4" descr="Pics 2 462"/>
          <p:cNvPicPr>
            <a:picLocks noChangeAspect="1" noChangeArrowheads="1"/>
          </p:cNvPicPr>
          <p:nvPr/>
        </p:nvPicPr>
        <p:blipFill>
          <a:blip r:embed="rId6" cstate="email">
            <a:lum bright="18000"/>
            <a:extLst>
              <a:ext uri="{28A0092B-C50C-407E-A947-70E740481C1C}">
                <a14:useLocalDpi xmlns:a14="http://schemas.microsoft.com/office/drawing/2010/main"/>
              </a:ext>
            </a:extLst>
          </a:blip>
          <a:srcRect/>
          <a:stretch>
            <a:fillRect/>
          </a:stretch>
        </p:blipFill>
        <p:spPr bwMode="auto">
          <a:xfrm>
            <a:off x="0" y="3429000"/>
            <a:ext cx="4572000" cy="3429000"/>
          </a:xfrm>
          <a:prstGeom prst="rect">
            <a:avLst/>
          </a:prstGeom>
          <a:noFill/>
          <a:ln w="9525">
            <a:noFill/>
            <a:miter lim="800000"/>
            <a:headEnd/>
            <a:tailEnd/>
          </a:ln>
        </p:spPr>
      </p:pic>
      <p:pic>
        <p:nvPicPr>
          <p:cNvPr id="1029" name="Picture 5" descr="3-3-06 004"/>
          <p:cNvPicPr>
            <a:picLocks noChangeAspect="1" noChangeArrowheads="1"/>
          </p:cNvPicPr>
          <p:nvPr/>
        </p:nvPicPr>
        <p:blipFill>
          <a:blip r:embed="rId7" cstate="email">
            <a:lum bright="6000"/>
            <a:extLst>
              <a:ext uri="{28A0092B-C50C-407E-A947-70E740481C1C}">
                <a14:useLocalDpi xmlns:a14="http://schemas.microsoft.com/office/drawing/2010/main"/>
              </a:ext>
            </a:extLst>
          </a:blip>
          <a:srcRect/>
          <a:stretch>
            <a:fillRect/>
          </a:stretch>
        </p:blipFill>
        <p:spPr bwMode="auto">
          <a:xfrm>
            <a:off x="4572000" y="19050"/>
            <a:ext cx="4572000" cy="3429000"/>
          </a:xfrm>
          <a:prstGeom prst="rect">
            <a:avLst/>
          </a:prstGeom>
          <a:noFill/>
          <a:ln w="9525">
            <a:noFill/>
            <a:miter lim="800000"/>
            <a:headEnd/>
            <a:tailEnd/>
          </a:ln>
        </p:spPr>
      </p:pic>
      <p:sp>
        <p:nvSpPr>
          <p:cNvPr id="6" name="TextBox 5"/>
          <p:cNvSpPr txBox="1"/>
          <p:nvPr/>
        </p:nvSpPr>
        <p:spPr>
          <a:xfrm>
            <a:off x="1600200" y="3283803"/>
            <a:ext cx="7626062" cy="830997"/>
          </a:xfrm>
          <a:prstGeom prst="rect">
            <a:avLst/>
          </a:prstGeom>
          <a:noFill/>
        </p:spPr>
        <p:txBody>
          <a:bodyPr wrap="none" rtlCol="0">
            <a:spAutoFit/>
          </a:bodyPr>
          <a:lstStyle/>
          <a:p>
            <a:r>
              <a:rPr lang="en-US" sz="4800" dirty="0">
                <a:solidFill>
                  <a:schemeClr val="bg1"/>
                </a:solidFill>
              </a:rPr>
              <a:t>Inspection / Corrective Action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1A7E69-3098-49C8-9E71-73D71D5035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2" name="TextBox 1">
            <a:extLst>
              <a:ext uri="{FF2B5EF4-FFF2-40B4-BE49-F238E27FC236}">
                <a16:creationId xmlns:a16="http://schemas.microsoft.com/office/drawing/2014/main" id="{C589AEB3-EF6C-41F4-BA74-0AFC772B1699}"/>
              </a:ext>
            </a:extLst>
          </p:cNvPr>
          <p:cNvSpPr txBox="1"/>
          <p:nvPr/>
        </p:nvSpPr>
        <p:spPr>
          <a:xfrm>
            <a:off x="152400" y="4572000"/>
            <a:ext cx="4068871" cy="2123658"/>
          </a:xfrm>
          <a:prstGeom prst="rect">
            <a:avLst/>
          </a:prstGeom>
          <a:solidFill>
            <a:schemeClr val="tx1">
              <a:lumMod val="50000"/>
              <a:alpha val="62000"/>
            </a:schemeClr>
          </a:solidFill>
        </p:spPr>
        <p:txBody>
          <a:bodyPr wrap="none" rtlCol="0">
            <a:spAutoFit/>
          </a:bodyPr>
          <a:lstStyle/>
          <a:p>
            <a:pPr marL="285750" indent="-285750">
              <a:buFont typeface="Wingdings" panose="05000000000000000000" pitchFamily="2" charset="2"/>
              <a:buChar char="ü"/>
            </a:pPr>
            <a:r>
              <a:rPr lang="en-US" sz="4400" dirty="0">
                <a:effectLst>
                  <a:outerShdw blurRad="38100" dist="38100" dir="2700000" algn="tl">
                    <a:srgbClr val="000000">
                      <a:alpha val="43137"/>
                    </a:srgbClr>
                  </a:outerShdw>
                </a:effectLst>
              </a:rPr>
              <a:t>Clean Site</a:t>
            </a:r>
          </a:p>
          <a:p>
            <a:pPr marL="285750" indent="-285750">
              <a:buFont typeface="Wingdings" panose="05000000000000000000" pitchFamily="2" charset="2"/>
              <a:buChar char="ü"/>
            </a:pPr>
            <a:r>
              <a:rPr lang="en-US" sz="4400" dirty="0">
                <a:effectLst>
                  <a:outerShdw blurRad="38100" dist="38100" dir="2700000" algn="tl">
                    <a:srgbClr val="000000">
                      <a:alpha val="43137"/>
                    </a:srgbClr>
                  </a:outerShdw>
                </a:effectLst>
              </a:rPr>
              <a:t>Safe Site</a:t>
            </a:r>
          </a:p>
          <a:p>
            <a:pPr marL="285750" indent="-285750">
              <a:buFont typeface="Wingdings" panose="05000000000000000000" pitchFamily="2" charset="2"/>
              <a:buChar char="ü"/>
            </a:pPr>
            <a:r>
              <a:rPr lang="en-US" sz="4400" dirty="0">
                <a:effectLst>
                  <a:outerShdw blurRad="38100" dist="38100" dir="2700000" algn="tl">
                    <a:srgbClr val="000000">
                      <a:alpha val="43137"/>
                    </a:srgbClr>
                  </a:outerShdw>
                </a:effectLst>
              </a:rPr>
              <a:t>Productive Site</a:t>
            </a:r>
          </a:p>
        </p:txBody>
      </p:sp>
    </p:spTree>
    <p:extLst>
      <p:ext uri="{BB962C8B-B14F-4D97-AF65-F5344CB8AC3E}">
        <p14:creationId xmlns:p14="http://schemas.microsoft.com/office/powerpoint/2010/main" val="20015934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4" descr="6-24-07 09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35843" name="Picture 5" descr="6-24-07 09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463925"/>
            <a:ext cx="4833938" cy="3394075"/>
          </a:xfrm>
          <a:prstGeom prst="rect">
            <a:avLst/>
          </a:prstGeom>
          <a:noFill/>
          <a:ln w="38100">
            <a:solidFill>
              <a:schemeClr val="bg2"/>
            </a:solidFill>
            <a:miter lim="800000"/>
            <a:headEnd/>
            <a:tailEnd/>
          </a:ln>
        </p:spPr>
      </p:pic>
      <p:sp>
        <p:nvSpPr>
          <p:cNvPr id="35844" name="Text Box 6"/>
          <p:cNvSpPr txBox="1">
            <a:spLocks noChangeArrowheads="1"/>
          </p:cNvSpPr>
          <p:nvPr/>
        </p:nvSpPr>
        <p:spPr bwMode="auto">
          <a:xfrm>
            <a:off x="228600" y="152400"/>
            <a:ext cx="7872283" cy="646331"/>
          </a:xfrm>
          <a:prstGeom prst="rect">
            <a:avLst/>
          </a:prstGeom>
          <a:noFill/>
          <a:ln w="9525">
            <a:noFill/>
            <a:miter lim="800000"/>
            <a:headEnd/>
            <a:tailEnd/>
          </a:ln>
        </p:spPr>
        <p:txBody>
          <a:bodyPr wrap="none">
            <a:spAutoFit/>
          </a:bodyPr>
          <a:lstStyle/>
          <a:p>
            <a:r>
              <a:rPr lang="en-US" sz="3600" b="1" i="0" dirty="0">
                <a:solidFill>
                  <a:schemeClr val="bg2">
                    <a:lumMod val="50000"/>
                  </a:schemeClr>
                </a:solidFill>
              </a:rPr>
              <a:t>Modified Rumble Construction Entrance</a:t>
            </a:r>
          </a:p>
        </p:txBody>
      </p:sp>
      <p:sp>
        <p:nvSpPr>
          <p:cNvPr id="35845" name="Text Box 7"/>
          <p:cNvSpPr txBox="1">
            <a:spLocks noChangeArrowheads="1"/>
          </p:cNvSpPr>
          <p:nvPr/>
        </p:nvSpPr>
        <p:spPr bwMode="auto">
          <a:xfrm>
            <a:off x="5257800" y="5791200"/>
            <a:ext cx="3350982" cy="584775"/>
          </a:xfrm>
          <a:prstGeom prst="rect">
            <a:avLst/>
          </a:prstGeom>
          <a:noFill/>
          <a:ln w="9525">
            <a:noFill/>
            <a:miter lim="800000"/>
            <a:headEnd/>
            <a:tailEnd/>
          </a:ln>
        </p:spPr>
        <p:txBody>
          <a:bodyPr wrap="none">
            <a:spAutoFit/>
          </a:bodyPr>
          <a:lstStyle/>
          <a:p>
            <a:r>
              <a:rPr lang="en-US" sz="3200" b="1" dirty="0">
                <a:solidFill>
                  <a:schemeClr val="bg2">
                    <a:lumMod val="50000"/>
                  </a:schemeClr>
                </a:solidFill>
              </a:rPr>
              <a:t>Ingenuity in action</a:t>
            </a:r>
          </a:p>
        </p:txBody>
      </p:sp>
      <p:sp>
        <p:nvSpPr>
          <p:cNvPr id="6" name="TextBox 5"/>
          <p:cNvSpPr txBox="1"/>
          <p:nvPr/>
        </p:nvSpPr>
        <p:spPr>
          <a:xfrm>
            <a:off x="7917588" y="6336268"/>
            <a:ext cx="1177310" cy="400110"/>
          </a:xfrm>
          <a:prstGeom prst="rect">
            <a:avLst/>
          </a:prstGeom>
          <a:solidFill>
            <a:schemeClr val="bg1">
              <a:lumMod val="50000"/>
              <a:lumOff val="50000"/>
            </a:schemeClr>
          </a:solidFill>
        </p:spPr>
        <p:txBody>
          <a:bodyPr wrap="none" rtlCol="0">
            <a:spAutoFit/>
          </a:bodyPr>
          <a:lstStyle/>
          <a:p>
            <a:r>
              <a:rPr lang="en-US" sz="2000" dirty="0">
                <a:solidFill>
                  <a:schemeClr val="bg2">
                    <a:lumMod val="50000"/>
                  </a:schemeClr>
                </a:solidFill>
              </a:rPr>
              <a:t>Fairbanks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a:xfrm>
            <a:off x="381000" y="0"/>
            <a:ext cx="8229600" cy="1371600"/>
          </a:xfrm>
        </p:spPr>
        <p:txBody>
          <a:bodyPr/>
          <a:lstStyle/>
          <a:p>
            <a:pPr eaLnBrk="1" hangingPunct="1">
              <a:defRPr/>
            </a:pPr>
            <a:r>
              <a:rPr lang="en-US" b="1" dirty="0"/>
              <a:t>Clean Up As You Go!</a:t>
            </a:r>
          </a:p>
        </p:txBody>
      </p:sp>
      <p:pic>
        <p:nvPicPr>
          <p:cNvPr id="41987" name="Picture 7" descr="P5020016"/>
          <p:cNvPicPr>
            <a:picLocks noGrp="1" noChangeAspect="1" noChangeArrowheads="1"/>
          </p:cNvPicPr>
          <p:nvPr>
            <p:ph sz="half" idx="2"/>
          </p:nvPr>
        </p:nvPicPr>
        <p:blipFill>
          <a:blip r:embed="rId3" cstate="email">
            <a:lum bright="6000"/>
            <a:extLst>
              <a:ext uri="{28A0092B-C50C-407E-A947-70E740481C1C}">
                <a14:useLocalDpi xmlns:a14="http://schemas.microsoft.com/office/drawing/2010/main"/>
              </a:ext>
            </a:extLst>
          </a:blip>
          <a:srcRect/>
          <a:stretch>
            <a:fillRect/>
          </a:stretch>
        </p:blipFill>
        <p:spPr>
          <a:xfrm>
            <a:off x="4800600" y="1600200"/>
            <a:ext cx="3962400" cy="4648200"/>
          </a:xfrm>
          <a:noFill/>
          <a:effectLst>
            <a:innerShdw blurRad="114300">
              <a:prstClr val="black"/>
            </a:innerShdw>
          </a:effectLst>
        </p:spPr>
      </p:pic>
      <p:sp>
        <p:nvSpPr>
          <p:cNvPr id="490507" name="Rectangle 11"/>
          <p:cNvSpPr>
            <a:spLocks noChangeArrowheads="1"/>
          </p:cNvSpPr>
          <p:nvPr/>
        </p:nvSpPr>
        <p:spPr bwMode="auto">
          <a:xfrm>
            <a:off x="381000" y="1600200"/>
            <a:ext cx="3810000" cy="4495800"/>
          </a:xfrm>
          <a:prstGeom prst="rect">
            <a:avLst/>
          </a:prstGeom>
          <a:noFill/>
          <a:ln w="9525">
            <a:noFill/>
            <a:miter lim="800000"/>
            <a:headEnd/>
            <a:tailEnd/>
          </a:ln>
          <a:effectLst/>
        </p:spPr>
        <p:txBody>
          <a:bodyPr/>
          <a:lstStyle/>
          <a:p>
            <a:pPr marL="342900" indent="-342900" eaLnBrk="1" hangingPunct="1">
              <a:spcBef>
                <a:spcPct val="20000"/>
              </a:spcBef>
              <a:buClr>
                <a:schemeClr val="tx2"/>
              </a:buClr>
              <a:buSzPct val="65000"/>
              <a:buFont typeface="Wingdings" pitchFamily="2" charset="2"/>
              <a:buChar char="n"/>
              <a:defRPr/>
            </a:pPr>
            <a:r>
              <a:rPr lang="en-US" sz="2800" b="1" i="0" dirty="0">
                <a:effectLst>
                  <a:outerShdw blurRad="38100" dist="38100" dir="2700000" algn="tl">
                    <a:srgbClr val="000000"/>
                  </a:outerShdw>
                </a:effectLst>
              </a:rPr>
              <a:t>Public Roads Must Be Kept Clean</a:t>
            </a:r>
          </a:p>
          <a:p>
            <a:pPr marL="342900" indent="-342900" eaLnBrk="1" hangingPunct="1">
              <a:spcBef>
                <a:spcPct val="20000"/>
              </a:spcBef>
              <a:buClr>
                <a:schemeClr val="tx2"/>
              </a:buClr>
              <a:buSzPct val="65000"/>
              <a:buFont typeface="Wingdings" pitchFamily="2" charset="2"/>
              <a:buChar char="n"/>
              <a:defRPr/>
            </a:pPr>
            <a:r>
              <a:rPr lang="en-US" sz="2800" b="1" i="0" dirty="0">
                <a:effectLst>
                  <a:outerShdw blurRad="38100" dist="38100" dir="2700000" algn="tl">
                    <a:srgbClr val="000000"/>
                  </a:outerShdw>
                </a:effectLst>
              </a:rPr>
              <a:t>Dirt Must Be Disposed of in Areas With Sediment Controls</a:t>
            </a:r>
          </a:p>
          <a:p>
            <a:pPr marL="342900" indent="-342900" eaLnBrk="1" hangingPunct="1">
              <a:spcBef>
                <a:spcPct val="20000"/>
              </a:spcBef>
              <a:buClr>
                <a:schemeClr val="tx2"/>
              </a:buClr>
              <a:buSzPct val="65000"/>
              <a:buFont typeface="Wingdings" pitchFamily="2" charset="2"/>
              <a:buChar char="n"/>
              <a:defRPr/>
            </a:pPr>
            <a:r>
              <a:rPr lang="en-US" sz="2800" b="1" i="0" dirty="0">
                <a:effectLst>
                  <a:outerShdw blurRad="38100" dist="38100" dir="2700000" algn="tl">
                    <a:srgbClr val="000000"/>
                  </a:outerShdw>
                </a:effectLst>
              </a:rPr>
              <a:t>Staining vs. Tracking</a:t>
            </a:r>
          </a:p>
          <a:p>
            <a:pPr marL="342900" indent="-342900" eaLnBrk="1" hangingPunct="1">
              <a:spcBef>
                <a:spcPct val="20000"/>
              </a:spcBef>
              <a:buClr>
                <a:schemeClr val="tx2"/>
              </a:buClr>
              <a:buSzPct val="65000"/>
              <a:buFont typeface="Wingdings" pitchFamily="2" charset="2"/>
              <a:buChar char="n"/>
              <a:defRPr/>
            </a:pPr>
            <a:r>
              <a:rPr lang="en-US" sz="2800" b="1" i="0" dirty="0">
                <a:effectLst>
                  <a:outerShdw blurRad="38100" dist="38100" dir="2700000" algn="tl">
                    <a:srgbClr val="000000"/>
                  </a:outerShdw>
                </a:effectLst>
              </a:rPr>
              <a:t>Rock Entrances Need to Be Maintained</a:t>
            </a:r>
          </a:p>
          <a:p>
            <a:pPr marL="342900" indent="-342900" eaLnBrk="1" hangingPunct="1">
              <a:spcBef>
                <a:spcPct val="20000"/>
              </a:spcBef>
              <a:buClr>
                <a:schemeClr val="tx2"/>
              </a:buClr>
              <a:buSzPct val="65000"/>
              <a:buFont typeface="Wingdings" pitchFamily="2" charset="2"/>
              <a:buChar char="n"/>
              <a:defRPr/>
            </a:pPr>
            <a:r>
              <a:rPr lang="en-US" sz="2800" b="1" i="0" dirty="0">
                <a:effectLst>
                  <a:outerShdw blurRad="38100" dist="38100" dir="2700000" algn="tl">
                    <a:srgbClr val="000000"/>
                  </a:outerShdw>
                </a:effectLst>
              </a:rPr>
              <a:t>Good Housekeeping</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8-24-07 11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pic>
        <p:nvPicPr>
          <p:cNvPr id="193539" name="Picture 3" descr="8-24-07 1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43012" name="Text Box 4"/>
          <p:cNvSpPr txBox="1">
            <a:spLocks noChangeArrowheads="1"/>
          </p:cNvSpPr>
          <p:nvPr/>
        </p:nvSpPr>
        <p:spPr bwMode="auto">
          <a:xfrm>
            <a:off x="441325" y="268288"/>
            <a:ext cx="5775940" cy="646331"/>
          </a:xfrm>
          <a:prstGeom prst="rect">
            <a:avLst/>
          </a:prstGeom>
          <a:noFill/>
          <a:ln w="9525">
            <a:noFill/>
            <a:miter lim="800000"/>
            <a:headEnd/>
            <a:tailEnd/>
          </a:ln>
        </p:spPr>
        <p:txBody>
          <a:bodyPr wrap="none">
            <a:spAutoFit/>
          </a:bodyPr>
          <a:lstStyle/>
          <a:p>
            <a:r>
              <a:rPr lang="en-US" sz="3600" i="0" dirty="0">
                <a:solidFill>
                  <a:schemeClr val="bg2">
                    <a:lumMod val="50000"/>
                  </a:schemeClr>
                </a:solidFill>
                <a:latin typeface="Arial" charset="0"/>
              </a:rPr>
              <a:t>Everyone has a role to play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3539"/>
                                        </p:tgtEl>
                                        <p:attrNameLst>
                                          <p:attrName>style.visibility</p:attrName>
                                        </p:attrNameLst>
                                      </p:cBhvr>
                                      <p:to>
                                        <p:strVal val="visible"/>
                                      </p:to>
                                    </p:set>
                                    <p:animEffect transition="in" filter="fade">
                                      <p:cBhvr>
                                        <p:cTn id="7" dur="2000"/>
                                        <p:tgtEl>
                                          <p:spTgt spid="193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4" descr="7-7-07 15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700"/>
            <a:ext cx="9144000" cy="6858000"/>
          </a:xfrm>
          <a:prstGeom prst="rect">
            <a:avLst/>
          </a:prstGeom>
          <a:noFill/>
          <a:ln w="9525">
            <a:noFill/>
            <a:miter lim="800000"/>
            <a:headEnd/>
            <a:tailEnd/>
          </a:ln>
          <a:effectLst>
            <a:innerShdw blurRad="114300">
              <a:prstClr val="black"/>
            </a:innerShdw>
          </a:effectLst>
        </p:spPr>
      </p:pic>
      <p:sp>
        <p:nvSpPr>
          <p:cNvPr id="44035" name="Text Box 5"/>
          <p:cNvSpPr txBox="1">
            <a:spLocks noChangeArrowheads="1"/>
          </p:cNvSpPr>
          <p:nvPr/>
        </p:nvSpPr>
        <p:spPr bwMode="auto">
          <a:xfrm>
            <a:off x="304800" y="152400"/>
            <a:ext cx="8636595" cy="769441"/>
          </a:xfrm>
          <a:prstGeom prst="rect">
            <a:avLst/>
          </a:prstGeom>
          <a:noFill/>
          <a:ln w="9525">
            <a:noFill/>
            <a:miter lim="800000"/>
            <a:headEnd/>
            <a:tailEnd/>
          </a:ln>
        </p:spPr>
        <p:txBody>
          <a:bodyPr wrap="none">
            <a:spAutoFit/>
          </a:bodyPr>
          <a:lstStyle/>
          <a:p>
            <a:r>
              <a:rPr lang="en-US" sz="4400" i="0" dirty="0">
                <a:solidFill>
                  <a:schemeClr val="bg1"/>
                </a:solidFill>
                <a:effectLst>
                  <a:outerShdw blurRad="38100" dist="38100" dir="2700000" algn="tl">
                    <a:srgbClr val="000000">
                      <a:alpha val="43137"/>
                    </a:srgbClr>
                  </a:outerShdw>
                </a:effectLst>
              </a:rPr>
              <a:t>Be Prepared to Clean up any tracking</a:t>
            </a:r>
          </a:p>
        </p:txBody>
      </p:sp>
      <p:sp>
        <p:nvSpPr>
          <p:cNvPr id="4" name="TextBox 3"/>
          <p:cNvSpPr txBox="1"/>
          <p:nvPr/>
        </p:nvSpPr>
        <p:spPr>
          <a:xfrm>
            <a:off x="8153400" y="6324600"/>
            <a:ext cx="922047" cy="400110"/>
          </a:xfrm>
          <a:prstGeom prst="rect">
            <a:avLst/>
          </a:prstGeom>
          <a:noFill/>
        </p:spPr>
        <p:txBody>
          <a:bodyPr wrap="none" rtlCol="0">
            <a:spAutoFit/>
          </a:bodyPr>
          <a:lstStyle/>
          <a:p>
            <a:r>
              <a:rPr lang="en-US" sz="2000" dirty="0">
                <a:solidFill>
                  <a:schemeClr val="bg1"/>
                </a:solidFill>
              </a:rPr>
              <a:t>Juneau</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4" descr="IMG_013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 name="TextBox 2"/>
          <p:cNvSpPr txBox="1"/>
          <p:nvPr/>
        </p:nvSpPr>
        <p:spPr>
          <a:xfrm>
            <a:off x="304800" y="5782270"/>
            <a:ext cx="8594853" cy="923330"/>
          </a:xfrm>
          <a:prstGeom prst="rect">
            <a:avLst/>
          </a:prstGeom>
          <a:noFill/>
        </p:spPr>
        <p:txBody>
          <a:bodyPr wrap="none" rtlCol="0">
            <a:spAutoFit/>
          </a:bodyPr>
          <a:lstStyle/>
          <a:p>
            <a:r>
              <a:rPr lang="en-US" sz="5400" dirty="0">
                <a:effectLst>
                  <a:outerShdw blurRad="38100" dist="38100" dir="2700000" algn="tl">
                    <a:srgbClr val="000000">
                      <a:alpha val="43137"/>
                    </a:srgbClr>
                  </a:outerShdw>
                </a:effectLst>
              </a:rPr>
              <a:t>Describe the corrective action</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5C102B-72E2-42D1-975B-B3933CC8A2A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3B4BF111-5CD0-4F54-B037-9D608892F31F}"/>
              </a:ext>
            </a:extLst>
          </p:cNvPr>
          <p:cNvSpPr txBox="1"/>
          <p:nvPr/>
        </p:nvSpPr>
        <p:spPr>
          <a:xfrm>
            <a:off x="266700" y="152400"/>
            <a:ext cx="8610600" cy="584775"/>
          </a:xfrm>
          <a:prstGeom prst="rect">
            <a:avLst/>
          </a:prstGeom>
          <a:noFill/>
        </p:spPr>
        <p:txBody>
          <a:bodyPr wrap="square">
            <a:spAutoFit/>
          </a:bodyPr>
          <a:lstStyle/>
          <a:p>
            <a:r>
              <a:rPr lang="en-US" sz="3200" dirty="0"/>
              <a:t>Dust Generation</a:t>
            </a:r>
          </a:p>
        </p:txBody>
      </p:sp>
      <p:sp>
        <p:nvSpPr>
          <p:cNvPr id="5" name="TextBox 4">
            <a:extLst>
              <a:ext uri="{FF2B5EF4-FFF2-40B4-BE49-F238E27FC236}">
                <a16:creationId xmlns:a16="http://schemas.microsoft.com/office/drawing/2014/main" id="{ADC0B72E-F4D0-4E91-BC24-9A366923459C}"/>
              </a:ext>
            </a:extLst>
          </p:cNvPr>
          <p:cNvSpPr txBox="1"/>
          <p:nvPr/>
        </p:nvSpPr>
        <p:spPr>
          <a:xfrm>
            <a:off x="283265" y="743801"/>
            <a:ext cx="8610600" cy="1569660"/>
          </a:xfrm>
          <a:prstGeom prst="rect">
            <a:avLst/>
          </a:prstGeom>
          <a:noFill/>
        </p:spPr>
        <p:txBody>
          <a:bodyPr wrap="square" rtlCol="0">
            <a:spAutoFit/>
          </a:bodyPr>
          <a:lstStyle/>
          <a:p>
            <a:r>
              <a:rPr lang="en-US" sz="3200" dirty="0"/>
              <a:t>A permittee must minimize the generation of dust through the application of water or other dust suppression techniques and prior to vehicle exit.</a:t>
            </a:r>
          </a:p>
        </p:txBody>
      </p:sp>
      <p:sp>
        <p:nvSpPr>
          <p:cNvPr id="2" name="Title 1">
            <a:extLst>
              <a:ext uri="{FF2B5EF4-FFF2-40B4-BE49-F238E27FC236}">
                <a16:creationId xmlns:a16="http://schemas.microsoft.com/office/drawing/2014/main" id="{3E4DEB07-7BF6-3640-014E-4E5F9ED010C7}"/>
              </a:ext>
            </a:extLst>
          </p:cNvPr>
          <p:cNvSpPr txBox="1">
            <a:spLocks/>
          </p:cNvSpPr>
          <p:nvPr/>
        </p:nvSpPr>
        <p:spPr>
          <a:xfrm>
            <a:off x="5562600" y="22697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4.3.6</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6</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30982660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FFADF7-52F2-4492-9F78-B1F0BA096800}"/>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7000" contrast="12000"/>
                    </a14:imgEffect>
                  </a14:imgLayer>
                </a14:imgProps>
              </a:ext>
              <a:ext uri="{28A0092B-C50C-407E-A947-70E740481C1C}">
                <a14:useLocalDpi xmlns:a14="http://schemas.microsoft.com/office/drawing/2010/main" val="0"/>
              </a:ext>
            </a:extLst>
          </a:blip>
          <a:srcRect l="34307" t="17778" r="21526" b="39598"/>
          <a:stretch/>
        </p:blipFill>
        <p:spPr>
          <a:xfrm>
            <a:off x="0" y="0"/>
            <a:ext cx="9144000" cy="6858000"/>
          </a:xfrm>
          <a:prstGeom prst="rect">
            <a:avLst/>
          </a:prstGeom>
          <a:effectLst>
            <a:innerShdw blurRad="114300">
              <a:prstClr val="black"/>
            </a:innerShdw>
          </a:effectLst>
        </p:spPr>
      </p:pic>
      <p:sp>
        <p:nvSpPr>
          <p:cNvPr id="4" name="TextBox 3">
            <a:extLst>
              <a:ext uri="{FF2B5EF4-FFF2-40B4-BE49-F238E27FC236}">
                <a16:creationId xmlns:a16="http://schemas.microsoft.com/office/drawing/2014/main" id="{BF909C67-2834-4D40-A3A6-2200B69DB05F}"/>
              </a:ext>
            </a:extLst>
          </p:cNvPr>
          <p:cNvSpPr txBox="1"/>
          <p:nvPr/>
        </p:nvSpPr>
        <p:spPr>
          <a:xfrm>
            <a:off x="3886200" y="4724400"/>
            <a:ext cx="4848892" cy="1938992"/>
          </a:xfrm>
          <a:prstGeom prst="rect">
            <a:avLst/>
          </a:prstGeom>
          <a:noFill/>
        </p:spPr>
        <p:txBody>
          <a:bodyPr wrap="none" rtlCol="0">
            <a:spAutoFit/>
          </a:bodyPr>
          <a:lstStyle/>
          <a:p>
            <a:pPr marL="285750" indent="-285750">
              <a:buFont typeface="Wingdings" panose="05000000000000000000" pitchFamily="2" charset="2"/>
              <a:buChar char="ü"/>
            </a:pPr>
            <a:r>
              <a:rPr lang="en-US" sz="4000" dirty="0">
                <a:effectLst>
                  <a:outerShdw blurRad="38100" dist="38100" dir="2700000" algn="tl">
                    <a:srgbClr val="000000">
                      <a:alpha val="43137"/>
                    </a:srgbClr>
                  </a:outerShdw>
                </a:effectLst>
              </a:rPr>
              <a:t>Wind Erosion</a:t>
            </a:r>
          </a:p>
          <a:p>
            <a:pPr marL="285750" indent="-285750">
              <a:buFont typeface="Wingdings" panose="05000000000000000000" pitchFamily="2" charset="2"/>
              <a:buChar char="ü"/>
            </a:pPr>
            <a:r>
              <a:rPr lang="en-US" sz="4000" dirty="0">
                <a:effectLst>
                  <a:outerShdw blurRad="38100" dist="38100" dir="2700000" algn="tl">
                    <a:srgbClr val="000000">
                      <a:alpha val="43137"/>
                    </a:srgbClr>
                  </a:outerShdw>
                </a:effectLst>
              </a:rPr>
              <a:t>Temporary Irrigation</a:t>
            </a:r>
          </a:p>
          <a:p>
            <a:pPr marL="285750" indent="-285750">
              <a:buFont typeface="Wingdings" panose="05000000000000000000" pitchFamily="2" charset="2"/>
              <a:buChar char="ü"/>
            </a:pPr>
            <a:r>
              <a:rPr lang="en-US" sz="4000" dirty="0">
                <a:effectLst>
                  <a:outerShdw blurRad="38100" dist="38100" dir="2700000" algn="tl">
                    <a:srgbClr val="000000">
                      <a:alpha val="43137"/>
                    </a:srgbClr>
                  </a:outerShdw>
                </a:effectLst>
              </a:rPr>
              <a:t>Compaction</a:t>
            </a:r>
          </a:p>
        </p:txBody>
      </p:sp>
    </p:spTree>
    <p:extLst>
      <p:ext uri="{BB962C8B-B14F-4D97-AF65-F5344CB8AC3E}">
        <p14:creationId xmlns:p14="http://schemas.microsoft.com/office/powerpoint/2010/main" val="4325581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7458" name="Picture 11" descr="8-25-06 060"/>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92898" name="Rectangle 2"/>
          <p:cNvSpPr>
            <a:spLocks noGrp="1" noChangeArrowheads="1"/>
          </p:cNvSpPr>
          <p:nvPr>
            <p:ph type="title"/>
          </p:nvPr>
        </p:nvSpPr>
        <p:spPr>
          <a:xfrm>
            <a:off x="304800" y="152400"/>
            <a:ext cx="6248400" cy="1371600"/>
          </a:xfrm>
        </p:spPr>
        <p:txBody>
          <a:bodyPr>
            <a:normAutofit fontScale="90000"/>
          </a:bodyPr>
          <a:lstStyle/>
          <a:p>
            <a:pPr algn="l" eaLnBrk="1" hangingPunct="1">
              <a:defRPr/>
            </a:pPr>
            <a:r>
              <a:rPr lang="en-US" b="1" dirty="0">
                <a:solidFill>
                  <a:schemeClr val="bg2"/>
                </a:solidFill>
                <a:effectLst>
                  <a:outerShdw blurRad="38100" dist="38100" dir="2700000" algn="tl">
                    <a:srgbClr val="000000">
                      <a:alpha val="43137"/>
                    </a:srgbClr>
                  </a:outerShdw>
                </a:effectLst>
              </a:rPr>
              <a:t>Dust Generation &amp;</a:t>
            </a:r>
            <a:br>
              <a:rPr lang="en-US" b="1" dirty="0">
                <a:solidFill>
                  <a:schemeClr val="bg2"/>
                </a:solidFill>
                <a:effectLst>
                  <a:outerShdw blurRad="38100" dist="38100" dir="2700000" algn="tl">
                    <a:srgbClr val="000000">
                      <a:alpha val="43137"/>
                    </a:srgbClr>
                  </a:outerShdw>
                </a:effectLst>
              </a:rPr>
            </a:br>
            <a:r>
              <a:rPr lang="en-US" b="1" dirty="0">
                <a:solidFill>
                  <a:schemeClr val="bg2"/>
                </a:solidFill>
                <a:effectLst>
                  <a:outerShdw blurRad="38100" dist="38100" dir="2700000" algn="tl">
                    <a:srgbClr val="000000">
                      <a:alpha val="43137"/>
                    </a:srgbClr>
                  </a:outerShdw>
                </a:effectLst>
              </a:rPr>
              <a:t>Track–Out from Vehicles</a:t>
            </a:r>
          </a:p>
        </p:txBody>
      </p:sp>
      <p:sp>
        <p:nvSpPr>
          <p:cNvPr id="592899" name="Rectangle 3"/>
          <p:cNvSpPr>
            <a:spLocks noGrp="1" noChangeArrowheads="1"/>
          </p:cNvSpPr>
          <p:nvPr>
            <p:ph type="body" sz="half" idx="1"/>
          </p:nvPr>
        </p:nvSpPr>
        <p:spPr>
          <a:xfrm>
            <a:off x="0" y="5715000"/>
            <a:ext cx="9144000" cy="1219200"/>
          </a:xfrm>
        </p:spPr>
        <p:txBody>
          <a:bodyPr/>
          <a:lstStyle/>
          <a:p>
            <a:pPr eaLnBrk="1" hangingPunct="1">
              <a:buClr>
                <a:schemeClr val="tx2"/>
              </a:buClr>
              <a:defRPr/>
            </a:pPr>
            <a:r>
              <a:rPr lang="en-US" sz="2800" b="1" dirty="0">
                <a:effectLst>
                  <a:outerShdw blurRad="38100" dist="38100" dir="2700000" algn="tl">
                    <a:srgbClr val="000000">
                      <a:alpha val="43137"/>
                    </a:srgbClr>
                  </a:outerShdw>
                </a:effectLst>
              </a:rPr>
              <a:t>Dust &amp; Mud are Cousins</a:t>
            </a:r>
          </a:p>
          <a:p>
            <a:pPr eaLnBrk="1" hangingPunct="1">
              <a:buClr>
                <a:schemeClr val="tx2"/>
              </a:buClr>
              <a:defRPr/>
            </a:pPr>
            <a:r>
              <a:rPr lang="en-US" sz="2800" b="1" dirty="0">
                <a:effectLst>
                  <a:outerShdw blurRad="38100" dist="38100" dir="2700000" algn="tl">
                    <a:srgbClr val="000000">
                      <a:alpha val="43137"/>
                    </a:srgbClr>
                  </a:outerShdw>
                </a:effectLst>
              </a:rPr>
              <a:t>Dust Becomes Stormwater Pollution During Rain Events</a:t>
            </a:r>
          </a:p>
        </p:txBody>
      </p:sp>
      <p:pic>
        <p:nvPicPr>
          <p:cNvPr id="7" name="Picture 6" descr="DEC Logo 1"/>
          <p:cNvPicPr/>
          <p:nvPr/>
        </p:nvPicPr>
        <p:blipFill>
          <a:blip r:embed="rId3"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45442682-1681-EB3A-D0B3-070D3BF3F2C3}"/>
              </a:ext>
            </a:extLst>
          </p:cNvPr>
          <p:cNvSpPr txBox="1">
            <a:spLocks/>
          </p:cNvSpPr>
          <p:nvPr/>
        </p:nvSpPr>
        <p:spPr>
          <a:xfrm>
            <a:off x="304800" y="167308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4.3.6</a:t>
            </a:r>
            <a:r>
              <a:rPr kumimoji="0" lang="en-US" sz="1800" b="0" i="0" u="none" strike="noStrike" kern="1200" cap="none" spc="0" normalizeH="0" baseline="0" noProof="0" dirty="0">
                <a:ln>
                  <a:noFill/>
                </a:ln>
                <a:effectLst/>
                <a:uLnTx/>
                <a:uFillTx/>
                <a:latin typeface="Calibri"/>
                <a:ea typeface="+mj-ea"/>
                <a:cs typeface="+mj-cs"/>
              </a:rPr>
              <a:t> Pg. 25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026" name="Picture 2" descr="C:\Users\alex\Pictures\best\Minto AIP Dec 6, 2008 364.jpg"/>
          <p:cNvPicPr>
            <a:picLocks noChangeAspect="1" noChangeArrowheads="1"/>
          </p:cNvPicPr>
          <p:nvPr/>
        </p:nvPicPr>
        <p:blipFill>
          <a:blip r:embed="rId2" cstate="email">
            <a:lum bright="13000" contrast="5000"/>
            <a:extLst>
              <a:ext uri="{28A0092B-C50C-407E-A947-70E740481C1C}">
                <a14:useLocalDpi xmlns:a14="http://schemas.microsoft.com/office/drawing/2010/main"/>
              </a:ext>
            </a:extLst>
          </a:blip>
          <a:srcRect/>
          <a:stretch>
            <a:fillRect/>
          </a:stretch>
        </p:blipFill>
        <p:spPr bwMode="auto">
          <a:xfrm>
            <a:off x="0" y="0"/>
            <a:ext cx="9144000" cy="6846485"/>
          </a:xfrm>
          <a:prstGeom prst="rect">
            <a:avLst/>
          </a:prstGeom>
          <a:noFill/>
          <a:effectLst>
            <a:innerShdw blurRad="114300">
              <a:prstClr val="black"/>
            </a:innerShdw>
          </a:effectLst>
        </p:spPr>
      </p:pic>
      <p:sp>
        <p:nvSpPr>
          <p:cNvPr id="598018" name="Rectangle 2"/>
          <p:cNvSpPr>
            <a:spLocks noGrp="1" noChangeArrowheads="1"/>
          </p:cNvSpPr>
          <p:nvPr>
            <p:ph type="title"/>
          </p:nvPr>
        </p:nvSpPr>
        <p:spPr>
          <a:xfrm>
            <a:off x="381000" y="152400"/>
            <a:ext cx="8229600" cy="762000"/>
          </a:xfrm>
        </p:spPr>
        <p:txBody>
          <a:bodyPr/>
          <a:lstStyle/>
          <a:p>
            <a:pPr eaLnBrk="1" hangingPunct="1">
              <a:defRPr/>
            </a:pPr>
            <a:r>
              <a:rPr lang="en-US" b="1" dirty="0">
                <a:solidFill>
                  <a:schemeClr val="bg1"/>
                </a:solidFill>
                <a:effectLst>
                  <a:outerShdw blurRad="38100" dist="38100" dir="2700000" algn="tl">
                    <a:srgbClr val="000000">
                      <a:alpha val="43137"/>
                    </a:srgbClr>
                  </a:outerShdw>
                </a:effectLst>
              </a:rPr>
              <a:t>Plan Ahead for Dust Control!</a:t>
            </a:r>
          </a:p>
        </p:txBody>
      </p:sp>
      <p:sp>
        <p:nvSpPr>
          <p:cNvPr id="598019" name="Rectangle 3"/>
          <p:cNvSpPr>
            <a:spLocks noGrp="1" noChangeArrowheads="1"/>
          </p:cNvSpPr>
          <p:nvPr>
            <p:ph type="body" sz="half" idx="1"/>
          </p:nvPr>
        </p:nvSpPr>
        <p:spPr>
          <a:xfrm>
            <a:off x="3124200" y="1143000"/>
            <a:ext cx="6019800" cy="5181600"/>
          </a:xfrm>
        </p:spPr>
        <p:txBody>
          <a:bodyPr>
            <a:noAutofit/>
          </a:bodyPr>
          <a:lstStyle/>
          <a:p>
            <a:pPr eaLnBrk="1" hangingPunct="1">
              <a:lnSpc>
                <a:spcPct val="90000"/>
              </a:lnSpc>
              <a:defRPr/>
            </a:pPr>
            <a:r>
              <a:rPr lang="en-US" b="1" dirty="0">
                <a:solidFill>
                  <a:schemeClr val="bg1"/>
                </a:solidFill>
              </a:rPr>
              <a:t>Water Should Be Applied Prior to Construction Activity</a:t>
            </a:r>
          </a:p>
          <a:p>
            <a:pPr eaLnBrk="1" hangingPunct="1">
              <a:lnSpc>
                <a:spcPct val="90000"/>
              </a:lnSpc>
              <a:defRPr/>
            </a:pPr>
            <a:r>
              <a:rPr lang="en-US" b="1" dirty="0">
                <a:solidFill>
                  <a:schemeClr val="bg1"/>
                </a:solidFill>
              </a:rPr>
              <a:t>Dust Suppressants Cannot Handle Heavy Equipment Traffic</a:t>
            </a:r>
          </a:p>
          <a:p>
            <a:pPr eaLnBrk="1" hangingPunct="1">
              <a:lnSpc>
                <a:spcPct val="90000"/>
              </a:lnSpc>
              <a:defRPr/>
            </a:pPr>
            <a:r>
              <a:rPr lang="en-US" b="1" dirty="0">
                <a:solidFill>
                  <a:schemeClr val="bg1"/>
                </a:solidFill>
              </a:rPr>
              <a:t>Surfactants Can Increases Moisture Penetration</a:t>
            </a:r>
          </a:p>
        </p:txBody>
      </p:sp>
      <p:sp>
        <p:nvSpPr>
          <p:cNvPr id="8" name="TextBox 7"/>
          <p:cNvSpPr txBox="1"/>
          <p:nvPr/>
        </p:nvSpPr>
        <p:spPr>
          <a:xfrm>
            <a:off x="8316825" y="6412468"/>
            <a:ext cx="750975" cy="369332"/>
          </a:xfrm>
          <a:prstGeom prst="rect">
            <a:avLst/>
          </a:prstGeom>
          <a:noFill/>
        </p:spPr>
        <p:txBody>
          <a:bodyPr wrap="none" rtlCol="0">
            <a:spAutoFit/>
          </a:bodyPr>
          <a:lstStyle/>
          <a:p>
            <a:r>
              <a:rPr lang="en-US" dirty="0" err="1">
                <a:solidFill>
                  <a:schemeClr val="bg1"/>
                </a:solidFill>
              </a:rPr>
              <a:t>Minto</a:t>
            </a:r>
            <a:endParaRPr lang="en-US" dirty="0">
              <a:solidFill>
                <a:schemeClr val="bg1"/>
              </a:solidFill>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S Clark County 045"/>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5603" name="Text Box 3"/>
          <p:cNvSpPr txBox="1">
            <a:spLocks noChangeArrowheads="1"/>
          </p:cNvSpPr>
          <p:nvPr/>
        </p:nvSpPr>
        <p:spPr bwMode="auto">
          <a:xfrm>
            <a:off x="609600" y="304800"/>
            <a:ext cx="3500317" cy="707886"/>
          </a:xfrm>
          <a:prstGeom prst="rect">
            <a:avLst/>
          </a:prstGeom>
          <a:noFill/>
          <a:ln w="9525">
            <a:noFill/>
            <a:miter lim="800000"/>
            <a:headEnd/>
            <a:tailEnd/>
          </a:ln>
          <a:effectLst/>
        </p:spPr>
        <p:txBody>
          <a:bodyPr wrap="none">
            <a:spAutoFit/>
          </a:bodyPr>
          <a:lstStyle/>
          <a:p>
            <a:pPr eaLnBrk="1" hangingPunct="1">
              <a:defRPr/>
            </a:pPr>
            <a:r>
              <a:rPr lang="en-US" sz="4000" b="1" dirty="0">
                <a:solidFill>
                  <a:srgbClr val="002060"/>
                </a:solidFill>
              </a:rPr>
              <a:t>DUST CONTROL</a:t>
            </a:r>
          </a:p>
        </p:txBody>
      </p:sp>
      <p:sp>
        <p:nvSpPr>
          <p:cNvPr id="28676" name="Text Box 4"/>
          <p:cNvSpPr txBox="1">
            <a:spLocks noChangeArrowheads="1"/>
          </p:cNvSpPr>
          <p:nvPr/>
        </p:nvSpPr>
        <p:spPr bwMode="auto">
          <a:xfrm>
            <a:off x="1524000" y="5638800"/>
            <a:ext cx="6249788" cy="584775"/>
          </a:xfrm>
          <a:prstGeom prst="rect">
            <a:avLst/>
          </a:prstGeom>
          <a:noFill/>
          <a:ln w="9525">
            <a:noFill/>
            <a:miter lim="800000"/>
            <a:headEnd/>
            <a:tailEnd/>
          </a:ln>
        </p:spPr>
        <p:txBody>
          <a:bodyPr wrap="none">
            <a:spAutoFit/>
          </a:bodyPr>
          <a:lstStyle/>
          <a:p>
            <a:pPr eaLnBrk="1" hangingPunct="1"/>
            <a:r>
              <a:rPr lang="en-US" sz="3200" b="1" dirty="0"/>
              <a:t>Employee &amp; Public Health Concerns</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descr="C:\Users\alex\Pictures\best\IMG_251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76200"/>
            <a:ext cx="9116194" cy="6898010"/>
          </a:xfrm>
          <a:prstGeom prst="rect">
            <a:avLst/>
          </a:prstGeom>
          <a:noFill/>
          <a:effectLst>
            <a:innerShdw blurRad="114300">
              <a:prstClr val="black"/>
            </a:innerShdw>
          </a:effectLst>
        </p:spPr>
      </p:pic>
      <p:sp>
        <p:nvSpPr>
          <p:cNvPr id="605186" name="Rectangle 2"/>
          <p:cNvSpPr>
            <a:spLocks noGrp="1" noChangeArrowheads="1"/>
          </p:cNvSpPr>
          <p:nvPr>
            <p:ph type="title"/>
          </p:nvPr>
        </p:nvSpPr>
        <p:spPr>
          <a:xfrm>
            <a:off x="457200" y="-76200"/>
            <a:ext cx="8229600" cy="685800"/>
          </a:xfrm>
        </p:spPr>
        <p:txBody>
          <a:bodyPr>
            <a:normAutofit fontScale="90000"/>
          </a:bodyPr>
          <a:lstStyle/>
          <a:p>
            <a:pPr eaLnBrk="1" hangingPunct="1">
              <a:defRPr/>
            </a:pPr>
            <a:r>
              <a:rPr lang="en-US" sz="4000" b="1" dirty="0">
                <a:solidFill>
                  <a:schemeClr val="bg1"/>
                </a:solidFill>
              </a:rPr>
              <a:t>Equipment Operation for Dust Control</a:t>
            </a:r>
          </a:p>
        </p:txBody>
      </p:sp>
      <p:sp>
        <p:nvSpPr>
          <p:cNvPr id="605187" name="Rectangle 3"/>
          <p:cNvSpPr>
            <a:spLocks noGrp="1" noChangeArrowheads="1"/>
          </p:cNvSpPr>
          <p:nvPr>
            <p:ph type="body" sz="half" idx="1"/>
          </p:nvPr>
        </p:nvSpPr>
        <p:spPr>
          <a:xfrm>
            <a:off x="0" y="609600"/>
            <a:ext cx="4038600" cy="4114800"/>
          </a:xfrm>
        </p:spPr>
        <p:txBody>
          <a:bodyPr>
            <a:noAutofit/>
          </a:bodyPr>
          <a:lstStyle/>
          <a:p>
            <a:pPr eaLnBrk="1" hangingPunct="1">
              <a:defRPr/>
            </a:pPr>
            <a:r>
              <a:rPr lang="en-US" sz="2800" b="1" dirty="0">
                <a:solidFill>
                  <a:schemeClr val="bg1"/>
                </a:solidFill>
              </a:rPr>
              <a:t>Keep Loader Close to Truck When Emptying</a:t>
            </a:r>
          </a:p>
          <a:p>
            <a:pPr eaLnBrk="1" hangingPunct="1">
              <a:defRPr/>
            </a:pPr>
            <a:r>
              <a:rPr lang="en-US" sz="2800" b="1" dirty="0">
                <a:solidFill>
                  <a:schemeClr val="bg1"/>
                </a:solidFill>
              </a:rPr>
              <a:t>Mix Water &amp; or Surfactants With Clay/Silt Soils</a:t>
            </a:r>
          </a:p>
          <a:p>
            <a:pPr eaLnBrk="1" hangingPunct="1">
              <a:defRPr/>
            </a:pPr>
            <a:r>
              <a:rPr lang="en-US" sz="2800" b="1" dirty="0">
                <a:solidFill>
                  <a:schemeClr val="bg1"/>
                </a:solidFill>
              </a:rPr>
              <a:t>Avoid Construction Activity During High Winds</a:t>
            </a:r>
          </a:p>
        </p:txBody>
      </p:sp>
      <p:sp>
        <p:nvSpPr>
          <p:cNvPr id="5" name="TextBox 4"/>
          <p:cNvSpPr txBox="1"/>
          <p:nvPr/>
        </p:nvSpPr>
        <p:spPr>
          <a:xfrm>
            <a:off x="8153400" y="6336268"/>
            <a:ext cx="990600" cy="369332"/>
          </a:xfrm>
          <a:prstGeom prst="rect">
            <a:avLst/>
          </a:prstGeom>
          <a:noFill/>
        </p:spPr>
        <p:txBody>
          <a:bodyPr wrap="square" rtlCol="0">
            <a:spAutoFit/>
          </a:bodyPr>
          <a:lstStyle/>
          <a:p>
            <a:r>
              <a:rPr lang="en-US" dirty="0"/>
              <a:t>Barrow</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p:cNvSpPr>
            <a:spLocks noGrp="1" noChangeArrowheads="1"/>
          </p:cNvSpPr>
          <p:nvPr>
            <p:ph type="title"/>
          </p:nvPr>
        </p:nvSpPr>
        <p:spPr>
          <a:xfrm>
            <a:off x="457200" y="228600"/>
            <a:ext cx="8229600" cy="1371600"/>
          </a:xfrm>
        </p:spPr>
        <p:txBody>
          <a:bodyPr>
            <a:noAutofit/>
          </a:bodyPr>
          <a:lstStyle/>
          <a:p>
            <a:pPr eaLnBrk="1" hangingPunct="1">
              <a:defRPr/>
            </a:pPr>
            <a:r>
              <a:rPr lang="en-US" sz="5400" b="1" dirty="0">
                <a:effectLst>
                  <a:outerShdw blurRad="38100" dist="38100" dir="2700000" algn="tl">
                    <a:srgbClr val="000000">
                      <a:alpha val="43137"/>
                    </a:srgbClr>
                  </a:outerShdw>
                </a:effectLst>
              </a:rPr>
              <a:t>Drive Slowly &amp; Cover Loads With Tarps</a:t>
            </a:r>
          </a:p>
        </p:txBody>
      </p:sp>
      <p:pic>
        <p:nvPicPr>
          <p:cNvPr id="152579" name="Picture 3"/>
          <p:cNvPicPr>
            <a:picLocks noGrp="1" noChangeAspect="1" noChangeArrowheads="1"/>
          </p:cNvPicPr>
          <p:nvPr>
            <p:ph sz="half" idx="1"/>
          </p:nvPr>
        </p:nvPicPr>
        <p:blipFill>
          <a:blip r:embed="rId2" cstate="print">
            <a:lum bright="30000" contrast="-20000"/>
          </a:blip>
          <a:srcRect/>
          <a:stretch>
            <a:fillRect/>
          </a:stretch>
        </p:blipFill>
        <p:spPr>
          <a:xfrm>
            <a:off x="228600" y="1794295"/>
            <a:ext cx="4343400" cy="4835106"/>
          </a:xfrm>
          <a:noFill/>
          <a:effectLst>
            <a:innerShdw blurRad="114300">
              <a:prstClr val="black"/>
            </a:innerShdw>
          </a:effectLst>
        </p:spPr>
      </p:pic>
      <p:pic>
        <p:nvPicPr>
          <p:cNvPr id="152580" name="Picture 4" descr="tarp_sign"/>
          <p:cNvPicPr>
            <a:picLocks noGrp="1" noChangeAspect="1" noChangeArrowheads="1"/>
          </p:cNvPicPr>
          <p:nvPr>
            <p:ph sz="half" idx="2"/>
          </p:nvPr>
        </p:nvPicPr>
        <p:blipFill>
          <a:blip r:embed="rId3" cstate="print"/>
          <a:srcRect/>
          <a:stretch>
            <a:fillRect/>
          </a:stretch>
        </p:blipFill>
        <p:spPr>
          <a:xfrm>
            <a:off x="4800601" y="1773936"/>
            <a:ext cx="4114800" cy="4855464"/>
          </a:xfrm>
          <a:noFill/>
          <a:effectLst>
            <a:innerShdw blurRad="114300">
              <a:prstClr val="black"/>
            </a:innerShdw>
          </a:effec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6" descr="9-18-06 01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89826" name="Rectangle 2"/>
          <p:cNvSpPr>
            <a:spLocks noGrp="1" noChangeArrowheads="1"/>
          </p:cNvSpPr>
          <p:nvPr>
            <p:ph type="title"/>
          </p:nvPr>
        </p:nvSpPr>
        <p:spPr>
          <a:xfrm>
            <a:off x="533400" y="0"/>
            <a:ext cx="8229600" cy="1371600"/>
          </a:xfrm>
        </p:spPr>
        <p:txBody>
          <a:bodyPr>
            <a:normAutofit/>
          </a:bodyPr>
          <a:lstStyle/>
          <a:p>
            <a:pPr eaLnBrk="1" hangingPunct="1">
              <a:defRPr/>
            </a:pPr>
            <a:r>
              <a:rPr lang="en-US" sz="5400" b="1" dirty="0">
                <a:solidFill>
                  <a:srgbClr val="002060"/>
                </a:solidFill>
                <a:effectLst>
                  <a:outerShdw blurRad="38100" dist="38100" dir="2700000" algn="tl">
                    <a:srgbClr val="000000">
                      <a:alpha val="43137"/>
                    </a:srgbClr>
                  </a:outerShdw>
                </a:effectLst>
              </a:rPr>
              <a:t>Demolition Dust Control</a:t>
            </a:r>
          </a:p>
        </p:txBody>
      </p:sp>
      <p:sp>
        <p:nvSpPr>
          <p:cNvPr id="589827" name="Rectangle 3"/>
          <p:cNvSpPr>
            <a:spLocks noGrp="1" noChangeArrowheads="1"/>
          </p:cNvSpPr>
          <p:nvPr>
            <p:ph type="body" sz="half" idx="1"/>
          </p:nvPr>
        </p:nvSpPr>
        <p:spPr>
          <a:xfrm>
            <a:off x="6172200" y="3048000"/>
            <a:ext cx="2971800" cy="3810000"/>
          </a:xfrm>
          <a:solidFill>
            <a:srgbClr val="996633">
              <a:alpha val="62000"/>
            </a:srgbClr>
          </a:solidFill>
        </p:spPr>
        <p:txBody>
          <a:bodyPr>
            <a:noAutofit/>
          </a:bodyPr>
          <a:lstStyle/>
          <a:p>
            <a:pPr eaLnBrk="1" hangingPunct="1">
              <a:buClr>
                <a:schemeClr val="tx2"/>
              </a:buClr>
              <a:defRPr/>
            </a:pPr>
            <a:r>
              <a:rPr lang="en-US" sz="3000" b="1" dirty="0">
                <a:effectLst>
                  <a:outerShdw blurRad="38100" dist="38100" dir="2700000" algn="tl">
                    <a:srgbClr val="000000">
                      <a:alpha val="43137"/>
                    </a:srgbClr>
                  </a:outerShdw>
                </a:effectLst>
              </a:rPr>
              <a:t>Apply Water to Demolition Debris</a:t>
            </a:r>
          </a:p>
          <a:p>
            <a:pPr eaLnBrk="1" hangingPunct="1">
              <a:buClr>
                <a:schemeClr val="tx2"/>
              </a:buClr>
              <a:defRPr/>
            </a:pPr>
            <a:r>
              <a:rPr lang="en-US" sz="3000" b="1" dirty="0">
                <a:effectLst>
                  <a:outerShdw blurRad="38100" dist="38100" dir="2700000" algn="tl">
                    <a:srgbClr val="000000">
                      <a:alpha val="43137"/>
                    </a:srgbClr>
                  </a:outerShdw>
                </a:effectLst>
              </a:rPr>
              <a:t>Make Sure that Water Does Not Become A Stormwater Pollutant</a:t>
            </a:r>
          </a:p>
        </p:txBody>
      </p:sp>
      <p:sp>
        <p:nvSpPr>
          <p:cNvPr id="153605" name="AutoShape 8"/>
          <p:cNvSpPr>
            <a:spLocks noChangeArrowheads="1"/>
          </p:cNvSpPr>
          <p:nvPr/>
        </p:nvSpPr>
        <p:spPr bwMode="auto">
          <a:xfrm rot="-224265">
            <a:off x="3581400" y="4038600"/>
            <a:ext cx="457200" cy="152400"/>
          </a:xfrm>
          <a:prstGeom prst="roundRect">
            <a:avLst>
              <a:gd name="adj" fmla="val 16667"/>
            </a:avLst>
          </a:prstGeom>
          <a:solidFill>
            <a:srgbClr val="967900">
              <a:alpha val="81175"/>
            </a:srgbClr>
          </a:solidFill>
          <a:ln w="9525">
            <a:noFill/>
            <a:round/>
            <a:headEnd/>
            <a:tailEnd/>
          </a:ln>
        </p:spPr>
        <p:txBody>
          <a:bodyPr wrap="none" anchor="ctr"/>
          <a:lstStyle/>
          <a:p>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p:cNvSpPr>
            <a:spLocks noGrp="1" noChangeArrowheads="1"/>
          </p:cNvSpPr>
          <p:nvPr>
            <p:ph type="title"/>
          </p:nvPr>
        </p:nvSpPr>
        <p:spPr>
          <a:xfrm>
            <a:off x="457200" y="0"/>
            <a:ext cx="8229600" cy="1219200"/>
          </a:xfrm>
        </p:spPr>
        <p:txBody>
          <a:bodyPr/>
          <a:lstStyle/>
          <a:p>
            <a:pPr eaLnBrk="1" hangingPunct="1">
              <a:defRPr/>
            </a:pPr>
            <a:r>
              <a:rPr lang="en-US" b="1" dirty="0">
                <a:effectLst>
                  <a:outerShdw blurRad="38100" dist="38100" dir="2700000" algn="tl">
                    <a:srgbClr val="000000">
                      <a:alpha val="43137"/>
                    </a:srgbClr>
                  </a:outerShdw>
                </a:effectLst>
              </a:rPr>
              <a:t>Perimeter Wind Barriers</a:t>
            </a:r>
          </a:p>
        </p:txBody>
      </p:sp>
      <p:sp>
        <p:nvSpPr>
          <p:cNvPr id="593923" name="Rectangle 3"/>
          <p:cNvSpPr>
            <a:spLocks noGrp="1" noChangeArrowheads="1"/>
          </p:cNvSpPr>
          <p:nvPr>
            <p:ph type="body" sz="half" idx="1"/>
          </p:nvPr>
        </p:nvSpPr>
        <p:spPr>
          <a:xfrm>
            <a:off x="228600" y="1295400"/>
            <a:ext cx="4038600" cy="4876800"/>
          </a:xfrm>
        </p:spPr>
        <p:txBody>
          <a:bodyPr>
            <a:noAutofit/>
          </a:bodyPr>
          <a:lstStyle/>
          <a:p>
            <a:pPr eaLnBrk="1" hangingPunct="1">
              <a:buClr>
                <a:schemeClr val="tx2"/>
              </a:buClr>
              <a:defRPr/>
            </a:pPr>
            <a:r>
              <a:rPr lang="en-US" sz="3600" b="1" dirty="0">
                <a:effectLst>
                  <a:outerShdw blurRad="38100" dist="38100" dir="2700000" algn="tl">
                    <a:srgbClr val="000000">
                      <a:alpha val="43137"/>
                    </a:srgbClr>
                  </a:outerShdw>
                </a:effectLst>
              </a:rPr>
              <a:t>In Areas Wind Barriers May Sometimes Be More Appropriate Than Silt Fences</a:t>
            </a:r>
          </a:p>
          <a:p>
            <a:pPr eaLnBrk="1" hangingPunct="1">
              <a:buClr>
                <a:schemeClr val="tx2"/>
              </a:buClr>
              <a:defRPr/>
            </a:pPr>
            <a:r>
              <a:rPr lang="en-US" sz="3600" b="1" dirty="0">
                <a:effectLst>
                  <a:outerShdw blurRad="38100" dist="38100" dir="2700000" algn="tl">
                    <a:srgbClr val="000000">
                      <a:alpha val="43137"/>
                    </a:srgbClr>
                  </a:outerShdw>
                </a:effectLst>
              </a:rPr>
              <a:t>Use Wind Barriers to Help Protect Bare Soils from Blowing Away</a:t>
            </a:r>
          </a:p>
        </p:txBody>
      </p:sp>
      <p:pic>
        <p:nvPicPr>
          <p:cNvPr id="154628" name="Picture 4" descr="dda_windbreak_1"/>
          <p:cNvPicPr>
            <a:picLocks noGrp="1" noChangeAspect="1" noChangeArrowheads="1"/>
          </p:cNvPicPr>
          <p:nvPr>
            <p:ph sz="half" idx="2"/>
          </p:nvPr>
        </p:nvPicPr>
        <p:blipFill>
          <a:blip r:embed="rId2" cstate="print"/>
          <a:srcRect/>
          <a:stretch>
            <a:fillRect/>
          </a:stretch>
        </p:blipFill>
        <p:spPr>
          <a:xfrm>
            <a:off x="4724401" y="1169726"/>
            <a:ext cx="4191000" cy="5459674"/>
          </a:xfrm>
          <a:noFill/>
          <a:effectLst>
            <a:innerShdw blurRad="114300">
              <a:prstClr val="black"/>
            </a:innerShdw>
          </a:effec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860" name="Picture 4" descr="\\BUFFALO-1\share\pictures\From Airplanes\3-1-08 08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5965240"/>
          </a:xfrm>
          <a:prstGeom prst="rect">
            <a:avLst/>
          </a:prstGeom>
          <a:noFill/>
          <a:ln w="9525">
            <a:noFill/>
            <a:miter lim="800000"/>
            <a:headEnd/>
            <a:tailEnd/>
          </a:ln>
          <a:effectLst>
            <a:innerShdw blurRad="114300">
              <a:prstClr val="black"/>
            </a:innerShdw>
          </a:effectLst>
        </p:spPr>
      </p:pic>
      <p:sp>
        <p:nvSpPr>
          <p:cNvPr id="6" name="Rectangle 5"/>
          <p:cNvSpPr/>
          <p:nvPr/>
        </p:nvSpPr>
        <p:spPr>
          <a:xfrm>
            <a:off x="0" y="3996984"/>
            <a:ext cx="9144000" cy="2893100"/>
          </a:xfrm>
          <a:prstGeom prst="rect">
            <a:avLst/>
          </a:prstGeom>
          <a:solidFill>
            <a:schemeClr val="bg1">
              <a:lumMod val="85000"/>
              <a:lumOff val="15000"/>
              <a:alpha val="85000"/>
            </a:schemeClr>
          </a:solidFill>
        </p:spPr>
        <p:txBody>
          <a:bodyPr wrap="square">
            <a:spAutoFit/>
          </a:bodyPr>
          <a:lstStyle/>
          <a:p>
            <a:r>
              <a:rPr lang="en-US" sz="2600" dirty="0"/>
              <a:t>A permittee must stabilize or cover stockpiles, protect with sediment trapping measures, and where possible, locate stockpiles away from drain inlets, water bodies, and conveyance channels.</a:t>
            </a:r>
          </a:p>
          <a:p>
            <a:endParaRPr lang="en-US" sz="2600" dirty="0"/>
          </a:p>
          <a:p>
            <a:r>
              <a:rPr lang="en-US" sz="2600" dirty="0"/>
              <a:t>Install sediment control measures along all downgradient perimeter areas																</a:t>
            </a:r>
            <a:r>
              <a:rPr lang="en-US" dirty="0"/>
              <a:t>Sea-Tac</a:t>
            </a:r>
            <a:r>
              <a:rPr lang="en-US" sz="2600" dirty="0"/>
              <a:t> </a:t>
            </a:r>
          </a:p>
        </p:txBody>
      </p:sp>
      <p:sp>
        <p:nvSpPr>
          <p:cNvPr id="8" name="Title 7"/>
          <p:cNvSpPr>
            <a:spLocks noGrp="1"/>
          </p:cNvSpPr>
          <p:nvPr>
            <p:ph type="title"/>
          </p:nvPr>
        </p:nvSpPr>
        <p:spPr>
          <a:xfrm>
            <a:off x="-381000" y="396081"/>
            <a:ext cx="3752850" cy="792162"/>
          </a:xfrm>
        </p:spPr>
        <p:txBody>
          <a:bodyPr/>
          <a:lstStyle/>
          <a:p>
            <a:r>
              <a:rPr lang="en-US" dirty="0">
                <a:solidFill>
                  <a:schemeClr val="bg1"/>
                </a:solidFill>
                <a:effectLst>
                  <a:outerShdw blurRad="38100" dist="38100" dir="2700000" algn="tl">
                    <a:srgbClr val="000000">
                      <a:alpha val="43137"/>
                    </a:srgbClr>
                  </a:outerShdw>
                </a:effectLst>
              </a:rPr>
              <a:t>Stockpiles</a:t>
            </a:r>
          </a:p>
        </p:txBody>
      </p:sp>
      <p:pic>
        <p:nvPicPr>
          <p:cNvPr id="11" name="Picture 10" descr="DEC Logo 1"/>
          <p:cNvPicPr/>
          <p:nvPr/>
        </p:nvPicPr>
        <p:blipFill>
          <a:blip r:embed="rId4"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61FDF7FB-185D-159B-5B41-F1158DF31AFB}"/>
              </a:ext>
            </a:extLst>
          </p:cNvPr>
          <p:cNvSpPr txBox="1">
            <a:spLocks/>
          </p:cNvSpPr>
          <p:nvPr/>
        </p:nvSpPr>
        <p:spPr>
          <a:xfrm>
            <a:off x="4724400" y="35653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4.3.7</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6</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978" name="Picture 2" descr="C:\Users\alex\Pictures\best\Taylor Hwy P9010074 (26).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219200"/>
            <a:ext cx="9144000" cy="5638800"/>
          </a:xfrm>
          <a:prstGeom prst="rect">
            <a:avLst/>
          </a:prstGeom>
          <a:noFill/>
          <a:effectLst>
            <a:innerShdw blurRad="114300">
              <a:prstClr val="black"/>
            </a:innerShdw>
          </a:effectLst>
        </p:spPr>
      </p:pic>
      <p:sp>
        <p:nvSpPr>
          <p:cNvPr id="473090" name="Rectangle 2"/>
          <p:cNvSpPr>
            <a:spLocks noGrp="1" noChangeArrowheads="1"/>
          </p:cNvSpPr>
          <p:nvPr>
            <p:ph type="title"/>
          </p:nvPr>
        </p:nvSpPr>
        <p:spPr>
          <a:xfrm>
            <a:off x="381000" y="152400"/>
            <a:ext cx="8229600" cy="914400"/>
          </a:xfrm>
        </p:spPr>
        <p:txBody>
          <a:bodyPr>
            <a:noAutofit/>
          </a:bodyPr>
          <a:lstStyle/>
          <a:p>
            <a:pPr eaLnBrk="1" hangingPunct="1">
              <a:defRPr/>
            </a:pPr>
            <a:r>
              <a:rPr lang="en-US" sz="6000" b="1" dirty="0">
                <a:effectLst>
                  <a:outerShdw blurRad="38100" dist="38100" dir="2700000" algn="tl">
                    <a:srgbClr val="000000">
                      <a:alpha val="43137"/>
                    </a:srgbClr>
                  </a:outerShdw>
                </a:effectLst>
              </a:rPr>
              <a:t>Stockpiles</a:t>
            </a:r>
          </a:p>
        </p:txBody>
      </p:sp>
      <p:sp>
        <p:nvSpPr>
          <p:cNvPr id="473091" name="Rectangle 3"/>
          <p:cNvSpPr>
            <a:spLocks noGrp="1" noChangeArrowheads="1"/>
          </p:cNvSpPr>
          <p:nvPr>
            <p:ph type="body" sz="half" idx="1"/>
          </p:nvPr>
        </p:nvSpPr>
        <p:spPr>
          <a:xfrm>
            <a:off x="163396" y="4776537"/>
            <a:ext cx="8664807" cy="1905000"/>
          </a:xfrm>
        </p:spPr>
        <p:txBody>
          <a:bodyPr>
            <a:normAutofit/>
          </a:bodyPr>
          <a:lstStyle/>
          <a:p>
            <a:pPr eaLnBrk="1" hangingPunct="1">
              <a:buClr>
                <a:schemeClr val="tx2"/>
              </a:buClr>
              <a:defRPr/>
            </a:pPr>
            <a:r>
              <a:rPr lang="en-US" sz="4000" b="1" dirty="0">
                <a:effectLst>
                  <a:outerShdw blurRad="38100" dist="38100" dir="2700000" algn="tl">
                    <a:srgbClr val="000000">
                      <a:alpha val="43137"/>
                    </a:srgbClr>
                  </a:outerShdw>
                </a:effectLst>
              </a:rPr>
              <a:t>Cover Stockpiles</a:t>
            </a:r>
          </a:p>
          <a:p>
            <a:pPr eaLnBrk="1" hangingPunct="1">
              <a:buClr>
                <a:schemeClr val="tx2"/>
              </a:buClr>
              <a:defRPr/>
            </a:pPr>
            <a:r>
              <a:rPr lang="en-US" sz="4000" b="1" dirty="0">
                <a:effectLst>
                  <a:outerShdw blurRad="38100" dist="38100" dir="2700000" algn="tl">
                    <a:srgbClr val="000000">
                      <a:alpha val="43137"/>
                    </a:srgbClr>
                  </a:outerShdw>
                </a:effectLst>
              </a:rPr>
              <a:t>Provide sediment controls</a:t>
            </a:r>
          </a:p>
        </p:txBody>
      </p:sp>
      <p:sp>
        <p:nvSpPr>
          <p:cNvPr id="7" name="Rectangle 6"/>
          <p:cNvSpPr/>
          <p:nvPr/>
        </p:nvSpPr>
        <p:spPr>
          <a:xfrm>
            <a:off x="326792" y="1295400"/>
            <a:ext cx="8664808" cy="646331"/>
          </a:xfrm>
          <a:prstGeom prst="rect">
            <a:avLst/>
          </a:prstGeom>
        </p:spPr>
        <p:txBody>
          <a:bodyPr wrap="none">
            <a:spAutoFit/>
          </a:bodyPr>
          <a:lstStyle/>
          <a:p>
            <a:pPr>
              <a:buClr>
                <a:schemeClr val="tx2"/>
              </a:buClr>
              <a:defRPr/>
            </a:pPr>
            <a:r>
              <a:rPr lang="en-US" sz="3600" b="1" dirty="0">
                <a:solidFill>
                  <a:schemeClr val="bg1"/>
                </a:solidFill>
              </a:rPr>
              <a:t>Keep Stockpiles From Impacting Stormwater</a:t>
            </a:r>
          </a:p>
        </p:txBody>
      </p:sp>
      <p:sp>
        <p:nvSpPr>
          <p:cNvPr id="8" name="TextBox 7"/>
          <p:cNvSpPr txBox="1"/>
          <p:nvPr/>
        </p:nvSpPr>
        <p:spPr>
          <a:xfrm>
            <a:off x="7855737" y="6400800"/>
            <a:ext cx="1212063" cy="369332"/>
          </a:xfrm>
          <a:prstGeom prst="rect">
            <a:avLst/>
          </a:prstGeom>
          <a:noFill/>
        </p:spPr>
        <p:txBody>
          <a:bodyPr wrap="none" rtlCol="0">
            <a:spAutoFit/>
          </a:bodyPr>
          <a:lstStyle/>
          <a:p>
            <a:r>
              <a:rPr lang="en-US" dirty="0"/>
              <a:t>Taylor Hwy</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2"/>
          <p:cNvSpPr>
            <a:spLocks noGrp="1" noChangeArrowheads="1"/>
          </p:cNvSpPr>
          <p:nvPr>
            <p:ph type="title"/>
          </p:nvPr>
        </p:nvSpPr>
        <p:spPr>
          <a:xfrm>
            <a:off x="0" y="0"/>
            <a:ext cx="9144000" cy="1143000"/>
          </a:xfrm>
        </p:spPr>
        <p:txBody>
          <a:bodyPr>
            <a:normAutofit/>
          </a:bodyPr>
          <a:lstStyle/>
          <a:p>
            <a:pPr eaLnBrk="1" hangingPunct="1">
              <a:defRPr/>
            </a:pPr>
            <a:r>
              <a:rPr lang="en-US" sz="3600" b="1" dirty="0"/>
              <a:t>How Much Maintenance Do You Want to Do?</a:t>
            </a:r>
          </a:p>
        </p:txBody>
      </p:sp>
      <p:pic>
        <p:nvPicPr>
          <p:cNvPr id="142339" name="Picture 10" descr="Blown Tarps"/>
          <p:cNvPicPr>
            <a:picLocks noGrp="1" noChangeAspect="1" noChangeArrowheads="1"/>
          </p:cNvPicPr>
          <p:nvPr>
            <p:ph idx="1"/>
          </p:nvPr>
        </p:nvPicPr>
        <p:blipFill>
          <a:blip r:embed="rId2" cstate="print">
            <a:lum bright="24000"/>
          </a:blip>
          <a:srcRect/>
          <a:stretch>
            <a:fillRect/>
          </a:stretch>
        </p:blipFill>
        <p:spPr>
          <a:xfrm>
            <a:off x="0" y="1164566"/>
            <a:ext cx="9144000" cy="5693434"/>
          </a:xfrm>
          <a:noFill/>
          <a:effectLst>
            <a:innerShdw blurRad="114300">
              <a:prstClr val="black"/>
            </a:innerShdw>
          </a:effec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7682" name="Rectangle 2"/>
          <p:cNvSpPr>
            <a:spLocks noGrp="1" noChangeArrowheads="1"/>
          </p:cNvSpPr>
          <p:nvPr>
            <p:ph type="body" sz="half" idx="1"/>
          </p:nvPr>
        </p:nvSpPr>
        <p:spPr>
          <a:xfrm>
            <a:off x="152400" y="228600"/>
            <a:ext cx="4419600" cy="6553200"/>
          </a:xfrm>
        </p:spPr>
        <p:txBody>
          <a:bodyPr>
            <a:noAutofit/>
          </a:bodyPr>
          <a:lstStyle/>
          <a:p>
            <a:pPr eaLnBrk="1" hangingPunct="1">
              <a:lnSpc>
                <a:spcPct val="80000"/>
              </a:lnSpc>
              <a:buFont typeface="Wingdings" pitchFamily="2" charset="2"/>
              <a:buNone/>
              <a:defRPr/>
            </a:pPr>
            <a:r>
              <a:rPr lang="en-US" sz="3600" b="1" dirty="0">
                <a:solidFill>
                  <a:schemeClr val="tx2"/>
                </a:solidFill>
                <a:effectLst>
                  <a:outerShdw blurRad="38100" dist="38100" dir="2700000" algn="tl">
                    <a:srgbClr val="000000">
                      <a:alpha val="43137"/>
                    </a:srgbClr>
                  </a:outerShdw>
                </a:effectLst>
              </a:rPr>
              <a:t>Plastic Covering</a:t>
            </a:r>
          </a:p>
          <a:p>
            <a:pPr eaLnBrk="1" hangingPunct="1">
              <a:lnSpc>
                <a:spcPct val="80000"/>
              </a:lnSpc>
              <a:buFont typeface="Wingdings" pitchFamily="2" charset="2"/>
              <a:buNone/>
              <a:defRPr/>
            </a:pPr>
            <a:endParaRPr lang="en-US" sz="2200" b="1" dirty="0">
              <a:effectLst>
                <a:outerShdw blurRad="38100" dist="38100" dir="2700000" algn="tl">
                  <a:srgbClr val="000000">
                    <a:alpha val="43137"/>
                  </a:srgbClr>
                </a:outerShdw>
              </a:effectLst>
            </a:endParaRPr>
          </a:p>
          <a:p>
            <a:pPr eaLnBrk="1" hangingPunct="1">
              <a:lnSpc>
                <a:spcPct val="80000"/>
              </a:lnSpc>
              <a:buClr>
                <a:schemeClr val="tx2"/>
              </a:buClr>
              <a:defRPr/>
            </a:pPr>
            <a:r>
              <a:rPr lang="en-US" sz="2200" b="1" dirty="0">
                <a:effectLst>
                  <a:outerShdw blurRad="38100" dist="38100" dir="2700000" algn="tl">
                    <a:srgbClr val="000000">
                      <a:alpha val="43137"/>
                    </a:srgbClr>
                  </a:outerShdw>
                </a:effectLst>
              </a:rPr>
              <a:t>Immediate, short-term erosion protection to slopes and disturbed areas.</a:t>
            </a:r>
          </a:p>
          <a:p>
            <a:pPr eaLnBrk="1" hangingPunct="1">
              <a:lnSpc>
                <a:spcPct val="80000"/>
              </a:lnSpc>
              <a:buClr>
                <a:schemeClr val="tx2"/>
              </a:buClr>
              <a:defRPr/>
            </a:pPr>
            <a:r>
              <a:rPr lang="en-US" sz="2200" b="1" dirty="0">
                <a:effectLst>
                  <a:outerShdw blurRad="38100" dist="38100" dir="2700000" algn="tl">
                    <a:srgbClr val="000000">
                      <a:alpha val="43137"/>
                    </a:srgbClr>
                  </a:outerShdw>
                </a:effectLst>
              </a:rPr>
              <a:t>Cut and fill slopes and stockpiles. </a:t>
            </a:r>
          </a:p>
          <a:p>
            <a:pPr eaLnBrk="1" hangingPunct="1">
              <a:lnSpc>
                <a:spcPct val="80000"/>
              </a:lnSpc>
              <a:buClr>
                <a:schemeClr val="tx2"/>
              </a:buClr>
              <a:defRPr/>
            </a:pPr>
            <a:r>
              <a:rPr lang="en-US" sz="2200" b="1" dirty="0">
                <a:effectLst>
                  <a:outerShdw blurRad="38100" dist="38100" dir="2700000" algn="tl">
                    <a:srgbClr val="000000">
                      <a:alpha val="43137"/>
                    </a:srgbClr>
                  </a:outerShdw>
                </a:effectLst>
              </a:rPr>
              <a:t>Over newly-seeded areas </a:t>
            </a:r>
          </a:p>
          <a:p>
            <a:pPr eaLnBrk="1" hangingPunct="1">
              <a:lnSpc>
                <a:spcPct val="80000"/>
              </a:lnSpc>
              <a:buClr>
                <a:schemeClr val="tx2"/>
              </a:buClr>
              <a:defRPr/>
            </a:pPr>
            <a:r>
              <a:rPr lang="en-US" sz="2200" b="1" dirty="0">
                <a:effectLst>
                  <a:outerShdw blurRad="38100" dist="38100" dir="2700000" algn="tl">
                    <a:srgbClr val="000000">
                      <a:alpha val="43137"/>
                    </a:srgbClr>
                  </a:outerShdw>
                </a:effectLst>
              </a:rPr>
              <a:t>Install water collection measures at the base of the slope</a:t>
            </a:r>
          </a:p>
          <a:p>
            <a:pPr eaLnBrk="1" hangingPunct="1">
              <a:lnSpc>
                <a:spcPct val="80000"/>
              </a:lnSpc>
              <a:buClr>
                <a:schemeClr val="tx2"/>
              </a:buClr>
              <a:defRPr/>
            </a:pPr>
            <a:r>
              <a:rPr lang="en-US" sz="2200" b="1" dirty="0">
                <a:effectLst>
                  <a:outerShdw blurRad="38100" dist="38100" dir="2700000" algn="tl">
                    <a:srgbClr val="000000">
                      <a:alpha val="43137"/>
                    </a:srgbClr>
                  </a:outerShdw>
                </a:effectLst>
              </a:rPr>
              <a:t>Don’t mix clean runoff from plastic with dirty runoff</a:t>
            </a:r>
          </a:p>
          <a:p>
            <a:pPr eaLnBrk="1" hangingPunct="1">
              <a:lnSpc>
                <a:spcPct val="80000"/>
              </a:lnSpc>
              <a:buClr>
                <a:schemeClr val="tx2"/>
              </a:buClr>
              <a:buFont typeface="Wingdings" pitchFamily="2" charset="2"/>
              <a:buNone/>
              <a:defRPr/>
            </a:pPr>
            <a:endParaRPr lang="en-US" sz="2200" b="1" dirty="0">
              <a:effectLst>
                <a:outerShdw blurRad="38100" dist="38100" dir="2700000" algn="tl">
                  <a:srgbClr val="000000">
                    <a:alpha val="43137"/>
                  </a:srgbClr>
                </a:outerShdw>
              </a:effectLst>
            </a:endParaRPr>
          </a:p>
          <a:p>
            <a:pPr eaLnBrk="1" hangingPunct="1">
              <a:lnSpc>
                <a:spcPct val="80000"/>
              </a:lnSpc>
              <a:buClr>
                <a:schemeClr val="tx2"/>
              </a:buClr>
              <a:buFont typeface="Wingdings" pitchFamily="2" charset="2"/>
              <a:buNone/>
              <a:defRPr/>
            </a:pPr>
            <a:r>
              <a:rPr lang="en-US" sz="2200" b="1" dirty="0">
                <a:solidFill>
                  <a:schemeClr val="tx2"/>
                </a:solidFill>
                <a:effectLst>
                  <a:outerShdw blurRad="38100" dist="38100" dir="2700000" algn="tl">
                    <a:srgbClr val="000000">
                      <a:alpha val="43137"/>
                    </a:srgbClr>
                  </a:outerShdw>
                </a:effectLst>
              </a:rPr>
              <a:t>Other uses for plastic include:</a:t>
            </a:r>
          </a:p>
          <a:p>
            <a:pPr lvl="1" eaLnBrk="1" hangingPunct="1">
              <a:lnSpc>
                <a:spcPct val="80000"/>
              </a:lnSpc>
              <a:buClr>
                <a:schemeClr val="tx2"/>
              </a:buClr>
              <a:defRPr/>
            </a:pPr>
            <a:r>
              <a:rPr lang="en-US" sz="2200" b="1" dirty="0">
                <a:effectLst>
                  <a:outerShdw blurRad="38100" dist="38100" dir="2700000" algn="tl">
                    <a:srgbClr val="000000">
                      <a:alpha val="43137"/>
                    </a:srgbClr>
                  </a:outerShdw>
                </a:effectLst>
              </a:rPr>
              <a:t>Temporary ditch liner</a:t>
            </a:r>
          </a:p>
          <a:p>
            <a:pPr lvl="1" eaLnBrk="1" hangingPunct="1">
              <a:lnSpc>
                <a:spcPct val="80000"/>
              </a:lnSpc>
              <a:buClr>
                <a:schemeClr val="tx2"/>
              </a:buClr>
              <a:defRPr/>
            </a:pPr>
            <a:r>
              <a:rPr lang="en-US" sz="2200" b="1" dirty="0">
                <a:effectLst>
                  <a:outerShdw blurRad="38100" dist="38100" dir="2700000" algn="tl">
                    <a:srgbClr val="000000">
                      <a:alpha val="43137"/>
                    </a:srgbClr>
                  </a:outerShdw>
                </a:effectLst>
              </a:rPr>
              <a:t>Pond liner in temporary sediment pond;</a:t>
            </a:r>
          </a:p>
          <a:p>
            <a:pPr lvl="1" eaLnBrk="1" hangingPunct="1">
              <a:lnSpc>
                <a:spcPct val="80000"/>
              </a:lnSpc>
              <a:buClr>
                <a:schemeClr val="tx2"/>
              </a:buClr>
              <a:defRPr/>
            </a:pPr>
            <a:r>
              <a:rPr lang="en-US" sz="2200" b="1" dirty="0">
                <a:effectLst>
                  <a:outerShdw blurRad="38100" dist="38100" dir="2700000" algn="tl">
                    <a:srgbClr val="000000">
                      <a:alpha val="43137"/>
                    </a:srgbClr>
                  </a:outerShdw>
                </a:effectLst>
              </a:rPr>
              <a:t>Liner for bermed temporary fuel storage area </a:t>
            </a:r>
          </a:p>
          <a:p>
            <a:pPr lvl="1" eaLnBrk="1" hangingPunct="1">
              <a:lnSpc>
                <a:spcPct val="80000"/>
              </a:lnSpc>
              <a:buClr>
                <a:schemeClr val="tx2"/>
              </a:buClr>
              <a:defRPr/>
            </a:pPr>
            <a:r>
              <a:rPr lang="en-US" sz="2200" b="1" dirty="0">
                <a:effectLst>
                  <a:outerShdw blurRad="38100" dist="38100" dir="2700000" algn="tl">
                    <a:srgbClr val="000000">
                      <a:alpha val="43137"/>
                    </a:srgbClr>
                  </a:outerShdw>
                </a:effectLst>
              </a:rPr>
              <a:t> Emergency slope protection during heavy rains</a:t>
            </a:r>
          </a:p>
          <a:p>
            <a:pPr eaLnBrk="1" hangingPunct="1">
              <a:lnSpc>
                <a:spcPct val="80000"/>
              </a:lnSpc>
              <a:defRPr/>
            </a:pPr>
            <a:endParaRPr lang="en-US" sz="2200" b="1" dirty="0">
              <a:effectLst>
                <a:outerShdw blurRad="38100" dist="38100" dir="2700000" algn="tl">
                  <a:srgbClr val="000000">
                    <a:alpha val="43137"/>
                  </a:srgbClr>
                </a:outerShdw>
              </a:effectLst>
            </a:endParaRPr>
          </a:p>
        </p:txBody>
      </p:sp>
      <p:sp>
        <p:nvSpPr>
          <p:cNvPr id="967683" name="Rectangle 3"/>
          <p:cNvSpPr>
            <a:spLocks noChangeArrowheads="1"/>
          </p:cNvSpPr>
          <p:nvPr/>
        </p:nvSpPr>
        <p:spPr bwMode="auto">
          <a:xfrm>
            <a:off x="5257800" y="228600"/>
            <a:ext cx="3352800" cy="563563"/>
          </a:xfrm>
          <a:prstGeom prst="rect">
            <a:avLst/>
          </a:prstGeom>
          <a:noFill/>
          <a:ln w="9525">
            <a:solidFill>
              <a:srgbClr val="FF9900"/>
            </a:solidFill>
            <a:miter lim="800000"/>
            <a:headEnd/>
            <a:tailEnd/>
          </a:ln>
          <a:effectLst/>
        </p:spPr>
        <p:txBody>
          <a:bodyPr anchor="ctr"/>
          <a:lstStyle/>
          <a:p>
            <a:pPr eaLnBrk="1" hangingPunct="1">
              <a:defRPr/>
            </a:pPr>
            <a:r>
              <a:rPr lang="en-US" sz="2800" b="1" i="0" dirty="0">
                <a:solidFill>
                  <a:schemeClr val="tx2"/>
                </a:solidFill>
                <a:effectLst>
                  <a:outerShdw blurRad="38100" dist="38100" dir="2700000" algn="tl">
                    <a:srgbClr val="000000"/>
                  </a:outerShdw>
                </a:effectLst>
              </a:rPr>
              <a:t>Source Control BMPs</a:t>
            </a:r>
          </a:p>
        </p:txBody>
      </p:sp>
      <p:pic>
        <p:nvPicPr>
          <p:cNvPr id="143364" name="Picture 4" descr="12-15-05 029"/>
          <p:cNvPicPr>
            <a:picLocks noGrp="1" noChangeAspect="1" noChangeArrowheads="1"/>
          </p:cNvPicPr>
          <p:nvPr>
            <p:ph sz="half" idx="2"/>
          </p:nvPr>
        </p:nvPicPr>
        <p:blipFill>
          <a:blip r:embed="rId3" cstate="email">
            <a:lum bright="24000"/>
            <a:extLst>
              <a:ext uri="{28A0092B-C50C-407E-A947-70E740481C1C}">
                <a14:useLocalDpi xmlns:a14="http://schemas.microsoft.com/office/drawing/2010/main"/>
              </a:ext>
            </a:extLst>
          </a:blip>
          <a:srcRect/>
          <a:stretch>
            <a:fillRect/>
          </a:stretch>
        </p:blipFill>
        <p:spPr>
          <a:xfrm>
            <a:off x="5010150" y="990600"/>
            <a:ext cx="3829050" cy="5486400"/>
          </a:xfrm>
          <a:noFill/>
          <a:effectLst>
            <a:innerShdw blurRad="114300">
              <a:prstClr val="black"/>
            </a:innerShdw>
          </a:effectLst>
        </p:spPr>
      </p:pic>
      <p:sp>
        <p:nvSpPr>
          <p:cNvPr id="967685" name="Text Box 5"/>
          <p:cNvSpPr txBox="1">
            <a:spLocks noChangeArrowheads="1"/>
          </p:cNvSpPr>
          <p:nvPr/>
        </p:nvSpPr>
        <p:spPr bwMode="auto">
          <a:xfrm>
            <a:off x="5029200" y="5334000"/>
            <a:ext cx="1736116" cy="1200329"/>
          </a:xfrm>
          <a:prstGeom prst="rect">
            <a:avLst/>
          </a:prstGeom>
          <a:noFill/>
          <a:ln w="9525">
            <a:noFill/>
            <a:miter lim="800000"/>
            <a:headEnd/>
            <a:tailEnd/>
          </a:ln>
          <a:effectLst/>
        </p:spPr>
        <p:txBody>
          <a:bodyPr wrap="none">
            <a:spAutoFit/>
          </a:bodyPr>
          <a:lstStyle/>
          <a:p>
            <a:pPr>
              <a:defRPr/>
            </a:pPr>
            <a:r>
              <a:rPr lang="en-US" sz="1800" b="1" i="0" dirty="0">
                <a:solidFill>
                  <a:schemeClr val="bg2">
                    <a:lumMod val="50000"/>
                  </a:schemeClr>
                </a:solidFill>
                <a:effectLst>
                  <a:outerShdw blurRad="38100" dist="38100" dir="2700000" algn="tl">
                    <a:srgbClr val="000000"/>
                  </a:outerShdw>
                </a:effectLst>
              </a:rPr>
              <a:t>BMP</a:t>
            </a:r>
          </a:p>
          <a:p>
            <a:pPr>
              <a:defRPr/>
            </a:pPr>
            <a:r>
              <a:rPr lang="en-US" sz="1800" b="1" i="0" dirty="0">
                <a:solidFill>
                  <a:schemeClr val="bg2">
                    <a:lumMod val="50000"/>
                  </a:schemeClr>
                </a:solidFill>
                <a:effectLst>
                  <a:outerShdw blurRad="38100" dist="38100" dir="2700000" algn="tl">
                    <a:srgbClr val="000000"/>
                  </a:outerShdw>
                </a:effectLst>
              </a:rPr>
              <a:t>WA C123</a:t>
            </a:r>
          </a:p>
          <a:p>
            <a:pPr>
              <a:defRPr/>
            </a:pPr>
            <a:r>
              <a:rPr lang="en-US" sz="1800" b="1" i="0" dirty="0">
                <a:solidFill>
                  <a:schemeClr val="bg2">
                    <a:lumMod val="50000"/>
                  </a:schemeClr>
                </a:solidFill>
                <a:effectLst>
                  <a:outerShdw blurRad="38100" dist="38100" dir="2700000" algn="tl">
                    <a:srgbClr val="000000"/>
                  </a:outerShdw>
                </a:effectLst>
              </a:rPr>
              <a:t>OR NS-9</a:t>
            </a:r>
          </a:p>
          <a:p>
            <a:pPr>
              <a:defRPr/>
            </a:pPr>
            <a:r>
              <a:rPr lang="en-US" b="1" dirty="0">
                <a:solidFill>
                  <a:schemeClr val="bg2">
                    <a:lumMod val="50000"/>
                  </a:schemeClr>
                </a:solidFill>
                <a:effectLst>
                  <a:outerShdw blurRad="38100" dist="38100" dir="2700000" algn="tl">
                    <a:srgbClr val="000000"/>
                  </a:outerShdw>
                </a:effectLst>
              </a:rPr>
              <a:t>DOT&amp;PF – 12.00</a:t>
            </a:r>
            <a:endParaRPr lang="en-US" sz="1800" b="1" i="0" dirty="0">
              <a:solidFill>
                <a:schemeClr val="bg2">
                  <a:lumMod val="50000"/>
                </a:schemeClr>
              </a:solidFill>
              <a:effectLst>
                <a:outerShdw blurRad="38100" dist="38100" dir="2700000" algn="tl">
                  <a:srgbClr val="000000"/>
                </a:outerShdw>
              </a:effectLs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386" name="Picture 2" descr="DSCN51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44387" name="Text Box 3"/>
          <p:cNvSpPr txBox="1">
            <a:spLocks noChangeArrowheads="1"/>
          </p:cNvSpPr>
          <p:nvPr/>
        </p:nvSpPr>
        <p:spPr bwMode="auto">
          <a:xfrm>
            <a:off x="152400" y="6345238"/>
            <a:ext cx="2820988" cy="336550"/>
          </a:xfrm>
          <a:prstGeom prst="rect">
            <a:avLst/>
          </a:prstGeom>
          <a:noFill/>
          <a:ln w="9525">
            <a:noFill/>
            <a:miter lim="800000"/>
            <a:headEnd/>
            <a:tailEnd/>
          </a:ln>
        </p:spPr>
        <p:txBody>
          <a:bodyPr wrap="none">
            <a:spAutoFit/>
          </a:bodyPr>
          <a:lstStyle/>
          <a:p>
            <a:pPr eaLnBrk="1" hangingPunct="1"/>
            <a:r>
              <a:rPr lang="en-US" sz="1600" b="1" i="0">
                <a:latin typeface="Times New Roman" pitchFamily="18" charset="0"/>
                <a:cs typeface="Arial" charset="0"/>
              </a:rPr>
              <a:t>Photo Courtesy David Jenkins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410" name="Picture 2" descr="11-5-05 004"/>
          <p:cNvPicPr>
            <a:picLocks noChangeAspect="1" noChangeArrowheads="1"/>
          </p:cNvPicPr>
          <p:nvPr/>
        </p:nvPicPr>
        <p:blipFill>
          <a:blip r:embed="rId2" cstate="email">
            <a:lum bright="12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145411" name="Text Box 3"/>
          <p:cNvSpPr txBox="1">
            <a:spLocks noChangeArrowheads="1"/>
          </p:cNvSpPr>
          <p:nvPr/>
        </p:nvSpPr>
        <p:spPr bwMode="auto">
          <a:xfrm>
            <a:off x="1549300" y="0"/>
            <a:ext cx="6054927" cy="2123658"/>
          </a:xfrm>
          <a:prstGeom prst="rect">
            <a:avLst/>
          </a:prstGeom>
          <a:noFill/>
          <a:ln w="9525">
            <a:noFill/>
            <a:miter lim="800000"/>
            <a:headEnd/>
            <a:tailEnd/>
          </a:ln>
        </p:spPr>
        <p:txBody>
          <a:bodyPr wrap="none">
            <a:spAutoFit/>
          </a:bodyPr>
          <a:lstStyle/>
          <a:p>
            <a:pPr algn="ctr" eaLnBrk="1" hangingPunct="1"/>
            <a:r>
              <a:rPr lang="en-US" sz="4400" b="1" i="0" dirty="0">
                <a:solidFill>
                  <a:schemeClr val="tx2"/>
                </a:solidFill>
                <a:effectLst>
                  <a:outerShdw blurRad="38100" dist="38100" dir="2700000" algn="tl">
                    <a:srgbClr val="000000">
                      <a:alpha val="43137"/>
                    </a:srgbClr>
                  </a:outerShdw>
                </a:effectLst>
                <a:cs typeface="Arial" charset="0"/>
              </a:rPr>
              <a:t>Plastic Cover</a:t>
            </a:r>
          </a:p>
          <a:p>
            <a:pPr algn="ctr" eaLnBrk="1" hangingPunct="1"/>
            <a:r>
              <a:rPr lang="en-US" sz="4400" b="1" i="0" dirty="0">
                <a:solidFill>
                  <a:schemeClr val="tx2"/>
                </a:solidFill>
                <a:effectLst>
                  <a:outerShdw blurRad="38100" dist="38100" dir="2700000" algn="tl">
                    <a:srgbClr val="000000">
                      <a:alpha val="43137"/>
                    </a:srgbClr>
                  </a:outerShdw>
                </a:effectLst>
                <a:cs typeface="Arial" charset="0"/>
              </a:rPr>
              <a:t>Sandbags on 10’ Centers</a:t>
            </a:r>
          </a:p>
          <a:p>
            <a:pPr algn="ctr" eaLnBrk="1" hangingPunct="1"/>
            <a:r>
              <a:rPr lang="en-US" sz="4400" b="1" i="0" dirty="0">
                <a:solidFill>
                  <a:schemeClr val="tx2"/>
                </a:solidFill>
                <a:effectLst>
                  <a:outerShdw blurRad="38100" dist="38100" dir="2700000" algn="tl">
                    <a:srgbClr val="000000">
                      <a:alpha val="43137"/>
                    </a:srgbClr>
                  </a:outerShdw>
                </a:effectLst>
                <a:cs typeface="Arial" charset="0"/>
              </a:rPr>
              <a:t>String “Net” Connections</a:t>
            </a:r>
          </a:p>
        </p:txBody>
      </p:sp>
      <p:sp>
        <p:nvSpPr>
          <p:cNvPr id="145412" name="Text Box 4"/>
          <p:cNvSpPr txBox="1">
            <a:spLocks noChangeArrowheads="1"/>
          </p:cNvSpPr>
          <p:nvPr/>
        </p:nvSpPr>
        <p:spPr bwMode="auto">
          <a:xfrm>
            <a:off x="152400" y="6381690"/>
            <a:ext cx="1785232" cy="400110"/>
          </a:xfrm>
          <a:prstGeom prst="rect">
            <a:avLst/>
          </a:prstGeom>
          <a:noFill/>
          <a:ln w="9525">
            <a:noFill/>
            <a:miter lim="800000"/>
            <a:headEnd/>
            <a:tailEnd/>
          </a:ln>
        </p:spPr>
        <p:txBody>
          <a:bodyPr wrap="none">
            <a:spAutoFit/>
          </a:bodyPr>
          <a:lstStyle/>
          <a:p>
            <a:pPr eaLnBrk="1" hangingPunct="1"/>
            <a:r>
              <a:rPr lang="en-US" sz="2000" b="1" i="0" dirty="0">
                <a:effectLst>
                  <a:outerShdw blurRad="38100" dist="38100" dir="2700000" algn="tl">
                    <a:srgbClr val="000000">
                      <a:alpha val="43137"/>
                    </a:srgbClr>
                  </a:outerShdw>
                </a:effectLst>
                <a:cs typeface="Arial" charset="0"/>
              </a:rPr>
              <a:t>WA BMP C-123</a:t>
            </a:r>
          </a:p>
        </p:txBody>
      </p:sp>
    </p:spTree>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234" name="Picture 2" descr="http://www.sagingwell.com/wp-content/uploads/2009/07/close_up_of_water_fountain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0480"/>
            <a:ext cx="9144000" cy="6888480"/>
          </a:xfrm>
          <a:prstGeom prst="rect">
            <a:avLst/>
          </a:prstGeom>
          <a:noFill/>
        </p:spPr>
      </p:pic>
      <p:sp>
        <p:nvSpPr>
          <p:cNvPr id="2" name="TextBox 1"/>
          <p:cNvSpPr txBox="1"/>
          <p:nvPr/>
        </p:nvSpPr>
        <p:spPr>
          <a:xfrm>
            <a:off x="0" y="0"/>
            <a:ext cx="7772705" cy="646331"/>
          </a:xfrm>
          <a:prstGeom prst="rect">
            <a:avLst/>
          </a:prstGeom>
          <a:solidFill>
            <a:schemeClr val="bg1">
              <a:lumMod val="85000"/>
              <a:lumOff val="15000"/>
              <a:alpha val="70000"/>
            </a:schemeClr>
          </a:solidFill>
        </p:spPr>
        <p:txBody>
          <a:bodyPr wrap="none" rtlCol="0">
            <a:spAutoFit/>
          </a:bodyPr>
          <a:lstStyle/>
          <a:p>
            <a:r>
              <a:rPr lang="en-US" sz="3600" dirty="0">
                <a:effectLst>
                  <a:outerShdw blurRad="38100" dist="38100" dir="2700000" algn="tl">
                    <a:srgbClr val="000000">
                      <a:alpha val="43137"/>
                    </a:srgbClr>
                  </a:outerShdw>
                </a:effectLst>
              </a:rPr>
              <a:t>Authorized Non-Storm Water Discharges</a:t>
            </a:r>
          </a:p>
        </p:txBody>
      </p:sp>
      <p:sp>
        <p:nvSpPr>
          <p:cNvPr id="4" name="Rectangle 3"/>
          <p:cNvSpPr/>
          <p:nvPr/>
        </p:nvSpPr>
        <p:spPr>
          <a:xfrm>
            <a:off x="0" y="5288340"/>
            <a:ext cx="5334000" cy="1569660"/>
          </a:xfrm>
          <a:prstGeom prst="rect">
            <a:avLst/>
          </a:prstGeom>
          <a:solidFill>
            <a:schemeClr val="bg1">
              <a:lumMod val="85000"/>
              <a:lumOff val="15000"/>
              <a:alpha val="67000"/>
            </a:schemeClr>
          </a:solidFill>
        </p:spPr>
        <p:txBody>
          <a:bodyPr wrap="square">
            <a:spAutoFit/>
          </a:bodyPr>
          <a:lstStyle/>
          <a:p>
            <a:r>
              <a:rPr lang="en-US" sz="3200" dirty="0"/>
              <a:t>A </a:t>
            </a:r>
            <a:r>
              <a:rPr lang="en-US" sz="3200" dirty="0" err="1"/>
              <a:t>permittee</a:t>
            </a:r>
            <a:r>
              <a:rPr lang="en-US" sz="3200" dirty="0"/>
              <a:t> must minimize any non-storm water discharge</a:t>
            </a:r>
          </a:p>
          <a:p>
            <a:r>
              <a:rPr lang="en-US" sz="3200" dirty="0"/>
              <a:t>authorized by this permit. </a:t>
            </a:r>
          </a:p>
        </p:txBody>
      </p:sp>
      <p:pic>
        <p:nvPicPr>
          <p:cNvPr id="7" name="Picture 6" descr="DEC Logo 1"/>
          <p:cNvPicPr/>
          <p:nvPr/>
        </p:nvPicPr>
        <p:blipFill>
          <a:blip r:embed="rId3" cstate="print"/>
          <a:srcRect/>
          <a:stretch>
            <a:fillRect/>
          </a:stretch>
        </p:blipFill>
        <p:spPr bwMode="auto">
          <a:xfrm>
            <a:off x="7948613" y="261728"/>
            <a:ext cx="1042987" cy="966787"/>
          </a:xfrm>
          <a:prstGeom prst="rect">
            <a:avLst/>
          </a:prstGeom>
          <a:noFill/>
          <a:ln w="9525">
            <a:noFill/>
            <a:miter lim="800000"/>
            <a:headEnd/>
            <a:tailEnd/>
          </a:ln>
        </p:spPr>
      </p:pic>
      <p:sp>
        <p:nvSpPr>
          <p:cNvPr id="3" name="Title 1">
            <a:extLst>
              <a:ext uri="{FF2B5EF4-FFF2-40B4-BE49-F238E27FC236}">
                <a16:creationId xmlns:a16="http://schemas.microsoft.com/office/drawing/2014/main" id="{CDE304F7-BE9B-98CD-8F96-DDD1B0EAC20C}"/>
              </a:ext>
            </a:extLst>
          </p:cNvPr>
          <p:cNvSpPr txBox="1">
            <a:spLocks/>
          </p:cNvSpPr>
          <p:nvPr/>
        </p:nvSpPr>
        <p:spPr>
          <a:xfrm>
            <a:off x="6019800" y="5855357"/>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4.3.8</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6</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UFFALO-1\share\pictures\Alaska Sites 2008\North Pole\Kris Eagle, NP 016.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 name="Rectangle 1"/>
          <p:cNvSpPr/>
          <p:nvPr/>
        </p:nvSpPr>
        <p:spPr>
          <a:xfrm>
            <a:off x="228600" y="101600"/>
            <a:ext cx="6029325" cy="584200"/>
          </a:xfrm>
          <a:prstGeom prst="rect">
            <a:avLst/>
          </a:prstGeom>
        </p:spPr>
        <p:txBody>
          <a:bodyPr wrap="none">
            <a:spAutoFit/>
          </a:bodyPr>
          <a:lstStyle/>
          <a:p>
            <a:pPr eaLnBrk="0" hangingPunct="0">
              <a:defRPr/>
            </a:pPr>
            <a:r>
              <a:rPr lang="en-US" sz="3200" b="1" i="1" dirty="0">
                <a:solidFill>
                  <a:schemeClr val="bg2">
                    <a:lumMod val="50000"/>
                  </a:schemeClr>
                </a:solidFill>
                <a:cs typeface="+mn-cs"/>
              </a:rPr>
              <a:t>Non-Stormwater Discharges</a:t>
            </a:r>
            <a:endParaRPr lang="en-US" sz="3200" dirty="0">
              <a:solidFill>
                <a:schemeClr val="bg2">
                  <a:lumMod val="50000"/>
                </a:schemeClr>
              </a:solidFill>
              <a:cs typeface="+mn-cs"/>
            </a:endParaRPr>
          </a:p>
        </p:txBody>
      </p:sp>
      <p:sp>
        <p:nvSpPr>
          <p:cNvPr id="3" name="Rectangle 2"/>
          <p:cNvSpPr/>
          <p:nvPr/>
        </p:nvSpPr>
        <p:spPr>
          <a:xfrm>
            <a:off x="0" y="685800"/>
            <a:ext cx="9144000" cy="830997"/>
          </a:xfrm>
          <a:prstGeom prst="rect">
            <a:avLst/>
          </a:prstGeom>
        </p:spPr>
        <p:txBody>
          <a:bodyPr wrap="square">
            <a:spAutoFit/>
          </a:bodyPr>
          <a:lstStyle/>
          <a:p>
            <a:pPr eaLnBrk="0" hangingPunct="0">
              <a:defRPr/>
            </a:pPr>
            <a:r>
              <a:rPr lang="en-US" sz="2400" dirty="0">
                <a:solidFill>
                  <a:schemeClr val="bg2">
                    <a:lumMod val="50000"/>
                  </a:schemeClr>
                </a:solidFill>
                <a:cs typeface="+mn-cs"/>
              </a:rPr>
              <a:t>Identify pollution prevention measures to ensure that pollutants are not introduced to these discharges and carried to nearby waterbodies.</a:t>
            </a:r>
          </a:p>
        </p:txBody>
      </p:sp>
      <p:sp>
        <p:nvSpPr>
          <p:cNvPr id="5" name="TextBox 4"/>
          <p:cNvSpPr txBox="1"/>
          <p:nvPr/>
        </p:nvSpPr>
        <p:spPr>
          <a:xfrm>
            <a:off x="7876255" y="6412468"/>
            <a:ext cx="1191545" cy="369332"/>
          </a:xfrm>
          <a:prstGeom prst="rect">
            <a:avLst/>
          </a:prstGeom>
          <a:noFill/>
        </p:spPr>
        <p:txBody>
          <a:bodyPr wrap="none" rtlCol="0">
            <a:spAutoFit/>
          </a:bodyPr>
          <a:lstStyle/>
          <a:p>
            <a:r>
              <a:rPr lang="en-US" dirty="0"/>
              <a:t>North Pole</a:t>
            </a:r>
          </a:p>
        </p:txBody>
      </p:sp>
      <p:sp>
        <p:nvSpPr>
          <p:cNvPr id="6" name="TextBox 5"/>
          <p:cNvSpPr txBox="1"/>
          <p:nvPr/>
        </p:nvSpPr>
        <p:spPr>
          <a:xfrm>
            <a:off x="231500" y="4903619"/>
            <a:ext cx="7644756" cy="1754326"/>
          </a:xfrm>
          <a:prstGeom prst="rect">
            <a:avLst/>
          </a:prstGeom>
          <a:solidFill>
            <a:schemeClr val="bg1">
              <a:lumMod val="50000"/>
              <a:lumOff val="50000"/>
              <a:alpha val="70000"/>
            </a:schemeClr>
          </a:solidFill>
        </p:spPr>
        <p:txBody>
          <a:bodyPr wrap="square" rtlCol="0">
            <a:spAutoFit/>
          </a:bodyPr>
          <a:lstStyle/>
          <a:p>
            <a:pPr>
              <a:buFont typeface="Arial" pitchFamily="34" charset="0"/>
              <a:buChar char="•"/>
            </a:pPr>
            <a:r>
              <a:rPr lang="en-US" sz="3600" dirty="0"/>
              <a:t>Water line flushing</a:t>
            </a:r>
          </a:p>
          <a:p>
            <a:pPr>
              <a:buFont typeface="Arial" pitchFamily="34" charset="0"/>
              <a:buChar char="•"/>
            </a:pPr>
            <a:r>
              <a:rPr lang="en-US" sz="3600" dirty="0"/>
              <a:t>Dust Control</a:t>
            </a:r>
          </a:p>
          <a:p>
            <a:pPr>
              <a:buFont typeface="Arial" pitchFamily="34" charset="0"/>
              <a:buChar char="•"/>
            </a:pPr>
            <a:r>
              <a:rPr lang="en-US" sz="3600" dirty="0"/>
              <a:t>Vehicle wash water without detergent</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074" name="Picture 2" descr="F:\Work pictures\Slopes\DSC0112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 y="0"/>
            <a:ext cx="9144000" cy="6832519"/>
          </a:xfrm>
          <a:prstGeom prst="rect">
            <a:avLst/>
          </a:prstGeom>
          <a:noFill/>
          <a:effectLst>
            <a:innerShdw blurRad="114300">
              <a:prstClr val="black"/>
            </a:innerShdw>
          </a:effectLst>
        </p:spPr>
      </p:pic>
      <p:sp>
        <p:nvSpPr>
          <p:cNvPr id="2" name="TextBox 1"/>
          <p:cNvSpPr txBox="1"/>
          <p:nvPr/>
        </p:nvSpPr>
        <p:spPr>
          <a:xfrm>
            <a:off x="76200" y="1676400"/>
            <a:ext cx="4786888" cy="923330"/>
          </a:xfrm>
          <a:prstGeom prst="rect">
            <a:avLst/>
          </a:prstGeom>
          <a:solidFill>
            <a:schemeClr val="tx2">
              <a:lumMod val="25000"/>
              <a:alpha val="82000"/>
            </a:schemeClr>
          </a:solidFill>
        </p:spPr>
        <p:txBody>
          <a:bodyPr wrap="none" rtlCol="0">
            <a:spAutoFit/>
          </a:bodyPr>
          <a:lstStyle/>
          <a:p>
            <a:r>
              <a:rPr lang="en-US" sz="5400" dirty="0">
                <a:effectLst>
                  <a:outerShdw blurRad="38100" dist="38100" dir="2700000" algn="tl">
                    <a:srgbClr val="000000">
                      <a:alpha val="43137"/>
                    </a:srgbClr>
                  </a:outerShdw>
                </a:effectLst>
              </a:rPr>
              <a:t>Sediment Basins</a:t>
            </a:r>
          </a:p>
        </p:txBody>
      </p:sp>
      <p:sp>
        <p:nvSpPr>
          <p:cNvPr id="5" name="TextBox 4"/>
          <p:cNvSpPr txBox="1"/>
          <p:nvPr/>
        </p:nvSpPr>
        <p:spPr>
          <a:xfrm>
            <a:off x="0" y="2743200"/>
            <a:ext cx="9372600" cy="984885"/>
          </a:xfrm>
          <a:prstGeom prst="rect">
            <a:avLst/>
          </a:prstGeom>
          <a:noFill/>
        </p:spPr>
        <p:txBody>
          <a:bodyPr wrap="square" rtlCol="0">
            <a:spAutoFit/>
          </a:bodyPr>
          <a:lstStyle/>
          <a:p>
            <a:pPr>
              <a:buFont typeface="Arial" pitchFamily="34" charset="0"/>
              <a:buChar char="•"/>
            </a:pPr>
            <a:r>
              <a:rPr lang="en-US" sz="2900" dirty="0"/>
              <a:t>10 acres of contributing drainage requires a sediment basin</a:t>
            </a:r>
          </a:p>
          <a:p>
            <a:pPr>
              <a:buFont typeface="Arial" pitchFamily="34" charset="0"/>
              <a:buChar char="•"/>
            </a:pPr>
            <a:r>
              <a:rPr lang="en-US" sz="2900" dirty="0"/>
              <a:t>Volume must equal 2yr 24hr storm event</a:t>
            </a:r>
          </a:p>
        </p:txBody>
      </p:sp>
      <p:sp>
        <p:nvSpPr>
          <p:cNvPr id="6" name="TextBox 5"/>
          <p:cNvSpPr txBox="1"/>
          <p:nvPr/>
        </p:nvSpPr>
        <p:spPr>
          <a:xfrm>
            <a:off x="8192983" y="6400800"/>
            <a:ext cx="851515" cy="369332"/>
          </a:xfrm>
          <a:prstGeom prst="rect">
            <a:avLst/>
          </a:prstGeom>
          <a:noFill/>
        </p:spPr>
        <p:txBody>
          <a:bodyPr wrap="none" rtlCol="0">
            <a:spAutoFit/>
          </a:bodyPr>
          <a:lstStyle/>
          <a:p>
            <a:r>
              <a:rPr lang="en-US" dirty="0"/>
              <a:t>Wasilla</a:t>
            </a:r>
          </a:p>
        </p:txBody>
      </p:sp>
      <p:pic>
        <p:nvPicPr>
          <p:cNvPr id="8" name="Picture 7" descr="DEC Logo 1"/>
          <p:cNvPicPr/>
          <p:nvPr/>
        </p:nvPicPr>
        <p:blipFill>
          <a:blip r:embed="rId3" cstate="print"/>
          <a:srcRect/>
          <a:stretch>
            <a:fillRect/>
          </a:stretch>
        </p:blipFill>
        <p:spPr bwMode="auto">
          <a:xfrm>
            <a:off x="7948613" y="261728"/>
            <a:ext cx="1042987" cy="966787"/>
          </a:xfrm>
          <a:prstGeom prst="rect">
            <a:avLst/>
          </a:prstGeom>
          <a:noFill/>
          <a:ln w="9525">
            <a:noFill/>
            <a:miter lim="800000"/>
            <a:headEnd/>
            <a:tailEnd/>
          </a:ln>
        </p:spPr>
      </p:pic>
      <p:sp>
        <p:nvSpPr>
          <p:cNvPr id="9" name="TextBox 8">
            <a:extLst>
              <a:ext uri="{FF2B5EF4-FFF2-40B4-BE49-F238E27FC236}">
                <a16:creationId xmlns:a16="http://schemas.microsoft.com/office/drawing/2014/main" id="{B6DE7ED6-A11E-49C9-9CB1-387CB932EE56}"/>
              </a:ext>
            </a:extLst>
          </p:cNvPr>
          <p:cNvSpPr txBox="1"/>
          <p:nvPr/>
        </p:nvSpPr>
        <p:spPr>
          <a:xfrm>
            <a:off x="99502" y="5541729"/>
            <a:ext cx="3939098" cy="1200329"/>
          </a:xfrm>
          <a:prstGeom prst="rect">
            <a:avLst/>
          </a:prstGeom>
          <a:noFill/>
        </p:spPr>
        <p:txBody>
          <a:bodyPr wrap="square">
            <a:spAutoFit/>
          </a:bodyPr>
          <a:lstStyle/>
          <a:p>
            <a:r>
              <a:rPr lang="en-US" sz="2400" b="0" i="1" u="none" strike="noStrike" baseline="0" dirty="0">
                <a:latin typeface="Times New Roman" panose="02020603050405020304" pitchFamily="18" charset="0"/>
              </a:rPr>
              <a:t>Note: No installation of sediment basins should be installed in permafrost areas. </a:t>
            </a:r>
            <a:endParaRPr lang="en-US" sz="2400" dirty="0"/>
          </a:p>
        </p:txBody>
      </p:sp>
      <p:sp>
        <p:nvSpPr>
          <p:cNvPr id="3" name="Title 1">
            <a:extLst>
              <a:ext uri="{FF2B5EF4-FFF2-40B4-BE49-F238E27FC236}">
                <a16:creationId xmlns:a16="http://schemas.microsoft.com/office/drawing/2014/main" id="{4F7853CB-CB51-E0BB-5F13-3180267B6D4A}"/>
              </a:ext>
            </a:extLst>
          </p:cNvPr>
          <p:cNvSpPr txBox="1">
            <a:spLocks/>
          </p:cNvSpPr>
          <p:nvPr/>
        </p:nvSpPr>
        <p:spPr>
          <a:xfrm>
            <a:off x="5449783" y="1371985"/>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4.3.9</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6</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a:xfrm>
            <a:off x="457200" y="76200"/>
            <a:ext cx="8229600" cy="685800"/>
          </a:xfrm>
        </p:spPr>
        <p:txBody>
          <a:bodyPr>
            <a:noAutofit/>
          </a:bodyPr>
          <a:lstStyle/>
          <a:p>
            <a:pPr eaLnBrk="1" hangingPunct="1">
              <a:defRPr/>
            </a:pPr>
            <a:r>
              <a:rPr lang="en-US" sz="4800" b="1" dirty="0">
                <a:effectLst>
                  <a:outerShdw blurRad="38100" dist="38100" dir="2700000" algn="tl">
                    <a:srgbClr val="000000">
                      <a:alpha val="43137"/>
                    </a:srgbClr>
                  </a:outerShdw>
                </a:effectLst>
              </a:rPr>
              <a:t>Sediment Basins</a:t>
            </a:r>
          </a:p>
        </p:txBody>
      </p:sp>
      <p:pic>
        <p:nvPicPr>
          <p:cNvPr id="56323" name="Picture 4" descr="image009"/>
          <p:cNvPicPr>
            <a:picLocks noChangeAspect="1" noChangeArrowheads="1"/>
          </p:cNvPicPr>
          <p:nvPr/>
        </p:nvPicPr>
        <p:blipFill>
          <a:blip r:embed="rId3" cstate="print">
            <a:lum bright="-3000"/>
          </a:blip>
          <a:srcRect/>
          <a:stretch>
            <a:fillRect/>
          </a:stretch>
        </p:blipFill>
        <p:spPr bwMode="auto">
          <a:xfrm>
            <a:off x="5367907" y="1366838"/>
            <a:ext cx="3776093" cy="2519362"/>
          </a:xfrm>
          <a:prstGeom prst="rect">
            <a:avLst/>
          </a:prstGeom>
          <a:noFill/>
          <a:ln w="9525">
            <a:noFill/>
            <a:miter lim="800000"/>
            <a:headEnd/>
            <a:tailEnd/>
          </a:ln>
          <a:effectLst>
            <a:innerShdw blurRad="114300">
              <a:prstClr val="black"/>
            </a:innerShdw>
          </a:effectLst>
        </p:spPr>
      </p:pic>
      <p:sp>
        <p:nvSpPr>
          <p:cNvPr id="408579" name="Rectangle 3"/>
          <p:cNvSpPr>
            <a:spLocks noGrp="1" noChangeArrowheads="1"/>
          </p:cNvSpPr>
          <p:nvPr>
            <p:ph type="body" idx="1"/>
          </p:nvPr>
        </p:nvSpPr>
        <p:spPr>
          <a:xfrm>
            <a:off x="0" y="1066800"/>
            <a:ext cx="5486400" cy="4648200"/>
          </a:xfrm>
        </p:spPr>
        <p:txBody>
          <a:bodyPr>
            <a:noAutofit/>
          </a:bodyPr>
          <a:lstStyle/>
          <a:p>
            <a:pPr>
              <a:lnSpc>
                <a:spcPct val="90000"/>
              </a:lnSpc>
              <a:buClr>
                <a:srgbClr val="080808"/>
              </a:buClr>
              <a:defRPr/>
            </a:pPr>
            <a:r>
              <a:rPr lang="en-US" b="1" dirty="0"/>
              <a:t>Stormwater Runoff Shall Be Controlled</a:t>
            </a:r>
          </a:p>
          <a:p>
            <a:pPr>
              <a:lnSpc>
                <a:spcPct val="90000"/>
              </a:lnSpc>
              <a:buClr>
                <a:srgbClr val="080808"/>
              </a:buClr>
              <a:defRPr/>
            </a:pPr>
            <a:r>
              <a:rPr lang="en-US" b="1" dirty="0"/>
              <a:t>Stormwater May Require Onsite Detention, Sediment Pond/Trap, Before Discharge Offsite</a:t>
            </a:r>
          </a:p>
          <a:p>
            <a:pPr>
              <a:lnSpc>
                <a:spcPct val="90000"/>
              </a:lnSpc>
              <a:buClr>
                <a:srgbClr val="080808"/>
              </a:buClr>
              <a:defRPr/>
            </a:pPr>
            <a:r>
              <a:rPr lang="en-US" b="1" dirty="0"/>
              <a:t>Site Area - 10 or more acres</a:t>
            </a:r>
          </a:p>
          <a:p>
            <a:pPr>
              <a:lnSpc>
                <a:spcPct val="90000"/>
              </a:lnSpc>
              <a:buClr>
                <a:srgbClr val="080808"/>
              </a:buClr>
              <a:defRPr/>
            </a:pPr>
            <a:r>
              <a:rPr lang="en-US" b="1" dirty="0"/>
              <a:t>Must provide storage for a 2-year, 24-hour store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08579">
                                            <p:txEl>
                                              <p:pRg st="0" end="0"/>
                                            </p:txEl>
                                          </p:spTgt>
                                        </p:tgtEl>
                                        <p:attrNameLst>
                                          <p:attrName>style.visibility</p:attrName>
                                        </p:attrNameLst>
                                      </p:cBhvr>
                                      <p:to>
                                        <p:strVal val="visible"/>
                                      </p:to>
                                    </p:set>
                                    <p:animEffect transition="in" filter="wipe(down)">
                                      <p:cBhvr>
                                        <p:cTn id="7" dur="500"/>
                                        <p:tgtEl>
                                          <p:spTgt spid="4085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08579">
                                            <p:txEl>
                                              <p:pRg st="1" end="1"/>
                                            </p:txEl>
                                          </p:spTgt>
                                        </p:tgtEl>
                                        <p:attrNameLst>
                                          <p:attrName>style.visibility</p:attrName>
                                        </p:attrNameLst>
                                      </p:cBhvr>
                                      <p:to>
                                        <p:strVal val="visible"/>
                                      </p:to>
                                    </p:set>
                                    <p:animEffect transition="in" filter="wipe(down)">
                                      <p:cBhvr>
                                        <p:cTn id="12" dur="500"/>
                                        <p:tgtEl>
                                          <p:spTgt spid="4085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08579">
                                            <p:txEl>
                                              <p:pRg st="2" end="2"/>
                                            </p:txEl>
                                          </p:spTgt>
                                        </p:tgtEl>
                                        <p:attrNameLst>
                                          <p:attrName>style.visibility</p:attrName>
                                        </p:attrNameLst>
                                      </p:cBhvr>
                                      <p:to>
                                        <p:strVal val="visible"/>
                                      </p:to>
                                    </p:set>
                                    <p:animEffect transition="in" filter="wipe(down)">
                                      <p:cBhvr>
                                        <p:cTn id="17" dur="500"/>
                                        <p:tgtEl>
                                          <p:spTgt spid="408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08579">
                                            <p:txEl>
                                              <p:pRg st="3" end="3"/>
                                            </p:txEl>
                                          </p:spTgt>
                                        </p:tgtEl>
                                        <p:attrNameLst>
                                          <p:attrName>style.visibility</p:attrName>
                                        </p:attrNameLst>
                                      </p:cBhvr>
                                      <p:to>
                                        <p:strVal val="visible"/>
                                      </p:to>
                                    </p:set>
                                    <p:animEffect transition="in" filter="wipe(down)">
                                      <p:cBhvr>
                                        <p:cTn id="22" dur="500"/>
                                        <p:tgtEl>
                                          <p:spTgt spid="408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79"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066" name="Rectangle 2"/>
          <p:cNvSpPr>
            <a:spLocks noGrp="1" noChangeArrowheads="1"/>
          </p:cNvSpPr>
          <p:nvPr>
            <p:ph type="body" sz="half" idx="1"/>
          </p:nvPr>
        </p:nvSpPr>
        <p:spPr>
          <a:xfrm>
            <a:off x="152400" y="1447800"/>
            <a:ext cx="4343400" cy="3200400"/>
          </a:xfrm>
        </p:spPr>
        <p:txBody>
          <a:bodyPr>
            <a:noAutofit/>
          </a:bodyPr>
          <a:lstStyle/>
          <a:p>
            <a:pPr eaLnBrk="1" hangingPunct="1">
              <a:buFont typeface="Wingdings" pitchFamily="2" charset="2"/>
              <a:buNone/>
              <a:defRPr/>
            </a:pPr>
            <a:r>
              <a:rPr lang="en-US" sz="2800" b="1" dirty="0">
                <a:solidFill>
                  <a:schemeClr val="tx2"/>
                </a:solidFill>
              </a:rPr>
              <a:t>Temporary Sediment Pond</a:t>
            </a:r>
          </a:p>
          <a:p>
            <a:pPr eaLnBrk="1" hangingPunct="1">
              <a:buFont typeface="Wingdings" pitchFamily="2" charset="2"/>
              <a:buNone/>
              <a:defRPr/>
            </a:pPr>
            <a:endParaRPr lang="en-US" sz="2800" b="1" dirty="0">
              <a:solidFill>
                <a:schemeClr val="tx2"/>
              </a:solidFill>
            </a:endParaRPr>
          </a:p>
          <a:p>
            <a:pPr eaLnBrk="1" hangingPunct="1">
              <a:buClr>
                <a:schemeClr val="tx2"/>
              </a:buClr>
              <a:defRPr/>
            </a:pPr>
            <a:r>
              <a:rPr lang="en-US" dirty="0"/>
              <a:t>Contributing drainage area is 10 acres or more</a:t>
            </a:r>
          </a:p>
          <a:p>
            <a:pPr eaLnBrk="1" hangingPunct="1">
              <a:buClr>
                <a:schemeClr val="tx2"/>
              </a:buClr>
              <a:defRPr/>
            </a:pPr>
            <a:r>
              <a:rPr lang="en-US" dirty="0"/>
              <a:t>Removes coarse sediments only</a:t>
            </a:r>
          </a:p>
          <a:p>
            <a:pPr eaLnBrk="1" hangingPunct="1">
              <a:defRPr/>
            </a:pPr>
            <a:endParaRPr lang="en-US" sz="2800" dirty="0"/>
          </a:p>
        </p:txBody>
      </p:sp>
      <p:sp>
        <p:nvSpPr>
          <p:cNvPr id="984067" name="Rectangle 3"/>
          <p:cNvSpPr>
            <a:spLocks noChangeArrowheads="1"/>
          </p:cNvSpPr>
          <p:nvPr/>
        </p:nvSpPr>
        <p:spPr bwMode="auto">
          <a:xfrm>
            <a:off x="914400" y="274638"/>
            <a:ext cx="7239000" cy="715962"/>
          </a:xfrm>
          <a:prstGeom prst="rect">
            <a:avLst/>
          </a:prstGeom>
          <a:noFill/>
          <a:ln w="9525">
            <a:solidFill>
              <a:srgbClr val="FF9900"/>
            </a:solidFill>
            <a:miter lim="800000"/>
            <a:headEnd/>
            <a:tailEnd/>
          </a:ln>
          <a:effectLst/>
        </p:spPr>
        <p:txBody>
          <a:bodyPr anchor="ctr"/>
          <a:lstStyle/>
          <a:p>
            <a:pPr eaLnBrk="1" hangingPunct="1">
              <a:defRPr/>
            </a:pPr>
            <a:r>
              <a:rPr lang="en-US" sz="3200" b="1" i="0" dirty="0">
                <a:solidFill>
                  <a:schemeClr val="tx2"/>
                </a:solidFill>
                <a:effectLst>
                  <a:outerShdw blurRad="38100" dist="38100" dir="2700000" algn="tl">
                    <a:srgbClr val="000000"/>
                  </a:outerShdw>
                </a:effectLst>
              </a:rPr>
              <a:t>Runoff Conveyance and Treatment BMPs</a:t>
            </a:r>
          </a:p>
        </p:txBody>
      </p:sp>
      <p:pic>
        <p:nvPicPr>
          <p:cNvPr id="65540" name="Picture 4" descr="Pics 2 306"/>
          <p:cNvPicPr>
            <a:picLocks noGrp="1" noChangeAspect="1" noChangeArrowheads="1"/>
          </p:cNvPicPr>
          <p:nvPr>
            <p:ph sz="half" idx="2"/>
          </p:nvPr>
        </p:nvPicPr>
        <p:blipFill>
          <a:blip r:embed="rId3" cstate="email">
            <a:lum bright="6000"/>
            <a:extLst>
              <a:ext uri="{28A0092B-C50C-407E-A947-70E740481C1C}">
                <a14:useLocalDpi xmlns:a14="http://schemas.microsoft.com/office/drawing/2010/main"/>
              </a:ext>
            </a:extLst>
          </a:blip>
          <a:srcRect/>
          <a:stretch>
            <a:fillRect/>
          </a:stretch>
        </p:blipFill>
        <p:spPr>
          <a:xfrm>
            <a:off x="4648200" y="1447800"/>
            <a:ext cx="4267200" cy="4953000"/>
          </a:xfrm>
          <a:noFill/>
          <a:effectLst>
            <a:innerShdw blurRad="114300">
              <a:prstClr val="black"/>
            </a:innerShdw>
          </a:effectLst>
        </p:spPr>
      </p:pic>
      <p:sp>
        <p:nvSpPr>
          <p:cNvPr id="984069" name="Text Box 5"/>
          <p:cNvSpPr txBox="1">
            <a:spLocks noChangeArrowheads="1"/>
          </p:cNvSpPr>
          <p:nvPr/>
        </p:nvSpPr>
        <p:spPr bwMode="auto">
          <a:xfrm>
            <a:off x="228600" y="5715000"/>
            <a:ext cx="1119602" cy="923330"/>
          </a:xfrm>
          <a:prstGeom prst="rect">
            <a:avLst/>
          </a:prstGeom>
          <a:noFill/>
          <a:ln w="9525">
            <a:noFill/>
            <a:miter lim="800000"/>
            <a:headEnd/>
            <a:tailEnd/>
          </a:ln>
          <a:effectLst/>
        </p:spPr>
        <p:txBody>
          <a:bodyPr wrap="none">
            <a:spAutoFit/>
          </a:bodyPr>
          <a:lstStyle/>
          <a:p>
            <a:pPr>
              <a:defRPr/>
            </a:pPr>
            <a:r>
              <a:rPr lang="en-US" sz="1800" b="1" i="0" dirty="0">
                <a:solidFill>
                  <a:schemeClr val="tx2"/>
                </a:solidFill>
                <a:effectLst>
                  <a:outerShdw blurRad="38100" dist="38100" dir="2700000" algn="tl">
                    <a:srgbClr val="000000"/>
                  </a:outerShdw>
                </a:effectLst>
              </a:rPr>
              <a:t>BMP</a:t>
            </a:r>
          </a:p>
          <a:p>
            <a:pPr>
              <a:defRPr/>
            </a:pPr>
            <a:r>
              <a:rPr lang="en-US" sz="1800" b="1" i="0" dirty="0">
                <a:solidFill>
                  <a:schemeClr val="tx2"/>
                </a:solidFill>
                <a:effectLst>
                  <a:outerShdw blurRad="38100" dist="38100" dir="2700000" algn="tl">
                    <a:srgbClr val="000000"/>
                  </a:outerShdw>
                </a:effectLst>
              </a:rPr>
              <a:t>WA C-241</a:t>
            </a:r>
          </a:p>
          <a:p>
            <a:pPr>
              <a:defRPr/>
            </a:pPr>
            <a:r>
              <a:rPr lang="en-US" sz="1800" b="1" i="0" dirty="0">
                <a:solidFill>
                  <a:schemeClr val="tx2"/>
                </a:solidFill>
                <a:effectLst>
                  <a:outerShdw blurRad="38100" dist="38100" dir="2700000" algn="tl">
                    <a:srgbClr val="000000"/>
                  </a:outerShdw>
                </a:effectLst>
              </a:rPr>
              <a:t>OR SC-9</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42" name="Rectangle 2"/>
          <p:cNvSpPr>
            <a:spLocks noGrp="1" noChangeArrowheads="1"/>
          </p:cNvSpPr>
          <p:nvPr>
            <p:ph type="body" sz="half" idx="1"/>
          </p:nvPr>
        </p:nvSpPr>
        <p:spPr>
          <a:xfrm>
            <a:off x="152400" y="1219200"/>
            <a:ext cx="4114800" cy="4507377"/>
          </a:xfrm>
        </p:spPr>
        <p:txBody>
          <a:bodyPr>
            <a:noAutofit/>
          </a:bodyPr>
          <a:lstStyle/>
          <a:p>
            <a:pPr eaLnBrk="1" hangingPunct="1">
              <a:lnSpc>
                <a:spcPct val="90000"/>
              </a:lnSpc>
              <a:buFont typeface="Wingdings" pitchFamily="2" charset="2"/>
              <a:buNone/>
              <a:defRPr/>
            </a:pPr>
            <a:r>
              <a:rPr lang="en-US" b="1" dirty="0">
                <a:solidFill>
                  <a:schemeClr val="tx2"/>
                </a:solidFill>
                <a:effectLst>
                  <a:outerShdw blurRad="38100" dist="38100" dir="2700000" algn="tl">
                    <a:srgbClr val="000000">
                      <a:alpha val="43137"/>
                    </a:srgbClr>
                  </a:outerShdw>
                </a:effectLst>
              </a:rPr>
              <a:t>Sediment Trap</a:t>
            </a:r>
            <a:endParaRPr lang="en-US" sz="2500" b="1" dirty="0">
              <a:solidFill>
                <a:schemeClr val="tx2"/>
              </a:solidFill>
              <a:effectLst>
                <a:outerShdw blurRad="38100" dist="38100" dir="2700000" algn="tl">
                  <a:srgbClr val="000000">
                    <a:alpha val="43137"/>
                  </a:srgbClr>
                </a:outerShdw>
              </a:effectLst>
            </a:endParaRPr>
          </a:p>
          <a:p>
            <a:pPr eaLnBrk="1" hangingPunct="1">
              <a:lnSpc>
                <a:spcPct val="90000"/>
              </a:lnSpc>
              <a:buClr>
                <a:schemeClr val="tx2"/>
              </a:buClr>
              <a:defRPr/>
            </a:pPr>
            <a:r>
              <a:rPr lang="en-US" sz="2500" dirty="0">
                <a:effectLst>
                  <a:outerShdw blurRad="38100" dist="38100" dir="2700000" algn="tl">
                    <a:srgbClr val="000000">
                      <a:alpha val="43137"/>
                    </a:srgbClr>
                  </a:outerShdw>
                </a:effectLst>
              </a:rPr>
              <a:t>Small temporary ponding area with a gravel outlet</a:t>
            </a:r>
          </a:p>
          <a:p>
            <a:pPr eaLnBrk="1" hangingPunct="1">
              <a:lnSpc>
                <a:spcPct val="90000"/>
              </a:lnSpc>
              <a:buClr>
                <a:schemeClr val="tx2"/>
              </a:buClr>
              <a:defRPr/>
            </a:pPr>
            <a:r>
              <a:rPr lang="en-US" sz="2500" dirty="0">
                <a:effectLst>
                  <a:outerShdw blurRad="38100" dist="38100" dir="2700000" algn="tl">
                    <a:srgbClr val="000000">
                      <a:alpha val="43137"/>
                    </a:srgbClr>
                  </a:outerShdw>
                </a:effectLst>
              </a:rPr>
              <a:t>Used to collect and store sediment</a:t>
            </a:r>
          </a:p>
          <a:p>
            <a:pPr eaLnBrk="1" hangingPunct="1">
              <a:lnSpc>
                <a:spcPct val="90000"/>
              </a:lnSpc>
              <a:buClr>
                <a:schemeClr val="tx2"/>
              </a:buClr>
              <a:defRPr/>
            </a:pPr>
            <a:r>
              <a:rPr lang="en-US" sz="2500" dirty="0">
                <a:effectLst>
                  <a:outerShdw blurRad="38100" dist="38100" dir="2700000" algn="tl">
                    <a:srgbClr val="000000">
                      <a:alpha val="43137"/>
                    </a:srgbClr>
                  </a:outerShdw>
                </a:effectLst>
              </a:rPr>
              <a:t>Drainage area is less than 10 acres </a:t>
            </a:r>
          </a:p>
          <a:p>
            <a:pPr eaLnBrk="1" hangingPunct="1">
              <a:lnSpc>
                <a:spcPct val="90000"/>
              </a:lnSpc>
              <a:buClr>
                <a:schemeClr val="tx2"/>
              </a:buClr>
              <a:defRPr/>
            </a:pPr>
            <a:r>
              <a:rPr lang="en-US" sz="2500" dirty="0">
                <a:effectLst>
                  <a:outerShdw blurRad="38100" dist="38100" dir="2700000" algn="tl">
                    <a:srgbClr val="000000">
                      <a:alpha val="43137"/>
                    </a:srgbClr>
                  </a:outerShdw>
                </a:effectLst>
              </a:rPr>
              <a:t>Design life of approximately 6 months</a:t>
            </a:r>
          </a:p>
          <a:p>
            <a:pPr eaLnBrk="1" hangingPunct="1">
              <a:lnSpc>
                <a:spcPct val="90000"/>
              </a:lnSpc>
              <a:buClr>
                <a:schemeClr val="tx2"/>
              </a:buClr>
              <a:defRPr/>
            </a:pPr>
            <a:r>
              <a:rPr lang="en-US" sz="2500" dirty="0">
                <a:effectLst>
                  <a:outerShdw blurRad="38100" dist="38100" dir="2700000" algn="tl">
                    <a:srgbClr val="000000">
                      <a:alpha val="43137"/>
                    </a:srgbClr>
                  </a:outerShdw>
                </a:effectLst>
              </a:rPr>
              <a:t>Removes coarse sediments only!</a:t>
            </a:r>
          </a:p>
          <a:p>
            <a:pPr eaLnBrk="1" hangingPunct="1">
              <a:lnSpc>
                <a:spcPct val="90000"/>
              </a:lnSpc>
              <a:defRPr/>
            </a:pPr>
            <a:endParaRPr lang="en-US" sz="2500" dirty="0">
              <a:effectLst>
                <a:outerShdw blurRad="38100" dist="38100" dir="2700000" algn="tl">
                  <a:srgbClr val="000000">
                    <a:alpha val="43137"/>
                  </a:srgbClr>
                </a:outerShdw>
              </a:effectLst>
            </a:endParaRPr>
          </a:p>
        </p:txBody>
      </p:sp>
      <p:sp>
        <p:nvSpPr>
          <p:cNvPr id="983043" name="Rectangle 3"/>
          <p:cNvSpPr>
            <a:spLocks noChangeArrowheads="1"/>
          </p:cNvSpPr>
          <p:nvPr/>
        </p:nvSpPr>
        <p:spPr bwMode="auto">
          <a:xfrm>
            <a:off x="457200" y="152400"/>
            <a:ext cx="8305800" cy="715963"/>
          </a:xfrm>
          <a:prstGeom prst="rect">
            <a:avLst/>
          </a:prstGeom>
          <a:noFill/>
          <a:ln w="9525">
            <a:solidFill>
              <a:srgbClr val="FF9900"/>
            </a:solidFill>
            <a:miter lim="800000"/>
            <a:headEnd/>
            <a:tailEnd/>
          </a:ln>
          <a:effectLst/>
        </p:spPr>
        <p:txBody>
          <a:bodyPr anchor="ctr"/>
          <a:lstStyle/>
          <a:p>
            <a:pPr algn="ctr" eaLnBrk="1" hangingPunct="1">
              <a:defRPr/>
            </a:pPr>
            <a:r>
              <a:rPr lang="en-US" sz="3200" b="1" i="0" dirty="0">
                <a:solidFill>
                  <a:schemeClr val="tx2"/>
                </a:solidFill>
                <a:effectLst>
                  <a:outerShdw blurRad="38100" dist="38100" dir="2700000" algn="tl">
                    <a:srgbClr val="000000"/>
                  </a:outerShdw>
                </a:effectLst>
              </a:rPr>
              <a:t>Runoff Conveyance and Treatment BMPs</a:t>
            </a:r>
          </a:p>
        </p:txBody>
      </p:sp>
      <p:pic>
        <p:nvPicPr>
          <p:cNvPr id="64516" name="Picture 4" descr="Pics 2 443"/>
          <p:cNvPicPr>
            <a:picLocks noGrp="1" noChangeAspect="1" noChangeArrowheads="1"/>
          </p:cNvPicPr>
          <p:nvPr>
            <p:ph sz="half" idx="2"/>
          </p:nvPr>
        </p:nvPicPr>
        <p:blipFill>
          <a:blip r:embed="rId2" cstate="email">
            <a:lum bright="30000"/>
            <a:extLst>
              <a:ext uri="{28A0092B-C50C-407E-A947-70E740481C1C}">
                <a14:useLocalDpi xmlns:a14="http://schemas.microsoft.com/office/drawing/2010/main"/>
              </a:ext>
            </a:extLst>
          </a:blip>
          <a:srcRect/>
          <a:stretch>
            <a:fillRect/>
          </a:stretch>
        </p:blipFill>
        <p:spPr>
          <a:xfrm>
            <a:off x="4495800" y="1295400"/>
            <a:ext cx="4402138" cy="4953000"/>
          </a:xfrm>
          <a:noFill/>
        </p:spPr>
      </p:pic>
      <p:sp>
        <p:nvSpPr>
          <p:cNvPr id="983045" name="Text Box 5"/>
          <p:cNvSpPr txBox="1">
            <a:spLocks noChangeArrowheads="1"/>
          </p:cNvSpPr>
          <p:nvPr/>
        </p:nvSpPr>
        <p:spPr bwMode="auto">
          <a:xfrm>
            <a:off x="246062" y="5726577"/>
            <a:ext cx="1119602" cy="923330"/>
          </a:xfrm>
          <a:prstGeom prst="rect">
            <a:avLst/>
          </a:prstGeom>
          <a:noFill/>
          <a:ln w="9525">
            <a:noFill/>
            <a:miter lim="800000"/>
            <a:headEnd/>
            <a:tailEnd/>
          </a:ln>
          <a:effectLst/>
        </p:spPr>
        <p:txBody>
          <a:bodyPr wrap="none">
            <a:spAutoFit/>
          </a:bodyPr>
          <a:lstStyle/>
          <a:p>
            <a:pPr>
              <a:defRPr/>
            </a:pPr>
            <a:r>
              <a:rPr lang="en-US" sz="1800" b="1" i="0" dirty="0">
                <a:solidFill>
                  <a:schemeClr val="tx2"/>
                </a:solidFill>
                <a:effectLst>
                  <a:outerShdw blurRad="38100" dist="38100" dir="2700000" algn="tl">
                    <a:srgbClr val="000000"/>
                  </a:outerShdw>
                </a:effectLst>
              </a:rPr>
              <a:t>BMP</a:t>
            </a:r>
          </a:p>
          <a:p>
            <a:pPr>
              <a:defRPr/>
            </a:pPr>
            <a:r>
              <a:rPr lang="en-US" sz="1800" b="1" i="0" dirty="0">
                <a:solidFill>
                  <a:schemeClr val="tx2"/>
                </a:solidFill>
                <a:effectLst>
                  <a:outerShdw blurRad="38100" dist="38100" dir="2700000" algn="tl">
                    <a:srgbClr val="000000"/>
                  </a:outerShdw>
                </a:effectLst>
              </a:rPr>
              <a:t>WA C-240</a:t>
            </a:r>
          </a:p>
          <a:p>
            <a:pPr>
              <a:defRPr/>
            </a:pPr>
            <a:r>
              <a:rPr lang="en-US" sz="1800" b="1" i="0" dirty="0">
                <a:solidFill>
                  <a:schemeClr val="tx2"/>
                </a:solidFill>
                <a:effectLst>
                  <a:outerShdw blurRad="38100" dist="38100" dir="2700000" algn="tl">
                    <a:srgbClr val="000000"/>
                  </a:outerShdw>
                </a:effectLst>
              </a:rPr>
              <a:t>OR SC-9</a:t>
            </a:r>
          </a:p>
        </p:txBody>
      </p:sp>
      <p:pic>
        <p:nvPicPr>
          <p:cNvPr id="983046" name="Picture 6" descr="7-7-07 16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67200" y="1219200"/>
            <a:ext cx="4724400" cy="5105400"/>
          </a:xfrm>
          <a:prstGeom prst="rect">
            <a:avLst/>
          </a:prstGeom>
          <a:noFill/>
          <a:ln w="9525">
            <a:noFill/>
            <a:miter lim="800000"/>
            <a:headEnd/>
            <a:tailEnd/>
          </a:ln>
          <a:effectLst>
            <a:innerShdw blurRad="114300">
              <a:prstClr val="black"/>
            </a:innerShdw>
          </a:effectLst>
        </p:spPr>
      </p:pic>
      <p:sp>
        <p:nvSpPr>
          <p:cNvPr id="7" name="TextBox 6"/>
          <p:cNvSpPr txBox="1"/>
          <p:nvPr/>
        </p:nvSpPr>
        <p:spPr>
          <a:xfrm>
            <a:off x="8145753" y="6381690"/>
            <a:ext cx="922047" cy="400110"/>
          </a:xfrm>
          <a:prstGeom prst="rect">
            <a:avLst/>
          </a:prstGeom>
          <a:noFill/>
        </p:spPr>
        <p:txBody>
          <a:bodyPr wrap="none" rtlCol="0">
            <a:spAutoFit/>
          </a:bodyPr>
          <a:lstStyle/>
          <a:p>
            <a:r>
              <a:rPr lang="en-US" sz="2000" dirty="0"/>
              <a:t>Juneau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983046"/>
                                        </p:tgtEl>
                                        <p:attrNameLst>
                                          <p:attrName>style.visibility</p:attrName>
                                        </p:attrNameLst>
                                      </p:cBhvr>
                                      <p:to>
                                        <p:strVal val="visible"/>
                                      </p:to>
                                    </p:set>
                                    <p:anim calcmode="lin" valueType="num">
                                      <p:cBhvr>
                                        <p:cTn id="7" dur="1000" fill="hold"/>
                                        <p:tgtEl>
                                          <p:spTgt spid="983046"/>
                                        </p:tgtEl>
                                        <p:attrNameLst>
                                          <p:attrName>ppt_w</p:attrName>
                                        </p:attrNameLst>
                                      </p:cBhvr>
                                      <p:tavLst>
                                        <p:tav tm="0">
                                          <p:val>
                                            <p:strVal val="#ppt_w*0.70"/>
                                          </p:val>
                                        </p:tav>
                                        <p:tav tm="100000">
                                          <p:val>
                                            <p:strVal val="#ppt_w"/>
                                          </p:val>
                                        </p:tav>
                                      </p:tavLst>
                                    </p:anim>
                                    <p:anim calcmode="lin" valueType="num">
                                      <p:cBhvr>
                                        <p:cTn id="8" dur="1000" fill="hold"/>
                                        <p:tgtEl>
                                          <p:spTgt spid="983046"/>
                                        </p:tgtEl>
                                        <p:attrNameLst>
                                          <p:attrName>ppt_h</p:attrName>
                                        </p:attrNameLst>
                                      </p:cBhvr>
                                      <p:tavLst>
                                        <p:tav tm="0">
                                          <p:val>
                                            <p:strVal val="#ppt_h"/>
                                          </p:val>
                                        </p:tav>
                                        <p:tav tm="100000">
                                          <p:val>
                                            <p:strVal val="#ppt_h"/>
                                          </p:val>
                                        </p:tav>
                                      </p:tavLst>
                                    </p:anim>
                                    <p:animEffect transition="in" filter="fade">
                                      <p:cBhvr>
                                        <p:cTn id="9" dur="1000"/>
                                        <p:tgtEl>
                                          <p:spTgt spid="983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p:cNvSpPr>
            <a:spLocks noGrp="1" noChangeArrowheads="1"/>
          </p:cNvSpPr>
          <p:nvPr>
            <p:ph type="title"/>
          </p:nvPr>
        </p:nvSpPr>
        <p:spPr>
          <a:xfrm>
            <a:off x="457200" y="0"/>
            <a:ext cx="8229600" cy="1143000"/>
          </a:xfrm>
        </p:spPr>
        <p:txBody>
          <a:bodyPr/>
          <a:lstStyle/>
          <a:p>
            <a:pPr eaLnBrk="1" hangingPunct="1">
              <a:defRPr/>
            </a:pPr>
            <a:r>
              <a:rPr lang="en-US" b="1" dirty="0">
                <a:effectLst>
                  <a:outerShdw blurRad="38100" dist="38100" dir="2700000" algn="tl">
                    <a:srgbClr val="000000">
                      <a:alpha val="43137"/>
                    </a:srgbClr>
                  </a:outerShdw>
                </a:effectLst>
              </a:rPr>
              <a:t>Sediment Basin Limitations</a:t>
            </a:r>
          </a:p>
        </p:txBody>
      </p:sp>
      <p:sp>
        <p:nvSpPr>
          <p:cNvPr id="409603" name="Rectangle 3"/>
          <p:cNvSpPr>
            <a:spLocks noGrp="1" noChangeArrowheads="1"/>
          </p:cNvSpPr>
          <p:nvPr>
            <p:ph type="body" sz="half" idx="1"/>
          </p:nvPr>
        </p:nvSpPr>
        <p:spPr>
          <a:xfrm>
            <a:off x="76200" y="1143000"/>
            <a:ext cx="4191000" cy="5334000"/>
          </a:xfrm>
        </p:spPr>
        <p:txBody>
          <a:bodyPr>
            <a:noAutofit/>
          </a:bodyPr>
          <a:lstStyle/>
          <a:p>
            <a:pPr eaLnBrk="1" hangingPunct="1">
              <a:lnSpc>
                <a:spcPct val="90000"/>
              </a:lnSpc>
              <a:buClr>
                <a:schemeClr val="tx2"/>
              </a:buClr>
              <a:defRPr/>
            </a:pPr>
            <a:r>
              <a:rPr lang="en-US" sz="2700" b="1" dirty="0">
                <a:effectLst>
                  <a:outerShdw blurRad="38100" dist="38100" dir="2700000" algn="tl">
                    <a:srgbClr val="000000">
                      <a:alpha val="43137"/>
                    </a:srgbClr>
                  </a:outerShdw>
                </a:effectLst>
              </a:rPr>
              <a:t>Sediment Pond/Traps Cannot Filter Out Fine Sediments</a:t>
            </a:r>
          </a:p>
          <a:p>
            <a:pPr eaLnBrk="1" hangingPunct="1">
              <a:lnSpc>
                <a:spcPct val="90000"/>
              </a:lnSpc>
              <a:buClr>
                <a:schemeClr val="tx2"/>
              </a:buClr>
              <a:defRPr/>
            </a:pPr>
            <a:r>
              <a:rPr lang="en-US" sz="2700" b="1" dirty="0">
                <a:effectLst>
                  <a:outerShdw blurRad="38100" dist="38100" dir="2700000" algn="tl">
                    <a:srgbClr val="000000">
                      <a:alpha val="43137"/>
                    </a:srgbClr>
                  </a:outerShdw>
                </a:effectLst>
              </a:rPr>
              <a:t>Stormwater Discharges from Sediment Pond/Trap Can be Pumped Back Onsite for Increased Treatment</a:t>
            </a:r>
          </a:p>
          <a:p>
            <a:pPr eaLnBrk="1" hangingPunct="1">
              <a:lnSpc>
                <a:spcPct val="90000"/>
              </a:lnSpc>
              <a:buClr>
                <a:schemeClr val="tx2"/>
              </a:buClr>
              <a:defRPr/>
            </a:pPr>
            <a:r>
              <a:rPr lang="en-US" sz="2700" b="1" dirty="0">
                <a:effectLst>
                  <a:outerShdw blurRad="38100" dist="38100" dir="2700000" algn="tl">
                    <a:srgbClr val="000000">
                      <a:alpha val="43137"/>
                    </a:srgbClr>
                  </a:outerShdw>
                </a:effectLst>
              </a:rPr>
              <a:t>Remember that Sediment Ponds May be Designed for Post Construction Landscaped Areas –  Not for Construction Activities</a:t>
            </a:r>
          </a:p>
        </p:txBody>
      </p:sp>
      <p:pic>
        <p:nvPicPr>
          <p:cNvPr id="57348" name="Picture 4" descr="P1010060"/>
          <p:cNvPicPr>
            <a:picLocks noGrp="1" noChangeAspect="1" noChangeArrowheads="1"/>
          </p:cNvPicPr>
          <p:nvPr>
            <p:ph sz="half" idx="2"/>
          </p:nvPr>
        </p:nvPicPr>
        <p:blipFill>
          <a:blip r:embed="rId2" cstate="email">
            <a:lum bright="-8000"/>
            <a:extLst>
              <a:ext uri="{28A0092B-C50C-407E-A947-70E740481C1C}">
                <a14:useLocalDpi xmlns:a14="http://schemas.microsoft.com/office/drawing/2010/main"/>
              </a:ext>
            </a:extLst>
          </a:blip>
          <a:srcRect/>
          <a:stretch>
            <a:fillRect/>
          </a:stretch>
        </p:blipFill>
        <p:spPr>
          <a:xfrm>
            <a:off x="4495800" y="1219200"/>
            <a:ext cx="4422775" cy="5257800"/>
          </a:xfrm>
          <a:noFill/>
          <a:effectLst>
            <a:innerShdw blurRad="114300">
              <a:prstClr val="black"/>
            </a:innerShdw>
          </a:effec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2866" name="Rectangle 2"/>
          <p:cNvSpPr>
            <a:spLocks noGrp="1" noChangeArrowheads="1"/>
          </p:cNvSpPr>
          <p:nvPr>
            <p:ph type="title"/>
          </p:nvPr>
        </p:nvSpPr>
        <p:spPr/>
        <p:txBody>
          <a:bodyPr/>
          <a:lstStyle/>
          <a:p>
            <a:pPr eaLnBrk="1" hangingPunct="1">
              <a:defRPr/>
            </a:pPr>
            <a:r>
              <a:rPr lang="en-US" dirty="0"/>
              <a:t>Key Points</a:t>
            </a:r>
          </a:p>
        </p:txBody>
      </p:sp>
      <p:pic>
        <p:nvPicPr>
          <p:cNvPr id="82947" name="Picture 3" descr="Pics 2 449"/>
          <p:cNvPicPr>
            <a:picLocks noGrp="1" noChangeAspect="1" noChangeArrowheads="1"/>
          </p:cNvPicPr>
          <p:nvPr>
            <p:ph sz="half" idx="2"/>
          </p:nvPr>
        </p:nvPicPr>
        <p:blipFill>
          <a:blip r:embed="rId3" cstate="email">
            <a:lum bright="18000"/>
            <a:extLst>
              <a:ext uri="{28A0092B-C50C-407E-A947-70E740481C1C}">
                <a14:useLocalDpi xmlns:a14="http://schemas.microsoft.com/office/drawing/2010/main"/>
              </a:ext>
            </a:extLst>
          </a:blip>
          <a:srcRect/>
          <a:stretch>
            <a:fillRect/>
          </a:stretch>
        </p:blipFill>
        <p:spPr>
          <a:xfrm>
            <a:off x="0" y="0"/>
            <a:ext cx="9144000" cy="6858000"/>
          </a:xfrm>
          <a:noFill/>
          <a:effectLst>
            <a:innerShdw blurRad="114300">
              <a:prstClr val="black"/>
            </a:innerShdw>
          </a:effectLst>
        </p:spPr>
      </p:pic>
      <p:sp>
        <p:nvSpPr>
          <p:cNvPr id="932868" name="Rectangle 4"/>
          <p:cNvSpPr>
            <a:spLocks noGrp="1" noChangeArrowheads="1"/>
          </p:cNvSpPr>
          <p:nvPr>
            <p:ph type="body" sz="half" idx="1"/>
          </p:nvPr>
        </p:nvSpPr>
        <p:spPr>
          <a:xfrm>
            <a:off x="0" y="0"/>
            <a:ext cx="3810000" cy="6858000"/>
          </a:xfrm>
          <a:solidFill>
            <a:schemeClr val="tx1">
              <a:alpha val="50999"/>
            </a:schemeClr>
          </a:solidFill>
        </p:spPr>
        <p:txBody>
          <a:bodyPr>
            <a:noAutofit/>
          </a:bodyPr>
          <a:lstStyle/>
          <a:p>
            <a:pPr eaLnBrk="1" hangingPunct="1">
              <a:lnSpc>
                <a:spcPct val="90000"/>
              </a:lnSpc>
              <a:buClr>
                <a:schemeClr val="tx2"/>
              </a:buClr>
              <a:buFont typeface="Wingdings" pitchFamily="2" charset="2"/>
              <a:buNone/>
              <a:defRPr/>
            </a:pPr>
            <a:r>
              <a:rPr lang="en-US" sz="2900" b="1" dirty="0">
                <a:solidFill>
                  <a:schemeClr val="bg2"/>
                </a:solidFill>
                <a:effectLst>
                  <a:outerShdw blurRad="38100" dist="38100" dir="2700000" algn="tl">
                    <a:srgbClr val="C0C0C0"/>
                  </a:outerShdw>
                </a:effectLst>
              </a:rPr>
              <a:t>Runoff from </a:t>
            </a:r>
            <a:r>
              <a:rPr lang="en-US" sz="2900" b="1" u="sng" dirty="0">
                <a:solidFill>
                  <a:schemeClr val="bg2"/>
                </a:solidFill>
                <a:effectLst>
                  <a:outerShdw blurRad="38100" dist="38100" dir="2700000" algn="tl">
                    <a:srgbClr val="C0C0C0"/>
                  </a:outerShdw>
                </a:effectLst>
              </a:rPr>
              <a:t>Disturbed</a:t>
            </a:r>
            <a:r>
              <a:rPr lang="en-US" sz="2900" b="1" dirty="0">
                <a:solidFill>
                  <a:schemeClr val="bg2"/>
                </a:solidFill>
                <a:effectLst>
                  <a:outerShdw blurRad="38100" dist="38100" dir="2700000" algn="tl">
                    <a:srgbClr val="C0C0C0"/>
                  </a:outerShdw>
                </a:effectLst>
              </a:rPr>
              <a:t> Areas:</a:t>
            </a:r>
          </a:p>
          <a:p>
            <a:pPr eaLnBrk="1" hangingPunct="1">
              <a:lnSpc>
                <a:spcPct val="90000"/>
              </a:lnSpc>
              <a:buClr>
                <a:schemeClr val="tx2"/>
              </a:buClr>
              <a:buFont typeface="Wingdings" pitchFamily="2" charset="2"/>
              <a:buNone/>
              <a:defRPr/>
            </a:pPr>
            <a:r>
              <a:rPr lang="en-US" sz="2900" b="1" dirty="0">
                <a:solidFill>
                  <a:schemeClr val="bg2"/>
                </a:solidFill>
                <a:effectLst>
                  <a:outerShdw blurRad="38100" dist="38100" dir="2700000" algn="tl">
                    <a:srgbClr val="C0C0C0"/>
                  </a:outerShdw>
                </a:effectLst>
              </a:rPr>
              <a:t>    Must pass through sediment pond or other sediment removal BMP before discharge</a:t>
            </a:r>
          </a:p>
          <a:p>
            <a:pPr eaLnBrk="1" hangingPunct="1">
              <a:lnSpc>
                <a:spcPct val="90000"/>
              </a:lnSpc>
              <a:buClr>
                <a:schemeClr val="tx2"/>
              </a:buClr>
              <a:buFont typeface="Wingdings" pitchFamily="2" charset="2"/>
              <a:buNone/>
              <a:defRPr/>
            </a:pPr>
            <a:endParaRPr lang="en-US" sz="2900" b="1" dirty="0">
              <a:solidFill>
                <a:schemeClr val="bg2"/>
              </a:solidFill>
              <a:effectLst>
                <a:outerShdw blurRad="38100" dist="38100" dir="2700000" algn="tl">
                  <a:srgbClr val="C0C0C0"/>
                </a:outerShdw>
              </a:effectLst>
            </a:endParaRPr>
          </a:p>
          <a:p>
            <a:pPr eaLnBrk="1" hangingPunct="1">
              <a:lnSpc>
                <a:spcPct val="90000"/>
              </a:lnSpc>
              <a:buClr>
                <a:schemeClr val="tx2"/>
              </a:buClr>
              <a:buFont typeface="Wingdings" pitchFamily="2" charset="2"/>
              <a:buNone/>
              <a:defRPr/>
            </a:pPr>
            <a:r>
              <a:rPr lang="en-US" sz="2900" b="1" dirty="0">
                <a:solidFill>
                  <a:schemeClr val="bg2"/>
                </a:solidFill>
                <a:effectLst>
                  <a:outerShdw blurRad="38100" dist="38100" dir="2700000" algn="tl">
                    <a:srgbClr val="C0C0C0"/>
                  </a:outerShdw>
                </a:effectLst>
              </a:rPr>
              <a:t>Runoff from </a:t>
            </a:r>
            <a:r>
              <a:rPr lang="en-US" sz="2900" b="1" u="sng" dirty="0">
                <a:solidFill>
                  <a:schemeClr val="bg2"/>
                </a:solidFill>
                <a:effectLst>
                  <a:outerShdw blurRad="38100" dist="38100" dir="2700000" algn="tl">
                    <a:srgbClr val="C0C0C0"/>
                  </a:outerShdw>
                </a:effectLst>
              </a:rPr>
              <a:t>Stabilized</a:t>
            </a:r>
            <a:r>
              <a:rPr lang="en-US" sz="2900" b="1" dirty="0">
                <a:solidFill>
                  <a:schemeClr val="bg2"/>
                </a:solidFill>
                <a:effectLst>
                  <a:outerShdw blurRad="38100" dist="38100" dir="2700000" algn="tl">
                    <a:srgbClr val="C0C0C0"/>
                  </a:outerShdw>
                </a:effectLst>
              </a:rPr>
              <a:t> Areas:</a:t>
            </a:r>
          </a:p>
          <a:p>
            <a:pPr eaLnBrk="1" hangingPunct="1">
              <a:lnSpc>
                <a:spcPct val="90000"/>
              </a:lnSpc>
              <a:buClr>
                <a:schemeClr val="tx2"/>
              </a:buClr>
              <a:buFont typeface="Wingdings" pitchFamily="2" charset="2"/>
              <a:buNone/>
              <a:defRPr/>
            </a:pPr>
            <a:r>
              <a:rPr lang="en-US" sz="2900" b="1" dirty="0">
                <a:solidFill>
                  <a:schemeClr val="bg2"/>
                </a:solidFill>
                <a:effectLst>
                  <a:outerShdw blurRad="38100" dist="38100" dir="2700000" algn="tl">
                    <a:srgbClr val="C0C0C0"/>
                  </a:outerShdw>
                </a:effectLst>
              </a:rPr>
              <a:t>    May be discharged off site without sediment control BMPs but must adhere to Flow Controls</a:t>
            </a:r>
          </a:p>
        </p:txBody>
      </p:sp>
      <p:sp>
        <p:nvSpPr>
          <p:cNvPr id="932869" name="Text Box 5"/>
          <p:cNvSpPr txBox="1">
            <a:spLocks noChangeArrowheads="1"/>
          </p:cNvSpPr>
          <p:nvPr/>
        </p:nvSpPr>
        <p:spPr bwMode="auto">
          <a:xfrm>
            <a:off x="5711825" y="5657671"/>
            <a:ext cx="3432175" cy="1200329"/>
          </a:xfrm>
          <a:prstGeom prst="rect">
            <a:avLst/>
          </a:prstGeom>
          <a:solidFill>
            <a:schemeClr val="tx1">
              <a:alpha val="39999"/>
            </a:schemeClr>
          </a:solidFill>
          <a:ln w="9525">
            <a:noFill/>
            <a:miter lim="800000"/>
            <a:headEnd/>
            <a:tailEnd/>
          </a:ln>
          <a:effectLst/>
        </p:spPr>
        <p:txBody>
          <a:bodyPr>
            <a:spAutoFit/>
          </a:bodyPr>
          <a:lstStyle/>
          <a:p>
            <a:pPr algn="ctr" eaLnBrk="1" hangingPunct="1">
              <a:defRPr/>
            </a:pPr>
            <a:r>
              <a:rPr lang="en-US" sz="2400" b="1" i="0" dirty="0">
                <a:solidFill>
                  <a:schemeClr val="bg2"/>
                </a:solidFill>
                <a:effectLst>
                  <a:outerShdw blurRad="38100" dist="38100" dir="2700000" algn="tl">
                    <a:srgbClr val="C0C0C0"/>
                  </a:outerShdw>
                </a:effectLst>
                <a:cs typeface="Arial" charset="0"/>
              </a:rPr>
              <a:t>Design Criteria:</a:t>
            </a:r>
          </a:p>
          <a:p>
            <a:pPr algn="ctr" eaLnBrk="1" hangingPunct="1">
              <a:defRPr/>
            </a:pPr>
            <a:r>
              <a:rPr lang="en-US" sz="2400" b="1" i="0" dirty="0">
                <a:solidFill>
                  <a:schemeClr val="bg2"/>
                </a:solidFill>
                <a:effectLst>
                  <a:outerShdw blurRad="38100" dist="38100" dir="2700000" algn="tl">
                    <a:srgbClr val="C0C0C0"/>
                  </a:outerShdw>
                </a:effectLst>
                <a:cs typeface="Arial" charset="0"/>
              </a:rPr>
              <a:t>Volume ~ Acreage</a:t>
            </a:r>
          </a:p>
          <a:p>
            <a:pPr algn="ctr" eaLnBrk="1" hangingPunct="1">
              <a:defRPr/>
            </a:pPr>
            <a:r>
              <a:rPr lang="en-US" sz="2400" b="1" i="0" dirty="0">
                <a:solidFill>
                  <a:schemeClr val="bg2"/>
                </a:solidFill>
                <a:effectLst>
                  <a:outerShdw blurRad="38100" dist="38100" dir="2700000" algn="tl">
                    <a:srgbClr val="C0C0C0"/>
                  </a:outerShdw>
                </a:effectLst>
                <a:cs typeface="Arial" charset="0"/>
              </a:rPr>
              <a:t>Land Use ~ Precipitation</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7-7-07 23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8100"/>
            <a:ext cx="9144000" cy="6858000"/>
          </a:xfrm>
          <a:prstGeom prst="rect">
            <a:avLst/>
          </a:prstGeom>
          <a:noFill/>
          <a:ln w="9525">
            <a:noFill/>
            <a:miter lim="800000"/>
            <a:headEnd/>
            <a:tailEnd/>
          </a:ln>
          <a:effectLst>
            <a:innerShdw blurRad="114300">
              <a:prstClr val="black"/>
            </a:innerShdw>
          </a:effectLst>
        </p:spPr>
      </p:pic>
      <p:sp>
        <p:nvSpPr>
          <p:cNvPr id="1068035" name="Freeform 3"/>
          <p:cNvSpPr>
            <a:spLocks/>
          </p:cNvSpPr>
          <p:nvPr/>
        </p:nvSpPr>
        <p:spPr bwMode="auto">
          <a:xfrm>
            <a:off x="2209800" y="2057400"/>
            <a:ext cx="4876800" cy="3657600"/>
          </a:xfrm>
          <a:custGeom>
            <a:avLst/>
            <a:gdLst>
              <a:gd name="T0" fmla="*/ 2147483647 w 3072"/>
              <a:gd name="T1" fmla="*/ 0 h 2304"/>
              <a:gd name="T2" fmla="*/ 2147483647 w 3072"/>
              <a:gd name="T3" fmla="*/ 2147483647 h 2304"/>
              <a:gd name="T4" fmla="*/ 2147483647 w 3072"/>
              <a:gd name="T5" fmla="*/ 2147483647 h 2304"/>
              <a:gd name="T6" fmla="*/ 2147483647 w 3072"/>
              <a:gd name="T7" fmla="*/ 2147483647 h 2304"/>
              <a:gd name="T8" fmla="*/ 2147483647 w 3072"/>
              <a:gd name="T9" fmla="*/ 2147483647 h 2304"/>
              <a:gd name="T10" fmla="*/ 2147483647 w 3072"/>
              <a:gd name="T11" fmla="*/ 2147483647 h 2304"/>
              <a:gd name="T12" fmla="*/ 0 w 3072"/>
              <a:gd name="T13" fmla="*/ 2147483647 h 2304"/>
              <a:gd name="T14" fmla="*/ 0 60000 65536"/>
              <a:gd name="T15" fmla="*/ 0 60000 65536"/>
              <a:gd name="T16" fmla="*/ 0 60000 65536"/>
              <a:gd name="T17" fmla="*/ 0 60000 65536"/>
              <a:gd name="T18" fmla="*/ 0 60000 65536"/>
              <a:gd name="T19" fmla="*/ 0 60000 65536"/>
              <a:gd name="T20" fmla="*/ 0 60000 65536"/>
              <a:gd name="T21" fmla="*/ 0 w 3072"/>
              <a:gd name="T22" fmla="*/ 0 h 2304"/>
              <a:gd name="T23" fmla="*/ 3072 w 3072"/>
              <a:gd name="T24" fmla="*/ 2304 h 23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72" h="2304">
                <a:moveTo>
                  <a:pt x="3072" y="0"/>
                </a:moveTo>
                <a:cubicBezTo>
                  <a:pt x="2584" y="256"/>
                  <a:pt x="2096" y="512"/>
                  <a:pt x="2064" y="720"/>
                </a:cubicBezTo>
                <a:cubicBezTo>
                  <a:pt x="2032" y="928"/>
                  <a:pt x="3064" y="1144"/>
                  <a:pt x="2880" y="1248"/>
                </a:cubicBezTo>
                <a:cubicBezTo>
                  <a:pt x="2696" y="1352"/>
                  <a:pt x="1056" y="1240"/>
                  <a:pt x="960" y="1344"/>
                </a:cubicBezTo>
                <a:cubicBezTo>
                  <a:pt x="864" y="1448"/>
                  <a:pt x="2384" y="1752"/>
                  <a:pt x="2304" y="1872"/>
                </a:cubicBezTo>
                <a:cubicBezTo>
                  <a:pt x="2224" y="1992"/>
                  <a:pt x="864" y="1992"/>
                  <a:pt x="480" y="2064"/>
                </a:cubicBezTo>
                <a:cubicBezTo>
                  <a:pt x="96" y="2136"/>
                  <a:pt x="80" y="2264"/>
                  <a:pt x="0" y="2304"/>
                </a:cubicBezTo>
              </a:path>
            </a:pathLst>
          </a:custGeom>
          <a:noFill/>
          <a:ln w="79375">
            <a:solidFill>
              <a:schemeClr val="tx1"/>
            </a:solidFill>
            <a:round/>
            <a:headEnd/>
            <a:tailEnd type="triangle" w="lg" len="lg"/>
          </a:ln>
        </p:spPr>
        <p:txBody>
          <a:bodyPr/>
          <a:lstStyle/>
          <a:p>
            <a:endParaRPr lang="en-US"/>
          </a:p>
        </p:txBody>
      </p:sp>
      <p:sp>
        <p:nvSpPr>
          <p:cNvPr id="1068037" name="Freeform 5"/>
          <p:cNvSpPr>
            <a:spLocks/>
          </p:cNvSpPr>
          <p:nvPr/>
        </p:nvSpPr>
        <p:spPr bwMode="auto">
          <a:xfrm>
            <a:off x="2514600" y="2514600"/>
            <a:ext cx="4114800" cy="3200400"/>
          </a:xfrm>
          <a:custGeom>
            <a:avLst/>
            <a:gdLst>
              <a:gd name="T0" fmla="*/ 2147483647 w 2592"/>
              <a:gd name="T1" fmla="*/ 0 h 2016"/>
              <a:gd name="T2" fmla="*/ 2147483647 w 2592"/>
              <a:gd name="T3" fmla="*/ 2147483647 h 2016"/>
              <a:gd name="T4" fmla="*/ 2147483647 w 2592"/>
              <a:gd name="T5" fmla="*/ 2147483647 h 2016"/>
              <a:gd name="T6" fmla="*/ 0 w 2592"/>
              <a:gd name="T7" fmla="*/ 2147483647 h 2016"/>
              <a:gd name="T8" fmla="*/ 0 60000 65536"/>
              <a:gd name="T9" fmla="*/ 0 60000 65536"/>
              <a:gd name="T10" fmla="*/ 0 60000 65536"/>
              <a:gd name="T11" fmla="*/ 0 60000 65536"/>
              <a:gd name="T12" fmla="*/ 0 w 2592"/>
              <a:gd name="T13" fmla="*/ 0 h 2016"/>
              <a:gd name="T14" fmla="*/ 2592 w 2592"/>
              <a:gd name="T15" fmla="*/ 2016 h 2016"/>
            </a:gdLst>
            <a:ahLst/>
            <a:cxnLst>
              <a:cxn ang="T8">
                <a:pos x="T0" y="T1"/>
              </a:cxn>
              <a:cxn ang="T9">
                <a:pos x="T2" y="T3"/>
              </a:cxn>
              <a:cxn ang="T10">
                <a:pos x="T4" y="T5"/>
              </a:cxn>
              <a:cxn ang="T11">
                <a:pos x="T6" y="T7"/>
              </a:cxn>
            </a:cxnLst>
            <a:rect l="T12" t="T13" r="T14" b="T15"/>
            <a:pathLst>
              <a:path w="2592" h="2016">
                <a:moveTo>
                  <a:pt x="2592" y="0"/>
                </a:moveTo>
                <a:cubicBezTo>
                  <a:pt x="2208" y="192"/>
                  <a:pt x="1824" y="384"/>
                  <a:pt x="1632" y="624"/>
                </a:cubicBezTo>
                <a:cubicBezTo>
                  <a:pt x="1440" y="864"/>
                  <a:pt x="1712" y="1208"/>
                  <a:pt x="1440" y="1440"/>
                </a:cubicBezTo>
                <a:cubicBezTo>
                  <a:pt x="1168" y="1672"/>
                  <a:pt x="240" y="1920"/>
                  <a:pt x="0" y="2016"/>
                </a:cubicBezTo>
              </a:path>
            </a:pathLst>
          </a:custGeom>
          <a:noFill/>
          <a:ln w="101600">
            <a:solidFill>
              <a:srgbClr val="996633"/>
            </a:solidFill>
            <a:round/>
            <a:headEnd/>
            <a:tailEnd type="triangle" w="med" len="med"/>
          </a:ln>
        </p:spPr>
        <p:txBody>
          <a:bodyPr/>
          <a:lstStyle/>
          <a:p>
            <a:endParaRPr lang="en-US"/>
          </a:p>
        </p:txBody>
      </p:sp>
      <p:sp>
        <p:nvSpPr>
          <p:cNvPr id="5" name="TextBox 4"/>
          <p:cNvSpPr txBox="1"/>
          <p:nvPr/>
        </p:nvSpPr>
        <p:spPr>
          <a:xfrm>
            <a:off x="7973590" y="6336268"/>
            <a:ext cx="1094210" cy="369332"/>
          </a:xfrm>
          <a:prstGeom prst="rect">
            <a:avLst/>
          </a:prstGeom>
          <a:noFill/>
        </p:spPr>
        <p:txBody>
          <a:bodyPr wrap="none" rtlCol="0">
            <a:spAutoFit/>
          </a:bodyPr>
          <a:lstStyle/>
          <a:p>
            <a:r>
              <a:rPr lang="en-US" dirty="0"/>
              <a:t>Ketchikan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80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068035"/>
                                        </p:tgtEl>
                                        <p:attrNameLst>
                                          <p:attrName>style.visibility</p:attrName>
                                        </p:attrNameLst>
                                      </p:cBhvr>
                                      <p:to>
                                        <p:strVal val="hidden"/>
                                      </p:to>
                                    </p:set>
                                  </p:childTnLst>
                                </p:cTn>
                              </p:par>
                              <p:par>
                                <p:cTn id="11" presetID="22" presetClass="entr" presetSubtype="4" fill="hold" grpId="0" nodeType="withEffect">
                                  <p:stCondLst>
                                    <p:cond delay="0"/>
                                  </p:stCondLst>
                                  <p:childTnLst>
                                    <p:set>
                                      <p:cBhvr>
                                        <p:cTn id="12" dur="1" fill="hold">
                                          <p:stCondLst>
                                            <p:cond delay="0"/>
                                          </p:stCondLst>
                                        </p:cTn>
                                        <p:tgtEl>
                                          <p:spTgt spid="1068037"/>
                                        </p:tgtEl>
                                        <p:attrNameLst>
                                          <p:attrName>style.visibility</p:attrName>
                                        </p:attrNameLst>
                                      </p:cBhvr>
                                      <p:to>
                                        <p:strVal val="visible"/>
                                      </p:to>
                                    </p:set>
                                    <p:animEffect transition="in" filter="wipe(down)">
                                      <p:cBhvr>
                                        <p:cTn id="13" dur="500"/>
                                        <p:tgtEl>
                                          <p:spTgt spid="10680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8035" grpId="0" animBg="1"/>
      <p:bldP spid="1068035" grpId="1" animBg="1"/>
      <p:bldP spid="1068037"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4" descr="7-7-07 25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8611" name="Text Box 5"/>
          <p:cNvSpPr txBox="1">
            <a:spLocks noChangeArrowheads="1"/>
          </p:cNvSpPr>
          <p:nvPr/>
        </p:nvSpPr>
        <p:spPr bwMode="auto">
          <a:xfrm>
            <a:off x="0" y="1828800"/>
            <a:ext cx="2234779" cy="523220"/>
          </a:xfrm>
          <a:prstGeom prst="rect">
            <a:avLst/>
          </a:prstGeom>
          <a:noFill/>
          <a:ln w="9525">
            <a:noFill/>
            <a:miter lim="800000"/>
            <a:headEnd/>
            <a:tailEnd/>
          </a:ln>
        </p:spPr>
        <p:txBody>
          <a:bodyPr wrap="none">
            <a:spAutoFit/>
          </a:bodyPr>
          <a:lstStyle/>
          <a:p>
            <a:r>
              <a:rPr lang="en-US" sz="2800" b="1" i="0" dirty="0"/>
              <a:t>Sediment Bag</a:t>
            </a:r>
          </a:p>
        </p:txBody>
      </p:sp>
      <p:sp>
        <p:nvSpPr>
          <p:cNvPr id="68612" name="Text Box 6"/>
          <p:cNvSpPr txBox="1">
            <a:spLocks noChangeArrowheads="1"/>
          </p:cNvSpPr>
          <p:nvPr/>
        </p:nvSpPr>
        <p:spPr bwMode="auto">
          <a:xfrm>
            <a:off x="4343400" y="1066800"/>
            <a:ext cx="1602875" cy="523220"/>
          </a:xfrm>
          <a:prstGeom prst="rect">
            <a:avLst/>
          </a:prstGeom>
          <a:noFill/>
          <a:ln w="9525">
            <a:noFill/>
            <a:miter lim="800000"/>
            <a:headEnd/>
            <a:tailEnd/>
          </a:ln>
        </p:spPr>
        <p:txBody>
          <a:bodyPr wrap="none">
            <a:spAutoFit/>
          </a:bodyPr>
          <a:lstStyle/>
          <a:p>
            <a:r>
              <a:rPr lang="en-US" sz="2800" b="1" i="0" dirty="0"/>
              <a:t>Silt Fence</a:t>
            </a:r>
          </a:p>
        </p:txBody>
      </p:sp>
      <p:sp>
        <p:nvSpPr>
          <p:cNvPr id="68613" name="Text Box 7"/>
          <p:cNvSpPr txBox="1">
            <a:spLocks noChangeArrowheads="1"/>
          </p:cNvSpPr>
          <p:nvPr/>
        </p:nvSpPr>
        <p:spPr bwMode="auto">
          <a:xfrm>
            <a:off x="2819400" y="3276600"/>
            <a:ext cx="1136017" cy="523220"/>
          </a:xfrm>
          <a:prstGeom prst="rect">
            <a:avLst/>
          </a:prstGeom>
          <a:noFill/>
          <a:ln w="9525">
            <a:noFill/>
            <a:miter lim="800000"/>
            <a:headEnd/>
            <a:tailEnd/>
          </a:ln>
        </p:spPr>
        <p:txBody>
          <a:bodyPr wrap="none">
            <a:spAutoFit/>
          </a:bodyPr>
          <a:lstStyle/>
          <a:p>
            <a:r>
              <a:rPr lang="en-US" sz="2800" b="1" i="0" dirty="0"/>
              <a:t>Outlet</a:t>
            </a:r>
            <a:endParaRPr lang="en-US" sz="2800" dirty="0"/>
          </a:p>
        </p:txBody>
      </p:sp>
      <p:sp>
        <p:nvSpPr>
          <p:cNvPr id="68614" name="Text Box 8"/>
          <p:cNvSpPr txBox="1">
            <a:spLocks noChangeArrowheads="1"/>
          </p:cNvSpPr>
          <p:nvPr/>
        </p:nvSpPr>
        <p:spPr bwMode="auto">
          <a:xfrm>
            <a:off x="6019800" y="2971800"/>
            <a:ext cx="1202252" cy="523220"/>
          </a:xfrm>
          <a:prstGeom prst="rect">
            <a:avLst/>
          </a:prstGeom>
          <a:noFill/>
          <a:ln w="9525">
            <a:noFill/>
            <a:miter lim="800000"/>
            <a:headEnd/>
            <a:tailEnd/>
          </a:ln>
        </p:spPr>
        <p:txBody>
          <a:bodyPr wrap="none">
            <a:spAutoFit/>
          </a:bodyPr>
          <a:lstStyle/>
          <a:p>
            <a:r>
              <a:rPr lang="en-US" sz="2800" b="1" i="0" dirty="0"/>
              <a:t>Baffles</a:t>
            </a:r>
          </a:p>
        </p:txBody>
      </p:sp>
      <p:sp>
        <p:nvSpPr>
          <p:cNvPr id="68615" name="Text Box 9"/>
          <p:cNvSpPr txBox="1">
            <a:spLocks noChangeArrowheads="1"/>
          </p:cNvSpPr>
          <p:nvPr/>
        </p:nvSpPr>
        <p:spPr bwMode="auto">
          <a:xfrm>
            <a:off x="7985125" y="4324350"/>
            <a:ext cx="865109" cy="523220"/>
          </a:xfrm>
          <a:prstGeom prst="rect">
            <a:avLst/>
          </a:prstGeom>
          <a:noFill/>
          <a:ln w="9525">
            <a:noFill/>
            <a:miter lim="800000"/>
            <a:headEnd/>
            <a:tailEnd/>
          </a:ln>
        </p:spPr>
        <p:txBody>
          <a:bodyPr wrap="none">
            <a:spAutoFit/>
          </a:bodyPr>
          <a:lstStyle/>
          <a:p>
            <a:r>
              <a:rPr lang="en-US" sz="2800" b="1" i="0"/>
              <a:t>Inlet</a:t>
            </a:r>
            <a:endParaRPr lang="en-US" sz="2800"/>
          </a:p>
        </p:txBody>
      </p:sp>
      <p:sp>
        <p:nvSpPr>
          <p:cNvPr id="68616" name="AutoShape 10"/>
          <p:cNvSpPr>
            <a:spLocks noChangeArrowheads="1"/>
          </p:cNvSpPr>
          <p:nvPr/>
        </p:nvSpPr>
        <p:spPr bwMode="auto">
          <a:xfrm rot="2140584">
            <a:off x="1371600" y="2590800"/>
            <a:ext cx="762000" cy="152400"/>
          </a:xfrm>
          <a:prstGeom prst="rightArrow">
            <a:avLst>
              <a:gd name="adj1" fmla="val 50000"/>
              <a:gd name="adj2" fmla="val 125000"/>
            </a:avLst>
          </a:prstGeom>
          <a:solidFill>
            <a:schemeClr val="tx1"/>
          </a:solidFill>
          <a:ln w="9525">
            <a:solidFill>
              <a:schemeClr val="tx1"/>
            </a:solidFill>
            <a:miter lim="800000"/>
            <a:headEnd/>
            <a:tailEnd/>
          </a:ln>
        </p:spPr>
        <p:txBody>
          <a:bodyPr wrap="none" anchor="ctr"/>
          <a:lstStyle/>
          <a:p>
            <a:endParaRPr lang="en-US"/>
          </a:p>
        </p:txBody>
      </p:sp>
      <p:sp>
        <p:nvSpPr>
          <p:cNvPr id="68617" name="AutoShape 11"/>
          <p:cNvSpPr>
            <a:spLocks noChangeArrowheads="1"/>
          </p:cNvSpPr>
          <p:nvPr/>
        </p:nvSpPr>
        <p:spPr bwMode="auto">
          <a:xfrm rot="7032316">
            <a:off x="4648200" y="2057400"/>
            <a:ext cx="762000" cy="152400"/>
          </a:xfrm>
          <a:prstGeom prst="rightArrow">
            <a:avLst>
              <a:gd name="adj1" fmla="val 50000"/>
              <a:gd name="adj2" fmla="val 125000"/>
            </a:avLst>
          </a:prstGeom>
          <a:solidFill>
            <a:schemeClr val="tx1"/>
          </a:solidFill>
          <a:ln w="9525">
            <a:solidFill>
              <a:schemeClr val="tx1"/>
            </a:solidFill>
            <a:miter lim="800000"/>
            <a:headEnd/>
            <a:tailEnd/>
          </a:ln>
        </p:spPr>
        <p:txBody>
          <a:bodyPr wrap="none" anchor="ctr"/>
          <a:lstStyle/>
          <a:p>
            <a:endParaRPr lang="en-US"/>
          </a:p>
        </p:txBody>
      </p:sp>
      <p:sp>
        <p:nvSpPr>
          <p:cNvPr id="68618" name="Freeform 13"/>
          <p:cNvSpPr>
            <a:spLocks/>
          </p:cNvSpPr>
          <p:nvPr/>
        </p:nvSpPr>
        <p:spPr bwMode="auto">
          <a:xfrm>
            <a:off x="304800" y="3987800"/>
            <a:ext cx="6324600" cy="2895600"/>
          </a:xfrm>
          <a:custGeom>
            <a:avLst/>
            <a:gdLst>
              <a:gd name="T0" fmla="*/ 2147483647 w 3984"/>
              <a:gd name="T1" fmla="*/ 2147483647 h 1824"/>
              <a:gd name="T2" fmla="*/ 2147483647 w 3984"/>
              <a:gd name="T3" fmla="*/ 2147483647 h 1824"/>
              <a:gd name="T4" fmla="*/ 2147483647 w 3984"/>
              <a:gd name="T5" fmla="*/ 2147483647 h 1824"/>
              <a:gd name="T6" fmla="*/ 2147483647 w 3984"/>
              <a:gd name="T7" fmla="*/ 2147483647 h 1824"/>
              <a:gd name="T8" fmla="*/ 2147483647 w 3984"/>
              <a:gd name="T9" fmla="*/ 2147483647 h 1824"/>
              <a:gd name="T10" fmla="*/ 0 60000 65536"/>
              <a:gd name="T11" fmla="*/ 0 60000 65536"/>
              <a:gd name="T12" fmla="*/ 0 60000 65536"/>
              <a:gd name="T13" fmla="*/ 0 60000 65536"/>
              <a:gd name="T14" fmla="*/ 0 60000 65536"/>
              <a:gd name="T15" fmla="*/ 0 w 3984"/>
              <a:gd name="T16" fmla="*/ 0 h 1824"/>
              <a:gd name="T17" fmla="*/ 3984 w 3984"/>
              <a:gd name="T18" fmla="*/ 1824 h 1824"/>
            </a:gdLst>
            <a:ahLst/>
            <a:cxnLst>
              <a:cxn ang="T10">
                <a:pos x="T0" y="T1"/>
              </a:cxn>
              <a:cxn ang="T11">
                <a:pos x="T2" y="T3"/>
              </a:cxn>
              <a:cxn ang="T12">
                <a:pos x="T4" y="T5"/>
              </a:cxn>
              <a:cxn ang="T13">
                <a:pos x="T6" y="T7"/>
              </a:cxn>
              <a:cxn ang="T14">
                <a:pos x="T8" y="T9"/>
              </a:cxn>
            </a:cxnLst>
            <a:rect l="T15" t="T16" r="T17" b="T18"/>
            <a:pathLst>
              <a:path w="3984" h="1824">
                <a:moveTo>
                  <a:pt x="3984" y="800"/>
                </a:moveTo>
                <a:cubicBezTo>
                  <a:pt x="2940" y="1312"/>
                  <a:pt x="1896" y="1824"/>
                  <a:pt x="1824" y="1712"/>
                </a:cubicBezTo>
                <a:cubicBezTo>
                  <a:pt x="1752" y="1600"/>
                  <a:pt x="3808" y="256"/>
                  <a:pt x="3552" y="128"/>
                </a:cubicBezTo>
                <a:cubicBezTo>
                  <a:pt x="3296" y="0"/>
                  <a:pt x="576" y="936"/>
                  <a:pt x="288" y="944"/>
                </a:cubicBezTo>
                <a:cubicBezTo>
                  <a:pt x="0" y="952"/>
                  <a:pt x="1568" y="304"/>
                  <a:pt x="1824" y="176"/>
                </a:cubicBezTo>
              </a:path>
            </a:pathLst>
          </a:custGeom>
          <a:noFill/>
          <a:ln w="88900">
            <a:solidFill>
              <a:srgbClr val="993300"/>
            </a:solidFill>
            <a:round/>
            <a:headEnd/>
            <a:tailEnd type="triangle" w="med" len="lg"/>
          </a:ln>
        </p:spPr>
        <p:txBody>
          <a:bodyPr/>
          <a:lstStyle/>
          <a:p>
            <a:endParaRPr lang="en-US"/>
          </a:p>
        </p:txBody>
      </p:sp>
      <p:sp>
        <p:nvSpPr>
          <p:cNvPr id="11" name="TextBox 10"/>
          <p:cNvSpPr txBox="1"/>
          <p:nvPr/>
        </p:nvSpPr>
        <p:spPr>
          <a:xfrm>
            <a:off x="7772400" y="6412468"/>
            <a:ext cx="1094210" cy="369332"/>
          </a:xfrm>
          <a:prstGeom prst="rect">
            <a:avLst/>
          </a:prstGeom>
          <a:noFill/>
        </p:spPr>
        <p:txBody>
          <a:bodyPr wrap="none" rtlCol="0">
            <a:spAutoFit/>
          </a:bodyPr>
          <a:lstStyle/>
          <a:p>
            <a:r>
              <a:rPr lang="en-US" dirty="0">
                <a:solidFill>
                  <a:schemeClr val="bg1"/>
                </a:solidFill>
              </a:rPr>
              <a:t>Ketchikan</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PHX\PHX 010.jpg"/>
          <p:cNvPicPr>
            <a:picLocks noChangeAspect="1" noChangeArrowheads="1"/>
          </p:cNvPicPr>
          <p:nvPr/>
        </p:nvPicPr>
        <p:blipFill>
          <a:blip r:embed="rId3" cstate="email">
            <a:lum bright="-30000" contrast="10000"/>
            <a:extLst>
              <a:ext uri="{28A0092B-C50C-407E-A947-70E740481C1C}">
                <a14:useLocalDpi xmlns:a14="http://schemas.microsoft.com/office/drawing/2010/main"/>
              </a:ext>
            </a:extLst>
          </a:blip>
          <a:srcRect/>
          <a:stretch>
            <a:fillRect/>
          </a:stretch>
        </p:blipFill>
        <p:spPr bwMode="auto">
          <a:xfrm>
            <a:off x="-67873" y="0"/>
            <a:ext cx="9211873" cy="6858000"/>
          </a:xfrm>
          <a:prstGeom prst="rect">
            <a:avLst/>
          </a:prstGeom>
          <a:noFill/>
          <a:effectLst>
            <a:innerShdw blurRad="114300">
              <a:prstClr val="black"/>
            </a:innerShdw>
          </a:effectLst>
          <a:scene3d>
            <a:camera prst="orthographicFront">
              <a:rot lat="0" lon="0" rev="0"/>
            </a:camera>
            <a:lightRig rig="threePt" dir="t"/>
          </a:scene3d>
        </p:spPr>
      </p:pic>
      <p:sp>
        <p:nvSpPr>
          <p:cNvPr id="3" name="Content Placeholder 2"/>
          <p:cNvSpPr>
            <a:spLocks noGrp="1"/>
          </p:cNvSpPr>
          <p:nvPr>
            <p:ph sz="half" idx="1"/>
          </p:nvPr>
        </p:nvSpPr>
        <p:spPr>
          <a:xfrm>
            <a:off x="228600" y="3429000"/>
            <a:ext cx="8839200" cy="1600200"/>
          </a:xfrm>
        </p:spPr>
        <p:txBody>
          <a:bodyPr>
            <a:normAutofit/>
          </a:bodyPr>
          <a:lstStyle/>
          <a:p>
            <a:pPr>
              <a:buNone/>
            </a:pPr>
            <a:r>
              <a:rPr lang="en-US" dirty="0">
                <a:effectLst>
                  <a:outerShdw blurRad="38100" dist="38100" dir="2700000" algn="tl">
                    <a:srgbClr val="000000">
                      <a:alpha val="43137"/>
                    </a:srgbClr>
                  </a:outerShdw>
                </a:effectLst>
              </a:rPr>
              <a:t>	</a:t>
            </a:r>
          </a:p>
        </p:txBody>
      </p:sp>
      <p:sp>
        <p:nvSpPr>
          <p:cNvPr id="7" name="Title 1"/>
          <p:cNvSpPr txBox="1">
            <a:spLocks/>
          </p:cNvSpPr>
          <p:nvPr/>
        </p:nvSpPr>
        <p:spPr>
          <a:xfrm>
            <a:off x="0" y="1524000"/>
            <a:ext cx="91440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Control Measures</a:t>
            </a:r>
          </a:p>
        </p:txBody>
      </p:sp>
      <p:sp>
        <p:nvSpPr>
          <p:cNvPr id="8" name="TextBox 7"/>
          <p:cNvSpPr txBox="1"/>
          <p:nvPr/>
        </p:nvSpPr>
        <p:spPr>
          <a:xfrm>
            <a:off x="3280268" y="2566874"/>
            <a:ext cx="2583464" cy="707886"/>
          </a:xfrm>
          <a:prstGeom prst="rect">
            <a:avLst/>
          </a:prstGeom>
          <a:noFill/>
        </p:spPr>
        <p:txBody>
          <a:bodyPr wrap="none" rtlCol="0">
            <a:spAutoFit/>
          </a:bodyPr>
          <a:lstStyle/>
          <a:p>
            <a:r>
              <a:rPr lang="en-US" sz="4000" dirty="0">
                <a:effectLst>
                  <a:outerShdw blurRad="38100" dist="38100" dir="2700000" algn="tl">
                    <a:srgbClr val="000000">
                      <a:alpha val="43137"/>
                    </a:srgbClr>
                  </a:outerShdw>
                </a:effectLst>
              </a:rPr>
              <a:t>Dewatering</a:t>
            </a:r>
          </a:p>
        </p:txBody>
      </p:sp>
      <p:sp>
        <p:nvSpPr>
          <p:cNvPr id="10" name="TextBox 9"/>
          <p:cNvSpPr txBox="1"/>
          <p:nvPr/>
        </p:nvSpPr>
        <p:spPr>
          <a:xfrm>
            <a:off x="5120347" y="6336268"/>
            <a:ext cx="3871253" cy="369332"/>
          </a:xfrm>
          <a:prstGeom prst="rect">
            <a:avLst/>
          </a:prstGeom>
          <a:noFill/>
        </p:spPr>
        <p:txBody>
          <a:bodyPr wrap="none" rtlCol="0">
            <a:spAutoFit/>
          </a:bodyPr>
          <a:lstStyle/>
          <a:p>
            <a:r>
              <a:rPr lang="en-US" dirty="0"/>
              <a:t>* Other Control Measures May Be Used</a:t>
            </a:r>
          </a:p>
        </p:txBody>
      </p:sp>
      <p:pic>
        <p:nvPicPr>
          <p:cNvPr id="11" name="Picture 10" descr="DEC Logo 1"/>
          <p:cNvPicPr/>
          <p:nvPr/>
        </p:nvPicPr>
        <p:blipFill>
          <a:blip r:embed="rId4"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1C923AFB-4D63-C9C9-F46C-9EA22B1BB3EA}"/>
              </a:ext>
            </a:extLst>
          </p:cNvPr>
          <p:cNvSpPr txBox="1">
            <a:spLocks/>
          </p:cNvSpPr>
          <p:nvPr/>
        </p:nvSpPr>
        <p:spPr>
          <a:xfrm>
            <a:off x="3200400" y="409827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4.4</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7</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AF3439-9857-4932-BF9B-EDC1A2DD3D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0"/>
            <a:ext cx="9143998" cy="6857999"/>
          </a:xfrm>
          <a:prstGeom prst="rect">
            <a:avLst/>
          </a:prstGeom>
          <a:effectLst>
            <a:innerShdw blurRad="114300">
              <a:prstClr val="black"/>
            </a:innerShdw>
          </a:effectLst>
        </p:spPr>
      </p:pic>
      <p:sp>
        <p:nvSpPr>
          <p:cNvPr id="6" name="TextBox 5">
            <a:extLst>
              <a:ext uri="{FF2B5EF4-FFF2-40B4-BE49-F238E27FC236}">
                <a16:creationId xmlns:a16="http://schemas.microsoft.com/office/drawing/2014/main" id="{67AC6CAA-740F-4FF5-9460-814BDAC92A84}"/>
              </a:ext>
            </a:extLst>
          </p:cNvPr>
          <p:cNvSpPr txBox="1"/>
          <p:nvPr/>
        </p:nvSpPr>
        <p:spPr>
          <a:xfrm>
            <a:off x="190500" y="228600"/>
            <a:ext cx="8763000" cy="2554545"/>
          </a:xfrm>
          <a:prstGeom prst="rect">
            <a:avLst/>
          </a:prstGeom>
          <a:noFill/>
        </p:spPr>
        <p:txBody>
          <a:bodyPr wrap="square">
            <a:spAutoFit/>
          </a:bodyPr>
          <a:lstStyle/>
          <a:p>
            <a:r>
              <a:rPr lang="en-US" sz="3200" dirty="0">
                <a:solidFill>
                  <a:schemeClr val="bg1"/>
                </a:solidFill>
                <a:effectLst>
                  <a:outerShdw blurRad="38100" dist="38100" dir="2700000" algn="tl">
                    <a:srgbClr val="000000">
                      <a:alpha val="43137"/>
                    </a:srgbClr>
                  </a:outerShdw>
                </a:effectLst>
              </a:rPr>
              <a:t>Excavation dewatering that may adversely impact a local drinking water well, a DEC-identified contaminated site or groundwater plume, or waters of the U.S., may be required to obtain the DEC General Permit for Excavation Dewatering permit.</a:t>
            </a:r>
          </a:p>
        </p:txBody>
      </p:sp>
      <p:sp>
        <p:nvSpPr>
          <p:cNvPr id="2" name="Title 1">
            <a:extLst>
              <a:ext uri="{FF2B5EF4-FFF2-40B4-BE49-F238E27FC236}">
                <a16:creationId xmlns:a16="http://schemas.microsoft.com/office/drawing/2014/main" id="{7415868E-1EBC-F52D-3B6E-B429CF32D16D}"/>
              </a:ext>
            </a:extLst>
          </p:cNvPr>
          <p:cNvSpPr txBox="1">
            <a:spLocks/>
          </p:cNvSpPr>
          <p:nvPr/>
        </p:nvSpPr>
        <p:spPr>
          <a:xfrm>
            <a:off x="6173857" y="2778214"/>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4.4.1</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7</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23947942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DCIM\102NCD90\DSC_315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002" r="4994" b="31232"/>
          <a:stretch/>
        </p:blipFill>
        <p:spPr bwMode="auto">
          <a:xfrm>
            <a:off x="-14698" y="0"/>
            <a:ext cx="9159688"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Oval 3"/>
          <p:cNvSpPr/>
          <p:nvPr/>
        </p:nvSpPr>
        <p:spPr>
          <a:xfrm>
            <a:off x="685800" y="609600"/>
            <a:ext cx="2057400" cy="1066800"/>
          </a:xfrm>
          <a:prstGeom prst="ellipse">
            <a:avLst/>
          </a:prstGeom>
          <a:noFill/>
          <a:ln>
            <a:solidFill>
              <a:srgbClr val="4E2C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2328301" y="5259050"/>
            <a:ext cx="6663299" cy="1446550"/>
          </a:xfrm>
          <a:prstGeom prst="rect">
            <a:avLst/>
          </a:prstGeom>
          <a:solidFill>
            <a:schemeClr val="tx1">
              <a:lumMod val="50000"/>
              <a:alpha val="51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Dewatering may be difficult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a:ea typeface="+mn-ea"/>
                <a:cs typeface="+mn-cs"/>
              </a:rPr>
              <a:t>	But it’s not impossible!</a:t>
            </a:r>
          </a:p>
        </p:txBody>
      </p:sp>
      <p:sp>
        <p:nvSpPr>
          <p:cNvPr id="7" name="Title 1"/>
          <p:cNvSpPr txBox="1">
            <a:spLocks/>
          </p:cNvSpPr>
          <p:nvPr/>
        </p:nvSpPr>
        <p:spPr>
          <a:xfrm>
            <a:off x="3048000" y="0"/>
            <a:ext cx="6096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a:ln>
                  <a:noFill/>
                </a:ln>
                <a:solidFill>
                  <a:prstClr val="black"/>
                </a:solidFill>
                <a:effectLst/>
                <a:uLnTx/>
                <a:uFillTx/>
                <a:latin typeface="Calibri"/>
                <a:ea typeface="+mj-ea"/>
                <a:cs typeface="+mj-cs"/>
              </a:rPr>
              <a:t>What is Dewatering?</a:t>
            </a:r>
            <a:endParaRPr kumimoji="0" lang="en-US" sz="44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1948287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L:\Backup3\pictures\Alaska Sites 2008\2008-08-28 Eagle Loop ANC\2008 August 27 08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57200" y="5867400"/>
            <a:ext cx="2128147"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Diversion</a:t>
            </a:r>
          </a:p>
        </p:txBody>
      </p:sp>
    </p:spTree>
    <p:extLst>
      <p:ext uri="{BB962C8B-B14F-4D97-AF65-F5344CB8AC3E}">
        <p14:creationId xmlns:p14="http://schemas.microsoft.com/office/powerpoint/2010/main" val="259921424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L:\Backup3\pictures\Alaska Sites 2008\2008-08-28 Eagle Loop ANC\Eagle Loop ANC 042 -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79" y="-14621"/>
            <a:ext cx="9163493" cy="687262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54114"/>
            <a:ext cx="3981218"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Pumped Diversion</a:t>
            </a:r>
          </a:p>
        </p:txBody>
      </p:sp>
    </p:spTree>
    <p:extLst>
      <p:ext uri="{BB962C8B-B14F-4D97-AF65-F5344CB8AC3E}">
        <p14:creationId xmlns:p14="http://schemas.microsoft.com/office/powerpoint/2010/main" val="409260520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DCIM\102NCD90\DSC_3163.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721"/>
          <a:stretch/>
        </p:blipFill>
        <p:spPr bwMode="auto">
          <a:xfrm>
            <a:off x="-1"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04800" y="5950803"/>
            <a:ext cx="3546164"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a:ea typeface="+mn-ea"/>
                <a:cs typeface="+mn-cs"/>
              </a:rPr>
              <a:t>Curb Appeal?</a:t>
            </a:r>
          </a:p>
        </p:txBody>
      </p:sp>
      <p:sp>
        <p:nvSpPr>
          <p:cNvPr id="6" name="Freeform 5"/>
          <p:cNvSpPr/>
          <p:nvPr/>
        </p:nvSpPr>
        <p:spPr>
          <a:xfrm>
            <a:off x="3476625" y="2190750"/>
            <a:ext cx="1332928" cy="1704975"/>
          </a:xfrm>
          <a:custGeom>
            <a:avLst/>
            <a:gdLst>
              <a:gd name="connsiteX0" fmla="*/ 0 w 1332928"/>
              <a:gd name="connsiteY0" fmla="*/ 0 h 1704975"/>
              <a:gd name="connsiteX1" fmla="*/ 371475 w 1332928"/>
              <a:gd name="connsiteY1" fmla="*/ 247650 h 1704975"/>
              <a:gd name="connsiteX2" fmla="*/ 866775 w 1332928"/>
              <a:gd name="connsiteY2" fmla="*/ 361950 h 1704975"/>
              <a:gd name="connsiteX3" fmla="*/ 1285875 w 1332928"/>
              <a:gd name="connsiteY3" fmla="*/ 685800 h 1704975"/>
              <a:gd name="connsiteX4" fmla="*/ 1314450 w 1332928"/>
              <a:gd name="connsiteY4" fmla="*/ 1314450 h 1704975"/>
              <a:gd name="connsiteX5" fmla="*/ 1209675 w 1332928"/>
              <a:gd name="connsiteY5" fmla="*/ 1704975 h 170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2928" h="1704975">
                <a:moveTo>
                  <a:pt x="0" y="0"/>
                </a:moveTo>
                <a:cubicBezTo>
                  <a:pt x="113506" y="93662"/>
                  <a:pt x="227013" y="187325"/>
                  <a:pt x="371475" y="247650"/>
                </a:cubicBezTo>
                <a:cubicBezTo>
                  <a:pt x="515937" y="307975"/>
                  <a:pt x="714375" y="288925"/>
                  <a:pt x="866775" y="361950"/>
                </a:cubicBezTo>
                <a:cubicBezTo>
                  <a:pt x="1019175" y="434975"/>
                  <a:pt x="1211263" y="527050"/>
                  <a:pt x="1285875" y="685800"/>
                </a:cubicBezTo>
                <a:cubicBezTo>
                  <a:pt x="1360487" y="844550"/>
                  <a:pt x="1327150" y="1144588"/>
                  <a:pt x="1314450" y="1314450"/>
                </a:cubicBezTo>
                <a:cubicBezTo>
                  <a:pt x="1301750" y="1484313"/>
                  <a:pt x="1255712" y="1594644"/>
                  <a:pt x="1209675" y="1704975"/>
                </a:cubicBezTo>
              </a:path>
            </a:pathLst>
          </a:custGeom>
          <a:noFill/>
          <a:ln w="44450">
            <a:solidFill>
              <a:srgbClr val="1006DC"/>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7"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487" t="7509" r="6487" b="26394"/>
          <a:stretch/>
        </p:blipFill>
        <p:spPr bwMode="auto">
          <a:xfrm>
            <a:off x="7906657" y="5985301"/>
            <a:ext cx="1161143"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4777876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DCIM\102NCD90\DSC_317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1443" r="-2"/>
          <a:stretch/>
        </p:blipFill>
        <p:spPr bwMode="auto">
          <a:xfrm>
            <a:off x="0" y="0"/>
            <a:ext cx="9144000" cy="6858000"/>
          </a:xfrm>
          <a:prstGeom prst="rect">
            <a:avLst/>
          </a:prstGeom>
          <a:solidFill>
            <a:srgbClr val="F6882E"/>
          </a:solidFill>
        </p:spPr>
      </p:pic>
      <p:sp>
        <p:nvSpPr>
          <p:cNvPr id="4" name="TextBox 3"/>
          <p:cNvSpPr txBox="1"/>
          <p:nvPr/>
        </p:nvSpPr>
        <p:spPr>
          <a:xfrm>
            <a:off x="152400" y="152400"/>
            <a:ext cx="60933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Diversion would  intake here</a:t>
            </a:r>
          </a:p>
        </p:txBody>
      </p:sp>
      <p:sp>
        <p:nvSpPr>
          <p:cNvPr id="5" name="Right Arrow 4"/>
          <p:cNvSpPr/>
          <p:nvPr/>
        </p:nvSpPr>
        <p:spPr>
          <a:xfrm rot="2762243">
            <a:off x="1820174" y="1756922"/>
            <a:ext cx="1337995" cy="685800"/>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4724400" y="5334000"/>
            <a:ext cx="336656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a:ea typeface="+mn-ea"/>
                <a:cs typeface="+mn-cs"/>
              </a:rPr>
              <a:t>We build 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Calibri"/>
                <a:ea typeface="+mn-ea"/>
                <a:cs typeface="+mn-cs"/>
              </a:rPr>
              <a:t>We stabilize it</a:t>
            </a:r>
          </a:p>
        </p:txBody>
      </p:sp>
      <p:sp>
        <p:nvSpPr>
          <p:cNvPr id="7" name="Freeform 6"/>
          <p:cNvSpPr/>
          <p:nvPr/>
        </p:nvSpPr>
        <p:spPr>
          <a:xfrm>
            <a:off x="3718560" y="2514600"/>
            <a:ext cx="5257800" cy="3489960"/>
          </a:xfrm>
          <a:custGeom>
            <a:avLst/>
            <a:gdLst>
              <a:gd name="connsiteX0" fmla="*/ 487680 w 5257800"/>
              <a:gd name="connsiteY0" fmla="*/ 15240 h 3489960"/>
              <a:gd name="connsiteX1" fmla="*/ 5257800 w 5257800"/>
              <a:gd name="connsiteY1" fmla="*/ 1584960 h 3489960"/>
              <a:gd name="connsiteX2" fmla="*/ 5212080 w 5257800"/>
              <a:gd name="connsiteY2" fmla="*/ 3489960 h 3489960"/>
              <a:gd name="connsiteX3" fmla="*/ 228600 w 5257800"/>
              <a:gd name="connsiteY3" fmla="*/ 1143000 h 3489960"/>
              <a:gd name="connsiteX4" fmla="*/ 624840 w 5257800"/>
              <a:gd name="connsiteY4" fmla="*/ 746760 h 3489960"/>
              <a:gd name="connsiteX5" fmla="*/ 579120 w 5257800"/>
              <a:gd name="connsiteY5" fmla="*/ 609600 h 3489960"/>
              <a:gd name="connsiteX6" fmla="*/ 518160 w 5257800"/>
              <a:gd name="connsiteY6" fmla="*/ 472440 h 3489960"/>
              <a:gd name="connsiteX7" fmla="*/ 426720 w 5257800"/>
              <a:gd name="connsiteY7" fmla="*/ 365760 h 3489960"/>
              <a:gd name="connsiteX8" fmla="*/ 350520 w 5257800"/>
              <a:gd name="connsiteY8" fmla="*/ 304800 h 3489960"/>
              <a:gd name="connsiteX9" fmla="*/ 152400 w 5257800"/>
              <a:gd name="connsiteY9" fmla="*/ 228600 h 3489960"/>
              <a:gd name="connsiteX10" fmla="*/ 76200 w 5257800"/>
              <a:gd name="connsiteY10" fmla="*/ 198120 h 3489960"/>
              <a:gd name="connsiteX11" fmla="*/ 0 w 5257800"/>
              <a:gd name="connsiteY11" fmla="*/ 198120 h 3489960"/>
              <a:gd name="connsiteX12" fmla="*/ 335280 w 5257800"/>
              <a:gd name="connsiteY12" fmla="*/ 0 h 3489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57800" h="3489960">
                <a:moveTo>
                  <a:pt x="487680" y="15240"/>
                </a:moveTo>
                <a:lnTo>
                  <a:pt x="5257800" y="1584960"/>
                </a:lnTo>
                <a:lnTo>
                  <a:pt x="5212080" y="3489960"/>
                </a:lnTo>
                <a:lnTo>
                  <a:pt x="228600" y="1143000"/>
                </a:lnTo>
                <a:lnTo>
                  <a:pt x="624840" y="746760"/>
                </a:lnTo>
                <a:lnTo>
                  <a:pt x="579120" y="609600"/>
                </a:lnTo>
                <a:lnTo>
                  <a:pt x="518160" y="472440"/>
                </a:lnTo>
                <a:lnTo>
                  <a:pt x="426720" y="365760"/>
                </a:lnTo>
                <a:lnTo>
                  <a:pt x="350520" y="304800"/>
                </a:lnTo>
                <a:lnTo>
                  <a:pt x="152400" y="228600"/>
                </a:lnTo>
                <a:lnTo>
                  <a:pt x="76200" y="198120"/>
                </a:lnTo>
                <a:lnTo>
                  <a:pt x="0" y="198120"/>
                </a:lnTo>
                <a:lnTo>
                  <a:pt x="335280" y="0"/>
                </a:lnTo>
              </a:path>
            </a:pathLst>
          </a:custGeom>
          <a:solidFill>
            <a:srgbClr val="F6882E">
              <a:alpha val="48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a:stCxn id="7" idx="6"/>
          </p:cNvCxnSpPr>
          <p:nvPr/>
        </p:nvCxnSpPr>
        <p:spPr>
          <a:xfrm>
            <a:off x="4236720" y="2987040"/>
            <a:ext cx="4739640" cy="181356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236720" y="3429000"/>
            <a:ext cx="4739640" cy="20574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126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DCIM\102NCD90\DSC_317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 r="13998" b="2888"/>
          <a:stretch/>
        </p:blipFill>
        <p:spPr bwMode="auto">
          <a:xfrm>
            <a:off x="0" y="-1"/>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6200" y="36493"/>
            <a:ext cx="4458208"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This is Excavation Dewatering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Not a Diversion</a:t>
            </a:r>
          </a:p>
        </p:txBody>
      </p:sp>
      <p:sp>
        <p:nvSpPr>
          <p:cNvPr id="6" name="TextBox 5"/>
          <p:cNvSpPr txBox="1"/>
          <p:nvPr/>
        </p:nvSpPr>
        <p:spPr>
          <a:xfrm>
            <a:off x="5715001" y="3886200"/>
            <a:ext cx="3428999" cy="954107"/>
          </a:xfrm>
          <a:prstGeom prst="rect">
            <a:avLst/>
          </a:prstGeom>
          <a:solidFill>
            <a:schemeClr val="tx2">
              <a:lumMod val="25000"/>
              <a:alpha val="61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Pump is drawing from the excavated area.</a:t>
            </a:r>
          </a:p>
        </p:txBody>
      </p:sp>
      <p:sp>
        <p:nvSpPr>
          <p:cNvPr id="8" name="Freeform 7"/>
          <p:cNvSpPr/>
          <p:nvPr/>
        </p:nvSpPr>
        <p:spPr>
          <a:xfrm>
            <a:off x="5270390" y="3390900"/>
            <a:ext cx="844660" cy="876300"/>
          </a:xfrm>
          <a:custGeom>
            <a:avLst/>
            <a:gdLst>
              <a:gd name="connsiteX0" fmla="*/ 377935 w 844660"/>
              <a:gd name="connsiteY0" fmla="*/ 876300 h 876300"/>
              <a:gd name="connsiteX1" fmla="*/ 15985 w 844660"/>
              <a:gd name="connsiteY1" fmla="*/ 571500 h 876300"/>
              <a:gd name="connsiteX2" fmla="*/ 844660 w 844660"/>
              <a:gd name="connsiteY2" fmla="*/ 0 h 876300"/>
            </a:gdLst>
            <a:ahLst/>
            <a:cxnLst>
              <a:cxn ang="0">
                <a:pos x="connsiteX0" y="connsiteY0"/>
              </a:cxn>
              <a:cxn ang="0">
                <a:pos x="connsiteX1" y="connsiteY1"/>
              </a:cxn>
              <a:cxn ang="0">
                <a:pos x="connsiteX2" y="connsiteY2"/>
              </a:cxn>
            </a:cxnLst>
            <a:rect l="l" t="t" r="r" b="b"/>
            <a:pathLst>
              <a:path w="844660" h="876300">
                <a:moveTo>
                  <a:pt x="377935" y="876300"/>
                </a:moveTo>
                <a:cubicBezTo>
                  <a:pt x="158066" y="796925"/>
                  <a:pt x="-61803" y="717550"/>
                  <a:pt x="15985" y="571500"/>
                </a:cubicBezTo>
                <a:cubicBezTo>
                  <a:pt x="93772" y="425450"/>
                  <a:pt x="469216" y="212725"/>
                  <a:pt x="844660" y="0"/>
                </a:cubicBezTo>
              </a:path>
            </a:pathLst>
          </a:custGeom>
          <a:noFill/>
          <a:ln w="5715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4419600" y="6124575"/>
            <a:ext cx="4450577" cy="523220"/>
          </a:xfrm>
          <a:prstGeom prst="rect">
            <a:avLst/>
          </a:prstGeom>
          <a:solidFill>
            <a:schemeClr val="tx2">
              <a:lumMod val="25000"/>
              <a:alpha val="67000"/>
            </a:scheme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Calibri"/>
                <a:ea typeface="+mn-ea"/>
                <a:cs typeface="+mn-cs"/>
              </a:rPr>
              <a:t>Flow is over constructed area</a:t>
            </a:r>
          </a:p>
        </p:txBody>
      </p:sp>
      <p:sp>
        <p:nvSpPr>
          <p:cNvPr id="11" name="Freeform 10"/>
          <p:cNvSpPr/>
          <p:nvPr/>
        </p:nvSpPr>
        <p:spPr>
          <a:xfrm>
            <a:off x="2590800" y="4381500"/>
            <a:ext cx="2171700" cy="2295525"/>
          </a:xfrm>
          <a:custGeom>
            <a:avLst/>
            <a:gdLst>
              <a:gd name="connsiteX0" fmla="*/ 0 w 2171700"/>
              <a:gd name="connsiteY0" fmla="*/ 2295525 h 2295525"/>
              <a:gd name="connsiteX1" fmla="*/ 942975 w 2171700"/>
              <a:gd name="connsiteY1" fmla="*/ 1914525 h 2295525"/>
              <a:gd name="connsiteX2" fmla="*/ 1114425 w 2171700"/>
              <a:gd name="connsiteY2" fmla="*/ 1143000 h 2295525"/>
              <a:gd name="connsiteX3" fmla="*/ 2171700 w 2171700"/>
              <a:gd name="connsiteY3" fmla="*/ 0 h 2295525"/>
            </a:gdLst>
            <a:ahLst/>
            <a:cxnLst>
              <a:cxn ang="0">
                <a:pos x="connsiteX0" y="connsiteY0"/>
              </a:cxn>
              <a:cxn ang="0">
                <a:pos x="connsiteX1" y="connsiteY1"/>
              </a:cxn>
              <a:cxn ang="0">
                <a:pos x="connsiteX2" y="connsiteY2"/>
              </a:cxn>
              <a:cxn ang="0">
                <a:pos x="connsiteX3" y="connsiteY3"/>
              </a:cxn>
            </a:cxnLst>
            <a:rect l="l" t="t" r="r" b="b"/>
            <a:pathLst>
              <a:path w="2171700" h="2295525">
                <a:moveTo>
                  <a:pt x="0" y="2295525"/>
                </a:moveTo>
                <a:cubicBezTo>
                  <a:pt x="378619" y="2201068"/>
                  <a:pt x="757238" y="2106612"/>
                  <a:pt x="942975" y="1914525"/>
                </a:cubicBezTo>
                <a:cubicBezTo>
                  <a:pt x="1128713" y="1722437"/>
                  <a:pt x="909638" y="1462087"/>
                  <a:pt x="1114425" y="1143000"/>
                </a:cubicBezTo>
                <a:cubicBezTo>
                  <a:pt x="1319212" y="823913"/>
                  <a:pt x="1745456" y="411956"/>
                  <a:pt x="2171700" y="0"/>
                </a:cubicBezTo>
              </a:path>
            </a:pathLst>
          </a:custGeom>
          <a:noFill/>
          <a:ln w="5715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487" t="7509" r="6487" b="26394"/>
          <a:stretch/>
        </p:blipFill>
        <p:spPr bwMode="auto">
          <a:xfrm>
            <a:off x="134257" y="5943600"/>
            <a:ext cx="1161143"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7401816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E:\DCIM\102NCD90\DSC_3181.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25000"/>
                    </a14:imgEffect>
                  </a14:imgLayer>
                </a14:imgProps>
              </a:ext>
              <a:ext uri="{28A0092B-C50C-407E-A947-70E740481C1C}">
                <a14:useLocalDpi xmlns:a14="http://schemas.microsoft.com/office/drawing/2010/main" val="0"/>
              </a:ext>
            </a:extLst>
          </a:blip>
          <a:srcRect l="4358" r="7083"/>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28600" y="4495800"/>
            <a:ext cx="6390339" cy="34163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Dewatering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Soils Stabilization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prstClr val="white"/>
                </a:solidFill>
                <a:effectLst/>
                <a:uLnTx/>
                <a:uFillTx/>
                <a:latin typeface="Calibri"/>
                <a:ea typeface="+mn-ea"/>
                <a:cs typeface="+mn-cs"/>
              </a:rPr>
              <a:t>Waterbody</a:t>
            </a:r>
            <a:r>
              <a:rPr kumimoji="0" lang="en-US" sz="3600" b="0" i="0" u="none" strike="noStrike" kern="1200" cap="none" spc="0" normalizeH="0" baseline="0" noProof="0" dirty="0">
                <a:ln>
                  <a:noFill/>
                </a:ln>
                <a:solidFill>
                  <a:prstClr val="white"/>
                </a:solidFill>
                <a:effectLst/>
                <a:uLnTx/>
                <a:uFillTx/>
                <a:latin typeface="Calibri"/>
                <a:ea typeface="+mn-ea"/>
                <a:cs typeface="+mn-cs"/>
              </a:rPr>
              <a:t> Protection Measures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Calibri"/>
                <a:ea typeface="+mn-ea"/>
                <a:cs typeface="+mn-cs"/>
              </a:rPr>
              <a:t>Down Gradient Sediment Control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TextBox 4"/>
          <p:cNvSpPr txBox="1"/>
          <p:nvPr/>
        </p:nvSpPr>
        <p:spPr>
          <a:xfrm>
            <a:off x="1397649" y="39469"/>
            <a:ext cx="7746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Consider the permit minimum measures</a:t>
            </a:r>
          </a:p>
        </p:txBody>
      </p:sp>
      <p:pic>
        <p:nvPicPr>
          <p:cNvPr id="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6487" t="7509" r="6487" b="26394"/>
          <a:stretch/>
        </p:blipFill>
        <p:spPr bwMode="auto">
          <a:xfrm>
            <a:off x="7906657" y="6019800"/>
            <a:ext cx="1161143"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45424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534CA5-51DD-4CD8-89E8-B240BC61A7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a:effectLst>
            <a:innerShdw blurRad="114300">
              <a:prstClr val="black"/>
            </a:innerShdw>
          </a:effectLst>
        </p:spPr>
      </p:pic>
      <p:sp>
        <p:nvSpPr>
          <p:cNvPr id="9" name="TextBox 8">
            <a:extLst>
              <a:ext uri="{FF2B5EF4-FFF2-40B4-BE49-F238E27FC236}">
                <a16:creationId xmlns:a16="http://schemas.microsoft.com/office/drawing/2014/main" id="{F0551516-C207-4748-A29A-F47C86D62BF8}"/>
              </a:ext>
            </a:extLst>
          </p:cNvPr>
          <p:cNvSpPr txBox="1"/>
          <p:nvPr/>
        </p:nvSpPr>
        <p:spPr>
          <a:xfrm>
            <a:off x="0" y="4795897"/>
            <a:ext cx="9144000" cy="2062103"/>
          </a:xfrm>
          <a:prstGeom prst="rect">
            <a:avLst/>
          </a:prstGeom>
          <a:solidFill>
            <a:schemeClr val="accent3">
              <a:lumMod val="50000"/>
              <a:alpha val="80000"/>
            </a:schemeClr>
          </a:solidFill>
        </p:spPr>
        <p:txBody>
          <a:bodyPr wrap="square">
            <a:spAutoFit/>
          </a:bodyPr>
          <a:lstStyle/>
          <a:p>
            <a:r>
              <a:rPr lang="en-US" sz="3200" dirty="0">
                <a:effectLst>
                  <a:outerShdw blurRad="38100" dist="38100" dir="2700000" algn="tl">
                    <a:srgbClr val="000000">
                      <a:alpha val="43137"/>
                    </a:srgbClr>
                  </a:outerShdw>
                </a:effectLst>
              </a:rPr>
              <a:t>Appropriate control measures include, but are not limited to, sediment basins or traps, dewatering tanks, weir tanks, or filtration systems designed to remove sediment.</a:t>
            </a:r>
          </a:p>
        </p:txBody>
      </p:sp>
      <p:sp>
        <p:nvSpPr>
          <p:cNvPr id="2" name="Title 1">
            <a:extLst>
              <a:ext uri="{FF2B5EF4-FFF2-40B4-BE49-F238E27FC236}">
                <a16:creationId xmlns:a16="http://schemas.microsoft.com/office/drawing/2014/main" id="{424A1826-1DE3-86F4-32CF-DA817FF9B158}"/>
              </a:ext>
            </a:extLst>
          </p:cNvPr>
          <p:cNvSpPr txBox="1">
            <a:spLocks/>
          </p:cNvSpPr>
          <p:nvPr/>
        </p:nvSpPr>
        <p:spPr>
          <a:xfrm>
            <a:off x="6172200" y="381000"/>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4.4.2</a:t>
            </a:r>
            <a:r>
              <a:rPr kumimoji="0" lang="en-US" sz="1800" b="0" i="0" u="none" strike="noStrike" kern="1200" cap="none" spc="0" normalizeH="0" baseline="0" noProof="0" dirty="0">
                <a:ln>
                  <a:noFill/>
                </a:ln>
                <a:effectLst/>
                <a:uLnTx/>
                <a:uFillTx/>
                <a:latin typeface="Calibri"/>
                <a:ea typeface="+mj-ea"/>
                <a:cs typeface="+mj-cs"/>
              </a:rPr>
              <a:t> Pg. 2</a:t>
            </a:r>
            <a:r>
              <a:rPr lang="en-US" sz="1800" dirty="0">
                <a:latin typeface="Calibri"/>
              </a:rPr>
              <a:t>7</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3678287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098" name="Picture 2" descr="C:\Users\alex\Pictures\KTD Ward Road 2010\P720013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p:spPr>
      </p:pic>
      <p:sp>
        <p:nvSpPr>
          <p:cNvPr id="686082" name="Rectangle 2"/>
          <p:cNvSpPr>
            <a:spLocks noGrp="1" noChangeArrowheads="1"/>
          </p:cNvSpPr>
          <p:nvPr>
            <p:ph type="title"/>
          </p:nvPr>
        </p:nvSpPr>
        <p:spPr>
          <a:xfrm>
            <a:off x="0" y="0"/>
            <a:ext cx="9144000" cy="990600"/>
          </a:xfrm>
        </p:spPr>
        <p:txBody>
          <a:bodyPr>
            <a:noAutofit/>
          </a:bodyPr>
          <a:lstStyle/>
          <a:p>
            <a:pPr eaLnBrk="1" hangingPunct="1">
              <a:defRPr/>
            </a:pPr>
            <a:r>
              <a:rPr lang="en-US" sz="6000" b="1" dirty="0">
                <a:effectLst>
                  <a:outerShdw blurRad="38100" dist="38100" dir="2700000" algn="tl">
                    <a:srgbClr val="000000">
                      <a:alpha val="43137"/>
                    </a:srgbClr>
                  </a:outerShdw>
                </a:effectLst>
              </a:rPr>
              <a:t>Control Dewatering</a:t>
            </a:r>
          </a:p>
        </p:txBody>
      </p:sp>
      <p:sp>
        <p:nvSpPr>
          <p:cNvPr id="686084" name="Rectangle 4"/>
          <p:cNvSpPr>
            <a:spLocks noChangeArrowheads="1"/>
          </p:cNvSpPr>
          <p:nvPr/>
        </p:nvSpPr>
        <p:spPr bwMode="auto">
          <a:xfrm>
            <a:off x="2971800" y="4191000"/>
            <a:ext cx="6168572" cy="2667000"/>
          </a:xfrm>
          <a:prstGeom prst="rect">
            <a:avLst/>
          </a:prstGeom>
          <a:solidFill>
            <a:schemeClr val="tx1">
              <a:lumMod val="75000"/>
              <a:alpha val="63000"/>
            </a:schemeClr>
          </a:solidFill>
          <a:ln w="9525">
            <a:noFill/>
            <a:miter lim="800000"/>
            <a:headEnd/>
            <a:tailEnd/>
          </a:ln>
          <a:effectLst/>
        </p:spPr>
        <p:txBody>
          <a:bodyPr/>
          <a:lstStyle/>
          <a:p>
            <a:pPr marL="342900" indent="-342900">
              <a:spcBef>
                <a:spcPct val="20000"/>
              </a:spcBef>
              <a:buSzPct val="65000"/>
              <a:buFont typeface="Arial" pitchFamily="34" charset="0"/>
              <a:buChar char="•"/>
              <a:defRPr/>
            </a:pPr>
            <a:r>
              <a:rPr lang="en-US" sz="3200" dirty="0">
                <a:solidFill>
                  <a:schemeClr val="bg1"/>
                </a:solidFill>
              </a:rPr>
              <a:t>Plan</a:t>
            </a:r>
            <a:r>
              <a:rPr lang="en-US" sz="3200" dirty="0">
                <a:solidFill>
                  <a:schemeClr val="bg1"/>
                </a:solidFill>
                <a:cs typeface="+mn-cs"/>
              </a:rPr>
              <a:t> the dewatering activity</a:t>
            </a:r>
          </a:p>
          <a:p>
            <a:pPr marL="742950" lvl="1" indent="-285750">
              <a:spcBef>
                <a:spcPct val="20000"/>
              </a:spcBef>
              <a:buSzPct val="65000"/>
              <a:buFont typeface="Arial" pitchFamily="34" charset="0"/>
              <a:buChar char="•"/>
              <a:defRPr/>
            </a:pPr>
            <a:r>
              <a:rPr lang="en-US" sz="2800" dirty="0">
                <a:solidFill>
                  <a:schemeClr val="bg1"/>
                </a:solidFill>
                <a:cs typeface="+mn-cs"/>
              </a:rPr>
              <a:t>Have an approved method</a:t>
            </a:r>
          </a:p>
          <a:p>
            <a:pPr marL="742950" lvl="1" indent="-285750">
              <a:spcBef>
                <a:spcPct val="20000"/>
              </a:spcBef>
              <a:buSzPct val="65000"/>
              <a:buFont typeface="Arial" pitchFamily="34" charset="0"/>
              <a:buChar char="•"/>
              <a:defRPr/>
            </a:pPr>
            <a:r>
              <a:rPr lang="en-US" sz="2800" dirty="0">
                <a:solidFill>
                  <a:schemeClr val="bg1"/>
                </a:solidFill>
                <a:cs typeface="+mn-cs"/>
              </a:rPr>
              <a:t>File NOI for DEC permit if necessary</a:t>
            </a:r>
          </a:p>
          <a:p>
            <a:pPr marL="742950" lvl="1" indent="-285750">
              <a:spcBef>
                <a:spcPct val="20000"/>
              </a:spcBef>
              <a:buSzPct val="65000"/>
              <a:buFont typeface="Arial" pitchFamily="34" charset="0"/>
              <a:buChar char="•"/>
              <a:defRPr/>
            </a:pPr>
            <a:r>
              <a:rPr lang="en-US" sz="2800" dirty="0">
                <a:solidFill>
                  <a:schemeClr val="bg1"/>
                </a:solidFill>
                <a:cs typeface="+mn-cs"/>
              </a:rPr>
              <a:t>Involve the approval agency</a:t>
            </a:r>
          </a:p>
          <a:p>
            <a:pPr marL="742950" lvl="1" indent="-285750">
              <a:spcBef>
                <a:spcPct val="20000"/>
              </a:spcBef>
              <a:buSzPct val="65000"/>
              <a:buFont typeface="Arial" pitchFamily="34" charset="0"/>
              <a:buChar char="•"/>
              <a:defRPr/>
            </a:pPr>
            <a:r>
              <a:rPr lang="en-US" sz="2800" dirty="0">
                <a:solidFill>
                  <a:schemeClr val="bg1"/>
                </a:solidFill>
                <a:cs typeface="+mn-cs"/>
              </a:rPr>
              <a:t>Monitor dewatering operations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1320"/>
            <a:ext cx="9144000" cy="6881091"/>
          </a:xfrm>
          <a:prstGeom prst="rect">
            <a:avLst/>
          </a:prstGeom>
          <a:noFill/>
          <a:ln w="9525">
            <a:noFill/>
            <a:miter lim="800000"/>
            <a:headEnd/>
            <a:tailEnd/>
          </a:ln>
        </p:spPr>
      </p:pic>
      <p:sp>
        <p:nvSpPr>
          <p:cNvPr id="5" name="TextBox 4"/>
          <p:cNvSpPr txBox="1"/>
          <p:nvPr/>
        </p:nvSpPr>
        <p:spPr>
          <a:xfrm>
            <a:off x="5867400" y="3352800"/>
            <a:ext cx="3096873" cy="769441"/>
          </a:xfrm>
          <a:prstGeom prst="rect">
            <a:avLst/>
          </a:prstGeom>
          <a:noFill/>
        </p:spPr>
        <p:txBody>
          <a:bodyPr wrap="none" rtlCol="0">
            <a:spAutoFit/>
          </a:bodyPr>
          <a:lstStyle/>
          <a:p>
            <a:r>
              <a:rPr lang="en-US" sz="4400" b="1" dirty="0">
                <a:solidFill>
                  <a:srgbClr val="0000CC"/>
                </a:solidFill>
                <a:effectLst>
                  <a:outerShdw blurRad="38100" dist="38100" dir="2700000" algn="tl">
                    <a:srgbClr val="000000">
                      <a:alpha val="43137"/>
                    </a:srgbClr>
                  </a:outerShdw>
                </a:effectLst>
              </a:rPr>
              <a:t>Have a Plan!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0" name="Rectangle 2"/>
          <p:cNvSpPr>
            <a:spLocks noGrp="1" noChangeArrowheads="1"/>
          </p:cNvSpPr>
          <p:nvPr>
            <p:ph type="title"/>
          </p:nvPr>
        </p:nvSpPr>
        <p:spPr>
          <a:xfrm>
            <a:off x="457200" y="0"/>
            <a:ext cx="8229600" cy="1143000"/>
          </a:xfrm>
        </p:spPr>
        <p:txBody>
          <a:bodyPr>
            <a:normAutofit/>
          </a:bodyPr>
          <a:lstStyle/>
          <a:p>
            <a:pPr eaLnBrk="1" hangingPunct="1">
              <a:defRPr/>
            </a:pPr>
            <a:r>
              <a:rPr lang="en-US" sz="6000" b="1" dirty="0">
                <a:effectLst>
                  <a:outerShdw blurRad="38100" dist="38100" dir="2700000" algn="tl">
                    <a:srgbClr val="000000">
                      <a:alpha val="43137"/>
                    </a:srgbClr>
                  </a:outerShdw>
                </a:effectLst>
              </a:rPr>
              <a:t>Control Dewatering</a:t>
            </a:r>
          </a:p>
        </p:txBody>
      </p:sp>
      <p:sp>
        <p:nvSpPr>
          <p:cNvPr id="688131" name="Rectangle 3"/>
          <p:cNvSpPr>
            <a:spLocks noGrp="1" noChangeArrowheads="1"/>
          </p:cNvSpPr>
          <p:nvPr>
            <p:ph type="body" sz="half" idx="1"/>
          </p:nvPr>
        </p:nvSpPr>
        <p:spPr>
          <a:xfrm>
            <a:off x="0" y="1447800"/>
            <a:ext cx="4724400" cy="4648200"/>
          </a:xfrm>
        </p:spPr>
        <p:txBody>
          <a:bodyPr>
            <a:noAutofit/>
          </a:bodyPr>
          <a:lstStyle/>
          <a:p>
            <a:pPr eaLnBrk="1" hangingPunct="1">
              <a:buClr>
                <a:schemeClr val="tx2"/>
              </a:buClr>
              <a:defRPr/>
            </a:pPr>
            <a:r>
              <a:rPr lang="en-US" b="1" dirty="0">
                <a:effectLst>
                  <a:outerShdw blurRad="38100" dist="38100" dir="2700000" algn="tl">
                    <a:srgbClr val="000000">
                      <a:alpha val="43137"/>
                    </a:srgbClr>
                  </a:outerShdw>
                </a:effectLst>
              </a:rPr>
              <a:t>Trench/Foundation Dewatering </a:t>
            </a:r>
            <a:r>
              <a:rPr lang="en-US" b="1" u="sng" dirty="0">
                <a:effectLst>
                  <a:outerShdw blurRad="38100" dist="38100" dir="2700000" algn="tl">
                    <a:srgbClr val="000000">
                      <a:alpha val="43137"/>
                    </a:srgbClr>
                  </a:outerShdw>
                </a:effectLst>
              </a:rPr>
              <a:t>Shall</a:t>
            </a:r>
            <a:r>
              <a:rPr lang="en-US" b="1" dirty="0">
                <a:effectLst>
                  <a:outerShdw blurRad="38100" dist="38100" dir="2700000" algn="tl">
                    <a:srgbClr val="000000">
                      <a:alpha val="43137"/>
                    </a:srgbClr>
                  </a:outerShdw>
                </a:effectLst>
              </a:rPr>
              <a:t> Be Infiltrated, Conveyed, or Controlled Onsite by Proper BMPs</a:t>
            </a:r>
          </a:p>
          <a:p>
            <a:pPr eaLnBrk="1" hangingPunct="1">
              <a:buClr>
                <a:schemeClr val="tx2"/>
              </a:buClr>
              <a:defRPr/>
            </a:pPr>
            <a:r>
              <a:rPr lang="en-US" b="1" u="sng" dirty="0">
                <a:effectLst>
                  <a:outerShdw blurRad="38100" dist="38100" dir="2700000" algn="tl">
                    <a:srgbClr val="000000">
                      <a:alpha val="43137"/>
                    </a:srgbClr>
                  </a:outerShdw>
                </a:effectLst>
              </a:rPr>
              <a:t>Clean</a:t>
            </a:r>
            <a:r>
              <a:rPr lang="en-US" b="1" dirty="0">
                <a:effectLst>
                  <a:outerShdw blurRad="38100" dist="38100" dir="2700000" algn="tl">
                    <a:srgbClr val="000000">
                      <a:alpha val="43137"/>
                    </a:srgbClr>
                  </a:outerShdw>
                </a:effectLst>
              </a:rPr>
              <a:t> Well Water Can Be Discharged into Surface Waters if it Does Not Cause Increased Flows or Erosion</a:t>
            </a:r>
          </a:p>
          <a:p>
            <a:pPr eaLnBrk="1" hangingPunct="1">
              <a:defRPr/>
            </a:pPr>
            <a:endParaRPr lang="en-US" b="1" dirty="0">
              <a:effectLst>
                <a:outerShdw blurRad="38100" dist="38100" dir="2700000" algn="tl">
                  <a:srgbClr val="000000">
                    <a:alpha val="43137"/>
                  </a:srgbClr>
                </a:outerShdw>
              </a:effectLst>
            </a:endParaRPr>
          </a:p>
          <a:p>
            <a:pPr eaLnBrk="1" hangingPunct="1">
              <a:defRPr/>
            </a:pPr>
            <a:endParaRPr lang="en-US" b="1" dirty="0">
              <a:effectLst>
                <a:outerShdw blurRad="38100" dist="38100" dir="2700000" algn="tl">
                  <a:srgbClr val="000000">
                    <a:alpha val="43137"/>
                  </a:srgbClr>
                </a:outerShdw>
              </a:effectLst>
            </a:endParaRPr>
          </a:p>
        </p:txBody>
      </p:sp>
      <p:pic>
        <p:nvPicPr>
          <p:cNvPr id="63492" name="Picture 4" descr="dewatering"/>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a:off x="4797425" y="1295400"/>
            <a:ext cx="4346575" cy="5562600"/>
          </a:xfrm>
          <a:effectLst>
            <a:innerShdw blurRad="114300">
              <a:prstClr val="black"/>
            </a:innerShdw>
          </a:effectLst>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5" name="Picture 3" descr="P101000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pic>
        <p:nvPicPr>
          <p:cNvPr id="1072132" name="Picture 4" descr="P1010001"/>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1072130" name="Rectangle 2"/>
          <p:cNvSpPr>
            <a:spLocks noGrp="1" noChangeArrowheads="1"/>
          </p:cNvSpPr>
          <p:nvPr>
            <p:ph type="title"/>
          </p:nvPr>
        </p:nvSpPr>
        <p:spPr>
          <a:xfrm>
            <a:off x="457200" y="0"/>
            <a:ext cx="8229600" cy="1371600"/>
          </a:xfrm>
        </p:spPr>
        <p:txBody>
          <a:bodyPr/>
          <a:lstStyle/>
          <a:p>
            <a:pPr eaLnBrk="1" hangingPunct="1">
              <a:defRPr/>
            </a:pPr>
            <a:r>
              <a:rPr lang="en-US"/>
              <a:t>Making Clean Water Dirty</a:t>
            </a:r>
          </a:p>
        </p:txBody>
      </p:sp>
      <p:pic>
        <p:nvPicPr>
          <p:cNvPr id="1072133" name="Picture 5" descr="P1010004"/>
          <p:cNvPicPr>
            <a:picLocks noChangeAspect="1" noChangeArrowheads="1"/>
          </p:cNvPicPr>
          <p:nvPr/>
        </p:nvPicPr>
        <p:blipFill>
          <a:blip r:embed="rId4" cstate="print"/>
          <a:srcRect/>
          <a:stretch>
            <a:fillRect/>
          </a:stretch>
        </p:blipFill>
        <p:spPr bwMode="auto">
          <a:xfrm>
            <a:off x="0" y="0"/>
            <a:ext cx="9144000" cy="6972300"/>
          </a:xfrm>
          <a:prstGeom prst="rect">
            <a:avLst/>
          </a:prstGeom>
          <a:noFill/>
          <a:ln w="9525">
            <a:noFill/>
            <a:miter lim="800000"/>
            <a:headEnd/>
            <a:tailEnd/>
          </a:ln>
        </p:spPr>
      </p:pic>
      <p:sp>
        <p:nvSpPr>
          <p:cNvPr id="64518" name="Text Box 6"/>
          <p:cNvSpPr txBox="1">
            <a:spLocks noChangeArrowheads="1"/>
          </p:cNvSpPr>
          <p:nvPr/>
        </p:nvSpPr>
        <p:spPr bwMode="auto">
          <a:xfrm>
            <a:off x="517525" y="6280150"/>
            <a:ext cx="1852613" cy="366713"/>
          </a:xfrm>
          <a:prstGeom prst="rect">
            <a:avLst/>
          </a:prstGeom>
          <a:noFill/>
          <a:ln w="9525">
            <a:noFill/>
            <a:miter lim="800000"/>
            <a:headEnd/>
            <a:tailEnd/>
          </a:ln>
        </p:spPr>
        <p:txBody>
          <a:bodyPr wrap="none">
            <a:spAutoFit/>
          </a:bodyPr>
          <a:lstStyle/>
          <a:p>
            <a:pPr eaLnBrk="0" hangingPunct="0"/>
            <a:r>
              <a:rPr lang="en-US"/>
              <a:t>Courtesy DNREC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21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0" fill="hold" nodeType="clickEffect">
                                  <p:stCondLst>
                                    <p:cond delay="0"/>
                                  </p:stCondLst>
                                  <p:childTnLst>
                                    <p:set>
                                      <p:cBhvr>
                                        <p:cTn id="10" dur="1" fill="hold">
                                          <p:stCondLst>
                                            <p:cond delay="0"/>
                                          </p:stCondLst>
                                        </p:cTn>
                                        <p:tgtEl>
                                          <p:spTgt spid="1072133"/>
                                        </p:tgtEl>
                                        <p:attrNameLst>
                                          <p:attrName>style.visibility</p:attrName>
                                        </p:attrNameLst>
                                      </p:cBhvr>
                                      <p:to>
                                        <p:strVal val="visible"/>
                                      </p:to>
                                    </p:set>
                                    <p:anim calcmode="lin" valueType="num">
                                      <p:cBhvr>
                                        <p:cTn id="11" dur="2000" fill="hold"/>
                                        <p:tgtEl>
                                          <p:spTgt spid="1072133"/>
                                        </p:tgtEl>
                                        <p:attrNameLst>
                                          <p:attrName>ppt_w</p:attrName>
                                        </p:attrNameLst>
                                      </p:cBhvr>
                                      <p:tavLst>
                                        <p:tav tm="0">
                                          <p:val>
                                            <p:fltVal val="0"/>
                                          </p:val>
                                        </p:tav>
                                        <p:tav tm="100000">
                                          <p:val>
                                            <p:strVal val="#ppt_w"/>
                                          </p:val>
                                        </p:tav>
                                      </p:tavLst>
                                    </p:anim>
                                    <p:anim calcmode="lin" valueType="num">
                                      <p:cBhvr>
                                        <p:cTn id="12" dur="2000" fill="hold"/>
                                        <p:tgtEl>
                                          <p:spTgt spid="1072133"/>
                                        </p:tgtEl>
                                        <p:attrNameLst>
                                          <p:attrName>ppt_h</p:attrName>
                                        </p:attrNameLst>
                                      </p:cBhvr>
                                      <p:tavLst>
                                        <p:tav tm="0">
                                          <p:val>
                                            <p:fltVal val="0"/>
                                          </p:val>
                                        </p:tav>
                                        <p:tav tm="100000">
                                          <p:val>
                                            <p:strVal val="#ppt_h"/>
                                          </p:val>
                                        </p:tav>
                                      </p:tavLst>
                                    </p:anim>
                                    <p:animEffect transition="in" filter="fade">
                                      <p:cBhvr>
                                        <p:cTn id="13" dur="2000"/>
                                        <p:tgtEl>
                                          <p:spTgt spid="1072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Forest II 85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65539" name="Text Box 4"/>
          <p:cNvSpPr txBox="1">
            <a:spLocks noChangeArrowheads="1"/>
          </p:cNvSpPr>
          <p:nvPr/>
        </p:nvSpPr>
        <p:spPr bwMode="auto">
          <a:xfrm>
            <a:off x="5559425" y="2286000"/>
            <a:ext cx="3584575" cy="579438"/>
          </a:xfrm>
          <a:prstGeom prst="rect">
            <a:avLst/>
          </a:prstGeom>
          <a:noFill/>
          <a:ln w="9525">
            <a:noFill/>
            <a:miter lim="800000"/>
            <a:headEnd/>
            <a:tailEnd/>
          </a:ln>
        </p:spPr>
        <p:txBody>
          <a:bodyPr wrap="none">
            <a:spAutoFit/>
          </a:bodyPr>
          <a:lstStyle/>
          <a:p>
            <a:r>
              <a:rPr lang="en-US" sz="3200" b="1">
                <a:solidFill>
                  <a:schemeClr val="bg1"/>
                </a:solidFill>
              </a:rPr>
              <a:t>Dewatering Well</a:t>
            </a:r>
          </a:p>
        </p:txBody>
      </p:sp>
      <p:sp>
        <p:nvSpPr>
          <p:cNvPr id="65540" name="Line 5"/>
          <p:cNvSpPr>
            <a:spLocks noChangeShapeType="1"/>
          </p:cNvSpPr>
          <p:nvPr/>
        </p:nvSpPr>
        <p:spPr bwMode="auto">
          <a:xfrm flipH="1">
            <a:off x="5029200" y="3048000"/>
            <a:ext cx="1524000" cy="2743200"/>
          </a:xfrm>
          <a:prstGeom prst="line">
            <a:avLst/>
          </a:prstGeom>
          <a:noFill/>
          <a:ln w="88900">
            <a:solidFill>
              <a:schemeClr val="bg1"/>
            </a:solidFill>
            <a:round/>
            <a:headEnd/>
            <a:tailEnd type="triangle" w="med" len="med"/>
          </a:ln>
        </p:spPr>
        <p:txBody>
          <a:bodyPr/>
          <a:lstStyle/>
          <a:p>
            <a:endParaRPr lang="en-US"/>
          </a:p>
        </p:txBody>
      </p:sp>
      <p:sp>
        <p:nvSpPr>
          <p:cNvPr id="65541" name="Line 6"/>
          <p:cNvSpPr>
            <a:spLocks noChangeShapeType="1"/>
          </p:cNvSpPr>
          <p:nvPr/>
        </p:nvSpPr>
        <p:spPr bwMode="auto">
          <a:xfrm flipH="1" flipV="1">
            <a:off x="6400800" y="1143000"/>
            <a:ext cx="152400" cy="1143000"/>
          </a:xfrm>
          <a:prstGeom prst="line">
            <a:avLst/>
          </a:prstGeom>
          <a:noFill/>
          <a:ln w="88900">
            <a:solidFill>
              <a:schemeClr val="bg1"/>
            </a:solidFill>
            <a:round/>
            <a:headEnd/>
            <a:tailEnd type="triangle" w="med" len="med"/>
          </a:ln>
        </p:spPr>
        <p:txBody>
          <a:bodyPr/>
          <a:lstStyle/>
          <a:p>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Grp="1" noChangeArrowheads="1"/>
          </p:cNvSpPr>
          <p:nvPr>
            <p:ph type="title"/>
          </p:nvPr>
        </p:nvSpPr>
        <p:spPr>
          <a:xfrm>
            <a:off x="381000" y="152400"/>
            <a:ext cx="8229600" cy="1133475"/>
          </a:xfrm>
        </p:spPr>
        <p:txBody>
          <a:bodyPr>
            <a:noAutofit/>
          </a:bodyPr>
          <a:lstStyle/>
          <a:p>
            <a:pPr eaLnBrk="1" hangingPunct="1">
              <a:defRPr/>
            </a:pPr>
            <a:r>
              <a:rPr lang="en-US" sz="6000" b="1" dirty="0">
                <a:effectLst>
                  <a:outerShdw blurRad="38100" dist="38100" dir="2700000" algn="tl">
                    <a:srgbClr val="000000">
                      <a:alpha val="43137"/>
                    </a:srgbClr>
                  </a:outerShdw>
                </a:effectLst>
              </a:rPr>
              <a:t>Dispersal &amp; Infiltration</a:t>
            </a:r>
          </a:p>
        </p:txBody>
      </p:sp>
      <p:sp>
        <p:nvSpPr>
          <p:cNvPr id="689155" name="Rectangle 3"/>
          <p:cNvSpPr>
            <a:spLocks noGrp="1" noChangeArrowheads="1"/>
          </p:cNvSpPr>
          <p:nvPr>
            <p:ph type="body" sz="half" idx="1"/>
          </p:nvPr>
        </p:nvSpPr>
        <p:spPr/>
        <p:txBody>
          <a:bodyPr/>
          <a:lstStyle/>
          <a:p>
            <a:pPr eaLnBrk="1" hangingPunct="1">
              <a:lnSpc>
                <a:spcPct val="80000"/>
              </a:lnSpc>
              <a:buFont typeface="Wingdings" pitchFamily="2" charset="2"/>
              <a:buNone/>
              <a:defRPr/>
            </a:pPr>
            <a:endParaRPr lang="en-US" sz="1800"/>
          </a:p>
          <a:p>
            <a:pPr eaLnBrk="1" hangingPunct="1">
              <a:lnSpc>
                <a:spcPct val="80000"/>
              </a:lnSpc>
              <a:defRPr/>
            </a:pPr>
            <a:endParaRPr lang="en-US" sz="1800"/>
          </a:p>
          <a:p>
            <a:pPr eaLnBrk="1" hangingPunct="1">
              <a:lnSpc>
                <a:spcPct val="80000"/>
              </a:lnSpc>
              <a:defRPr/>
            </a:pPr>
            <a:endParaRPr lang="en-US" sz="1800"/>
          </a:p>
          <a:p>
            <a:pPr lvl="1" eaLnBrk="1" hangingPunct="1">
              <a:lnSpc>
                <a:spcPct val="80000"/>
              </a:lnSpc>
              <a:defRPr/>
            </a:pPr>
            <a:endParaRPr lang="en-US" sz="1600"/>
          </a:p>
          <a:p>
            <a:pPr lvl="1" eaLnBrk="1" hangingPunct="1">
              <a:lnSpc>
                <a:spcPct val="80000"/>
              </a:lnSpc>
              <a:buFont typeface="Wingdings" pitchFamily="2" charset="2"/>
              <a:buNone/>
              <a:defRPr/>
            </a:pPr>
            <a:endParaRPr lang="en-US" sz="1600"/>
          </a:p>
          <a:p>
            <a:pPr eaLnBrk="1" hangingPunct="1">
              <a:lnSpc>
                <a:spcPct val="80000"/>
              </a:lnSpc>
              <a:defRPr/>
            </a:pPr>
            <a:endParaRPr lang="en-US" sz="1800"/>
          </a:p>
          <a:p>
            <a:pPr eaLnBrk="1" hangingPunct="1">
              <a:lnSpc>
                <a:spcPct val="80000"/>
              </a:lnSpc>
              <a:defRPr/>
            </a:pPr>
            <a:endParaRPr lang="en-US" sz="1800"/>
          </a:p>
          <a:p>
            <a:pPr lvl="1" eaLnBrk="1" hangingPunct="1">
              <a:lnSpc>
                <a:spcPct val="80000"/>
              </a:lnSpc>
              <a:buFont typeface="Wingdings" pitchFamily="2" charset="2"/>
              <a:buNone/>
              <a:defRPr/>
            </a:pPr>
            <a:endParaRPr lang="en-US" sz="1600"/>
          </a:p>
          <a:p>
            <a:pPr eaLnBrk="1" hangingPunct="1">
              <a:lnSpc>
                <a:spcPct val="80000"/>
              </a:lnSpc>
              <a:defRPr/>
            </a:pPr>
            <a:endParaRPr lang="en-US" sz="1800"/>
          </a:p>
          <a:p>
            <a:pPr lvl="2" eaLnBrk="1" hangingPunct="1">
              <a:lnSpc>
                <a:spcPct val="80000"/>
              </a:lnSpc>
              <a:buFont typeface="Wingdings" pitchFamily="2" charset="2"/>
              <a:buNone/>
              <a:defRPr/>
            </a:pPr>
            <a:endParaRPr lang="en-US" sz="1400"/>
          </a:p>
          <a:p>
            <a:pPr lvl="2" eaLnBrk="1" hangingPunct="1">
              <a:lnSpc>
                <a:spcPct val="80000"/>
              </a:lnSpc>
              <a:defRPr/>
            </a:pPr>
            <a:endParaRPr lang="en-US" sz="1400"/>
          </a:p>
          <a:p>
            <a:pPr lvl="2" eaLnBrk="1" hangingPunct="1">
              <a:lnSpc>
                <a:spcPct val="80000"/>
              </a:lnSpc>
              <a:buFont typeface="Wingdings" pitchFamily="2" charset="2"/>
              <a:buNone/>
              <a:defRPr/>
            </a:pPr>
            <a:endParaRPr lang="en-US" sz="1400"/>
          </a:p>
          <a:p>
            <a:pPr lvl="1" eaLnBrk="1" hangingPunct="1">
              <a:lnSpc>
                <a:spcPct val="80000"/>
              </a:lnSpc>
              <a:defRPr/>
            </a:pPr>
            <a:endParaRPr lang="en-US" sz="1600"/>
          </a:p>
          <a:p>
            <a:pPr lvl="1" eaLnBrk="1" hangingPunct="1">
              <a:lnSpc>
                <a:spcPct val="80000"/>
              </a:lnSpc>
              <a:defRPr/>
            </a:pPr>
            <a:endParaRPr lang="en-US" sz="1600"/>
          </a:p>
          <a:p>
            <a:pPr eaLnBrk="1" hangingPunct="1">
              <a:lnSpc>
                <a:spcPct val="80000"/>
              </a:lnSpc>
              <a:defRPr/>
            </a:pPr>
            <a:endParaRPr lang="en-US" sz="1000"/>
          </a:p>
          <a:p>
            <a:pPr lvl="2" eaLnBrk="1" hangingPunct="1">
              <a:lnSpc>
                <a:spcPct val="80000"/>
              </a:lnSpc>
              <a:defRPr/>
            </a:pPr>
            <a:endParaRPr lang="en-US" sz="1000"/>
          </a:p>
          <a:p>
            <a:pPr lvl="1" eaLnBrk="1" hangingPunct="1">
              <a:lnSpc>
                <a:spcPct val="80000"/>
              </a:lnSpc>
              <a:defRPr/>
            </a:pPr>
            <a:endParaRPr lang="en-US" sz="1600"/>
          </a:p>
        </p:txBody>
      </p:sp>
      <p:pic>
        <p:nvPicPr>
          <p:cNvPr id="66564" name="Picture 4" descr="forest infiltration2"/>
          <p:cNvPicPr>
            <a:picLocks noGrp="1" noChangeAspect="1" noChangeArrowheads="1"/>
          </p:cNvPicPr>
          <p:nvPr>
            <p:ph sz="quarter" idx="3"/>
          </p:nvPr>
        </p:nvPicPr>
        <p:blipFill>
          <a:blip r:embed="rId3" cstate="print">
            <a:lum contrast="3000"/>
          </a:blip>
          <a:srcRect/>
          <a:stretch>
            <a:fillRect/>
          </a:stretch>
        </p:blipFill>
        <p:spPr>
          <a:xfrm>
            <a:off x="381000" y="1523999"/>
            <a:ext cx="4724400" cy="4804475"/>
          </a:xfrm>
          <a:effectLst>
            <a:innerShdw blurRad="114300">
              <a:prstClr val="black"/>
            </a:innerShdw>
          </a:effectLst>
        </p:spPr>
      </p:pic>
      <p:pic>
        <p:nvPicPr>
          <p:cNvPr id="66565" name="Picture 5" descr="Dewater &amp; Rock Outlet"/>
          <p:cNvPicPr>
            <a:picLocks noGrp="1" noChangeAspect="1" noChangeArrowheads="1"/>
          </p:cNvPicPr>
          <p:nvPr>
            <p:ph sz="quarter" idx="2"/>
          </p:nvPr>
        </p:nvPicPr>
        <p:blipFill>
          <a:blip r:embed="rId4" cstate="print">
            <a:lum bright="9000" contrast="5000"/>
          </a:blip>
          <a:srcRect/>
          <a:stretch>
            <a:fillRect/>
          </a:stretch>
        </p:blipFill>
        <p:spPr>
          <a:xfrm>
            <a:off x="5426990" y="1524000"/>
            <a:ext cx="3336010" cy="4800600"/>
          </a:xfr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02" name="Rectangle 2"/>
          <p:cNvSpPr>
            <a:spLocks noGrp="1" noChangeArrowheads="1"/>
          </p:cNvSpPr>
          <p:nvPr>
            <p:ph type="title"/>
          </p:nvPr>
        </p:nvSpPr>
        <p:spPr>
          <a:xfrm>
            <a:off x="0" y="0"/>
            <a:ext cx="9144000" cy="1143000"/>
          </a:xfrm>
        </p:spPr>
        <p:txBody>
          <a:bodyPr>
            <a:normAutofit/>
          </a:bodyPr>
          <a:lstStyle/>
          <a:p>
            <a:pPr eaLnBrk="1" hangingPunct="1">
              <a:defRPr/>
            </a:pPr>
            <a:r>
              <a:rPr lang="en-US" b="1" dirty="0">
                <a:effectLst>
                  <a:outerShdw blurRad="38100" dist="38100" dir="2700000" algn="tl">
                    <a:srgbClr val="000000">
                      <a:alpha val="43137"/>
                    </a:srgbClr>
                  </a:outerShdw>
                </a:effectLst>
              </a:rPr>
              <a:t>Foundation Dewatering &amp; High pH</a:t>
            </a:r>
          </a:p>
        </p:txBody>
      </p:sp>
      <p:pic>
        <p:nvPicPr>
          <p:cNvPr id="67587" name="Picture 3" descr="P5020014"/>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0" y="1185863"/>
            <a:ext cx="9144000" cy="5672137"/>
          </a:xfrm>
          <a:effectLst>
            <a:innerShdw blurRad="114300">
              <a:prstClr val="black"/>
            </a:innerShdw>
          </a:effectLst>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Pics 2 48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789507" name="Text Box 3"/>
          <p:cNvSpPr txBox="1">
            <a:spLocks noChangeArrowheads="1"/>
          </p:cNvSpPr>
          <p:nvPr/>
        </p:nvSpPr>
        <p:spPr bwMode="auto">
          <a:xfrm>
            <a:off x="381000" y="1270000"/>
            <a:ext cx="1289050" cy="579438"/>
          </a:xfrm>
          <a:prstGeom prst="rect">
            <a:avLst/>
          </a:prstGeom>
          <a:noFill/>
          <a:ln w="9525">
            <a:noFill/>
            <a:miter lim="800000"/>
            <a:headEnd/>
            <a:tailEnd/>
          </a:ln>
          <a:effectLst/>
        </p:spPr>
        <p:txBody>
          <a:bodyPr wrap="none">
            <a:spAutoFit/>
          </a:bodyPr>
          <a:lstStyle/>
          <a:p>
            <a:pPr>
              <a:defRPr/>
            </a:pPr>
            <a:r>
              <a:rPr lang="en-US" sz="3200" b="1">
                <a:effectLst>
                  <a:outerShdw blurRad="38100" dist="38100" dir="2700000" algn="tl">
                    <a:srgbClr val="000000"/>
                  </a:outerShdw>
                </a:effectLst>
                <a:latin typeface="Arial" charset="0"/>
              </a:rPr>
              <a:t>Bag 1</a:t>
            </a:r>
          </a:p>
        </p:txBody>
      </p:sp>
      <p:sp>
        <p:nvSpPr>
          <p:cNvPr id="789508" name="Text Box 4"/>
          <p:cNvSpPr txBox="1">
            <a:spLocks noChangeArrowheads="1"/>
          </p:cNvSpPr>
          <p:nvPr/>
        </p:nvSpPr>
        <p:spPr bwMode="auto">
          <a:xfrm>
            <a:off x="7315200" y="1978025"/>
            <a:ext cx="1289050" cy="579438"/>
          </a:xfrm>
          <a:prstGeom prst="rect">
            <a:avLst/>
          </a:prstGeom>
          <a:noFill/>
          <a:ln w="9525">
            <a:noFill/>
            <a:miter lim="800000"/>
            <a:headEnd/>
            <a:tailEnd/>
          </a:ln>
          <a:effectLst/>
        </p:spPr>
        <p:txBody>
          <a:bodyPr wrap="none">
            <a:spAutoFit/>
          </a:bodyPr>
          <a:lstStyle/>
          <a:p>
            <a:pPr>
              <a:defRPr/>
            </a:pPr>
            <a:r>
              <a:rPr lang="en-US" sz="3200" b="1">
                <a:effectLst>
                  <a:outerShdw blurRad="38100" dist="38100" dir="2700000" algn="tl">
                    <a:srgbClr val="000000"/>
                  </a:outerShdw>
                </a:effectLst>
                <a:latin typeface="Arial" charset="0"/>
              </a:rPr>
              <a:t>Bag 2</a:t>
            </a:r>
          </a:p>
        </p:txBody>
      </p:sp>
      <p:sp>
        <p:nvSpPr>
          <p:cNvPr id="789509" name="Text Box 5"/>
          <p:cNvSpPr txBox="1">
            <a:spLocks noChangeArrowheads="1"/>
          </p:cNvSpPr>
          <p:nvPr/>
        </p:nvSpPr>
        <p:spPr bwMode="auto">
          <a:xfrm>
            <a:off x="5257800" y="835025"/>
            <a:ext cx="1289050" cy="579438"/>
          </a:xfrm>
          <a:prstGeom prst="rect">
            <a:avLst/>
          </a:prstGeom>
          <a:noFill/>
          <a:ln w="9525">
            <a:noFill/>
            <a:miter lim="800000"/>
            <a:headEnd/>
            <a:tailEnd/>
          </a:ln>
          <a:effectLst/>
        </p:spPr>
        <p:txBody>
          <a:bodyPr wrap="none">
            <a:spAutoFit/>
          </a:bodyPr>
          <a:lstStyle/>
          <a:p>
            <a:pPr>
              <a:defRPr/>
            </a:pPr>
            <a:r>
              <a:rPr lang="en-US" sz="3200" b="1">
                <a:effectLst>
                  <a:outerShdw blurRad="38100" dist="38100" dir="2700000" algn="tl">
                    <a:srgbClr val="000000"/>
                  </a:outerShdw>
                </a:effectLst>
                <a:latin typeface="Arial" charset="0"/>
              </a:rPr>
              <a:t>Bag 3</a:t>
            </a:r>
          </a:p>
        </p:txBody>
      </p:sp>
      <p:sp>
        <p:nvSpPr>
          <p:cNvPr id="789510" name="Text Box 6"/>
          <p:cNvSpPr txBox="1">
            <a:spLocks noChangeArrowheads="1"/>
          </p:cNvSpPr>
          <p:nvPr/>
        </p:nvSpPr>
        <p:spPr bwMode="auto">
          <a:xfrm>
            <a:off x="822325" y="4359275"/>
            <a:ext cx="2892425" cy="579438"/>
          </a:xfrm>
          <a:prstGeom prst="rect">
            <a:avLst/>
          </a:prstGeom>
          <a:noFill/>
          <a:ln w="9525">
            <a:noFill/>
            <a:miter lim="800000"/>
            <a:headEnd/>
            <a:tailEnd/>
          </a:ln>
          <a:effectLst/>
        </p:spPr>
        <p:txBody>
          <a:bodyPr wrap="none">
            <a:spAutoFit/>
          </a:bodyPr>
          <a:lstStyle/>
          <a:p>
            <a:pPr>
              <a:defRPr/>
            </a:pPr>
            <a:r>
              <a:rPr lang="en-US" sz="3200" b="1">
                <a:effectLst>
                  <a:outerShdw blurRad="38100" dist="38100" dir="2700000" algn="tl">
                    <a:srgbClr val="000000"/>
                  </a:outerShdw>
                </a:effectLst>
                <a:latin typeface="Arial" charset="0"/>
              </a:rPr>
              <a:t>Hay Bale Dam</a:t>
            </a:r>
          </a:p>
        </p:txBody>
      </p:sp>
      <p:sp>
        <p:nvSpPr>
          <p:cNvPr id="789511" name="Text Box 7"/>
          <p:cNvSpPr txBox="1">
            <a:spLocks noChangeArrowheads="1"/>
          </p:cNvSpPr>
          <p:nvPr/>
        </p:nvSpPr>
        <p:spPr bwMode="auto">
          <a:xfrm>
            <a:off x="152400" y="150813"/>
            <a:ext cx="3932238" cy="579437"/>
          </a:xfrm>
          <a:prstGeom prst="rect">
            <a:avLst/>
          </a:prstGeom>
          <a:noFill/>
          <a:ln w="9525">
            <a:noFill/>
            <a:miter lim="800000"/>
            <a:headEnd/>
            <a:tailEnd/>
          </a:ln>
          <a:effectLst/>
        </p:spPr>
        <p:txBody>
          <a:bodyPr wrap="none">
            <a:spAutoFit/>
          </a:bodyPr>
          <a:lstStyle/>
          <a:p>
            <a:pPr>
              <a:defRPr/>
            </a:pPr>
            <a:r>
              <a:rPr lang="en-US" sz="3200" b="1">
                <a:solidFill>
                  <a:schemeClr val="tx2"/>
                </a:solidFill>
                <a:effectLst>
                  <a:outerShdw blurRad="38100" dist="38100" dir="2700000" algn="tl">
                    <a:srgbClr val="000000"/>
                  </a:outerShdw>
                </a:effectLst>
                <a:latin typeface="Arial" charset="0"/>
              </a:rPr>
              <a:t>IS THIS WORKING</a:t>
            </a:r>
            <a:r>
              <a:rPr lang="en-US" sz="3200" b="1">
                <a:solidFill>
                  <a:schemeClr val="tx2"/>
                </a:solidFill>
                <a:effectLst>
                  <a:outerShdw blurRad="38100" dist="38100" dir="2700000" algn="tl">
                    <a:srgbClr val="000000"/>
                  </a:outerShdw>
                </a:effectLst>
                <a:latin typeface="Times New Roman" pitchFamily="18" charset="0"/>
              </a:rPr>
              <a:t>?</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CFCA598-47B2-4F62-AE54-9FA1623FCB9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8182" r="18182"/>
          <a:stretch/>
        </p:blipFill>
        <p:spPr>
          <a:xfrm>
            <a:off x="0" y="0"/>
            <a:ext cx="9144000" cy="6858000"/>
          </a:xfrm>
          <a:prstGeom prst="rect">
            <a:avLst/>
          </a:prstGeom>
          <a:effectLst>
            <a:innerShdw blurRad="114300">
              <a:prstClr val="black"/>
            </a:innerShdw>
          </a:effectLst>
        </p:spPr>
      </p:pic>
      <p:sp>
        <p:nvSpPr>
          <p:cNvPr id="2" name="TextBox 1">
            <a:extLst>
              <a:ext uri="{FF2B5EF4-FFF2-40B4-BE49-F238E27FC236}">
                <a16:creationId xmlns:a16="http://schemas.microsoft.com/office/drawing/2014/main" id="{3452B71D-288E-4905-8448-072A75CFEEF7}"/>
              </a:ext>
            </a:extLst>
          </p:cNvPr>
          <p:cNvSpPr txBox="1"/>
          <p:nvPr/>
        </p:nvSpPr>
        <p:spPr>
          <a:xfrm>
            <a:off x="152400" y="6324600"/>
            <a:ext cx="84991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Juneau</a:t>
            </a:r>
          </a:p>
        </p:txBody>
      </p:sp>
    </p:spTree>
    <p:extLst>
      <p:ext uri="{BB962C8B-B14F-4D97-AF65-F5344CB8AC3E}">
        <p14:creationId xmlns:p14="http://schemas.microsoft.com/office/powerpoint/2010/main" val="306328269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E:\DCIM\102NCD90\DSC_20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870912" y="5921514"/>
            <a:ext cx="3044488" cy="707886"/>
          </a:xfrm>
          <a:prstGeom prst="rect">
            <a:avLst/>
          </a:prstGeom>
          <a:solidFill>
            <a:srgbClr val="607731">
              <a:alpha val="51000"/>
            </a:srgbClr>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a:ea typeface="+mn-ea"/>
                <a:cs typeface="+mn-cs"/>
              </a:rPr>
              <a:t>Sediment Bag</a:t>
            </a:r>
          </a:p>
        </p:txBody>
      </p:sp>
    </p:spTree>
    <p:extLst>
      <p:ext uri="{BB962C8B-B14F-4D97-AF65-F5344CB8AC3E}">
        <p14:creationId xmlns:p14="http://schemas.microsoft.com/office/powerpoint/2010/main" val="412146969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3-6-06 008"/>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0" y="3429000"/>
            <a:ext cx="4572000" cy="3429000"/>
          </a:xfrm>
          <a:prstGeom prst="rect">
            <a:avLst/>
          </a:prstGeom>
          <a:noFill/>
          <a:ln w="9525">
            <a:noFill/>
            <a:miter lim="800000"/>
            <a:headEnd/>
            <a:tailEnd/>
          </a:ln>
        </p:spPr>
      </p:pic>
      <p:pic>
        <p:nvPicPr>
          <p:cNvPr id="69635" name="Picture 3" descr="12-20-05 005"/>
          <p:cNvPicPr>
            <a:picLocks noChangeAspect="1" noChangeArrowheads="1"/>
          </p:cNvPicPr>
          <p:nvPr/>
        </p:nvPicPr>
        <p:blipFill>
          <a:blip r:embed="rId4" cstate="email">
            <a:lum bright="6000"/>
            <a:extLst>
              <a:ext uri="{28A0092B-C50C-407E-A947-70E740481C1C}">
                <a14:useLocalDpi xmlns:a14="http://schemas.microsoft.com/office/drawing/2010/main"/>
              </a:ext>
            </a:extLst>
          </a:blip>
          <a:srcRect/>
          <a:stretch>
            <a:fillRect/>
          </a:stretch>
        </p:blipFill>
        <p:spPr bwMode="auto">
          <a:xfrm>
            <a:off x="4572000" y="3429000"/>
            <a:ext cx="4572000" cy="3429000"/>
          </a:xfrm>
          <a:prstGeom prst="rect">
            <a:avLst/>
          </a:prstGeom>
          <a:noFill/>
          <a:ln w="9525">
            <a:noFill/>
            <a:miter lim="800000"/>
            <a:headEnd/>
            <a:tailEnd/>
          </a:ln>
        </p:spPr>
      </p:pic>
      <p:pic>
        <p:nvPicPr>
          <p:cNvPr id="69636" name="Picture 4" descr="12-20-05 012"/>
          <p:cNvPicPr>
            <a:picLocks noChangeAspect="1" noChangeArrowheads="1"/>
          </p:cNvPicPr>
          <p:nvPr/>
        </p:nvPicPr>
        <p:blipFill>
          <a:blip r:embed="rId5" cstate="email">
            <a:lum bright="12000"/>
            <a:extLst>
              <a:ext uri="{28A0092B-C50C-407E-A947-70E740481C1C}">
                <a14:useLocalDpi xmlns:a14="http://schemas.microsoft.com/office/drawing/2010/main"/>
              </a:ext>
            </a:extLst>
          </a:blip>
          <a:srcRect/>
          <a:stretch>
            <a:fillRect/>
          </a:stretch>
        </p:blipFill>
        <p:spPr bwMode="auto">
          <a:xfrm>
            <a:off x="0" y="0"/>
            <a:ext cx="4572000" cy="3429000"/>
          </a:xfrm>
          <a:prstGeom prst="rect">
            <a:avLst/>
          </a:prstGeom>
          <a:noFill/>
          <a:ln w="9525">
            <a:noFill/>
            <a:miter lim="800000"/>
            <a:headEnd/>
            <a:tailEnd/>
          </a:ln>
        </p:spPr>
      </p:pic>
      <p:pic>
        <p:nvPicPr>
          <p:cNvPr id="69637" name="Picture 5" descr="12-20-05 010"/>
          <p:cNvPicPr>
            <a:picLocks noChangeAspect="1" noChangeArrowheads="1"/>
          </p:cNvPicPr>
          <p:nvPr/>
        </p:nvPicPr>
        <p:blipFill>
          <a:blip r:embed="rId6" cstate="email">
            <a:lum bright="12000"/>
            <a:extLst>
              <a:ext uri="{28A0092B-C50C-407E-A947-70E740481C1C}">
                <a14:useLocalDpi xmlns:a14="http://schemas.microsoft.com/office/drawing/2010/main"/>
              </a:ext>
            </a:extLst>
          </a:blip>
          <a:srcRect/>
          <a:stretch>
            <a:fillRect/>
          </a:stretch>
        </p:blipFill>
        <p:spPr bwMode="auto">
          <a:xfrm>
            <a:off x="4572000" y="0"/>
            <a:ext cx="4572000" cy="3429000"/>
          </a:xfrm>
          <a:prstGeom prst="rect">
            <a:avLst/>
          </a:prstGeom>
          <a:noFill/>
          <a:ln w="9525">
            <a:noFill/>
            <a:miter lim="800000"/>
            <a:headEnd/>
            <a:tailEnd/>
          </a:ln>
        </p:spPr>
      </p:pic>
      <p:pic>
        <p:nvPicPr>
          <p:cNvPr id="791558" name="Picture 6" descr="DSCF048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91558"/>
                                        </p:tgtEl>
                                        <p:attrNameLst>
                                          <p:attrName>style.visibility</p:attrName>
                                        </p:attrNameLst>
                                      </p:cBhvr>
                                      <p:to>
                                        <p:strVal val="visible"/>
                                      </p:to>
                                    </p:set>
                                    <p:animEffect transition="in" filter="dissolve">
                                      <p:cBhvr>
                                        <p:cTn id="7" dur="500"/>
                                        <p:tgtEl>
                                          <p:spTgt spid="7915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4" descr="Copy (2) of Aug 9 06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7"/>
            <a:ext cx="8229600" cy="1143000"/>
          </a:xfrm>
        </p:spPr>
        <p:txBody>
          <a:bodyPr/>
          <a:lstStyle/>
          <a:p>
            <a:r>
              <a:rPr lang="en-US" dirty="0"/>
              <a:t>Invasive Species </a:t>
            </a:r>
          </a:p>
        </p:txBody>
      </p:sp>
      <p:sp>
        <p:nvSpPr>
          <p:cNvPr id="3" name="Content Placeholder 2"/>
          <p:cNvSpPr>
            <a:spLocks noGrp="1"/>
          </p:cNvSpPr>
          <p:nvPr>
            <p:ph idx="1"/>
          </p:nvPr>
        </p:nvSpPr>
        <p:spPr>
          <a:xfrm>
            <a:off x="177697" y="895201"/>
            <a:ext cx="8793623" cy="4525963"/>
          </a:xfrm>
        </p:spPr>
        <p:txBody>
          <a:bodyPr vert="horz" lIns="91440" tIns="45720" rIns="91440" bIns="45720" rtlCol="0" anchor="t">
            <a:noAutofit/>
          </a:bodyPr>
          <a:lstStyle/>
          <a:p>
            <a:pPr marL="0" indent="0">
              <a:buNone/>
            </a:pPr>
            <a:r>
              <a:rPr lang="en-US" sz="2000" b="1" dirty="0">
                <a:effectLst>
                  <a:outerShdw blurRad="38100" dist="38100" dir="2700000" algn="tl">
                    <a:srgbClr val="000000">
                      <a:alpha val="43137"/>
                    </a:srgbClr>
                  </a:outerShdw>
                </a:effectLst>
                <a:latin typeface="Arial"/>
                <a:cs typeface="Arial"/>
              </a:rPr>
              <a:t>USDA defines an invasive plant  as a species that is non-native or alien to the ecosystem. </a:t>
            </a:r>
          </a:p>
          <a:p>
            <a:pPr lvl="1"/>
            <a:r>
              <a:rPr lang="en-US" sz="2000" b="1" dirty="0">
                <a:effectLst>
                  <a:outerShdw blurRad="38100" dist="38100" dir="2700000" algn="tl">
                    <a:srgbClr val="000000">
                      <a:alpha val="43137"/>
                    </a:srgbClr>
                  </a:outerShdw>
                </a:effectLst>
                <a:latin typeface="Arial"/>
                <a:cs typeface="Arial"/>
              </a:rPr>
              <a:t>Noxious Weed: An invasive plant species so aggressive that legal action has been taken to prevent their introduction and spread</a:t>
            </a:r>
          </a:p>
          <a:p>
            <a:pPr lvl="1"/>
            <a:r>
              <a:rPr lang="en-US" sz="2000" b="1" dirty="0">
                <a:effectLst>
                  <a:outerShdw blurRad="38100" dist="38100" dir="2700000" algn="tl">
                    <a:srgbClr val="000000">
                      <a:alpha val="43137"/>
                    </a:srgbClr>
                  </a:outerShdw>
                </a:effectLst>
                <a:latin typeface="Arial"/>
                <a:cs typeface="Arial"/>
              </a:rPr>
              <a:t>Can be terrestrial or Aquatic</a:t>
            </a:r>
          </a:p>
          <a:p>
            <a:pPr lvl="1"/>
            <a:r>
              <a:rPr lang="en-US" sz="2000" b="1" dirty="0">
                <a:effectLst>
                  <a:outerShdw blurRad="38100" dist="38100" dir="2700000" algn="tl">
                    <a:srgbClr val="000000">
                      <a:alpha val="43137"/>
                    </a:srgbClr>
                  </a:outerShdw>
                </a:effectLst>
                <a:latin typeface="Arial"/>
                <a:cs typeface="Arial"/>
              </a:rPr>
              <a:t>Invasive species can be plants, insects, animals, fungi, or bacteria. </a:t>
            </a:r>
          </a:p>
          <a:p>
            <a:pPr lvl="1"/>
            <a:r>
              <a:rPr lang="en-US" sz="2000" b="1" dirty="0">
                <a:effectLst>
                  <a:outerShdw blurRad="38100" dist="38100" dir="2700000" algn="tl">
                    <a:srgbClr val="000000">
                      <a:alpha val="43137"/>
                    </a:srgbClr>
                  </a:outerShdw>
                </a:effectLst>
              </a:rPr>
              <a:t> </a:t>
            </a:r>
            <a:r>
              <a:rPr lang="en-US" sz="2000" b="1" dirty="0">
                <a:effectLst>
                  <a:outerShdw blurRad="38100" dist="38100" dir="2700000" algn="tl">
                    <a:srgbClr val="000000">
                      <a:alpha val="43137"/>
                    </a:srgbClr>
                  </a:outerShdw>
                </a:effectLst>
                <a:latin typeface="Arial"/>
                <a:cs typeface="Arial"/>
              </a:rPr>
              <a:t>In Alaska. invasive plants are the most common problem for projects.</a:t>
            </a:r>
          </a:p>
          <a:p>
            <a:pPr lvl="1"/>
            <a:r>
              <a:rPr lang="en-US" sz="2000" b="1" dirty="0">
                <a:effectLst>
                  <a:outerShdw blurRad="38100" dist="38100" dir="2700000" algn="tl">
                    <a:srgbClr val="000000">
                      <a:alpha val="43137"/>
                    </a:srgbClr>
                  </a:outerShdw>
                </a:effectLst>
                <a:latin typeface="Arial"/>
                <a:cs typeface="Arial"/>
              </a:rPr>
              <a:t>Easily spread by recreational and industrial equipment,  wind, water, animals, floatplanes, and imported goods.</a:t>
            </a:r>
          </a:p>
          <a:p>
            <a:pPr lvl="1"/>
            <a:endParaRPr lang="en-US" sz="20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5" name="Picture 2" descr="Image result for purple loosestrife"/>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268"/>
          <a:stretch/>
        </p:blipFill>
        <p:spPr bwMode="auto">
          <a:xfrm>
            <a:off x="230737" y="5307184"/>
            <a:ext cx="2395303" cy="1382827"/>
          </a:xfrm>
          <a:prstGeom prst="rect">
            <a:avLst/>
          </a:prstGeom>
          <a:noFill/>
          <a:ln>
            <a:solidFill>
              <a:schemeClr val="tx1"/>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2" descr="Image result for giant hogweed rash"/>
          <p:cNvPicPr>
            <a:picLocks noChangeAspect="1" noChangeArrowheads="1"/>
          </p:cNvPicPr>
          <p:nvPr/>
        </p:nvPicPr>
        <p:blipFill rotWithShape="1">
          <a:blip r:embed="rId3">
            <a:extLst>
              <a:ext uri="{28A0092B-C50C-407E-A947-70E740481C1C}">
                <a14:useLocalDpi xmlns:a14="http://schemas.microsoft.com/office/drawing/2010/main" val="0"/>
              </a:ext>
            </a:extLst>
          </a:blip>
          <a:srcRect r="28392"/>
          <a:stretch/>
        </p:blipFill>
        <p:spPr bwMode="auto">
          <a:xfrm>
            <a:off x="7564582" y="5305070"/>
            <a:ext cx="1490395" cy="1392178"/>
          </a:xfrm>
          <a:prstGeom prst="rect">
            <a:avLst/>
          </a:prstGeom>
          <a:noFill/>
          <a:ln>
            <a:solidFill>
              <a:schemeClr val="tx1"/>
            </a:solidFill>
          </a:ln>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137" y="5266503"/>
            <a:ext cx="2490359" cy="1469312"/>
          </a:xfrm>
          <a:prstGeom prst="rect">
            <a:avLst/>
          </a:prstGeom>
        </p:spPr>
      </p:pic>
      <p:sp>
        <p:nvSpPr>
          <p:cNvPr id="8" name="TextBox 7"/>
          <p:cNvSpPr txBox="1"/>
          <p:nvPr/>
        </p:nvSpPr>
        <p:spPr>
          <a:xfrm>
            <a:off x="5243537" y="5423896"/>
            <a:ext cx="2416645"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white"/>
                </a:solidFill>
                <a:effectLst/>
                <a:uLnTx/>
                <a:uFillTx/>
                <a:latin typeface="Calibri"/>
                <a:ea typeface="+mn-ea"/>
                <a:cs typeface="+mn-cs"/>
              </a:rPr>
              <a:t>Vicia</a:t>
            </a:r>
            <a:r>
              <a:rPr kumimoji="0" lang="en-US" sz="1800" b="0" i="0" u="none" strike="noStrike" kern="1200" cap="none" spc="0" normalizeH="0" baseline="0" noProof="0" dirty="0">
                <a:ln>
                  <a:noFill/>
                </a:ln>
                <a:solidFill>
                  <a:prstClr val="white"/>
                </a:solidFill>
                <a:effectLst/>
                <a:uLnTx/>
                <a:uFillTx/>
                <a:latin typeface="Calibri"/>
                <a:ea typeface="+mn-ea"/>
                <a:cs typeface="+mn-cs"/>
              </a:rPr>
              <a:t> </a:t>
            </a:r>
            <a:r>
              <a:rPr kumimoji="0" lang="en-US" sz="1800" b="0" i="0" u="none" strike="noStrike" kern="1200" cap="none" spc="0" normalizeH="0" baseline="0" noProof="0" dirty="0" err="1">
                <a:ln>
                  <a:noFill/>
                </a:ln>
                <a:solidFill>
                  <a:prstClr val="white"/>
                </a:solidFill>
                <a:effectLst/>
                <a:uLnTx/>
                <a:uFillTx/>
                <a:latin typeface="Calibri"/>
                <a:ea typeface="+mn-ea"/>
                <a:cs typeface="+mn-cs"/>
              </a:rPr>
              <a:t>Cracca</a:t>
            </a:r>
            <a:r>
              <a:rPr kumimoji="0" lang="en-US" sz="1800" b="0" i="0" u="none" strike="noStrike" kern="1200" cap="none" spc="0" normalizeH="0" baseline="0" noProof="0" dirty="0">
                <a:ln>
                  <a:noFill/>
                </a:ln>
                <a:solidFill>
                  <a:prstClr val="white"/>
                </a:solidFill>
                <a:effectLst/>
                <a:uLnTx/>
                <a:uFillTx/>
                <a:latin typeface="Calibri"/>
                <a:ea typeface="+mn-ea"/>
                <a:cs typeface="+mn-cs"/>
              </a:rPr>
              <a:t> – Tufted Vetch found at most construction sites throughout AK</a:t>
            </a:r>
          </a:p>
        </p:txBody>
      </p:sp>
    </p:spTree>
    <p:extLst>
      <p:ext uri="{BB962C8B-B14F-4D97-AF65-F5344CB8AC3E}">
        <p14:creationId xmlns:p14="http://schemas.microsoft.com/office/powerpoint/2010/main" val="341260745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1"/>
            <a:ext cx="8229600" cy="754712"/>
          </a:xfrm>
        </p:spPr>
        <p:txBody>
          <a:bodyPr>
            <a:normAutofit fontScale="90000"/>
          </a:bodyPr>
          <a:lstStyle/>
          <a:p>
            <a:r>
              <a:rPr lang="en-US" dirty="0"/>
              <a:t>Impacts of Invasive Species </a:t>
            </a:r>
          </a:p>
        </p:txBody>
      </p:sp>
      <p:sp>
        <p:nvSpPr>
          <p:cNvPr id="3" name="Content Placeholder 2"/>
          <p:cNvSpPr>
            <a:spLocks noGrp="1"/>
          </p:cNvSpPr>
          <p:nvPr>
            <p:ph idx="1"/>
          </p:nvPr>
        </p:nvSpPr>
        <p:spPr>
          <a:xfrm>
            <a:off x="454299" y="795173"/>
            <a:ext cx="8229600" cy="4525963"/>
          </a:xfrm>
        </p:spPr>
        <p:txBody>
          <a:bodyPr vert="horz" lIns="91440" tIns="45720" rIns="91440" bIns="45720" rtlCol="0" anchor="t">
            <a:normAutofit/>
          </a:bodyPr>
          <a:lstStyle/>
          <a:p>
            <a:r>
              <a:rPr lang="en-US" sz="2400" b="1" dirty="0">
                <a:solidFill>
                  <a:prstClr val="white"/>
                </a:solidFill>
                <a:effectLst>
                  <a:outerShdw blurRad="38100" dist="38100" dir="2700000" algn="tl">
                    <a:srgbClr val="000000">
                      <a:alpha val="43137"/>
                    </a:srgbClr>
                  </a:outerShdw>
                </a:effectLst>
              </a:rPr>
              <a:t>Cost Alaskan agencies , non-profits and private land managers 29 million from 2007-2011 to manage invasive species.</a:t>
            </a:r>
            <a:endParaRPr lang="en-US" sz="2400" b="1" dirty="0">
              <a:solidFill>
                <a:prstClr val="white"/>
              </a:solidFill>
              <a:effectLst>
                <a:outerShdw blurRad="38100" dist="38100" dir="2700000" algn="tl">
                  <a:srgbClr val="000000">
                    <a:alpha val="43137"/>
                  </a:srgbClr>
                </a:outerShdw>
              </a:effectLst>
              <a:ea typeface="Calibri"/>
              <a:cs typeface="Calibri"/>
            </a:endParaRPr>
          </a:p>
          <a:p>
            <a:r>
              <a:rPr lang="en-US" sz="2400" b="1" dirty="0">
                <a:solidFill>
                  <a:prstClr val="white"/>
                </a:solidFill>
                <a:effectLst>
                  <a:outerShdw blurRad="38100" dist="38100" dir="2700000" algn="tl">
                    <a:srgbClr val="000000">
                      <a:alpha val="43137"/>
                    </a:srgbClr>
                  </a:outerShdw>
                </a:effectLst>
              </a:rPr>
              <a:t>Invasive species adversely affect biodiversity and can lead to the extirpation or even extinction of native species, can alter fire cycles, and (non-plant species) can cause or spread diseases</a:t>
            </a:r>
            <a:endParaRPr lang="en-US" sz="2400" b="1" dirty="0">
              <a:solidFill>
                <a:prstClr val="white"/>
              </a:solidFill>
              <a:effectLst>
                <a:outerShdw blurRad="38100" dist="38100" dir="2700000" algn="tl">
                  <a:srgbClr val="000000">
                    <a:alpha val="43137"/>
                  </a:srgbClr>
                </a:outerShdw>
              </a:effectLst>
              <a:ea typeface="Calibri"/>
              <a:cs typeface="Calibri"/>
            </a:endParaRPr>
          </a:p>
          <a:p>
            <a:r>
              <a:rPr lang="en-US" sz="2400" b="1" dirty="0">
                <a:solidFill>
                  <a:prstClr val="white"/>
                </a:solidFill>
                <a:effectLst>
                  <a:outerShdw blurRad="38100" dist="38100" dir="2700000" algn="tl">
                    <a:srgbClr val="000000">
                      <a:alpha val="43137"/>
                    </a:srgbClr>
                  </a:outerShdw>
                </a:effectLst>
              </a:rPr>
              <a:t>Can devastate industries, including fisheries, agriculture, and recreation.</a:t>
            </a:r>
            <a:endParaRPr lang="en-US" sz="2400" b="1" dirty="0">
              <a:solidFill>
                <a:prstClr val="white"/>
              </a:solidFill>
              <a:effectLst>
                <a:outerShdw blurRad="38100" dist="38100" dir="2700000" algn="tl">
                  <a:srgbClr val="000000">
                    <a:alpha val="43137"/>
                  </a:srgbClr>
                </a:outerShdw>
              </a:effectLst>
              <a:ea typeface="Calibri"/>
              <a:cs typeface="Calibri"/>
            </a:endParaRPr>
          </a:p>
          <a:p>
            <a:r>
              <a:rPr lang="en-US" sz="2400" b="1" dirty="0">
                <a:solidFill>
                  <a:prstClr val="white"/>
                </a:solidFill>
                <a:effectLst>
                  <a:outerShdw blurRad="38100" dist="38100" dir="2700000" algn="tl">
                    <a:srgbClr val="000000">
                      <a:alpha val="43137"/>
                    </a:srgbClr>
                  </a:outerShdw>
                </a:effectLst>
              </a:rPr>
              <a:t>Can destabilize soil and alters hydrology and water quality of stream, rivers, lakes, and wetlands.</a:t>
            </a:r>
            <a:endParaRPr lang="en-US" sz="2400" b="1" dirty="0">
              <a:solidFill>
                <a:prstClr val="white"/>
              </a:solidFill>
              <a:effectLst>
                <a:outerShdw blurRad="38100" dist="38100" dir="2700000" algn="tl">
                  <a:srgbClr val="000000">
                    <a:alpha val="43137"/>
                  </a:srgbClr>
                </a:outerShdw>
              </a:effectLst>
              <a:ea typeface="Calibri"/>
              <a:cs typeface="Calibri"/>
            </a:endParaRPr>
          </a:p>
          <a:p>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57899" y="5052068"/>
            <a:ext cx="2111500" cy="1642419"/>
          </a:xfrm>
          <a:prstGeom prst="rect">
            <a:avLst/>
          </a:prstGeom>
          <a:ln>
            <a:solidFill>
              <a:schemeClr val="tx1"/>
            </a:solidFill>
          </a:ln>
          <a:effectLst>
            <a:outerShdw blurRad="50800" dist="38100" dir="8100000" algn="tr" rotWithShape="0">
              <a:prstClr val="black">
                <a:alpha val="40000"/>
              </a:prstClr>
            </a:outerShdw>
          </a:effectLst>
        </p:spPr>
      </p:pic>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9025" r="9146"/>
          <a:stretch/>
        </p:blipFill>
        <p:spPr>
          <a:xfrm>
            <a:off x="3694544" y="5159649"/>
            <a:ext cx="1749109" cy="1603132"/>
          </a:xfrm>
          <a:prstGeom prst="rect">
            <a:avLst/>
          </a:prstGeom>
          <a:ln>
            <a:solidFill>
              <a:schemeClr val="tx1"/>
            </a:solidFill>
          </a:ln>
          <a:effectLst>
            <a:outerShdw blurRad="50800" dist="38100" dir="8100000" algn="tr" rotWithShape="0">
              <a:prstClr val="black">
                <a:alpha val="40000"/>
              </a:prstClr>
            </a:outerShdw>
          </a:effectLst>
        </p:spPr>
      </p:pic>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7746" r="12324"/>
          <a:stretch/>
        </p:blipFill>
        <p:spPr>
          <a:xfrm>
            <a:off x="287931" y="5192424"/>
            <a:ext cx="1731930" cy="1625115"/>
          </a:xfrm>
          <a:prstGeom prst="rect">
            <a:avLst/>
          </a:prstGeom>
          <a:ln>
            <a:solidFill>
              <a:schemeClr val="tx1"/>
            </a:solidFill>
          </a:ln>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65818879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070"/>
            <a:ext cx="8229600" cy="882763"/>
          </a:xfrm>
        </p:spPr>
        <p:txBody>
          <a:bodyPr>
            <a:normAutofit fontScale="90000"/>
          </a:bodyPr>
          <a:lstStyle/>
          <a:p>
            <a:r>
              <a:rPr lang="en-US" dirty="0"/>
              <a:t>Manage Invasive Species at Work Sites </a:t>
            </a:r>
          </a:p>
        </p:txBody>
      </p:sp>
      <p:sp>
        <p:nvSpPr>
          <p:cNvPr id="5" name="Content Placeholder 2"/>
          <p:cNvSpPr txBox="1">
            <a:spLocks/>
          </p:cNvSpPr>
          <p:nvPr/>
        </p:nvSpPr>
        <p:spPr>
          <a:xfrm>
            <a:off x="298937" y="967833"/>
            <a:ext cx="8757139" cy="218678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Identify noxious and other invasive species of concern at the project site.</a:t>
            </a:r>
          </a:p>
          <a:p>
            <a:pPr marL="742950" marR="0" lvl="1" indent="-2857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000" b="0" i="0" u="none" strike="noStrike" kern="1200" cap="none" spc="0" normalizeH="0" baseline="0" noProof="0" dirty="0">
                <a:ln>
                  <a:noFill/>
                </a:ln>
                <a:solidFill>
                  <a:prstClr val="white"/>
                </a:solidFill>
                <a:effectLst/>
                <a:uLnTx/>
                <a:uFillTx/>
                <a:latin typeface="Calibri"/>
                <a:ea typeface="+mn-ea"/>
                <a:cs typeface="+mn-cs"/>
              </a:rPr>
              <a:t>There is an ID app (Alaska Weeds ID), a website (</a:t>
            </a:r>
            <a:r>
              <a:rPr kumimoji="0" lang="en-US" sz="2000" b="0" i="0" u="none" strike="noStrike" kern="1200" cap="none" spc="0" normalizeH="0" baseline="0" noProof="0" dirty="0">
                <a:ln>
                  <a:noFill/>
                </a:ln>
                <a:solidFill>
                  <a:prstClr val="white"/>
                </a:solidFill>
                <a:effectLst/>
                <a:uLnTx/>
                <a:uFillTx/>
                <a:latin typeface="Calibri"/>
                <a:ea typeface="+mn-ea"/>
                <a:cs typeface="+mn-cs"/>
                <a:hlinkClick r:id="rId3"/>
              </a:rPr>
              <a:t>https://accs.uaa.alaska.edu/invasive-species/non-native-plants/</a:t>
            </a:r>
            <a:r>
              <a:rPr kumimoji="0" lang="en-US" sz="2000" b="0" i="0" u="none" strike="noStrike" kern="1200" cap="none" spc="0" normalizeH="0" baseline="0" noProof="0" dirty="0">
                <a:ln>
                  <a:noFill/>
                </a:ln>
                <a:solidFill>
                  <a:prstClr val="white"/>
                </a:solidFill>
                <a:effectLst/>
                <a:uLnTx/>
                <a:uFillTx/>
                <a:latin typeface="Calibri"/>
                <a:ea typeface="+mn-ea"/>
                <a:cs typeface="+mn-cs"/>
              </a:rPr>
              <a:t> ), and groups that can help (AKISP and local CWMAs and SWCDs). </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Report any invasive species: 1-877-INVASIV</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Contact DNR Division of Agriculture Plant Materials Center in Palmer for proper management and disposal.</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Use Alaskan-certified material that is weed-free.</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Prevent the spread of invasive plants during construction by not washing vehicles &amp; equipment between sites, using certified weed-free gravel and BMPs. </a:t>
            </a:r>
            <a:endParaRPr kumimoji="0" lang="en-US" sz="2000" b="0" i="0" u="none" strike="noStrike" kern="1200" cap="none" spc="0" normalizeH="0" baseline="0" noProof="0" dirty="0">
              <a:ln>
                <a:noFill/>
              </a:ln>
              <a:solidFill>
                <a:prstClr val="white"/>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Promote growth of native species.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a:ln>
                  <a:noFill/>
                </a:ln>
                <a:solidFill>
                  <a:prstClr val="white"/>
                </a:solidFill>
                <a:effectLst/>
                <a:uLnTx/>
                <a:uFillTx/>
                <a:latin typeface="Calibri"/>
                <a:ea typeface="+mn-ea"/>
                <a:cs typeface="+mn-cs"/>
              </a:rPr>
              <a:t>Monitor site.</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4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7"/>
          <p:cNvPicPr>
            <a:picLocks noChangeAspect="1"/>
          </p:cNvPicPr>
          <p:nvPr/>
        </p:nvPicPr>
        <p:blipFill rotWithShape="1">
          <a:blip r:embed="rId4"/>
          <a:srcRect l="3375" r="8052"/>
          <a:stretch/>
        </p:blipFill>
        <p:spPr>
          <a:xfrm>
            <a:off x="6604855" y="4989625"/>
            <a:ext cx="2362201" cy="1762125"/>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54209" y="5716556"/>
            <a:ext cx="1552564" cy="1035043"/>
          </a:xfrm>
          <a:prstGeom prst="rect">
            <a:avLst/>
          </a:prstGeom>
          <a:ln>
            <a:solidFill>
              <a:schemeClr val="tx1"/>
            </a:solidFill>
          </a:ln>
          <a:effectLst>
            <a:outerShdw blurRad="50800" dist="38100" dir="8100000" algn="tr" rotWithShape="0">
              <a:prstClr val="black">
                <a:alpha val="40000"/>
              </a:prstClr>
            </a:outerShdw>
          </a:effectLst>
        </p:spPr>
      </p:pic>
      <p:pic>
        <p:nvPicPr>
          <p:cNvPr id="4" name="Picture 3"/>
          <p:cNvPicPr>
            <a:picLocks noChangeAspect="1"/>
          </p:cNvPicPr>
          <p:nvPr/>
        </p:nvPicPr>
        <p:blipFill rotWithShape="1">
          <a:blip r:embed="rId6" cstate="print">
            <a:extLst>
              <a:ext uri="{28A0092B-C50C-407E-A947-70E740481C1C}">
                <a14:useLocalDpi xmlns:a14="http://schemas.microsoft.com/office/drawing/2010/main" val="0"/>
              </a:ext>
            </a:extLst>
          </a:blip>
          <a:srcRect l="29730" t="22229" b="14098"/>
          <a:stretch/>
        </p:blipFill>
        <p:spPr>
          <a:xfrm rot="5400000">
            <a:off x="5091311" y="5400265"/>
            <a:ext cx="1684877" cy="1017791"/>
          </a:xfrm>
          <a:prstGeom prst="rect">
            <a:avLst/>
          </a:prstGeom>
          <a:ln>
            <a:solidFill>
              <a:schemeClr val="tx1"/>
            </a:solidFill>
          </a:ln>
          <a:effectLst>
            <a:outerShdw blurRad="50800" dist="38100" dir="8100000" algn="tr" rotWithShape="0">
              <a:prstClr val="black">
                <a:alpha val="40000"/>
              </a:prstClr>
            </a:outerShdw>
          </a:effectLst>
        </p:spPr>
      </p:pic>
      <p:sp>
        <p:nvSpPr>
          <p:cNvPr id="7" name="TextBox 6"/>
          <p:cNvSpPr txBox="1"/>
          <p:nvPr/>
        </p:nvSpPr>
        <p:spPr>
          <a:xfrm>
            <a:off x="6760726" y="6298250"/>
            <a:ext cx="1699610" cy="369332"/>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907-745-8721</a:t>
            </a:r>
          </a:p>
        </p:txBody>
      </p:sp>
    </p:spTree>
    <p:extLst>
      <p:ext uri="{BB962C8B-B14F-4D97-AF65-F5344CB8AC3E}">
        <p14:creationId xmlns:p14="http://schemas.microsoft.com/office/powerpoint/2010/main" val="199502908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F:\PHX\PHX 010.jpg"/>
          <p:cNvPicPr>
            <a:picLocks noChangeAspect="1" noChangeArrowheads="1"/>
          </p:cNvPicPr>
          <p:nvPr/>
        </p:nvPicPr>
        <p:blipFill>
          <a:blip r:embed="rId2" cstate="email">
            <a:lum bright="-30000" contrast="10000"/>
            <a:extLst>
              <a:ext uri="{28A0092B-C50C-407E-A947-70E740481C1C}">
                <a14:useLocalDpi xmlns:a14="http://schemas.microsoft.com/office/drawing/2010/main"/>
              </a:ext>
            </a:extLst>
          </a:blip>
          <a:srcRect/>
          <a:stretch>
            <a:fillRect/>
          </a:stretch>
        </p:blipFill>
        <p:spPr bwMode="auto">
          <a:xfrm>
            <a:off x="0" y="0"/>
            <a:ext cx="9211873" cy="6858000"/>
          </a:xfrm>
          <a:prstGeom prst="rect">
            <a:avLst/>
          </a:prstGeom>
          <a:noFill/>
          <a:effectLst>
            <a:innerShdw blurRad="114300">
              <a:prstClr val="black"/>
            </a:innerShdw>
          </a:effectLst>
          <a:scene3d>
            <a:camera prst="orthographicFront">
              <a:rot lat="0" lon="0" rev="0"/>
            </a:camera>
            <a:lightRig rig="threePt" dir="t"/>
          </a:scene3d>
        </p:spPr>
      </p:pic>
      <p:sp>
        <p:nvSpPr>
          <p:cNvPr id="7" name="Title 1"/>
          <p:cNvSpPr txBox="1">
            <a:spLocks/>
          </p:cNvSpPr>
          <p:nvPr/>
        </p:nvSpPr>
        <p:spPr>
          <a:xfrm>
            <a:off x="76200" y="1828800"/>
            <a:ext cx="7848600" cy="6858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j-ea"/>
                <a:cs typeface="+mj-cs"/>
              </a:rPr>
              <a:t>Treatment Chemicals</a:t>
            </a:r>
          </a:p>
        </p:txBody>
      </p:sp>
      <p:sp>
        <p:nvSpPr>
          <p:cNvPr id="10" name="TextBox 9"/>
          <p:cNvSpPr txBox="1"/>
          <p:nvPr/>
        </p:nvSpPr>
        <p:spPr>
          <a:xfrm>
            <a:off x="685800" y="3535501"/>
            <a:ext cx="8255337" cy="3170099"/>
          </a:xfrm>
          <a:prstGeom prst="rect">
            <a:avLst/>
          </a:prstGeom>
          <a:noFill/>
        </p:spPr>
        <p:txBody>
          <a:bodyPr wrap="none" rtlCol="0">
            <a:spAutoFit/>
          </a:bodyPr>
          <a:lstStyle/>
          <a:p>
            <a:r>
              <a:rPr lang="en-US" sz="4000" dirty="0"/>
              <a:t>Requires:</a:t>
            </a:r>
          </a:p>
          <a:p>
            <a:pPr>
              <a:buFont typeface="Arial" pitchFamily="34" charset="0"/>
              <a:buChar char="•"/>
            </a:pPr>
            <a:r>
              <a:rPr lang="en-US" sz="4000" dirty="0"/>
              <a:t>Manufacturer MSDS Sheets</a:t>
            </a:r>
          </a:p>
          <a:p>
            <a:pPr>
              <a:buFont typeface="Arial" pitchFamily="34" charset="0"/>
              <a:buChar char="•"/>
            </a:pPr>
            <a:r>
              <a:rPr lang="en-US" sz="4000" dirty="0"/>
              <a:t>Trained employees</a:t>
            </a:r>
          </a:p>
          <a:p>
            <a:pPr>
              <a:buFont typeface="Arial" pitchFamily="34" charset="0"/>
              <a:buChar char="•"/>
            </a:pPr>
            <a:r>
              <a:rPr lang="en-US" sz="4000" dirty="0"/>
              <a:t>Site specific soil testing for treatability</a:t>
            </a:r>
          </a:p>
          <a:p>
            <a:pPr>
              <a:buFont typeface="Arial" pitchFamily="34" charset="0"/>
              <a:buChar char="•"/>
            </a:pPr>
            <a:endParaRPr lang="en-US" sz="4000" dirty="0"/>
          </a:p>
        </p:txBody>
      </p:sp>
      <p:pic>
        <p:nvPicPr>
          <p:cNvPr id="9" name="Picture 8" descr="DEC Logo 1"/>
          <p:cNvPicPr/>
          <p:nvPr/>
        </p:nvPicPr>
        <p:blipFill>
          <a:blip r:embed="rId3" cstate="print"/>
          <a:srcRect/>
          <a:stretch>
            <a:fillRect/>
          </a:stretch>
        </p:blipFill>
        <p:spPr bwMode="auto">
          <a:xfrm>
            <a:off x="7948613" y="261728"/>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325C60D3-6824-016C-7618-827F17C31CBE}"/>
              </a:ext>
            </a:extLst>
          </p:cNvPr>
          <p:cNvSpPr txBox="1">
            <a:spLocks/>
          </p:cNvSpPr>
          <p:nvPr/>
        </p:nvSpPr>
        <p:spPr>
          <a:xfrm>
            <a:off x="4790277" y="62846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4.6</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30</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9025" name="Object 6"/>
          <p:cNvGraphicFramePr>
            <a:graphicFrameLocks noChangeAspect="1"/>
          </p:cNvGraphicFramePr>
          <p:nvPr>
            <p:extLst>
              <p:ext uri="{D42A27DB-BD31-4B8C-83A1-F6EECF244321}">
                <p14:modId xmlns:p14="http://schemas.microsoft.com/office/powerpoint/2010/main" val="1025595882"/>
              </p:ext>
            </p:extLst>
          </p:nvPr>
        </p:nvGraphicFramePr>
        <p:xfrm>
          <a:off x="266700" y="228600"/>
          <a:ext cx="8610600" cy="3760788"/>
        </p:xfrm>
        <a:graphic>
          <a:graphicData uri="http://schemas.openxmlformats.org/presentationml/2006/ole">
            <mc:AlternateContent xmlns:mc="http://schemas.openxmlformats.org/markup-compatibility/2006">
              <mc:Choice xmlns:v="urn:schemas-microsoft-com:vml" Requires="v">
                <p:oleObj name="Photo Editor Photo" r:id="rId2" imgW="7257143" imgH="5447619" progId="">
                  <p:embed/>
                </p:oleObj>
              </mc:Choice>
              <mc:Fallback>
                <p:oleObj name="Photo Editor Photo" r:id="rId2" imgW="7257143" imgH="5447619" progId="">
                  <p:embed/>
                  <p:pic>
                    <p:nvPicPr>
                      <p:cNvPr id="0" name="Object 6"/>
                      <p:cNvPicPr>
                        <a:picLocks noChangeAspect="1" noChangeArrowheads="1"/>
                      </p:cNvPicPr>
                      <p:nvPr/>
                    </p:nvPicPr>
                    <p:blipFill>
                      <a:blip r:embed="rId3">
                        <a:extLst>
                          <a:ext uri="{28A0092B-C50C-407E-A947-70E740481C1C}">
                            <a14:useLocalDpi xmlns:a14="http://schemas.microsoft.com/office/drawing/2010/main" val="0"/>
                          </a:ext>
                        </a:extLst>
                      </a:blip>
                      <a:srcRect b="30214"/>
                      <a:stretch>
                        <a:fillRect/>
                      </a:stretch>
                    </p:blipFill>
                    <p:spPr bwMode="auto">
                      <a:xfrm>
                        <a:off x="266700" y="228600"/>
                        <a:ext cx="8610600" cy="3760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 name="Rectangle 5"/>
          <p:cNvSpPr/>
          <p:nvPr/>
        </p:nvSpPr>
        <p:spPr>
          <a:xfrm>
            <a:off x="152400" y="4104144"/>
            <a:ext cx="8534400" cy="2677656"/>
          </a:xfrm>
          <a:prstGeom prst="rect">
            <a:avLst/>
          </a:prstGeom>
        </p:spPr>
        <p:txBody>
          <a:bodyPr wrap="square">
            <a:spAutoFit/>
          </a:bodyPr>
          <a:lstStyle/>
          <a:p>
            <a:r>
              <a:rPr lang="en-US" sz="2800" b="1" dirty="0"/>
              <a:t>Application of Treatment Chemicals</a:t>
            </a:r>
          </a:p>
          <a:p>
            <a:r>
              <a:rPr lang="en-US" sz="2800" dirty="0"/>
              <a:t>The application of treatment chemicals shall be in combination with appropriate physical control measures (e.g., rolled erosion control products, ditch check dams,</a:t>
            </a:r>
          </a:p>
          <a:p>
            <a:r>
              <a:rPr lang="en-US" sz="2800" dirty="0"/>
              <a:t>sediment basins, sediment bags, filtration, etc.) to ensure effectiveness of the treatment chemical.</a:t>
            </a:r>
          </a:p>
        </p:txBody>
      </p:sp>
      <p:pic>
        <p:nvPicPr>
          <p:cNvPr id="7" name="Picture 6" descr="DEC Logo 1"/>
          <p:cNvPicPr/>
          <p:nvPr/>
        </p:nvPicPr>
        <p:blipFill>
          <a:blip r:embed="rId4" cstate="print"/>
          <a:srcRect/>
          <a:stretch>
            <a:fillRect/>
          </a:stretch>
        </p:blipFill>
        <p:spPr bwMode="auto">
          <a:xfrm>
            <a:off x="7772400" y="373916"/>
            <a:ext cx="1042987" cy="966787"/>
          </a:xfrm>
          <a:prstGeom prst="rect">
            <a:avLst/>
          </a:prstGeom>
          <a:noFill/>
          <a:ln w="9525">
            <a:noFill/>
            <a:miter lim="800000"/>
            <a:headEnd/>
            <a:tailEnd/>
          </a:ln>
        </p:spPr>
      </p:pic>
      <p:sp>
        <p:nvSpPr>
          <p:cNvPr id="2" name="Title 1">
            <a:extLst>
              <a:ext uri="{FF2B5EF4-FFF2-40B4-BE49-F238E27FC236}">
                <a16:creationId xmlns:a16="http://schemas.microsoft.com/office/drawing/2014/main" id="{44352C7F-E788-829C-471F-41CDAAE2D7E1}"/>
              </a:ext>
            </a:extLst>
          </p:cNvPr>
          <p:cNvSpPr txBox="1">
            <a:spLocks/>
          </p:cNvSpPr>
          <p:nvPr/>
        </p:nvSpPr>
        <p:spPr>
          <a:xfrm>
            <a:off x="4801980" y="639496"/>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4.6</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30</a:t>
            </a:r>
            <a:endParaRPr kumimoji="0" lang="en-US" sz="1800" b="0" i="0" u="none" strike="noStrike" kern="1200" cap="none" spc="0" normalizeH="0" baseline="0" noProof="0" dirty="0">
              <a:ln>
                <a:noFill/>
              </a:ln>
              <a:effectLst/>
              <a:uLnTx/>
              <a:uFillTx/>
              <a:latin typeface="Calibri"/>
              <a:ea typeface="+mj-ea"/>
              <a:cs typeface="+mj-cs"/>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794" name="Rectangle 2"/>
          <p:cNvSpPr>
            <a:spLocks noGrp="1" noChangeArrowheads="1"/>
          </p:cNvSpPr>
          <p:nvPr>
            <p:ph type="title"/>
          </p:nvPr>
        </p:nvSpPr>
        <p:spPr>
          <a:xfrm>
            <a:off x="533400" y="0"/>
            <a:ext cx="8229600" cy="1143000"/>
          </a:xfrm>
        </p:spPr>
        <p:txBody>
          <a:bodyPr/>
          <a:lstStyle/>
          <a:p>
            <a:pPr eaLnBrk="1" hangingPunct="1">
              <a:defRPr/>
            </a:pPr>
            <a:r>
              <a:rPr lang="en-US" b="1">
                <a:solidFill>
                  <a:schemeClr val="tx1"/>
                </a:solidFill>
              </a:rPr>
              <a:t>Additional PAM Applications</a:t>
            </a:r>
          </a:p>
        </p:txBody>
      </p:sp>
      <p:pic>
        <p:nvPicPr>
          <p:cNvPr id="2052" name="Picture 3" descr="PIC00004"/>
          <p:cNvPicPr>
            <a:picLocks noGrp="1" noChangeAspect="1" noChangeArrowheads="1"/>
          </p:cNvPicPr>
          <p:nvPr>
            <p:ph sz="half" idx="2"/>
          </p:nvPr>
        </p:nvPicPr>
        <p:blipFill>
          <a:blip r:embed="rId2" cstate="email">
            <a:lum bright="18000"/>
            <a:extLst>
              <a:ext uri="{28A0092B-C50C-407E-A947-70E740481C1C}">
                <a14:useLocalDpi xmlns:a14="http://schemas.microsoft.com/office/drawing/2010/main"/>
              </a:ext>
            </a:extLst>
          </a:blip>
          <a:srcRect/>
          <a:stretch>
            <a:fillRect/>
          </a:stretch>
        </p:blipFill>
        <p:spPr>
          <a:xfrm>
            <a:off x="4724400" y="1219200"/>
            <a:ext cx="3352800" cy="2514600"/>
          </a:xfrm>
          <a:noFill/>
          <a:ln w="38100">
            <a:solidFill>
              <a:schemeClr val="tx1"/>
            </a:solidFill>
          </a:ln>
        </p:spPr>
      </p:pic>
      <p:pic>
        <p:nvPicPr>
          <p:cNvPr id="2053" name="Picture 4" descr="LES Floc3"/>
          <p:cNvPicPr>
            <a:picLocks noGrp="1" noChangeAspect="1" noChangeArrowheads="1"/>
          </p:cNvPicPr>
          <p:nvPr>
            <p:ph sz="half" idx="1"/>
          </p:nvPr>
        </p:nvPicPr>
        <p:blipFill>
          <a:blip r:embed="rId3" cstate="email">
            <a:lum bright="12000"/>
            <a:extLst>
              <a:ext uri="{28A0092B-C50C-407E-A947-70E740481C1C}">
                <a14:useLocalDpi xmlns:a14="http://schemas.microsoft.com/office/drawing/2010/main"/>
              </a:ext>
            </a:extLst>
          </a:blip>
          <a:srcRect/>
          <a:stretch>
            <a:fillRect/>
          </a:stretch>
        </p:blipFill>
        <p:spPr>
          <a:xfrm>
            <a:off x="685800" y="3962400"/>
            <a:ext cx="3048000" cy="2286000"/>
          </a:xfrm>
          <a:noFill/>
          <a:ln w="38100">
            <a:solidFill>
              <a:schemeClr val="tx1"/>
            </a:solidFill>
          </a:ln>
        </p:spPr>
      </p:pic>
      <p:pic>
        <p:nvPicPr>
          <p:cNvPr id="2054" name="Picture 5" descr="APS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 y="1295400"/>
            <a:ext cx="3200400" cy="2286000"/>
          </a:xfrm>
          <a:prstGeom prst="rect">
            <a:avLst/>
          </a:prstGeom>
          <a:noFill/>
          <a:ln w="9525">
            <a:noFill/>
            <a:miter lim="800000"/>
            <a:headEnd/>
            <a:tailEnd/>
          </a:ln>
        </p:spPr>
      </p:pic>
      <p:graphicFrame>
        <p:nvGraphicFramePr>
          <p:cNvPr id="2050" name="Object 6"/>
          <p:cNvGraphicFramePr>
            <a:graphicFrameLocks noChangeAspect="1"/>
          </p:cNvGraphicFramePr>
          <p:nvPr/>
        </p:nvGraphicFramePr>
        <p:xfrm>
          <a:off x="4724400" y="3962400"/>
          <a:ext cx="3505200" cy="2460625"/>
        </p:xfrm>
        <a:graphic>
          <a:graphicData uri="http://schemas.openxmlformats.org/presentationml/2006/ole">
            <mc:AlternateContent xmlns:mc="http://schemas.openxmlformats.org/markup-compatibility/2006">
              <mc:Choice xmlns:v="urn:schemas-microsoft-com:vml" Requires="v">
                <p:oleObj name="Photo Editor Photo" r:id="rId5" imgW="7257143" imgH="5447619" progId="">
                  <p:embed/>
                </p:oleObj>
              </mc:Choice>
              <mc:Fallback>
                <p:oleObj name="Photo Editor Photo" r:id="rId5" imgW="7257143" imgH="5447619" progId="">
                  <p:embed/>
                  <p:pic>
                    <p:nvPicPr>
                      <p:cNvPr id="0" name="Object 6"/>
                      <p:cNvPicPr>
                        <a:picLocks noChangeAspect="1" noChangeArrowheads="1"/>
                      </p:cNvPicPr>
                      <p:nvPr/>
                    </p:nvPicPr>
                    <p:blipFill>
                      <a:blip r:embed="rId6">
                        <a:lum bright="12000"/>
                        <a:extLst>
                          <a:ext uri="{28A0092B-C50C-407E-A947-70E740481C1C}">
                            <a14:useLocalDpi xmlns:a14="http://schemas.microsoft.com/office/drawing/2010/main" val="0"/>
                          </a:ext>
                        </a:extLst>
                      </a:blip>
                      <a:srcRect/>
                      <a:stretch>
                        <a:fillRect/>
                      </a:stretch>
                    </p:blipFill>
                    <p:spPr bwMode="auto">
                      <a:xfrm>
                        <a:off x="4724400" y="3962400"/>
                        <a:ext cx="3505200" cy="246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5" name="Text Box 7"/>
          <p:cNvSpPr txBox="1">
            <a:spLocks noChangeArrowheads="1"/>
          </p:cNvSpPr>
          <p:nvPr/>
        </p:nvSpPr>
        <p:spPr bwMode="auto">
          <a:xfrm>
            <a:off x="7291388" y="6491288"/>
            <a:ext cx="1852612" cy="366712"/>
          </a:xfrm>
          <a:prstGeom prst="rect">
            <a:avLst/>
          </a:prstGeom>
          <a:noFill/>
          <a:ln w="9525">
            <a:noFill/>
            <a:miter lim="800000"/>
            <a:headEnd/>
            <a:tailEnd/>
          </a:ln>
        </p:spPr>
        <p:txBody>
          <a:bodyPr wrap="none">
            <a:spAutoFit/>
          </a:bodyPr>
          <a:lstStyle/>
          <a:p>
            <a:r>
              <a:rPr lang="en-US"/>
              <a:t>Courtesy DNREC</a:t>
            </a:r>
          </a:p>
        </p:txBody>
      </p:sp>
    </p:spTree>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Line 2"/>
          <p:cNvSpPr>
            <a:spLocks noChangeShapeType="1"/>
          </p:cNvSpPr>
          <p:nvPr/>
        </p:nvSpPr>
        <p:spPr bwMode="auto">
          <a:xfrm>
            <a:off x="3303588" y="2979738"/>
            <a:ext cx="0" cy="3076575"/>
          </a:xfrm>
          <a:prstGeom prst="line">
            <a:avLst/>
          </a:prstGeom>
          <a:noFill/>
          <a:ln w="57150">
            <a:solidFill>
              <a:schemeClr val="tx1"/>
            </a:solidFill>
            <a:round/>
            <a:headEnd/>
            <a:tailEnd/>
          </a:ln>
        </p:spPr>
        <p:txBody>
          <a:bodyPr/>
          <a:lstStyle/>
          <a:p>
            <a:endParaRPr lang="en-US"/>
          </a:p>
        </p:txBody>
      </p:sp>
      <p:sp>
        <p:nvSpPr>
          <p:cNvPr id="11267" name="Line 3"/>
          <p:cNvSpPr>
            <a:spLocks noChangeShapeType="1"/>
          </p:cNvSpPr>
          <p:nvPr/>
        </p:nvSpPr>
        <p:spPr bwMode="auto">
          <a:xfrm>
            <a:off x="3303588" y="6048375"/>
            <a:ext cx="2932112" cy="0"/>
          </a:xfrm>
          <a:prstGeom prst="line">
            <a:avLst/>
          </a:prstGeom>
          <a:noFill/>
          <a:ln w="57150">
            <a:solidFill>
              <a:schemeClr val="tx1"/>
            </a:solidFill>
            <a:round/>
            <a:headEnd/>
            <a:tailEnd/>
          </a:ln>
        </p:spPr>
        <p:txBody>
          <a:bodyPr/>
          <a:lstStyle/>
          <a:p>
            <a:endParaRPr lang="en-US"/>
          </a:p>
        </p:txBody>
      </p:sp>
      <p:sp>
        <p:nvSpPr>
          <p:cNvPr id="11268" name="Line 4"/>
          <p:cNvSpPr>
            <a:spLocks noChangeShapeType="1"/>
          </p:cNvSpPr>
          <p:nvPr/>
        </p:nvSpPr>
        <p:spPr bwMode="auto">
          <a:xfrm>
            <a:off x="6237288" y="2973388"/>
            <a:ext cx="0" cy="3076575"/>
          </a:xfrm>
          <a:prstGeom prst="line">
            <a:avLst/>
          </a:prstGeom>
          <a:noFill/>
          <a:ln w="57150">
            <a:solidFill>
              <a:schemeClr val="tx1"/>
            </a:solidFill>
            <a:round/>
            <a:headEnd/>
            <a:tailEnd/>
          </a:ln>
        </p:spPr>
        <p:txBody>
          <a:bodyPr/>
          <a:lstStyle/>
          <a:p>
            <a:endParaRPr lang="en-US"/>
          </a:p>
        </p:txBody>
      </p:sp>
      <p:sp>
        <p:nvSpPr>
          <p:cNvPr id="11269" name="Freeform 5"/>
          <p:cNvSpPr>
            <a:spLocks/>
          </p:cNvSpPr>
          <p:nvPr/>
        </p:nvSpPr>
        <p:spPr bwMode="auto">
          <a:xfrm>
            <a:off x="3314700" y="3219450"/>
            <a:ext cx="2882900" cy="34925"/>
          </a:xfrm>
          <a:custGeom>
            <a:avLst/>
            <a:gdLst>
              <a:gd name="T0" fmla="*/ 0 w 1816"/>
              <a:gd name="T1" fmla="*/ 50403120 h 22"/>
              <a:gd name="T2" fmla="*/ 1189513827 w 1816"/>
              <a:gd name="T3" fmla="*/ 40322498 h 22"/>
              <a:gd name="T4" fmla="*/ 2147483647 w 1816"/>
              <a:gd name="T5" fmla="*/ 0 h 22"/>
              <a:gd name="T6" fmla="*/ 2147483647 w 1816"/>
              <a:gd name="T7" fmla="*/ 50403120 h 22"/>
              <a:gd name="T8" fmla="*/ 2147483647 w 1816"/>
              <a:gd name="T9" fmla="*/ 40322498 h 22"/>
              <a:gd name="T10" fmla="*/ 2147483647 w 1816"/>
              <a:gd name="T11" fmla="*/ 10080625 h 22"/>
              <a:gd name="T12" fmla="*/ 0 60000 65536"/>
              <a:gd name="T13" fmla="*/ 0 60000 65536"/>
              <a:gd name="T14" fmla="*/ 0 60000 65536"/>
              <a:gd name="T15" fmla="*/ 0 60000 65536"/>
              <a:gd name="T16" fmla="*/ 0 60000 65536"/>
              <a:gd name="T17" fmla="*/ 0 60000 65536"/>
              <a:gd name="T18" fmla="*/ 0 w 1816"/>
              <a:gd name="T19" fmla="*/ 0 h 22"/>
              <a:gd name="T20" fmla="*/ 1816 w 1816"/>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816" h="22">
                <a:moveTo>
                  <a:pt x="0" y="20"/>
                </a:moveTo>
                <a:cubicBezTo>
                  <a:pt x="167" y="16"/>
                  <a:pt x="301" y="13"/>
                  <a:pt x="472" y="16"/>
                </a:cubicBezTo>
                <a:cubicBezTo>
                  <a:pt x="1285" y="10"/>
                  <a:pt x="831" y="22"/>
                  <a:pt x="1100" y="0"/>
                </a:cubicBezTo>
                <a:cubicBezTo>
                  <a:pt x="1171" y="4"/>
                  <a:pt x="1241" y="11"/>
                  <a:pt x="1312" y="20"/>
                </a:cubicBezTo>
                <a:cubicBezTo>
                  <a:pt x="1451" y="19"/>
                  <a:pt x="1589" y="19"/>
                  <a:pt x="1728" y="16"/>
                </a:cubicBezTo>
                <a:cubicBezTo>
                  <a:pt x="1758" y="15"/>
                  <a:pt x="1785" y="4"/>
                  <a:pt x="1816" y="4"/>
                </a:cubicBezTo>
              </a:path>
            </a:pathLst>
          </a:custGeom>
          <a:noFill/>
          <a:ln w="9525">
            <a:solidFill>
              <a:schemeClr val="tx1"/>
            </a:solidFill>
            <a:round/>
            <a:headEnd/>
            <a:tailEnd/>
          </a:ln>
        </p:spPr>
        <p:txBody>
          <a:bodyPr/>
          <a:lstStyle/>
          <a:p>
            <a:endParaRPr lang="en-US"/>
          </a:p>
        </p:txBody>
      </p:sp>
      <p:sp>
        <p:nvSpPr>
          <p:cNvPr id="497670" name="Freeform 6"/>
          <p:cNvSpPr>
            <a:spLocks/>
          </p:cNvSpPr>
          <p:nvPr/>
        </p:nvSpPr>
        <p:spPr bwMode="auto">
          <a:xfrm>
            <a:off x="3354388" y="4489450"/>
            <a:ext cx="228600" cy="198438"/>
          </a:xfrm>
          <a:custGeom>
            <a:avLst/>
            <a:gdLst>
              <a:gd name="T0" fmla="*/ 108365929 w 144"/>
              <a:gd name="T1" fmla="*/ 20161302 h 125"/>
              <a:gd name="T2" fmla="*/ 118446549 w 144"/>
              <a:gd name="T3" fmla="*/ 241935650 h 125"/>
              <a:gd name="T4" fmla="*/ 199091515 w 144"/>
              <a:gd name="T5" fmla="*/ 312500185 h 125"/>
              <a:gd name="T6" fmla="*/ 340221843 w 144"/>
              <a:gd name="T7" fmla="*/ 302419537 h 125"/>
              <a:gd name="T8" fmla="*/ 340221843 w 144"/>
              <a:gd name="T9" fmla="*/ 231855002 h 125"/>
              <a:gd name="T10" fmla="*/ 259575289 w 144"/>
              <a:gd name="T11" fmla="*/ 141129121 h 125"/>
              <a:gd name="T12" fmla="*/ 189010894 w 144"/>
              <a:gd name="T13" fmla="*/ 0 h 125"/>
              <a:gd name="T14" fmla="*/ 108365929 w 144"/>
              <a:gd name="T15" fmla="*/ 20161302 h 125"/>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125"/>
              <a:gd name="T26" fmla="*/ 144 w 144"/>
              <a:gd name="T27" fmla="*/ 125 h 1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125">
                <a:moveTo>
                  <a:pt x="43" y="8"/>
                </a:moveTo>
                <a:cubicBezTo>
                  <a:pt x="26" y="34"/>
                  <a:pt x="0" y="84"/>
                  <a:pt x="47" y="96"/>
                </a:cubicBezTo>
                <a:cubicBezTo>
                  <a:pt x="59" y="108"/>
                  <a:pt x="63" y="119"/>
                  <a:pt x="79" y="124"/>
                </a:cubicBezTo>
                <a:cubicBezTo>
                  <a:pt x="98" y="123"/>
                  <a:pt x="117" y="125"/>
                  <a:pt x="135" y="120"/>
                </a:cubicBezTo>
                <a:cubicBezTo>
                  <a:pt x="144" y="118"/>
                  <a:pt x="136" y="93"/>
                  <a:pt x="135" y="92"/>
                </a:cubicBezTo>
                <a:cubicBezTo>
                  <a:pt x="126" y="78"/>
                  <a:pt x="112" y="73"/>
                  <a:pt x="103" y="56"/>
                </a:cubicBezTo>
                <a:cubicBezTo>
                  <a:pt x="99" y="15"/>
                  <a:pt x="108" y="11"/>
                  <a:pt x="75" y="0"/>
                </a:cubicBezTo>
                <a:cubicBezTo>
                  <a:pt x="48" y="4"/>
                  <a:pt x="58" y="0"/>
                  <a:pt x="43" y="8"/>
                </a:cubicBezTo>
                <a:close/>
              </a:path>
            </a:pathLst>
          </a:custGeom>
          <a:solidFill>
            <a:srgbClr val="663300"/>
          </a:solidFill>
          <a:ln w="9525">
            <a:solidFill>
              <a:schemeClr val="tx1"/>
            </a:solidFill>
            <a:round/>
            <a:headEnd/>
            <a:tailEnd/>
          </a:ln>
        </p:spPr>
        <p:txBody>
          <a:bodyPr/>
          <a:lstStyle/>
          <a:p>
            <a:endParaRPr lang="en-US"/>
          </a:p>
        </p:txBody>
      </p:sp>
      <p:sp>
        <p:nvSpPr>
          <p:cNvPr id="497671" name="Freeform 7"/>
          <p:cNvSpPr>
            <a:spLocks/>
          </p:cNvSpPr>
          <p:nvPr/>
        </p:nvSpPr>
        <p:spPr bwMode="auto">
          <a:xfrm>
            <a:off x="3613150" y="4273550"/>
            <a:ext cx="188913" cy="179388"/>
          </a:xfrm>
          <a:custGeom>
            <a:avLst/>
            <a:gdLst>
              <a:gd name="T0" fmla="*/ 40322609 w 119"/>
              <a:gd name="T1" fmla="*/ 60483927 h 113"/>
              <a:gd name="T2" fmla="*/ 191532382 w 119"/>
              <a:gd name="T3" fmla="*/ 0 h 113"/>
              <a:gd name="T4" fmla="*/ 161290435 w 119"/>
              <a:gd name="T5" fmla="*/ 191532407 h 113"/>
              <a:gd name="T6" fmla="*/ 110887190 w 119"/>
              <a:gd name="T7" fmla="*/ 282258310 h 113"/>
              <a:gd name="T8" fmla="*/ 10080652 w 119"/>
              <a:gd name="T9" fmla="*/ 272177659 h 113"/>
              <a:gd name="T10" fmla="*/ 0 w 119"/>
              <a:gd name="T11" fmla="*/ 241935708 h 113"/>
              <a:gd name="T12" fmla="*/ 70564568 w 119"/>
              <a:gd name="T13" fmla="*/ 80645228 h 113"/>
              <a:gd name="T14" fmla="*/ 40322609 w 119"/>
              <a:gd name="T15" fmla="*/ 60483927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sp>
        <p:nvSpPr>
          <p:cNvPr id="497672" name="Freeform 8"/>
          <p:cNvSpPr>
            <a:spLocks/>
          </p:cNvSpPr>
          <p:nvPr/>
        </p:nvSpPr>
        <p:spPr bwMode="auto">
          <a:xfrm rot="-4640096">
            <a:off x="4235451" y="3384550"/>
            <a:ext cx="171450" cy="288925"/>
          </a:xfrm>
          <a:custGeom>
            <a:avLst/>
            <a:gdLst>
              <a:gd name="T0" fmla="*/ 171370626 w 108"/>
              <a:gd name="T1" fmla="*/ 20161249 h 182"/>
              <a:gd name="T2" fmla="*/ 272176897 w 108"/>
              <a:gd name="T3" fmla="*/ 50403120 h 182"/>
              <a:gd name="T4" fmla="*/ 211693164 w 108"/>
              <a:gd name="T5" fmla="*/ 221773775 h 182"/>
              <a:gd name="T6" fmla="*/ 131048138 w 108"/>
              <a:gd name="T7" fmla="*/ 372983099 h 182"/>
              <a:gd name="T8" fmla="*/ 110886893 w 108"/>
              <a:gd name="T9" fmla="*/ 443547550 h 182"/>
              <a:gd name="T10" fmla="*/ 80645002 w 108"/>
              <a:gd name="T11" fmla="*/ 453628171 h 182"/>
              <a:gd name="T12" fmla="*/ 10080625 w 108"/>
              <a:gd name="T13" fmla="*/ 443547550 h 182"/>
              <a:gd name="T14" fmla="*/ 20161251 w 108"/>
              <a:gd name="T15" fmla="*/ 403224964 h 182"/>
              <a:gd name="T16" fmla="*/ 110886893 w 108"/>
              <a:gd name="T17" fmla="*/ 191531860 h 182"/>
              <a:gd name="T18" fmla="*/ 141128760 w 108"/>
              <a:gd name="T19" fmla="*/ 131048131 h 182"/>
              <a:gd name="T20" fmla="*/ 191531870 w 108"/>
              <a:gd name="T21" fmla="*/ 70564376 h 182"/>
              <a:gd name="T22" fmla="*/ 201612493 w 108"/>
              <a:gd name="T23" fmla="*/ 40322499 h 182"/>
              <a:gd name="T24" fmla="*/ 171370626 w 108"/>
              <a:gd name="T25" fmla="*/ 20161249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497673" name="Freeform 9"/>
          <p:cNvSpPr>
            <a:spLocks/>
          </p:cNvSpPr>
          <p:nvPr/>
        </p:nvSpPr>
        <p:spPr bwMode="auto">
          <a:xfrm>
            <a:off x="3614738" y="3440113"/>
            <a:ext cx="219075" cy="103187"/>
          </a:xfrm>
          <a:custGeom>
            <a:avLst/>
            <a:gdLst>
              <a:gd name="T0" fmla="*/ 269655905 w 138"/>
              <a:gd name="T1" fmla="*/ 42841647 h 65"/>
              <a:gd name="T2" fmla="*/ 128527168 w 138"/>
              <a:gd name="T3" fmla="*/ 2519350 h 65"/>
              <a:gd name="T4" fmla="*/ 7559675 w 138"/>
              <a:gd name="T5" fmla="*/ 63002802 h 65"/>
              <a:gd name="T6" fmla="*/ 17640298 w 138"/>
              <a:gd name="T7" fmla="*/ 123486256 h 65"/>
              <a:gd name="T8" fmla="*/ 148688409 w 138"/>
              <a:gd name="T9" fmla="*/ 93244517 h 65"/>
              <a:gd name="T10" fmla="*/ 289817146 w 138"/>
              <a:gd name="T11" fmla="*/ 163808541 h 65"/>
              <a:gd name="T12" fmla="*/ 279736525 w 138"/>
              <a:gd name="T13" fmla="*/ 83163945 h 65"/>
              <a:gd name="T14" fmla="*/ 269655905 w 138"/>
              <a:gd name="T15" fmla="*/ 4284164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497674" name="Freeform 10"/>
          <p:cNvSpPr>
            <a:spLocks/>
          </p:cNvSpPr>
          <p:nvPr/>
        </p:nvSpPr>
        <p:spPr bwMode="auto">
          <a:xfrm>
            <a:off x="3416300" y="3657600"/>
            <a:ext cx="228600" cy="198438"/>
          </a:xfrm>
          <a:custGeom>
            <a:avLst/>
            <a:gdLst>
              <a:gd name="T0" fmla="*/ 100806232 w 144"/>
              <a:gd name="T1" fmla="*/ 70564560 h 125"/>
              <a:gd name="T2" fmla="*/ 231854376 w 144"/>
              <a:gd name="T3" fmla="*/ 0 h 125"/>
              <a:gd name="T4" fmla="*/ 231854376 w 144"/>
              <a:gd name="T5" fmla="*/ 231855002 h 125"/>
              <a:gd name="T6" fmla="*/ 0 w 144"/>
              <a:gd name="T7" fmla="*/ 221774354 h 125"/>
              <a:gd name="T8" fmla="*/ 70564370 w 144"/>
              <a:gd name="T9" fmla="*/ 110887177 h 125"/>
              <a:gd name="T10" fmla="*/ 100806232 w 144"/>
              <a:gd name="T11" fmla="*/ 70564560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497675" name="Freeform 11"/>
          <p:cNvSpPr>
            <a:spLocks/>
          </p:cNvSpPr>
          <p:nvPr/>
        </p:nvSpPr>
        <p:spPr bwMode="auto">
          <a:xfrm>
            <a:off x="5002213" y="4591050"/>
            <a:ext cx="219075" cy="247650"/>
          </a:xfrm>
          <a:custGeom>
            <a:avLst/>
            <a:gdLst>
              <a:gd name="T0" fmla="*/ 42843443 w 138"/>
              <a:gd name="T1" fmla="*/ 393144320 h 156"/>
              <a:gd name="T2" fmla="*/ 163810927 w 138"/>
              <a:gd name="T3" fmla="*/ 211693141 h 156"/>
              <a:gd name="T4" fmla="*/ 264615595 w 138"/>
              <a:gd name="T5" fmla="*/ 60483751 h 156"/>
              <a:gd name="T6" fmla="*/ 304938077 w 138"/>
              <a:gd name="T7" fmla="*/ 0 h 156"/>
              <a:gd name="T8" fmla="*/ 244454354 w 138"/>
              <a:gd name="T9" fmla="*/ 201612471 h 156"/>
              <a:gd name="T10" fmla="*/ 214212492 w 138"/>
              <a:gd name="T11" fmla="*/ 262096247 h 156"/>
              <a:gd name="T12" fmla="*/ 153728719 w 138"/>
              <a:gd name="T13" fmla="*/ 302418731 h 156"/>
              <a:gd name="T14" fmla="*/ 123486857 w 138"/>
              <a:gd name="T15" fmla="*/ 322579973 h 156"/>
              <a:gd name="T16" fmla="*/ 42843443 w 138"/>
              <a:gd name="T17" fmla="*/ 383063699 h 156"/>
              <a:gd name="T18" fmla="*/ 42843443 w 138"/>
              <a:gd name="T19" fmla="*/ 393144320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8"/>
              <a:gd name="T31" fmla="*/ 0 h 156"/>
              <a:gd name="T32" fmla="*/ 138 w 138"/>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 h="156">
                <a:moveTo>
                  <a:pt x="17" y="156"/>
                </a:moveTo>
                <a:cubicBezTo>
                  <a:pt x="38" y="128"/>
                  <a:pt x="35" y="104"/>
                  <a:pt x="65" y="84"/>
                </a:cubicBezTo>
                <a:cubicBezTo>
                  <a:pt x="79" y="63"/>
                  <a:pt x="91" y="45"/>
                  <a:pt x="105" y="24"/>
                </a:cubicBezTo>
                <a:cubicBezTo>
                  <a:pt x="110" y="16"/>
                  <a:pt x="121" y="0"/>
                  <a:pt x="121" y="0"/>
                </a:cubicBezTo>
                <a:cubicBezTo>
                  <a:pt x="138" y="26"/>
                  <a:pt x="112" y="58"/>
                  <a:pt x="97" y="80"/>
                </a:cubicBezTo>
                <a:cubicBezTo>
                  <a:pt x="92" y="87"/>
                  <a:pt x="91" y="98"/>
                  <a:pt x="85" y="104"/>
                </a:cubicBezTo>
                <a:cubicBezTo>
                  <a:pt x="78" y="111"/>
                  <a:pt x="69" y="115"/>
                  <a:pt x="61" y="120"/>
                </a:cubicBezTo>
                <a:cubicBezTo>
                  <a:pt x="57" y="123"/>
                  <a:pt x="49" y="128"/>
                  <a:pt x="49" y="128"/>
                </a:cubicBezTo>
                <a:cubicBezTo>
                  <a:pt x="40" y="142"/>
                  <a:pt x="33" y="147"/>
                  <a:pt x="17" y="152"/>
                </a:cubicBezTo>
                <a:cubicBezTo>
                  <a:pt x="0" y="146"/>
                  <a:pt x="1" y="146"/>
                  <a:pt x="17" y="156"/>
                </a:cubicBezTo>
                <a:close/>
              </a:path>
            </a:pathLst>
          </a:custGeom>
          <a:solidFill>
            <a:srgbClr val="663300"/>
          </a:solidFill>
          <a:ln w="9525">
            <a:solidFill>
              <a:schemeClr val="tx1"/>
            </a:solidFill>
            <a:round/>
            <a:headEnd/>
            <a:tailEnd/>
          </a:ln>
        </p:spPr>
        <p:txBody>
          <a:bodyPr/>
          <a:lstStyle/>
          <a:p>
            <a:endParaRPr lang="en-US"/>
          </a:p>
        </p:txBody>
      </p:sp>
      <p:sp>
        <p:nvSpPr>
          <p:cNvPr id="497676" name="Freeform 12"/>
          <p:cNvSpPr>
            <a:spLocks/>
          </p:cNvSpPr>
          <p:nvPr/>
        </p:nvSpPr>
        <p:spPr bwMode="auto">
          <a:xfrm>
            <a:off x="3651250" y="4775200"/>
            <a:ext cx="109538" cy="114300"/>
          </a:xfrm>
          <a:custGeom>
            <a:avLst/>
            <a:gdLst>
              <a:gd name="T0" fmla="*/ 20161339 w 69"/>
              <a:gd name="T1" fmla="*/ 80644991 h 72"/>
              <a:gd name="T2" fmla="*/ 80645357 w 69"/>
              <a:gd name="T3" fmla="*/ 0 h 72"/>
              <a:gd name="T4" fmla="*/ 70564691 w 69"/>
              <a:gd name="T5" fmla="*/ 181451223 h 72"/>
              <a:gd name="T6" fmla="*/ 20161339 w 69"/>
              <a:gd name="T7" fmla="*/ 80644991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497677" name="Freeform 13"/>
          <p:cNvSpPr>
            <a:spLocks/>
          </p:cNvSpPr>
          <p:nvPr/>
        </p:nvSpPr>
        <p:spPr bwMode="auto">
          <a:xfrm>
            <a:off x="4359275" y="3949700"/>
            <a:ext cx="144463" cy="96838"/>
          </a:xfrm>
          <a:custGeom>
            <a:avLst/>
            <a:gdLst>
              <a:gd name="T0" fmla="*/ 45362967 w 91"/>
              <a:gd name="T1" fmla="*/ 100806770 h 61"/>
              <a:gd name="T2" fmla="*/ 146169569 w 91"/>
              <a:gd name="T3" fmla="*/ 0 h 61"/>
              <a:gd name="T4" fmla="*/ 45362967 w 91"/>
              <a:gd name="T5" fmla="*/ 151210168 h 61"/>
              <a:gd name="T6" fmla="*/ 5040330 w 91"/>
              <a:gd name="T7" fmla="*/ 141129493 h 61"/>
              <a:gd name="T8" fmla="*/ 45362967 w 91"/>
              <a:gd name="T9" fmla="*/ 10080677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497678" name="Freeform 14"/>
          <p:cNvSpPr>
            <a:spLocks/>
          </p:cNvSpPr>
          <p:nvPr/>
        </p:nvSpPr>
        <p:spPr bwMode="auto">
          <a:xfrm>
            <a:off x="5318125" y="5557838"/>
            <a:ext cx="127000" cy="227012"/>
          </a:xfrm>
          <a:custGeom>
            <a:avLst/>
            <a:gdLst>
              <a:gd name="T0" fmla="*/ 45362808 w 80"/>
              <a:gd name="T1" fmla="*/ 279735914 h 143"/>
              <a:gd name="T2" fmla="*/ 115927193 w 80"/>
              <a:gd name="T3" fmla="*/ 7559658 h 143"/>
              <a:gd name="T4" fmla="*/ 176410920 w 80"/>
              <a:gd name="T5" fmla="*/ 17640260 h 143"/>
              <a:gd name="T6" fmla="*/ 146169056 w 80"/>
              <a:gd name="T7" fmla="*/ 138607485 h 143"/>
              <a:gd name="T8" fmla="*/ 45362808 w 80"/>
              <a:gd name="T9" fmla="*/ 279735914 h 143"/>
              <a:gd name="T10" fmla="*/ 0 60000 65536"/>
              <a:gd name="T11" fmla="*/ 0 60000 65536"/>
              <a:gd name="T12" fmla="*/ 0 60000 65536"/>
              <a:gd name="T13" fmla="*/ 0 60000 65536"/>
              <a:gd name="T14" fmla="*/ 0 60000 65536"/>
              <a:gd name="T15" fmla="*/ 0 w 80"/>
              <a:gd name="T16" fmla="*/ 0 h 143"/>
              <a:gd name="T17" fmla="*/ 80 w 80"/>
              <a:gd name="T18" fmla="*/ 143 h 143"/>
            </a:gdLst>
            <a:ahLst/>
            <a:cxnLst>
              <a:cxn ang="T10">
                <a:pos x="T0" y="T1"/>
              </a:cxn>
              <a:cxn ang="T11">
                <a:pos x="T2" y="T3"/>
              </a:cxn>
              <a:cxn ang="T12">
                <a:pos x="T4" y="T5"/>
              </a:cxn>
              <a:cxn ang="T13">
                <a:pos x="T6" y="T7"/>
              </a:cxn>
              <a:cxn ang="T14">
                <a:pos x="T8" y="T9"/>
              </a:cxn>
            </a:cxnLst>
            <a:rect l="T15" t="T16" r="T17" b="T18"/>
            <a:pathLst>
              <a:path w="80" h="143">
                <a:moveTo>
                  <a:pt x="18" y="111"/>
                </a:moveTo>
                <a:cubicBezTo>
                  <a:pt x="31" y="73"/>
                  <a:pt x="0" y="26"/>
                  <a:pt x="46" y="3"/>
                </a:cubicBezTo>
                <a:cubicBezTo>
                  <a:pt x="54" y="4"/>
                  <a:pt x="65" y="0"/>
                  <a:pt x="70" y="7"/>
                </a:cubicBezTo>
                <a:cubicBezTo>
                  <a:pt x="80" y="20"/>
                  <a:pt x="58" y="55"/>
                  <a:pt x="58" y="55"/>
                </a:cubicBezTo>
                <a:cubicBezTo>
                  <a:pt x="50" y="143"/>
                  <a:pt x="66" y="63"/>
                  <a:pt x="18" y="111"/>
                </a:cubicBezTo>
                <a:close/>
              </a:path>
            </a:pathLst>
          </a:custGeom>
          <a:solidFill>
            <a:srgbClr val="663300"/>
          </a:solidFill>
          <a:ln w="9525">
            <a:solidFill>
              <a:schemeClr val="tx1"/>
            </a:solidFill>
            <a:round/>
            <a:headEnd/>
            <a:tailEnd/>
          </a:ln>
        </p:spPr>
        <p:txBody>
          <a:bodyPr/>
          <a:lstStyle/>
          <a:p>
            <a:endParaRPr lang="en-US"/>
          </a:p>
        </p:txBody>
      </p:sp>
      <p:sp>
        <p:nvSpPr>
          <p:cNvPr id="497679" name="Freeform 15"/>
          <p:cNvSpPr>
            <a:spLocks/>
          </p:cNvSpPr>
          <p:nvPr/>
        </p:nvSpPr>
        <p:spPr bwMode="auto">
          <a:xfrm>
            <a:off x="4197350" y="5437188"/>
            <a:ext cx="96838" cy="119062"/>
          </a:xfrm>
          <a:custGeom>
            <a:avLst/>
            <a:gdLst>
              <a:gd name="T0" fmla="*/ 0 w 61"/>
              <a:gd name="T1" fmla="*/ 189010104 h 75"/>
              <a:gd name="T2" fmla="*/ 70564746 w 61"/>
              <a:gd name="T3" fmla="*/ 7559643 h 75"/>
              <a:gd name="T4" fmla="*/ 141129493 w 61"/>
              <a:gd name="T5" fmla="*/ 17640225 h 75"/>
              <a:gd name="T6" fmla="*/ 131048818 w 61"/>
              <a:gd name="T7" fmla="*/ 78123715 h 75"/>
              <a:gd name="T8" fmla="*/ 0 w 61"/>
              <a:gd name="T9" fmla="*/ 189010104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497680" name="Freeform 16"/>
          <p:cNvSpPr>
            <a:spLocks/>
          </p:cNvSpPr>
          <p:nvPr/>
        </p:nvSpPr>
        <p:spPr bwMode="auto">
          <a:xfrm>
            <a:off x="5508625" y="4173538"/>
            <a:ext cx="127000" cy="227012"/>
          </a:xfrm>
          <a:custGeom>
            <a:avLst/>
            <a:gdLst>
              <a:gd name="T0" fmla="*/ 45362808 w 80"/>
              <a:gd name="T1" fmla="*/ 279735914 h 143"/>
              <a:gd name="T2" fmla="*/ 115927193 w 80"/>
              <a:gd name="T3" fmla="*/ 7559658 h 143"/>
              <a:gd name="T4" fmla="*/ 176410920 w 80"/>
              <a:gd name="T5" fmla="*/ 17640260 h 143"/>
              <a:gd name="T6" fmla="*/ 146169056 w 80"/>
              <a:gd name="T7" fmla="*/ 138607485 h 143"/>
              <a:gd name="T8" fmla="*/ 45362808 w 80"/>
              <a:gd name="T9" fmla="*/ 279735914 h 143"/>
              <a:gd name="T10" fmla="*/ 0 60000 65536"/>
              <a:gd name="T11" fmla="*/ 0 60000 65536"/>
              <a:gd name="T12" fmla="*/ 0 60000 65536"/>
              <a:gd name="T13" fmla="*/ 0 60000 65536"/>
              <a:gd name="T14" fmla="*/ 0 60000 65536"/>
              <a:gd name="T15" fmla="*/ 0 w 80"/>
              <a:gd name="T16" fmla="*/ 0 h 143"/>
              <a:gd name="T17" fmla="*/ 80 w 80"/>
              <a:gd name="T18" fmla="*/ 143 h 143"/>
            </a:gdLst>
            <a:ahLst/>
            <a:cxnLst>
              <a:cxn ang="T10">
                <a:pos x="T0" y="T1"/>
              </a:cxn>
              <a:cxn ang="T11">
                <a:pos x="T2" y="T3"/>
              </a:cxn>
              <a:cxn ang="T12">
                <a:pos x="T4" y="T5"/>
              </a:cxn>
              <a:cxn ang="T13">
                <a:pos x="T6" y="T7"/>
              </a:cxn>
              <a:cxn ang="T14">
                <a:pos x="T8" y="T9"/>
              </a:cxn>
            </a:cxnLst>
            <a:rect l="T15" t="T16" r="T17" b="T18"/>
            <a:pathLst>
              <a:path w="80" h="143">
                <a:moveTo>
                  <a:pt x="18" y="111"/>
                </a:moveTo>
                <a:cubicBezTo>
                  <a:pt x="31" y="73"/>
                  <a:pt x="0" y="26"/>
                  <a:pt x="46" y="3"/>
                </a:cubicBezTo>
                <a:cubicBezTo>
                  <a:pt x="54" y="4"/>
                  <a:pt x="65" y="0"/>
                  <a:pt x="70" y="7"/>
                </a:cubicBezTo>
                <a:cubicBezTo>
                  <a:pt x="80" y="20"/>
                  <a:pt x="58" y="55"/>
                  <a:pt x="58" y="55"/>
                </a:cubicBezTo>
                <a:cubicBezTo>
                  <a:pt x="50" y="143"/>
                  <a:pt x="66" y="63"/>
                  <a:pt x="18" y="111"/>
                </a:cubicBezTo>
                <a:close/>
              </a:path>
            </a:pathLst>
          </a:custGeom>
          <a:solidFill>
            <a:srgbClr val="663300"/>
          </a:solidFill>
          <a:ln w="9525">
            <a:solidFill>
              <a:schemeClr val="tx1"/>
            </a:solidFill>
            <a:round/>
            <a:headEnd/>
            <a:tailEnd/>
          </a:ln>
        </p:spPr>
        <p:txBody>
          <a:bodyPr/>
          <a:lstStyle/>
          <a:p>
            <a:endParaRPr lang="en-US"/>
          </a:p>
        </p:txBody>
      </p:sp>
      <p:sp>
        <p:nvSpPr>
          <p:cNvPr id="497681" name="Freeform 17"/>
          <p:cNvSpPr>
            <a:spLocks/>
          </p:cNvSpPr>
          <p:nvPr/>
        </p:nvSpPr>
        <p:spPr bwMode="auto">
          <a:xfrm>
            <a:off x="5838825" y="5583238"/>
            <a:ext cx="127000" cy="227012"/>
          </a:xfrm>
          <a:custGeom>
            <a:avLst/>
            <a:gdLst>
              <a:gd name="T0" fmla="*/ 45362808 w 80"/>
              <a:gd name="T1" fmla="*/ 279735914 h 143"/>
              <a:gd name="T2" fmla="*/ 115927193 w 80"/>
              <a:gd name="T3" fmla="*/ 7559658 h 143"/>
              <a:gd name="T4" fmla="*/ 176410920 w 80"/>
              <a:gd name="T5" fmla="*/ 17640260 h 143"/>
              <a:gd name="T6" fmla="*/ 146169056 w 80"/>
              <a:gd name="T7" fmla="*/ 138607485 h 143"/>
              <a:gd name="T8" fmla="*/ 45362808 w 80"/>
              <a:gd name="T9" fmla="*/ 279735914 h 143"/>
              <a:gd name="T10" fmla="*/ 0 60000 65536"/>
              <a:gd name="T11" fmla="*/ 0 60000 65536"/>
              <a:gd name="T12" fmla="*/ 0 60000 65536"/>
              <a:gd name="T13" fmla="*/ 0 60000 65536"/>
              <a:gd name="T14" fmla="*/ 0 60000 65536"/>
              <a:gd name="T15" fmla="*/ 0 w 80"/>
              <a:gd name="T16" fmla="*/ 0 h 143"/>
              <a:gd name="T17" fmla="*/ 80 w 80"/>
              <a:gd name="T18" fmla="*/ 143 h 143"/>
            </a:gdLst>
            <a:ahLst/>
            <a:cxnLst>
              <a:cxn ang="T10">
                <a:pos x="T0" y="T1"/>
              </a:cxn>
              <a:cxn ang="T11">
                <a:pos x="T2" y="T3"/>
              </a:cxn>
              <a:cxn ang="T12">
                <a:pos x="T4" y="T5"/>
              </a:cxn>
              <a:cxn ang="T13">
                <a:pos x="T6" y="T7"/>
              </a:cxn>
              <a:cxn ang="T14">
                <a:pos x="T8" y="T9"/>
              </a:cxn>
            </a:cxnLst>
            <a:rect l="T15" t="T16" r="T17" b="T18"/>
            <a:pathLst>
              <a:path w="80" h="143">
                <a:moveTo>
                  <a:pt x="18" y="111"/>
                </a:moveTo>
                <a:cubicBezTo>
                  <a:pt x="31" y="73"/>
                  <a:pt x="0" y="26"/>
                  <a:pt x="46" y="3"/>
                </a:cubicBezTo>
                <a:cubicBezTo>
                  <a:pt x="54" y="4"/>
                  <a:pt x="65" y="0"/>
                  <a:pt x="70" y="7"/>
                </a:cubicBezTo>
                <a:cubicBezTo>
                  <a:pt x="80" y="20"/>
                  <a:pt x="58" y="55"/>
                  <a:pt x="58" y="55"/>
                </a:cubicBezTo>
                <a:cubicBezTo>
                  <a:pt x="50" y="143"/>
                  <a:pt x="66" y="63"/>
                  <a:pt x="18" y="111"/>
                </a:cubicBezTo>
                <a:close/>
              </a:path>
            </a:pathLst>
          </a:custGeom>
          <a:solidFill>
            <a:srgbClr val="663300"/>
          </a:solidFill>
          <a:ln w="9525">
            <a:solidFill>
              <a:schemeClr val="tx1"/>
            </a:solidFill>
            <a:round/>
            <a:headEnd/>
            <a:tailEnd/>
          </a:ln>
        </p:spPr>
        <p:txBody>
          <a:bodyPr/>
          <a:lstStyle/>
          <a:p>
            <a:endParaRPr lang="en-US"/>
          </a:p>
        </p:txBody>
      </p:sp>
      <p:sp>
        <p:nvSpPr>
          <p:cNvPr id="497682" name="Freeform 18"/>
          <p:cNvSpPr>
            <a:spLocks/>
          </p:cNvSpPr>
          <p:nvPr/>
        </p:nvSpPr>
        <p:spPr bwMode="auto">
          <a:xfrm>
            <a:off x="3452813" y="3975100"/>
            <a:ext cx="219075" cy="247650"/>
          </a:xfrm>
          <a:custGeom>
            <a:avLst/>
            <a:gdLst>
              <a:gd name="T0" fmla="*/ 42843443 w 138"/>
              <a:gd name="T1" fmla="*/ 393144320 h 156"/>
              <a:gd name="T2" fmla="*/ 163810927 w 138"/>
              <a:gd name="T3" fmla="*/ 211693141 h 156"/>
              <a:gd name="T4" fmla="*/ 264615595 w 138"/>
              <a:gd name="T5" fmla="*/ 60483751 h 156"/>
              <a:gd name="T6" fmla="*/ 304938077 w 138"/>
              <a:gd name="T7" fmla="*/ 0 h 156"/>
              <a:gd name="T8" fmla="*/ 244454354 w 138"/>
              <a:gd name="T9" fmla="*/ 201612471 h 156"/>
              <a:gd name="T10" fmla="*/ 214212492 w 138"/>
              <a:gd name="T11" fmla="*/ 262096247 h 156"/>
              <a:gd name="T12" fmla="*/ 153728719 w 138"/>
              <a:gd name="T13" fmla="*/ 302418731 h 156"/>
              <a:gd name="T14" fmla="*/ 123486857 w 138"/>
              <a:gd name="T15" fmla="*/ 322579973 h 156"/>
              <a:gd name="T16" fmla="*/ 42843443 w 138"/>
              <a:gd name="T17" fmla="*/ 383063699 h 156"/>
              <a:gd name="T18" fmla="*/ 42843443 w 138"/>
              <a:gd name="T19" fmla="*/ 393144320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8"/>
              <a:gd name="T31" fmla="*/ 0 h 156"/>
              <a:gd name="T32" fmla="*/ 138 w 138"/>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 h="156">
                <a:moveTo>
                  <a:pt x="17" y="156"/>
                </a:moveTo>
                <a:cubicBezTo>
                  <a:pt x="38" y="128"/>
                  <a:pt x="35" y="104"/>
                  <a:pt x="65" y="84"/>
                </a:cubicBezTo>
                <a:cubicBezTo>
                  <a:pt x="79" y="63"/>
                  <a:pt x="91" y="45"/>
                  <a:pt x="105" y="24"/>
                </a:cubicBezTo>
                <a:cubicBezTo>
                  <a:pt x="110" y="16"/>
                  <a:pt x="121" y="0"/>
                  <a:pt x="121" y="0"/>
                </a:cubicBezTo>
                <a:cubicBezTo>
                  <a:pt x="138" y="26"/>
                  <a:pt x="112" y="58"/>
                  <a:pt x="97" y="80"/>
                </a:cubicBezTo>
                <a:cubicBezTo>
                  <a:pt x="92" y="87"/>
                  <a:pt x="91" y="98"/>
                  <a:pt x="85" y="104"/>
                </a:cubicBezTo>
                <a:cubicBezTo>
                  <a:pt x="78" y="111"/>
                  <a:pt x="69" y="115"/>
                  <a:pt x="61" y="120"/>
                </a:cubicBezTo>
                <a:cubicBezTo>
                  <a:pt x="57" y="123"/>
                  <a:pt x="49" y="128"/>
                  <a:pt x="49" y="128"/>
                </a:cubicBezTo>
                <a:cubicBezTo>
                  <a:pt x="40" y="142"/>
                  <a:pt x="33" y="147"/>
                  <a:pt x="17" y="152"/>
                </a:cubicBezTo>
                <a:cubicBezTo>
                  <a:pt x="0" y="146"/>
                  <a:pt x="1" y="146"/>
                  <a:pt x="17" y="156"/>
                </a:cubicBezTo>
                <a:close/>
              </a:path>
            </a:pathLst>
          </a:custGeom>
          <a:solidFill>
            <a:srgbClr val="663300"/>
          </a:solidFill>
          <a:ln w="9525">
            <a:solidFill>
              <a:schemeClr val="tx1"/>
            </a:solidFill>
            <a:round/>
            <a:headEnd/>
            <a:tailEnd/>
          </a:ln>
        </p:spPr>
        <p:txBody>
          <a:bodyPr/>
          <a:lstStyle/>
          <a:p>
            <a:endParaRPr lang="en-US"/>
          </a:p>
        </p:txBody>
      </p:sp>
      <p:sp>
        <p:nvSpPr>
          <p:cNvPr id="497683" name="Freeform 19"/>
          <p:cNvSpPr>
            <a:spLocks/>
          </p:cNvSpPr>
          <p:nvPr/>
        </p:nvSpPr>
        <p:spPr bwMode="auto">
          <a:xfrm rot="6026248">
            <a:off x="5465762" y="5111751"/>
            <a:ext cx="219075" cy="247650"/>
          </a:xfrm>
          <a:custGeom>
            <a:avLst/>
            <a:gdLst>
              <a:gd name="T0" fmla="*/ 42843443 w 138"/>
              <a:gd name="T1" fmla="*/ 393144320 h 156"/>
              <a:gd name="T2" fmla="*/ 163810927 w 138"/>
              <a:gd name="T3" fmla="*/ 211693141 h 156"/>
              <a:gd name="T4" fmla="*/ 264615595 w 138"/>
              <a:gd name="T5" fmla="*/ 60483751 h 156"/>
              <a:gd name="T6" fmla="*/ 304938077 w 138"/>
              <a:gd name="T7" fmla="*/ 0 h 156"/>
              <a:gd name="T8" fmla="*/ 244454354 w 138"/>
              <a:gd name="T9" fmla="*/ 201612471 h 156"/>
              <a:gd name="T10" fmla="*/ 214212492 w 138"/>
              <a:gd name="T11" fmla="*/ 262096247 h 156"/>
              <a:gd name="T12" fmla="*/ 153728719 w 138"/>
              <a:gd name="T13" fmla="*/ 302418731 h 156"/>
              <a:gd name="T14" fmla="*/ 123486857 w 138"/>
              <a:gd name="T15" fmla="*/ 322579973 h 156"/>
              <a:gd name="T16" fmla="*/ 42843443 w 138"/>
              <a:gd name="T17" fmla="*/ 383063699 h 156"/>
              <a:gd name="T18" fmla="*/ 42843443 w 138"/>
              <a:gd name="T19" fmla="*/ 393144320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8"/>
              <a:gd name="T31" fmla="*/ 0 h 156"/>
              <a:gd name="T32" fmla="*/ 138 w 138"/>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 h="156">
                <a:moveTo>
                  <a:pt x="17" y="156"/>
                </a:moveTo>
                <a:cubicBezTo>
                  <a:pt x="38" y="128"/>
                  <a:pt x="35" y="104"/>
                  <a:pt x="65" y="84"/>
                </a:cubicBezTo>
                <a:cubicBezTo>
                  <a:pt x="79" y="63"/>
                  <a:pt x="91" y="45"/>
                  <a:pt x="105" y="24"/>
                </a:cubicBezTo>
                <a:cubicBezTo>
                  <a:pt x="110" y="16"/>
                  <a:pt x="121" y="0"/>
                  <a:pt x="121" y="0"/>
                </a:cubicBezTo>
                <a:cubicBezTo>
                  <a:pt x="138" y="26"/>
                  <a:pt x="112" y="58"/>
                  <a:pt x="97" y="80"/>
                </a:cubicBezTo>
                <a:cubicBezTo>
                  <a:pt x="92" y="87"/>
                  <a:pt x="91" y="98"/>
                  <a:pt x="85" y="104"/>
                </a:cubicBezTo>
                <a:cubicBezTo>
                  <a:pt x="78" y="111"/>
                  <a:pt x="69" y="115"/>
                  <a:pt x="61" y="120"/>
                </a:cubicBezTo>
                <a:cubicBezTo>
                  <a:pt x="57" y="123"/>
                  <a:pt x="49" y="128"/>
                  <a:pt x="49" y="128"/>
                </a:cubicBezTo>
                <a:cubicBezTo>
                  <a:pt x="40" y="142"/>
                  <a:pt x="33" y="147"/>
                  <a:pt x="17" y="152"/>
                </a:cubicBezTo>
                <a:cubicBezTo>
                  <a:pt x="0" y="146"/>
                  <a:pt x="1" y="146"/>
                  <a:pt x="17" y="156"/>
                </a:cubicBezTo>
                <a:close/>
              </a:path>
            </a:pathLst>
          </a:custGeom>
          <a:solidFill>
            <a:srgbClr val="663300"/>
          </a:solidFill>
          <a:ln w="9525">
            <a:solidFill>
              <a:schemeClr val="tx1"/>
            </a:solidFill>
            <a:round/>
            <a:headEnd/>
            <a:tailEnd/>
          </a:ln>
        </p:spPr>
        <p:txBody>
          <a:bodyPr/>
          <a:lstStyle/>
          <a:p>
            <a:endParaRPr lang="en-US"/>
          </a:p>
        </p:txBody>
      </p:sp>
      <p:sp>
        <p:nvSpPr>
          <p:cNvPr id="497684" name="Freeform 20"/>
          <p:cNvSpPr>
            <a:spLocks/>
          </p:cNvSpPr>
          <p:nvPr/>
        </p:nvSpPr>
        <p:spPr bwMode="auto">
          <a:xfrm>
            <a:off x="5741988" y="3783013"/>
            <a:ext cx="219075" cy="103187"/>
          </a:xfrm>
          <a:custGeom>
            <a:avLst/>
            <a:gdLst>
              <a:gd name="T0" fmla="*/ 269655905 w 138"/>
              <a:gd name="T1" fmla="*/ 42841647 h 65"/>
              <a:gd name="T2" fmla="*/ 128527168 w 138"/>
              <a:gd name="T3" fmla="*/ 2519350 h 65"/>
              <a:gd name="T4" fmla="*/ 7559675 w 138"/>
              <a:gd name="T5" fmla="*/ 63002802 h 65"/>
              <a:gd name="T6" fmla="*/ 17640298 w 138"/>
              <a:gd name="T7" fmla="*/ 123486256 h 65"/>
              <a:gd name="T8" fmla="*/ 148688409 w 138"/>
              <a:gd name="T9" fmla="*/ 93244517 h 65"/>
              <a:gd name="T10" fmla="*/ 289817146 w 138"/>
              <a:gd name="T11" fmla="*/ 163808541 h 65"/>
              <a:gd name="T12" fmla="*/ 279736525 w 138"/>
              <a:gd name="T13" fmla="*/ 83163945 h 65"/>
              <a:gd name="T14" fmla="*/ 269655905 w 138"/>
              <a:gd name="T15" fmla="*/ 4284164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497685" name="Freeform 21"/>
          <p:cNvSpPr>
            <a:spLocks/>
          </p:cNvSpPr>
          <p:nvPr/>
        </p:nvSpPr>
        <p:spPr bwMode="auto">
          <a:xfrm>
            <a:off x="3900488" y="3916363"/>
            <a:ext cx="219075" cy="103187"/>
          </a:xfrm>
          <a:custGeom>
            <a:avLst/>
            <a:gdLst>
              <a:gd name="T0" fmla="*/ 269655905 w 138"/>
              <a:gd name="T1" fmla="*/ 42841647 h 65"/>
              <a:gd name="T2" fmla="*/ 128527168 w 138"/>
              <a:gd name="T3" fmla="*/ 2519350 h 65"/>
              <a:gd name="T4" fmla="*/ 7559675 w 138"/>
              <a:gd name="T5" fmla="*/ 63002802 h 65"/>
              <a:gd name="T6" fmla="*/ 17640298 w 138"/>
              <a:gd name="T7" fmla="*/ 123486256 h 65"/>
              <a:gd name="T8" fmla="*/ 148688409 w 138"/>
              <a:gd name="T9" fmla="*/ 93244517 h 65"/>
              <a:gd name="T10" fmla="*/ 289817146 w 138"/>
              <a:gd name="T11" fmla="*/ 163808541 h 65"/>
              <a:gd name="T12" fmla="*/ 279736525 w 138"/>
              <a:gd name="T13" fmla="*/ 83163945 h 65"/>
              <a:gd name="T14" fmla="*/ 269655905 w 138"/>
              <a:gd name="T15" fmla="*/ 4284164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497686" name="Freeform 22"/>
          <p:cNvSpPr>
            <a:spLocks/>
          </p:cNvSpPr>
          <p:nvPr/>
        </p:nvSpPr>
        <p:spPr bwMode="auto">
          <a:xfrm>
            <a:off x="4935538" y="5059363"/>
            <a:ext cx="219075" cy="103187"/>
          </a:xfrm>
          <a:custGeom>
            <a:avLst/>
            <a:gdLst>
              <a:gd name="T0" fmla="*/ 269655905 w 138"/>
              <a:gd name="T1" fmla="*/ 42841647 h 65"/>
              <a:gd name="T2" fmla="*/ 128527168 w 138"/>
              <a:gd name="T3" fmla="*/ 2519350 h 65"/>
              <a:gd name="T4" fmla="*/ 7559675 w 138"/>
              <a:gd name="T5" fmla="*/ 63002802 h 65"/>
              <a:gd name="T6" fmla="*/ 17640298 w 138"/>
              <a:gd name="T7" fmla="*/ 123486256 h 65"/>
              <a:gd name="T8" fmla="*/ 148688409 w 138"/>
              <a:gd name="T9" fmla="*/ 93244517 h 65"/>
              <a:gd name="T10" fmla="*/ 289817146 w 138"/>
              <a:gd name="T11" fmla="*/ 163808541 h 65"/>
              <a:gd name="T12" fmla="*/ 279736525 w 138"/>
              <a:gd name="T13" fmla="*/ 83163945 h 65"/>
              <a:gd name="T14" fmla="*/ 269655905 w 138"/>
              <a:gd name="T15" fmla="*/ 4284164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497687" name="Freeform 23"/>
          <p:cNvSpPr>
            <a:spLocks/>
          </p:cNvSpPr>
          <p:nvPr/>
        </p:nvSpPr>
        <p:spPr bwMode="auto">
          <a:xfrm>
            <a:off x="4635500" y="4692650"/>
            <a:ext cx="228600" cy="198438"/>
          </a:xfrm>
          <a:custGeom>
            <a:avLst/>
            <a:gdLst>
              <a:gd name="T0" fmla="*/ 100806232 w 144"/>
              <a:gd name="T1" fmla="*/ 70564560 h 125"/>
              <a:gd name="T2" fmla="*/ 231854376 w 144"/>
              <a:gd name="T3" fmla="*/ 0 h 125"/>
              <a:gd name="T4" fmla="*/ 231854376 w 144"/>
              <a:gd name="T5" fmla="*/ 231855002 h 125"/>
              <a:gd name="T6" fmla="*/ 0 w 144"/>
              <a:gd name="T7" fmla="*/ 221774354 h 125"/>
              <a:gd name="T8" fmla="*/ 70564370 w 144"/>
              <a:gd name="T9" fmla="*/ 110887177 h 125"/>
              <a:gd name="T10" fmla="*/ 100806232 w 144"/>
              <a:gd name="T11" fmla="*/ 70564560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497688" name="Freeform 24"/>
          <p:cNvSpPr>
            <a:spLocks/>
          </p:cNvSpPr>
          <p:nvPr/>
        </p:nvSpPr>
        <p:spPr bwMode="auto">
          <a:xfrm>
            <a:off x="3581400" y="5556250"/>
            <a:ext cx="228600" cy="198438"/>
          </a:xfrm>
          <a:custGeom>
            <a:avLst/>
            <a:gdLst>
              <a:gd name="T0" fmla="*/ 100806232 w 144"/>
              <a:gd name="T1" fmla="*/ 70564560 h 125"/>
              <a:gd name="T2" fmla="*/ 231854376 w 144"/>
              <a:gd name="T3" fmla="*/ 0 h 125"/>
              <a:gd name="T4" fmla="*/ 231854376 w 144"/>
              <a:gd name="T5" fmla="*/ 231855002 h 125"/>
              <a:gd name="T6" fmla="*/ 0 w 144"/>
              <a:gd name="T7" fmla="*/ 221774354 h 125"/>
              <a:gd name="T8" fmla="*/ 70564370 w 144"/>
              <a:gd name="T9" fmla="*/ 110887177 h 125"/>
              <a:gd name="T10" fmla="*/ 100806232 w 144"/>
              <a:gd name="T11" fmla="*/ 70564560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497689" name="Freeform 25"/>
          <p:cNvSpPr>
            <a:spLocks/>
          </p:cNvSpPr>
          <p:nvPr/>
        </p:nvSpPr>
        <p:spPr bwMode="auto">
          <a:xfrm>
            <a:off x="4718050" y="5397500"/>
            <a:ext cx="228600" cy="198438"/>
          </a:xfrm>
          <a:custGeom>
            <a:avLst/>
            <a:gdLst>
              <a:gd name="T0" fmla="*/ 100806232 w 144"/>
              <a:gd name="T1" fmla="*/ 70564560 h 125"/>
              <a:gd name="T2" fmla="*/ 231854376 w 144"/>
              <a:gd name="T3" fmla="*/ 0 h 125"/>
              <a:gd name="T4" fmla="*/ 231854376 w 144"/>
              <a:gd name="T5" fmla="*/ 231855002 h 125"/>
              <a:gd name="T6" fmla="*/ 0 w 144"/>
              <a:gd name="T7" fmla="*/ 221774354 h 125"/>
              <a:gd name="T8" fmla="*/ 70564370 w 144"/>
              <a:gd name="T9" fmla="*/ 110887177 h 125"/>
              <a:gd name="T10" fmla="*/ 100806232 w 144"/>
              <a:gd name="T11" fmla="*/ 70564560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497690" name="Freeform 26"/>
          <p:cNvSpPr>
            <a:spLocks/>
          </p:cNvSpPr>
          <p:nvPr/>
        </p:nvSpPr>
        <p:spPr bwMode="auto">
          <a:xfrm>
            <a:off x="4654550" y="3786188"/>
            <a:ext cx="96838" cy="119062"/>
          </a:xfrm>
          <a:custGeom>
            <a:avLst/>
            <a:gdLst>
              <a:gd name="T0" fmla="*/ 0 w 61"/>
              <a:gd name="T1" fmla="*/ 189010104 h 75"/>
              <a:gd name="T2" fmla="*/ 70564746 w 61"/>
              <a:gd name="T3" fmla="*/ 7559643 h 75"/>
              <a:gd name="T4" fmla="*/ 141129493 w 61"/>
              <a:gd name="T5" fmla="*/ 17640225 h 75"/>
              <a:gd name="T6" fmla="*/ 131048818 w 61"/>
              <a:gd name="T7" fmla="*/ 78123715 h 75"/>
              <a:gd name="T8" fmla="*/ 0 w 61"/>
              <a:gd name="T9" fmla="*/ 189010104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497691" name="Freeform 27"/>
          <p:cNvSpPr>
            <a:spLocks/>
          </p:cNvSpPr>
          <p:nvPr/>
        </p:nvSpPr>
        <p:spPr bwMode="auto">
          <a:xfrm>
            <a:off x="4241800" y="5748338"/>
            <a:ext cx="96838" cy="119062"/>
          </a:xfrm>
          <a:custGeom>
            <a:avLst/>
            <a:gdLst>
              <a:gd name="T0" fmla="*/ 0 w 61"/>
              <a:gd name="T1" fmla="*/ 189010104 h 75"/>
              <a:gd name="T2" fmla="*/ 70564746 w 61"/>
              <a:gd name="T3" fmla="*/ 7559643 h 75"/>
              <a:gd name="T4" fmla="*/ 141129493 w 61"/>
              <a:gd name="T5" fmla="*/ 17640225 h 75"/>
              <a:gd name="T6" fmla="*/ 131048818 w 61"/>
              <a:gd name="T7" fmla="*/ 78123715 h 75"/>
              <a:gd name="T8" fmla="*/ 0 w 61"/>
              <a:gd name="T9" fmla="*/ 189010104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497692" name="Freeform 28"/>
          <p:cNvSpPr>
            <a:spLocks/>
          </p:cNvSpPr>
          <p:nvPr/>
        </p:nvSpPr>
        <p:spPr bwMode="auto">
          <a:xfrm>
            <a:off x="5022850" y="5583238"/>
            <a:ext cx="96838" cy="119062"/>
          </a:xfrm>
          <a:custGeom>
            <a:avLst/>
            <a:gdLst>
              <a:gd name="T0" fmla="*/ 0 w 61"/>
              <a:gd name="T1" fmla="*/ 189010104 h 75"/>
              <a:gd name="T2" fmla="*/ 70564746 w 61"/>
              <a:gd name="T3" fmla="*/ 7559643 h 75"/>
              <a:gd name="T4" fmla="*/ 141129493 w 61"/>
              <a:gd name="T5" fmla="*/ 17640225 h 75"/>
              <a:gd name="T6" fmla="*/ 131048818 w 61"/>
              <a:gd name="T7" fmla="*/ 78123715 h 75"/>
              <a:gd name="T8" fmla="*/ 0 w 61"/>
              <a:gd name="T9" fmla="*/ 189010104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497693" name="Freeform 29"/>
          <p:cNvSpPr>
            <a:spLocks/>
          </p:cNvSpPr>
          <p:nvPr/>
        </p:nvSpPr>
        <p:spPr bwMode="auto">
          <a:xfrm>
            <a:off x="3892550" y="5099050"/>
            <a:ext cx="109538" cy="114300"/>
          </a:xfrm>
          <a:custGeom>
            <a:avLst/>
            <a:gdLst>
              <a:gd name="T0" fmla="*/ 20161339 w 69"/>
              <a:gd name="T1" fmla="*/ 80644991 h 72"/>
              <a:gd name="T2" fmla="*/ 80645357 w 69"/>
              <a:gd name="T3" fmla="*/ 0 h 72"/>
              <a:gd name="T4" fmla="*/ 70564691 w 69"/>
              <a:gd name="T5" fmla="*/ 181451223 h 72"/>
              <a:gd name="T6" fmla="*/ 20161339 w 69"/>
              <a:gd name="T7" fmla="*/ 80644991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497694" name="Freeform 30"/>
          <p:cNvSpPr>
            <a:spLocks/>
          </p:cNvSpPr>
          <p:nvPr/>
        </p:nvSpPr>
        <p:spPr bwMode="auto">
          <a:xfrm>
            <a:off x="5067300" y="4445000"/>
            <a:ext cx="109538" cy="114300"/>
          </a:xfrm>
          <a:custGeom>
            <a:avLst/>
            <a:gdLst>
              <a:gd name="T0" fmla="*/ 20161339 w 69"/>
              <a:gd name="T1" fmla="*/ 80644991 h 72"/>
              <a:gd name="T2" fmla="*/ 80645357 w 69"/>
              <a:gd name="T3" fmla="*/ 0 h 72"/>
              <a:gd name="T4" fmla="*/ 70564691 w 69"/>
              <a:gd name="T5" fmla="*/ 181451223 h 72"/>
              <a:gd name="T6" fmla="*/ 20161339 w 69"/>
              <a:gd name="T7" fmla="*/ 80644991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497695" name="Freeform 31"/>
          <p:cNvSpPr>
            <a:spLocks/>
          </p:cNvSpPr>
          <p:nvPr/>
        </p:nvSpPr>
        <p:spPr bwMode="auto">
          <a:xfrm>
            <a:off x="5721350" y="4730750"/>
            <a:ext cx="109538" cy="114300"/>
          </a:xfrm>
          <a:custGeom>
            <a:avLst/>
            <a:gdLst>
              <a:gd name="T0" fmla="*/ 20161339 w 69"/>
              <a:gd name="T1" fmla="*/ 80644991 h 72"/>
              <a:gd name="T2" fmla="*/ 80645357 w 69"/>
              <a:gd name="T3" fmla="*/ 0 h 72"/>
              <a:gd name="T4" fmla="*/ 70564691 w 69"/>
              <a:gd name="T5" fmla="*/ 181451223 h 72"/>
              <a:gd name="T6" fmla="*/ 20161339 w 69"/>
              <a:gd name="T7" fmla="*/ 80644991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497696" name="Freeform 32"/>
          <p:cNvSpPr>
            <a:spLocks/>
          </p:cNvSpPr>
          <p:nvPr/>
        </p:nvSpPr>
        <p:spPr bwMode="auto">
          <a:xfrm>
            <a:off x="4730750" y="3416300"/>
            <a:ext cx="109538" cy="114300"/>
          </a:xfrm>
          <a:custGeom>
            <a:avLst/>
            <a:gdLst>
              <a:gd name="T0" fmla="*/ 20161339 w 69"/>
              <a:gd name="T1" fmla="*/ 80644991 h 72"/>
              <a:gd name="T2" fmla="*/ 80645357 w 69"/>
              <a:gd name="T3" fmla="*/ 0 h 72"/>
              <a:gd name="T4" fmla="*/ 70564691 w 69"/>
              <a:gd name="T5" fmla="*/ 181451223 h 72"/>
              <a:gd name="T6" fmla="*/ 20161339 w 69"/>
              <a:gd name="T7" fmla="*/ 80644991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497697" name="Freeform 33"/>
          <p:cNvSpPr>
            <a:spLocks/>
          </p:cNvSpPr>
          <p:nvPr/>
        </p:nvSpPr>
        <p:spPr bwMode="auto">
          <a:xfrm>
            <a:off x="5365750" y="3765550"/>
            <a:ext cx="109538" cy="114300"/>
          </a:xfrm>
          <a:custGeom>
            <a:avLst/>
            <a:gdLst>
              <a:gd name="T0" fmla="*/ 20161339 w 69"/>
              <a:gd name="T1" fmla="*/ 80644991 h 72"/>
              <a:gd name="T2" fmla="*/ 80645357 w 69"/>
              <a:gd name="T3" fmla="*/ 0 h 72"/>
              <a:gd name="T4" fmla="*/ 70564691 w 69"/>
              <a:gd name="T5" fmla="*/ 181451223 h 72"/>
              <a:gd name="T6" fmla="*/ 20161339 w 69"/>
              <a:gd name="T7" fmla="*/ 80644991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497698" name="Freeform 34"/>
          <p:cNvSpPr>
            <a:spLocks/>
          </p:cNvSpPr>
          <p:nvPr/>
        </p:nvSpPr>
        <p:spPr bwMode="auto">
          <a:xfrm>
            <a:off x="4997450" y="3619500"/>
            <a:ext cx="188913" cy="179388"/>
          </a:xfrm>
          <a:custGeom>
            <a:avLst/>
            <a:gdLst>
              <a:gd name="T0" fmla="*/ 40322609 w 119"/>
              <a:gd name="T1" fmla="*/ 60483927 h 113"/>
              <a:gd name="T2" fmla="*/ 191532382 w 119"/>
              <a:gd name="T3" fmla="*/ 0 h 113"/>
              <a:gd name="T4" fmla="*/ 161290435 w 119"/>
              <a:gd name="T5" fmla="*/ 191532407 h 113"/>
              <a:gd name="T6" fmla="*/ 110887190 w 119"/>
              <a:gd name="T7" fmla="*/ 282258310 h 113"/>
              <a:gd name="T8" fmla="*/ 10080652 w 119"/>
              <a:gd name="T9" fmla="*/ 272177659 h 113"/>
              <a:gd name="T10" fmla="*/ 0 w 119"/>
              <a:gd name="T11" fmla="*/ 241935708 h 113"/>
              <a:gd name="T12" fmla="*/ 70564568 w 119"/>
              <a:gd name="T13" fmla="*/ 80645228 h 113"/>
              <a:gd name="T14" fmla="*/ 40322609 w 119"/>
              <a:gd name="T15" fmla="*/ 60483927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sp>
        <p:nvSpPr>
          <p:cNvPr id="497699" name="Freeform 35"/>
          <p:cNvSpPr>
            <a:spLocks/>
          </p:cNvSpPr>
          <p:nvPr/>
        </p:nvSpPr>
        <p:spPr bwMode="auto">
          <a:xfrm>
            <a:off x="4083050" y="4711700"/>
            <a:ext cx="188913" cy="179388"/>
          </a:xfrm>
          <a:custGeom>
            <a:avLst/>
            <a:gdLst>
              <a:gd name="T0" fmla="*/ 40322609 w 119"/>
              <a:gd name="T1" fmla="*/ 60483927 h 113"/>
              <a:gd name="T2" fmla="*/ 191532382 w 119"/>
              <a:gd name="T3" fmla="*/ 0 h 113"/>
              <a:gd name="T4" fmla="*/ 161290435 w 119"/>
              <a:gd name="T5" fmla="*/ 191532407 h 113"/>
              <a:gd name="T6" fmla="*/ 110887190 w 119"/>
              <a:gd name="T7" fmla="*/ 282258310 h 113"/>
              <a:gd name="T8" fmla="*/ 10080652 w 119"/>
              <a:gd name="T9" fmla="*/ 272177659 h 113"/>
              <a:gd name="T10" fmla="*/ 0 w 119"/>
              <a:gd name="T11" fmla="*/ 241935708 h 113"/>
              <a:gd name="T12" fmla="*/ 70564568 w 119"/>
              <a:gd name="T13" fmla="*/ 80645228 h 113"/>
              <a:gd name="T14" fmla="*/ 40322609 w 119"/>
              <a:gd name="T15" fmla="*/ 60483927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sp>
        <p:nvSpPr>
          <p:cNvPr id="497700" name="Freeform 36"/>
          <p:cNvSpPr>
            <a:spLocks/>
          </p:cNvSpPr>
          <p:nvPr/>
        </p:nvSpPr>
        <p:spPr bwMode="auto">
          <a:xfrm>
            <a:off x="5842000" y="4953000"/>
            <a:ext cx="188913" cy="179388"/>
          </a:xfrm>
          <a:custGeom>
            <a:avLst/>
            <a:gdLst>
              <a:gd name="T0" fmla="*/ 40322609 w 119"/>
              <a:gd name="T1" fmla="*/ 60483927 h 113"/>
              <a:gd name="T2" fmla="*/ 191532382 w 119"/>
              <a:gd name="T3" fmla="*/ 0 h 113"/>
              <a:gd name="T4" fmla="*/ 161290435 w 119"/>
              <a:gd name="T5" fmla="*/ 191532407 h 113"/>
              <a:gd name="T6" fmla="*/ 110887190 w 119"/>
              <a:gd name="T7" fmla="*/ 282258310 h 113"/>
              <a:gd name="T8" fmla="*/ 10080652 w 119"/>
              <a:gd name="T9" fmla="*/ 272177659 h 113"/>
              <a:gd name="T10" fmla="*/ 0 w 119"/>
              <a:gd name="T11" fmla="*/ 241935708 h 113"/>
              <a:gd name="T12" fmla="*/ 70564568 w 119"/>
              <a:gd name="T13" fmla="*/ 80645228 h 113"/>
              <a:gd name="T14" fmla="*/ 40322609 w 119"/>
              <a:gd name="T15" fmla="*/ 60483927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sp>
        <p:nvSpPr>
          <p:cNvPr id="497701" name="Freeform 37"/>
          <p:cNvSpPr>
            <a:spLocks/>
          </p:cNvSpPr>
          <p:nvPr/>
        </p:nvSpPr>
        <p:spPr bwMode="auto">
          <a:xfrm>
            <a:off x="5919788" y="3378200"/>
            <a:ext cx="228600" cy="198438"/>
          </a:xfrm>
          <a:custGeom>
            <a:avLst/>
            <a:gdLst>
              <a:gd name="T0" fmla="*/ 108365929 w 144"/>
              <a:gd name="T1" fmla="*/ 20161302 h 125"/>
              <a:gd name="T2" fmla="*/ 118446549 w 144"/>
              <a:gd name="T3" fmla="*/ 241935650 h 125"/>
              <a:gd name="T4" fmla="*/ 199091515 w 144"/>
              <a:gd name="T5" fmla="*/ 312500185 h 125"/>
              <a:gd name="T6" fmla="*/ 340221843 w 144"/>
              <a:gd name="T7" fmla="*/ 302419537 h 125"/>
              <a:gd name="T8" fmla="*/ 340221843 w 144"/>
              <a:gd name="T9" fmla="*/ 231855002 h 125"/>
              <a:gd name="T10" fmla="*/ 259575289 w 144"/>
              <a:gd name="T11" fmla="*/ 141129121 h 125"/>
              <a:gd name="T12" fmla="*/ 189010894 w 144"/>
              <a:gd name="T13" fmla="*/ 0 h 125"/>
              <a:gd name="T14" fmla="*/ 108365929 w 144"/>
              <a:gd name="T15" fmla="*/ 20161302 h 125"/>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125"/>
              <a:gd name="T26" fmla="*/ 144 w 144"/>
              <a:gd name="T27" fmla="*/ 125 h 1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125">
                <a:moveTo>
                  <a:pt x="43" y="8"/>
                </a:moveTo>
                <a:cubicBezTo>
                  <a:pt x="26" y="34"/>
                  <a:pt x="0" y="84"/>
                  <a:pt x="47" y="96"/>
                </a:cubicBezTo>
                <a:cubicBezTo>
                  <a:pt x="59" y="108"/>
                  <a:pt x="63" y="119"/>
                  <a:pt x="79" y="124"/>
                </a:cubicBezTo>
                <a:cubicBezTo>
                  <a:pt x="98" y="123"/>
                  <a:pt x="117" y="125"/>
                  <a:pt x="135" y="120"/>
                </a:cubicBezTo>
                <a:cubicBezTo>
                  <a:pt x="144" y="118"/>
                  <a:pt x="136" y="93"/>
                  <a:pt x="135" y="92"/>
                </a:cubicBezTo>
                <a:cubicBezTo>
                  <a:pt x="126" y="78"/>
                  <a:pt x="112" y="73"/>
                  <a:pt x="103" y="56"/>
                </a:cubicBezTo>
                <a:cubicBezTo>
                  <a:pt x="99" y="15"/>
                  <a:pt x="108" y="11"/>
                  <a:pt x="75" y="0"/>
                </a:cubicBezTo>
                <a:cubicBezTo>
                  <a:pt x="48" y="4"/>
                  <a:pt x="58" y="0"/>
                  <a:pt x="43" y="8"/>
                </a:cubicBezTo>
                <a:close/>
              </a:path>
            </a:pathLst>
          </a:custGeom>
          <a:solidFill>
            <a:srgbClr val="663300"/>
          </a:solidFill>
          <a:ln w="9525">
            <a:solidFill>
              <a:schemeClr val="tx1"/>
            </a:solidFill>
            <a:round/>
            <a:headEnd/>
            <a:tailEnd/>
          </a:ln>
        </p:spPr>
        <p:txBody>
          <a:bodyPr/>
          <a:lstStyle/>
          <a:p>
            <a:endParaRPr lang="en-US"/>
          </a:p>
        </p:txBody>
      </p:sp>
      <p:sp>
        <p:nvSpPr>
          <p:cNvPr id="497702" name="Freeform 38"/>
          <p:cNvSpPr>
            <a:spLocks/>
          </p:cNvSpPr>
          <p:nvPr/>
        </p:nvSpPr>
        <p:spPr bwMode="auto">
          <a:xfrm>
            <a:off x="4052888" y="4260850"/>
            <a:ext cx="228600" cy="198438"/>
          </a:xfrm>
          <a:custGeom>
            <a:avLst/>
            <a:gdLst>
              <a:gd name="T0" fmla="*/ 108365929 w 144"/>
              <a:gd name="T1" fmla="*/ 20161302 h 125"/>
              <a:gd name="T2" fmla="*/ 118446549 w 144"/>
              <a:gd name="T3" fmla="*/ 241935650 h 125"/>
              <a:gd name="T4" fmla="*/ 199091515 w 144"/>
              <a:gd name="T5" fmla="*/ 312500185 h 125"/>
              <a:gd name="T6" fmla="*/ 340221843 w 144"/>
              <a:gd name="T7" fmla="*/ 302419537 h 125"/>
              <a:gd name="T8" fmla="*/ 340221843 w 144"/>
              <a:gd name="T9" fmla="*/ 231855002 h 125"/>
              <a:gd name="T10" fmla="*/ 259575289 w 144"/>
              <a:gd name="T11" fmla="*/ 141129121 h 125"/>
              <a:gd name="T12" fmla="*/ 189010894 w 144"/>
              <a:gd name="T13" fmla="*/ 0 h 125"/>
              <a:gd name="T14" fmla="*/ 108365929 w 144"/>
              <a:gd name="T15" fmla="*/ 20161302 h 125"/>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125"/>
              <a:gd name="T26" fmla="*/ 144 w 144"/>
              <a:gd name="T27" fmla="*/ 125 h 1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125">
                <a:moveTo>
                  <a:pt x="43" y="8"/>
                </a:moveTo>
                <a:cubicBezTo>
                  <a:pt x="26" y="34"/>
                  <a:pt x="0" y="84"/>
                  <a:pt x="47" y="96"/>
                </a:cubicBezTo>
                <a:cubicBezTo>
                  <a:pt x="59" y="108"/>
                  <a:pt x="63" y="119"/>
                  <a:pt x="79" y="124"/>
                </a:cubicBezTo>
                <a:cubicBezTo>
                  <a:pt x="98" y="123"/>
                  <a:pt x="117" y="125"/>
                  <a:pt x="135" y="120"/>
                </a:cubicBezTo>
                <a:cubicBezTo>
                  <a:pt x="144" y="118"/>
                  <a:pt x="136" y="93"/>
                  <a:pt x="135" y="92"/>
                </a:cubicBezTo>
                <a:cubicBezTo>
                  <a:pt x="126" y="78"/>
                  <a:pt x="112" y="73"/>
                  <a:pt x="103" y="56"/>
                </a:cubicBezTo>
                <a:cubicBezTo>
                  <a:pt x="99" y="15"/>
                  <a:pt x="108" y="11"/>
                  <a:pt x="75" y="0"/>
                </a:cubicBezTo>
                <a:cubicBezTo>
                  <a:pt x="48" y="4"/>
                  <a:pt x="58" y="0"/>
                  <a:pt x="43" y="8"/>
                </a:cubicBezTo>
                <a:close/>
              </a:path>
            </a:pathLst>
          </a:custGeom>
          <a:solidFill>
            <a:srgbClr val="663300"/>
          </a:solidFill>
          <a:ln w="9525">
            <a:solidFill>
              <a:schemeClr val="tx1"/>
            </a:solidFill>
            <a:round/>
            <a:headEnd/>
            <a:tailEnd/>
          </a:ln>
        </p:spPr>
        <p:txBody>
          <a:bodyPr/>
          <a:lstStyle/>
          <a:p>
            <a:endParaRPr lang="en-US"/>
          </a:p>
        </p:txBody>
      </p:sp>
      <p:sp>
        <p:nvSpPr>
          <p:cNvPr id="497703" name="Freeform 39"/>
          <p:cNvSpPr>
            <a:spLocks/>
          </p:cNvSpPr>
          <p:nvPr/>
        </p:nvSpPr>
        <p:spPr bwMode="auto">
          <a:xfrm rot="-6960201">
            <a:off x="5778501" y="4248150"/>
            <a:ext cx="171450" cy="288925"/>
          </a:xfrm>
          <a:custGeom>
            <a:avLst/>
            <a:gdLst>
              <a:gd name="T0" fmla="*/ 171370626 w 108"/>
              <a:gd name="T1" fmla="*/ 20161249 h 182"/>
              <a:gd name="T2" fmla="*/ 272176897 w 108"/>
              <a:gd name="T3" fmla="*/ 50403120 h 182"/>
              <a:gd name="T4" fmla="*/ 211693164 w 108"/>
              <a:gd name="T5" fmla="*/ 221773775 h 182"/>
              <a:gd name="T6" fmla="*/ 131048138 w 108"/>
              <a:gd name="T7" fmla="*/ 372983099 h 182"/>
              <a:gd name="T8" fmla="*/ 110886893 w 108"/>
              <a:gd name="T9" fmla="*/ 443547550 h 182"/>
              <a:gd name="T10" fmla="*/ 80645002 w 108"/>
              <a:gd name="T11" fmla="*/ 453628171 h 182"/>
              <a:gd name="T12" fmla="*/ 10080625 w 108"/>
              <a:gd name="T13" fmla="*/ 443547550 h 182"/>
              <a:gd name="T14" fmla="*/ 20161251 w 108"/>
              <a:gd name="T15" fmla="*/ 403224964 h 182"/>
              <a:gd name="T16" fmla="*/ 110886893 w 108"/>
              <a:gd name="T17" fmla="*/ 191531860 h 182"/>
              <a:gd name="T18" fmla="*/ 141128760 w 108"/>
              <a:gd name="T19" fmla="*/ 131048131 h 182"/>
              <a:gd name="T20" fmla="*/ 191531870 w 108"/>
              <a:gd name="T21" fmla="*/ 70564376 h 182"/>
              <a:gd name="T22" fmla="*/ 201612493 w 108"/>
              <a:gd name="T23" fmla="*/ 40322499 h 182"/>
              <a:gd name="T24" fmla="*/ 171370626 w 108"/>
              <a:gd name="T25" fmla="*/ 20161249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497704" name="Freeform 40"/>
          <p:cNvSpPr>
            <a:spLocks/>
          </p:cNvSpPr>
          <p:nvPr/>
        </p:nvSpPr>
        <p:spPr bwMode="auto">
          <a:xfrm rot="4906848">
            <a:off x="4387851" y="5035550"/>
            <a:ext cx="171450" cy="288925"/>
          </a:xfrm>
          <a:custGeom>
            <a:avLst/>
            <a:gdLst>
              <a:gd name="T0" fmla="*/ 171370626 w 108"/>
              <a:gd name="T1" fmla="*/ 20161249 h 182"/>
              <a:gd name="T2" fmla="*/ 272176897 w 108"/>
              <a:gd name="T3" fmla="*/ 50403120 h 182"/>
              <a:gd name="T4" fmla="*/ 211693164 w 108"/>
              <a:gd name="T5" fmla="*/ 221773775 h 182"/>
              <a:gd name="T6" fmla="*/ 131048138 w 108"/>
              <a:gd name="T7" fmla="*/ 372983099 h 182"/>
              <a:gd name="T8" fmla="*/ 110886893 w 108"/>
              <a:gd name="T9" fmla="*/ 443547550 h 182"/>
              <a:gd name="T10" fmla="*/ 80645002 w 108"/>
              <a:gd name="T11" fmla="*/ 453628171 h 182"/>
              <a:gd name="T12" fmla="*/ 10080625 w 108"/>
              <a:gd name="T13" fmla="*/ 443547550 h 182"/>
              <a:gd name="T14" fmla="*/ 20161251 w 108"/>
              <a:gd name="T15" fmla="*/ 403224964 h 182"/>
              <a:gd name="T16" fmla="*/ 110886893 w 108"/>
              <a:gd name="T17" fmla="*/ 191531860 h 182"/>
              <a:gd name="T18" fmla="*/ 141128760 w 108"/>
              <a:gd name="T19" fmla="*/ 131048131 h 182"/>
              <a:gd name="T20" fmla="*/ 191531870 w 108"/>
              <a:gd name="T21" fmla="*/ 70564376 h 182"/>
              <a:gd name="T22" fmla="*/ 201612493 w 108"/>
              <a:gd name="T23" fmla="*/ 40322499 h 182"/>
              <a:gd name="T24" fmla="*/ 171370626 w 108"/>
              <a:gd name="T25" fmla="*/ 20161249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497705" name="Freeform 41"/>
          <p:cNvSpPr>
            <a:spLocks/>
          </p:cNvSpPr>
          <p:nvPr/>
        </p:nvSpPr>
        <p:spPr bwMode="auto">
          <a:xfrm>
            <a:off x="4787900" y="4146550"/>
            <a:ext cx="171450" cy="288925"/>
          </a:xfrm>
          <a:custGeom>
            <a:avLst/>
            <a:gdLst>
              <a:gd name="T0" fmla="*/ 171370626 w 108"/>
              <a:gd name="T1" fmla="*/ 20161249 h 182"/>
              <a:gd name="T2" fmla="*/ 272176897 w 108"/>
              <a:gd name="T3" fmla="*/ 50403120 h 182"/>
              <a:gd name="T4" fmla="*/ 211693164 w 108"/>
              <a:gd name="T5" fmla="*/ 221773775 h 182"/>
              <a:gd name="T6" fmla="*/ 131048138 w 108"/>
              <a:gd name="T7" fmla="*/ 372983099 h 182"/>
              <a:gd name="T8" fmla="*/ 110886893 w 108"/>
              <a:gd name="T9" fmla="*/ 443547550 h 182"/>
              <a:gd name="T10" fmla="*/ 80645002 w 108"/>
              <a:gd name="T11" fmla="*/ 453628171 h 182"/>
              <a:gd name="T12" fmla="*/ 10080625 w 108"/>
              <a:gd name="T13" fmla="*/ 443547550 h 182"/>
              <a:gd name="T14" fmla="*/ 20161251 w 108"/>
              <a:gd name="T15" fmla="*/ 403224964 h 182"/>
              <a:gd name="T16" fmla="*/ 110886893 w 108"/>
              <a:gd name="T17" fmla="*/ 191531860 h 182"/>
              <a:gd name="T18" fmla="*/ 141128760 w 108"/>
              <a:gd name="T19" fmla="*/ 131048131 h 182"/>
              <a:gd name="T20" fmla="*/ 191531870 w 108"/>
              <a:gd name="T21" fmla="*/ 70564376 h 182"/>
              <a:gd name="T22" fmla="*/ 201612493 w 108"/>
              <a:gd name="T23" fmla="*/ 40322499 h 182"/>
              <a:gd name="T24" fmla="*/ 171370626 w 108"/>
              <a:gd name="T25" fmla="*/ 20161249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497706" name="Freeform 42"/>
          <p:cNvSpPr>
            <a:spLocks/>
          </p:cNvSpPr>
          <p:nvPr/>
        </p:nvSpPr>
        <p:spPr bwMode="auto">
          <a:xfrm>
            <a:off x="5584825" y="3505200"/>
            <a:ext cx="144463" cy="96838"/>
          </a:xfrm>
          <a:custGeom>
            <a:avLst/>
            <a:gdLst>
              <a:gd name="T0" fmla="*/ 45362967 w 91"/>
              <a:gd name="T1" fmla="*/ 100806770 h 61"/>
              <a:gd name="T2" fmla="*/ 146169569 w 91"/>
              <a:gd name="T3" fmla="*/ 0 h 61"/>
              <a:gd name="T4" fmla="*/ 45362967 w 91"/>
              <a:gd name="T5" fmla="*/ 151210168 h 61"/>
              <a:gd name="T6" fmla="*/ 5040330 w 91"/>
              <a:gd name="T7" fmla="*/ 141129493 h 61"/>
              <a:gd name="T8" fmla="*/ 45362967 w 91"/>
              <a:gd name="T9" fmla="*/ 10080677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497707" name="Freeform 43"/>
          <p:cNvSpPr>
            <a:spLocks/>
          </p:cNvSpPr>
          <p:nvPr/>
        </p:nvSpPr>
        <p:spPr bwMode="auto">
          <a:xfrm>
            <a:off x="5337175" y="4838700"/>
            <a:ext cx="144463" cy="96838"/>
          </a:xfrm>
          <a:custGeom>
            <a:avLst/>
            <a:gdLst>
              <a:gd name="T0" fmla="*/ 45362967 w 91"/>
              <a:gd name="T1" fmla="*/ 100806770 h 61"/>
              <a:gd name="T2" fmla="*/ 146169569 w 91"/>
              <a:gd name="T3" fmla="*/ 0 h 61"/>
              <a:gd name="T4" fmla="*/ 45362967 w 91"/>
              <a:gd name="T5" fmla="*/ 151210168 h 61"/>
              <a:gd name="T6" fmla="*/ 5040330 w 91"/>
              <a:gd name="T7" fmla="*/ 141129493 h 61"/>
              <a:gd name="T8" fmla="*/ 45362967 w 91"/>
              <a:gd name="T9" fmla="*/ 10080677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497708" name="Freeform 44"/>
          <p:cNvSpPr>
            <a:spLocks/>
          </p:cNvSpPr>
          <p:nvPr/>
        </p:nvSpPr>
        <p:spPr bwMode="auto">
          <a:xfrm>
            <a:off x="3597275" y="5232400"/>
            <a:ext cx="144463" cy="96838"/>
          </a:xfrm>
          <a:custGeom>
            <a:avLst/>
            <a:gdLst>
              <a:gd name="T0" fmla="*/ 45362967 w 91"/>
              <a:gd name="T1" fmla="*/ 100806770 h 61"/>
              <a:gd name="T2" fmla="*/ 146169569 w 91"/>
              <a:gd name="T3" fmla="*/ 0 h 61"/>
              <a:gd name="T4" fmla="*/ 45362967 w 91"/>
              <a:gd name="T5" fmla="*/ 151210168 h 61"/>
              <a:gd name="T6" fmla="*/ 5040330 w 91"/>
              <a:gd name="T7" fmla="*/ 141129493 h 61"/>
              <a:gd name="T8" fmla="*/ 45362967 w 91"/>
              <a:gd name="T9" fmla="*/ 10080677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497709" name="Freeform 45"/>
          <p:cNvSpPr>
            <a:spLocks/>
          </p:cNvSpPr>
          <p:nvPr/>
        </p:nvSpPr>
        <p:spPr bwMode="auto">
          <a:xfrm>
            <a:off x="5102225" y="4133850"/>
            <a:ext cx="144463" cy="96838"/>
          </a:xfrm>
          <a:custGeom>
            <a:avLst/>
            <a:gdLst>
              <a:gd name="T0" fmla="*/ 45362967 w 91"/>
              <a:gd name="T1" fmla="*/ 100806770 h 61"/>
              <a:gd name="T2" fmla="*/ 146169569 w 91"/>
              <a:gd name="T3" fmla="*/ 0 h 61"/>
              <a:gd name="T4" fmla="*/ 45362967 w 91"/>
              <a:gd name="T5" fmla="*/ 151210168 h 61"/>
              <a:gd name="T6" fmla="*/ 5040330 w 91"/>
              <a:gd name="T7" fmla="*/ 141129493 h 61"/>
              <a:gd name="T8" fmla="*/ 45362967 w 91"/>
              <a:gd name="T9" fmla="*/ 10080677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11310" name="Freeform 46"/>
          <p:cNvSpPr>
            <a:spLocks/>
          </p:cNvSpPr>
          <p:nvPr/>
        </p:nvSpPr>
        <p:spPr bwMode="auto">
          <a:xfrm>
            <a:off x="3714750" y="3606800"/>
            <a:ext cx="260350" cy="622300"/>
          </a:xfrm>
          <a:custGeom>
            <a:avLst/>
            <a:gdLst>
              <a:gd name="T0" fmla="*/ 413305570 w 164"/>
              <a:gd name="T1" fmla="*/ 0 h 392"/>
              <a:gd name="T2" fmla="*/ 120967505 w 164"/>
              <a:gd name="T3" fmla="*/ 252015646 h 392"/>
              <a:gd name="T4" fmla="*/ 20161249 w 164"/>
              <a:gd name="T5" fmla="*/ 715724351 h 392"/>
              <a:gd name="T6" fmla="*/ 241935009 w 164"/>
              <a:gd name="T7" fmla="*/ 987901339 h 392"/>
              <a:gd name="T8" fmla="*/ 0 60000 65536"/>
              <a:gd name="T9" fmla="*/ 0 60000 65536"/>
              <a:gd name="T10" fmla="*/ 0 60000 65536"/>
              <a:gd name="T11" fmla="*/ 0 60000 65536"/>
              <a:gd name="T12" fmla="*/ 0 w 164"/>
              <a:gd name="T13" fmla="*/ 0 h 392"/>
              <a:gd name="T14" fmla="*/ 164 w 164"/>
              <a:gd name="T15" fmla="*/ 392 h 392"/>
            </a:gdLst>
            <a:ahLst/>
            <a:cxnLst>
              <a:cxn ang="T8">
                <a:pos x="T0" y="T1"/>
              </a:cxn>
              <a:cxn ang="T9">
                <a:pos x="T2" y="T3"/>
              </a:cxn>
              <a:cxn ang="T10">
                <a:pos x="T4" y="T5"/>
              </a:cxn>
              <a:cxn ang="T11">
                <a:pos x="T6" y="T7"/>
              </a:cxn>
            </a:cxnLst>
            <a:rect l="T12" t="T13" r="T14" b="T15"/>
            <a:pathLst>
              <a:path w="164" h="392">
                <a:moveTo>
                  <a:pt x="164" y="0"/>
                </a:moveTo>
                <a:cubicBezTo>
                  <a:pt x="119" y="26"/>
                  <a:pt x="74" y="53"/>
                  <a:pt x="48" y="100"/>
                </a:cubicBezTo>
                <a:cubicBezTo>
                  <a:pt x="22" y="147"/>
                  <a:pt x="0" y="235"/>
                  <a:pt x="8" y="284"/>
                </a:cubicBezTo>
                <a:cubicBezTo>
                  <a:pt x="16" y="333"/>
                  <a:pt x="56" y="362"/>
                  <a:pt x="96" y="392"/>
                </a:cubicBezTo>
              </a:path>
            </a:pathLst>
          </a:custGeom>
          <a:noFill/>
          <a:ln w="12700">
            <a:solidFill>
              <a:schemeClr val="tx1"/>
            </a:solidFill>
            <a:round/>
            <a:headEnd/>
            <a:tailEnd/>
          </a:ln>
        </p:spPr>
        <p:txBody>
          <a:bodyPr/>
          <a:lstStyle/>
          <a:p>
            <a:endParaRPr lang="en-US"/>
          </a:p>
        </p:txBody>
      </p:sp>
      <p:sp>
        <p:nvSpPr>
          <p:cNvPr id="11311" name="Freeform 47"/>
          <p:cNvSpPr>
            <a:spLocks/>
          </p:cNvSpPr>
          <p:nvPr/>
        </p:nvSpPr>
        <p:spPr bwMode="auto">
          <a:xfrm>
            <a:off x="4305300" y="4095750"/>
            <a:ext cx="330200" cy="558800"/>
          </a:xfrm>
          <a:custGeom>
            <a:avLst/>
            <a:gdLst>
              <a:gd name="T0" fmla="*/ 393144359 w 208"/>
              <a:gd name="T1" fmla="*/ 0 h 352"/>
              <a:gd name="T2" fmla="*/ 473789434 w 208"/>
              <a:gd name="T3" fmla="*/ 312499366 h 352"/>
              <a:gd name="T4" fmla="*/ 90725623 w 208"/>
              <a:gd name="T5" fmla="*/ 564515003 h 352"/>
              <a:gd name="T6" fmla="*/ 0 w 208"/>
              <a:gd name="T7" fmla="*/ 887095089 h 352"/>
              <a:gd name="T8" fmla="*/ 0 60000 65536"/>
              <a:gd name="T9" fmla="*/ 0 60000 65536"/>
              <a:gd name="T10" fmla="*/ 0 60000 65536"/>
              <a:gd name="T11" fmla="*/ 0 60000 65536"/>
              <a:gd name="T12" fmla="*/ 0 w 208"/>
              <a:gd name="T13" fmla="*/ 0 h 352"/>
              <a:gd name="T14" fmla="*/ 208 w 208"/>
              <a:gd name="T15" fmla="*/ 352 h 352"/>
            </a:gdLst>
            <a:ahLst/>
            <a:cxnLst>
              <a:cxn ang="T8">
                <a:pos x="T0" y="T1"/>
              </a:cxn>
              <a:cxn ang="T9">
                <a:pos x="T2" y="T3"/>
              </a:cxn>
              <a:cxn ang="T10">
                <a:pos x="T4" y="T5"/>
              </a:cxn>
              <a:cxn ang="T11">
                <a:pos x="T6" y="T7"/>
              </a:cxn>
            </a:cxnLst>
            <a:rect l="T12" t="T13" r="T14" b="T15"/>
            <a:pathLst>
              <a:path w="208" h="352">
                <a:moveTo>
                  <a:pt x="156" y="0"/>
                </a:moveTo>
                <a:cubicBezTo>
                  <a:pt x="182" y="43"/>
                  <a:pt x="208" y="87"/>
                  <a:pt x="188" y="124"/>
                </a:cubicBezTo>
                <a:cubicBezTo>
                  <a:pt x="168" y="161"/>
                  <a:pt x="67" y="186"/>
                  <a:pt x="36" y="224"/>
                </a:cubicBezTo>
                <a:cubicBezTo>
                  <a:pt x="5" y="262"/>
                  <a:pt x="6" y="329"/>
                  <a:pt x="0" y="352"/>
                </a:cubicBezTo>
              </a:path>
            </a:pathLst>
          </a:custGeom>
          <a:noFill/>
          <a:ln w="12700">
            <a:solidFill>
              <a:schemeClr val="tx1"/>
            </a:solidFill>
            <a:round/>
            <a:headEnd/>
            <a:tailEnd/>
          </a:ln>
        </p:spPr>
        <p:txBody>
          <a:bodyPr/>
          <a:lstStyle/>
          <a:p>
            <a:endParaRPr lang="en-US"/>
          </a:p>
        </p:txBody>
      </p:sp>
      <p:sp>
        <p:nvSpPr>
          <p:cNvPr id="11312" name="Freeform 48"/>
          <p:cNvSpPr>
            <a:spLocks/>
          </p:cNvSpPr>
          <p:nvPr/>
        </p:nvSpPr>
        <p:spPr bwMode="auto">
          <a:xfrm>
            <a:off x="3708400" y="4857750"/>
            <a:ext cx="196850" cy="825500"/>
          </a:xfrm>
          <a:custGeom>
            <a:avLst/>
            <a:gdLst>
              <a:gd name="T0" fmla="*/ 312499397 w 124"/>
              <a:gd name="T1" fmla="*/ 0 h 520"/>
              <a:gd name="T2" fmla="*/ 60483760 w 124"/>
              <a:gd name="T3" fmla="*/ 292338087 h 520"/>
              <a:gd name="T4" fmla="*/ 30241880 w 124"/>
              <a:gd name="T5" fmla="*/ 534273073 h 520"/>
              <a:gd name="T6" fmla="*/ 241935040 w 124"/>
              <a:gd name="T7" fmla="*/ 957659322 h 520"/>
              <a:gd name="T8" fmla="*/ 211693172 w 124"/>
              <a:gd name="T9" fmla="*/ 1310481032 h 520"/>
              <a:gd name="T10" fmla="*/ 0 60000 65536"/>
              <a:gd name="T11" fmla="*/ 0 60000 65536"/>
              <a:gd name="T12" fmla="*/ 0 60000 65536"/>
              <a:gd name="T13" fmla="*/ 0 60000 65536"/>
              <a:gd name="T14" fmla="*/ 0 60000 65536"/>
              <a:gd name="T15" fmla="*/ 0 w 124"/>
              <a:gd name="T16" fmla="*/ 0 h 520"/>
              <a:gd name="T17" fmla="*/ 124 w 124"/>
              <a:gd name="T18" fmla="*/ 520 h 520"/>
            </a:gdLst>
            <a:ahLst/>
            <a:cxnLst>
              <a:cxn ang="T10">
                <a:pos x="T0" y="T1"/>
              </a:cxn>
              <a:cxn ang="T11">
                <a:pos x="T2" y="T3"/>
              </a:cxn>
              <a:cxn ang="T12">
                <a:pos x="T4" y="T5"/>
              </a:cxn>
              <a:cxn ang="T13">
                <a:pos x="T6" y="T7"/>
              </a:cxn>
              <a:cxn ang="T14">
                <a:pos x="T8" y="T9"/>
              </a:cxn>
            </a:cxnLst>
            <a:rect l="T15" t="T16" r="T17" b="T18"/>
            <a:pathLst>
              <a:path w="124" h="520">
                <a:moveTo>
                  <a:pt x="124" y="0"/>
                </a:moveTo>
                <a:cubicBezTo>
                  <a:pt x="83" y="40"/>
                  <a:pt x="43" y="81"/>
                  <a:pt x="24" y="116"/>
                </a:cubicBezTo>
                <a:cubicBezTo>
                  <a:pt x="5" y="151"/>
                  <a:pt x="0" y="168"/>
                  <a:pt x="12" y="212"/>
                </a:cubicBezTo>
                <a:cubicBezTo>
                  <a:pt x="24" y="256"/>
                  <a:pt x="84" y="329"/>
                  <a:pt x="96" y="380"/>
                </a:cubicBezTo>
                <a:cubicBezTo>
                  <a:pt x="108" y="431"/>
                  <a:pt x="96" y="475"/>
                  <a:pt x="84" y="520"/>
                </a:cubicBezTo>
              </a:path>
            </a:pathLst>
          </a:custGeom>
          <a:noFill/>
          <a:ln w="12700">
            <a:solidFill>
              <a:schemeClr val="tx1"/>
            </a:solidFill>
            <a:round/>
            <a:headEnd/>
            <a:tailEnd/>
          </a:ln>
        </p:spPr>
        <p:txBody>
          <a:bodyPr/>
          <a:lstStyle/>
          <a:p>
            <a:endParaRPr lang="en-US"/>
          </a:p>
        </p:txBody>
      </p:sp>
      <p:sp>
        <p:nvSpPr>
          <p:cNvPr id="11313" name="Freeform 49"/>
          <p:cNvSpPr>
            <a:spLocks/>
          </p:cNvSpPr>
          <p:nvPr/>
        </p:nvSpPr>
        <p:spPr bwMode="auto">
          <a:xfrm>
            <a:off x="4603750" y="5016500"/>
            <a:ext cx="666750" cy="401638"/>
          </a:xfrm>
          <a:custGeom>
            <a:avLst/>
            <a:gdLst>
              <a:gd name="T0" fmla="*/ 0 w 420"/>
              <a:gd name="T1" fmla="*/ 0 h 253"/>
              <a:gd name="T2" fmla="*/ 252015651 w 420"/>
              <a:gd name="T3" fmla="*/ 322580423 h 253"/>
              <a:gd name="T4" fmla="*/ 856853273 w 420"/>
              <a:gd name="T5" fmla="*/ 604838305 h 253"/>
              <a:gd name="T6" fmla="*/ 1058465714 w 420"/>
              <a:gd name="T7" fmla="*/ 514112589 h 253"/>
              <a:gd name="T8" fmla="*/ 0 60000 65536"/>
              <a:gd name="T9" fmla="*/ 0 60000 65536"/>
              <a:gd name="T10" fmla="*/ 0 60000 65536"/>
              <a:gd name="T11" fmla="*/ 0 60000 65536"/>
              <a:gd name="T12" fmla="*/ 0 w 420"/>
              <a:gd name="T13" fmla="*/ 0 h 253"/>
              <a:gd name="T14" fmla="*/ 420 w 420"/>
              <a:gd name="T15" fmla="*/ 253 h 253"/>
            </a:gdLst>
            <a:ahLst/>
            <a:cxnLst>
              <a:cxn ang="T8">
                <a:pos x="T0" y="T1"/>
              </a:cxn>
              <a:cxn ang="T9">
                <a:pos x="T2" y="T3"/>
              </a:cxn>
              <a:cxn ang="T10">
                <a:pos x="T4" y="T5"/>
              </a:cxn>
              <a:cxn ang="T11">
                <a:pos x="T6" y="T7"/>
              </a:cxn>
            </a:cxnLst>
            <a:rect l="T12" t="T13" r="T14" b="T15"/>
            <a:pathLst>
              <a:path w="420" h="253">
                <a:moveTo>
                  <a:pt x="0" y="0"/>
                </a:moveTo>
                <a:cubicBezTo>
                  <a:pt x="21" y="44"/>
                  <a:pt x="43" y="88"/>
                  <a:pt x="100" y="128"/>
                </a:cubicBezTo>
                <a:cubicBezTo>
                  <a:pt x="157" y="168"/>
                  <a:pt x="287" y="227"/>
                  <a:pt x="340" y="240"/>
                </a:cubicBezTo>
                <a:cubicBezTo>
                  <a:pt x="393" y="253"/>
                  <a:pt x="406" y="228"/>
                  <a:pt x="420" y="204"/>
                </a:cubicBezTo>
              </a:path>
            </a:pathLst>
          </a:custGeom>
          <a:noFill/>
          <a:ln w="12700">
            <a:solidFill>
              <a:schemeClr val="tx1"/>
            </a:solidFill>
            <a:round/>
            <a:headEnd/>
            <a:tailEnd/>
          </a:ln>
        </p:spPr>
        <p:txBody>
          <a:bodyPr/>
          <a:lstStyle/>
          <a:p>
            <a:endParaRPr lang="en-US"/>
          </a:p>
        </p:txBody>
      </p:sp>
      <p:sp>
        <p:nvSpPr>
          <p:cNvPr id="11314" name="Freeform 50"/>
          <p:cNvSpPr>
            <a:spLocks/>
          </p:cNvSpPr>
          <p:nvPr/>
        </p:nvSpPr>
        <p:spPr bwMode="auto">
          <a:xfrm>
            <a:off x="5246688" y="3975100"/>
            <a:ext cx="322262" cy="762000"/>
          </a:xfrm>
          <a:custGeom>
            <a:avLst/>
            <a:gdLst>
              <a:gd name="T0" fmla="*/ 451106538 w 203"/>
              <a:gd name="T1" fmla="*/ 0 h 480"/>
              <a:gd name="T2" fmla="*/ 178930018 w 203"/>
              <a:gd name="T3" fmla="*/ 191531876 h 480"/>
              <a:gd name="T4" fmla="*/ 17640274 w 203"/>
              <a:gd name="T5" fmla="*/ 735885636 h 480"/>
              <a:gd name="T6" fmla="*/ 279736131 w 203"/>
              <a:gd name="T7" fmla="*/ 1108868865 h 480"/>
              <a:gd name="T8" fmla="*/ 511590176 w 203"/>
              <a:gd name="T9" fmla="*/ 1209675089 h 480"/>
              <a:gd name="T10" fmla="*/ 0 60000 65536"/>
              <a:gd name="T11" fmla="*/ 0 60000 65536"/>
              <a:gd name="T12" fmla="*/ 0 60000 65536"/>
              <a:gd name="T13" fmla="*/ 0 60000 65536"/>
              <a:gd name="T14" fmla="*/ 0 60000 65536"/>
              <a:gd name="T15" fmla="*/ 0 w 203"/>
              <a:gd name="T16" fmla="*/ 0 h 480"/>
              <a:gd name="T17" fmla="*/ 203 w 203"/>
              <a:gd name="T18" fmla="*/ 480 h 480"/>
            </a:gdLst>
            <a:ahLst/>
            <a:cxnLst>
              <a:cxn ang="T10">
                <a:pos x="T0" y="T1"/>
              </a:cxn>
              <a:cxn ang="T11">
                <a:pos x="T2" y="T3"/>
              </a:cxn>
              <a:cxn ang="T12">
                <a:pos x="T4" y="T5"/>
              </a:cxn>
              <a:cxn ang="T13">
                <a:pos x="T6" y="T7"/>
              </a:cxn>
              <a:cxn ang="T14">
                <a:pos x="T8" y="T9"/>
              </a:cxn>
            </a:cxnLst>
            <a:rect l="T15" t="T16" r="T17" b="T18"/>
            <a:pathLst>
              <a:path w="203" h="480">
                <a:moveTo>
                  <a:pt x="179" y="0"/>
                </a:moveTo>
                <a:cubicBezTo>
                  <a:pt x="139" y="13"/>
                  <a:pt x="100" y="27"/>
                  <a:pt x="71" y="76"/>
                </a:cubicBezTo>
                <a:cubicBezTo>
                  <a:pt x="42" y="125"/>
                  <a:pt x="0" y="231"/>
                  <a:pt x="7" y="292"/>
                </a:cubicBezTo>
                <a:cubicBezTo>
                  <a:pt x="14" y="353"/>
                  <a:pt x="78" y="409"/>
                  <a:pt x="111" y="440"/>
                </a:cubicBezTo>
                <a:cubicBezTo>
                  <a:pt x="144" y="471"/>
                  <a:pt x="173" y="475"/>
                  <a:pt x="203" y="480"/>
                </a:cubicBezTo>
              </a:path>
            </a:pathLst>
          </a:custGeom>
          <a:noFill/>
          <a:ln w="12700">
            <a:solidFill>
              <a:schemeClr val="tx1"/>
            </a:solidFill>
            <a:round/>
            <a:headEnd/>
            <a:tailEnd/>
          </a:ln>
        </p:spPr>
        <p:txBody>
          <a:bodyPr/>
          <a:lstStyle/>
          <a:p>
            <a:endParaRPr lang="en-US"/>
          </a:p>
        </p:txBody>
      </p:sp>
      <p:sp>
        <p:nvSpPr>
          <p:cNvPr id="11315" name="Freeform 51"/>
          <p:cNvSpPr>
            <a:spLocks/>
          </p:cNvSpPr>
          <p:nvPr/>
        </p:nvSpPr>
        <p:spPr bwMode="auto">
          <a:xfrm>
            <a:off x="4927600" y="3365500"/>
            <a:ext cx="730250" cy="184150"/>
          </a:xfrm>
          <a:custGeom>
            <a:avLst/>
            <a:gdLst>
              <a:gd name="T0" fmla="*/ 0 w 460"/>
              <a:gd name="T1" fmla="*/ 0 h 116"/>
              <a:gd name="T2" fmla="*/ 201612496 w 460"/>
              <a:gd name="T3" fmla="*/ 80645004 h 116"/>
              <a:gd name="T4" fmla="*/ 493950692 w 460"/>
              <a:gd name="T5" fmla="*/ 262096280 h 116"/>
              <a:gd name="T6" fmla="*/ 977820762 w 460"/>
              <a:gd name="T7" fmla="*/ 262096280 h 116"/>
              <a:gd name="T8" fmla="*/ 1159271964 w 460"/>
              <a:gd name="T9" fmla="*/ 80645004 h 116"/>
              <a:gd name="T10" fmla="*/ 0 60000 65536"/>
              <a:gd name="T11" fmla="*/ 0 60000 65536"/>
              <a:gd name="T12" fmla="*/ 0 60000 65536"/>
              <a:gd name="T13" fmla="*/ 0 60000 65536"/>
              <a:gd name="T14" fmla="*/ 0 60000 65536"/>
              <a:gd name="T15" fmla="*/ 0 w 460"/>
              <a:gd name="T16" fmla="*/ 0 h 116"/>
              <a:gd name="T17" fmla="*/ 460 w 460"/>
              <a:gd name="T18" fmla="*/ 116 h 116"/>
            </a:gdLst>
            <a:ahLst/>
            <a:cxnLst>
              <a:cxn ang="T10">
                <a:pos x="T0" y="T1"/>
              </a:cxn>
              <a:cxn ang="T11">
                <a:pos x="T2" y="T3"/>
              </a:cxn>
              <a:cxn ang="T12">
                <a:pos x="T4" y="T5"/>
              </a:cxn>
              <a:cxn ang="T13">
                <a:pos x="T6" y="T7"/>
              </a:cxn>
              <a:cxn ang="T14">
                <a:pos x="T8" y="T9"/>
              </a:cxn>
            </a:cxnLst>
            <a:rect l="T15" t="T16" r="T17" b="T18"/>
            <a:pathLst>
              <a:path w="460" h="116">
                <a:moveTo>
                  <a:pt x="0" y="0"/>
                </a:moveTo>
                <a:cubicBezTo>
                  <a:pt x="23" y="7"/>
                  <a:pt x="47" y="15"/>
                  <a:pt x="80" y="32"/>
                </a:cubicBezTo>
                <a:cubicBezTo>
                  <a:pt x="113" y="49"/>
                  <a:pt x="145" y="92"/>
                  <a:pt x="196" y="104"/>
                </a:cubicBezTo>
                <a:cubicBezTo>
                  <a:pt x="247" y="116"/>
                  <a:pt x="344" y="116"/>
                  <a:pt x="388" y="104"/>
                </a:cubicBezTo>
                <a:cubicBezTo>
                  <a:pt x="432" y="92"/>
                  <a:pt x="446" y="62"/>
                  <a:pt x="460" y="32"/>
                </a:cubicBezTo>
              </a:path>
            </a:pathLst>
          </a:custGeom>
          <a:noFill/>
          <a:ln w="12700">
            <a:solidFill>
              <a:schemeClr val="tx1"/>
            </a:solidFill>
            <a:round/>
            <a:headEnd/>
            <a:tailEnd/>
          </a:ln>
        </p:spPr>
        <p:txBody>
          <a:bodyPr/>
          <a:lstStyle/>
          <a:p>
            <a:endParaRPr lang="en-US"/>
          </a:p>
        </p:txBody>
      </p:sp>
      <p:sp>
        <p:nvSpPr>
          <p:cNvPr id="11316" name="Freeform 52"/>
          <p:cNvSpPr>
            <a:spLocks/>
          </p:cNvSpPr>
          <p:nvPr/>
        </p:nvSpPr>
        <p:spPr bwMode="auto">
          <a:xfrm>
            <a:off x="5905500" y="4610100"/>
            <a:ext cx="219075" cy="755650"/>
          </a:xfrm>
          <a:custGeom>
            <a:avLst/>
            <a:gdLst>
              <a:gd name="T0" fmla="*/ 40322495 w 138"/>
              <a:gd name="T1" fmla="*/ 0 h 476"/>
              <a:gd name="T2" fmla="*/ 312499336 w 138"/>
              <a:gd name="T3" fmla="*/ 443547585 h 476"/>
              <a:gd name="T4" fmla="*/ 252015613 w 138"/>
              <a:gd name="T5" fmla="*/ 937498281 h 476"/>
              <a:gd name="T6" fmla="*/ 0 w 138"/>
              <a:gd name="T7" fmla="*/ 1199594464 h 476"/>
              <a:gd name="T8" fmla="*/ 0 60000 65536"/>
              <a:gd name="T9" fmla="*/ 0 60000 65536"/>
              <a:gd name="T10" fmla="*/ 0 60000 65536"/>
              <a:gd name="T11" fmla="*/ 0 60000 65536"/>
              <a:gd name="T12" fmla="*/ 0 w 138"/>
              <a:gd name="T13" fmla="*/ 0 h 476"/>
              <a:gd name="T14" fmla="*/ 138 w 138"/>
              <a:gd name="T15" fmla="*/ 476 h 476"/>
            </a:gdLst>
            <a:ahLst/>
            <a:cxnLst>
              <a:cxn ang="T8">
                <a:pos x="T0" y="T1"/>
              </a:cxn>
              <a:cxn ang="T9">
                <a:pos x="T2" y="T3"/>
              </a:cxn>
              <a:cxn ang="T10">
                <a:pos x="T4" y="T5"/>
              </a:cxn>
              <a:cxn ang="T11">
                <a:pos x="T6" y="T7"/>
              </a:cxn>
            </a:cxnLst>
            <a:rect l="T12" t="T13" r="T14" b="T15"/>
            <a:pathLst>
              <a:path w="138" h="476">
                <a:moveTo>
                  <a:pt x="16" y="0"/>
                </a:moveTo>
                <a:cubicBezTo>
                  <a:pt x="63" y="57"/>
                  <a:pt x="110" y="114"/>
                  <a:pt x="124" y="176"/>
                </a:cubicBezTo>
                <a:cubicBezTo>
                  <a:pt x="138" y="238"/>
                  <a:pt x="121" y="322"/>
                  <a:pt x="100" y="372"/>
                </a:cubicBezTo>
                <a:cubicBezTo>
                  <a:pt x="79" y="422"/>
                  <a:pt x="39" y="449"/>
                  <a:pt x="0" y="476"/>
                </a:cubicBezTo>
              </a:path>
            </a:pathLst>
          </a:custGeom>
          <a:noFill/>
          <a:ln w="12700">
            <a:solidFill>
              <a:schemeClr val="tx1"/>
            </a:solidFill>
            <a:round/>
            <a:headEnd/>
            <a:tailEnd/>
          </a:ln>
        </p:spPr>
        <p:txBody>
          <a:bodyPr/>
          <a:lstStyle/>
          <a:p>
            <a:endParaRPr lang="en-US"/>
          </a:p>
        </p:txBody>
      </p:sp>
      <p:sp>
        <p:nvSpPr>
          <p:cNvPr id="11317" name="Rectangle 53"/>
          <p:cNvSpPr>
            <a:spLocks noGrp="1" noChangeArrowheads="1"/>
          </p:cNvSpPr>
          <p:nvPr>
            <p:ph type="title"/>
          </p:nvPr>
        </p:nvSpPr>
        <p:spPr>
          <a:noFill/>
        </p:spPr>
        <p:txBody>
          <a:bodyPr anchor="t"/>
          <a:lstStyle/>
          <a:p>
            <a:pPr eaLnBrk="1" hangingPunct="1"/>
            <a:r>
              <a:rPr lang="en-US"/>
              <a:t>Flocculation</a:t>
            </a:r>
          </a:p>
        </p:txBody>
      </p:sp>
      <p:sp>
        <p:nvSpPr>
          <p:cNvPr id="11318" name="Rectangle 54"/>
          <p:cNvSpPr>
            <a:spLocks noGrp="1" noChangeArrowheads="1"/>
          </p:cNvSpPr>
          <p:nvPr>
            <p:ph type="body" idx="1"/>
          </p:nvPr>
        </p:nvSpPr>
        <p:spPr>
          <a:xfrm>
            <a:off x="457200" y="1295400"/>
            <a:ext cx="8229600" cy="1381125"/>
          </a:xfrm>
        </p:spPr>
        <p:txBody>
          <a:bodyPr>
            <a:normAutofit lnSpcReduction="10000"/>
          </a:bodyPr>
          <a:lstStyle/>
          <a:p>
            <a:pPr eaLnBrk="1" hangingPunct="1">
              <a:lnSpc>
                <a:spcPct val="90000"/>
              </a:lnSpc>
            </a:pPr>
            <a:r>
              <a:rPr lang="en-US"/>
              <a:t>Chemicals flocculate suspended sediment by binding to several soil particles forming a larger aggregate or floc</a:t>
            </a:r>
          </a:p>
          <a:p>
            <a:pPr eaLnBrk="1" hangingPunct="1">
              <a:lnSpc>
                <a:spcPct val="90000"/>
              </a:lnSpc>
            </a:pPr>
            <a:endParaRPr lang="en-US"/>
          </a:p>
        </p:txBody>
      </p:sp>
      <p:sp>
        <p:nvSpPr>
          <p:cNvPr id="11319" name="Freeform 55"/>
          <p:cNvSpPr>
            <a:spLocks/>
          </p:cNvSpPr>
          <p:nvPr/>
        </p:nvSpPr>
        <p:spPr bwMode="auto">
          <a:xfrm>
            <a:off x="3119438" y="2817813"/>
            <a:ext cx="190500" cy="206375"/>
          </a:xfrm>
          <a:custGeom>
            <a:avLst/>
            <a:gdLst>
              <a:gd name="T0" fmla="*/ 294859099 w 120"/>
              <a:gd name="T1" fmla="*/ 327620258 h 130"/>
              <a:gd name="T2" fmla="*/ 287297839 w 120"/>
              <a:gd name="T3" fmla="*/ 100806227 h 130"/>
              <a:gd name="T4" fmla="*/ 204133448 w 120"/>
              <a:gd name="T5" fmla="*/ 10080623 h 130"/>
              <a:gd name="T6" fmla="*/ 68045020 w 120"/>
              <a:gd name="T7" fmla="*/ 40322493 h 130"/>
              <a:gd name="T8" fmla="*/ 7561264 w 120"/>
              <a:gd name="T9" fmla="*/ 153728715 h 130"/>
              <a:gd name="T10" fmla="*/ 22682200 w 120"/>
              <a:gd name="T11" fmla="*/ 320058999 h 130"/>
              <a:gd name="T12" fmla="*/ 0 60000 65536"/>
              <a:gd name="T13" fmla="*/ 0 60000 65536"/>
              <a:gd name="T14" fmla="*/ 0 60000 65536"/>
              <a:gd name="T15" fmla="*/ 0 60000 65536"/>
              <a:gd name="T16" fmla="*/ 0 60000 65536"/>
              <a:gd name="T17" fmla="*/ 0 60000 65536"/>
              <a:gd name="T18" fmla="*/ 0 w 120"/>
              <a:gd name="T19" fmla="*/ 0 h 130"/>
              <a:gd name="T20" fmla="*/ 120 w 120"/>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120" h="130">
                <a:moveTo>
                  <a:pt x="117" y="130"/>
                </a:moveTo>
                <a:cubicBezTo>
                  <a:pt x="118" y="95"/>
                  <a:pt x="120" y="61"/>
                  <a:pt x="114" y="40"/>
                </a:cubicBezTo>
                <a:cubicBezTo>
                  <a:pt x="108" y="19"/>
                  <a:pt x="95" y="8"/>
                  <a:pt x="81" y="4"/>
                </a:cubicBezTo>
                <a:cubicBezTo>
                  <a:pt x="67" y="0"/>
                  <a:pt x="40" y="7"/>
                  <a:pt x="27" y="16"/>
                </a:cubicBezTo>
                <a:cubicBezTo>
                  <a:pt x="14" y="25"/>
                  <a:pt x="6" y="43"/>
                  <a:pt x="3" y="61"/>
                </a:cubicBezTo>
                <a:cubicBezTo>
                  <a:pt x="0" y="79"/>
                  <a:pt x="4" y="103"/>
                  <a:pt x="9" y="127"/>
                </a:cubicBezTo>
              </a:path>
            </a:pathLst>
          </a:custGeom>
          <a:noFill/>
          <a:ln w="57150">
            <a:solidFill>
              <a:schemeClr val="tx1"/>
            </a:solidFill>
            <a:round/>
            <a:headEnd/>
            <a:tailEnd/>
          </a:ln>
        </p:spPr>
        <p:txBody>
          <a:bodyPr/>
          <a:lstStyle/>
          <a:p>
            <a:endParaRPr lang="en-US"/>
          </a:p>
        </p:txBody>
      </p:sp>
      <p:sp>
        <p:nvSpPr>
          <p:cNvPr id="11320" name="Freeform 56"/>
          <p:cNvSpPr>
            <a:spLocks/>
          </p:cNvSpPr>
          <p:nvPr/>
        </p:nvSpPr>
        <p:spPr bwMode="auto">
          <a:xfrm>
            <a:off x="6224588" y="2840038"/>
            <a:ext cx="190500" cy="206375"/>
          </a:xfrm>
          <a:custGeom>
            <a:avLst/>
            <a:gdLst>
              <a:gd name="T0" fmla="*/ 294859099 w 120"/>
              <a:gd name="T1" fmla="*/ 327620258 h 130"/>
              <a:gd name="T2" fmla="*/ 287297839 w 120"/>
              <a:gd name="T3" fmla="*/ 100806227 h 130"/>
              <a:gd name="T4" fmla="*/ 204133448 w 120"/>
              <a:gd name="T5" fmla="*/ 10080623 h 130"/>
              <a:gd name="T6" fmla="*/ 68045020 w 120"/>
              <a:gd name="T7" fmla="*/ 40322493 h 130"/>
              <a:gd name="T8" fmla="*/ 7561264 w 120"/>
              <a:gd name="T9" fmla="*/ 153728715 h 130"/>
              <a:gd name="T10" fmla="*/ 22682200 w 120"/>
              <a:gd name="T11" fmla="*/ 320058999 h 130"/>
              <a:gd name="T12" fmla="*/ 0 60000 65536"/>
              <a:gd name="T13" fmla="*/ 0 60000 65536"/>
              <a:gd name="T14" fmla="*/ 0 60000 65536"/>
              <a:gd name="T15" fmla="*/ 0 60000 65536"/>
              <a:gd name="T16" fmla="*/ 0 60000 65536"/>
              <a:gd name="T17" fmla="*/ 0 60000 65536"/>
              <a:gd name="T18" fmla="*/ 0 w 120"/>
              <a:gd name="T19" fmla="*/ 0 h 130"/>
              <a:gd name="T20" fmla="*/ 120 w 120"/>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120" h="130">
                <a:moveTo>
                  <a:pt x="117" y="130"/>
                </a:moveTo>
                <a:cubicBezTo>
                  <a:pt x="118" y="95"/>
                  <a:pt x="120" y="61"/>
                  <a:pt x="114" y="40"/>
                </a:cubicBezTo>
                <a:cubicBezTo>
                  <a:pt x="108" y="19"/>
                  <a:pt x="95" y="8"/>
                  <a:pt x="81" y="4"/>
                </a:cubicBezTo>
                <a:cubicBezTo>
                  <a:pt x="67" y="0"/>
                  <a:pt x="40" y="7"/>
                  <a:pt x="27" y="16"/>
                </a:cubicBezTo>
                <a:cubicBezTo>
                  <a:pt x="14" y="25"/>
                  <a:pt x="6" y="43"/>
                  <a:pt x="3" y="61"/>
                </a:cubicBezTo>
                <a:cubicBezTo>
                  <a:pt x="0" y="79"/>
                  <a:pt x="4" y="103"/>
                  <a:pt x="9" y="127"/>
                </a:cubicBezTo>
              </a:path>
            </a:pathLst>
          </a:custGeom>
          <a:noFill/>
          <a:ln w="57150">
            <a:solidFill>
              <a:schemeClr val="tx1"/>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2.22222E-6 2.96296E-6 C 0.00139 -0.00393 0.00226 -0.00602 0.00486 -0.00833 C 0.00642 -0.01157 0.00799 -0.01366 0.01042 -0.01574 C 0.01111 -0.01875 0.01163 -0.02083 0.01389 -0.02222 " pathEditMode="relative" ptsTypes="fffA">
                                      <p:cBhvr>
                                        <p:cTn id="6" dur="1000" fill="hold"/>
                                        <p:tgtEl>
                                          <p:spTgt spid="497688"/>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6.38889E-6 -2.59259E-6 C 0.00122 -0.00672 0.00348 -0.01134 0.00348 -0.01852 " pathEditMode="relative" ptsTypes="fA">
                                      <p:cBhvr>
                                        <p:cTn id="8" dur="2000" fill="hold"/>
                                        <p:tgtEl>
                                          <p:spTgt spid="497708"/>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7.22222E-6 2.22222E-6 C -0.00815 -0.00185 -0.00138 0.00115 -0.00555 -0.00371 C -0.00676 -0.0051 -0.00972 -0.00741 -0.00972 -0.00741 C -0.01215 -0.01227 -0.0151 -0.01343 -0.01874 -0.01574 " pathEditMode="relative" ptsTypes="fffA">
                                      <p:cBhvr>
                                        <p:cTn id="10" dur="2000" fill="hold"/>
                                        <p:tgtEl>
                                          <p:spTgt spid="497693"/>
                                        </p:tgtEl>
                                        <p:attrNameLst>
                                          <p:attrName>ppt_x</p:attrName>
                                          <p:attrName>ppt_y</p:attrName>
                                        </p:attrNameLst>
                                      </p:cBhvr>
                                    </p:animMotion>
                                  </p:childTnLst>
                                </p:cTn>
                              </p:par>
                              <p:par>
                                <p:cTn id="11" presetID="0" presetClass="path" presetSubtype="0" accel="50000" decel="50000" fill="hold" grpId="0" nodeType="withEffect">
                                  <p:stCondLst>
                                    <p:cond delay="0"/>
                                  </p:stCondLst>
                                  <p:childTnLst>
                                    <p:animMotion origin="layout" path="M -2.5E-6 -5.92593E-6 C -0.00694 0.003 -0.01128 0.003 -0.01944 0.0037 C -0.02222 0.00485 -0.02187 0.0074 -0.025 0.0074 " pathEditMode="relative" ptsTypes="ffA">
                                      <p:cBhvr>
                                        <p:cTn id="12" dur="2000" fill="hold"/>
                                        <p:tgtEl>
                                          <p:spTgt spid="497699"/>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4.44444E-6 3.33333E-6 C 0.00157 0.0125 0.00209 0.00717 0.00209 0.02592 " pathEditMode="relative" rAng="0" ptsTypes="fA">
                                      <p:cBhvr>
                                        <p:cTn id="14" dur="2000" fill="hold"/>
                                        <p:tgtEl>
                                          <p:spTgt spid="497676"/>
                                        </p:tgtEl>
                                        <p:attrNameLst>
                                          <p:attrName>ppt_x</p:attrName>
                                          <p:attrName>ppt_y</p:attrName>
                                        </p:attrNameLst>
                                      </p:cBhvr>
                                      <p:rCtr x="100" y="1300"/>
                                    </p:animMotion>
                                  </p:childTnLst>
                                </p:cTn>
                              </p:par>
                              <p:par>
                                <p:cTn id="15" presetID="0" presetClass="path" presetSubtype="0" accel="50000" decel="50000" fill="hold" grpId="0" nodeType="withEffect">
                                  <p:stCondLst>
                                    <p:cond delay="0"/>
                                  </p:stCondLst>
                                  <p:childTnLst>
                                    <p:animMotion origin="layout" path="M -0.00052 0.00092 C 0.00226 -0.0044 0.00278 -0.00787 0.00434 -0.01389 C 0.00451 -0.01597 0.00451 -0.01829 0.00503 -0.02037 C 0.00555 -0.02245 0.00781 -0.02593 0.00781 -0.02593 " pathEditMode="relative" ptsTypes="fffA">
                                      <p:cBhvr>
                                        <p:cTn id="16" dur="2000" fill="hold"/>
                                        <p:tgtEl>
                                          <p:spTgt spid="497671"/>
                                        </p:tgtEl>
                                        <p:attrNameLst>
                                          <p:attrName>ppt_x</p:attrName>
                                          <p:attrName>ppt_y</p:attrName>
                                        </p:attrNameLst>
                                      </p:cBhvr>
                                    </p:animMotion>
                                  </p:childTnLst>
                                </p:cTn>
                              </p:par>
                              <p:par>
                                <p:cTn id="17" presetID="0" presetClass="path" presetSubtype="0" accel="50000" decel="50000" fill="hold" grpId="0" nodeType="withEffect">
                                  <p:stCondLst>
                                    <p:cond delay="0"/>
                                  </p:stCondLst>
                                  <p:childTnLst>
                                    <p:animMotion origin="layout" path="M -3.33333E-6 1.11111E-6 C 0.00434 -0.00092 0.00591 -0.00301 0.00973 -0.00555 C 0.0132 -0.0125 0.0092 -0.0037 0.01181 -0.01204 C 0.0125 -0.01389 0.01389 -0.01759 0.01389 -0.01759 " pathEditMode="relative" ptsTypes="fffA">
                                      <p:cBhvr>
                                        <p:cTn id="18" dur="2000" fill="hold"/>
                                        <p:tgtEl>
                                          <p:spTgt spid="497682"/>
                                        </p:tgtEl>
                                        <p:attrNameLst>
                                          <p:attrName>ppt_x</p:attrName>
                                          <p:attrName>ppt_y</p:attrName>
                                        </p:attrNameLst>
                                      </p:cBhvr>
                                    </p:animMotion>
                                  </p:childTnLst>
                                </p:cTn>
                              </p:par>
                              <p:par>
                                <p:cTn id="19" presetID="0" presetClass="path" presetSubtype="0" accel="50000" decel="50000" fill="hold" grpId="0" nodeType="withEffect">
                                  <p:stCondLst>
                                    <p:cond delay="0"/>
                                  </p:stCondLst>
                                  <p:childTnLst>
                                    <p:animMotion origin="layout" path="M -5.55556E-6 1.11111E-6 C 0.00781 0.00695 0.01301 0.00741 0.02291 0.00741 " pathEditMode="relative" ptsTypes="fA">
                                      <p:cBhvr>
                                        <p:cTn id="20" dur="2000" fill="hold"/>
                                        <p:tgtEl>
                                          <p:spTgt spid="497674"/>
                                        </p:tgtEl>
                                        <p:attrNameLst>
                                          <p:attrName>ppt_x</p:attrName>
                                          <p:attrName>ppt_y</p:attrName>
                                        </p:attrNameLst>
                                      </p:cBhvr>
                                    </p:animMotion>
                                  </p:childTnLst>
                                </p:cTn>
                              </p:par>
                              <p:par>
                                <p:cTn id="21" presetID="0" presetClass="path" presetSubtype="0" accel="50000" decel="50000" fill="hold" grpId="0" nodeType="withEffect">
                                  <p:stCondLst>
                                    <p:cond delay="0"/>
                                  </p:stCondLst>
                                  <p:childTnLst>
                                    <p:animMotion origin="layout" path="M 1.66667E-6 -5.18519E-6 C 0.00069 0.00531 0.00416 0.01805 0.00764 0.02036 " pathEditMode="relative" ptsTypes="fA">
                                      <p:cBhvr>
                                        <p:cTn id="22" dur="2000" fill="hold"/>
                                        <p:tgtEl>
                                          <p:spTgt spid="497673"/>
                                        </p:tgtEl>
                                        <p:attrNameLst>
                                          <p:attrName>ppt_x</p:attrName>
                                          <p:attrName>ppt_y</p:attrName>
                                        </p:attrNameLst>
                                      </p:cBhvr>
                                    </p:animMotion>
                                  </p:childTnLst>
                                </p:cTn>
                              </p:par>
                              <p:par>
                                <p:cTn id="23" presetID="0" presetClass="path" presetSubtype="0" accel="50000" decel="50000" fill="hold" grpId="0" nodeType="withEffect">
                                  <p:stCondLst>
                                    <p:cond delay="0"/>
                                  </p:stCondLst>
                                  <p:childTnLst>
                                    <p:animMotion origin="layout" path="M -2.77778E-6 2.59259E-6 C -0.00434 0.00579 -0.00677 0.01273 -0.01111 0.01852 C -0.01181 0.02199 -0.01233 0.02546 -0.01528 0.02685 C -0.01701 0.02778 -0.02083 0.0287 -0.02083 0.0287 C -0.0474 0.02778 -0.03837 0.02778 -0.04792 0.02778 " pathEditMode="relative" ptsTypes="ffffA">
                                      <p:cBhvr>
                                        <p:cTn id="24" dur="2000" fill="hold"/>
                                        <p:tgtEl>
                                          <p:spTgt spid="497672"/>
                                        </p:tgtEl>
                                        <p:attrNameLst>
                                          <p:attrName>ppt_x</p:attrName>
                                          <p:attrName>ppt_y</p:attrName>
                                        </p:attrNameLst>
                                      </p:cBhvr>
                                    </p:animMotion>
                                  </p:childTnLst>
                                </p:cTn>
                              </p:par>
                              <p:par>
                                <p:cTn id="25" presetID="0" presetClass="path" presetSubtype="0" accel="50000" decel="50000" fill="hold" grpId="0" nodeType="withEffect">
                                  <p:stCondLst>
                                    <p:cond delay="0"/>
                                  </p:stCondLst>
                                  <p:childTnLst>
                                    <p:animMotion origin="layout" path="M 5.55556E-7 4.44444E-6 C -0.00521 -0.00232 0.00104 0.00115 -0.00347 -0.00371 C -0.004 -0.0044 -0.00486 -0.00417 -0.00556 -0.00463 C -0.00625 -0.0051 -0.00695 -0.00579 -0.00764 -0.00649 C -0.00903 -0.00834 -0.0099 -0.01112 -0.01181 -0.01204 C -0.0132 -0.01274 -0.01597 -0.01389 -0.01597 -0.01389 " pathEditMode="relative" ptsTypes="fffffA">
                                      <p:cBhvr>
                                        <p:cTn id="26" dur="2000" fill="hold"/>
                                        <p:tgtEl>
                                          <p:spTgt spid="497685"/>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6.38889E-6 -7.40741E-7 C 0.00833 -7.40741E-7 0.01666 -7.40741E-7 0.02499 -7.40741E-7 " pathEditMode="relative" ptsTypes="fA">
                                      <p:cBhvr>
                                        <p:cTn id="28" dur="2000" fill="hold"/>
                                        <p:tgtEl>
                                          <p:spTgt spid="497702"/>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5.55556E-7 -7.40741E-7 C -0.00364 0.00324 -0.00729 0.00648 -0.01111 0.00926 C -0.0125 0.01042 -0.01389 0.01181 -0.01528 0.01297 C -0.01649 0.01412 -0.01944 0.01482 -0.01944 0.01482 C -0.02725 0.02523 -0.03975 0.02223 -0.05 0.02223 " pathEditMode="relative" ptsTypes="ffffA">
                                      <p:cBhvr>
                                        <p:cTn id="30" dur="2000" fill="hold"/>
                                        <p:tgtEl>
                                          <p:spTgt spid="497705"/>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9.16667E-6 -4.44444E-6 C 0.00053 0.01019 -0.00018 0.01366 0.00486 0.02037 C 0.00572 0.03125 0.00468 0.03056 0.0118 0.03056 " pathEditMode="relative" ptsTypes="ffA">
                                      <p:cBhvr>
                                        <p:cTn id="32" dur="2000" fill="hold"/>
                                        <p:tgtEl>
                                          <p:spTgt spid="497677"/>
                                        </p:tgtEl>
                                        <p:attrNameLst>
                                          <p:attrName>ppt_x</p:attrName>
                                          <p:attrName>ppt_y</p:attrName>
                                        </p:attrNameLst>
                                      </p:cBhvr>
                                    </p:animMotion>
                                  </p:childTnLst>
                                </p:cTn>
                              </p:par>
                              <p:par>
                                <p:cTn id="33" presetID="0" presetClass="path" presetSubtype="0" accel="50000" decel="50000" fill="hold" grpId="0" nodeType="withEffect">
                                  <p:stCondLst>
                                    <p:cond delay="0"/>
                                  </p:stCondLst>
                                  <p:childTnLst>
                                    <p:animMotion origin="layout" path="M 1.66667E-6 -7.40741E-7 C -0.00069 0.00277 -0.00243 0.01319 -0.00347 0.01574 C -0.00382 0.01666 -0.00486 0.01689 -0.00555 0.01759 C -0.00642 0.01944 -0.00798 0.02106 -0.00833 0.02314 C -0.00851 0.0243 -0.00851 0.02569 -0.00903 0.02685 C -0.00937 0.02754 -0.00989 0.02754 -0.01042 0.02777 " pathEditMode="relative" ptsTypes="fffffA">
                                      <p:cBhvr>
                                        <p:cTn id="34" dur="2000" fill="hold"/>
                                        <p:tgtEl>
                                          <p:spTgt spid="497690"/>
                                        </p:tgtEl>
                                        <p:attrNameLst>
                                          <p:attrName>ppt_x</p:attrName>
                                          <p:attrName>ppt_y</p:attrName>
                                        </p:attrNameLst>
                                      </p:cBhvr>
                                    </p:animMotion>
                                  </p:childTnLst>
                                </p:cTn>
                              </p:par>
                              <p:par>
                                <p:cTn id="35" presetID="0" presetClass="path" presetSubtype="0" accel="50000" decel="50000" fill="hold" grpId="0" nodeType="withEffect">
                                  <p:stCondLst>
                                    <p:cond delay="0"/>
                                  </p:stCondLst>
                                  <p:childTnLst>
                                    <p:animMotion origin="layout" path="M 6.11111E-6 -1.85185E-6 C 0.00365 -0.00162 0.00539 -0.00532 0.00904 -0.00648 C 0.00973 -0.00717 0.0106 -0.0074 0.01112 -0.00833 C 0.01216 -0.00995 0.01233 -0.01342 0.0139 -0.01389 C 0.01476 -0.01412 0.01667 -0.01481 0.01667 -0.01481 " pathEditMode="relative" ptsTypes="ffffA">
                                      <p:cBhvr>
                                        <p:cTn id="36" dur="2000" fill="hold"/>
                                        <p:tgtEl>
                                          <p:spTgt spid="497696"/>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1.94444E-6 -3.7037E-6 C 0.00191 -0.0037 0.0026 -0.00763 0.00347 -0.01203 C 0.00382 -0.01851 0.0026 -0.0331 0.00694 -0.03888 " pathEditMode="relative" ptsTypes="ffA">
                                      <p:cBhvr>
                                        <p:cTn id="38" dur="2000" fill="hold"/>
                                        <p:tgtEl>
                                          <p:spTgt spid="497698"/>
                                        </p:tgtEl>
                                        <p:attrNameLst>
                                          <p:attrName>ppt_x</p:attrName>
                                          <p:attrName>ppt_y</p:attrName>
                                        </p:attrNameLst>
                                      </p:cBhvr>
                                    </p:animMotion>
                                  </p:childTnLst>
                                </p:cTn>
                              </p:par>
                              <p:par>
                                <p:cTn id="39" presetID="0" presetClass="path" presetSubtype="0" accel="50000" decel="50000" fill="hold" grpId="0" nodeType="withEffect">
                                  <p:stCondLst>
                                    <p:cond delay="0"/>
                                  </p:stCondLst>
                                  <p:childTnLst>
                                    <p:animMotion origin="layout" path="M -8.33333E-7 3.7037E-6 C -0.01702 -0.01528 -0.03629 -0.01389 -0.05625 -0.01389 " pathEditMode="relative" ptsTypes="fA">
                                      <p:cBhvr>
                                        <p:cTn id="40" dur="2000" fill="hold"/>
                                        <p:tgtEl>
                                          <p:spTgt spid="497701"/>
                                        </p:tgtEl>
                                        <p:attrNameLst>
                                          <p:attrName>ppt_x</p:attrName>
                                          <p:attrName>ppt_y</p:attrName>
                                        </p:attrNameLst>
                                      </p:cBhvr>
                                    </p:animMotion>
                                  </p:childTnLst>
                                </p:cTn>
                              </p:par>
                              <p:par>
                                <p:cTn id="41" presetID="0" presetClass="path" presetSubtype="0" accel="50000" decel="50000" fill="hold" grpId="0" nodeType="withEffect">
                                  <p:stCondLst>
                                    <p:cond delay="0"/>
                                  </p:stCondLst>
                                  <p:childTnLst>
                                    <p:animMotion origin="layout" path="M -2.77778E-7 -6.66667E-6 C -0.01858 -0.00093 -0.01268 0.00277 -0.01945 -0.00186 " pathEditMode="relative" ptsTypes="fA">
                                      <p:cBhvr>
                                        <p:cTn id="42" dur="2000" fill="hold"/>
                                        <p:tgtEl>
                                          <p:spTgt spid="497706"/>
                                        </p:tgtEl>
                                        <p:attrNameLst>
                                          <p:attrName>ppt_x</p:attrName>
                                          <p:attrName>ppt_y</p:attrName>
                                        </p:attrNameLst>
                                      </p:cBhvr>
                                    </p:animMotion>
                                  </p:childTnLst>
                                </p:cTn>
                              </p:par>
                              <p:par>
                                <p:cTn id="43" presetID="0" presetClass="path" presetSubtype="0" accel="50000" decel="50000" fill="hold" grpId="0" nodeType="withEffect">
                                  <p:stCondLst>
                                    <p:cond delay="0"/>
                                  </p:stCondLst>
                                  <p:childTnLst>
                                    <p:animMotion origin="layout" path="M 2.77778E-6 2.59259E-6 C -0.00417 0.00555 -0.01077 0.01365 -0.01597 0.01759 C -0.01788 0.01898 -0.02031 0.0199 -0.02222 0.02129 C -0.02344 0.02222 -0.02639 0.02569 -0.02847 0.02592 C -0.03125 0.02615 -0.03403 0.02592 -0.03681 0.02592 " pathEditMode="relative" ptsTypes="ffffA">
                                      <p:cBhvr>
                                        <p:cTn id="44" dur="2000" fill="hold"/>
                                        <p:tgtEl>
                                          <p:spTgt spid="497684"/>
                                        </p:tgtEl>
                                        <p:attrNameLst>
                                          <p:attrName>ppt_x</p:attrName>
                                          <p:attrName>ppt_y</p:attrName>
                                        </p:attrNameLst>
                                      </p:cBhvr>
                                    </p:animMotion>
                                  </p:childTnLst>
                                </p:cTn>
                              </p:par>
                              <p:par>
                                <p:cTn id="45" presetID="0" presetClass="path" presetSubtype="0" accel="50000" decel="50000" fill="hold" grpId="0" nodeType="withEffect">
                                  <p:stCondLst>
                                    <p:cond delay="0"/>
                                  </p:stCondLst>
                                  <p:childTnLst>
                                    <p:animMotion origin="layout" path="M -5.E-6 -3.7037E-6 C -0.00174 0.00926 0.00034 -0.00278 -0.0014 0.01574 C -0.00174 0.01921 -0.00348 0.02037 -0.00348 0.02408 " pathEditMode="relative" ptsTypes="ffA">
                                      <p:cBhvr>
                                        <p:cTn id="46" dur="2000" fill="hold"/>
                                        <p:tgtEl>
                                          <p:spTgt spid="497697"/>
                                        </p:tgtEl>
                                        <p:attrNameLst>
                                          <p:attrName>ppt_x</p:attrName>
                                          <p:attrName>ppt_y</p:attrName>
                                        </p:attrNameLst>
                                      </p:cBhvr>
                                    </p:animMotion>
                                  </p:childTnLst>
                                </p:cTn>
                              </p:par>
                              <p:par>
                                <p:cTn id="47" presetID="0" presetClass="path" presetSubtype="0" accel="50000" decel="50000" fill="hold" grpId="0" nodeType="withEffect">
                                  <p:stCondLst>
                                    <p:cond delay="0"/>
                                  </p:stCondLst>
                                  <p:childTnLst>
                                    <p:animMotion origin="layout" path="M 1.94444E-6 -2.59259E-6 C 0.00156 0.00325 0.00364 0.00764 0.00555 0.01019 " pathEditMode="relative" ptsTypes="fA">
                                      <p:cBhvr>
                                        <p:cTn id="48" dur="2000" fill="hold"/>
                                        <p:tgtEl>
                                          <p:spTgt spid="497709"/>
                                        </p:tgtEl>
                                        <p:attrNameLst>
                                          <p:attrName>ppt_x</p:attrName>
                                          <p:attrName>ppt_y</p:attrName>
                                        </p:attrNameLst>
                                      </p:cBhvr>
                                    </p:animMotion>
                                  </p:childTnLst>
                                </p:cTn>
                              </p:par>
                              <p:par>
                                <p:cTn id="49" presetID="0" presetClass="path" presetSubtype="0" accel="50000" decel="50000" fill="hold" grpId="0" nodeType="withEffect">
                                  <p:stCondLst>
                                    <p:cond delay="0"/>
                                  </p:stCondLst>
                                  <p:childTnLst>
                                    <p:animMotion origin="layout" path="M 5.55556E-7 2.22222E-6 C 0.00191 -0.00023 0.00364 -0.00046 0.00555 -0.00093 C 0.00694 -0.00139 0.00972 -0.00278 0.00972 -0.00278 C 0.01024 -0.0037 0.01042 -0.00486 0.01111 -0.00556 C 0.01337 -0.0081 0.01319 -0.00509 0.01319 -0.00741 " pathEditMode="relative" ptsTypes="ffffA">
                                      <p:cBhvr>
                                        <p:cTn id="50" dur="2000" fill="hold"/>
                                        <p:tgtEl>
                                          <p:spTgt spid="497694"/>
                                        </p:tgtEl>
                                        <p:attrNameLst>
                                          <p:attrName>ppt_x</p:attrName>
                                          <p:attrName>ppt_y</p:attrName>
                                        </p:attrNameLst>
                                      </p:cBhvr>
                                    </p:animMotion>
                                  </p:childTnLst>
                                </p:cTn>
                              </p:par>
                              <p:par>
                                <p:cTn id="51" presetID="0" presetClass="path" presetSubtype="0" accel="50000" decel="50000" fill="hold" grpId="0" nodeType="withEffect">
                                  <p:stCondLst>
                                    <p:cond delay="0"/>
                                  </p:stCondLst>
                                  <p:childTnLst>
                                    <p:animMotion origin="layout" path="M -5.55556E-6 3.7037E-6 C 0.02308 -0.00116 0.01458 0.00231 0.02569 -0.00741 C 0.02725 -0.01065 0.02656 -0.00949 0.02777 -0.01111 " pathEditMode="relative" ptsTypes="ffA">
                                      <p:cBhvr>
                                        <p:cTn id="52" dur="2000" fill="hold"/>
                                        <p:tgtEl>
                                          <p:spTgt spid="497675"/>
                                        </p:tgtEl>
                                        <p:attrNameLst>
                                          <p:attrName>ppt_x</p:attrName>
                                          <p:attrName>ppt_y</p:attrName>
                                        </p:attrNameLst>
                                      </p:cBhvr>
                                    </p:animMotion>
                                  </p:childTnLst>
                                </p:cTn>
                              </p:par>
                              <p:par>
                                <p:cTn id="53" presetID="0" presetClass="path" presetSubtype="0" accel="50000" decel="50000" fill="hold" grpId="0" nodeType="withEffect">
                                  <p:stCondLst>
                                    <p:cond delay="0"/>
                                  </p:stCondLst>
                                  <p:childTnLst>
                                    <p:animMotion origin="layout" path="M 5.55556E-7 -4.07407E-6 C -0.00764 -4.07407E-6 -0.01527 -4.07407E-6 -0.02291 -4.07407E-6 " pathEditMode="relative" ptsTypes="fA">
                                      <p:cBhvr>
                                        <p:cTn id="54" dur="2000" fill="hold"/>
                                        <p:tgtEl>
                                          <p:spTgt spid="497680"/>
                                        </p:tgtEl>
                                        <p:attrNameLst>
                                          <p:attrName>ppt_x</p:attrName>
                                          <p:attrName>ppt_y</p:attrName>
                                        </p:attrNameLst>
                                      </p:cBhvr>
                                    </p:animMotion>
                                  </p:childTnLst>
                                </p:cTn>
                              </p:par>
                              <p:par>
                                <p:cTn id="55" presetID="0" presetClass="path" presetSubtype="0" accel="50000" decel="50000" fill="hold" grpId="0" nodeType="withEffect">
                                  <p:stCondLst>
                                    <p:cond delay="0"/>
                                  </p:stCondLst>
                                  <p:childTnLst>
                                    <p:animMotion origin="layout" path="M -3.88889E-6 -1.48148E-6 C 0.00052 0.00718 -0.00034 0.01458 0.00139 0.0213 C 0.00209 0.02431 0.00539 0.02477 0.00695 0.02685 C 0.00938 0.03009 0.01146 0.03287 0.01389 0.03611 " pathEditMode="relative" ptsTypes="fffA">
                                      <p:cBhvr>
                                        <p:cTn id="56" dur="2000" fill="hold"/>
                                        <p:tgtEl>
                                          <p:spTgt spid="497703"/>
                                        </p:tgtEl>
                                        <p:attrNameLst>
                                          <p:attrName>ppt_x</p:attrName>
                                          <p:attrName>ppt_y</p:attrName>
                                        </p:attrNameLst>
                                      </p:cBhvr>
                                    </p:animMotion>
                                  </p:childTnLst>
                                </p:cTn>
                              </p:par>
                              <p:par>
                                <p:cTn id="57" presetID="0" presetClass="path" presetSubtype="0" accel="50000" decel="50000" fill="hold" grpId="0" nodeType="withEffect">
                                  <p:stCondLst>
                                    <p:cond delay="0"/>
                                  </p:stCondLst>
                                  <p:childTnLst>
                                    <p:animMotion origin="layout" path="M -2.77778E-6 2.22222E-6 C 0.01458 0.00185 0.00469 0.00092 0.02986 0.00092 " pathEditMode="relative" ptsTypes="fA">
                                      <p:cBhvr>
                                        <p:cTn id="58" dur="2000" fill="hold"/>
                                        <p:tgtEl>
                                          <p:spTgt spid="497695"/>
                                        </p:tgtEl>
                                        <p:attrNameLst>
                                          <p:attrName>ppt_x</p:attrName>
                                          <p:attrName>ppt_y</p:attrName>
                                        </p:attrNameLst>
                                      </p:cBhvr>
                                    </p:animMotion>
                                  </p:childTnLst>
                                </p:cTn>
                              </p:par>
                              <p:par>
                                <p:cTn id="59" presetID="0" presetClass="path" presetSubtype="0" accel="50000" decel="50000" fill="hold" grpId="0" nodeType="withEffect">
                                  <p:stCondLst>
                                    <p:cond delay="0"/>
                                  </p:stCondLst>
                                  <p:childTnLst>
                                    <p:animMotion origin="layout" path="M 3.05556E-6 -3.7037E-6 C 0.00521 -0.00139 0.00746 -0.00764 0.0125 -0.00926 C 0.01458 -0.00995 0.01875 -0.01019 0.01875 -0.01019 " pathEditMode="relative" ptsTypes="ffA">
                                      <p:cBhvr>
                                        <p:cTn id="60" dur="2000" fill="hold"/>
                                        <p:tgtEl>
                                          <p:spTgt spid="497700"/>
                                        </p:tgtEl>
                                        <p:attrNameLst>
                                          <p:attrName>ppt_x</p:attrName>
                                          <p:attrName>ppt_y</p:attrName>
                                        </p:attrNameLst>
                                      </p:cBhvr>
                                    </p:animMotion>
                                  </p:childTnLst>
                                </p:cTn>
                              </p:par>
                              <p:par>
                                <p:cTn id="61" presetID="0" presetClass="path" presetSubtype="0" accel="50000" decel="50000" fill="hold" grpId="0" nodeType="withEffect">
                                  <p:stCondLst>
                                    <p:cond delay="0"/>
                                  </p:stCondLst>
                                  <p:childTnLst>
                                    <p:animMotion origin="layout" path="M 5.27778E-6 -7.40741E-7 C 0.00279 -0.00185 0.00452 -0.00417 0.00695 -0.00648 C 0.00817 -0.00903 0.00851 -0.00926 0.00904 -0.01204 C 0.00938 -0.01389 0.00973 -0.01759 0.00973 -0.01759 " pathEditMode="relative" ptsTypes="fffA">
                                      <p:cBhvr>
                                        <p:cTn id="62" dur="2000" fill="hold"/>
                                        <p:tgtEl>
                                          <p:spTgt spid="497707"/>
                                        </p:tgtEl>
                                        <p:attrNameLst>
                                          <p:attrName>ppt_x</p:attrName>
                                          <p:attrName>ppt_y</p:attrName>
                                        </p:attrNameLst>
                                      </p:cBhvr>
                                    </p:animMotion>
                                  </p:childTnLst>
                                </p:cTn>
                              </p:par>
                              <p:par>
                                <p:cTn id="63" presetID="0" presetClass="path" presetSubtype="0" accel="50000" decel="50000" fill="hold" grpId="0" nodeType="withEffect">
                                  <p:stCondLst>
                                    <p:cond delay="0"/>
                                  </p:stCondLst>
                                  <p:childTnLst>
                                    <p:animMotion origin="layout" path="M 0.0007 -0.00046 C -0.00034 0.00787 -0.00017 0.00579 -0.00069 0.01713 C -0.00104 0.02732 0.00313 0.04028 -0.00555 0.04028 " pathEditMode="relative" ptsTypes="ffA">
                                      <p:cBhvr>
                                        <p:cTn id="64" dur="2000" fill="hold"/>
                                        <p:tgtEl>
                                          <p:spTgt spid="497687"/>
                                        </p:tgtEl>
                                        <p:attrNameLst>
                                          <p:attrName>ppt_x</p:attrName>
                                          <p:attrName>ppt_y</p:attrName>
                                        </p:attrNameLst>
                                      </p:cBhvr>
                                    </p:animMotion>
                                  </p:childTnLst>
                                </p:cTn>
                              </p:par>
                              <p:par>
                                <p:cTn id="65" presetID="0" presetClass="path" presetSubtype="0" accel="50000" decel="50000" fill="hold" grpId="0" nodeType="withEffect">
                                  <p:stCondLst>
                                    <p:cond delay="0"/>
                                  </p:stCondLst>
                                  <p:childTnLst>
                                    <p:animMotion origin="layout" path="M -5.E-6 4.81481E-6 C 0.01042 4.81481E-6 0.02083 4.81481E-6 0.03125 4.81481E-6 " pathEditMode="relative" ptsTypes="fA">
                                      <p:cBhvr>
                                        <p:cTn id="66" dur="2000" fill="hold"/>
                                        <p:tgtEl>
                                          <p:spTgt spid="497704"/>
                                        </p:tgtEl>
                                        <p:attrNameLst>
                                          <p:attrName>ppt_x</p:attrName>
                                          <p:attrName>ppt_y</p:attrName>
                                        </p:attrNameLst>
                                      </p:cBhvr>
                                    </p:animMotion>
                                  </p:childTnLst>
                                </p:cTn>
                              </p:par>
                              <p:par>
                                <p:cTn id="67" presetID="0" presetClass="path" presetSubtype="0" accel="50000" decel="50000" fill="hold" grpId="0" nodeType="withEffect">
                                  <p:stCondLst>
                                    <p:cond delay="0"/>
                                  </p:stCondLst>
                                  <p:childTnLst>
                                    <p:animMotion origin="layout" path="M -8.33333E-6 2.59259E-6 C -0.00157 0.00301 -0.00244 0.00648 -0.00417 0.00926 C -0.00539 0.01111 -0.00712 0.01203 -0.00834 0.01389 C -0.01077 0.01782 -0.00851 0.01574 -0.01181 0.01944 C -0.01251 0.02014 -0.01389 0.02129 -0.01389 0.02129 " pathEditMode="relative" ptsTypes="ffffA">
                                      <p:cBhvr>
                                        <p:cTn id="68" dur="2000" fill="hold"/>
                                        <p:tgtEl>
                                          <p:spTgt spid="497686"/>
                                        </p:tgtEl>
                                        <p:attrNameLst>
                                          <p:attrName>ppt_x</p:attrName>
                                          <p:attrName>ppt_y</p:attrName>
                                        </p:attrNameLst>
                                      </p:cBhvr>
                                    </p:animMotion>
                                  </p:childTnLst>
                                </p:cTn>
                              </p:par>
                              <p:par>
                                <p:cTn id="69" presetID="0" presetClass="path" presetSubtype="0" accel="50000" decel="50000" fill="hold" grpId="0" nodeType="withEffect">
                                  <p:stCondLst>
                                    <p:cond delay="0"/>
                                  </p:stCondLst>
                                  <p:childTnLst>
                                    <p:animMotion origin="layout" path="M -1.11111E-6 2.96296E-6 C 0.00504 -0.00047 0.01129 0.00231 0.01528 -0.00186 C 0.0198 -0.00672 0.01355 -0.00324 0.01875 -0.00556 C 0.02014 -0.00811 0.02361 -0.01158 0.02361 -0.01482 " pathEditMode="relative" ptsTypes="fffA">
                                      <p:cBhvr>
                                        <p:cTn id="70" dur="2000" fill="hold"/>
                                        <p:tgtEl>
                                          <p:spTgt spid="497689"/>
                                        </p:tgtEl>
                                        <p:attrNameLst>
                                          <p:attrName>ppt_x</p:attrName>
                                          <p:attrName>ppt_y</p:attrName>
                                        </p:attrNameLst>
                                      </p:cBhvr>
                                    </p:animMotion>
                                  </p:childTnLst>
                                </p:cTn>
                              </p:par>
                              <p:par>
                                <p:cTn id="71" presetID="0" presetClass="path" presetSubtype="0" accel="50000" decel="50000" fill="hold" grpId="0" nodeType="withEffect">
                                  <p:stCondLst>
                                    <p:cond delay="0"/>
                                  </p:stCondLst>
                                  <p:childTnLst>
                                    <p:animMotion origin="layout" path="M -1.66667E-6 3.33333E-6 C -0.004 -0.00186 -0.00834 -0.00162 -0.0125 -0.00278 C -0.0165 -0.00371 -0.02431 -0.00556 -0.02431 -0.00556 C -0.02691 -0.00787 -0.02986 -0.01158 -0.03195 -0.01482 C -0.03247 -0.01575 -0.03264 -0.01713 -0.03334 -0.0176 C -0.03455 -0.01852 -0.0375 -0.01852 -0.0375 -0.01852 " pathEditMode="relative" ptsTypes="fffffA">
                                      <p:cBhvr>
                                        <p:cTn id="72" dur="2000" fill="hold"/>
                                        <p:tgtEl>
                                          <p:spTgt spid="497679"/>
                                        </p:tgtEl>
                                        <p:attrNameLst>
                                          <p:attrName>ppt_x</p:attrName>
                                          <p:attrName>ppt_y</p:attrName>
                                        </p:attrNameLst>
                                      </p:cBhvr>
                                    </p:animMotion>
                                  </p:childTnLst>
                                </p:cTn>
                              </p:par>
                              <p:par>
                                <p:cTn id="73" presetID="0" presetClass="path" presetSubtype="0" accel="50000" decel="50000" fill="hold" grpId="0" nodeType="withEffect">
                                  <p:stCondLst>
                                    <p:cond delay="0"/>
                                  </p:stCondLst>
                                  <p:childTnLst>
                                    <p:animMotion origin="layout" path="M 5.55556E-7 -2.96296E-6 C -0.01094 -0.00139 -0.0217 -0.00393 -0.03264 -0.00555 C -0.03577 -0.01111 -0.0342 -0.0118 -0.03611 -0.01852 C -0.03698 -0.02129 -0.03959 -0.02153 -0.03959 -0.025 " pathEditMode="relative" ptsTypes="fffA">
                                      <p:cBhvr>
                                        <p:cTn id="74" dur="2000" fill="hold"/>
                                        <p:tgtEl>
                                          <p:spTgt spid="497691"/>
                                        </p:tgtEl>
                                        <p:attrNameLst>
                                          <p:attrName>ppt_x</p:attrName>
                                          <p:attrName>ppt_y</p:attrName>
                                        </p:attrNameLst>
                                      </p:cBhvr>
                                    </p:animMotion>
                                  </p:childTnLst>
                                </p:cTn>
                              </p:par>
                              <p:par>
                                <p:cTn id="75" presetID="0" presetClass="path" presetSubtype="0" accel="50000" decel="50000" fill="hold" grpId="0" nodeType="withEffect">
                                  <p:stCondLst>
                                    <p:cond delay="0"/>
                                  </p:stCondLst>
                                  <p:childTnLst>
                                    <p:animMotion origin="layout" path="M 5.55556E-6 -8.51852E-6 C 0.01546 -8.51852E-6 0.03108 -8.51852E-6 0.04653 -8.51852E-6 " pathEditMode="relative" ptsTypes="fA">
                                      <p:cBhvr>
                                        <p:cTn id="76" dur="2000" fill="hold"/>
                                        <p:tgtEl>
                                          <p:spTgt spid="497683"/>
                                        </p:tgtEl>
                                        <p:attrNameLst>
                                          <p:attrName>ppt_x</p:attrName>
                                          <p:attrName>ppt_y</p:attrName>
                                        </p:attrNameLst>
                                      </p:cBhvr>
                                    </p:animMotion>
                                  </p:childTnLst>
                                </p:cTn>
                              </p:par>
                              <p:par>
                                <p:cTn id="77" presetID="0" presetClass="path" presetSubtype="0" accel="50000" decel="50000" fill="hold" grpId="0" nodeType="withEffect">
                                  <p:stCondLst>
                                    <p:cond delay="0"/>
                                  </p:stCondLst>
                                  <p:childTnLst>
                                    <p:animMotion origin="layout" path="M -1.66667E-6 5.55556E-6 C -0.00034 -0.0081 0.00035 -0.01712 -0.00416 -0.02314 C -0.00694 -0.03448 -0.01024 -0.03217 -0.01527 -0.03888 " pathEditMode="relative" ptsTypes="ffA">
                                      <p:cBhvr>
                                        <p:cTn id="78" dur="2000" fill="hold"/>
                                        <p:tgtEl>
                                          <p:spTgt spid="497678"/>
                                        </p:tgtEl>
                                        <p:attrNameLst>
                                          <p:attrName>ppt_x</p:attrName>
                                          <p:attrName>ppt_y</p:attrName>
                                        </p:attrNameLst>
                                      </p:cBhvr>
                                    </p:animMotion>
                                  </p:childTnLst>
                                </p:cTn>
                              </p:par>
                              <p:par>
                                <p:cTn id="79" presetID="0" presetClass="path" presetSubtype="0" accel="50000" decel="50000" fill="hold" grpId="0" nodeType="withEffect">
                                  <p:stCondLst>
                                    <p:cond delay="0"/>
                                  </p:stCondLst>
                                  <p:childTnLst>
                                    <p:animMotion origin="layout" path="M 1.66667E-6 -4.81481E-6 C 0.00382 -0.00509 0.00677 -0.01088 0.00972 -0.01667 C 0.01025 -0.01782 0.01163 -0.01806 0.01181 -0.01944 C 0.01233 -0.02338 0.01181 -0.02755 0.01181 -0.03148 " pathEditMode="relative" ptsTypes="fffA">
                                      <p:cBhvr>
                                        <p:cTn id="80" dur="2000" fill="hold"/>
                                        <p:tgtEl>
                                          <p:spTgt spid="497692"/>
                                        </p:tgtEl>
                                        <p:attrNameLst>
                                          <p:attrName>ppt_x</p:attrName>
                                          <p:attrName>ppt_y</p:attrName>
                                        </p:attrNameLst>
                                      </p:cBhvr>
                                    </p:animMotion>
                                  </p:childTnLst>
                                </p:cTn>
                              </p:par>
                              <p:par>
                                <p:cTn id="81" presetID="0" presetClass="path" presetSubtype="0" accel="50000" decel="50000" fill="hold" grpId="0" nodeType="withEffect">
                                  <p:stCondLst>
                                    <p:cond delay="0"/>
                                  </p:stCondLst>
                                  <p:childTnLst>
                                    <p:animMotion origin="layout" path="M -8.33333E-7 -2.59259E-6 C 0.00781 -0.00046 0.01632 0.00186 0.02361 -0.00185 C 0.02743 -0.0037 0.02882 -0.00694 0.03264 -0.00833 C 0.03316 -0.00926 0.03351 -0.01041 0.03403 -0.01111 C 0.03455 -0.0118 0.03559 -0.01203 0.03611 -0.01296 C 0.03663 -0.01365 0.03646 -0.01481 0.03681 -0.01574 C 0.03733 -0.01689 0.0382 -0.01759 0.03889 -0.01851 C 0.03941 -0.0206 0.03958 -0.02291 0.04028 -0.025 C 0.04097 -0.02708 0.04306 -0.03055 0.04306 -0.03055 C 0.04375 -0.03472 0.04514 -0.0368 0.04583 -0.04074 C 0.04722 -0.04814 0.04653 -0.0493 0.04653 -0.05926 " pathEditMode="relative" ptsTypes="ffffffffffA">
                                      <p:cBhvr>
                                        <p:cTn id="82" dur="2000" fill="hold"/>
                                        <p:tgtEl>
                                          <p:spTgt spid="497670"/>
                                        </p:tgtEl>
                                        <p:attrNameLst>
                                          <p:attrName>ppt_x</p:attrName>
                                          <p:attrName>ppt_y</p:attrName>
                                        </p:attrNameLst>
                                      </p:cBhvr>
                                    </p:animMotion>
                                  </p:childTnLst>
                                </p:cTn>
                              </p:par>
                              <p:par>
                                <p:cTn id="83" presetID="0" presetClass="path" presetSubtype="0" accel="50000" decel="50000" fill="hold" grpId="0" nodeType="withEffect">
                                  <p:stCondLst>
                                    <p:cond delay="0"/>
                                  </p:stCondLst>
                                  <p:childTnLst>
                                    <p:animMotion origin="layout" path="M -7.22222E-6 -6.2963E-6 C 0.00121 -0.00487 0.00468 -0.00788 0.00694 -0.01205 C 0.00815 -0.01667 0.00798 -0.0213 0.00902 -0.02593 C 0.00937 -0.02802 0.01058 -0.02964 0.0111 -0.03149 C 0.01197 -0.03959 0.01388 -0.04746 0.01388 -0.05556 " pathEditMode="relative" ptsTypes="ffffA">
                                      <p:cBhvr>
                                        <p:cTn id="84" dur="2000" fill="hold"/>
                                        <p:tgtEl>
                                          <p:spTgt spid="497681"/>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7670" grpId="0" animBg="1"/>
      <p:bldP spid="497671" grpId="0" animBg="1"/>
      <p:bldP spid="497672" grpId="0" animBg="1"/>
      <p:bldP spid="497673" grpId="0" animBg="1"/>
      <p:bldP spid="497674" grpId="0" animBg="1"/>
      <p:bldP spid="497675" grpId="0" animBg="1"/>
      <p:bldP spid="497676" grpId="0" animBg="1"/>
      <p:bldP spid="497677" grpId="0" animBg="1"/>
      <p:bldP spid="497678" grpId="0" animBg="1"/>
      <p:bldP spid="497679" grpId="0" animBg="1"/>
      <p:bldP spid="497680" grpId="0" animBg="1"/>
      <p:bldP spid="497681" grpId="0" animBg="1"/>
      <p:bldP spid="497682" grpId="0" animBg="1"/>
      <p:bldP spid="497683" grpId="0" animBg="1"/>
      <p:bldP spid="497684" grpId="0" animBg="1"/>
      <p:bldP spid="497685" grpId="0" animBg="1"/>
      <p:bldP spid="497686" grpId="0" animBg="1"/>
      <p:bldP spid="497687" grpId="0" animBg="1"/>
      <p:bldP spid="497688" grpId="0" animBg="1"/>
      <p:bldP spid="497689" grpId="0" animBg="1"/>
      <p:bldP spid="497690" grpId="0" animBg="1"/>
      <p:bldP spid="497691" grpId="0" animBg="1"/>
      <p:bldP spid="497692" grpId="0" animBg="1"/>
      <p:bldP spid="497693" grpId="0" animBg="1"/>
      <p:bldP spid="497694" grpId="0" animBg="1"/>
      <p:bldP spid="497695" grpId="0" animBg="1"/>
      <p:bldP spid="497696" grpId="0" animBg="1"/>
      <p:bldP spid="497697" grpId="0" animBg="1"/>
      <p:bldP spid="497698" grpId="0" animBg="1"/>
      <p:bldP spid="497699" grpId="0" animBg="1"/>
      <p:bldP spid="497700" grpId="0" animBg="1"/>
      <p:bldP spid="497701" grpId="0" animBg="1"/>
      <p:bldP spid="497702" grpId="0" animBg="1"/>
      <p:bldP spid="497703" grpId="0" animBg="1"/>
      <p:bldP spid="497704" grpId="0" animBg="1"/>
      <p:bldP spid="497705" grpId="0" animBg="1"/>
      <p:bldP spid="497706" grpId="0" animBg="1"/>
      <p:bldP spid="497707" grpId="0" animBg="1"/>
      <p:bldP spid="497708" grpId="0" animBg="1"/>
      <p:bldP spid="497709" grpId="0" animBg="1"/>
    </p:bldLst>
  </p:timing>
</p:sld>
</file>

<file path=ppt/slides/slide1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Line 2"/>
          <p:cNvSpPr>
            <a:spLocks noChangeShapeType="1"/>
          </p:cNvSpPr>
          <p:nvPr/>
        </p:nvSpPr>
        <p:spPr bwMode="auto">
          <a:xfrm>
            <a:off x="3303588" y="2979738"/>
            <a:ext cx="0" cy="3076575"/>
          </a:xfrm>
          <a:prstGeom prst="line">
            <a:avLst/>
          </a:prstGeom>
          <a:noFill/>
          <a:ln w="57150">
            <a:solidFill>
              <a:schemeClr val="tx1"/>
            </a:solidFill>
            <a:round/>
            <a:headEnd/>
            <a:tailEnd/>
          </a:ln>
        </p:spPr>
        <p:txBody>
          <a:bodyPr/>
          <a:lstStyle/>
          <a:p>
            <a:endParaRPr lang="en-US"/>
          </a:p>
        </p:txBody>
      </p:sp>
      <p:sp>
        <p:nvSpPr>
          <p:cNvPr id="12291" name="Line 3"/>
          <p:cNvSpPr>
            <a:spLocks noChangeShapeType="1"/>
          </p:cNvSpPr>
          <p:nvPr/>
        </p:nvSpPr>
        <p:spPr bwMode="auto">
          <a:xfrm>
            <a:off x="3303588" y="6048375"/>
            <a:ext cx="2932112" cy="0"/>
          </a:xfrm>
          <a:prstGeom prst="line">
            <a:avLst/>
          </a:prstGeom>
          <a:noFill/>
          <a:ln w="57150">
            <a:solidFill>
              <a:schemeClr val="tx1"/>
            </a:solidFill>
            <a:round/>
            <a:headEnd/>
            <a:tailEnd/>
          </a:ln>
        </p:spPr>
        <p:txBody>
          <a:bodyPr/>
          <a:lstStyle/>
          <a:p>
            <a:endParaRPr lang="en-US"/>
          </a:p>
        </p:txBody>
      </p:sp>
      <p:sp>
        <p:nvSpPr>
          <p:cNvPr id="12292" name="Line 4"/>
          <p:cNvSpPr>
            <a:spLocks noChangeShapeType="1"/>
          </p:cNvSpPr>
          <p:nvPr/>
        </p:nvSpPr>
        <p:spPr bwMode="auto">
          <a:xfrm>
            <a:off x="6237288" y="2973388"/>
            <a:ext cx="0" cy="3076575"/>
          </a:xfrm>
          <a:prstGeom prst="line">
            <a:avLst/>
          </a:prstGeom>
          <a:noFill/>
          <a:ln w="57150">
            <a:solidFill>
              <a:schemeClr val="tx1"/>
            </a:solidFill>
            <a:round/>
            <a:headEnd/>
            <a:tailEnd/>
          </a:ln>
        </p:spPr>
        <p:txBody>
          <a:bodyPr/>
          <a:lstStyle/>
          <a:p>
            <a:endParaRPr lang="en-US"/>
          </a:p>
        </p:txBody>
      </p:sp>
      <p:sp>
        <p:nvSpPr>
          <p:cNvPr id="12293" name="Freeform 5"/>
          <p:cNvSpPr>
            <a:spLocks/>
          </p:cNvSpPr>
          <p:nvPr/>
        </p:nvSpPr>
        <p:spPr bwMode="auto">
          <a:xfrm>
            <a:off x="3314700" y="3219450"/>
            <a:ext cx="2882900" cy="34925"/>
          </a:xfrm>
          <a:custGeom>
            <a:avLst/>
            <a:gdLst>
              <a:gd name="T0" fmla="*/ 0 w 1816"/>
              <a:gd name="T1" fmla="*/ 50403120 h 22"/>
              <a:gd name="T2" fmla="*/ 1189513827 w 1816"/>
              <a:gd name="T3" fmla="*/ 40322498 h 22"/>
              <a:gd name="T4" fmla="*/ 2147483647 w 1816"/>
              <a:gd name="T5" fmla="*/ 0 h 22"/>
              <a:gd name="T6" fmla="*/ 2147483647 w 1816"/>
              <a:gd name="T7" fmla="*/ 50403120 h 22"/>
              <a:gd name="T8" fmla="*/ 2147483647 w 1816"/>
              <a:gd name="T9" fmla="*/ 40322498 h 22"/>
              <a:gd name="T10" fmla="*/ 2147483647 w 1816"/>
              <a:gd name="T11" fmla="*/ 10080625 h 22"/>
              <a:gd name="T12" fmla="*/ 0 60000 65536"/>
              <a:gd name="T13" fmla="*/ 0 60000 65536"/>
              <a:gd name="T14" fmla="*/ 0 60000 65536"/>
              <a:gd name="T15" fmla="*/ 0 60000 65536"/>
              <a:gd name="T16" fmla="*/ 0 60000 65536"/>
              <a:gd name="T17" fmla="*/ 0 60000 65536"/>
              <a:gd name="T18" fmla="*/ 0 w 1816"/>
              <a:gd name="T19" fmla="*/ 0 h 22"/>
              <a:gd name="T20" fmla="*/ 1816 w 1816"/>
              <a:gd name="T21" fmla="*/ 22 h 22"/>
            </a:gdLst>
            <a:ahLst/>
            <a:cxnLst>
              <a:cxn ang="T12">
                <a:pos x="T0" y="T1"/>
              </a:cxn>
              <a:cxn ang="T13">
                <a:pos x="T2" y="T3"/>
              </a:cxn>
              <a:cxn ang="T14">
                <a:pos x="T4" y="T5"/>
              </a:cxn>
              <a:cxn ang="T15">
                <a:pos x="T6" y="T7"/>
              </a:cxn>
              <a:cxn ang="T16">
                <a:pos x="T8" y="T9"/>
              </a:cxn>
              <a:cxn ang="T17">
                <a:pos x="T10" y="T11"/>
              </a:cxn>
            </a:cxnLst>
            <a:rect l="T18" t="T19" r="T20" b="T21"/>
            <a:pathLst>
              <a:path w="1816" h="22">
                <a:moveTo>
                  <a:pt x="0" y="20"/>
                </a:moveTo>
                <a:cubicBezTo>
                  <a:pt x="167" y="16"/>
                  <a:pt x="301" y="13"/>
                  <a:pt x="472" y="16"/>
                </a:cubicBezTo>
                <a:cubicBezTo>
                  <a:pt x="1285" y="10"/>
                  <a:pt x="831" y="22"/>
                  <a:pt x="1100" y="0"/>
                </a:cubicBezTo>
                <a:cubicBezTo>
                  <a:pt x="1171" y="4"/>
                  <a:pt x="1241" y="11"/>
                  <a:pt x="1312" y="20"/>
                </a:cubicBezTo>
                <a:cubicBezTo>
                  <a:pt x="1451" y="19"/>
                  <a:pt x="1589" y="19"/>
                  <a:pt x="1728" y="16"/>
                </a:cubicBezTo>
                <a:cubicBezTo>
                  <a:pt x="1758" y="15"/>
                  <a:pt x="1785" y="4"/>
                  <a:pt x="1816" y="4"/>
                </a:cubicBezTo>
              </a:path>
            </a:pathLst>
          </a:custGeom>
          <a:noFill/>
          <a:ln w="9525">
            <a:solidFill>
              <a:schemeClr val="tx1"/>
            </a:solidFill>
            <a:round/>
            <a:headEnd/>
            <a:tailEnd/>
          </a:ln>
        </p:spPr>
        <p:txBody>
          <a:bodyPr/>
          <a:lstStyle/>
          <a:p>
            <a:endParaRPr lang="en-US"/>
          </a:p>
        </p:txBody>
      </p:sp>
      <p:grpSp>
        <p:nvGrpSpPr>
          <p:cNvPr id="2" name="Group 6"/>
          <p:cNvGrpSpPr>
            <a:grpSpLocks/>
          </p:cNvGrpSpPr>
          <p:nvPr/>
        </p:nvGrpSpPr>
        <p:grpSpPr bwMode="auto">
          <a:xfrm>
            <a:off x="3576638" y="3606800"/>
            <a:ext cx="422275" cy="700088"/>
            <a:chOff x="2253" y="2272"/>
            <a:chExt cx="266" cy="441"/>
          </a:xfrm>
        </p:grpSpPr>
        <p:sp>
          <p:nvSpPr>
            <p:cNvPr id="12346" name="Freeform 7"/>
            <p:cNvSpPr>
              <a:spLocks/>
            </p:cNvSpPr>
            <p:nvPr/>
          </p:nvSpPr>
          <p:spPr bwMode="auto">
            <a:xfrm>
              <a:off x="2253" y="2572"/>
              <a:ext cx="144" cy="125"/>
            </a:xfrm>
            <a:custGeom>
              <a:avLst/>
              <a:gdLst>
                <a:gd name="T0" fmla="*/ 43 w 144"/>
                <a:gd name="T1" fmla="*/ 8 h 125"/>
                <a:gd name="T2" fmla="*/ 47 w 144"/>
                <a:gd name="T3" fmla="*/ 96 h 125"/>
                <a:gd name="T4" fmla="*/ 79 w 144"/>
                <a:gd name="T5" fmla="*/ 124 h 125"/>
                <a:gd name="T6" fmla="*/ 135 w 144"/>
                <a:gd name="T7" fmla="*/ 120 h 125"/>
                <a:gd name="T8" fmla="*/ 135 w 144"/>
                <a:gd name="T9" fmla="*/ 92 h 125"/>
                <a:gd name="T10" fmla="*/ 103 w 144"/>
                <a:gd name="T11" fmla="*/ 56 h 125"/>
                <a:gd name="T12" fmla="*/ 75 w 144"/>
                <a:gd name="T13" fmla="*/ 0 h 125"/>
                <a:gd name="T14" fmla="*/ 43 w 144"/>
                <a:gd name="T15" fmla="*/ 8 h 125"/>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125"/>
                <a:gd name="T26" fmla="*/ 144 w 144"/>
                <a:gd name="T27" fmla="*/ 125 h 1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125">
                  <a:moveTo>
                    <a:pt x="43" y="8"/>
                  </a:moveTo>
                  <a:cubicBezTo>
                    <a:pt x="26" y="34"/>
                    <a:pt x="0" y="84"/>
                    <a:pt x="47" y="96"/>
                  </a:cubicBezTo>
                  <a:cubicBezTo>
                    <a:pt x="59" y="108"/>
                    <a:pt x="63" y="119"/>
                    <a:pt x="79" y="124"/>
                  </a:cubicBezTo>
                  <a:cubicBezTo>
                    <a:pt x="98" y="123"/>
                    <a:pt x="117" y="125"/>
                    <a:pt x="135" y="120"/>
                  </a:cubicBezTo>
                  <a:cubicBezTo>
                    <a:pt x="144" y="118"/>
                    <a:pt x="136" y="93"/>
                    <a:pt x="135" y="92"/>
                  </a:cubicBezTo>
                  <a:cubicBezTo>
                    <a:pt x="126" y="78"/>
                    <a:pt x="112" y="73"/>
                    <a:pt x="103" y="56"/>
                  </a:cubicBezTo>
                  <a:cubicBezTo>
                    <a:pt x="99" y="15"/>
                    <a:pt x="108" y="11"/>
                    <a:pt x="75" y="0"/>
                  </a:cubicBezTo>
                  <a:cubicBezTo>
                    <a:pt x="48" y="4"/>
                    <a:pt x="58" y="0"/>
                    <a:pt x="43" y="8"/>
                  </a:cubicBezTo>
                  <a:close/>
                </a:path>
              </a:pathLst>
            </a:custGeom>
            <a:solidFill>
              <a:srgbClr val="663300"/>
            </a:solidFill>
            <a:ln w="9525">
              <a:solidFill>
                <a:schemeClr val="tx1"/>
              </a:solidFill>
              <a:round/>
              <a:headEnd/>
              <a:tailEnd/>
            </a:ln>
          </p:spPr>
          <p:txBody>
            <a:bodyPr/>
            <a:lstStyle/>
            <a:p>
              <a:endParaRPr lang="en-US"/>
            </a:p>
          </p:txBody>
        </p:sp>
        <p:sp>
          <p:nvSpPr>
            <p:cNvPr id="12347" name="Freeform 8"/>
            <p:cNvSpPr>
              <a:spLocks/>
            </p:cNvSpPr>
            <p:nvPr/>
          </p:nvSpPr>
          <p:spPr bwMode="auto">
            <a:xfrm>
              <a:off x="2376" y="2600"/>
              <a:ext cx="119" cy="113"/>
            </a:xfrm>
            <a:custGeom>
              <a:avLst/>
              <a:gdLst>
                <a:gd name="T0" fmla="*/ 16 w 119"/>
                <a:gd name="T1" fmla="*/ 24 h 113"/>
                <a:gd name="T2" fmla="*/ 76 w 119"/>
                <a:gd name="T3" fmla="*/ 0 h 113"/>
                <a:gd name="T4" fmla="*/ 64 w 119"/>
                <a:gd name="T5" fmla="*/ 76 h 113"/>
                <a:gd name="T6" fmla="*/ 44 w 119"/>
                <a:gd name="T7" fmla="*/ 112 h 113"/>
                <a:gd name="T8" fmla="*/ 4 w 119"/>
                <a:gd name="T9" fmla="*/ 108 h 113"/>
                <a:gd name="T10" fmla="*/ 0 w 119"/>
                <a:gd name="T11" fmla="*/ 96 h 113"/>
                <a:gd name="T12" fmla="*/ 28 w 119"/>
                <a:gd name="T13" fmla="*/ 32 h 113"/>
                <a:gd name="T14" fmla="*/ 16 w 119"/>
                <a:gd name="T15" fmla="*/ 24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sp>
          <p:nvSpPr>
            <p:cNvPr id="12348" name="Freeform 9"/>
            <p:cNvSpPr>
              <a:spLocks/>
            </p:cNvSpPr>
            <p:nvPr/>
          </p:nvSpPr>
          <p:spPr bwMode="auto">
            <a:xfrm rot="-4640096">
              <a:off x="2356" y="2280"/>
              <a:ext cx="108" cy="182"/>
            </a:xfrm>
            <a:custGeom>
              <a:avLst/>
              <a:gdLst>
                <a:gd name="T0" fmla="*/ 68 w 108"/>
                <a:gd name="T1" fmla="*/ 8 h 182"/>
                <a:gd name="T2" fmla="*/ 108 w 108"/>
                <a:gd name="T3" fmla="*/ 20 h 182"/>
                <a:gd name="T4" fmla="*/ 84 w 108"/>
                <a:gd name="T5" fmla="*/ 88 h 182"/>
                <a:gd name="T6" fmla="*/ 52 w 108"/>
                <a:gd name="T7" fmla="*/ 148 h 182"/>
                <a:gd name="T8" fmla="*/ 44 w 108"/>
                <a:gd name="T9" fmla="*/ 176 h 182"/>
                <a:gd name="T10" fmla="*/ 32 w 108"/>
                <a:gd name="T11" fmla="*/ 180 h 182"/>
                <a:gd name="T12" fmla="*/ 4 w 108"/>
                <a:gd name="T13" fmla="*/ 176 h 182"/>
                <a:gd name="T14" fmla="*/ 8 w 108"/>
                <a:gd name="T15" fmla="*/ 160 h 182"/>
                <a:gd name="T16" fmla="*/ 44 w 108"/>
                <a:gd name="T17" fmla="*/ 76 h 182"/>
                <a:gd name="T18" fmla="*/ 56 w 108"/>
                <a:gd name="T19" fmla="*/ 52 h 182"/>
                <a:gd name="T20" fmla="*/ 76 w 108"/>
                <a:gd name="T21" fmla="*/ 28 h 182"/>
                <a:gd name="T22" fmla="*/ 80 w 108"/>
                <a:gd name="T23" fmla="*/ 16 h 182"/>
                <a:gd name="T24" fmla="*/ 68 w 108"/>
                <a:gd name="T25" fmla="*/ 8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12349" name="Freeform 10"/>
            <p:cNvSpPr>
              <a:spLocks/>
            </p:cNvSpPr>
            <p:nvPr/>
          </p:nvSpPr>
          <p:spPr bwMode="auto">
            <a:xfrm>
              <a:off x="2381" y="2283"/>
              <a:ext cx="138" cy="65"/>
            </a:xfrm>
            <a:custGeom>
              <a:avLst/>
              <a:gdLst>
                <a:gd name="T0" fmla="*/ 107 w 138"/>
                <a:gd name="T1" fmla="*/ 17 h 65"/>
                <a:gd name="T2" fmla="*/ 51 w 138"/>
                <a:gd name="T3" fmla="*/ 1 h 65"/>
                <a:gd name="T4" fmla="*/ 3 w 138"/>
                <a:gd name="T5" fmla="*/ 25 h 65"/>
                <a:gd name="T6" fmla="*/ 7 w 138"/>
                <a:gd name="T7" fmla="*/ 49 h 65"/>
                <a:gd name="T8" fmla="*/ 59 w 138"/>
                <a:gd name="T9" fmla="*/ 37 h 65"/>
                <a:gd name="T10" fmla="*/ 115 w 138"/>
                <a:gd name="T11" fmla="*/ 65 h 65"/>
                <a:gd name="T12" fmla="*/ 111 w 138"/>
                <a:gd name="T13" fmla="*/ 33 h 65"/>
                <a:gd name="T14" fmla="*/ 107 w 138"/>
                <a:gd name="T15" fmla="*/ 1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12350" name="Freeform 11"/>
            <p:cNvSpPr>
              <a:spLocks/>
            </p:cNvSpPr>
            <p:nvPr/>
          </p:nvSpPr>
          <p:spPr bwMode="auto">
            <a:xfrm>
              <a:off x="2276" y="2336"/>
              <a:ext cx="144" cy="125"/>
            </a:xfrm>
            <a:custGeom>
              <a:avLst/>
              <a:gdLst>
                <a:gd name="T0" fmla="*/ 40 w 144"/>
                <a:gd name="T1" fmla="*/ 28 h 125"/>
                <a:gd name="T2" fmla="*/ 92 w 144"/>
                <a:gd name="T3" fmla="*/ 0 h 125"/>
                <a:gd name="T4" fmla="*/ 92 w 144"/>
                <a:gd name="T5" fmla="*/ 92 h 125"/>
                <a:gd name="T6" fmla="*/ 0 w 144"/>
                <a:gd name="T7" fmla="*/ 88 h 125"/>
                <a:gd name="T8" fmla="*/ 28 w 144"/>
                <a:gd name="T9" fmla="*/ 44 h 125"/>
                <a:gd name="T10" fmla="*/ 40 w 144"/>
                <a:gd name="T11" fmla="*/ 28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12351" name="Freeform 12"/>
            <p:cNvSpPr>
              <a:spLocks/>
            </p:cNvSpPr>
            <p:nvPr/>
          </p:nvSpPr>
          <p:spPr bwMode="auto">
            <a:xfrm>
              <a:off x="2267" y="2432"/>
              <a:ext cx="138" cy="156"/>
            </a:xfrm>
            <a:custGeom>
              <a:avLst/>
              <a:gdLst>
                <a:gd name="T0" fmla="*/ 17 w 138"/>
                <a:gd name="T1" fmla="*/ 156 h 156"/>
                <a:gd name="T2" fmla="*/ 65 w 138"/>
                <a:gd name="T3" fmla="*/ 84 h 156"/>
                <a:gd name="T4" fmla="*/ 105 w 138"/>
                <a:gd name="T5" fmla="*/ 24 h 156"/>
                <a:gd name="T6" fmla="*/ 121 w 138"/>
                <a:gd name="T7" fmla="*/ 0 h 156"/>
                <a:gd name="T8" fmla="*/ 97 w 138"/>
                <a:gd name="T9" fmla="*/ 80 h 156"/>
                <a:gd name="T10" fmla="*/ 85 w 138"/>
                <a:gd name="T11" fmla="*/ 104 h 156"/>
                <a:gd name="T12" fmla="*/ 61 w 138"/>
                <a:gd name="T13" fmla="*/ 120 h 156"/>
                <a:gd name="T14" fmla="*/ 49 w 138"/>
                <a:gd name="T15" fmla="*/ 128 h 156"/>
                <a:gd name="T16" fmla="*/ 17 w 138"/>
                <a:gd name="T17" fmla="*/ 152 h 156"/>
                <a:gd name="T18" fmla="*/ 17 w 138"/>
                <a:gd name="T19" fmla="*/ 156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8"/>
                <a:gd name="T31" fmla="*/ 0 h 156"/>
                <a:gd name="T32" fmla="*/ 138 w 138"/>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 h="156">
                  <a:moveTo>
                    <a:pt x="17" y="156"/>
                  </a:moveTo>
                  <a:cubicBezTo>
                    <a:pt x="38" y="128"/>
                    <a:pt x="35" y="104"/>
                    <a:pt x="65" y="84"/>
                  </a:cubicBezTo>
                  <a:cubicBezTo>
                    <a:pt x="79" y="63"/>
                    <a:pt x="91" y="45"/>
                    <a:pt x="105" y="24"/>
                  </a:cubicBezTo>
                  <a:cubicBezTo>
                    <a:pt x="110" y="16"/>
                    <a:pt x="121" y="0"/>
                    <a:pt x="121" y="0"/>
                  </a:cubicBezTo>
                  <a:cubicBezTo>
                    <a:pt x="138" y="26"/>
                    <a:pt x="112" y="58"/>
                    <a:pt x="97" y="80"/>
                  </a:cubicBezTo>
                  <a:cubicBezTo>
                    <a:pt x="92" y="87"/>
                    <a:pt x="91" y="98"/>
                    <a:pt x="85" y="104"/>
                  </a:cubicBezTo>
                  <a:cubicBezTo>
                    <a:pt x="78" y="111"/>
                    <a:pt x="69" y="115"/>
                    <a:pt x="61" y="120"/>
                  </a:cubicBezTo>
                  <a:cubicBezTo>
                    <a:pt x="57" y="123"/>
                    <a:pt x="49" y="128"/>
                    <a:pt x="49" y="128"/>
                  </a:cubicBezTo>
                  <a:cubicBezTo>
                    <a:pt x="40" y="142"/>
                    <a:pt x="33" y="147"/>
                    <a:pt x="17" y="152"/>
                  </a:cubicBezTo>
                  <a:cubicBezTo>
                    <a:pt x="0" y="146"/>
                    <a:pt x="1" y="146"/>
                    <a:pt x="17" y="156"/>
                  </a:cubicBezTo>
                  <a:close/>
                </a:path>
              </a:pathLst>
            </a:custGeom>
            <a:solidFill>
              <a:srgbClr val="663300"/>
            </a:solidFill>
            <a:ln w="9525">
              <a:solidFill>
                <a:schemeClr val="tx1"/>
              </a:solidFill>
              <a:round/>
              <a:headEnd/>
              <a:tailEnd/>
            </a:ln>
          </p:spPr>
          <p:txBody>
            <a:bodyPr/>
            <a:lstStyle/>
            <a:p>
              <a:endParaRPr lang="en-US"/>
            </a:p>
          </p:txBody>
        </p:sp>
        <p:sp>
          <p:nvSpPr>
            <p:cNvPr id="12352" name="Freeform 13"/>
            <p:cNvSpPr>
              <a:spLocks/>
            </p:cNvSpPr>
            <p:nvPr/>
          </p:nvSpPr>
          <p:spPr bwMode="auto">
            <a:xfrm>
              <a:off x="2349" y="2483"/>
              <a:ext cx="138" cy="65"/>
            </a:xfrm>
            <a:custGeom>
              <a:avLst/>
              <a:gdLst>
                <a:gd name="T0" fmla="*/ 107 w 138"/>
                <a:gd name="T1" fmla="*/ 17 h 65"/>
                <a:gd name="T2" fmla="*/ 51 w 138"/>
                <a:gd name="T3" fmla="*/ 1 h 65"/>
                <a:gd name="T4" fmla="*/ 3 w 138"/>
                <a:gd name="T5" fmla="*/ 25 h 65"/>
                <a:gd name="T6" fmla="*/ 7 w 138"/>
                <a:gd name="T7" fmla="*/ 49 h 65"/>
                <a:gd name="T8" fmla="*/ 59 w 138"/>
                <a:gd name="T9" fmla="*/ 37 h 65"/>
                <a:gd name="T10" fmla="*/ 115 w 138"/>
                <a:gd name="T11" fmla="*/ 65 h 65"/>
                <a:gd name="T12" fmla="*/ 111 w 138"/>
                <a:gd name="T13" fmla="*/ 33 h 65"/>
                <a:gd name="T14" fmla="*/ 107 w 138"/>
                <a:gd name="T15" fmla="*/ 1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12353" name="Freeform 14"/>
            <p:cNvSpPr>
              <a:spLocks/>
            </p:cNvSpPr>
            <p:nvPr/>
          </p:nvSpPr>
          <p:spPr bwMode="auto">
            <a:xfrm>
              <a:off x="2340" y="2272"/>
              <a:ext cx="164" cy="392"/>
            </a:xfrm>
            <a:custGeom>
              <a:avLst/>
              <a:gdLst>
                <a:gd name="T0" fmla="*/ 164 w 164"/>
                <a:gd name="T1" fmla="*/ 0 h 392"/>
                <a:gd name="T2" fmla="*/ 48 w 164"/>
                <a:gd name="T3" fmla="*/ 100 h 392"/>
                <a:gd name="T4" fmla="*/ 8 w 164"/>
                <a:gd name="T5" fmla="*/ 284 h 392"/>
                <a:gd name="T6" fmla="*/ 96 w 164"/>
                <a:gd name="T7" fmla="*/ 392 h 392"/>
                <a:gd name="T8" fmla="*/ 0 60000 65536"/>
                <a:gd name="T9" fmla="*/ 0 60000 65536"/>
                <a:gd name="T10" fmla="*/ 0 60000 65536"/>
                <a:gd name="T11" fmla="*/ 0 60000 65536"/>
                <a:gd name="T12" fmla="*/ 0 w 164"/>
                <a:gd name="T13" fmla="*/ 0 h 392"/>
                <a:gd name="T14" fmla="*/ 164 w 164"/>
                <a:gd name="T15" fmla="*/ 392 h 392"/>
              </a:gdLst>
              <a:ahLst/>
              <a:cxnLst>
                <a:cxn ang="T8">
                  <a:pos x="T0" y="T1"/>
                </a:cxn>
                <a:cxn ang="T9">
                  <a:pos x="T2" y="T3"/>
                </a:cxn>
                <a:cxn ang="T10">
                  <a:pos x="T4" y="T5"/>
                </a:cxn>
                <a:cxn ang="T11">
                  <a:pos x="T6" y="T7"/>
                </a:cxn>
              </a:cxnLst>
              <a:rect l="T12" t="T13" r="T14" b="T15"/>
              <a:pathLst>
                <a:path w="164" h="392">
                  <a:moveTo>
                    <a:pt x="164" y="0"/>
                  </a:moveTo>
                  <a:cubicBezTo>
                    <a:pt x="119" y="26"/>
                    <a:pt x="74" y="53"/>
                    <a:pt x="48" y="100"/>
                  </a:cubicBezTo>
                  <a:cubicBezTo>
                    <a:pt x="22" y="147"/>
                    <a:pt x="0" y="235"/>
                    <a:pt x="8" y="284"/>
                  </a:cubicBezTo>
                  <a:cubicBezTo>
                    <a:pt x="16" y="333"/>
                    <a:pt x="56" y="362"/>
                    <a:pt x="96" y="392"/>
                  </a:cubicBezTo>
                </a:path>
              </a:pathLst>
            </a:custGeom>
            <a:noFill/>
            <a:ln w="12700">
              <a:solidFill>
                <a:schemeClr val="tx1"/>
              </a:solidFill>
              <a:round/>
              <a:headEnd/>
              <a:tailEnd/>
            </a:ln>
          </p:spPr>
          <p:txBody>
            <a:bodyPr/>
            <a:lstStyle/>
            <a:p>
              <a:endParaRPr lang="en-US"/>
            </a:p>
          </p:txBody>
        </p:sp>
      </p:grpSp>
      <p:grpSp>
        <p:nvGrpSpPr>
          <p:cNvPr id="3" name="Group 15"/>
          <p:cNvGrpSpPr>
            <a:grpSpLocks/>
          </p:cNvGrpSpPr>
          <p:nvPr/>
        </p:nvGrpSpPr>
        <p:grpSpPr bwMode="auto">
          <a:xfrm>
            <a:off x="4224338" y="4095750"/>
            <a:ext cx="431800" cy="574675"/>
            <a:chOff x="2661" y="2580"/>
            <a:chExt cx="272" cy="362"/>
          </a:xfrm>
        </p:grpSpPr>
        <p:sp>
          <p:nvSpPr>
            <p:cNvPr id="12341" name="Freeform 16"/>
            <p:cNvSpPr>
              <a:spLocks/>
            </p:cNvSpPr>
            <p:nvPr/>
          </p:nvSpPr>
          <p:spPr bwMode="auto">
            <a:xfrm>
              <a:off x="2830" y="2604"/>
              <a:ext cx="91" cy="61"/>
            </a:xfrm>
            <a:custGeom>
              <a:avLst/>
              <a:gdLst>
                <a:gd name="T0" fmla="*/ 18 w 91"/>
                <a:gd name="T1" fmla="*/ 40 h 61"/>
                <a:gd name="T2" fmla="*/ 58 w 91"/>
                <a:gd name="T3" fmla="*/ 0 h 61"/>
                <a:gd name="T4" fmla="*/ 18 w 91"/>
                <a:gd name="T5" fmla="*/ 60 h 61"/>
                <a:gd name="T6" fmla="*/ 2 w 91"/>
                <a:gd name="T7" fmla="*/ 56 h 61"/>
                <a:gd name="T8" fmla="*/ 18 w 91"/>
                <a:gd name="T9" fmla="*/ 4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12342" name="Freeform 17"/>
            <p:cNvSpPr>
              <a:spLocks/>
            </p:cNvSpPr>
            <p:nvPr/>
          </p:nvSpPr>
          <p:spPr bwMode="auto">
            <a:xfrm>
              <a:off x="2872" y="2681"/>
              <a:ext cx="61" cy="75"/>
            </a:xfrm>
            <a:custGeom>
              <a:avLst/>
              <a:gdLst>
                <a:gd name="T0" fmla="*/ 0 w 61"/>
                <a:gd name="T1" fmla="*/ 75 h 75"/>
                <a:gd name="T2" fmla="*/ 28 w 61"/>
                <a:gd name="T3" fmla="*/ 3 h 75"/>
                <a:gd name="T4" fmla="*/ 56 w 61"/>
                <a:gd name="T5" fmla="*/ 7 h 75"/>
                <a:gd name="T6" fmla="*/ 52 w 61"/>
                <a:gd name="T7" fmla="*/ 31 h 75"/>
                <a:gd name="T8" fmla="*/ 0 w 61"/>
                <a:gd name="T9" fmla="*/ 75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12343" name="Freeform 18"/>
            <p:cNvSpPr>
              <a:spLocks/>
            </p:cNvSpPr>
            <p:nvPr/>
          </p:nvSpPr>
          <p:spPr bwMode="auto">
            <a:xfrm>
              <a:off x="2661" y="2696"/>
              <a:ext cx="144" cy="125"/>
            </a:xfrm>
            <a:custGeom>
              <a:avLst/>
              <a:gdLst>
                <a:gd name="T0" fmla="*/ 43 w 144"/>
                <a:gd name="T1" fmla="*/ 8 h 125"/>
                <a:gd name="T2" fmla="*/ 47 w 144"/>
                <a:gd name="T3" fmla="*/ 96 h 125"/>
                <a:gd name="T4" fmla="*/ 79 w 144"/>
                <a:gd name="T5" fmla="*/ 124 h 125"/>
                <a:gd name="T6" fmla="*/ 135 w 144"/>
                <a:gd name="T7" fmla="*/ 120 h 125"/>
                <a:gd name="T8" fmla="*/ 135 w 144"/>
                <a:gd name="T9" fmla="*/ 92 h 125"/>
                <a:gd name="T10" fmla="*/ 103 w 144"/>
                <a:gd name="T11" fmla="*/ 56 h 125"/>
                <a:gd name="T12" fmla="*/ 75 w 144"/>
                <a:gd name="T13" fmla="*/ 0 h 125"/>
                <a:gd name="T14" fmla="*/ 43 w 144"/>
                <a:gd name="T15" fmla="*/ 8 h 125"/>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125"/>
                <a:gd name="T26" fmla="*/ 144 w 144"/>
                <a:gd name="T27" fmla="*/ 125 h 1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125">
                  <a:moveTo>
                    <a:pt x="43" y="8"/>
                  </a:moveTo>
                  <a:cubicBezTo>
                    <a:pt x="26" y="34"/>
                    <a:pt x="0" y="84"/>
                    <a:pt x="47" y="96"/>
                  </a:cubicBezTo>
                  <a:cubicBezTo>
                    <a:pt x="59" y="108"/>
                    <a:pt x="63" y="119"/>
                    <a:pt x="79" y="124"/>
                  </a:cubicBezTo>
                  <a:cubicBezTo>
                    <a:pt x="98" y="123"/>
                    <a:pt x="117" y="125"/>
                    <a:pt x="135" y="120"/>
                  </a:cubicBezTo>
                  <a:cubicBezTo>
                    <a:pt x="144" y="118"/>
                    <a:pt x="136" y="93"/>
                    <a:pt x="135" y="92"/>
                  </a:cubicBezTo>
                  <a:cubicBezTo>
                    <a:pt x="126" y="78"/>
                    <a:pt x="112" y="73"/>
                    <a:pt x="103" y="56"/>
                  </a:cubicBezTo>
                  <a:cubicBezTo>
                    <a:pt x="99" y="15"/>
                    <a:pt x="108" y="11"/>
                    <a:pt x="75" y="0"/>
                  </a:cubicBezTo>
                  <a:cubicBezTo>
                    <a:pt x="48" y="4"/>
                    <a:pt x="58" y="0"/>
                    <a:pt x="43" y="8"/>
                  </a:cubicBezTo>
                  <a:close/>
                </a:path>
              </a:pathLst>
            </a:custGeom>
            <a:solidFill>
              <a:srgbClr val="663300"/>
            </a:solidFill>
            <a:ln w="9525">
              <a:solidFill>
                <a:schemeClr val="tx1"/>
              </a:solidFill>
              <a:round/>
              <a:headEnd/>
              <a:tailEnd/>
            </a:ln>
          </p:spPr>
          <p:txBody>
            <a:bodyPr/>
            <a:lstStyle/>
            <a:p>
              <a:endParaRPr lang="en-US"/>
            </a:p>
          </p:txBody>
        </p:sp>
        <p:sp>
          <p:nvSpPr>
            <p:cNvPr id="12344" name="Freeform 19"/>
            <p:cNvSpPr>
              <a:spLocks/>
            </p:cNvSpPr>
            <p:nvPr/>
          </p:nvSpPr>
          <p:spPr bwMode="auto">
            <a:xfrm>
              <a:off x="2684" y="2760"/>
              <a:ext cx="108" cy="182"/>
            </a:xfrm>
            <a:custGeom>
              <a:avLst/>
              <a:gdLst>
                <a:gd name="T0" fmla="*/ 68 w 108"/>
                <a:gd name="T1" fmla="*/ 8 h 182"/>
                <a:gd name="T2" fmla="*/ 108 w 108"/>
                <a:gd name="T3" fmla="*/ 20 h 182"/>
                <a:gd name="T4" fmla="*/ 84 w 108"/>
                <a:gd name="T5" fmla="*/ 88 h 182"/>
                <a:gd name="T6" fmla="*/ 52 w 108"/>
                <a:gd name="T7" fmla="*/ 148 h 182"/>
                <a:gd name="T8" fmla="*/ 44 w 108"/>
                <a:gd name="T9" fmla="*/ 176 h 182"/>
                <a:gd name="T10" fmla="*/ 32 w 108"/>
                <a:gd name="T11" fmla="*/ 180 h 182"/>
                <a:gd name="T12" fmla="*/ 4 w 108"/>
                <a:gd name="T13" fmla="*/ 176 h 182"/>
                <a:gd name="T14" fmla="*/ 8 w 108"/>
                <a:gd name="T15" fmla="*/ 160 h 182"/>
                <a:gd name="T16" fmla="*/ 44 w 108"/>
                <a:gd name="T17" fmla="*/ 76 h 182"/>
                <a:gd name="T18" fmla="*/ 56 w 108"/>
                <a:gd name="T19" fmla="*/ 52 h 182"/>
                <a:gd name="T20" fmla="*/ 76 w 108"/>
                <a:gd name="T21" fmla="*/ 28 h 182"/>
                <a:gd name="T22" fmla="*/ 80 w 108"/>
                <a:gd name="T23" fmla="*/ 16 h 182"/>
                <a:gd name="T24" fmla="*/ 68 w 108"/>
                <a:gd name="T25" fmla="*/ 8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12345" name="Freeform 20"/>
            <p:cNvSpPr>
              <a:spLocks/>
            </p:cNvSpPr>
            <p:nvPr/>
          </p:nvSpPr>
          <p:spPr bwMode="auto">
            <a:xfrm>
              <a:off x="2712" y="2580"/>
              <a:ext cx="208" cy="352"/>
            </a:xfrm>
            <a:custGeom>
              <a:avLst/>
              <a:gdLst>
                <a:gd name="T0" fmla="*/ 156 w 208"/>
                <a:gd name="T1" fmla="*/ 0 h 352"/>
                <a:gd name="T2" fmla="*/ 188 w 208"/>
                <a:gd name="T3" fmla="*/ 124 h 352"/>
                <a:gd name="T4" fmla="*/ 36 w 208"/>
                <a:gd name="T5" fmla="*/ 224 h 352"/>
                <a:gd name="T6" fmla="*/ 0 w 208"/>
                <a:gd name="T7" fmla="*/ 352 h 352"/>
                <a:gd name="T8" fmla="*/ 0 60000 65536"/>
                <a:gd name="T9" fmla="*/ 0 60000 65536"/>
                <a:gd name="T10" fmla="*/ 0 60000 65536"/>
                <a:gd name="T11" fmla="*/ 0 60000 65536"/>
                <a:gd name="T12" fmla="*/ 0 w 208"/>
                <a:gd name="T13" fmla="*/ 0 h 352"/>
                <a:gd name="T14" fmla="*/ 208 w 208"/>
                <a:gd name="T15" fmla="*/ 352 h 352"/>
              </a:gdLst>
              <a:ahLst/>
              <a:cxnLst>
                <a:cxn ang="T8">
                  <a:pos x="T0" y="T1"/>
                </a:cxn>
                <a:cxn ang="T9">
                  <a:pos x="T2" y="T3"/>
                </a:cxn>
                <a:cxn ang="T10">
                  <a:pos x="T4" y="T5"/>
                </a:cxn>
                <a:cxn ang="T11">
                  <a:pos x="T6" y="T7"/>
                </a:cxn>
              </a:cxnLst>
              <a:rect l="T12" t="T13" r="T14" b="T15"/>
              <a:pathLst>
                <a:path w="208" h="352">
                  <a:moveTo>
                    <a:pt x="156" y="0"/>
                  </a:moveTo>
                  <a:cubicBezTo>
                    <a:pt x="182" y="43"/>
                    <a:pt x="208" y="87"/>
                    <a:pt x="188" y="124"/>
                  </a:cubicBezTo>
                  <a:cubicBezTo>
                    <a:pt x="168" y="161"/>
                    <a:pt x="67" y="186"/>
                    <a:pt x="36" y="224"/>
                  </a:cubicBezTo>
                  <a:cubicBezTo>
                    <a:pt x="5" y="262"/>
                    <a:pt x="6" y="329"/>
                    <a:pt x="0" y="352"/>
                  </a:cubicBezTo>
                </a:path>
              </a:pathLst>
            </a:custGeom>
            <a:noFill/>
            <a:ln w="12700">
              <a:solidFill>
                <a:schemeClr val="tx1"/>
              </a:solidFill>
              <a:round/>
              <a:headEnd/>
              <a:tailEnd/>
            </a:ln>
          </p:spPr>
          <p:txBody>
            <a:bodyPr/>
            <a:lstStyle/>
            <a:p>
              <a:endParaRPr lang="en-US"/>
            </a:p>
          </p:txBody>
        </p:sp>
      </p:grpSp>
      <p:grpSp>
        <p:nvGrpSpPr>
          <p:cNvPr id="4" name="Group 21"/>
          <p:cNvGrpSpPr>
            <a:grpSpLocks/>
          </p:cNvGrpSpPr>
          <p:nvPr/>
        </p:nvGrpSpPr>
        <p:grpSpPr bwMode="auto">
          <a:xfrm rot="-3010384">
            <a:off x="3658393" y="4774407"/>
            <a:ext cx="360363" cy="908050"/>
            <a:chOff x="2304" y="3008"/>
            <a:chExt cx="227" cy="572"/>
          </a:xfrm>
        </p:grpSpPr>
        <p:sp>
          <p:nvSpPr>
            <p:cNvPr id="12333" name="Freeform 22"/>
            <p:cNvSpPr>
              <a:spLocks/>
            </p:cNvSpPr>
            <p:nvPr/>
          </p:nvSpPr>
          <p:spPr bwMode="auto">
            <a:xfrm>
              <a:off x="2344" y="3100"/>
              <a:ext cx="69" cy="72"/>
            </a:xfrm>
            <a:custGeom>
              <a:avLst/>
              <a:gdLst>
                <a:gd name="T0" fmla="*/ 8 w 69"/>
                <a:gd name="T1" fmla="*/ 32 h 72"/>
                <a:gd name="T2" fmla="*/ 32 w 69"/>
                <a:gd name="T3" fmla="*/ 0 h 72"/>
                <a:gd name="T4" fmla="*/ 28 w 69"/>
                <a:gd name="T5" fmla="*/ 72 h 72"/>
                <a:gd name="T6" fmla="*/ 8 w 69"/>
                <a:gd name="T7" fmla="*/ 32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12334" name="Freeform 23"/>
            <p:cNvSpPr>
              <a:spLocks/>
            </p:cNvSpPr>
            <p:nvPr/>
          </p:nvSpPr>
          <p:spPr bwMode="auto">
            <a:xfrm>
              <a:off x="2452" y="3373"/>
              <a:ext cx="61" cy="75"/>
            </a:xfrm>
            <a:custGeom>
              <a:avLst/>
              <a:gdLst>
                <a:gd name="T0" fmla="*/ 0 w 61"/>
                <a:gd name="T1" fmla="*/ 75 h 75"/>
                <a:gd name="T2" fmla="*/ 28 w 61"/>
                <a:gd name="T3" fmla="*/ 3 h 75"/>
                <a:gd name="T4" fmla="*/ 56 w 61"/>
                <a:gd name="T5" fmla="*/ 7 h 75"/>
                <a:gd name="T6" fmla="*/ 52 w 61"/>
                <a:gd name="T7" fmla="*/ 31 h 75"/>
                <a:gd name="T8" fmla="*/ 0 w 61"/>
                <a:gd name="T9" fmla="*/ 75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12335" name="Freeform 24"/>
            <p:cNvSpPr>
              <a:spLocks/>
            </p:cNvSpPr>
            <p:nvPr/>
          </p:nvSpPr>
          <p:spPr bwMode="auto">
            <a:xfrm>
              <a:off x="2304" y="3364"/>
              <a:ext cx="144" cy="125"/>
            </a:xfrm>
            <a:custGeom>
              <a:avLst/>
              <a:gdLst>
                <a:gd name="T0" fmla="*/ 40 w 144"/>
                <a:gd name="T1" fmla="*/ 28 h 125"/>
                <a:gd name="T2" fmla="*/ 92 w 144"/>
                <a:gd name="T3" fmla="*/ 0 h 125"/>
                <a:gd name="T4" fmla="*/ 92 w 144"/>
                <a:gd name="T5" fmla="*/ 92 h 125"/>
                <a:gd name="T6" fmla="*/ 0 w 144"/>
                <a:gd name="T7" fmla="*/ 88 h 125"/>
                <a:gd name="T8" fmla="*/ 28 w 144"/>
                <a:gd name="T9" fmla="*/ 44 h 125"/>
                <a:gd name="T10" fmla="*/ 40 w 144"/>
                <a:gd name="T11" fmla="*/ 28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12336" name="Freeform 25"/>
            <p:cNvSpPr>
              <a:spLocks/>
            </p:cNvSpPr>
            <p:nvPr/>
          </p:nvSpPr>
          <p:spPr bwMode="auto">
            <a:xfrm>
              <a:off x="2428" y="3501"/>
              <a:ext cx="61" cy="75"/>
            </a:xfrm>
            <a:custGeom>
              <a:avLst/>
              <a:gdLst>
                <a:gd name="T0" fmla="*/ 0 w 61"/>
                <a:gd name="T1" fmla="*/ 75 h 75"/>
                <a:gd name="T2" fmla="*/ 28 w 61"/>
                <a:gd name="T3" fmla="*/ 3 h 75"/>
                <a:gd name="T4" fmla="*/ 56 w 61"/>
                <a:gd name="T5" fmla="*/ 7 h 75"/>
                <a:gd name="T6" fmla="*/ 52 w 61"/>
                <a:gd name="T7" fmla="*/ 31 h 75"/>
                <a:gd name="T8" fmla="*/ 0 w 61"/>
                <a:gd name="T9" fmla="*/ 75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12337" name="Freeform 26"/>
            <p:cNvSpPr>
              <a:spLocks/>
            </p:cNvSpPr>
            <p:nvPr/>
          </p:nvSpPr>
          <p:spPr bwMode="auto">
            <a:xfrm>
              <a:off x="2348" y="3148"/>
              <a:ext cx="69" cy="72"/>
            </a:xfrm>
            <a:custGeom>
              <a:avLst/>
              <a:gdLst>
                <a:gd name="T0" fmla="*/ 8 w 69"/>
                <a:gd name="T1" fmla="*/ 32 h 72"/>
                <a:gd name="T2" fmla="*/ 32 w 69"/>
                <a:gd name="T3" fmla="*/ 0 h 72"/>
                <a:gd name="T4" fmla="*/ 28 w 69"/>
                <a:gd name="T5" fmla="*/ 72 h 72"/>
                <a:gd name="T6" fmla="*/ 8 w 69"/>
                <a:gd name="T7" fmla="*/ 32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12338" name="Freeform 27"/>
            <p:cNvSpPr>
              <a:spLocks/>
            </p:cNvSpPr>
            <p:nvPr/>
          </p:nvSpPr>
          <p:spPr bwMode="auto">
            <a:xfrm>
              <a:off x="2412" y="3008"/>
              <a:ext cx="119" cy="113"/>
            </a:xfrm>
            <a:custGeom>
              <a:avLst/>
              <a:gdLst>
                <a:gd name="T0" fmla="*/ 16 w 119"/>
                <a:gd name="T1" fmla="*/ 24 h 113"/>
                <a:gd name="T2" fmla="*/ 76 w 119"/>
                <a:gd name="T3" fmla="*/ 0 h 113"/>
                <a:gd name="T4" fmla="*/ 64 w 119"/>
                <a:gd name="T5" fmla="*/ 76 h 113"/>
                <a:gd name="T6" fmla="*/ 44 w 119"/>
                <a:gd name="T7" fmla="*/ 112 h 113"/>
                <a:gd name="T8" fmla="*/ 4 w 119"/>
                <a:gd name="T9" fmla="*/ 108 h 113"/>
                <a:gd name="T10" fmla="*/ 0 w 119"/>
                <a:gd name="T11" fmla="*/ 96 h 113"/>
                <a:gd name="T12" fmla="*/ 28 w 119"/>
                <a:gd name="T13" fmla="*/ 32 h 113"/>
                <a:gd name="T14" fmla="*/ 16 w 119"/>
                <a:gd name="T15" fmla="*/ 24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sp>
          <p:nvSpPr>
            <p:cNvPr id="12339" name="Freeform 28"/>
            <p:cNvSpPr>
              <a:spLocks/>
            </p:cNvSpPr>
            <p:nvPr/>
          </p:nvSpPr>
          <p:spPr bwMode="auto">
            <a:xfrm>
              <a:off x="2322" y="3232"/>
              <a:ext cx="91" cy="61"/>
            </a:xfrm>
            <a:custGeom>
              <a:avLst/>
              <a:gdLst>
                <a:gd name="T0" fmla="*/ 18 w 91"/>
                <a:gd name="T1" fmla="*/ 40 h 61"/>
                <a:gd name="T2" fmla="*/ 58 w 91"/>
                <a:gd name="T3" fmla="*/ 0 h 61"/>
                <a:gd name="T4" fmla="*/ 18 w 91"/>
                <a:gd name="T5" fmla="*/ 60 h 61"/>
                <a:gd name="T6" fmla="*/ 2 w 91"/>
                <a:gd name="T7" fmla="*/ 56 h 61"/>
                <a:gd name="T8" fmla="*/ 18 w 91"/>
                <a:gd name="T9" fmla="*/ 4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12340" name="Freeform 29"/>
            <p:cNvSpPr>
              <a:spLocks/>
            </p:cNvSpPr>
            <p:nvPr/>
          </p:nvSpPr>
          <p:spPr bwMode="auto">
            <a:xfrm>
              <a:off x="2336" y="3060"/>
              <a:ext cx="124" cy="520"/>
            </a:xfrm>
            <a:custGeom>
              <a:avLst/>
              <a:gdLst>
                <a:gd name="T0" fmla="*/ 124 w 124"/>
                <a:gd name="T1" fmla="*/ 0 h 520"/>
                <a:gd name="T2" fmla="*/ 24 w 124"/>
                <a:gd name="T3" fmla="*/ 116 h 520"/>
                <a:gd name="T4" fmla="*/ 12 w 124"/>
                <a:gd name="T5" fmla="*/ 212 h 520"/>
                <a:gd name="T6" fmla="*/ 96 w 124"/>
                <a:gd name="T7" fmla="*/ 380 h 520"/>
                <a:gd name="T8" fmla="*/ 84 w 124"/>
                <a:gd name="T9" fmla="*/ 520 h 520"/>
                <a:gd name="T10" fmla="*/ 0 60000 65536"/>
                <a:gd name="T11" fmla="*/ 0 60000 65536"/>
                <a:gd name="T12" fmla="*/ 0 60000 65536"/>
                <a:gd name="T13" fmla="*/ 0 60000 65536"/>
                <a:gd name="T14" fmla="*/ 0 60000 65536"/>
                <a:gd name="T15" fmla="*/ 0 w 124"/>
                <a:gd name="T16" fmla="*/ 0 h 520"/>
                <a:gd name="T17" fmla="*/ 124 w 124"/>
                <a:gd name="T18" fmla="*/ 520 h 520"/>
              </a:gdLst>
              <a:ahLst/>
              <a:cxnLst>
                <a:cxn ang="T10">
                  <a:pos x="T0" y="T1"/>
                </a:cxn>
                <a:cxn ang="T11">
                  <a:pos x="T2" y="T3"/>
                </a:cxn>
                <a:cxn ang="T12">
                  <a:pos x="T4" y="T5"/>
                </a:cxn>
                <a:cxn ang="T13">
                  <a:pos x="T6" y="T7"/>
                </a:cxn>
                <a:cxn ang="T14">
                  <a:pos x="T8" y="T9"/>
                </a:cxn>
              </a:cxnLst>
              <a:rect l="T15" t="T16" r="T17" b="T18"/>
              <a:pathLst>
                <a:path w="124" h="520">
                  <a:moveTo>
                    <a:pt x="124" y="0"/>
                  </a:moveTo>
                  <a:cubicBezTo>
                    <a:pt x="83" y="40"/>
                    <a:pt x="43" y="81"/>
                    <a:pt x="24" y="116"/>
                  </a:cubicBezTo>
                  <a:cubicBezTo>
                    <a:pt x="5" y="151"/>
                    <a:pt x="0" y="168"/>
                    <a:pt x="12" y="212"/>
                  </a:cubicBezTo>
                  <a:cubicBezTo>
                    <a:pt x="24" y="256"/>
                    <a:pt x="84" y="329"/>
                    <a:pt x="96" y="380"/>
                  </a:cubicBezTo>
                  <a:cubicBezTo>
                    <a:pt x="108" y="431"/>
                    <a:pt x="96" y="475"/>
                    <a:pt x="84" y="520"/>
                  </a:cubicBezTo>
                </a:path>
              </a:pathLst>
            </a:custGeom>
            <a:noFill/>
            <a:ln w="12700">
              <a:solidFill>
                <a:schemeClr val="tx1"/>
              </a:solidFill>
              <a:round/>
              <a:headEnd/>
              <a:tailEnd/>
            </a:ln>
          </p:spPr>
          <p:txBody>
            <a:bodyPr/>
            <a:lstStyle/>
            <a:p>
              <a:endParaRPr lang="en-US"/>
            </a:p>
          </p:txBody>
        </p:sp>
      </p:grpSp>
      <p:grpSp>
        <p:nvGrpSpPr>
          <p:cNvPr id="5" name="Group 30"/>
          <p:cNvGrpSpPr>
            <a:grpSpLocks/>
          </p:cNvGrpSpPr>
          <p:nvPr/>
        </p:nvGrpSpPr>
        <p:grpSpPr bwMode="auto">
          <a:xfrm>
            <a:off x="4540250" y="4984750"/>
            <a:ext cx="765175" cy="533400"/>
            <a:chOff x="2860" y="3140"/>
            <a:chExt cx="482" cy="336"/>
          </a:xfrm>
        </p:grpSpPr>
        <p:sp>
          <p:nvSpPr>
            <p:cNvPr id="12326" name="Freeform 31"/>
            <p:cNvSpPr>
              <a:spLocks/>
            </p:cNvSpPr>
            <p:nvPr/>
          </p:nvSpPr>
          <p:spPr bwMode="auto">
            <a:xfrm>
              <a:off x="3262" y="3333"/>
              <a:ext cx="80" cy="143"/>
            </a:xfrm>
            <a:custGeom>
              <a:avLst/>
              <a:gdLst>
                <a:gd name="T0" fmla="*/ 18 w 80"/>
                <a:gd name="T1" fmla="*/ 111 h 143"/>
                <a:gd name="T2" fmla="*/ 46 w 80"/>
                <a:gd name="T3" fmla="*/ 3 h 143"/>
                <a:gd name="T4" fmla="*/ 70 w 80"/>
                <a:gd name="T5" fmla="*/ 7 h 143"/>
                <a:gd name="T6" fmla="*/ 58 w 80"/>
                <a:gd name="T7" fmla="*/ 55 h 143"/>
                <a:gd name="T8" fmla="*/ 18 w 80"/>
                <a:gd name="T9" fmla="*/ 111 h 143"/>
                <a:gd name="T10" fmla="*/ 0 60000 65536"/>
                <a:gd name="T11" fmla="*/ 0 60000 65536"/>
                <a:gd name="T12" fmla="*/ 0 60000 65536"/>
                <a:gd name="T13" fmla="*/ 0 60000 65536"/>
                <a:gd name="T14" fmla="*/ 0 60000 65536"/>
                <a:gd name="T15" fmla="*/ 0 w 80"/>
                <a:gd name="T16" fmla="*/ 0 h 143"/>
                <a:gd name="T17" fmla="*/ 80 w 80"/>
                <a:gd name="T18" fmla="*/ 143 h 143"/>
              </a:gdLst>
              <a:ahLst/>
              <a:cxnLst>
                <a:cxn ang="T10">
                  <a:pos x="T0" y="T1"/>
                </a:cxn>
                <a:cxn ang="T11">
                  <a:pos x="T2" y="T3"/>
                </a:cxn>
                <a:cxn ang="T12">
                  <a:pos x="T4" y="T5"/>
                </a:cxn>
                <a:cxn ang="T13">
                  <a:pos x="T6" y="T7"/>
                </a:cxn>
                <a:cxn ang="T14">
                  <a:pos x="T8" y="T9"/>
                </a:cxn>
              </a:cxnLst>
              <a:rect l="T15" t="T16" r="T17" b="T18"/>
              <a:pathLst>
                <a:path w="80" h="143">
                  <a:moveTo>
                    <a:pt x="18" y="111"/>
                  </a:moveTo>
                  <a:cubicBezTo>
                    <a:pt x="31" y="73"/>
                    <a:pt x="0" y="26"/>
                    <a:pt x="46" y="3"/>
                  </a:cubicBezTo>
                  <a:cubicBezTo>
                    <a:pt x="54" y="4"/>
                    <a:pt x="65" y="0"/>
                    <a:pt x="70" y="7"/>
                  </a:cubicBezTo>
                  <a:cubicBezTo>
                    <a:pt x="80" y="20"/>
                    <a:pt x="58" y="55"/>
                    <a:pt x="58" y="55"/>
                  </a:cubicBezTo>
                  <a:cubicBezTo>
                    <a:pt x="50" y="143"/>
                    <a:pt x="66" y="63"/>
                    <a:pt x="18" y="111"/>
                  </a:cubicBezTo>
                  <a:close/>
                </a:path>
              </a:pathLst>
            </a:custGeom>
            <a:solidFill>
              <a:srgbClr val="663300"/>
            </a:solidFill>
            <a:ln w="9525">
              <a:solidFill>
                <a:schemeClr val="tx1"/>
              </a:solidFill>
              <a:round/>
              <a:headEnd/>
              <a:tailEnd/>
            </a:ln>
          </p:spPr>
          <p:txBody>
            <a:bodyPr/>
            <a:lstStyle/>
            <a:p>
              <a:endParaRPr lang="en-US"/>
            </a:p>
          </p:txBody>
        </p:sp>
        <p:sp>
          <p:nvSpPr>
            <p:cNvPr id="12327" name="Freeform 32"/>
            <p:cNvSpPr>
              <a:spLocks/>
            </p:cNvSpPr>
            <p:nvPr/>
          </p:nvSpPr>
          <p:spPr bwMode="auto">
            <a:xfrm>
              <a:off x="3001" y="3247"/>
              <a:ext cx="138" cy="65"/>
            </a:xfrm>
            <a:custGeom>
              <a:avLst/>
              <a:gdLst>
                <a:gd name="T0" fmla="*/ 107 w 138"/>
                <a:gd name="T1" fmla="*/ 17 h 65"/>
                <a:gd name="T2" fmla="*/ 51 w 138"/>
                <a:gd name="T3" fmla="*/ 1 h 65"/>
                <a:gd name="T4" fmla="*/ 3 w 138"/>
                <a:gd name="T5" fmla="*/ 25 h 65"/>
                <a:gd name="T6" fmla="*/ 7 w 138"/>
                <a:gd name="T7" fmla="*/ 49 h 65"/>
                <a:gd name="T8" fmla="*/ 59 w 138"/>
                <a:gd name="T9" fmla="*/ 37 h 65"/>
                <a:gd name="T10" fmla="*/ 115 w 138"/>
                <a:gd name="T11" fmla="*/ 65 h 65"/>
                <a:gd name="T12" fmla="*/ 111 w 138"/>
                <a:gd name="T13" fmla="*/ 33 h 65"/>
                <a:gd name="T14" fmla="*/ 107 w 138"/>
                <a:gd name="T15" fmla="*/ 1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12328" name="Freeform 33"/>
            <p:cNvSpPr>
              <a:spLocks/>
            </p:cNvSpPr>
            <p:nvPr/>
          </p:nvSpPr>
          <p:spPr bwMode="auto">
            <a:xfrm>
              <a:off x="2860" y="3140"/>
              <a:ext cx="144" cy="125"/>
            </a:xfrm>
            <a:custGeom>
              <a:avLst/>
              <a:gdLst>
                <a:gd name="T0" fmla="*/ 40 w 144"/>
                <a:gd name="T1" fmla="*/ 28 h 125"/>
                <a:gd name="T2" fmla="*/ 92 w 144"/>
                <a:gd name="T3" fmla="*/ 0 h 125"/>
                <a:gd name="T4" fmla="*/ 92 w 144"/>
                <a:gd name="T5" fmla="*/ 92 h 125"/>
                <a:gd name="T6" fmla="*/ 0 w 144"/>
                <a:gd name="T7" fmla="*/ 88 h 125"/>
                <a:gd name="T8" fmla="*/ 28 w 144"/>
                <a:gd name="T9" fmla="*/ 44 h 125"/>
                <a:gd name="T10" fmla="*/ 40 w 144"/>
                <a:gd name="T11" fmla="*/ 28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12329" name="Freeform 34"/>
            <p:cNvSpPr>
              <a:spLocks/>
            </p:cNvSpPr>
            <p:nvPr/>
          </p:nvSpPr>
          <p:spPr bwMode="auto">
            <a:xfrm>
              <a:off x="3116" y="3324"/>
              <a:ext cx="144" cy="125"/>
            </a:xfrm>
            <a:custGeom>
              <a:avLst/>
              <a:gdLst>
                <a:gd name="T0" fmla="*/ 40 w 144"/>
                <a:gd name="T1" fmla="*/ 28 h 125"/>
                <a:gd name="T2" fmla="*/ 92 w 144"/>
                <a:gd name="T3" fmla="*/ 0 h 125"/>
                <a:gd name="T4" fmla="*/ 92 w 144"/>
                <a:gd name="T5" fmla="*/ 92 h 125"/>
                <a:gd name="T6" fmla="*/ 0 w 144"/>
                <a:gd name="T7" fmla="*/ 88 h 125"/>
                <a:gd name="T8" fmla="*/ 28 w 144"/>
                <a:gd name="T9" fmla="*/ 44 h 125"/>
                <a:gd name="T10" fmla="*/ 40 w 144"/>
                <a:gd name="T11" fmla="*/ 28 h 125"/>
                <a:gd name="T12" fmla="*/ 0 60000 65536"/>
                <a:gd name="T13" fmla="*/ 0 60000 65536"/>
                <a:gd name="T14" fmla="*/ 0 60000 65536"/>
                <a:gd name="T15" fmla="*/ 0 60000 65536"/>
                <a:gd name="T16" fmla="*/ 0 60000 65536"/>
                <a:gd name="T17" fmla="*/ 0 60000 65536"/>
                <a:gd name="T18" fmla="*/ 0 w 144"/>
                <a:gd name="T19" fmla="*/ 0 h 125"/>
                <a:gd name="T20" fmla="*/ 144 w 144"/>
                <a:gd name="T21" fmla="*/ 125 h 125"/>
              </a:gdLst>
              <a:ahLst/>
              <a:cxnLst>
                <a:cxn ang="T12">
                  <a:pos x="T0" y="T1"/>
                </a:cxn>
                <a:cxn ang="T13">
                  <a:pos x="T2" y="T3"/>
                </a:cxn>
                <a:cxn ang="T14">
                  <a:pos x="T4" y="T5"/>
                </a:cxn>
                <a:cxn ang="T15">
                  <a:pos x="T6" y="T7"/>
                </a:cxn>
                <a:cxn ang="T16">
                  <a:pos x="T8" y="T9"/>
                </a:cxn>
                <a:cxn ang="T17">
                  <a:pos x="T10" y="T11"/>
                </a:cxn>
              </a:cxnLst>
              <a:rect l="T18" t="T19" r="T20" b="T21"/>
              <a:pathLst>
                <a:path w="144" h="125">
                  <a:moveTo>
                    <a:pt x="40" y="28"/>
                  </a:moveTo>
                  <a:cubicBezTo>
                    <a:pt x="58" y="22"/>
                    <a:pt x="76" y="11"/>
                    <a:pt x="92" y="0"/>
                  </a:cubicBezTo>
                  <a:cubicBezTo>
                    <a:pt x="144" y="10"/>
                    <a:pt x="127" y="69"/>
                    <a:pt x="92" y="92"/>
                  </a:cubicBezTo>
                  <a:cubicBezTo>
                    <a:pt x="72" y="123"/>
                    <a:pt x="12" y="125"/>
                    <a:pt x="0" y="88"/>
                  </a:cubicBezTo>
                  <a:cubicBezTo>
                    <a:pt x="4" y="55"/>
                    <a:pt x="0" y="53"/>
                    <a:pt x="28" y="44"/>
                  </a:cubicBezTo>
                  <a:cubicBezTo>
                    <a:pt x="43" y="29"/>
                    <a:pt x="64" y="28"/>
                    <a:pt x="40" y="28"/>
                  </a:cubicBezTo>
                  <a:close/>
                </a:path>
              </a:pathLst>
            </a:custGeom>
            <a:solidFill>
              <a:srgbClr val="663300"/>
            </a:solidFill>
            <a:ln w="9525">
              <a:solidFill>
                <a:schemeClr val="tx1"/>
              </a:solidFill>
              <a:round/>
              <a:headEnd/>
              <a:tailEnd/>
            </a:ln>
          </p:spPr>
          <p:txBody>
            <a:bodyPr/>
            <a:lstStyle/>
            <a:p>
              <a:endParaRPr lang="en-US"/>
            </a:p>
          </p:txBody>
        </p:sp>
        <p:sp>
          <p:nvSpPr>
            <p:cNvPr id="12330" name="Freeform 35"/>
            <p:cNvSpPr>
              <a:spLocks/>
            </p:cNvSpPr>
            <p:nvPr/>
          </p:nvSpPr>
          <p:spPr bwMode="auto">
            <a:xfrm>
              <a:off x="3200" y="3373"/>
              <a:ext cx="61" cy="75"/>
            </a:xfrm>
            <a:custGeom>
              <a:avLst/>
              <a:gdLst>
                <a:gd name="T0" fmla="*/ 0 w 61"/>
                <a:gd name="T1" fmla="*/ 75 h 75"/>
                <a:gd name="T2" fmla="*/ 28 w 61"/>
                <a:gd name="T3" fmla="*/ 3 h 75"/>
                <a:gd name="T4" fmla="*/ 56 w 61"/>
                <a:gd name="T5" fmla="*/ 7 h 75"/>
                <a:gd name="T6" fmla="*/ 52 w 61"/>
                <a:gd name="T7" fmla="*/ 31 h 75"/>
                <a:gd name="T8" fmla="*/ 0 w 61"/>
                <a:gd name="T9" fmla="*/ 75 h 75"/>
                <a:gd name="T10" fmla="*/ 0 60000 65536"/>
                <a:gd name="T11" fmla="*/ 0 60000 65536"/>
                <a:gd name="T12" fmla="*/ 0 60000 65536"/>
                <a:gd name="T13" fmla="*/ 0 60000 65536"/>
                <a:gd name="T14" fmla="*/ 0 60000 65536"/>
                <a:gd name="T15" fmla="*/ 0 w 61"/>
                <a:gd name="T16" fmla="*/ 0 h 75"/>
                <a:gd name="T17" fmla="*/ 61 w 61"/>
                <a:gd name="T18" fmla="*/ 75 h 75"/>
              </a:gdLst>
              <a:ahLst/>
              <a:cxnLst>
                <a:cxn ang="T10">
                  <a:pos x="T0" y="T1"/>
                </a:cxn>
                <a:cxn ang="T11">
                  <a:pos x="T2" y="T3"/>
                </a:cxn>
                <a:cxn ang="T12">
                  <a:pos x="T4" y="T5"/>
                </a:cxn>
                <a:cxn ang="T13">
                  <a:pos x="T6" y="T7"/>
                </a:cxn>
                <a:cxn ang="T14">
                  <a:pos x="T8" y="T9"/>
                </a:cxn>
              </a:cxnLst>
              <a:rect l="T15" t="T16" r="T17" b="T18"/>
              <a:pathLst>
                <a:path w="61" h="75">
                  <a:moveTo>
                    <a:pt x="0" y="75"/>
                  </a:moveTo>
                  <a:cubicBezTo>
                    <a:pt x="6" y="50"/>
                    <a:pt x="6" y="18"/>
                    <a:pt x="28" y="3"/>
                  </a:cubicBezTo>
                  <a:cubicBezTo>
                    <a:pt x="37" y="4"/>
                    <a:pt x="50" y="0"/>
                    <a:pt x="56" y="7"/>
                  </a:cubicBezTo>
                  <a:cubicBezTo>
                    <a:pt x="61" y="13"/>
                    <a:pt x="54" y="23"/>
                    <a:pt x="52" y="31"/>
                  </a:cubicBezTo>
                  <a:cubicBezTo>
                    <a:pt x="45" y="62"/>
                    <a:pt x="29" y="75"/>
                    <a:pt x="0" y="75"/>
                  </a:cubicBezTo>
                  <a:close/>
                </a:path>
              </a:pathLst>
            </a:custGeom>
            <a:solidFill>
              <a:srgbClr val="663300"/>
            </a:solidFill>
            <a:ln w="9525">
              <a:solidFill>
                <a:schemeClr val="tx1"/>
              </a:solidFill>
              <a:round/>
              <a:headEnd/>
              <a:tailEnd/>
            </a:ln>
          </p:spPr>
          <p:txBody>
            <a:bodyPr/>
            <a:lstStyle/>
            <a:p>
              <a:endParaRPr lang="en-US"/>
            </a:p>
          </p:txBody>
        </p:sp>
        <p:sp>
          <p:nvSpPr>
            <p:cNvPr id="12331" name="Freeform 36"/>
            <p:cNvSpPr>
              <a:spLocks/>
            </p:cNvSpPr>
            <p:nvPr/>
          </p:nvSpPr>
          <p:spPr bwMode="auto">
            <a:xfrm rot="4906848">
              <a:off x="2916" y="3152"/>
              <a:ext cx="108" cy="182"/>
            </a:xfrm>
            <a:custGeom>
              <a:avLst/>
              <a:gdLst>
                <a:gd name="T0" fmla="*/ 68 w 108"/>
                <a:gd name="T1" fmla="*/ 8 h 182"/>
                <a:gd name="T2" fmla="*/ 108 w 108"/>
                <a:gd name="T3" fmla="*/ 20 h 182"/>
                <a:gd name="T4" fmla="*/ 84 w 108"/>
                <a:gd name="T5" fmla="*/ 88 h 182"/>
                <a:gd name="T6" fmla="*/ 52 w 108"/>
                <a:gd name="T7" fmla="*/ 148 h 182"/>
                <a:gd name="T8" fmla="*/ 44 w 108"/>
                <a:gd name="T9" fmla="*/ 176 h 182"/>
                <a:gd name="T10" fmla="*/ 32 w 108"/>
                <a:gd name="T11" fmla="*/ 180 h 182"/>
                <a:gd name="T12" fmla="*/ 4 w 108"/>
                <a:gd name="T13" fmla="*/ 176 h 182"/>
                <a:gd name="T14" fmla="*/ 8 w 108"/>
                <a:gd name="T15" fmla="*/ 160 h 182"/>
                <a:gd name="T16" fmla="*/ 44 w 108"/>
                <a:gd name="T17" fmla="*/ 76 h 182"/>
                <a:gd name="T18" fmla="*/ 56 w 108"/>
                <a:gd name="T19" fmla="*/ 52 h 182"/>
                <a:gd name="T20" fmla="*/ 76 w 108"/>
                <a:gd name="T21" fmla="*/ 28 h 182"/>
                <a:gd name="T22" fmla="*/ 80 w 108"/>
                <a:gd name="T23" fmla="*/ 16 h 182"/>
                <a:gd name="T24" fmla="*/ 68 w 108"/>
                <a:gd name="T25" fmla="*/ 8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12332" name="Freeform 37"/>
            <p:cNvSpPr>
              <a:spLocks/>
            </p:cNvSpPr>
            <p:nvPr/>
          </p:nvSpPr>
          <p:spPr bwMode="auto">
            <a:xfrm>
              <a:off x="2900" y="3160"/>
              <a:ext cx="420" cy="253"/>
            </a:xfrm>
            <a:custGeom>
              <a:avLst/>
              <a:gdLst>
                <a:gd name="T0" fmla="*/ 0 w 420"/>
                <a:gd name="T1" fmla="*/ 0 h 253"/>
                <a:gd name="T2" fmla="*/ 100 w 420"/>
                <a:gd name="T3" fmla="*/ 128 h 253"/>
                <a:gd name="T4" fmla="*/ 340 w 420"/>
                <a:gd name="T5" fmla="*/ 240 h 253"/>
                <a:gd name="T6" fmla="*/ 420 w 420"/>
                <a:gd name="T7" fmla="*/ 204 h 253"/>
                <a:gd name="T8" fmla="*/ 0 60000 65536"/>
                <a:gd name="T9" fmla="*/ 0 60000 65536"/>
                <a:gd name="T10" fmla="*/ 0 60000 65536"/>
                <a:gd name="T11" fmla="*/ 0 60000 65536"/>
                <a:gd name="T12" fmla="*/ 0 w 420"/>
                <a:gd name="T13" fmla="*/ 0 h 253"/>
                <a:gd name="T14" fmla="*/ 420 w 420"/>
                <a:gd name="T15" fmla="*/ 253 h 253"/>
              </a:gdLst>
              <a:ahLst/>
              <a:cxnLst>
                <a:cxn ang="T8">
                  <a:pos x="T0" y="T1"/>
                </a:cxn>
                <a:cxn ang="T9">
                  <a:pos x="T2" y="T3"/>
                </a:cxn>
                <a:cxn ang="T10">
                  <a:pos x="T4" y="T5"/>
                </a:cxn>
                <a:cxn ang="T11">
                  <a:pos x="T6" y="T7"/>
                </a:cxn>
              </a:cxnLst>
              <a:rect l="T12" t="T13" r="T14" b="T15"/>
              <a:pathLst>
                <a:path w="420" h="253">
                  <a:moveTo>
                    <a:pt x="0" y="0"/>
                  </a:moveTo>
                  <a:cubicBezTo>
                    <a:pt x="21" y="44"/>
                    <a:pt x="43" y="88"/>
                    <a:pt x="100" y="128"/>
                  </a:cubicBezTo>
                  <a:cubicBezTo>
                    <a:pt x="157" y="168"/>
                    <a:pt x="287" y="227"/>
                    <a:pt x="340" y="240"/>
                  </a:cubicBezTo>
                  <a:cubicBezTo>
                    <a:pt x="393" y="253"/>
                    <a:pt x="406" y="228"/>
                    <a:pt x="420" y="204"/>
                  </a:cubicBezTo>
                </a:path>
              </a:pathLst>
            </a:custGeom>
            <a:noFill/>
            <a:ln w="12700">
              <a:solidFill>
                <a:schemeClr val="tx1"/>
              </a:solidFill>
              <a:round/>
              <a:headEnd/>
              <a:tailEnd/>
            </a:ln>
          </p:spPr>
          <p:txBody>
            <a:bodyPr/>
            <a:lstStyle/>
            <a:p>
              <a:endParaRPr lang="en-US"/>
            </a:p>
          </p:txBody>
        </p:sp>
      </p:grpSp>
      <p:grpSp>
        <p:nvGrpSpPr>
          <p:cNvPr id="6" name="Group 38"/>
          <p:cNvGrpSpPr>
            <a:grpSpLocks/>
          </p:cNvGrpSpPr>
          <p:nvPr/>
        </p:nvGrpSpPr>
        <p:grpSpPr bwMode="auto">
          <a:xfrm rot="-2779319">
            <a:off x="5203825" y="3911600"/>
            <a:ext cx="458788" cy="833438"/>
            <a:chOff x="3278" y="2464"/>
            <a:chExt cx="289" cy="525"/>
          </a:xfrm>
        </p:grpSpPr>
        <p:sp>
          <p:nvSpPr>
            <p:cNvPr id="12318" name="Freeform 39"/>
            <p:cNvSpPr>
              <a:spLocks/>
            </p:cNvSpPr>
            <p:nvPr/>
          </p:nvSpPr>
          <p:spPr bwMode="auto">
            <a:xfrm>
              <a:off x="3307" y="2816"/>
              <a:ext cx="138" cy="156"/>
            </a:xfrm>
            <a:custGeom>
              <a:avLst/>
              <a:gdLst>
                <a:gd name="T0" fmla="*/ 17 w 138"/>
                <a:gd name="T1" fmla="*/ 156 h 156"/>
                <a:gd name="T2" fmla="*/ 65 w 138"/>
                <a:gd name="T3" fmla="*/ 84 h 156"/>
                <a:gd name="T4" fmla="*/ 105 w 138"/>
                <a:gd name="T5" fmla="*/ 24 h 156"/>
                <a:gd name="T6" fmla="*/ 121 w 138"/>
                <a:gd name="T7" fmla="*/ 0 h 156"/>
                <a:gd name="T8" fmla="*/ 97 w 138"/>
                <a:gd name="T9" fmla="*/ 80 h 156"/>
                <a:gd name="T10" fmla="*/ 85 w 138"/>
                <a:gd name="T11" fmla="*/ 104 h 156"/>
                <a:gd name="T12" fmla="*/ 61 w 138"/>
                <a:gd name="T13" fmla="*/ 120 h 156"/>
                <a:gd name="T14" fmla="*/ 49 w 138"/>
                <a:gd name="T15" fmla="*/ 128 h 156"/>
                <a:gd name="T16" fmla="*/ 17 w 138"/>
                <a:gd name="T17" fmla="*/ 152 h 156"/>
                <a:gd name="T18" fmla="*/ 17 w 138"/>
                <a:gd name="T19" fmla="*/ 156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8"/>
                <a:gd name="T31" fmla="*/ 0 h 156"/>
                <a:gd name="T32" fmla="*/ 138 w 138"/>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 h="156">
                  <a:moveTo>
                    <a:pt x="17" y="156"/>
                  </a:moveTo>
                  <a:cubicBezTo>
                    <a:pt x="38" y="128"/>
                    <a:pt x="35" y="104"/>
                    <a:pt x="65" y="84"/>
                  </a:cubicBezTo>
                  <a:cubicBezTo>
                    <a:pt x="79" y="63"/>
                    <a:pt x="91" y="45"/>
                    <a:pt x="105" y="24"/>
                  </a:cubicBezTo>
                  <a:cubicBezTo>
                    <a:pt x="110" y="16"/>
                    <a:pt x="121" y="0"/>
                    <a:pt x="121" y="0"/>
                  </a:cubicBezTo>
                  <a:cubicBezTo>
                    <a:pt x="138" y="26"/>
                    <a:pt x="112" y="58"/>
                    <a:pt x="97" y="80"/>
                  </a:cubicBezTo>
                  <a:cubicBezTo>
                    <a:pt x="92" y="87"/>
                    <a:pt x="91" y="98"/>
                    <a:pt x="85" y="104"/>
                  </a:cubicBezTo>
                  <a:cubicBezTo>
                    <a:pt x="78" y="111"/>
                    <a:pt x="69" y="115"/>
                    <a:pt x="61" y="120"/>
                  </a:cubicBezTo>
                  <a:cubicBezTo>
                    <a:pt x="57" y="123"/>
                    <a:pt x="49" y="128"/>
                    <a:pt x="49" y="128"/>
                  </a:cubicBezTo>
                  <a:cubicBezTo>
                    <a:pt x="40" y="142"/>
                    <a:pt x="33" y="147"/>
                    <a:pt x="17" y="152"/>
                  </a:cubicBezTo>
                  <a:cubicBezTo>
                    <a:pt x="0" y="146"/>
                    <a:pt x="1" y="146"/>
                    <a:pt x="17" y="156"/>
                  </a:cubicBezTo>
                  <a:close/>
                </a:path>
              </a:pathLst>
            </a:custGeom>
            <a:solidFill>
              <a:srgbClr val="663300"/>
            </a:solidFill>
            <a:ln w="9525">
              <a:solidFill>
                <a:schemeClr val="tx1"/>
              </a:solidFill>
              <a:round/>
              <a:headEnd/>
              <a:tailEnd/>
            </a:ln>
          </p:spPr>
          <p:txBody>
            <a:bodyPr/>
            <a:lstStyle/>
            <a:p>
              <a:endParaRPr lang="en-US"/>
            </a:p>
          </p:txBody>
        </p:sp>
        <p:sp>
          <p:nvSpPr>
            <p:cNvPr id="12319" name="Freeform 40"/>
            <p:cNvSpPr>
              <a:spLocks/>
            </p:cNvSpPr>
            <p:nvPr/>
          </p:nvSpPr>
          <p:spPr bwMode="auto">
            <a:xfrm>
              <a:off x="3334" y="2557"/>
              <a:ext cx="80" cy="143"/>
            </a:xfrm>
            <a:custGeom>
              <a:avLst/>
              <a:gdLst>
                <a:gd name="T0" fmla="*/ 18 w 80"/>
                <a:gd name="T1" fmla="*/ 111 h 143"/>
                <a:gd name="T2" fmla="*/ 46 w 80"/>
                <a:gd name="T3" fmla="*/ 3 h 143"/>
                <a:gd name="T4" fmla="*/ 70 w 80"/>
                <a:gd name="T5" fmla="*/ 7 h 143"/>
                <a:gd name="T6" fmla="*/ 58 w 80"/>
                <a:gd name="T7" fmla="*/ 55 h 143"/>
                <a:gd name="T8" fmla="*/ 18 w 80"/>
                <a:gd name="T9" fmla="*/ 111 h 143"/>
                <a:gd name="T10" fmla="*/ 0 60000 65536"/>
                <a:gd name="T11" fmla="*/ 0 60000 65536"/>
                <a:gd name="T12" fmla="*/ 0 60000 65536"/>
                <a:gd name="T13" fmla="*/ 0 60000 65536"/>
                <a:gd name="T14" fmla="*/ 0 60000 65536"/>
                <a:gd name="T15" fmla="*/ 0 w 80"/>
                <a:gd name="T16" fmla="*/ 0 h 143"/>
                <a:gd name="T17" fmla="*/ 80 w 80"/>
                <a:gd name="T18" fmla="*/ 143 h 143"/>
              </a:gdLst>
              <a:ahLst/>
              <a:cxnLst>
                <a:cxn ang="T10">
                  <a:pos x="T0" y="T1"/>
                </a:cxn>
                <a:cxn ang="T11">
                  <a:pos x="T2" y="T3"/>
                </a:cxn>
                <a:cxn ang="T12">
                  <a:pos x="T4" y="T5"/>
                </a:cxn>
                <a:cxn ang="T13">
                  <a:pos x="T6" y="T7"/>
                </a:cxn>
                <a:cxn ang="T14">
                  <a:pos x="T8" y="T9"/>
                </a:cxn>
              </a:cxnLst>
              <a:rect l="T15" t="T16" r="T17" b="T18"/>
              <a:pathLst>
                <a:path w="80" h="143">
                  <a:moveTo>
                    <a:pt x="18" y="111"/>
                  </a:moveTo>
                  <a:cubicBezTo>
                    <a:pt x="31" y="73"/>
                    <a:pt x="0" y="26"/>
                    <a:pt x="46" y="3"/>
                  </a:cubicBezTo>
                  <a:cubicBezTo>
                    <a:pt x="54" y="4"/>
                    <a:pt x="65" y="0"/>
                    <a:pt x="70" y="7"/>
                  </a:cubicBezTo>
                  <a:cubicBezTo>
                    <a:pt x="80" y="20"/>
                    <a:pt x="58" y="55"/>
                    <a:pt x="58" y="55"/>
                  </a:cubicBezTo>
                  <a:cubicBezTo>
                    <a:pt x="50" y="143"/>
                    <a:pt x="66" y="63"/>
                    <a:pt x="18" y="111"/>
                  </a:cubicBezTo>
                  <a:close/>
                </a:path>
              </a:pathLst>
            </a:custGeom>
            <a:solidFill>
              <a:srgbClr val="663300"/>
            </a:solidFill>
            <a:ln w="9525">
              <a:solidFill>
                <a:schemeClr val="tx1"/>
              </a:solidFill>
              <a:round/>
              <a:headEnd/>
              <a:tailEnd/>
            </a:ln>
          </p:spPr>
          <p:txBody>
            <a:bodyPr/>
            <a:lstStyle/>
            <a:p>
              <a:endParaRPr lang="en-US"/>
            </a:p>
          </p:txBody>
        </p:sp>
        <p:sp>
          <p:nvSpPr>
            <p:cNvPr id="12320" name="Freeform 41"/>
            <p:cNvSpPr>
              <a:spLocks/>
            </p:cNvSpPr>
            <p:nvPr/>
          </p:nvSpPr>
          <p:spPr bwMode="auto">
            <a:xfrm>
              <a:off x="3429" y="2495"/>
              <a:ext cx="138" cy="65"/>
            </a:xfrm>
            <a:custGeom>
              <a:avLst/>
              <a:gdLst>
                <a:gd name="T0" fmla="*/ 107 w 138"/>
                <a:gd name="T1" fmla="*/ 17 h 65"/>
                <a:gd name="T2" fmla="*/ 51 w 138"/>
                <a:gd name="T3" fmla="*/ 1 h 65"/>
                <a:gd name="T4" fmla="*/ 3 w 138"/>
                <a:gd name="T5" fmla="*/ 25 h 65"/>
                <a:gd name="T6" fmla="*/ 7 w 138"/>
                <a:gd name="T7" fmla="*/ 49 h 65"/>
                <a:gd name="T8" fmla="*/ 59 w 138"/>
                <a:gd name="T9" fmla="*/ 37 h 65"/>
                <a:gd name="T10" fmla="*/ 115 w 138"/>
                <a:gd name="T11" fmla="*/ 65 h 65"/>
                <a:gd name="T12" fmla="*/ 111 w 138"/>
                <a:gd name="T13" fmla="*/ 33 h 65"/>
                <a:gd name="T14" fmla="*/ 107 w 138"/>
                <a:gd name="T15" fmla="*/ 17 h 65"/>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65"/>
                <a:gd name="T26" fmla="*/ 138 w 138"/>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65">
                  <a:moveTo>
                    <a:pt x="107" y="17"/>
                  </a:moveTo>
                  <a:cubicBezTo>
                    <a:pt x="88" y="12"/>
                    <a:pt x="70" y="6"/>
                    <a:pt x="51" y="1"/>
                  </a:cubicBezTo>
                  <a:cubicBezTo>
                    <a:pt x="25" y="4"/>
                    <a:pt x="11" y="0"/>
                    <a:pt x="3" y="25"/>
                  </a:cubicBezTo>
                  <a:cubicBezTo>
                    <a:pt x="4" y="33"/>
                    <a:pt x="0" y="44"/>
                    <a:pt x="7" y="49"/>
                  </a:cubicBezTo>
                  <a:cubicBezTo>
                    <a:pt x="14" y="54"/>
                    <a:pt x="50" y="40"/>
                    <a:pt x="59" y="37"/>
                  </a:cubicBezTo>
                  <a:cubicBezTo>
                    <a:pt x="95" y="43"/>
                    <a:pt x="84" y="55"/>
                    <a:pt x="115" y="65"/>
                  </a:cubicBezTo>
                  <a:cubicBezTo>
                    <a:pt x="138" y="57"/>
                    <a:pt x="126" y="43"/>
                    <a:pt x="111" y="33"/>
                  </a:cubicBezTo>
                  <a:cubicBezTo>
                    <a:pt x="102" y="19"/>
                    <a:pt x="100" y="24"/>
                    <a:pt x="107" y="17"/>
                  </a:cubicBezTo>
                  <a:close/>
                </a:path>
              </a:pathLst>
            </a:custGeom>
            <a:solidFill>
              <a:srgbClr val="663300"/>
            </a:solidFill>
            <a:ln w="9525">
              <a:solidFill>
                <a:schemeClr val="tx1"/>
              </a:solidFill>
              <a:round/>
              <a:headEnd/>
              <a:tailEnd/>
            </a:ln>
          </p:spPr>
          <p:txBody>
            <a:bodyPr/>
            <a:lstStyle/>
            <a:p>
              <a:endParaRPr lang="en-US"/>
            </a:p>
          </p:txBody>
        </p:sp>
        <p:sp>
          <p:nvSpPr>
            <p:cNvPr id="12321" name="Freeform 42"/>
            <p:cNvSpPr>
              <a:spLocks/>
            </p:cNvSpPr>
            <p:nvPr/>
          </p:nvSpPr>
          <p:spPr bwMode="auto">
            <a:xfrm>
              <a:off x="3280" y="2776"/>
              <a:ext cx="69" cy="72"/>
            </a:xfrm>
            <a:custGeom>
              <a:avLst/>
              <a:gdLst>
                <a:gd name="T0" fmla="*/ 8 w 69"/>
                <a:gd name="T1" fmla="*/ 32 h 72"/>
                <a:gd name="T2" fmla="*/ 32 w 69"/>
                <a:gd name="T3" fmla="*/ 0 h 72"/>
                <a:gd name="T4" fmla="*/ 28 w 69"/>
                <a:gd name="T5" fmla="*/ 72 h 72"/>
                <a:gd name="T6" fmla="*/ 8 w 69"/>
                <a:gd name="T7" fmla="*/ 32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12322" name="Freeform 43"/>
            <p:cNvSpPr>
              <a:spLocks/>
            </p:cNvSpPr>
            <p:nvPr/>
          </p:nvSpPr>
          <p:spPr bwMode="auto">
            <a:xfrm>
              <a:off x="3380" y="2464"/>
              <a:ext cx="69" cy="72"/>
            </a:xfrm>
            <a:custGeom>
              <a:avLst/>
              <a:gdLst>
                <a:gd name="T0" fmla="*/ 8 w 69"/>
                <a:gd name="T1" fmla="*/ 32 h 72"/>
                <a:gd name="T2" fmla="*/ 32 w 69"/>
                <a:gd name="T3" fmla="*/ 0 h 72"/>
                <a:gd name="T4" fmla="*/ 28 w 69"/>
                <a:gd name="T5" fmla="*/ 72 h 72"/>
                <a:gd name="T6" fmla="*/ 8 w 69"/>
                <a:gd name="T7" fmla="*/ 32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12323" name="Freeform 44"/>
            <p:cNvSpPr>
              <a:spLocks/>
            </p:cNvSpPr>
            <p:nvPr/>
          </p:nvSpPr>
          <p:spPr bwMode="auto">
            <a:xfrm>
              <a:off x="3386" y="2928"/>
              <a:ext cx="91" cy="61"/>
            </a:xfrm>
            <a:custGeom>
              <a:avLst/>
              <a:gdLst>
                <a:gd name="T0" fmla="*/ 18 w 91"/>
                <a:gd name="T1" fmla="*/ 40 h 61"/>
                <a:gd name="T2" fmla="*/ 58 w 91"/>
                <a:gd name="T3" fmla="*/ 0 h 61"/>
                <a:gd name="T4" fmla="*/ 18 w 91"/>
                <a:gd name="T5" fmla="*/ 60 h 61"/>
                <a:gd name="T6" fmla="*/ 2 w 91"/>
                <a:gd name="T7" fmla="*/ 56 h 61"/>
                <a:gd name="T8" fmla="*/ 18 w 91"/>
                <a:gd name="T9" fmla="*/ 4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12324" name="Freeform 45"/>
            <p:cNvSpPr>
              <a:spLocks/>
            </p:cNvSpPr>
            <p:nvPr/>
          </p:nvSpPr>
          <p:spPr bwMode="auto">
            <a:xfrm>
              <a:off x="3278" y="2604"/>
              <a:ext cx="91" cy="61"/>
            </a:xfrm>
            <a:custGeom>
              <a:avLst/>
              <a:gdLst>
                <a:gd name="T0" fmla="*/ 18 w 91"/>
                <a:gd name="T1" fmla="*/ 40 h 61"/>
                <a:gd name="T2" fmla="*/ 58 w 91"/>
                <a:gd name="T3" fmla="*/ 0 h 61"/>
                <a:gd name="T4" fmla="*/ 18 w 91"/>
                <a:gd name="T5" fmla="*/ 60 h 61"/>
                <a:gd name="T6" fmla="*/ 2 w 91"/>
                <a:gd name="T7" fmla="*/ 56 h 61"/>
                <a:gd name="T8" fmla="*/ 18 w 91"/>
                <a:gd name="T9" fmla="*/ 4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12325" name="Freeform 46"/>
            <p:cNvSpPr>
              <a:spLocks/>
            </p:cNvSpPr>
            <p:nvPr/>
          </p:nvSpPr>
          <p:spPr bwMode="auto">
            <a:xfrm>
              <a:off x="3305" y="2504"/>
              <a:ext cx="203" cy="480"/>
            </a:xfrm>
            <a:custGeom>
              <a:avLst/>
              <a:gdLst>
                <a:gd name="T0" fmla="*/ 179 w 203"/>
                <a:gd name="T1" fmla="*/ 0 h 480"/>
                <a:gd name="T2" fmla="*/ 71 w 203"/>
                <a:gd name="T3" fmla="*/ 76 h 480"/>
                <a:gd name="T4" fmla="*/ 7 w 203"/>
                <a:gd name="T5" fmla="*/ 292 h 480"/>
                <a:gd name="T6" fmla="*/ 111 w 203"/>
                <a:gd name="T7" fmla="*/ 440 h 480"/>
                <a:gd name="T8" fmla="*/ 203 w 203"/>
                <a:gd name="T9" fmla="*/ 480 h 480"/>
                <a:gd name="T10" fmla="*/ 0 60000 65536"/>
                <a:gd name="T11" fmla="*/ 0 60000 65536"/>
                <a:gd name="T12" fmla="*/ 0 60000 65536"/>
                <a:gd name="T13" fmla="*/ 0 60000 65536"/>
                <a:gd name="T14" fmla="*/ 0 60000 65536"/>
                <a:gd name="T15" fmla="*/ 0 w 203"/>
                <a:gd name="T16" fmla="*/ 0 h 480"/>
                <a:gd name="T17" fmla="*/ 203 w 203"/>
                <a:gd name="T18" fmla="*/ 480 h 480"/>
              </a:gdLst>
              <a:ahLst/>
              <a:cxnLst>
                <a:cxn ang="T10">
                  <a:pos x="T0" y="T1"/>
                </a:cxn>
                <a:cxn ang="T11">
                  <a:pos x="T2" y="T3"/>
                </a:cxn>
                <a:cxn ang="T12">
                  <a:pos x="T4" y="T5"/>
                </a:cxn>
                <a:cxn ang="T13">
                  <a:pos x="T6" y="T7"/>
                </a:cxn>
                <a:cxn ang="T14">
                  <a:pos x="T8" y="T9"/>
                </a:cxn>
              </a:cxnLst>
              <a:rect l="T15" t="T16" r="T17" b="T18"/>
              <a:pathLst>
                <a:path w="203" h="480">
                  <a:moveTo>
                    <a:pt x="179" y="0"/>
                  </a:moveTo>
                  <a:cubicBezTo>
                    <a:pt x="139" y="13"/>
                    <a:pt x="100" y="27"/>
                    <a:pt x="71" y="76"/>
                  </a:cubicBezTo>
                  <a:cubicBezTo>
                    <a:pt x="42" y="125"/>
                    <a:pt x="0" y="231"/>
                    <a:pt x="7" y="292"/>
                  </a:cubicBezTo>
                  <a:cubicBezTo>
                    <a:pt x="14" y="353"/>
                    <a:pt x="78" y="409"/>
                    <a:pt x="111" y="440"/>
                  </a:cubicBezTo>
                  <a:cubicBezTo>
                    <a:pt x="144" y="471"/>
                    <a:pt x="173" y="475"/>
                    <a:pt x="203" y="480"/>
                  </a:cubicBezTo>
                </a:path>
              </a:pathLst>
            </a:custGeom>
            <a:noFill/>
            <a:ln w="12700">
              <a:solidFill>
                <a:schemeClr val="tx1"/>
              </a:solidFill>
              <a:round/>
              <a:headEnd/>
              <a:tailEnd/>
            </a:ln>
          </p:spPr>
          <p:txBody>
            <a:bodyPr/>
            <a:lstStyle/>
            <a:p>
              <a:endParaRPr lang="en-US"/>
            </a:p>
          </p:txBody>
        </p:sp>
      </p:grpSp>
      <p:grpSp>
        <p:nvGrpSpPr>
          <p:cNvPr id="7" name="Group 47"/>
          <p:cNvGrpSpPr>
            <a:grpSpLocks/>
          </p:cNvGrpSpPr>
          <p:nvPr/>
        </p:nvGrpSpPr>
        <p:grpSpPr bwMode="auto">
          <a:xfrm>
            <a:off x="4914900" y="3302000"/>
            <a:ext cx="833438" cy="300038"/>
            <a:chOff x="3096" y="2080"/>
            <a:chExt cx="525" cy="189"/>
          </a:xfrm>
        </p:grpSpPr>
        <p:sp>
          <p:nvSpPr>
            <p:cNvPr id="12313" name="Freeform 48"/>
            <p:cNvSpPr>
              <a:spLocks/>
            </p:cNvSpPr>
            <p:nvPr/>
          </p:nvSpPr>
          <p:spPr bwMode="auto">
            <a:xfrm>
              <a:off x="3096" y="2080"/>
              <a:ext cx="69" cy="72"/>
            </a:xfrm>
            <a:custGeom>
              <a:avLst/>
              <a:gdLst>
                <a:gd name="T0" fmla="*/ 8 w 69"/>
                <a:gd name="T1" fmla="*/ 32 h 72"/>
                <a:gd name="T2" fmla="*/ 32 w 69"/>
                <a:gd name="T3" fmla="*/ 0 h 72"/>
                <a:gd name="T4" fmla="*/ 28 w 69"/>
                <a:gd name="T5" fmla="*/ 72 h 72"/>
                <a:gd name="T6" fmla="*/ 8 w 69"/>
                <a:gd name="T7" fmla="*/ 32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12314" name="Freeform 49"/>
            <p:cNvSpPr>
              <a:spLocks/>
            </p:cNvSpPr>
            <p:nvPr/>
          </p:nvSpPr>
          <p:spPr bwMode="auto">
            <a:xfrm>
              <a:off x="3192" y="2156"/>
              <a:ext cx="119" cy="113"/>
            </a:xfrm>
            <a:custGeom>
              <a:avLst/>
              <a:gdLst>
                <a:gd name="T0" fmla="*/ 16 w 119"/>
                <a:gd name="T1" fmla="*/ 24 h 113"/>
                <a:gd name="T2" fmla="*/ 76 w 119"/>
                <a:gd name="T3" fmla="*/ 0 h 113"/>
                <a:gd name="T4" fmla="*/ 64 w 119"/>
                <a:gd name="T5" fmla="*/ 76 h 113"/>
                <a:gd name="T6" fmla="*/ 44 w 119"/>
                <a:gd name="T7" fmla="*/ 112 h 113"/>
                <a:gd name="T8" fmla="*/ 4 w 119"/>
                <a:gd name="T9" fmla="*/ 108 h 113"/>
                <a:gd name="T10" fmla="*/ 0 w 119"/>
                <a:gd name="T11" fmla="*/ 96 h 113"/>
                <a:gd name="T12" fmla="*/ 28 w 119"/>
                <a:gd name="T13" fmla="*/ 32 h 113"/>
                <a:gd name="T14" fmla="*/ 16 w 119"/>
                <a:gd name="T15" fmla="*/ 24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sp>
          <p:nvSpPr>
            <p:cNvPr id="12315" name="Freeform 50"/>
            <p:cNvSpPr>
              <a:spLocks/>
            </p:cNvSpPr>
            <p:nvPr/>
          </p:nvSpPr>
          <p:spPr bwMode="auto">
            <a:xfrm>
              <a:off x="3477" y="2104"/>
              <a:ext cx="144" cy="125"/>
            </a:xfrm>
            <a:custGeom>
              <a:avLst/>
              <a:gdLst>
                <a:gd name="T0" fmla="*/ 43 w 144"/>
                <a:gd name="T1" fmla="*/ 8 h 125"/>
                <a:gd name="T2" fmla="*/ 47 w 144"/>
                <a:gd name="T3" fmla="*/ 96 h 125"/>
                <a:gd name="T4" fmla="*/ 79 w 144"/>
                <a:gd name="T5" fmla="*/ 124 h 125"/>
                <a:gd name="T6" fmla="*/ 135 w 144"/>
                <a:gd name="T7" fmla="*/ 120 h 125"/>
                <a:gd name="T8" fmla="*/ 135 w 144"/>
                <a:gd name="T9" fmla="*/ 92 h 125"/>
                <a:gd name="T10" fmla="*/ 103 w 144"/>
                <a:gd name="T11" fmla="*/ 56 h 125"/>
                <a:gd name="T12" fmla="*/ 75 w 144"/>
                <a:gd name="T13" fmla="*/ 0 h 125"/>
                <a:gd name="T14" fmla="*/ 43 w 144"/>
                <a:gd name="T15" fmla="*/ 8 h 125"/>
                <a:gd name="T16" fmla="*/ 0 60000 65536"/>
                <a:gd name="T17" fmla="*/ 0 60000 65536"/>
                <a:gd name="T18" fmla="*/ 0 60000 65536"/>
                <a:gd name="T19" fmla="*/ 0 60000 65536"/>
                <a:gd name="T20" fmla="*/ 0 60000 65536"/>
                <a:gd name="T21" fmla="*/ 0 60000 65536"/>
                <a:gd name="T22" fmla="*/ 0 60000 65536"/>
                <a:gd name="T23" fmla="*/ 0 60000 65536"/>
                <a:gd name="T24" fmla="*/ 0 w 144"/>
                <a:gd name="T25" fmla="*/ 0 h 125"/>
                <a:gd name="T26" fmla="*/ 144 w 144"/>
                <a:gd name="T27" fmla="*/ 125 h 1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4" h="125">
                  <a:moveTo>
                    <a:pt x="43" y="8"/>
                  </a:moveTo>
                  <a:cubicBezTo>
                    <a:pt x="26" y="34"/>
                    <a:pt x="0" y="84"/>
                    <a:pt x="47" y="96"/>
                  </a:cubicBezTo>
                  <a:cubicBezTo>
                    <a:pt x="59" y="108"/>
                    <a:pt x="63" y="119"/>
                    <a:pt x="79" y="124"/>
                  </a:cubicBezTo>
                  <a:cubicBezTo>
                    <a:pt x="98" y="123"/>
                    <a:pt x="117" y="125"/>
                    <a:pt x="135" y="120"/>
                  </a:cubicBezTo>
                  <a:cubicBezTo>
                    <a:pt x="144" y="118"/>
                    <a:pt x="136" y="93"/>
                    <a:pt x="135" y="92"/>
                  </a:cubicBezTo>
                  <a:cubicBezTo>
                    <a:pt x="126" y="78"/>
                    <a:pt x="112" y="73"/>
                    <a:pt x="103" y="56"/>
                  </a:cubicBezTo>
                  <a:cubicBezTo>
                    <a:pt x="99" y="15"/>
                    <a:pt x="108" y="11"/>
                    <a:pt x="75" y="0"/>
                  </a:cubicBezTo>
                  <a:cubicBezTo>
                    <a:pt x="48" y="4"/>
                    <a:pt x="58" y="0"/>
                    <a:pt x="43" y="8"/>
                  </a:cubicBezTo>
                  <a:close/>
                </a:path>
              </a:pathLst>
            </a:custGeom>
            <a:solidFill>
              <a:srgbClr val="663300"/>
            </a:solidFill>
            <a:ln w="9525">
              <a:solidFill>
                <a:schemeClr val="tx1"/>
              </a:solidFill>
              <a:round/>
              <a:headEnd/>
              <a:tailEnd/>
            </a:ln>
          </p:spPr>
          <p:txBody>
            <a:bodyPr/>
            <a:lstStyle/>
            <a:p>
              <a:endParaRPr lang="en-US"/>
            </a:p>
          </p:txBody>
        </p:sp>
        <p:sp>
          <p:nvSpPr>
            <p:cNvPr id="12316" name="Freeform 51"/>
            <p:cNvSpPr>
              <a:spLocks/>
            </p:cNvSpPr>
            <p:nvPr/>
          </p:nvSpPr>
          <p:spPr bwMode="auto">
            <a:xfrm>
              <a:off x="3450" y="2184"/>
              <a:ext cx="91" cy="61"/>
            </a:xfrm>
            <a:custGeom>
              <a:avLst/>
              <a:gdLst>
                <a:gd name="T0" fmla="*/ 18 w 91"/>
                <a:gd name="T1" fmla="*/ 40 h 61"/>
                <a:gd name="T2" fmla="*/ 58 w 91"/>
                <a:gd name="T3" fmla="*/ 0 h 61"/>
                <a:gd name="T4" fmla="*/ 18 w 91"/>
                <a:gd name="T5" fmla="*/ 60 h 61"/>
                <a:gd name="T6" fmla="*/ 2 w 91"/>
                <a:gd name="T7" fmla="*/ 56 h 61"/>
                <a:gd name="T8" fmla="*/ 18 w 91"/>
                <a:gd name="T9" fmla="*/ 40 h 61"/>
                <a:gd name="T10" fmla="*/ 0 60000 65536"/>
                <a:gd name="T11" fmla="*/ 0 60000 65536"/>
                <a:gd name="T12" fmla="*/ 0 60000 65536"/>
                <a:gd name="T13" fmla="*/ 0 60000 65536"/>
                <a:gd name="T14" fmla="*/ 0 60000 65536"/>
                <a:gd name="T15" fmla="*/ 0 w 91"/>
                <a:gd name="T16" fmla="*/ 0 h 61"/>
                <a:gd name="T17" fmla="*/ 91 w 91"/>
                <a:gd name="T18" fmla="*/ 61 h 61"/>
              </a:gdLst>
              <a:ahLst/>
              <a:cxnLst>
                <a:cxn ang="T10">
                  <a:pos x="T0" y="T1"/>
                </a:cxn>
                <a:cxn ang="T11">
                  <a:pos x="T2" y="T3"/>
                </a:cxn>
                <a:cxn ang="T12">
                  <a:pos x="T4" y="T5"/>
                </a:cxn>
                <a:cxn ang="T13">
                  <a:pos x="T6" y="T7"/>
                </a:cxn>
                <a:cxn ang="T14">
                  <a:pos x="T8" y="T9"/>
                </a:cxn>
              </a:cxnLst>
              <a:rect l="T15" t="T16" r="T17" b="T18"/>
              <a:pathLst>
                <a:path w="91" h="61">
                  <a:moveTo>
                    <a:pt x="18" y="40"/>
                  </a:moveTo>
                  <a:cubicBezTo>
                    <a:pt x="36" y="28"/>
                    <a:pt x="41" y="11"/>
                    <a:pt x="58" y="0"/>
                  </a:cubicBezTo>
                  <a:cubicBezTo>
                    <a:pt x="91" y="50"/>
                    <a:pt x="51" y="53"/>
                    <a:pt x="18" y="60"/>
                  </a:cubicBezTo>
                  <a:cubicBezTo>
                    <a:pt x="13" y="59"/>
                    <a:pt x="0" y="61"/>
                    <a:pt x="2" y="56"/>
                  </a:cubicBezTo>
                  <a:cubicBezTo>
                    <a:pt x="9" y="39"/>
                    <a:pt x="41" y="40"/>
                    <a:pt x="18" y="40"/>
                  </a:cubicBezTo>
                  <a:close/>
                </a:path>
              </a:pathLst>
            </a:custGeom>
            <a:solidFill>
              <a:srgbClr val="663300"/>
            </a:solidFill>
            <a:ln w="9525">
              <a:solidFill>
                <a:schemeClr val="tx1"/>
              </a:solidFill>
              <a:round/>
              <a:headEnd/>
              <a:tailEnd/>
            </a:ln>
          </p:spPr>
          <p:txBody>
            <a:bodyPr/>
            <a:lstStyle/>
            <a:p>
              <a:endParaRPr lang="en-US"/>
            </a:p>
          </p:txBody>
        </p:sp>
        <p:sp>
          <p:nvSpPr>
            <p:cNvPr id="12317" name="Freeform 52"/>
            <p:cNvSpPr>
              <a:spLocks/>
            </p:cNvSpPr>
            <p:nvPr/>
          </p:nvSpPr>
          <p:spPr bwMode="auto">
            <a:xfrm>
              <a:off x="3104" y="2120"/>
              <a:ext cx="460" cy="116"/>
            </a:xfrm>
            <a:custGeom>
              <a:avLst/>
              <a:gdLst>
                <a:gd name="T0" fmla="*/ 0 w 460"/>
                <a:gd name="T1" fmla="*/ 0 h 116"/>
                <a:gd name="T2" fmla="*/ 80 w 460"/>
                <a:gd name="T3" fmla="*/ 32 h 116"/>
                <a:gd name="T4" fmla="*/ 196 w 460"/>
                <a:gd name="T5" fmla="*/ 104 h 116"/>
                <a:gd name="T6" fmla="*/ 388 w 460"/>
                <a:gd name="T7" fmla="*/ 104 h 116"/>
                <a:gd name="T8" fmla="*/ 460 w 460"/>
                <a:gd name="T9" fmla="*/ 32 h 116"/>
                <a:gd name="T10" fmla="*/ 0 60000 65536"/>
                <a:gd name="T11" fmla="*/ 0 60000 65536"/>
                <a:gd name="T12" fmla="*/ 0 60000 65536"/>
                <a:gd name="T13" fmla="*/ 0 60000 65536"/>
                <a:gd name="T14" fmla="*/ 0 60000 65536"/>
                <a:gd name="T15" fmla="*/ 0 w 460"/>
                <a:gd name="T16" fmla="*/ 0 h 116"/>
                <a:gd name="T17" fmla="*/ 460 w 460"/>
                <a:gd name="T18" fmla="*/ 116 h 116"/>
              </a:gdLst>
              <a:ahLst/>
              <a:cxnLst>
                <a:cxn ang="T10">
                  <a:pos x="T0" y="T1"/>
                </a:cxn>
                <a:cxn ang="T11">
                  <a:pos x="T2" y="T3"/>
                </a:cxn>
                <a:cxn ang="T12">
                  <a:pos x="T4" y="T5"/>
                </a:cxn>
                <a:cxn ang="T13">
                  <a:pos x="T6" y="T7"/>
                </a:cxn>
                <a:cxn ang="T14">
                  <a:pos x="T8" y="T9"/>
                </a:cxn>
              </a:cxnLst>
              <a:rect l="T15" t="T16" r="T17" b="T18"/>
              <a:pathLst>
                <a:path w="460" h="116">
                  <a:moveTo>
                    <a:pt x="0" y="0"/>
                  </a:moveTo>
                  <a:cubicBezTo>
                    <a:pt x="23" y="7"/>
                    <a:pt x="47" y="15"/>
                    <a:pt x="80" y="32"/>
                  </a:cubicBezTo>
                  <a:cubicBezTo>
                    <a:pt x="113" y="49"/>
                    <a:pt x="145" y="92"/>
                    <a:pt x="196" y="104"/>
                  </a:cubicBezTo>
                  <a:cubicBezTo>
                    <a:pt x="247" y="116"/>
                    <a:pt x="344" y="116"/>
                    <a:pt x="388" y="104"/>
                  </a:cubicBezTo>
                  <a:cubicBezTo>
                    <a:pt x="432" y="92"/>
                    <a:pt x="446" y="62"/>
                    <a:pt x="460" y="32"/>
                  </a:cubicBezTo>
                </a:path>
              </a:pathLst>
            </a:custGeom>
            <a:noFill/>
            <a:ln w="12700">
              <a:solidFill>
                <a:schemeClr val="tx1"/>
              </a:solidFill>
              <a:round/>
              <a:headEnd/>
              <a:tailEnd/>
            </a:ln>
          </p:spPr>
          <p:txBody>
            <a:bodyPr/>
            <a:lstStyle/>
            <a:p>
              <a:endParaRPr lang="en-US"/>
            </a:p>
          </p:txBody>
        </p:sp>
      </p:grpSp>
      <p:grpSp>
        <p:nvGrpSpPr>
          <p:cNvPr id="8" name="Group 53"/>
          <p:cNvGrpSpPr>
            <a:grpSpLocks/>
          </p:cNvGrpSpPr>
          <p:nvPr/>
        </p:nvGrpSpPr>
        <p:grpSpPr bwMode="auto">
          <a:xfrm>
            <a:off x="5592763" y="4687888"/>
            <a:ext cx="468312" cy="798512"/>
            <a:chOff x="3523" y="2953"/>
            <a:chExt cx="295" cy="503"/>
          </a:xfrm>
        </p:grpSpPr>
        <p:sp>
          <p:nvSpPr>
            <p:cNvPr id="12305" name="Freeform 54"/>
            <p:cNvSpPr>
              <a:spLocks/>
            </p:cNvSpPr>
            <p:nvPr/>
          </p:nvSpPr>
          <p:spPr bwMode="auto">
            <a:xfrm>
              <a:off x="3738" y="3273"/>
              <a:ext cx="80" cy="143"/>
            </a:xfrm>
            <a:custGeom>
              <a:avLst/>
              <a:gdLst>
                <a:gd name="T0" fmla="*/ 18 w 80"/>
                <a:gd name="T1" fmla="*/ 111 h 143"/>
                <a:gd name="T2" fmla="*/ 46 w 80"/>
                <a:gd name="T3" fmla="*/ 3 h 143"/>
                <a:gd name="T4" fmla="*/ 70 w 80"/>
                <a:gd name="T5" fmla="*/ 7 h 143"/>
                <a:gd name="T6" fmla="*/ 58 w 80"/>
                <a:gd name="T7" fmla="*/ 55 h 143"/>
                <a:gd name="T8" fmla="*/ 18 w 80"/>
                <a:gd name="T9" fmla="*/ 111 h 143"/>
                <a:gd name="T10" fmla="*/ 0 60000 65536"/>
                <a:gd name="T11" fmla="*/ 0 60000 65536"/>
                <a:gd name="T12" fmla="*/ 0 60000 65536"/>
                <a:gd name="T13" fmla="*/ 0 60000 65536"/>
                <a:gd name="T14" fmla="*/ 0 60000 65536"/>
                <a:gd name="T15" fmla="*/ 0 w 80"/>
                <a:gd name="T16" fmla="*/ 0 h 143"/>
                <a:gd name="T17" fmla="*/ 80 w 80"/>
                <a:gd name="T18" fmla="*/ 143 h 143"/>
              </a:gdLst>
              <a:ahLst/>
              <a:cxnLst>
                <a:cxn ang="T10">
                  <a:pos x="T0" y="T1"/>
                </a:cxn>
                <a:cxn ang="T11">
                  <a:pos x="T2" y="T3"/>
                </a:cxn>
                <a:cxn ang="T12">
                  <a:pos x="T4" y="T5"/>
                </a:cxn>
                <a:cxn ang="T13">
                  <a:pos x="T6" y="T7"/>
                </a:cxn>
                <a:cxn ang="T14">
                  <a:pos x="T8" y="T9"/>
                </a:cxn>
              </a:cxnLst>
              <a:rect l="T15" t="T16" r="T17" b="T18"/>
              <a:pathLst>
                <a:path w="80" h="143">
                  <a:moveTo>
                    <a:pt x="18" y="111"/>
                  </a:moveTo>
                  <a:cubicBezTo>
                    <a:pt x="31" y="73"/>
                    <a:pt x="0" y="26"/>
                    <a:pt x="46" y="3"/>
                  </a:cubicBezTo>
                  <a:cubicBezTo>
                    <a:pt x="54" y="4"/>
                    <a:pt x="65" y="0"/>
                    <a:pt x="70" y="7"/>
                  </a:cubicBezTo>
                  <a:cubicBezTo>
                    <a:pt x="80" y="20"/>
                    <a:pt x="58" y="55"/>
                    <a:pt x="58" y="55"/>
                  </a:cubicBezTo>
                  <a:cubicBezTo>
                    <a:pt x="50" y="143"/>
                    <a:pt x="66" y="63"/>
                    <a:pt x="18" y="111"/>
                  </a:cubicBezTo>
                  <a:close/>
                </a:path>
              </a:pathLst>
            </a:custGeom>
            <a:solidFill>
              <a:srgbClr val="663300"/>
            </a:solidFill>
            <a:ln w="9525">
              <a:solidFill>
                <a:schemeClr val="tx1"/>
              </a:solidFill>
              <a:round/>
              <a:headEnd/>
              <a:tailEnd/>
            </a:ln>
          </p:spPr>
          <p:txBody>
            <a:bodyPr/>
            <a:lstStyle/>
            <a:p>
              <a:endParaRPr lang="en-US"/>
            </a:p>
          </p:txBody>
        </p:sp>
        <p:grpSp>
          <p:nvGrpSpPr>
            <p:cNvPr id="9" name="Group 55"/>
            <p:cNvGrpSpPr>
              <a:grpSpLocks/>
            </p:cNvGrpSpPr>
            <p:nvPr/>
          </p:nvGrpSpPr>
          <p:grpSpPr bwMode="auto">
            <a:xfrm rot="-1734017">
              <a:off x="3523" y="2953"/>
              <a:ext cx="240" cy="503"/>
              <a:chOff x="3595" y="2945"/>
              <a:chExt cx="240" cy="503"/>
            </a:xfrm>
          </p:grpSpPr>
          <p:sp>
            <p:nvSpPr>
              <p:cNvPr id="12307" name="Freeform 56"/>
              <p:cNvSpPr>
                <a:spLocks/>
              </p:cNvSpPr>
              <p:nvPr/>
            </p:nvSpPr>
            <p:spPr bwMode="auto">
              <a:xfrm>
                <a:off x="3716" y="3120"/>
                <a:ext cx="119" cy="113"/>
              </a:xfrm>
              <a:custGeom>
                <a:avLst/>
                <a:gdLst>
                  <a:gd name="T0" fmla="*/ 16 w 119"/>
                  <a:gd name="T1" fmla="*/ 24 h 113"/>
                  <a:gd name="T2" fmla="*/ 76 w 119"/>
                  <a:gd name="T3" fmla="*/ 0 h 113"/>
                  <a:gd name="T4" fmla="*/ 64 w 119"/>
                  <a:gd name="T5" fmla="*/ 76 h 113"/>
                  <a:gd name="T6" fmla="*/ 44 w 119"/>
                  <a:gd name="T7" fmla="*/ 112 h 113"/>
                  <a:gd name="T8" fmla="*/ 4 w 119"/>
                  <a:gd name="T9" fmla="*/ 108 h 113"/>
                  <a:gd name="T10" fmla="*/ 0 w 119"/>
                  <a:gd name="T11" fmla="*/ 96 h 113"/>
                  <a:gd name="T12" fmla="*/ 28 w 119"/>
                  <a:gd name="T13" fmla="*/ 32 h 113"/>
                  <a:gd name="T14" fmla="*/ 16 w 119"/>
                  <a:gd name="T15" fmla="*/ 24 h 113"/>
                  <a:gd name="T16" fmla="*/ 0 60000 65536"/>
                  <a:gd name="T17" fmla="*/ 0 60000 65536"/>
                  <a:gd name="T18" fmla="*/ 0 60000 65536"/>
                  <a:gd name="T19" fmla="*/ 0 60000 65536"/>
                  <a:gd name="T20" fmla="*/ 0 60000 65536"/>
                  <a:gd name="T21" fmla="*/ 0 60000 65536"/>
                  <a:gd name="T22" fmla="*/ 0 60000 65536"/>
                  <a:gd name="T23" fmla="*/ 0 60000 65536"/>
                  <a:gd name="T24" fmla="*/ 0 w 119"/>
                  <a:gd name="T25" fmla="*/ 0 h 113"/>
                  <a:gd name="T26" fmla="*/ 119 w 119"/>
                  <a:gd name="T27" fmla="*/ 113 h 1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9" h="113">
                    <a:moveTo>
                      <a:pt x="16" y="24"/>
                    </a:moveTo>
                    <a:cubicBezTo>
                      <a:pt x="39" y="19"/>
                      <a:pt x="54" y="7"/>
                      <a:pt x="76" y="0"/>
                    </a:cubicBezTo>
                    <a:cubicBezTo>
                      <a:pt x="119" y="14"/>
                      <a:pt x="105" y="68"/>
                      <a:pt x="64" y="76"/>
                    </a:cubicBezTo>
                    <a:cubicBezTo>
                      <a:pt x="60" y="89"/>
                      <a:pt x="44" y="112"/>
                      <a:pt x="44" y="112"/>
                    </a:cubicBezTo>
                    <a:cubicBezTo>
                      <a:pt x="31" y="111"/>
                      <a:pt x="17" y="113"/>
                      <a:pt x="4" y="108"/>
                    </a:cubicBezTo>
                    <a:cubicBezTo>
                      <a:pt x="0" y="107"/>
                      <a:pt x="0" y="100"/>
                      <a:pt x="0" y="96"/>
                    </a:cubicBezTo>
                    <a:cubicBezTo>
                      <a:pt x="0" y="71"/>
                      <a:pt x="8" y="46"/>
                      <a:pt x="28" y="32"/>
                    </a:cubicBezTo>
                    <a:cubicBezTo>
                      <a:pt x="40" y="14"/>
                      <a:pt x="41" y="19"/>
                      <a:pt x="16" y="24"/>
                    </a:cubicBezTo>
                    <a:close/>
                  </a:path>
                </a:pathLst>
              </a:custGeom>
              <a:solidFill>
                <a:srgbClr val="663300"/>
              </a:solidFill>
              <a:ln w="9525">
                <a:solidFill>
                  <a:schemeClr val="tx1"/>
                </a:solidFill>
                <a:round/>
                <a:headEnd/>
                <a:tailEnd/>
              </a:ln>
            </p:spPr>
            <p:txBody>
              <a:bodyPr/>
              <a:lstStyle/>
              <a:p>
                <a:endParaRPr lang="en-US"/>
              </a:p>
            </p:txBody>
          </p:sp>
          <p:grpSp>
            <p:nvGrpSpPr>
              <p:cNvPr id="10" name="Group 57"/>
              <p:cNvGrpSpPr>
                <a:grpSpLocks/>
              </p:cNvGrpSpPr>
              <p:nvPr/>
            </p:nvGrpSpPr>
            <p:grpSpPr bwMode="auto">
              <a:xfrm rot="-1580262">
                <a:off x="3595" y="2945"/>
                <a:ext cx="215" cy="503"/>
                <a:chOff x="3675" y="2877"/>
                <a:chExt cx="215" cy="503"/>
              </a:xfrm>
            </p:grpSpPr>
            <p:sp>
              <p:nvSpPr>
                <p:cNvPr id="12309" name="Freeform 58"/>
                <p:cNvSpPr>
                  <a:spLocks/>
                </p:cNvSpPr>
                <p:nvPr/>
              </p:nvSpPr>
              <p:spPr bwMode="auto">
                <a:xfrm rot="6026248">
                  <a:off x="3743" y="3216"/>
                  <a:ext cx="138" cy="156"/>
                </a:xfrm>
                <a:custGeom>
                  <a:avLst/>
                  <a:gdLst>
                    <a:gd name="T0" fmla="*/ 17 w 138"/>
                    <a:gd name="T1" fmla="*/ 156 h 156"/>
                    <a:gd name="T2" fmla="*/ 65 w 138"/>
                    <a:gd name="T3" fmla="*/ 84 h 156"/>
                    <a:gd name="T4" fmla="*/ 105 w 138"/>
                    <a:gd name="T5" fmla="*/ 24 h 156"/>
                    <a:gd name="T6" fmla="*/ 121 w 138"/>
                    <a:gd name="T7" fmla="*/ 0 h 156"/>
                    <a:gd name="T8" fmla="*/ 97 w 138"/>
                    <a:gd name="T9" fmla="*/ 80 h 156"/>
                    <a:gd name="T10" fmla="*/ 85 w 138"/>
                    <a:gd name="T11" fmla="*/ 104 h 156"/>
                    <a:gd name="T12" fmla="*/ 61 w 138"/>
                    <a:gd name="T13" fmla="*/ 120 h 156"/>
                    <a:gd name="T14" fmla="*/ 49 w 138"/>
                    <a:gd name="T15" fmla="*/ 128 h 156"/>
                    <a:gd name="T16" fmla="*/ 17 w 138"/>
                    <a:gd name="T17" fmla="*/ 152 h 156"/>
                    <a:gd name="T18" fmla="*/ 17 w 138"/>
                    <a:gd name="T19" fmla="*/ 156 h 15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8"/>
                    <a:gd name="T31" fmla="*/ 0 h 156"/>
                    <a:gd name="T32" fmla="*/ 138 w 138"/>
                    <a:gd name="T33" fmla="*/ 156 h 15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8" h="156">
                      <a:moveTo>
                        <a:pt x="17" y="156"/>
                      </a:moveTo>
                      <a:cubicBezTo>
                        <a:pt x="38" y="128"/>
                        <a:pt x="35" y="104"/>
                        <a:pt x="65" y="84"/>
                      </a:cubicBezTo>
                      <a:cubicBezTo>
                        <a:pt x="79" y="63"/>
                        <a:pt x="91" y="45"/>
                        <a:pt x="105" y="24"/>
                      </a:cubicBezTo>
                      <a:cubicBezTo>
                        <a:pt x="110" y="16"/>
                        <a:pt x="121" y="0"/>
                        <a:pt x="121" y="0"/>
                      </a:cubicBezTo>
                      <a:cubicBezTo>
                        <a:pt x="138" y="26"/>
                        <a:pt x="112" y="58"/>
                        <a:pt x="97" y="80"/>
                      </a:cubicBezTo>
                      <a:cubicBezTo>
                        <a:pt x="92" y="87"/>
                        <a:pt x="91" y="98"/>
                        <a:pt x="85" y="104"/>
                      </a:cubicBezTo>
                      <a:cubicBezTo>
                        <a:pt x="78" y="111"/>
                        <a:pt x="69" y="115"/>
                        <a:pt x="61" y="120"/>
                      </a:cubicBezTo>
                      <a:cubicBezTo>
                        <a:pt x="57" y="123"/>
                        <a:pt x="49" y="128"/>
                        <a:pt x="49" y="128"/>
                      </a:cubicBezTo>
                      <a:cubicBezTo>
                        <a:pt x="40" y="142"/>
                        <a:pt x="33" y="147"/>
                        <a:pt x="17" y="152"/>
                      </a:cubicBezTo>
                      <a:cubicBezTo>
                        <a:pt x="0" y="146"/>
                        <a:pt x="1" y="146"/>
                        <a:pt x="17" y="156"/>
                      </a:cubicBezTo>
                      <a:close/>
                    </a:path>
                  </a:pathLst>
                </a:custGeom>
                <a:solidFill>
                  <a:srgbClr val="663300"/>
                </a:solidFill>
                <a:ln w="9525">
                  <a:solidFill>
                    <a:schemeClr val="tx1"/>
                  </a:solidFill>
                  <a:round/>
                  <a:headEnd/>
                  <a:tailEnd/>
                </a:ln>
              </p:spPr>
              <p:txBody>
                <a:bodyPr/>
                <a:lstStyle/>
                <a:p>
                  <a:endParaRPr lang="en-US"/>
                </a:p>
              </p:txBody>
            </p:sp>
            <p:sp>
              <p:nvSpPr>
                <p:cNvPr id="12310" name="Freeform 59"/>
                <p:cNvSpPr>
                  <a:spLocks/>
                </p:cNvSpPr>
                <p:nvPr/>
              </p:nvSpPr>
              <p:spPr bwMode="auto">
                <a:xfrm>
                  <a:off x="3784" y="3004"/>
                  <a:ext cx="69" cy="72"/>
                </a:xfrm>
                <a:custGeom>
                  <a:avLst/>
                  <a:gdLst>
                    <a:gd name="T0" fmla="*/ 8 w 69"/>
                    <a:gd name="T1" fmla="*/ 32 h 72"/>
                    <a:gd name="T2" fmla="*/ 32 w 69"/>
                    <a:gd name="T3" fmla="*/ 0 h 72"/>
                    <a:gd name="T4" fmla="*/ 28 w 69"/>
                    <a:gd name="T5" fmla="*/ 72 h 72"/>
                    <a:gd name="T6" fmla="*/ 8 w 69"/>
                    <a:gd name="T7" fmla="*/ 32 h 72"/>
                    <a:gd name="T8" fmla="*/ 0 60000 65536"/>
                    <a:gd name="T9" fmla="*/ 0 60000 65536"/>
                    <a:gd name="T10" fmla="*/ 0 60000 65536"/>
                    <a:gd name="T11" fmla="*/ 0 60000 65536"/>
                    <a:gd name="T12" fmla="*/ 0 w 69"/>
                    <a:gd name="T13" fmla="*/ 0 h 72"/>
                    <a:gd name="T14" fmla="*/ 69 w 69"/>
                    <a:gd name="T15" fmla="*/ 72 h 72"/>
                  </a:gdLst>
                  <a:ahLst/>
                  <a:cxnLst>
                    <a:cxn ang="T8">
                      <a:pos x="T0" y="T1"/>
                    </a:cxn>
                    <a:cxn ang="T9">
                      <a:pos x="T2" y="T3"/>
                    </a:cxn>
                    <a:cxn ang="T10">
                      <a:pos x="T4" y="T5"/>
                    </a:cxn>
                    <a:cxn ang="T11">
                      <a:pos x="T6" y="T7"/>
                    </a:cxn>
                  </a:cxnLst>
                  <a:rect l="T12" t="T13" r="T14" b="T15"/>
                  <a:pathLst>
                    <a:path w="69" h="72">
                      <a:moveTo>
                        <a:pt x="8" y="32"/>
                      </a:moveTo>
                      <a:cubicBezTo>
                        <a:pt x="17" y="18"/>
                        <a:pt x="18" y="10"/>
                        <a:pt x="32" y="0"/>
                      </a:cubicBezTo>
                      <a:cubicBezTo>
                        <a:pt x="69" y="9"/>
                        <a:pt x="49" y="58"/>
                        <a:pt x="28" y="72"/>
                      </a:cubicBezTo>
                      <a:cubicBezTo>
                        <a:pt x="0" y="63"/>
                        <a:pt x="26" y="50"/>
                        <a:pt x="8" y="32"/>
                      </a:cubicBezTo>
                      <a:close/>
                    </a:path>
                  </a:pathLst>
                </a:custGeom>
                <a:solidFill>
                  <a:srgbClr val="663300"/>
                </a:solidFill>
                <a:ln w="9525">
                  <a:solidFill>
                    <a:schemeClr val="tx1"/>
                  </a:solidFill>
                  <a:round/>
                  <a:headEnd/>
                  <a:tailEnd/>
                </a:ln>
              </p:spPr>
              <p:txBody>
                <a:bodyPr/>
                <a:lstStyle/>
                <a:p>
                  <a:endParaRPr lang="en-US"/>
                </a:p>
              </p:txBody>
            </p:sp>
            <p:sp>
              <p:nvSpPr>
                <p:cNvPr id="12311" name="Freeform 60"/>
                <p:cNvSpPr>
                  <a:spLocks/>
                </p:cNvSpPr>
                <p:nvPr/>
              </p:nvSpPr>
              <p:spPr bwMode="auto">
                <a:xfrm rot="-6960201">
                  <a:off x="3712" y="2840"/>
                  <a:ext cx="108" cy="182"/>
                </a:xfrm>
                <a:custGeom>
                  <a:avLst/>
                  <a:gdLst>
                    <a:gd name="T0" fmla="*/ 68 w 108"/>
                    <a:gd name="T1" fmla="*/ 8 h 182"/>
                    <a:gd name="T2" fmla="*/ 108 w 108"/>
                    <a:gd name="T3" fmla="*/ 20 h 182"/>
                    <a:gd name="T4" fmla="*/ 84 w 108"/>
                    <a:gd name="T5" fmla="*/ 88 h 182"/>
                    <a:gd name="T6" fmla="*/ 52 w 108"/>
                    <a:gd name="T7" fmla="*/ 148 h 182"/>
                    <a:gd name="T8" fmla="*/ 44 w 108"/>
                    <a:gd name="T9" fmla="*/ 176 h 182"/>
                    <a:gd name="T10" fmla="*/ 32 w 108"/>
                    <a:gd name="T11" fmla="*/ 180 h 182"/>
                    <a:gd name="T12" fmla="*/ 4 w 108"/>
                    <a:gd name="T13" fmla="*/ 176 h 182"/>
                    <a:gd name="T14" fmla="*/ 8 w 108"/>
                    <a:gd name="T15" fmla="*/ 160 h 182"/>
                    <a:gd name="T16" fmla="*/ 44 w 108"/>
                    <a:gd name="T17" fmla="*/ 76 h 182"/>
                    <a:gd name="T18" fmla="*/ 56 w 108"/>
                    <a:gd name="T19" fmla="*/ 52 h 182"/>
                    <a:gd name="T20" fmla="*/ 76 w 108"/>
                    <a:gd name="T21" fmla="*/ 28 h 182"/>
                    <a:gd name="T22" fmla="*/ 80 w 108"/>
                    <a:gd name="T23" fmla="*/ 16 h 182"/>
                    <a:gd name="T24" fmla="*/ 68 w 108"/>
                    <a:gd name="T25" fmla="*/ 8 h 18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8"/>
                    <a:gd name="T40" fmla="*/ 0 h 182"/>
                    <a:gd name="T41" fmla="*/ 108 w 108"/>
                    <a:gd name="T42" fmla="*/ 182 h 18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8" h="182">
                      <a:moveTo>
                        <a:pt x="68" y="8"/>
                      </a:moveTo>
                      <a:cubicBezTo>
                        <a:pt x="86" y="2"/>
                        <a:pt x="101" y="0"/>
                        <a:pt x="108" y="20"/>
                      </a:cubicBezTo>
                      <a:cubicBezTo>
                        <a:pt x="104" y="61"/>
                        <a:pt x="108" y="64"/>
                        <a:pt x="84" y="88"/>
                      </a:cubicBezTo>
                      <a:cubicBezTo>
                        <a:pt x="77" y="109"/>
                        <a:pt x="62" y="128"/>
                        <a:pt x="52" y="148"/>
                      </a:cubicBezTo>
                      <a:cubicBezTo>
                        <a:pt x="48" y="157"/>
                        <a:pt x="50" y="168"/>
                        <a:pt x="44" y="176"/>
                      </a:cubicBezTo>
                      <a:cubicBezTo>
                        <a:pt x="41" y="179"/>
                        <a:pt x="36" y="179"/>
                        <a:pt x="32" y="180"/>
                      </a:cubicBezTo>
                      <a:cubicBezTo>
                        <a:pt x="23" y="179"/>
                        <a:pt x="11" y="182"/>
                        <a:pt x="4" y="176"/>
                      </a:cubicBezTo>
                      <a:cubicBezTo>
                        <a:pt x="0" y="172"/>
                        <a:pt x="7" y="165"/>
                        <a:pt x="8" y="160"/>
                      </a:cubicBezTo>
                      <a:lnTo>
                        <a:pt x="44" y="76"/>
                      </a:lnTo>
                      <a:cubicBezTo>
                        <a:pt x="44" y="76"/>
                        <a:pt x="56" y="52"/>
                        <a:pt x="56" y="52"/>
                      </a:cubicBezTo>
                      <a:cubicBezTo>
                        <a:pt x="74" y="25"/>
                        <a:pt x="63" y="54"/>
                        <a:pt x="76" y="28"/>
                      </a:cubicBezTo>
                      <a:cubicBezTo>
                        <a:pt x="78" y="24"/>
                        <a:pt x="82" y="20"/>
                        <a:pt x="80" y="16"/>
                      </a:cubicBezTo>
                      <a:cubicBezTo>
                        <a:pt x="78" y="12"/>
                        <a:pt x="72" y="11"/>
                        <a:pt x="68" y="8"/>
                      </a:cubicBezTo>
                      <a:close/>
                    </a:path>
                  </a:pathLst>
                </a:custGeom>
                <a:solidFill>
                  <a:srgbClr val="663300"/>
                </a:solidFill>
                <a:ln w="9525">
                  <a:solidFill>
                    <a:schemeClr val="tx1"/>
                  </a:solidFill>
                  <a:round/>
                  <a:headEnd/>
                  <a:tailEnd/>
                </a:ln>
              </p:spPr>
              <p:txBody>
                <a:bodyPr/>
                <a:lstStyle/>
                <a:p>
                  <a:endParaRPr lang="en-US"/>
                </a:p>
              </p:txBody>
            </p:sp>
            <p:sp>
              <p:nvSpPr>
                <p:cNvPr id="12312" name="Freeform 61"/>
                <p:cNvSpPr>
                  <a:spLocks/>
                </p:cNvSpPr>
                <p:nvPr/>
              </p:nvSpPr>
              <p:spPr bwMode="auto">
                <a:xfrm>
                  <a:off x="3720" y="2904"/>
                  <a:ext cx="138" cy="476"/>
                </a:xfrm>
                <a:custGeom>
                  <a:avLst/>
                  <a:gdLst>
                    <a:gd name="T0" fmla="*/ 16 w 138"/>
                    <a:gd name="T1" fmla="*/ 0 h 476"/>
                    <a:gd name="T2" fmla="*/ 124 w 138"/>
                    <a:gd name="T3" fmla="*/ 176 h 476"/>
                    <a:gd name="T4" fmla="*/ 100 w 138"/>
                    <a:gd name="T5" fmla="*/ 372 h 476"/>
                    <a:gd name="T6" fmla="*/ 0 w 138"/>
                    <a:gd name="T7" fmla="*/ 476 h 476"/>
                    <a:gd name="T8" fmla="*/ 0 60000 65536"/>
                    <a:gd name="T9" fmla="*/ 0 60000 65536"/>
                    <a:gd name="T10" fmla="*/ 0 60000 65536"/>
                    <a:gd name="T11" fmla="*/ 0 60000 65536"/>
                    <a:gd name="T12" fmla="*/ 0 w 138"/>
                    <a:gd name="T13" fmla="*/ 0 h 476"/>
                    <a:gd name="T14" fmla="*/ 138 w 138"/>
                    <a:gd name="T15" fmla="*/ 476 h 476"/>
                  </a:gdLst>
                  <a:ahLst/>
                  <a:cxnLst>
                    <a:cxn ang="T8">
                      <a:pos x="T0" y="T1"/>
                    </a:cxn>
                    <a:cxn ang="T9">
                      <a:pos x="T2" y="T3"/>
                    </a:cxn>
                    <a:cxn ang="T10">
                      <a:pos x="T4" y="T5"/>
                    </a:cxn>
                    <a:cxn ang="T11">
                      <a:pos x="T6" y="T7"/>
                    </a:cxn>
                  </a:cxnLst>
                  <a:rect l="T12" t="T13" r="T14" b="T15"/>
                  <a:pathLst>
                    <a:path w="138" h="476">
                      <a:moveTo>
                        <a:pt x="16" y="0"/>
                      </a:moveTo>
                      <a:cubicBezTo>
                        <a:pt x="63" y="57"/>
                        <a:pt x="110" y="114"/>
                        <a:pt x="124" y="176"/>
                      </a:cubicBezTo>
                      <a:cubicBezTo>
                        <a:pt x="138" y="238"/>
                        <a:pt x="121" y="322"/>
                        <a:pt x="100" y="372"/>
                      </a:cubicBezTo>
                      <a:cubicBezTo>
                        <a:pt x="79" y="422"/>
                        <a:pt x="39" y="449"/>
                        <a:pt x="0" y="476"/>
                      </a:cubicBezTo>
                    </a:path>
                  </a:pathLst>
                </a:custGeom>
                <a:noFill/>
                <a:ln w="12700">
                  <a:solidFill>
                    <a:schemeClr val="tx1"/>
                  </a:solidFill>
                  <a:round/>
                  <a:headEnd/>
                  <a:tailEnd/>
                </a:ln>
              </p:spPr>
              <p:txBody>
                <a:bodyPr/>
                <a:lstStyle/>
                <a:p>
                  <a:endParaRPr lang="en-US"/>
                </a:p>
              </p:txBody>
            </p:sp>
          </p:grpSp>
        </p:grpSp>
      </p:grpSp>
      <p:sp>
        <p:nvSpPr>
          <p:cNvPr id="12301" name="Rectangle 62"/>
          <p:cNvSpPr>
            <a:spLocks noGrp="1" noChangeArrowheads="1"/>
          </p:cNvSpPr>
          <p:nvPr>
            <p:ph type="title"/>
          </p:nvPr>
        </p:nvSpPr>
        <p:spPr>
          <a:noFill/>
        </p:spPr>
        <p:txBody>
          <a:bodyPr anchor="t"/>
          <a:lstStyle/>
          <a:p>
            <a:pPr eaLnBrk="1" hangingPunct="1"/>
            <a:r>
              <a:rPr lang="en-US"/>
              <a:t>Flocculation</a:t>
            </a:r>
          </a:p>
        </p:txBody>
      </p:sp>
      <p:sp>
        <p:nvSpPr>
          <p:cNvPr id="12302" name="Rectangle 63"/>
          <p:cNvSpPr>
            <a:spLocks noGrp="1" noChangeArrowheads="1"/>
          </p:cNvSpPr>
          <p:nvPr>
            <p:ph type="body" idx="1"/>
          </p:nvPr>
        </p:nvSpPr>
        <p:spPr>
          <a:xfrm>
            <a:off x="457200" y="1295400"/>
            <a:ext cx="8229600" cy="1381125"/>
          </a:xfrm>
          <a:noFill/>
        </p:spPr>
        <p:txBody>
          <a:bodyPr/>
          <a:lstStyle/>
          <a:p>
            <a:pPr eaLnBrk="1" hangingPunct="1"/>
            <a:r>
              <a:rPr lang="en-US"/>
              <a:t>The large flocs then settle out of suspension or are filtered.</a:t>
            </a:r>
          </a:p>
          <a:p>
            <a:pPr eaLnBrk="1" hangingPunct="1"/>
            <a:endParaRPr lang="en-US"/>
          </a:p>
        </p:txBody>
      </p:sp>
      <p:sp>
        <p:nvSpPr>
          <p:cNvPr id="12303" name="Freeform 64"/>
          <p:cNvSpPr>
            <a:spLocks/>
          </p:cNvSpPr>
          <p:nvPr/>
        </p:nvSpPr>
        <p:spPr bwMode="auto">
          <a:xfrm>
            <a:off x="3119438" y="2817813"/>
            <a:ext cx="190500" cy="206375"/>
          </a:xfrm>
          <a:custGeom>
            <a:avLst/>
            <a:gdLst>
              <a:gd name="T0" fmla="*/ 294859099 w 120"/>
              <a:gd name="T1" fmla="*/ 327620258 h 130"/>
              <a:gd name="T2" fmla="*/ 287297839 w 120"/>
              <a:gd name="T3" fmla="*/ 100806227 h 130"/>
              <a:gd name="T4" fmla="*/ 204133448 w 120"/>
              <a:gd name="T5" fmla="*/ 10080623 h 130"/>
              <a:gd name="T6" fmla="*/ 68045020 w 120"/>
              <a:gd name="T7" fmla="*/ 40322493 h 130"/>
              <a:gd name="T8" fmla="*/ 7561264 w 120"/>
              <a:gd name="T9" fmla="*/ 153728715 h 130"/>
              <a:gd name="T10" fmla="*/ 22682200 w 120"/>
              <a:gd name="T11" fmla="*/ 320058999 h 130"/>
              <a:gd name="T12" fmla="*/ 0 60000 65536"/>
              <a:gd name="T13" fmla="*/ 0 60000 65536"/>
              <a:gd name="T14" fmla="*/ 0 60000 65536"/>
              <a:gd name="T15" fmla="*/ 0 60000 65536"/>
              <a:gd name="T16" fmla="*/ 0 60000 65536"/>
              <a:gd name="T17" fmla="*/ 0 60000 65536"/>
              <a:gd name="T18" fmla="*/ 0 w 120"/>
              <a:gd name="T19" fmla="*/ 0 h 130"/>
              <a:gd name="T20" fmla="*/ 120 w 120"/>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120" h="130">
                <a:moveTo>
                  <a:pt x="117" y="130"/>
                </a:moveTo>
                <a:cubicBezTo>
                  <a:pt x="118" y="95"/>
                  <a:pt x="120" y="61"/>
                  <a:pt x="114" y="40"/>
                </a:cubicBezTo>
                <a:cubicBezTo>
                  <a:pt x="108" y="19"/>
                  <a:pt x="95" y="8"/>
                  <a:pt x="81" y="4"/>
                </a:cubicBezTo>
                <a:cubicBezTo>
                  <a:pt x="67" y="0"/>
                  <a:pt x="40" y="7"/>
                  <a:pt x="27" y="16"/>
                </a:cubicBezTo>
                <a:cubicBezTo>
                  <a:pt x="14" y="25"/>
                  <a:pt x="6" y="43"/>
                  <a:pt x="3" y="61"/>
                </a:cubicBezTo>
                <a:cubicBezTo>
                  <a:pt x="0" y="79"/>
                  <a:pt x="4" y="103"/>
                  <a:pt x="9" y="127"/>
                </a:cubicBezTo>
              </a:path>
            </a:pathLst>
          </a:custGeom>
          <a:noFill/>
          <a:ln w="57150">
            <a:solidFill>
              <a:schemeClr val="tx1"/>
            </a:solidFill>
            <a:round/>
            <a:headEnd/>
            <a:tailEnd/>
          </a:ln>
        </p:spPr>
        <p:txBody>
          <a:bodyPr/>
          <a:lstStyle/>
          <a:p>
            <a:endParaRPr lang="en-US"/>
          </a:p>
        </p:txBody>
      </p:sp>
      <p:sp>
        <p:nvSpPr>
          <p:cNvPr id="12304" name="Freeform 65"/>
          <p:cNvSpPr>
            <a:spLocks/>
          </p:cNvSpPr>
          <p:nvPr/>
        </p:nvSpPr>
        <p:spPr bwMode="auto">
          <a:xfrm>
            <a:off x="6224588" y="2840038"/>
            <a:ext cx="190500" cy="206375"/>
          </a:xfrm>
          <a:custGeom>
            <a:avLst/>
            <a:gdLst>
              <a:gd name="T0" fmla="*/ 294859099 w 120"/>
              <a:gd name="T1" fmla="*/ 327620258 h 130"/>
              <a:gd name="T2" fmla="*/ 287297839 w 120"/>
              <a:gd name="T3" fmla="*/ 100806227 h 130"/>
              <a:gd name="T4" fmla="*/ 204133448 w 120"/>
              <a:gd name="T5" fmla="*/ 10080623 h 130"/>
              <a:gd name="T6" fmla="*/ 68045020 w 120"/>
              <a:gd name="T7" fmla="*/ 40322493 h 130"/>
              <a:gd name="T8" fmla="*/ 7561264 w 120"/>
              <a:gd name="T9" fmla="*/ 153728715 h 130"/>
              <a:gd name="T10" fmla="*/ 22682200 w 120"/>
              <a:gd name="T11" fmla="*/ 320058999 h 130"/>
              <a:gd name="T12" fmla="*/ 0 60000 65536"/>
              <a:gd name="T13" fmla="*/ 0 60000 65536"/>
              <a:gd name="T14" fmla="*/ 0 60000 65536"/>
              <a:gd name="T15" fmla="*/ 0 60000 65536"/>
              <a:gd name="T16" fmla="*/ 0 60000 65536"/>
              <a:gd name="T17" fmla="*/ 0 60000 65536"/>
              <a:gd name="T18" fmla="*/ 0 w 120"/>
              <a:gd name="T19" fmla="*/ 0 h 130"/>
              <a:gd name="T20" fmla="*/ 120 w 120"/>
              <a:gd name="T21" fmla="*/ 130 h 130"/>
            </a:gdLst>
            <a:ahLst/>
            <a:cxnLst>
              <a:cxn ang="T12">
                <a:pos x="T0" y="T1"/>
              </a:cxn>
              <a:cxn ang="T13">
                <a:pos x="T2" y="T3"/>
              </a:cxn>
              <a:cxn ang="T14">
                <a:pos x="T4" y="T5"/>
              </a:cxn>
              <a:cxn ang="T15">
                <a:pos x="T6" y="T7"/>
              </a:cxn>
              <a:cxn ang="T16">
                <a:pos x="T8" y="T9"/>
              </a:cxn>
              <a:cxn ang="T17">
                <a:pos x="T10" y="T11"/>
              </a:cxn>
            </a:cxnLst>
            <a:rect l="T18" t="T19" r="T20" b="T21"/>
            <a:pathLst>
              <a:path w="120" h="130">
                <a:moveTo>
                  <a:pt x="117" y="130"/>
                </a:moveTo>
                <a:cubicBezTo>
                  <a:pt x="118" y="95"/>
                  <a:pt x="120" y="61"/>
                  <a:pt x="114" y="40"/>
                </a:cubicBezTo>
                <a:cubicBezTo>
                  <a:pt x="108" y="19"/>
                  <a:pt x="95" y="8"/>
                  <a:pt x="81" y="4"/>
                </a:cubicBezTo>
                <a:cubicBezTo>
                  <a:pt x="67" y="0"/>
                  <a:pt x="40" y="7"/>
                  <a:pt x="27" y="16"/>
                </a:cubicBezTo>
                <a:cubicBezTo>
                  <a:pt x="14" y="25"/>
                  <a:pt x="6" y="43"/>
                  <a:pt x="3" y="61"/>
                </a:cubicBezTo>
                <a:cubicBezTo>
                  <a:pt x="0" y="79"/>
                  <a:pt x="4" y="103"/>
                  <a:pt x="9" y="127"/>
                </a:cubicBezTo>
              </a:path>
            </a:pathLst>
          </a:custGeom>
          <a:noFill/>
          <a:ln w="57150">
            <a:solidFill>
              <a:schemeClr val="tx1"/>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1.66667E-6 0.01296 L -0.00069 0.07963 " pathEditMode="relative" rAng="0" ptsTypes="AA">
                                      <p:cBhvr>
                                        <p:cTn id="6" dur="2000" fill="hold"/>
                                        <p:tgtEl>
                                          <p:spTgt spid="4"/>
                                        </p:tgtEl>
                                        <p:attrNameLst>
                                          <p:attrName>ppt_x</p:attrName>
                                          <p:attrName>ppt_y</p:attrName>
                                        </p:attrNameLst>
                                      </p:cBhvr>
                                      <p:rCtr x="0" y="33"/>
                                    </p:animMotion>
                                  </p:childTnLst>
                                </p:cTn>
                              </p:par>
                              <p:par>
                                <p:cTn id="7" presetID="0" presetClass="path" presetSubtype="0" accel="50000" decel="50000" fill="hold" nodeType="withEffect">
                                  <p:stCondLst>
                                    <p:cond delay="0"/>
                                  </p:stCondLst>
                                  <p:childTnLst>
                                    <p:animMotion origin="layout" path="M -0.00347 -0.01667 L -0.00347 0.08426 " pathEditMode="relative" rAng="0" ptsTypes="AA">
                                      <p:cBhvr>
                                        <p:cTn id="8" dur="2000" fill="hold"/>
                                        <p:tgtEl>
                                          <p:spTgt spid="5"/>
                                        </p:tgtEl>
                                        <p:attrNameLst>
                                          <p:attrName>ppt_x</p:attrName>
                                          <p:attrName>ppt_y</p:attrName>
                                        </p:attrNameLst>
                                      </p:cBhvr>
                                      <p:rCtr x="0" y="50"/>
                                    </p:animMotion>
                                  </p:childTnLst>
                                </p:cTn>
                              </p:par>
                              <p:par>
                                <p:cTn id="9" presetID="0" presetClass="path" presetSubtype="0" accel="50000" decel="50000" fill="hold" nodeType="withEffect">
                                  <p:stCondLst>
                                    <p:cond delay="0"/>
                                  </p:stCondLst>
                                  <p:childTnLst>
                                    <p:animMotion origin="layout" path="M 2.77778E-6 0.00648 C -0.00226 0.02199 0.00104 0.03796 -0.00347 0.05278 C -0.00417 0.05972 -0.00521 0.06551 -0.00625 0.07222 C -0.0066 0.07477 -0.0066 0.07708 -0.00695 0.07963 C -0.00729 0.08148 -0.00834 0.08518 -0.00834 0.08542 C -0.00799 0.12384 -0.00695 0.16157 -0.00695 0.2 " pathEditMode="relative" rAng="0" ptsTypes="fffffA">
                                      <p:cBhvr>
                                        <p:cTn id="10" dur="2000" fill="hold"/>
                                        <p:tgtEl>
                                          <p:spTgt spid="6"/>
                                        </p:tgtEl>
                                        <p:attrNameLst>
                                          <p:attrName>ppt_x</p:attrName>
                                          <p:attrName>ppt_y</p:attrName>
                                        </p:attrNameLst>
                                      </p:cBhvr>
                                      <p:rCtr x="-4" y="97"/>
                                    </p:animMotion>
                                  </p:childTnLst>
                                </p:cTn>
                              </p:par>
                              <p:par>
                                <p:cTn id="11" presetID="0" presetClass="path" presetSubtype="0" accel="50000" decel="50000" fill="hold" nodeType="withEffect">
                                  <p:stCondLst>
                                    <p:cond delay="0"/>
                                  </p:stCondLst>
                                  <p:childTnLst>
                                    <p:animMotion origin="layout" path="M -1.38889E-6 3.7037E-6 C -0.00087 0.02986 -0.0059 0.05833 -0.00833 0.08796 C -0.00868 0.11226 -0.00833 0.13217 -0.0125 0.15463 C -0.01285 0.15949 -0.01371 0.16458 -0.01389 0.16944 C -0.01423 0.17847 -0.01458 0.19629 -0.01458 0.19652 " pathEditMode="relative" rAng="0" ptsTypes="ffffA">
                                      <p:cBhvr>
                                        <p:cTn id="12" dur="2000" fill="hold"/>
                                        <p:tgtEl>
                                          <p:spTgt spid="3"/>
                                        </p:tgtEl>
                                        <p:attrNameLst>
                                          <p:attrName>ppt_x</p:attrName>
                                          <p:attrName>ppt_y</p:attrName>
                                        </p:attrNameLst>
                                      </p:cBhvr>
                                      <p:rCtr x="-7" y="98"/>
                                    </p:animMotion>
                                  </p:childTnLst>
                                </p:cTn>
                              </p:par>
                              <p:par>
                                <p:cTn id="13" presetID="0" presetClass="path" presetSubtype="0" accel="50000" decel="50000" fill="hold" nodeType="withEffect">
                                  <p:stCondLst>
                                    <p:cond delay="0"/>
                                  </p:stCondLst>
                                  <p:childTnLst>
                                    <p:animMotion origin="layout" path="M 3.88889E-6 -2.59259E-6 C 0.00035 0.01481 0.00121 0.025 0.00208 0.03889 C 0.00139 0.10231 0.0125 0.11667 0.00069 0.10093 " pathEditMode="relative" ptsTypes="ffA">
                                      <p:cBhvr>
                                        <p:cTn id="14" dur="2000" fill="hold"/>
                                        <p:tgtEl>
                                          <p:spTgt spid="8"/>
                                        </p:tgtEl>
                                        <p:attrNameLst>
                                          <p:attrName>ppt_x</p:attrName>
                                          <p:attrName>ppt_y</p:attrName>
                                        </p:attrNameLst>
                                      </p:cBhvr>
                                    </p:animMotion>
                                  </p:childTnLst>
                                </p:cTn>
                              </p:par>
                              <p:par>
                                <p:cTn id="15" presetID="0" presetClass="path" presetSubtype="0" accel="50000" decel="50000" fill="hold" nodeType="withEffect">
                                  <p:stCondLst>
                                    <p:cond delay="0"/>
                                  </p:stCondLst>
                                  <p:childTnLst>
                                    <p:animMotion origin="layout" path="M -3.88889E-6 -3.7037E-6 C -0.00104 0.00556 -0.00208 0.01112 -0.00347 0.01667 C -0.0066 0.04977 -0.00399 0.08172 -3.88889E-6 0.11389 C -0.00052 0.22292 0.00781 0.2345 -0.00417 0.29815 C -0.00434 0.30579 -0.00451 0.31366 -0.00486 0.3213 C -0.00486 0.32246 -0.00556 0.325 -0.00556 0.325 " pathEditMode="relative" ptsTypes="fffffA">
                                      <p:cBhvr>
                                        <p:cTn id="16" dur="2000" fill="hold"/>
                                        <p:tgtEl>
                                          <p:spTgt spid="7"/>
                                        </p:tgtEl>
                                        <p:attrNameLst>
                                          <p:attrName>ppt_x</p:attrName>
                                          <p:attrName>ppt_y</p:attrName>
                                        </p:attrNameLst>
                                      </p:cBhvr>
                                    </p:animMotion>
                                  </p:childTnLst>
                                </p:cTn>
                              </p:par>
                              <p:par>
                                <p:cTn id="17" presetID="0" presetClass="path" presetSubtype="0" accel="50000" decel="50000" fill="hold" nodeType="withEffect">
                                  <p:stCondLst>
                                    <p:cond delay="0"/>
                                  </p:stCondLst>
                                  <p:childTnLst>
                                    <p:animMotion origin="layout" path="M -1.66667E-6 1.85185E-6 C -0.00417 0.01644 -0.00347 0.04722 0.00139 0.06667 C 0.00191 0.09051 0.00712 0.13125 -0.00417 0.1537 C -0.00851 0.17662 -0.00434 0.20278 -0.00972 0.22407 C -0.01007 0.23194 -0.01007 0.26204 -0.0125 0.26204 " pathEditMode="relative" ptsTypes="ffffA">
                                      <p:cBhvr>
                                        <p:cTn id="18" dur="2000" fill="hold"/>
                                        <p:tgtEl>
                                          <p:spTgt spid="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70580" y="201544"/>
            <a:ext cx="8077200" cy="769441"/>
          </a:xfrm>
          <a:prstGeom prst="rect">
            <a:avLst/>
          </a:prstGeom>
        </p:spPr>
        <p:txBody>
          <a:bodyPr wrap="square">
            <a:spAutoFit/>
          </a:bodyPr>
          <a:lstStyle/>
          <a:p>
            <a:pPr lvl="2"/>
            <a:r>
              <a:rPr lang="en-US" sz="4400" dirty="0"/>
              <a:t>Project Site Conditions </a:t>
            </a:r>
          </a:p>
        </p:txBody>
      </p:sp>
      <p:pic>
        <p:nvPicPr>
          <p:cNvPr id="9220" name="Picture 4" descr="http://www.small-farm-permaculture-and-sustainable-living.com/images/soil_types_diagram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133999"/>
            <a:ext cx="4419600" cy="342813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95701" y="1173540"/>
            <a:ext cx="7966864" cy="1569660"/>
          </a:xfrm>
          <a:prstGeom prst="rect">
            <a:avLst/>
          </a:prstGeom>
          <a:noFill/>
        </p:spPr>
        <p:txBody>
          <a:bodyPr wrap="square" rtlCol="0">
            <a:spAutoFit/>
          </a:bodyPr>
          <a:lstStyle/>
          <a:p>
            <a:pPr marL="342900" indent="-342900">
              <a:buFont typeface="Arial" pitchFamily="34" charset="0"/>
              <a:buChar char="•"/>
            </a:pPr>
            <a:r>
              <a:rPr lang="en-US" sz="3200" dirty="0"/>
              <a:t>Jar testing for treatability &amp; dose rate</a:t>
            </a:r>
          </a:p>
          <a:p>
            <a:pPr marL="342900" indent="-342900">
              <a:buFont typeface="Arial" pitchFamily="34" charset="0"/>
              <a:buChar char="•"/>
            </a:pPr>
            <a:r>
              <a:rPr lang="en-US" sz="3200" dirty="0"/>
              <a:t>Mixing</a:t>
            </a:r>
          </a:p>
          <a:p>
            <a:pPr marL="342900" indent="-342900">
              <a:buFont typeface="Arial" pitchFamily="34" charset="0"/>
              <a:buChar char="•"/>
            </a:pPr>
            <a:r>
              <a:rPr lang="en-US" sz="3200" dirty="0"/>
              <a:t>Plan for sediment retention</a:t>
            </a:r>
          </a:p>
        </p:txBody>
      </p:sp>
      <p:pic>
        <p:nvPicPr>
          <p:cNvPr id="9222" name="Picture 6" descr="https://encrypted-tbn3.gstatic.com/images?q=tbn:ANd9GcS3NkLRGeGxiAl_GCzCrqgmYZw7Z5xtCTcYZD4y_GtPpoQPOsoFx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8770" y="3148310"/>
            <a:ext cx="3628030" cy="2414290"/>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41505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6-6-07 10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0723" name="Text Box 3"/>
          <p:cNvSpPr txBox="1">
            <a:spLocks noChangeArrowheads="1"/>
          </p:cNvSpPr>
          <p:nvPr/>
        </p:nvSpPr>
        <p:spPr bwMode="auto">
          <a:xfrm>
            <a:off x="76200" y="5638800"/>
            <a:ext cx="4175759" cy="1077218"/>
          </a:xfrm>
          <a:prstGeom prst="rect">
            <a:avLst/>
          </a:prstGeom>
          <a:solidFill>
            <a:schemeClr val="tx1">
              <a:alpha val="57000"/>
            </a:schemeClr>
          </a:solidFill>
          <a:ln w="9525">
            <a:noFill/>
            <a:miter lim="800000"/>
            <a:headEnd/>
            <a:tailEnd/>
          </a:ln>
        </p:spPr>
        <p:txBody>
          <a:bodyPr wrap="none">
            <a:spAutoFit/>
          </a:bodyPr>
          <a:lstStyle/>
          <a:p>
            <a:r>
              <a:rPr lang="en-US" sz="3200" dirty="0">
                <a:solidFill>
                  <a:schemeClr val="bg1"/>
                </a:solidFill>
              </a:rPr>
              <a:t>Bench Testing</a:t>
            </a:r>
          </a:p>
          <a:p>
            <a:r>
              <a:rPr lang="en-US" sz="3200" dirty="0">
                <a:solidFill>
                  <a:schemeClr val="bg1"/>
                </a:solidFill>
              </a:rPr>
              <a:t>Chemicals &amp; Dose Rates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6-6-07 10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4572000" cy="3429000"/>
          </a:xfrm>
          <a:prstGeom prst="rect">
            <a:avLst/>
          </a:prstGeom>
          <a:noFill/>
          <a:ln w="9525">
            <a:noFill/>
            <a:miter lim="800000"/>
            <a:headEnd/>
            <a:tailEnd/>
          </a:ln>
        </p:spPr>
      </p:pic>
      <p:pic>
        <p:nvPicPr>
          <p:cNvPr id="31747" name="Picture 3" descr="6-6-07 108"/>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0"/>
            <a:ext cx="4572000" cy="3429000"/>
          </a:xfrm>
          <a:prstGeom prst="rect">
            <a:avLst/>
          </a:prstGeom>
          <a:noFill/>
          <a:ln w="9525">
            <a:noFill/>
            <a:miter lim="800000"/>
            <a:headEnd/>
            <a:tailEnd/>
          </a:ln>
        </p:spPr>
      </p:pic>
      <p:pic>
        <p:nvPicPr>
          <p:cNvPr id="31748" name="Picture 4" descr="6-6-07 10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3429000"/>
            <a:ext cx="4572000" cy="3429000"/>
          </a:xfrm>
          <a:prstGeom prst="rect">
            <a:avLst/>
          </a:prstGeom>
          <a:noFill/>
          <a:ln w="9525">
            <a:noFill/>
            <a:miter lim="800000"/>
            <a:headEnd/>
            <a:tailEnd/>
          </a:ln>
        </p:spPr>
      </p:pic>
      <p:pic>
        <p:nvPicPr>
          <p:cNvPr id="31749" name="Picture 5" descr="6-6-07 11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2000" y="3429000"/>
            <a:ext cx="4572000" cy="3429000"/>
          </a:xfrm>
          <a:prstGeom prst="rect">
            <a:avLst/>
          </a:prstGeom>
          <a:noFill/>
          <a:ln w="9525">
            <a:noFill/>
            <a:miter lim="800000"/>
            <a:headEnd/>
            <a:tailEnd/>
          </a:ln>
        </p:spPr>
      </p:pic>
      <p:sp>
        <p:nvSpPr>
          <p:cNvPr id="31750" name="Text Box 6"/>
          <p:cNvSpPr txBox="1">
            <a:spLocks noChangeArrowheads="1"/>
          </p:cNvSpPr>
          <p:nvPr/>
        </p:nvSpPr>
        <p:spPr bwMode="auto">
          <a:xfrm>
            <a:off x="4114800" y="2895600"/>
            <a:ext cx="336550" cy="457200"/>
          </a:xfrm>
          <a:prstGeom prst="rect">
            <a:avLst/>
          </a:prstGeom>
          <a:noFill/>
          <a:ln w="9525">
            <a:noFill/>
            <a:miter lim="800000"/>
            <a:headEnd/>
            <a:tailEnd/>
          </a:ln>
        </p:spPr>
        <p:txBody>
          <a:bodyPr wrap="none">
            <a:spAutoFit/>
          </a:bodyPr>
          <a:lstStyle/>
          <a:p>
            <a:r>
              <a:rPr lang="en-US" sz="2400">
                <a:latin typeface="Times New Roman" pitchFamily="18" charset="0"/>
              </a:rPr>
              <a:t>1</a:t>
            </a:r>
          </a:p>
        </p:txBody>
      </p:sp>
      <p:sp>
        <p:nvSpPr>
          <p:cNvPr id="31751" name="Text Box 7"/>
          <p:cNvSpPr txBox="1">
            <a:spLocks noChangeArrowheads="1"/>
          </p:cNvSpPr>
          <p:nvPr/>
        </p:nvSpPr>
        <p:spPr bwMode="auto">
          <a:xfrm>
            <a:off x="8670925" y="2860675"/>
            <a:ext cx="336550" cy="457200"/>
          </a:xfrm>
          <a:prstGeom prst="rect">
            <a:avLst/>
          </a:prstGeom>
          <a:noFill/>
          <a:ln w="9525">
            <a:noFill/>
            <a:miter lim="800000"/>
            <a:headEnd/>
            <a:tailEnd/>
          </a:ln>
        </p:spPr>
        <p:txBody>
          <a:bodyPr wrap="none">
            <a:spAutoFit/>
          </a:bodyPr>
          <a:lstStyle/>
          <a:p>
            <a:r>
              <a:rPr lang="en-US" sz="2400">
                <a:latin typeface="Times New Roman" pitchFamily="18" charset="0"/>
              </a:rPr>
              <a:t>2</a:t>
            </a:r>
          </a:p>
        </p:txBody>
      </p:sp>
      <p:sp>
        <p:nvSpPr>
          <p:cNvPr id="31752" name="Text Box 8"/>
          <p:cNvSpPr txBox="1">
            <a:spLocks noChangeArrowheads="1"/>
          </p:cNvSpPr>
          <p:nvPr/>
        </p:nvSpPr>
        <p:spPr bwMode="auto">
          <a:xfrm>
            <a:off x="4175125" y="6289675"/>
            <a:ext cx="336550" cy="457200"/>
          </a:xfrm>
          <a:prstGeom prst="rect">
            <a:avLst/>
          </a:prstGeom>
          <a:noFill/>
          <a:ln w="9525">
            <a:noFill/>
            <a:miter lim="800000"/>
            <a:headEnd/>
            <a:tailEnd/>
          </a:ln>
        </p:spPr>
        <p:txBody>
          <a:bodyPr wrap="none">
            <a:spAutoFit/>
          </a:bodyPr>
          <a:lstStyle/>
          <a:p>
            <a:r>
              <a:rPr lang="en-US" sz="2400">
                <a:latin typeface="Times New Roman" pitchFamily="18" charset="0"/>
              </a:rPr>
              <a:t>3</a:t>
            </a:r>
          </a:p>
        </p:txBody>
      </p:sp>
      <p:sp>
        <p:nvSpPr>
          <p:cNvPr id="31753" name="Text Box 9"/>
          <p:cNvSpPr txBox="1">
            <a:spLocks noChangeArrowheads="1"/>
          </p:cNvSpPr>
          <p:nvPr/>
        </p:nvSpPr>
        <p:spPr bwMode="auto">
          <a:xfrm>
            <a:off x="8807450" y="6172200"/>
            <a:ext cx="336550" cy="457200"/>
          </a:xfrm>
          <a:prstGeom prst="rect">
            <a:avLst/>
          </a:prstGeom>
          <a:noFill/>
          <a:ln w="9525">
            <a:noFill/>
            <a:miter lim="800000"/>
            <a:headEnd/>
            <a:tailEnd/>
          </a:ln>
        </p:spPr>
        <p:txBody>
          <a:bodyPr wrap="none">
            <a:spAutoFit/>
          </a:bodyPr>
          <a:lstStyle/>
          <a:p>
            <a:r>
              <a:rPr lang="en-US" sz="2400">
                <a:latin typeface="Times New Roman" pitchFamily="18" charset="0"/>
              </a:rPr>
              <a:t>4</a:t>
            </a:r>
          </a:p>
        </p:txBody>
      </p:sp>
      <p:sp>
        <p:nvSpPr>
          <p:cNvPr id="31754" name="Text Box 10"/>
          <p:cNvSpPr txBox="1">
            <a:spLocks noChangeArrowheads="1"/>
          </p:cNvSpPr>
          <p:nvPr/>
        </p:nvSpPr>
        <p:spPr bwMode="auto">
          <a:xfrm>
            <a:off x="228600" y="457200"/>
            <a:ext cx="4011613" cy="457200"/>
          </a:xfrm>
          <a:prstGeom prst="rect">
            <a:avLst/>
          </a:prstGeom>
          <a:noFill/>
          <a:ln w="9525">
            <a:noFill/>
            <a:miter lim="800000"/>
            <a:headEnd/>
            <a:tailEnd/>
          </a:ln>
        </p:spPr>
        <p:txBody>
          <a:bodyPr wrap="none">
            <a:spAutoFit/>
          </a:bodyPr>
          <a:lstStyle/>
          <a:p>
            <a:r>
              <a:rPr lang="en-US" sz="2400">
                <a:latin typeface="Times New Roman" pitchFamily="18" charset="0"/>
              </a:rPr>
              <a:t>1 Drop        2 Drops      Control</a:t>
            </a:r>
          </a:p>
        </p:txBody>
      </p:sp>
      <p:sp>
        <p:nvSpPr>
          <p:cNvPr id="31755" name="Text Box 11"/>
          <p:cNvSpPr txBox="1">
            <a:spLocks noChangeArrowheads="1"/>
          </p:cNvSpPr>
          <p:nvPr/>
        </p:nvSpPr>
        <p:spPr bwMode="auto">
          <a:xfrm>
            <a:off x="4800600" y="304800"/>
            <a:ext cx="4011613" cy="457200"/>
          </a:xfrm>
          <a:prstGeom prst="rect">
            <a:avLst/>
          </a:prstGeom>
          <a:noFill/>
          <a:ln w="9525">
            <a:noFill/>
            <a:miter lim="800000"/>
            <a:headEnd/>
            <a:tailEnd/>
          </a:ln>
        </p:spPr>
        <p:txBody>
          <a:bodyPr wrap="none">
            <a:spAutoFit/>
          </a:bodyPr>
          <a:lstStyle/>
          <a:p>
            <a:r>
              <a:rPr lang="en-US" sz="2400">
                <a:latin typeface="Times New Roman" pitchFamily="18" charset="0"/>
              </a:rPr>
              <a:t>1 Drop        2 Drops      Control</a:t>
            </a:r>
          </a:p>
        </p:txBody>
      </p:sp>
      <p:sp>
        <p:nvSpPr>
          <p:cNvPr id="31756" name="Text Box 12"/>
          <p:cNvSpPr txBox="1">
            <a:spLocks noChangeArrowheads="1"/>
          </p:cNvSpPr>
          <p:nvPr/>
        </p:nvSpPr>
        <p:spPr bwMode="auto">
          <a:xfrm>
            <a:off x="228600" y="4038600"/>
            <a:ext cx="4011613" cy="457200"/>
          </a:xfrm>
          <a:prstGeom prst="rect">
            <a:avLst/>
          </a:prstGeom>
          <a:noFill/>
          <a:ln w="9525">
            <a:noFill/>
            <a:miter lim="800000"/>
            <a:headEnd/>
            <a:tailEnd/>
          </a:ln>
        </p:spPr>
        <p:txBody>
          <a:bodyPr wrap="none">
            <a:spAutoFit/>
          </a:bodyPr>
          <a:lstStyle/>
          <a:p>
            <a:r>
              <a:rPr lang="en-US" sz="2400">
                <a:latin typeface="Times New Roman" pitchFamily="18" charset="0"/>
              </a:rPr>
              <a:t>1 Drop        2 Drops      Control</a:t>
            </a:r>
          </a:p>
        </p:txBody>
      </p:sp>
      <p:sp>
        <p:nvSpPr>
          <p:cNvPr id="31757" name="Text Box 13"/>
          <p:cNvSpPr txBox="1">
            <a:spLocks noChangeArrowheads="1"/>
          </p:cNvSpPr>
          <p:nvPr/>
        </p:nvSpPr>
        <p:spPr bwMode="auto">
          <a:xfrm>
            <a:off x="4876800" y="3733800"/>
            <a:ext cx="4011613" cy="457200"/>
          </a:xfrm>
          <a:prstGeom prst="rect">
            <a:avLst/>
          </a:prstGeom>
          <a:noFill/>
          <a:ln w="9525">
            <a:noFill/>
            <a:miter lim="800000"/>
            <a:headEnd/>
            <a:tailEnd/>
          </a:ln>
        </p:spPr>
        <p:txBody>
          <a:bodyPr wrap="none">
            <a:spAutoFit/>
          </a:bodyPr>
          <a:lstStyle/>
          <a:p>
            <a:r>
              <a:rPr lang="en-US" sz="2400">
                <a:latin typeface="Times New Roman" pitchFamily="18" charset="0"/>
              </a:rPr>
              <a:t>1 Drop        2 Drops      Control</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6-6-07 1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32771" name="Text Box 3"/>
          <p:cNvSpPr txBox="1">
            <a:spLocks noChangeArrowheads="1"/>
          </p:cNvSpPr>
          <p:nvPr/>
        </p:nvSpPr>
        <p:spPr bwMode="auto">
          <a:xfrm>
            <a:off x="1447800" y="228600"/>
            <a:ext cx="1039813" cy="457200"/>
          </a:xfrm>
          <a:prstGeom prst="rect">
            <a:avLst/>
          </a:prstGeom>
          <a:noFill/>
          <a:ln w="9525">
            <a:noFill/>
            <a:miter lim="800000"/>
            <a:headEnd/>
            <a:tailEnd/>
          </a:ln>
        </p:spPr>
        <p:txBody>
          <a:bodyPr wrap="none">
            <a:spAutoFit/>
          </a:bodyPr>
          <a:lstStyle/>
          <a:p>
            <a:r>
              <a:rPr lang="en-US" sz="2400">
                <a:latin typeface="Times New Roman" pitchFamily="18" charset="0"/>
              </a:rPr>
              <a:t>1 Drop</a:t>
            </a:r>
          </a:p>
        </p:txBody>
      </p:sp>
      <p:sp>
        <p:nvSpPr>
          <p:cNvPr id="32772" name="Text Box 4"/>
          <p:cNvSpPr txBox="1">
            <a:spLocks noChangeArrowheads="1"/>
          </p:cNvSpPr>
          <p:nvPr/>
        </p:nvSpPr>
        <p:spPr bwMode="auto">
          <a:xfrm>
            <a:off x="6384925" y="269875"/>
            <a:ext cx="1158875" cy="457200"/>
          </a:xfrm>
          <a:prstGeom prst="rect">
            <a:avLst/>
          </a:prstGeom>
          <a:noFill/>
          <a:ln w="9525">
            <a:noFill/>
            <a:miter lim="800000"/>
            <a:headEnd/>
            <a:tailEnd/>
          </a:ln>
        </p:spPr>
        <p:txBody>
          <a:bodyPr wrap="none">
            <a:spAutoFit/>
          </a:bodyPr>
          <a:lstStyle/>
          <a:p>
            <a:r>
              <a:rPr lang="en-US" sz="2400">
                <a:latin typeface="Times New Roman" pitchFamily="18" charset="0"/>
              </a:rPr>
              <a:t>2 Drops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6-6-07 01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5143500" cy="6858000"/>
          </a:xfrm>
          <a:prstGeom prst="rect">
            <a:avLst/>
          </a:prstGeom>
          <a:noFill/>
          <a:ln w="9525">
            <a:noFill/>
            <a:miter lim="800000"/>
            <a:headEnd/>
            <a:tailEnd/>
          </a:ln>
        </p:spPr>
      </p:pic>
      <p:pic>
        <p:nvPicPr>
          <p:cNvPr id="35843" name="Picture 3" descr="6-6-07 01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10000" y="2857500"/>
            <a:ext cx="5334000" cy="4000500"/>
          </a:xfrm>
          <a:prstGeom prst="rect">
            <a:avLst/>
          </a:prstGeom>
          <a:noFill/>
          <a:ln w="9525">
            <a:noFill/>
            <a:miter lim="800000"/>
            <a:headEnd/>
            <a:tailEnd/>
          </a:ln>
        </p:spPr>
      </p:pic>
      <p:sp>
        <p:nvSpPr>
          <p:cNvPr id="35844" name="Text Box 4"/>
          <p:cNvSpPr txBox="1">
            <a:spLocks noChangeArrowheads="1"/>
          </p:cNvSpPr>
          <p:nvPr/>
        </p:nvSpPr>
        <p:spPr bwMode="auto">
          <a:xfrm>
            <a:off x="5005388" y="625475"/>
            <a:ext cx="4041775" cy="1554163"/>
          </a:xfrm>
          <a:prstGeom prst="rect">
            <a:avLst/>
          </a:prstGeom>
          <a:noFill/>
          <a:ln w="9525">
            <a:noFill/>
            <a:miter lim="800000"/>
            <a:headEnd/>
            <a:tailEnd/>
          </a:ln>
        </p:spPr>
        <p:txBody>
          <a:bodyPr wrap="none">
            <a:spAutoFit/>
          </a:bodyPr>
          <a:lstStyle/>
          <a:p>
            <a:pPr algn="ctr"/>
            <a:r>
              <a:rPr lang="en-US" sz="3200"/>
              <a:t>Simple pH</a:t>
            </a:r>
          </a:p>
          <a:p>
            <a:pPr algn="ctr"/>
            <a:r>
              <a:rPr lang="en-US" sz="3200"/>
              <a:t> Remediation System</a:t>
            </a:r>
          </a:p>
          <a:p>
            <a:pPr algn="ctr"/>
            <a:r>
              <a:rPr lang="en-US" sz="3200"/>
              <a:t>CO2 Injection</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5-12-07 02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36867" name="Text Box 3"/>
          <p:cNvSpPr txBox="1">
            <a:spLocks noChangeArrowheads="1"/>
          </p:cNvSpPr>
          <p:nvPr/>
        </p:nvSpPr>
        <p:spPr bwMode="auto">
          <a:xfrm>
            <a:off x="-31750" y="0"/>
            <a:ext cx="1504950" cy="1036638"/>
          </a:xfrm>
          <a:prstGeom prst="rect">
            <a:avLst/>
          </a:prstGeom>
          <a:noFill/>
          <a:ln w="9525">
            <a:noFill/>
            <a:miter lim="800000"/>
            <a:headEnd/>
            <a:tailEnd/>
          </a:ln>
        </p:spPr>
        <p:txBody>
          <a:bodyPr wrap="none">
            <a:spAutoFit/>
          </a:bodyPr>
          <a:lstStyle/>
          <a:p>
            <a:pPr algn="ctr"/>
            <a:r>
              <a:rPr lang="en-US" sz="4400" b="1"/>
              <a:t>pH</a:t>
            </a:r>
          </a:p>
          <a:p>
            <a:pPr algn="ctr"/>
            <a:r>
              <a:rPr lang="en-US" b="1"/>
              <a:t>Adjustment </a:t>
            </a:r>
          </a:p>
        </p:txBody>
      </p:sp>
      <p:sp>
        <p:nvSpPr>
          <p:cNvPr id="36868" name="Text Box 4"/>
          <p:cNvSpPr txBox="1">
            <a:spLocks noChangeArrowheads="1"/>
          </p:cNvSpPr>
          <p:nvPr/>
        </p:nvSpPr>
        <p:spPr bwMode="auto">
          <a:xfrm>
            <a:off x="304800" y="5410200"/>
            <a:ext cx="2012950" cy="822325"/>
          </a:xfrm>
          <a:prstGeom prst="rect">
            <a:avLst/>
          </a:prstGeom>
          <a:solidFill>
            <a:schemeClr val="bg1">
              <a:alpha val="59999"/>
            </a:schemeClr>
          </a:solidFill>
          <a:ln w="9525">
            <a:noFill/>
            <a:miter lim="800000"/>
            <a:headEnd/>
            <a:tailEnd/>
          </a:ln>
        </p:spPr>
        <p:txBody>
          <a:bodyPr wrap="none">
            <a:spAutoFit/>
          </a:bodyPr>
          <a:lstStyle/>
          <a:p>
            <a:pPr algn="ctr"/>
            <a:r>
              <a:rPr lang="en-US" sz="2400" b="1"/>
              <a:t>Remediation</a:t>
            </a:r>
          </a:p>
          <a:p>
            <a:pPr algn="ctr"/>
            <a:r>
              <a:rPr lang="en-US" sz="2400" b="1"/>
              <a:t>Controller</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5-12-07 02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4322763" cy="6858000"/>
          </a:xfrm>
          <a:prstGeom prst="rect">
            <a:avLst/>
          </a:prstGeom>
          <a:noFill/>
          <a:ln w="9525">
            <a:noFill/>
            <a:miter lim="800000"/>
            <a:headEnd/>
            <a:tailEnd/>
          </a:ln>
        </p:spPr>
      </p:pic>
      <p:pic>
        <p:nvPicPr>
          <p:cNvPr id="37891" name="Picture 3" descr="5-12-07 02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67200" y="0"/>
            <a:ext cx="4876800" cy="6858000"/>
          </a:xfrm>
          <a:prstGeom prst="rect">
            <a:avLst/>
          </a:prstGeom>
          <a:noFill/>
          <a:ln w="9525">
            <a:noFill/>
            <a:miter lim="800000"/>
            <a:headEnd/>
            <a:tailEnd/>
          </a:ln>
        </p:spPr>
      </p:pic>
      <p:sp>
        <p:nvSpPr>
          <p:cNvPr id="37892" name="Text Box 4"/>
          <p:cNvSpPr txBox="1">
            <a:spLocks noChangeArrowheads="1"/>
          </p:cNvSpPr>
          <p:nvPr/>
        </p:nvSpPr>
        <p:spPr bwMode="auto">
          <a:xfrm>
            <a:off x="1295400" y="5943600"/>
            <a:ext cx="3228975" cy="579438"/>
          </a:xfrm>
          <a:prstGeom prst="rect">
            <a:avLst/>
          </a:prstGeom>
          <a:solidFill>
            <a:srgbClr val="FFFF00">
              <a:alpha val="59999"/>
            </a:srgbClr>
          </a:solidFill>
          <a:ln w="9525">
            <a:noFill/>
            <a:miter lim="800000"/>
            <a:headEnd/>
            <a:tailEnd/>
          </a:ln>
        </p:spPr>
        <p:txBody>
          <a:bodyPr wrap="none">
            <a:spAutoFit/>
          </a:bodyPr>
          <a:lstStyle/>
          <a:p>
            <a:r>
              <a:rPr lang="en-US" sz="3200" b="1">
                <a:solidFill>
                  <a:srgbClr val="0000FF"/>
                </a:solidFill>
              </a:rPr>
              <a:t>pH Sample Line</a:t>
            </a:r>
          </a:p>
        </p:txBody>
      </p:sp>
      <p:sp>
        <p:nvSpPr>
          <p:cNvPr id="37893" name="Text Box 5"/>
          <p:cNvSpPr txBox="1">
            <a:spLocks noChangeArrowheads="1"/>
          </p:cNvSpPr>
          <p:nvPr/>
        </p:nvSpPr>
        <p:spPr bwMode="auto">
          <a:xfrm>
            <a:off x="3657600" y="2895600"/>
            <a:ext cx="2798763" cy="579438"/>
          </a:xfrm>
          <a:prstGeom prst="rect">
            <a:avLst/>
          </a:prstGeom>
          <a:solidFill>
            <a:srgbClr val="FFFF00">
              <a:alpha val="59999"/>
            </a:srgbClr>
          </a:solidFill>
          <a:ln w="9525">
            <a:noFill/>
            <a:miter lim="800000"/>
            <a:headEnd/>
            <a:tailEnd/>
          </a:ln>
        </p:spPr>
        <p:txBody>
          <a:bodyPr wrap="none">
            <a:spAutoFit/>
          </a:bodyPr>
          <a:lstStyle/>
          <a:p>
            <a:r>
              <a:rPr lang="en-US" sz="3200" b="1">
                <a:solidFill>
                  <a:srgbClr val="0000FF"/>
                </a:solidFill>
              </a:rPr>
              <a:t>CO2 Injection</a:t>
            </a:r>
            <a:endParaRPr lang="en-US" sz="3200"/>
          </a:p>
        </p:txBody>
      </p:sp>
      <p:sp>
        <p:nvSpPr>
          <p:cNvPr id="37894" name="AutoShape 6"/>
          <p:cNvSpPr>
            <a:spLocks noChangeArrowheads="1"/>
          </p:cNvSpPr>
          <p:nvPr/>
        </p:nvSpPr>
        <p:spPr bwMode="auto">
          <a:xfrm rot="8442635">
            <a:off x="3276600" y="3810000"/>
            <a:ext cx="914400" cy="228600"/>
          </a:xfrm>
          <a:prstGeom prst="rightArrow">
            <a:avLst>
              <a:gd name="adj1" fmla="val 50000"/>
              <a:gd name="adj2" fmla="val 100000"/>
            </a:avLst>
          </a:prstGeom>
          <a:solidFill>
            <a:srgbClr val="FFFF00"/>
          </a:solidFill>
          <a:ln w="9525">
            <a:solidFill>
              <a:schemeClr val="tx1"/>
            </a:solidFill>
            <a:miter lim="800000"/>
            <a:headEnd/>
            <a:tailEnd/>
          </a:ln>
        </p:spPr>
        <p:txBody>
          <a:bodyPr wrap="none" anchor="ctr"/>
          <a:lstStyle/>
          <a:p>
            <a:endParaRPr lang="en-US"/>
          </a:p>
        </p:txBody>
      </p:sp>
      <p:sp>
        <p:nvSpPr>
          <p:cNvPr id="37895" name="AutoShape 7"/>
          <p:cNvSpPr>
            <a:spLocks noChangeArrowheads="1"/>
          </p:cNvSpPr>
          <p:nvPr/>
        </p:nvSpPr>
        <p:spPr bwMode="auto">
          <a:xfrm rot="4028101">
            <a:off x="4665663" y="4173537"/>
            <a:ext cx="1062038" cy="182563"/>
          </a:xfrm>
          <a:prstGeom prst="rightArrow">
            <a:avLst>
              <a:gd name="adj1" fmla="val 50000"/>
              <a:gd name="adj2" fmla="val 145434"/>
            </a:avLst>
          </a:prstGeom>
          <a:solidFill>
            <a:srgbClr val="FFFF00"/>
          </a:solidFill>
          <a:ln w="9525">
            <a:solidFill>
              <a:schemeClr val="tx1"/>
            </a:solidFill>
            <a:miter lim="800000"/>
            <a:headEnd/>
            <a:tailEnd/>
          </a:ln>
        </p:spPr>
        <p:txBody>
          <a:bodyPr wrap="none" anchor="ctr"/>
          <a:lstStyle/>
          <a:p>
            <a:endParaRPr lang="en-US"/>
          </a:p>
        </p:txBody>
      </p:sp>
      <p:sp>
        <p:nvSpPr>
          <p:cNvPr id="37896" name="AutoShape 8"/>
          <p:cNvSpPr>
            <a:spLocks noChangeArrowheads="1"/>
          </p:cNvSpPr>
          <p:nvPr/>
        </p:nvSpPr>
        <p:spPr bwMode="auto">
          <a:xfrm rot="-1382474">
            <a:off x="4648200" y="5791200"/>
            <a:ext cx="990600" cy="228600"/>
          </a:xfrm>
          <a:prstGeom prst="rightArrow">
            <a:avLst>
              <a:gd name="adj1" fmla="val 50000"/>
              <a:gd name="adj2" fmla="val 108333"/>
            </a:avLst>
          </a:prstGeom>
          <a:solidFill>
            <a:srgbClr val="FFFF00"/>
          </a:solidFill>
          <a:ln w="9525">
            <a:solidFill>
              <a:schemeClr val="tx1"/>
            </a:solidFill>
            <a:miter lim="800000"/>
            <a:headEnd/>
            <a:tailEnd/>
          </a:ln>
        </p:spPr>
        <p:txBody>
          <a:bodyPr wrap="none" anchor="ctr"/>
          <a:lstStyle/>
          <a:p>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ext Box 2"/>
          <p:cNvSpPr txBox="1">
            <a:spLocks noChangeArrowheads="1"/>
          </p:cNvSpPr>
          <p:nvPr/>
        </p:nvSpPr>
        <p:spPr bwMode="auto">
          <a:xfrm>
            <a:off x="228600" y="304800"/>
            <a:ext cx="8610600" cy="641350"/>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3600" b="1" dirty="0"/>
              <a:t>Floating Suction for Shore-Side Pump</a:t>
            </a:r>
          </a:p>
        </p:txBody>
      </p:sp>
      <p:grpSp>
        <p:nvGrpSpPr>
          <p:cNvPr id="2" name="Group 3"/>
          <p:cNvGrpSpPr>
            <a:grpSpLocks/>
          </p:cNvGrpSpPr>
          <p:nvPr/>
        </p:nvGrpSpPr>
        <p:grpSpPr bwMode="auto">
          <a:xfrm>
            <a:off x="0" y="1295400"/>
            <a:ext cx="9144000" cy="5562600"/>
            <a:chOff x="1080" y="1053"/>
            <a:chExt cx="3620" cy="2715"/>
          </a:xfrm>
        </p:grpSpPr>
        <p:pic>
          <p:nvPicPr>
            <p:cNvPr id="47116" name="Picture 4" descr="lri-5"/>
            <p:cNvPicPr>
              <a:picLocks noChangeAspect="1" noChangeArrowheads="1"/>
            </p:cNvPicPr>
            <p:nvPr/>
          </p:nvPicPr>
          <p:blipFill>
            <a:blip r:embed="rId2" cstate="print"/>
            <a:srcRect/>
            <a:stretch>
              <a:fillRect/>
            </a:stretch>
          </p:blipFill>
          <p:spPr bwMode="auto">
            <a:xfrm>
              <a:off x="1084" y="1053"/>
              <a:ext cx="3616" cy="2712"/>
            </a:xfrm>
            <a:prstGeom prst="rect">
              <a:avLst/>
            </a:prstGeom>
            <a:noFill/>
            <a:ln w="31750">
              <a:solidFill>
                <a:schemeClr val="tx1"/>
              </a:solidFill>
              <a:miter lim="800000"/>
              <a:headEnd/>
              <a:tailEnd/>
            </a:ln>
          </p:spPr>
        </p:pic>
        <p:sp>
          <p:nvSpPr>
            <p:cNvPr id="47117" name="Rectangle 5"/>
            <p:cNvSpPr>
              <a:spLocks noChangeArrowheads="1"/>
            </p:cNvSpPr>
            <p:nvPr/>
          </p:nvSpPr>
          <p:spPr bwMode="auto">
            <a:xfrm>
              <a:off x="1080" y="1056"/>
              <a:ext cx="3608" cy="2712"/>
            </a:xfrm>
            <a:prstGeom prst="rect">
              <a:avLst/>
            </a:prstGeom>
            <a:noFill/>
            <a:ln w="31750">
              <a:solidFill>
                <a:srgbClr val="808080"/>
              </a:solidFill>
              <a:miter lim="800000"/>
              <a:headEnd/>
              <a:tailEnd/>
            </a:ln>
          </p:spPr>
          <p:txBody>
            <a:bodyPr anchor="ctr"/>
            <a:lstStyle/>
            <a:p>
              <a:endParaRPr lang="en-US"/>
            </a:p>
          </p:txBody>
        </p:sp>
      </p:grpSp>
      <p:sp>
        <p:nvSpPr>
          <p:cNvPr id="200710" name="Text Box 6"/>
          <p:cNvSpPr txBox="1">
            <a:spLocks noChangeArrowheads="1"/>
          </p:cNvSpPr>
          <p:nvPr/>
        </p:nvSpPr>
        <p:spPr bwMode="auto">
          <a:xfrm>
            <a:off x="2017712" y="2819400"/>
            <a:ext cx="2859088" cy="611188"/>
          </a:xfrm>
          <a:prstGeom prst="rect">
            <a:avLst/>
          </a:prstGeom>
          <a:noFill/>
          <a:ln w="9525">
            <a:noFill/>
            <a:miter lim="800000"/>
            <a:headEnd/>
            <a:tailEnd/>
          </a:ln>
        </p:spPr>
        <p:txBody>
          <a:bodyPr/>
          <a:lstStyle/>
          <a:p>
            <a:pPr>
              <a:defRPr/>
            </a:pPr>
            <a:r>
              <a:rPr lang="en-US" sz="2400" dirty="0">
                <a:solidFill>
                  <a:srgbClr val="FFFFFF"/>
                </a:solidFill>
              </a:rPr>
              <a:t>8-inch PVC pipe float</a:t>
            </a:r>
            <a:endParaRPr lang="en-US" sz="2400" b="1" dirty="0">
              <a:solidFill>
                <a:srgbClr val="EBFFEB"/>
              </a:solidFill>
              <a:effectLst>
                <a:outerShdw blurRad="38100" dist="38100" dir="2700000" algn="tl">
                  <a:srgbClr val="C0C0C0"/>
                </a:outerShdw>
              </a:effectLst>
            </a:endParaRPr>
          </a:p>
        </p:txBody>
      </p:sp>
      <p:sp>
        <p:nvSpPr>
          <p:cNvPr id="47109" name="Line 7"/>
          <p:cNvSpPr>
            <a:spLocks noChangeShapeType="1"/>
          </p:cNvSpPr>
          <p:nvPr/>
        </p:nvSpPr>
        <p:spPr bwMode="auto">
          <a:xfrm>
            <a:off x="2819400" y="3276600"/>
            <a:ext cx="52388" cy="496888"/>
          </a:xfrm>
          <a:prstGeom prst="line">
            <a:avLst/>
          </a:prstGeom>
          <a:noFill/>
          <a:ln w="66675">
            <a:solidFill>
              <a:schemeClr val="bg1"/>
            </a:solidFill>
            <a:round/>
            <a:headEnd/>
            <a:tailEnd type="triangle"/>
          </a:ln>
        </p:spPr>
        <p:txBody>
          <a:bodyPr/>
          <a:lstStyle/>
          <a:p>
            <a:endParaRPr lang="en-US"/>
          </a:p>
        </p:txBody>
      </p:sp>
      <p:sp>
        <p:nvSpPr>
          <p:cNvPr id="200712" name="Text Box 8"/>
          <p:cNvSpPr txBox="1">
            <a:spLocks noChangeArrowheads="1"/>
          </p:cNvSpPr>
          <p:nvPr/>
        </p:nvSpPr>
        <p:spPr bwMode="auto">
          <a:xfrm>
            <a:off x="4572000" y="3732213"/>
            <a:ext cx="2230437" cy="611187"/>
          </a:xfrm>
          <a:prstGeom prst="rect">
            <a:avLst/>
          </a:prstGeom>
          <a:noFill/>
          <a:ln w="9525">
            <a:noFill/>
            <a:miter lim="800000"/>
            <a:headEnd/>
            <a:tailEnd/>
          </a:ln>
        </p:spPr>
        <p:txBody>
          <a:bodyPr/>
          <a:lstStyle/>
          <a:p>
            <a:pPr>
              <a:defRPr/>
            </a:pPr>
            <a:r>
              <a:rPr lang="en-US" sz="2400" dirty="0">
                <a:solidFill>
                  <a:srgbClr val="FFFFFF"/>
                </a:solidFill>
              </a:rPr>
              <a:t>Suction hose</a:t>
            </a:r>
            <a:endParaRPr lang="en-US" sz="2400" b="1" dirty="0">
              <a:solidFill>
                <a:srgbClr val="EBFFEB"/>
              </a:solidFill>
              <a:effectLst>
                <a:outerShdw blurRad="38100" dist="38100" dir="2700000" algn="tl">
                  <a:srgbClr val="C0C0C0"/>
                </a:outerShdw>
              </a:effectLst>
            </a:endParaRPr>
          </a:p>
        </p:txBody>
      </p:sp>
      <p:sp>
        <p:nvSpPr>
          <p:cNvPr id="47111" name="Line 9"/>
          <p:cNvSpPr>
            <a:spLocks noChangeShapeType="1"/>
          </p:cNvSpPr>
          <p:nvPr/>
        </p:nvSpPr>
        <p:spPr bwMode="auto">
          <a:xfrm flipH="1">
            <a:off x="3733800" y="4038600"/>
            <a:ext cx="893762" cy="165100"/>
          </a:xfrm>
          <a:prstGeom prst="line">
            <a:avLst/>
          </a:prstGeom>
          <a:noFill/>
          <a:ln w="53975">
            <a:solidFill>
              <a:schemeClr val="bg1"/>
            </a:solidFill>
            <a:round/>
            <a:headEnd/>
            <a:tailEnd type="triangle"/>
          </a:ln>
        </p:spPr>
        <p:txBody>
          <a:bodyPr/>
          <a:lstStyle/>
          <a:p>
            <a:endParaRPr lang="en-US"/>
          </a:p>
        </p:txBody>
      </p:sp>
      <p:sp>
        <p:nvSpPr>
          <p:cNvPr id="200714" name="Text Box 10"/>
          <p:cNvSpPr txBox="1">
            <a:spLocks noChangeArrowheads="1"/>
          </p:cNvSpPr>
          <p:nvPr/>
        </p:nvSpPr>
        <p:spPr bwMode="auto">
          <a:xfrm>
            <a:off x="381000" y="3124200"/>
            <a:ext cx="1524000" cy="611187"/>
          </a:xfrm>
          <a:prstGeom prst="rect">
            <a:avLst/>
          </a:prstGeom>
          <a:noFill/>
          <a:ln w="9525">
            <a:noFill/>
            <a:miter lim="800000"/>
            <a:headEnd/>
            <a:tailEnd/>
          </a:ln>
        </p:spPr>
        <p:txBody>
          <a:bodyPr/>
          <a:lstStyle/>
          <a:p>
            <a:pPr>
              <a:defRPr/>
            </a:pPr>
            <a:r>
              <a:rPr lang="en-US" sz="2400" dirty="0">
                <a:solidFill>
                  <a:srgbClr val="FFFFFF"/>
                </a:solidFill>
                <a:latin typeface="+mj-lt"/>
              </a:rPr>
              <a:t>90</a:t>
            </a:r>
            <a:r>
              <a:rPr lang="en-US" sz="2400" baseline="30000" dirty="0">
                <a:solidFill>
                  <a:srgbClr val="FFFFFF"/>
                </a:solidFill>
                <a:latin typeface="+mj-lt"/>
              </a:rPr>
              <a:t>0</a:t>
            </a:r>
            <a:r>
              <a:rPr lang="en-US" sz="2400" dirty="0">
                <a:solidFill>
                  <a:srgbClr val="FFFFFF"/>
                </a:solidFill>
                <a:latin typeface="+mj-lt"/>
              </a:rPr>
              <a:t> Elbow</a:t>
            </a:r>
            <a:endParaRPr lang="en-US" sz="2400" b="1" dirty="0">
              <a:solidFill>
                <a:srgbClr val="EBFFEB"/>
              </a:solidFill>
              <a:effectLst>
                <a:outerShdw blurRad="38100" dist="38100" dir="2700000" algn="tl">
                  <a:srgbClr val="C0C0C0"/>
                </a:outerShdw>
              </a:effectLst>
              <a:latin typeface="+mj-lt"/>
            </a:endParaRPr>
          </a:p>
        </p:txBody>
      </p:sp>
      <p:sp>
        <p:nvSpPr>
          <p:cNvPr id="47113" name="Line 11"/>
          <p:cNvSpPr>
            <a:spLocks noChangeShapeType="1"/>
          </p:cNvSpPr>
          <p:nvPr/>
        </p:nvSpPr>
        <p:spPr bwMode="auto">
          <a:xfrm>
            <a:off x="914400" y="3505200"/>
            <a:ext cx="381000" cy="457200"/>
          </a:xfrm>
          <a:prstGeom prst="line">
            <a:avLst/>
          </a:prstGeom>
          <a:noFill/>
          <a:ln w="82550">
            <a:solidFill>
              <a:schemeClr val="bg1"/>
            </a:solidFill>
            <a:round/>
            <a:headEnd/>
            <a:tailEnd type="triangle"/>
          </a:ln>
        </p:spPr>
        <p:txBody>
          <a:bodyPr/>
          <a:lstStyle/>
          <a:p>
            <a:endParaRPr lang="en-US"/>
          </a:p>
        </p:txBody>
      </p:sp>
      <p:sp>
        <p:nvSpPr>
          <p:cNvPr id="47114" name="Line 12"/>
          <p:cNvSpPr>
            <a:spLocks noChangeShapeType="1"/>
          </p:cNvSpPr>
          <p:nvPr/>
        </p:nvSpPr>
        <p:spPr bwMode="auto">
          <a:xfrm flipH="1">
            <a:off x="3886200" y="6019800"/>
            <a:ext cx="1752600" cy="304800"/>
          </a:xfrm>
          <a:prstGeom prst="line">
            <a:avLst/>
          </a:prstGeom>
          <a:noFill/>
          <a:ln w="66675">
            <a:solidFill>
              <a:schemeClr val="bg1"/>
            </a:solidFill>
            <a:round/>
            <a:headEnd/>
            <a:tailEnd type="triangle" w="med" len="med"/>
          </a:ln>
        </p:spPr>
        <p:txBody>
          <a:bodyPr/>
          <a:lstStyle/>
          <a:p>
            <a:endParaRPr lang="en-US"/>
          </a:p>
        </p:txBody>
      </p:sp>
      <p:sp>
        <p:nvSpPr>
          <p:cNvPr id="200717" name="Text Box 13"/>
          <p:cNvSpPr txBox="1">
            <a:spLocks noChangeArrowheads="1"/>
          </p:cNvSpPr>
          <p:nvPr/>
        </p:nvSpPr>
        <p:spPr bwMode="auto">
          <a:xfrm>
            <a:off x="5422900" y="5408612"/>
            <a:ext cx="2425700" cy="611188"/>
          </a:xfrm>
          <a:prstGeom prst="rect">
            <a:avLst/>
          </a:prstGeom>
          <a:noFill/>
          <a:ln w="9525">
            <a:noFill/>
            <a:miter lim="800000"/>
            <a:headEnd/>
            <a:tailEnd/>
          </a:ln>
        </p:spPr>
        <p:txBody>
          <a:bodyPr/>
          <a:lstStyle/>
          <a:p>
            <a:pPr>
              <a:defRPr/>
            </a:pPr>
            <a:r>
              <a:rPr lang="en-US" sz="2400" dirty="0">
                <a:solidFill>
                  <a:srgbClr val="FFFFFF"/>
                </a:solidFill>
              </a:rPr>
              <a:t>To pump</a:t>
            </a:r>
            <a:endParaRPr lang="en-US" sz="2400" b="1" dirty="0">
              <a:solidFill>
                <a:srgbClr val="EBFFEB"/>
              </a:solidFill>
              <a:effectLst>
                <a:outerShdw blurRad="38100" dist="38100" dir="2700000" algn="tl">
                  <a:srgbClr val="C0C0C0"/>
                </a:outerShdw>
              </a:effectLst>
            </a:endParaRPr>
          </a:p>
        </p:txBody>
      </p:sp>
    </p:spTree>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ext Box 2"/>
          <p:cNvSpPr txBox="1">
            <a:spLocks noChangeArrowheads="1"/>
          </p:cNvSpPr>
          <p:nvPr/>
        </p:nvSpPr>
        <p:spPr bwMode="auto">
          <a:xfrm>
            <a:off x="152400" y="304800"/>
            <a:ext cx="8839200" cy="707886"/>
          </a:xfrm>
          <a:prstGeom prst="rect">
            <a:avLst/>
          </a:prstGeom>
          <a:noFill/>
          <a:ln w="12700">
            <a:noFill/>
            <a:miter lim="800000"/>
            <a:headEnd type="none" w="sm" len="sm"/>
            <a:tailEnd type="none" w="sm" len="sm"/>
          </a:ln>
          <a:effectLst/>
        </p:spPr>
        <p:txBody>
          <a:bodyPr wrap="square">
            <a:spAutoFit/>
          </a:bodyPr>
          <a:lstStyle/>
          <a:p>
            <a:pPr algn="ctr" eaLnBrk="0" hangingPunct="0">
              <a:spcBef>
                <a:spcPct val="50000"/>
              </a:spcBef>
              <a:defRPr/>
            </a:pPr>
            <a:r>
              <a:rPr lang="en-US" sz="4000" b="1" dirty="0">
                <a:effectLst>
                  <a:outerShdw blurRad="38100" dist="38100" dir="2700000" algn="tl">
                    <a:srgbClr val="000000"/>
                  </a:outerShdw>
                </a:effectLst>
              </a:rPr>
              <a:t>Floating Suction for Shore-Side Pump</a:t>
            </a:r>
          </a:p>
        </p:txBody>
      </p:sp>
      <p:sp>
        <p:nvSpPr>
          <p:cNvPr id="48131" name="Rectangle 3"/>
          <p:cNvSpPr>
            <a:spLocks noChangeArrowheads="1"/>
          </p:cNvSpPr>
          <p:nvPr/>
        </p:nvSpPr>
        <p:spPr bwMode="auto">
          <a:xfrm>
            <a:off x="2405063" y="4351338"/>
            <a:ext cx="3390900" cy="196850"/>
          </a:xfrm>
          <a:prstGeom prst="rect">
            <a:avLst/>
          </a:prstGeom>
          <a:solidFill>
            <a:srgbClr val="DDDDDD"/>
          </a:solidFill>
          <a:ln w="9525">
            <a:solidFill>
              <a:srgbClr val="000000"/>
            </a:solidFill>
            <a:miter lim="800000"/>
            <a:headEnd/>
            <a:tailEnd/>
          </a:ln>
        </p:spPr>
        <p:txBody>
          <a:bodyPr anchor="ctr"/>
          <a:lstStyle/>
          <a:p>
            <a:endParaRPr lang="en-US"/>
          </a:p>
        </p:txBody>
      </p:sp>
      <p:sp>
        <p:nvSpPr>
          <p:cNvPr id="48132" name="Rectangle 4"/>
          <p:cNvSpPr>
            <a:spLocks noChangeArrowheads="1"/>
          </p:cNvSpPr>
          <p:nvPr/>
        </p:nvSpPr>
        <p:spPr bwMode="auto">
          <a:xfrm>
            <a:off x="5629275" y="4329113"/>
            <a:ext cx="196850" cy="231775"/>
          </a:xfrm>
          <a:prstGeom prst="rect">
            <a:avLst/>
          </a:prstGeom>
          <a:solidFill>
            <a:srgbClr val="DDDDDD"/>
          </a:solidFill>
          <a:ln w="9525">
            <a:solidFill>
              <a:srgbClr val="000000"/>
            </a:solidFill>
            <a:miter lim="800000"/>
            <a:headEnd/>
            <a:tailEnd/>
          </a:ln>
        </p:spPr>
        <p:txBody>
          <a:bodyPr anchor="ctr"/>
          <a:lstStyle/>
          <a:p>
            <a:endParaRPr lang="en-US"/>
          </a:p>
        </p:txBody>
      </p:sp>
      <p:sp>
        <p:nvSpPr>
          <p:cNvPr id="48133" name="Rectangle 5"/>
          <p:cNvSpPr>
            <a:spLocks noChangeArrowheads="1"/>
          </p:cNvSpPr>
          <p:nvPr/>
        </p:nvSpPr>
        <p:spPr bwMode="auto">
          <a:xfrm>
            <a:off x="2343150" y="4329113"/>
            <a:ext cx="200025" cy="231775"/>
          </a:xfrm>
          <a:prstGeom prst="rect">
            <a:avLst/>
          </a:prstGeom>
          <a:solidFill>
            <a:srgbClr val="DDDDDD"/>
          </a:solidFill>
          <a:ln w="9525">
            <a:solidFill>
              <a:srgbClr val="000000"/>
            </a:solidFill>
            <a:miter lim="800000"/>
            <a:headEnd/>
            <a:tailEnd/>
          </a:ln>
        </p:spPr>
        <p:txBody>
          <a:bodyPr anchor="ctr"/>
          <a:lstStyle/>
          <a:p>
            <a:endParaRPr lang="en-US"/>
          </a:p>
        </p:txBody>
      </p:sp>
      <p:sp>
        <p:nvSpPr>
          <p:cNvPr id="48134" name="AutoShape 6"/>
          <p:cNvSpPr>
            <a:spLocks noChangeArrowheads="1"/>
          </p:cNvSpPr>
          <p:nvPr/>
        </p:nvSpPr>
        <p:spPr bwMode="auto">
          <a:xfrm rot="-4055140">
            <a:off x="2099469" y="4080669"/>
            <a:ext cx="504825" cy="442913"/>
          </a:xfrm>
          <a:custGeom>
            <a:avLst/>
            <a:gdLst>
              <a:gd name="T0" fmla="*/ 137875090 w 21600"/>
              <a:gd name="T1" fmla="*/ 0 h 21600"/>
              <a:gd name="T2" fmla="*/ 63843676 w 21600"/>
              <a:gd name="T3" fmla="*/ 118031556 h 21600"/>
              <a:gd name="T4" fmla="*/ 137875090 w 21600"/>
              <a:gd name="T5" fmla="*/ 74508828 h 21600"/>
              <a:gd name="T6" fmla="*/ 211905920 w 21600"/>
              <a:gd name="T7" fmla="*/ 118031556 h 21600"/>
              <a:gd name="T8" fmla="*/ 0 60000 65536"/>
              <a:gd name="T9" fmla="*/ 0 60000 65536"/>
              <a:gd name="T10" fmla="*/ 0 60000 65536"/>
              <a:gd name="T11" fmla="*/ 0 60000 65536"/>
              <a:gd name="T12" fmla="*/ 0 w 21600"/>
              <a:gd name="T13" fmla="*/ 0 h 21600"/>
              <a:gd name="T14" fmla="*/ 21600 w 21600"/>
              <a:gd name="T15" fmla="*/ 13106 h 21600"/>
            </a:gdLst>
            <a:ahLst/>
            <a:cxnLst>
              <a:cxn ang="T8">
                <a:pos x="T0" y="T1"/>
              </a:cxn>
              <a:cxn ang="T9">
                <a:pos x="T2" y="T3"/>
              </a:cxn>
              <a:cxn ang="T10">
                <a:pos x="T4" y="T5"/>
              </a:cxn>
              <a:cxn ang="T11">
                <a:pos x="T6" y="T7"/>
              </a:cxn>
            </a:cxnLst>
            <a:rect l="T12" t="T13" r="T14" b="T15"/>
            <a:pathLst>
              <a:path w="21600" h="21600">
                <a:moveTo>
                  <a:pt x="8868" y="11762"/>
                </a:moveTo>
                <a:cubicBezTo>
                  <a:pt x="8719" y="11463"/>
                  <a:pt x="8642" y="11134"/>
                  <a:pt x="8642" y="10800"/>
                </a:cubicBezTo>
                <a:cubicBezTo>
                  <a:pt x="8642" y="9608"/>
                  <a:pt x="9608" y="8642"/>
                  <a:pt x="10800" y="8642"/>
                </a:cubicBezTo>
                <a:cubicBezTo>
                  <a:pt x="11991" y="8642"/>
                  <a:pt x="12958" y="9608"/>
                  <a:pt x="12958" y="10800"/>
                </a:cubicBezTo>
                <a:cubicBezTo>
                  <a:pt x="12958" y="11134"/>
                  <a:pt x="12880" y="11463"/>
                  <a:pt x="12731" y="11762"/>
                </a:cubicBezTo>
                <a:lnTo>
                  <a:pt x="20465" y="15617"/>
                </a:lnTo>
                <a:cubicBezTo>
                  <a:pt x="21211" y="14121"/>
                  <a:pt x="21600" y="12472"/>
                  <a:pt x="21600" y="10800"/>
                </a:cubicBezTo>
                <a:cubicBezTo>
                  <a:pt x="21600" y="4835"/>
                  <a:pt x="16764" y="0"/>
                  <a:pt x="10800" y="0"/>
                </a:cubicBezTo>
                <a:cubicBezTo>
                  <a:pt x="4835" y="0"/>
                  <a:pt x="0" y="4835"/>
                  <a:pt x="0" y="10800"/>
                </a:cubicBezTo>
                <a:cubicBezTo>
                  <a:pt x="-1" y="12472"/>
                  <a:pt x="388" y="14121"/>
                  <a:pt x="1134" y="15617"/>
                </a:cubicBezTo>
                <a:close/>
              </a:path>
            </a:pathLst>
          </a:custGeom>
          <a:solidFill>
            <a:srgbClr val="DDDDDD"/>
          </a:solidFill>
          <a:ln w="9525">
            <a:solidFill>
              <a:srgbClr val="000000"/>
            </a:solidFill>
            <a:miter lim="800000"/>
            <a:headEnd/>
            <a:tailEnd/>
          </a:ln>
        </p:spPr>
        <p:txBody>
          <a:bodyPr anchor="ctr"/>
          <a:lstStyle/>
          <a:p>
            <a:endParaRPr lang="en-US"/>
          </a:p>
        </p:txBody>
      </p:sp>
      <p:sp>
        <p:nvSpPr>
          <p:cNvPr id="48135" name="Rectangle 7"/>
          <p:cNvSpPr>
            <a:spLocks noChangeArrowheads="1"/>
          </p:cNvSpPr>
          <p:nvPr/>
        </p:nvSpPr>
        <p:spPr bwMode="auto">
          <a:xfrm>
            <a:off x="1962150" y="4030663"/>
            <a:ext cx="617538" cy="268287"/>
          </a:xfrm>
          <a:prstGeom prst="rect">
            <a:avLst/>
          </a:prstGeom>
          <a:solidFill>
            <a:srgbClr val="2A6D78"/>
          </a:solidFill>
          <a:ln w="9525">
            <a:noFill/>
            <a:miter lim="800000"/>
            <a:headEnd/>
            <a:tailEnd/>
          </a:ln>
        </p:spPr>
        <p:txBody>
          <a:bodyPr anchor="ctr"/>
          <a:lstStyle/>
          <a:p>
            <a:endParaRPr lang="en-US"/>
          </a:p>
        </p:txBody>
      </p:sp>
      <p:sp>
        <p:nvSpPr>
          <p:cNvPr id="48136" name="Rectangle 8"/>
          <p:cNvSpPr>
            <a:spLocks noChangeArrowheads="1"/>
          </p:cNvSpPr>
          <p:nvPr/>
        </p:nvSpPr>
        <p:spPr bwMode="auto">
          <a:xfrm rot="5400000">
            <a:off x="2120901" y="4098925"/>
            <a:ext cx="169862" cy="274637"/>
          </a:xfrm>
          <a:prstGeom prst="rect">
            <a:avLst/>
          </a:prstGeom>
          <a:solidFill>
            <a:srgbClr val="DDDDDD"/>
          </a:solidFill>
          <a:ln w="9525">
            <a:solidFill>
              <a:srgbClr val="000000"/>
            </a:solidFill>
            <a:miter lim="800000"/>
            <a:headEnd/>
            <a:tailEnd/>
          </a:ln>
        </p:spPr>
        <p:txBody>
          <a:bodyPr anchor="ctr"/>
          <a:lstStyle/>
          <a:p>
            <a:endParaRPr lang="en-US"/>
          </a:p>
        </p:txBody>
      </p:sp>
      <p:sp>
        <p:nvSpPr>
          <p:cNvPr id="48137" name="AutoShape 9"/>
          <p:cNvSpPr>
            <a:spLocks noChangeArrowheads="1"/>
          </p:cNvSpPr>
          <p:nvPr/>
        </p:nvSpPr>
        <p:spPr bwMode="auto">
          <a:xfrm rot="4055140" flipH="1">
            <a:off x="5570537" y="4086226"/>
            <a:ext cx="504825" cy="444500"/>
          </a:xfrm>
          <a:custGeom>
            <a:avLst/>
            <a:gdLst>
              <a:gd name="T0" fmla="*/ 137875090 w 21600"/>
              <a:gd name="T1" fmla="*/ 0 h 21600"/>
              <a:gd name="T2" fmla="*/ 63843676 w 21600"/>
              <a:gd name="T3" fmla="*/ 119304457 h 21600"/>
              <a:gd name="T4" fmla="*/ 137875090 w 21600"/>
              <a:gd name="T5" fmla="*/ 75312616 h 21600"/>
              <a:gd name="T6" fmla="*/ 211905920 w 21600"/>
              <a:gd name="T7" fmla="*/ 119304457 h 21600"/>
              <a:gd name="T8" fmla="*/ 0 60000 65536"/>
              <a:gd name="T9" fmla="*/ 0 60000 65536"/>
              <a:gd name="T10" fmla="*/ 0 60000 65536"/>
              <a:gd name="T11" fmla="*/ 0 60000 65536"/>
              <a:gd name="T12" fmla="*/ 0 w 21600"/>
              <a:gd name="T13" fmla="*/ 0 h 21600"/>
              <a:gd name="T14" fmla="*/ 21600 w 21600"/>
              <a:gd name="T15" fmla="*/ 13106 h 21600"/>
            </a:gdLst>
            <a:ahLst/>
            <a:cxnLst>
              <a:cxn ang="T8">
                <a:pos x="T0" y="T1"/>
              </a:cxn>
              <a:cxn ang="T9">
                <a:pos x="T2" y="T3"/>
              </a:cxn>
              <a:cxn ang="T10">
                <a:pos x="T4" y="T5"/>
              </a:cxn>
              <a:cxn ang="T11">
                <a:pos x="T6" y="T7"/>
              </a:cxn>
            </a:cxnLst>
            <a:rect l="T12" t="T13" r="T14" b="T15"/>
            <a:pathLst>
              <a:path w="21600" h="21600">
                <a:moveTo>
                  <a:pt x="8868" y="11762"/>
                </a:moveTo>
                <a:cubicBezTo>
                  <a:pt x="8719" y="11463"/>
                  <a:pt x="8642" y="11134"/>
                  <a:pt x="8642" y="10800"/>
                </a:cubicBezTo>
                <a:cubicBezTo>
                  <a:pt x="8642" y="9608"/>
                  <a:pt x="9608" y="8642"/>
                  <a:pt x="10800" y="8642"/>
                </a:cubicBezTo>
                <a:cubicBezTo>
                  <a:pt x="11991" y="8642"/>
                  <a:pt x="12958" y="9608"/>
                  <a:pt x="12958" y="10800"/>
                </a:cubicBezTo>
                <a:cubicBezTo>
                  <a:pt x="12958" y="11134"/>
                  <a:pt x="12880" y="11463"/>
                  <a:pt x="12731" y="11762"/>
                </a:cubicBezTo>
                <a:lnTo>
                  <a:pt x="20465" y="15617"/>
                </a:lnTo>
                <a:cubicBezTo>
                  <a:pt x="21211" y="14121"/>
                  <a:pt x="21600" y="12472"/>
                  <a:pt x="21600" y="10800"/>
                </a:cubicBezTo>
                <a:cubicBezTo>
                  <a:pt x="21600" y="4835"/>
                  <a:pt x="16764" y="0"/>
                  <a:pt x="10800" y="0"/>
                </a:cubicBezTo>
                <a:cubicBezTo>
                  <a:pt x="4835" y="0"/>
                  <a:pt x="0" y="4835"/>
                  <a:pt x="0" y="10800"/>
                </a:cubicBezTo>
                <a:cubicBezTo>
                  <a:pt x="-1" y="12472"/>
                  <a:pt x="388" y="14121"/>
                  <a:pt x="1134" y="15617"/>
                </a:cubicBezTo>
                <a:close/>
              </a:path>
            </a:pathLst>
          </a:custGeom>
          <a:solidFill>
            <a:srgbClr val="DDDDDD"/>
          </a:solidFill>
          <a:ln w="9525">
            <a:solidFill>
              <a:srgbClr val="000000"/>
            </a:solidFill>
            <a:miter lim="800000"/>
            <a:headEnd/>
            <a:tailEnd/>
          </a:ln>
        </p:spPr>
        <p:txBody>
          <a:bodyPr anchor="ctr"/>
          <a:lstStyle/>
          <a:p>
            <a:endParaRPr lang="en-US"/>
          </a:p>
        </p:txBody>
      </p:sp>
      <p:sp>
        <p:nvSpPr>
          <p:cNvPr id="48138" name="Rectangle 10"/>
          <p:cNvSpPr>
            <a:spLocks noChangeArrowheads="1"/>
          </p:cNvSpPr>
          <p:nvPr/>
        </p:nvSpPr>
        <p:spPr bwMode="auto">
          <a:xfrm flipH="1">
            <a:off x="5595938" y="4038600"/>
            <a:ext cx="615950" cy="266700"/>
          </a:xfrm>
          <a:prstGeom prst="rect">
            <a:avLst/>
          </a:prstGeom>
          <a:solidFill>
            <a:srgbClr val="2A6D78"/>
          </a:solidFill>
          <a:ln w="9525">
            <a:noFill/>
            <a:miter lim="800000"/>
            <a:headEnd/>
            <a:tailEnd/>
          </a:ln>
        </p:spPr>
        <p:txBody>
          <a:bodyPr anchor="ctr"/>
          <a:lstStyle/>
          <a:p>
            <a:endParaRPr lang="en-US"/>
          </a:p>
        </p:txBody>
      </p:sp>
      <p:sp>
        <p:nvSpPr>
          <p:cNvPr id="48139" name="Rectangle 11"/>
          <p:cNvSpPr>
            <a:spLocks noChangeArrowheads="1"/>
          </p:cNvSpPr>
          <p:nvPr/>
        </p:nvSpPr>
        <p:spPr bwMode="auto">
          <a:xfrm rot="16200000" flipH="1">
            <a:off x="5884070" y="4104481"/>
            <a:ext cx="169862" cy="276225"/>
          </a:xfrm>
          <a:prstGeom prst="rect">
            <a:avLst/>
          </a:prstGeom>
          <a:solidFill>
            <a:srgbClr val="DDDDDD"/>
          </a:solidFill>
          <a:ln w="9525">
            <a:solidFill>
              <a:srgbClr val="000000"/>
            </a:solidFill>
            <a:miter lim="800000"/>
            <a:headEnd/>
            <a:tailEnd/>
          </a:ln>
        </p:spPr>
        <p:txBody>
          <a:bodyPr anchor="ctr"/>
          <a:lstStyle/>
          <a:p>
            <a:endParaRPr lang="en-US"/>
          </a:p>
        </p:txBody>
      </p:sp>
      <p:sp>
        <p:nvSpPr>
          <p:cNvPr id="48140" name="Rectangle 12"/>
          <p:cNvSpPr>
            <a:spLocks noChangeArrowheads="1"/>
          </p:cNvSpPr>
          <p:nvPr/>
        </p:nvSpPr>
        <p:spPr bwMode="auto">
          <a:xfrm flipV="1">
            <a:off x="2406650" y="2120900"/>
            <a:ext cx="3389313" cy="196850"/>
          </a:xfrm>
          <a:prstGeom prst="rect">
            <a:avLst/>
          </a:prstGeom>
          <a:solidFill>
            <a:srgbClr val="DDDDDD"/>
          </a:solidFill>
          <a:ln w="9525">
            <a:solidFill>
              <a:srgbClr val="000000"/>
            </a:solidFill>
            <a:miter lim="800000"/>
            <a:headEnd/>
            <a:tailEnd/>
          </a:ln>
        </p:spPr>
        <p:txBody>
          <a:bodyPr anchor="ctr"/>
          <a:lstStyle/>
          <a:p>
            <a:endParaRPr lang="en-US"/>
          </a:p>
        </p:txBody>
      </p:sp>
      <p:sp>
        <p:nvSpPr>
          <p:cNvPr id="48141" name="Rectangle 13"/>
          <p:cNvSpPr>
            <a:spLocks noChangeArrowheads="1"/>
          </p:cNvSpPr>
          <p:nvPr/>
        </p:nvSpPr>
        <p:spPr bwMode="auto">
          <a:xfrm flipV="1">
            <a:off x="5629275" y="2108200"/>
            <a:ext cx="196850" cy="228600"/>
          </a:xfrm>
          <a:prstGeom prst="rect">
            <a:avLst/>
          </a:prstGeom>
          <a:solidFill>
            <a:srgbClr val="DDDDDD"/>
          </a:solidFill>
          <a:ln w="9525">
            <a:solidFill>
              <a:srgbClr val="000000"/>
            </a:solidFill>
            <a:miter lim="800000"/>
            <a:headEnd/>
            <a:tailEnd/>
          </a:ln>
        </p:spPr>
        <p:txBody>
          <a:bodyPr anchor="ctr"/>
          <a:lstStyle/>
          <a:p>
            <a:endParaRPr lang="en-US"/>
          </a:p>
        </p:txBody>
      </p:sp>
      <p:sp>
        <p:nvSpPr>
          <p:cNvPr id="48142" name="Rectangle 14"/>
          <p:cNvSpPr>
            <a:spLocks noChangeArrowheads="1"/>
          </p:cNvSpPr>
          <p:nvPr/>
        </p:nvSpPr>
        <p:spPr bwMode="auto">
          <a:xfrm flipV="1">
            <a:off x="2343150" y="2108200"/>
            <a:ext cx="200025" cy="228600"/>
          </a:xfrm>
          <a:prstGeom prst="rect">
            <a:avLst/>
          </a:prstGeom>
          <a:solidFill>
            <a:srgbClr val="DDDDDD"/>
          </a:solidFill>
          <a:ln w="9525">
            <a:solidFill>
              <a:srgbClr val="000000"/>
            </a:solidFill>
            <a:miter lim="800000"/>
            <a:headEnd/>
            <a:tailEnd/>
          </a:ln>
        </p:spPr>
        <p:txBody>
          <a:bodyPr anchor="ctr"/>
          <a:lstStyle/>
          <a:p>
            <a:endParaRPr lang="en-US"/>
          </a:p>
        </p:txBody>
      </p:sp>
      <p:sp>
        <p:nvSpPr>
          <p:cNvPr id="48143" name="AutoShape 15"/>
          <p:cNvSpPr>
            <a:spLocks noChangeArrowheads="1"/>
          </p:cNvSpPr>
          <p:nvPr/>
        </p:nvSpPr>
        <p:spPr bwMode="auto">
          <a:xfrm rot="4055140" flipV="1">
            <a:off x="2098675" y="2146300"/>
            <a:ext cx="506413" cy="442913"/>
          </a:xfrm>
          <a:custGeom>
            <a:avLst/>
            <a:gdLst>
              <a:gd name="T0" fmla="*/ 139180295 w 21600"/>
              <a:gd name="T1" fmla="*/ 0 h 21600"/>
              <a:gd name="T2" fmla="*/ 64448275 w 21600"/>
              <a:gd name="T3" fmla="*/ 118031556 h 21600"/>
              <a:gd name="T4" fmla="*/ 139180295 w 21600"/>
              <a:gd name="T5" fmla="*/ 74508828 h 21600"/>
              <a:gd name="T6" fmla="*/ 213911869 w 21600"/>
              <a:gd name="T7" fmla="*/ 118031556 h 21600"/>
              <a:gd name="T8" fmla="*/ 0 60000 65536"/>
              <a:gd name="T9" fmla="*/ 0 60000 65536"/>
              <a:gd name="T10" fmla="*/ 0 60000 65536"/>
              <a:gd name="T11" fmla="*/ 0 60000 65536"/>
              <a:gd name="T12" fmla="*/ 0 w 21600"/>
              <a:gd name="T13" fmla="*/ 0 h 21600"/>
              <a:gd name="T14" fmla="*/ 21600 w 21600"/>
              <a:gd name="T15" fmla="*/ 13106 h 21600"/>
            </a:gdLst>
            <a:ahLst/>
            <a:cxnLst>
              <a:cxn ang="T8">
                <a:pos x="T0" y="T1"/>
              </a:cxn>
              <a:cxn ang="T9">
                <a:pos x="T2" y="T3"/>
              </a:cxn>
              <a:cxn ang="T10">
                <a:pos x="T4" y="T5"/>
              </a:cxn>
              <a:cxn ang="T11">
                <a:pos x="T6" y="T7"/>
              </a:cxn>
            </a:cxnLst>
            <a:rect l="T12" t="T13" r="T14" b="T15"/>
            <a:pathLst>
              <a:path w="21600" h="21600">
                <a:moveTo>
                  <a:pt x="8868" y="11762"/>
                </a:moveTo>
                <a:cubicBezTo>
                  <a:pt x="8719" y="11463"/>
                  <a:pt x="8642" y="11134"/>
                  <a:pt x="8642" y="10800"/>
                </a:cubicBezTo>
                <a:cubicBezTo>
                  <a:pt x="8642" y="9608"/>
                  <a:pt x="9608" y="8642"/>
                  <a:pt x="10800" y="8642"/>
                </a:cubicBezTo>
                <a:cubicBezTo>
                  <a:pt x="11991" y="8642"/>
                  <a:pt x="12958" y="9608"/>
                  <a:pt x="12958" y="10800"/>
                </a:cubicBezTo>
                <a:cubicBezTo>
                  <a:pt x="12958" y="11134"/>
                  <a:pt x="12880" y="11463"/>
                  <a:pt x="12731" y="11762"/>
                </a:cubicBezTo>
                <a:lnTo>
                  <a:pt x="20465" y="15617"/>
                </a:lnTo>
                <a:cubicBezTo>
                  <a:pt x="21211" y="14121"/>
                  <a:pt x="21600" y="12472"/>
                  <a:pt x="21600" y="10800"/>
                </a:cubicBezTo>
                <a:cubicBezTo>
                  <a:pt x="21600" y="4835"/>
                  <a:pt x="16764" y="0"/>
                  <a:pt x="10800" y="0"/>
                </a:cubicBezTo>
                <a:cubicBezTo>
                  <a:pt x="4835" y="0"/>
                  <a:pt x="0" y="4835"/>
                  <a:pt x="0" y="10800"/>
                </a:cubicBezTo>
                <a:cubicBezTo>
                  <a:pt x="-1" y="12472"/>
                  <a:pt x="388" y="14121"/>
                  <a:pt x="1134" y="15617"/>
                </a:cubicBezTo>
                <a:close/>
              </a:path>
            </a:pathLst>
          </a:custGeom>
          <a:solidFill>
            <a:srgbClr val="DDDDDD"/>
          </a:solidFill>
          <a:ln w="9525">
            <a:solidFill>
              <a:srgbClr val="000000"/>
            </a:solidFill>
            <a:miter lim="800000"/>
            <a:headEnd/>
            <a:tailEnd/>
          </a:ln>
        </p:spPr>
        <p:txBody>
          <a:bodyPr anchor="ctr"/>
          <a:lstStyle/>
          <a:p>
            <a:endParaRPr lang="en-US"/>
          </a:p>
        </p:txBody>
      </p:sp>
      <p:sp>
        <p:nvSpPr>
          <p:cNvPr id="48144" name="Rectangle 16"/>
          <p:cNvSpPr>
            <a:spLocks noChangeArrowheads="1"/>
          </p:cNvSpPr>
          <p:nvPr/>
        </p:nvSpPr>
        <p:spPr bwMode="auto">
          <a:xfrm rot="16200000" flipV="1">
            <a:off x="2120901" y="2295525"/>
            <a:ext cx="169862" cy="274637"/>
          </a:xfrm>
          <a:prstGeom prst="rect">
            <a:avLst/>
          </a:prstGeom>
          <a:solidFill>
            <a:srgbClr val="DDDDDD"/>
          </a:solidFill>
          <a:ln w="9525">
            <a:solidFill>
              <a:srgbClr val="000000"/>
            </a:solidFill>
            <a:miter lim="800000"/>
            <a:headEnd/>
            <a:tailEnd/>
          </a:ln>
        </p:spPr>
        <p:txBody>
          <a:bodyPr anchor="ctr"/>
          <a:lstStyle/>
          <a:p>
            <a:endParaRPr lang="en-US"/>
          </a:p>
        </p:txBody>
      </p:sp>
      <p:sp>
        <p:nvSpPr>
          <p:cNvPr id="48145" name="AutoShape 17"/>
          <p:cNvSpPr>
            <a:spLocks noChangeArrowheads="1"/>
          </p:cNvSpPr>
          <p:nvPr/>
        </p:nvSpPr>
        <p:spPr bwMode="auto">
          <a:xfrm rot="-4055140" flipH="1" flipV="1">
            <a:off x="5568950" y="2136775"/>
            <a:ext cx="504825" cy="447675"/>
          </a:xfrm>
          <a:custGeom>
            <a:avLst/>
            <a:gdLst>
              <a:gd name="T0" fmla="*/ 137875090 w 21600"/>
              <a:gd name="T1" fmla="*/ 0 h 21600"/>
              <a:gd name="T2" fmla="*/ 63843676 w 21600"/>
              <a:gd name="T3" fmla="*/ 121879599 h 21600"/>
              <a:gd name="T4" fmla="*/ 137875090 w 21600"/>
              <a:gd name="T5" fmla="*/ 76937916 h 21600"/>
              <a:gd name="T6" fmla="*/ 211905920 w 21600"/>
              <a:gd name="T7" fmla="*/ 121879599 h 21600"/>
              <a:gd name="T8" fmla="*/ 0 60000 65536"/>
              <a:gd name="T9" fmla="*/ 0 60000 65536"/>
              <a:gd name="T10" fmla="*/ 0 60000 65536"/>
              <a:gd name="T11" fmla="*/ 0 60000 65536"/>
              <a:gd name="T12" fmla="*/ 0 w 21600"/>
              <a:gd name="T13" fmla="*/ 0 h 21600"/>
              <a:gd name="T14" fmla="*/ 21600 w 21600"/>
              <a:gd name="T15" fmla="*/ 13106 h 21600"/>
            </a:gdLst>
            <a:ahLst/>
            <a:cxnLst>
              <a:cxn ang="T8">
                <a:pos x="T0" y="T1"/>
              </a:cxn>
              <a:cxn ang="T9">
                <a:pos x="T2" y="T3"/>
              </a:cxn>
              <a:cxn ang="T10">
                <a:pos x="T4" y="T5"/>
              </a:cxn>
              <a:cxn ang="T11">
                <a:pos x="T6" y="T7"/>
              </a:cxn>
            </a:cxnLst>
            <a:rect l="T12" t="T13" r="T14" b="T15"/>
            <a:pathLst>
              <a:path w="21600" h="21600">
                <a:moveTo>
                  <a:pt x="8868" y="11762"/>
                </a:moveTo>
                <a:cubicBezTo>
                  <a:pt x="8719" y="11463"/>
                  <a:pt x="8642" y="11134"/>
                  <a:pt x="8642" y="10800"/>
                </a:cubicBezTo>
                <a:cubicBezTo>
                  <a:pt x="8642" y="9608"/>
                  <a:pt x="9608" y="8642"/>
                  <a:pt x="10800" y="8642"/>
                </a:cubicBezTo>
                <a:cubicBezTo>
                  <a:pt x="11991" y="8642"/>
                  <a:pt x="12958" y="9608"/>
                  <a:pt x="12958" y="10800"/>
                </a:cubicBezTo>
                <a:cubicBezTo>
                  <a:pt x="12958" y="11134"/>
                  <a:pt x="12880" y="11463"/>
                  <a:pt x="12731" y="11762"/>
                </a:cubicBezTo>
                <a:lnTo>
                  <a:pt x="20465" y="15617"/>
                </a:lnTo>
                <a:cubicBezTo>
                  <a:pt x="21211" y="14121"/>
                  <a:pt x="21600" y="12472"/>
                  <a:pt x="21600" y="10800"/>
                </a:cubicBezTo>
                <a:cubicBezTo>
                  <a:pt x="21600" y="4835"/>
                  <a:pt x="16764" y="0"/>
                  <a:pt x="10800" y="0"/>
                </a:cubicBezTo>
                <a:cubicBezTo>
                  <a:pt x="4835" y="0"/>
                  <a:pt x="0" y="4835"/>
                  <a:pt x="0" y="10800"/>
                </a:cubicBezTo>
                <a:cubicBezTo>
                  <a:pt x="-1" y="12472"/>
                  <a:pt x="388" y="14121"/>
                  <a:pt x="1134" y="15617"/>
                </a:cubicBezTo>
                <a:close/>
              </a:path>
            </a:pathLst>
          </a:custGeom>
          <a:solidFill>
            <a:srgbClr val="DDDDDD"/>
          </a:solidFill>
          <a:ln w="9525">
            <a:solidFill>
              <a:srgbClr val="000000"/>
            </a:solidFill>
            <a:miter lim="800000"/>
            <a:headEnd/>
            <a:tailEnd/>
          </a:ln>
        </p:spPr>
        <p:txBody>
          <a:bodyPr anchor="ctr"/>
          <a:lstStyle/>
          <a:p>
            <a:endParaRPr lang="en-US"/>
          </a:p>
        </p:txBody>
      </p:sp>
      <p:sp>
        <p:nvSpPr>
          <p:cNvPr id="48146" name="Rectangle 18"/>
          <p:cNvSpPr>
            <a:spLocks noChangeArrowheads="1"/>
          </p:cNvSpPr>
          <p:nvPr/>
        </p:nvSpPr>
        <p:spPr bwMode="auto">
          <a:xfrm flipH="1" flipV="1">
            <a:off x="5595938" y="2362200"/>
            <a:ext cx="615950" cy="269875"/>
          </a:xfrm>
          <a:prstGeom prst="rect">
            <a:avLst/>
          </a:prstGeom>
          <a:solidFill>
            <a:srgbClr val="2A6D78"/>
          </a:solidFill>
          <a:ln w="9525">
            <a:noFill/>
            <a:miter lim="800000"/>
            <a:headEnd/>
            <a:tailEnd/>
          </a:ln>
        </p:spPr>
        <p:txBody>
          <a:bodyPr anchor="ctr"/>
          <a:lstStyle/>
          <a:p>
            <a:endParaRPr lang="en-US"/>
          </a:p>
        </p:txBody>
      </p:sp>
      <p:sp>
        <p:nvSpPr>
          <p:cNvPr id="48147" name="Rectangle 19"/>
          <p:cNvSpPr>
            <a:spLocks noChangeArrowheads="1"/>
          </p:cNvSpPr>
          <p:nvPr/>
        </p:nvSpPr>
        <p:spPr bwMode="auto">
          <a:xfrm rot="5400000" flipH="1" flipV="1">
            <a:off x="5877720" y="2294731"/>
            <a:ext cx="182562" cy="276225"/>
          </a:xfrm>
          <a:prstGeom prst="rect">
            <a:avLst/>
          </a:prstGeom>
          <a:solidFill>
            <a:srgbClr val="DDDDDD"/>
          </a:solidFill>
          <a:ln w="9525">
            <a:solidFill>
              <a:srgbClr val="000000"/>
            </a:solidFill>
            <a:miter lim="800000"/>
            <a:headEnd/>
            <a:tailEnd/>
          </a:ln>
        </p:spPr>
        <p:txBody>
          <a:bodyPr anchor="ctr"/>
          <a:lstStyle/>
          <a:p>
            <a:endParaRPr lang="en-US"/>
          </a:p>
        </p:txBody>
      </p:sp>
      <p:sp>
        <p:nvSpPr>
          <p:cNvPr id="48148" name="Rectangle 20"/>
          <p:cNvSpPr>
            <a:spLocks noChangeArrowheads="1"/>
          </p:cNvSpPr>
          <p:nvPr/>
        </p:nvSpPr>
        <p:spPr bwMode="auto">
          <a:xfrm rot="5400000">
            <a:off x="1397000" y="3221038"/>
            <a:ext cx="1635125" cy="231775"/>
          </a:xfrm>
          <a:prstGeom prst="rect">
            <a:avLst/>
          </a:prstGeom>
          <a:solidFill>
            <a:srgbClr val="DDDDDD"/>
          </a:solidFill>
          <a:ln w="9525">
            <a:solidFill>
              <a:srgbClr val="000000"/>
            </a:solidFill>
            <a:miter lim="800000"/>
            <a:headEnd/>
            <a:tailEnd/>
          </a:ln>
        </p:spPr>
        <p:txBody>
          <a:bodyPr anchor="ctr"/>
          <a:lstStyle/>
          <a:p>
            <a:endParaRPr lang="en-US"/>
          </a:p>
        </p:txBody>
      </p:sp>
      <p:sp>
        <p:nvSpPr>
          <p:cNvPr id="48149" name="Rectangle 21"/>
          <p:cNvSpPr>
            <a:spLocks noChangeArrowheads="1"/>
          </p:cNvSpPr>
          <p:nvPr/>
        </p:nvSpPr>
        <p:spPr bwMode="auto">
          <a:xfrm rot="5400000">
            <a:off x="5153819" y="3228181"/>
            <a:ext cx="1633538" cy="231775"/>
          </a:xfrm>
          <a:prstGeom prst="rect">
            <a:avLst/>
          </a:prstGeom>
          <a:solidFill>
            <a:srgbClr val="DDDDDD"/>
          </a:solidFill>
          <a:ln w="9525">
            <a:solidFill>
              <a:srgbClr val="000000"/>
            </a:solidFill>
            <a:miter lim="800000"/>
            <a:headEnd/>
            <a:tailEnd/>
          </a:ln>
        </p:spPr>
        <p:txBody>
          <a:bodyPr anchor="ctr"/>
          <a:lstStyle/>
          <a:p>
            <a:endParaRPr lang="en-US"/>
          </a:p>
        </p:txBody>
      </p:sp>
      <p:sp>
        <p:nvSpPr>
          <p:cNvPr id="48150" name="Line 22"/>
          <p:cNvSpPr>
            <a:spLocks noChangeShapeType="1"/>
          </p:cNvSpPr>
          <p:nvPr/>
        </p:nvSpPr>
        <p:spPr bwMode="auto">
          <a:xfrm>
            <a:off x="5019675" y="2135188"/>
            <a:ext cx="0" cy="2395537"/>
          </a:xfrm>
          <a:prstGeom prst="line">
            <a:avLst/>
          </a:prstGeom>
          <a:noFill/>
          <a:ln w="57150">
            <a:solidFill>
              <a:srgbClr val="808080"/>
            </a:solidFill>
            <a:round/>
            <a:headEnd/>
            <a:tailEnd/>
          </a:ln>
        </p:spPr>
        <p:txBody>
          <a:bodyPr/>
          <a:lstStyle/>
          <a:p>
            <a:endParaRPr lang="en-US"/>
          </a:p>
        </p:txBody>
      </p:sp>
      <p:sp>
        <p:nvSpPr>
          <p:cNvPr id="48151" name="Line 23"/>
          <p:cNvSpPr>
            <a:spLocks noChangeShapeType="1"/>
          </p:cNvSpPr>
          <p:nvPr/>
        </p:nvSpPr>
        <p:spPr bwMode="auto">
          <a:xfrm>
            <a:off x="7315200" y="3352800"/>
            <a:ext cx="990600" cy="0"/>
          </a:xfrm>
          <a:prstGeom prst="line">
            <a:avLst/>
          </a:prstGeom>
          <a:noFill/>
          <a:ln w="69850">
            <a:solidFill>
              <a:schemeClr val="tx1"/>
            </a:solidFill>
            <a:round/>
            <a:headEnd/>
            <a:tailEnd type="triangle" w="med" len="med"/>
          </a:ln>
        </p:spPr>
        <p:txBody>
          <a:bodyPr/>
          <a:lstStyle/>
          <a:p>
            <a:endParaRPr lang="en-US"/>
          </a:p>
        </p:txBody>
      </p:sp>
      <p:sp>
        <p:nvSpPr>
          <p:cNvPr id="48152" name="Oval 24"/>
          <p:cNvSpPr>
            <a:spLocks noChangeArrowheads="1"/>
          </p:cNvSpPr>
          <p:nvPr/>
        </p:nvSpPr>
        <p:spPr bwMode="auto">
          <a:xfrm>
            <a:off x="2767013" y="3281363"/>
            <a:ext cx="96837" cy="120650"/>
          </a:xfrm>
          <a:prstGeom prst="ellipse">
            <a:avLst/>
          </a:prstGeom>
          <a:solidFill>
            <a:srgbClr val="CCCCFF"/>
          </a:solidFill>
          <a:ln w="9525">
            <a:solidFill>
              <a:srgbClr val="000000"/>
            </a:solidFill>
            <a:round/>
            <a:headEnd/>
            <a:tailEnd/>
          </a:ln>
        </p:spPr>
        <p:txBody>
          <a:bodyPr anchor="ctr"/>
          <a:lstStyle/>
          <a:p>
            <a:endParaRPr lang="en-US"/>
          </a:p>
        </p:txBody>
      </p:sp>
      <p:sp>
        <p:nvSpPr>
          <p:cNvPr id="48153" name="Line 25"/>
          <p:cNvSpPr>
            <a:spLocks noChangeShapeType="1"/>
          </p:cNvSpPr>
          <p:nvPr/>
        </p:nvSpPr>
        <p:spPr bwMode="auto">
          <a:xfrm>
            <a:off x="3233738" y="2139950"/>
            <a:ext cx="0" cy="2392363"/>
          </a:xfrm>
          <a:prstGeom prst="line">
            <a:avLst/>
          </a:prstGeom>
          <a:noFill/>
          <a:ln w="57150">
            <a:solidFill>
              <a:srgbClr val="808080"/>
            </a:solidFill>
            <a:round/>
            <a:headEnd/>
            <a:tailEnd/>
          </a:ln>
        </p:spPr>
        <p:txBody>
          <a:bodyPr/>
          <a:lstStyle/>
          <a:p>
            <a:endParaRPr lang="en-US"/>
          </a:p>
        </p:txBody>
      </p:sp>
      <p:sp>
        <p:nvSpPr>
          <p:cNvPr id="48154" name="Rectangle 26"/>
          <p:cNvSpPr>
            <a:spLocks noChangeArrowheads="1"/>
          </p:cNvSpPr>
          <p:nvPr/>
        </p:nvSpPr>
        <p:spPr bwMode="auto">
          <a:xfrm>
            <a:off x="304800" y="1600200"/>
            <a:ext cx="8534400" cy="5029200"/>
          </a:xfrm>
          <a:prstGeom prst="rect">
            <a:avLst/>
          </a:prstGeom>
          <a:noFill/>
          <a:ln w="38100" cmpd="dbl">
            <a:solidFill>
              <a:schemeClr val="tx1"/>
            </a:solidFill>
            <a:miter lim="800000"/>
            <a:headEnd/>
            <a:tailEnd/>
          </a:ln>
        </p:spPr>
        <p:txBody>
          <a:bodyPr anchor="ctr"/>
          <a:lstStyle/>
          <a:p>
            <a:endParaRPr lang="en-US"/>
          </a:p>
        </p:txBody>
      </p:sp>
      <p:sp>
        <p:nvSpPr>
          <p:cNvPr id="48155" name="Rectangle 27"/>
          <p:cNvSpPr>
            <a:spLocks noChangeArrowheads="1"/>
          </p:cNvSpPr>
          <p:nvPr/>
        </p:nvSpPr>
        <p:spPr bwMode="auto">
          <a:xfrm>
            <a:off x="2938463" y="5335588"/>
            <a:ext cx="236537" cy="50800"/>
          </a:xfrm>
          <a:prstGeom prst="rect">
            <a:avLst/>
          </a:prstGeom>
          <a:solidFill>
            <a:srgbClr val="CCCCFF"/>
          </a:solidFill>
          <a:ln w="9525">
            <a:solidFill>
              <a:srgbClr val="000000"/>
            </a:solidFill>
            <a:miter lim="800000"/>
            <a:headEnd/>
            <a:tailEnd/>
          </a:ln>
        </p:spPr>
        <p:txBody>
          <a:bodyPr anchor="ctr"/>
          <a:lstStyle/>
          <a:p>
            <a:endParaRPr lang="en-US"/>
          </a:p>
        </p:txBody>
      </p:sp>
      <p:sp>
        <p:nvSpPr>
          <p:cNvPr id="48156" name="Rectangle 28"/>
          <p:cNvSpPr>
            <a:spLocks noChangeArrowheads="1"/>
          </p:cNvSpPr>
          <p:nvPr/>
        </p:nvSpPr>
        <p:spPr bwMode="auto">
          <a:xfrm>
            <a:off x="5053013" y="5335588"/>
            <a:ext cx="236537" cy="50800"/>
          </a:xfrm>
          <a:prstGeom prst="rect">
            <a:avLst/>
          </a:prstGeom>
          <a:solidFill>
            <a:srgbClr val="CCCCFF"/>
          </a:solidFill>
          <a:ln w="9525">
            <a:solidFill>
              <a:srgbClr val="000000"/>
            </a:solidFill>
            <a:miter lim="800000"/>
            <a:headEnd/>
            <a:tailEnd/>
          </a:ln>
        </p:spPr>
        <p:txBody>
          <a:bodyPr anchor="ctr"/>
          <a:lstStyle/>
          <a:p>
            <a:endParaRPr lang="en-US"/>
          </a:p>
        </p:txBody>
      </p:sp>
      <p:sp>
        <p:nvSpPr>
          <p:cNvPr id="48157" name="AutoShape 29"/>
          <p:cNvSpPr>
            <a:spLocks noChangeArrowheads="1"/>
          </p:cNvSpPr>
          <p:nvPr/>
        </p:nvSpPr>
        <p:spPr bwMode="auto">
          <a:xfrm rot="-5400000">
            <a:off x="2542382" y="5217319"/>
            <a:ext cx="344487" cy="377825"/>
          </a:xfrm>
          <a:custGeom>
            <a:avLst/>
            <a:gdLst>
              <a:gd name="T0" fmla="*/ 43810900 w 21600"/>
              <a:gd name="T1" fmla="*/ 0 h 21600"/>
              <a:gd name="T2" fmla="*/ 13634125 w 21600"/>
              <a:gd name="T3" fmla="*/ 57800715 h 21600"/>
              <a:gd name="T4" fmla="*/ 43810900 w 21600"/>
              <a:gd name="T5" fmla="*/ 35975845 h 21600"/>
              <a:gd name="T6" fmla="*/ 73987456 w 21600"/>
              <a:gd name="T7" fmla="*/ 57800715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6722" y="10800"/>
                </a:moveTo>
                <a:cubicBezTo>
                  <a:pt x="6722" y="8547"/>
                  <a:pt x="8547" y="6722"/>
                  <a:pt x="10800" y="6722"/>
                </a:cubicBezTo>
                <a:cubicBezTo>
                  <a:pt x="13052" y="6721"/>
                  <a:pt x="14877" y="8547"/>
                  <a:pt x="14878" y="10799"/>
                </a:cubicBezTo>
                <a:lnTo>
                  <a:pt x="21600" y="10800"/>
                </a:lnTo>
                <a:cubicBezTo>
                  <a:pt x="21600" y="4835"/>
                  <a:pt x="16764" y="0"/>
                  <a:pt x="10800" y="0"/>
                </a:cubicBezTo>
                <a:cubicBezTo>
                  <a:pt x="4835" y="0"/>
                  <a:pt x="0" y="4835"/>
                  <a:pt x="0" y="10800"/>
                </a:cubicBezTo>
                <a:close/>
              </a:path>
            </a:pathLst>
          </a:custGeom>
          <a:solidFill>
            <a:srgbClr val="DDDDDD"/>
          </a:solidFill>
          <a:ln w="9525">
            <a:solidFill>
              <a:srgbClr val="000000"/>
            </a:solidFill>
            <a:miter lim="800000"/>
            <a:headEnd/>
            <a:tailEnd/>
          </a:ln>
        </p:spPr>
        <p:txBody>
          <a:bodyPr anchor="ctr"/>
          <a:lstStyle/>
          <a:p>
            <a:endParaRPr lang="en-US"/>
          </a:p>
        </p:txBody>
      </p:sp>
      <p:sp>
        <p:nvSpPr>
          <p:cNvPr id="48158" name="Rectangle 30"/>
          <p:cNvSpPr>
            <a:spLocks noChangeArrowheads="1"/>
          </p:cNvSpPr>
          <p:nvPr/>
        </p:nvSpPr>
        <p:spPr bwMode="auto">
          <a:xfrm>
            <a:off x="2455863" y="5418138"/>
            <a:ext cx="319087" cy="238125"/>
          </a:xfrm>
          <a:prstGeom prst="rect">
            <a:avLst/>
          </a:prstGeom>
          <a:solidFill>
            <a:srgbClr val="FFFFFF"/>
          </a:solidFill>
          <a:ln w="9525">
            <a:solidFill>
              <a:srgbClr val="FFFFFF"/>
            </a:solidFill>
            <a:miter lim="800000"/>
            <a:headEnd/>
            <a:tailEnd/>
          </a:ln>
        </p:spPr>
        <p:txBody>
          <a:bodyPr anchor="ctr"/>
          <a:lstStyle/>
          <a:p>
            <a:endParaRPr lang="en-US"/>
          </a:p>
        </p:txBody>
      </p:sp>
      <p:sp>
        <p:nvSpPr>
          <p:cNvPr id="48159" name="Rectangle 31"/>
          <p:cNvSpPr>
            <a:spLocks noChangeArrowheads="1"/>
          </p:cNvSpPr>
          <p:nvPr/>
        </p:nvSpPr>
        <p:spPr bwMode="auto">
          <a:xfrm>
            <a:off x="2522538" y="5394325"/>
            <a:ext cx="115887" cy="346075"/>
          </a:xfrm>
          <a:prstGeom prst="rect">
            <a:avLst/>
          </a:prstGeom>
          <a:solidFill>
            <a:srgbClr val="CCCCFF"/>
          </a:solidFill>
          <a:ln w="9525">
            <a:solidFill>
              <a:srgbClr val="000000"/>
            </a:solidFill>
            <a:miter lim="800000"/>
            <a:headEnd/>
            <a:tailEnd/>
          </a:ln>
        </p:spPr>
        <p:txBody>
          <a:bodyPr anchor="ctr"/>
          <a:lstStyle/>
          <a:p>
            <a:endParaRPr lang="en-US"/>
          </a:p>
        </p:txBody>
      </p:sp>
      <p:grpSp>
        <p:nvGrpSpPr>
          <p:cNvPr id="2" name="Group 32"/>
          <p:cNvGrpSpPr>
            <a:grpSpLocks/>
          </p:cNvGrpSpPr>
          <p:nvPr/>
        </p:nvGrpSpPr>
        <p:grpSpPr bwMode="auto">
          <a:xfrm>
            <a:off x="2111375" y="5368925"/>
            <a:ext cx="3971925" cy="231775"/>
            <a:chOff x="2888" y="3156"/>
            <a:chExt cx="1748" cy="132"/>
          </a:xfrm>
        </p:grpSpPr>
        <p:sp>
          <p:nvSpPr>
            <p:cNvPr id="48199" name="Oval 33"/>
            <p:cNvSpPr>
              <a:spLocks noChangeArrowheads="1"/>
            </p:cNvSpPr>
            <p:nvPr/>
          </p:nvSpPr>
          <p:spPr bwMode="auto">
            <a:xfrm>
              <a:off x="4544" y="3160"/>
              <a:ext cx="92" cy="128"/>
            </a:xfrm>
            <a:prstGeom prst="ellipse">
              <a:avLst/>
            </a:prstGeom>
            <a:solidFill>
              <a:srgbClr val="DDDDDD"/>
            </a:solidFill>
            <a:ln w="9525">
              <a:solidFill>
                <a:srgbClr val="000000"/>
              </a:solidFill>
              <a:round/>
              <a:headEnd/>
              <a:tailEnd/>
            </a:ln>
          </p:spPr>
          <p:txBody>
            <a:bodyPr anchor="ctr"/>
            <a:lstStyle/>
            <a:p>
              <a:endParaRPr lang="en-US"/>
            </a:p>
          </p:txBody>
        </p:sp>
        <p:sp>
          <p:nvSpPr>
            <p:cNvPr id="48200" name="Oval 34"/>
            <p:cNvSpPr>
              <a:spLocks noChangeArrowheads="1"/>
            </p:cNvSpPr>
            <p:nvPr/>
          </p:nvSpPr>
          <p:spPr bwMode="auto">
            <a:xfrm>
              <a:off x="2888" y="3160"/>
              <a:ext cx="92" cy="128"/>
            </a:xfrm>
            <a:prstGeom prst="ellipse">
              <a:avLst/>
            </a:prstGeom>
            <a:solidFill>
              <a:srgbClr val="DDDDDD"/>
            </a:solidFill>
            <a:ln w="9525">
              <a:solidFill>
                <a:srgbClr val="000000"/>
              </a:solidFill>
              <a:round/>
              <a:headEnd/>
              <a:tailEnd/>
            </a:ln>
          </p:spPr>
          <p:txBody>
            <a:bodyPr anchor="ctr"/>
            <a:lstStyle/>
            <a:p>
              <a:endParaRPr lang="en-US"/>
            </a:p>
          </p:txBody>
        </p:sp>
        <p:grpSp>
          <p:nvGrpSpPr>
            <p:cNvPr id="3" name="Group 35"/>
            <p:cNvGrpSpPr>
              <a:grpSpLocks/>
            </p:cNvGrpSpPr>
            <p:nvPr/>
          </p:nvGrpSpPr>
          <p:grpSpPr bwMode="auto">
            <a:xfrm>
              <a:off x="2922" y="3156"/>
              <a:ext cx="1677" cy="132"/>
              <a:chOff x="2970" y="3156"/>
              <a:chExt cx="1677" cy="132"/>
            </a:xfrm>
          </p:grpSpPr>
          <p:sp>
            <p:nvSpPr>
              <p:cNvPr id="48202" name="Rectangle 36"/>
              <p:cNvSpPr>
                <a:spLocks noChangeArrowheads="1"/>
              </p:cNvSpPr>
              <p:nvPr/>
            </p:nvSpPr>
            <p:spPr bwMode="auto">
              <a:xfrm>
                <a:off x="3000" y="3168"/>
                <a:ext cx="1632" cy="112"/>
              </a:xfrm>
              <a:prstGeom prst="rect">
                <a:avLst/>
              </a:prstGeom>
              <a:solidFill>
                <a:srgbClr val="DDDDDD"/>
              </a:solidFill>
              <a:ln w="9525">
                <a:solidFill>
                  <a:srgbClr val="000000"/>
                </a:solidFill>
                <a:miter lim="800000"/>
                <a:headEnd/>
                <a:tailEnd/>
              </a:ln>
            </p:spPr>
            <p:txBody>
              <a:bodyPr anchor="ctr"/>
              <a:lstStyle/>
              <a:p>
                <a:endParaRPr lang="en-US"/>
              </a:p>
            </p:txBody>
          </p:sp>
          <p:sp>
            <p:nvSpPr>
              <p:cNvPr id="48203" name="Rectangle 37"/>
              <p:cNvSpPr>
                <a:spLocks noChangeArrowheads="1"/>
              </p:cNvSpPr>
              <p:nvPr/>
            </p:nvSpPr>
            <p:spPr bwMode="auto">
              <a:xfrm>
                <a:off x="2970" y="3156"/>
                <a:ext cx="96" cy="132"/>
              </a:xfrm>
              <a:prstGeom prst="rect">
                <a:avLst/>
              </a:prstGeom>
              <a:solidFill>
                <a:srgbClr val="DDDDDD"/>
              </a:solidFill>
              <a:ln w="9525">
                <a:solidFill>
                  <a:srgbClr val="000000"/>
                </a:solidFill>
                <a:miter lim="800000"/>
                <a:headEnd/>
                <a:tailEnd/>
              </a:ln>
            </p:spPr>
            <p:txBody>
              <a:bodyPr anchor="ctr"/>
              <a:lstStyle/>
              <a:p>
                <a:endParaRPr lang="en-US"/>
              </a:p>
            </p:txBody>
          </p:sp>
          <p:sp>
            <p:nvSpPr>
              <p:cNvPr id="48204" name="Rectangle 38"/>
              <p:cNvSpPr>
                <a:spLocks noChangeArrowheads="1"/>
              </p:cNvSpPr>
              <p:nvPr/>
            </p:nvSpPr>
            <p:spPr bwMode="auto">
              <a:xfrm>
                <a:off x="4551" y="3156"/>
                <a:ext cx="96" cy="132"/>
              </a:xfrm>
              <a:prstGeom prst="rect">
                <a:avLst/>
              </a:prstGeom>
              <a:solidFill>
                <a:srgbClr val="DDDDDD"/>
              </a:solidFill>
              <a:ln w="9525">
                <a:solidFill>
                  <a:srgbClr val="000000"/>
                </a:solidFill>
                <a:miter lim="800000"/>
                <a:headEnd/>
                <a:tailEnd/>
              </a:ln>
            </p:spPr>
            <p:txBody>
              <a:bodyPr anchor="ctr"/>
              <a:lstStyle/>
              <a:p>
                <a:endParaRPr lang="en-US"/>
              </a:p>
            </p:txBody>
          </p:sp>
        </p:grpSp>
      </p:grpSp>
      <p:sp>
        <p:nvSpPr>
          <p:cNvPr id="48161" name="Line 39"/>
          <p:cNvSpPr>
            <a:spLocks noChangeShapeType="1"/>
          </p:cNvSpPr>
          <p:nvPr/>
        </p:nvSpPr>
        <p:spPr bwMode="auto">
          <a:xfrm flipV="1">
            <a:off x="7162800" y="5257800"/>
            <a:ext cx="685800" cy="22226"/>
          </a:xfrm>
          <a:prstGeom prst="line">
            <a:avLst/>
          </a:prstGeom>
          <a:noFill/>
          <a:ln w="50800">
            <a:solidFill>
              <a:schemeClr val="tx1"/>
            </a:solidFill>
            <a:round/>
            <a:headEnd/>
            <a:tailEnd type="triangle" w="med" len="med"/>
          </a:ln>
        </p:spPr>
        <p:txBody>
          <a:bodyPr/>
          <a:lstStyle/>
          <a:p>
            <a:endParaRPr lang="en-US"/>
          </a:p>
        </p:txBody>
      </p:sp>
      <p:sp>
        <p:nvSpPr>
          <p:cNvPr id="48162" name="Rectangle 40"/>
          <p:cNvSpPr>
            <a:spLocks noChangeArrowheads="1"/>
          </p:cNvSpPr>
          <p:nvPr/>
        </p:nvSpPr>
        <p:spPr bwMode="auto">
          <a:xfrm>
            <a:off x="1728788" y="5535613"/>
            <a:ext cx="4752975" cy="492125"/>
          </a:xfrm>
          <a:prstGeom prst="rect">
            <a:avLst/>
          </a:prstGeom>
          <a:solidFill>
            <a:srgbClr val="C0C0C0">
              <a:alpha val="50195"/>
            </a:srgbClr>
          </a:solidFill>
          <a:ln w="9525">
            <a:noFill/>
            <a:miter lim="800000"/>
            <a:headEnd/>
            <a:tailEnd/>
          </a:ln>
        </p:spPr>
        <p:txBody>
          <a:bodyPr anchor="ctr"/>
          <a:lstStyle/>
          <a:p>
            <a:endParaRPr lang="en-US"/>
          </a:p>
        </p:txBody>
      </p:sp>
      <p:grpSp>
        <p:nvGrpSpPr>
          <p:cNvPr id="4" name="Group 41"/>
          <p:cNvGrpSpPr>
            <a:grpSpLocks/>
          </p:cNvGrpSpPr>
          <p:nvPr/>
        </p:nvGrpSpPr>
        <p:grpSpPr bwMode="auto">
          <a:xfrm>
            <a:off x="2713038" y="5218113"/>
            <a:ext cx="4333875" cy="127000"/>
            <a:chOff x="3178" y="3070"/>
            <a:chExt cx="2086" cy="72"/>
          </a:xfrm>
        </p:grpSpPr>
        <p:sp>
          <p:nvSpPr>
            <p:cNvPr id="48195" name="Rectangle 42"/>
            <p:cNvSpPr>
              <a:spLocks noChangeArrowheads="1"/>
            </p:cNvSpPr>
            <p:nvPr/>
          </p:nvSpPr>
          <p:spPr bwMode="auto">
            <a:xfrm>
              <a:off x="3206" y="3078"/>
              <a:ext cx="1640" cy="56"/>
            </a:xfrm>
            <a:prstGeom prst="rect">
              <a:avLst/>
            </a:prstGeom>
            <a:solidFill>
              <a:srgbClr val="DDDDDD"/>
            </a:solidFill>
            <a:ln w="9525">
              <a:solidFill>
                <a:srgbClr val="000000"/>
              </a:solidFill>
              <a:miter lim="800000"/>
              <a:headEnd/>
              <a:tailEnd/>
            </a:ln>
          </p:spPr>
          <p:txBody>
            <a:bodyPr anchor="ctr"/>
            <a:lstStyle/>
            <a:p>
              <a:endParaRPr lang="en-US"/>
            </a:p>
          </p:txBody>
        </p:sp>
        <p:sp>
          <p:nvSpPr>
            <p:cNvPr id="48196" name="Rectangle 43"/>
            <p:cNvSpPr>
              <a:spLocks noChangeArrowheads="1"/>
            </p:cNvSpPr>
            <p:nvPr/>
          </p:nvSpPr>
          <p:spPr bwMode="auto">
            <a:xfrm>
              <a:off x="3178" y="3070"/>
              <a:ext cx="78" cy="72"/>
            </a:xfrm>
            <a:prstGeom prst="rect">
              <a:avLst/>
            </a:prstGeom>
            <a:solidFill>
              <a:srgbClr val="DDDDDD"/>
            </a:solidFill>
            <a:ln w="9525">
              <a:solidFill>
                <a:srgbClr val="000000"/>
              </a:solidFill>
              <a:miter lim="800000"/>
              <a:headEnd/>
              <a:tailEnd/>
            </a:ln>
          </p:spPr>
          <p:txBody>
            <a:bodyPr anchor="ctr"/>
            <a:lstStyle/>
            <a:p>
              <a:endParaRPr lang="en-US"/>
            </a:p>
          </p:txBody>
        </p:sp>
        <p:sp>
          <p:nvSpPr>
            <p:cNvPr id="48197" name="Rectangle 44"/>
            <p:cNvSpPr>
              <a:spLocks noChangeArrowheads="1"/>
            </p:cNvSpPr>
            <p:nvPr/>
          </p:nvSpPr>
          <p:spPr bwMode="auto">
            <a:xfrm>
              <a:off x="4880" y="3078"/>
              <a:ext cx="384" cy="56"/>
            </a:xfrm>
            <a:prstGeom prst="rect">
              <a:avLst/>
            </a:prstGeom>
            <a:solidFill>
              <a:srgbClr val="DDDDDD"/>
            </a:solidFill>
            <a:ln w="9525">
              <a:solidFill>
                <a:srgbClr val="000000"/>
              </a:solidFill>
              <a:prstDash val="sysDot"/>
              <a:miter lim="800000"/>
              <a:headEnd/>
              <a:tailEnd/>
            </a:ln>
          </p:spPr>
          <p:txBody>
            <a:bodyPr anchor="ctr"/>
            <a:lstStyle/>
            <a:p>
              <a:endParaRPr lang="en-US"/>
            </a:p>
          </p:txBody>
        </p:sp>
        <p:sp>
          <p:nvSpPr>
            <p:cNvPr id="48198" name="Rectangle 45"/>
            <p:cNvSpPr>
              <a:spLocks noChangeArrowheads="1"/>
            </p:cNvSpPr>
            <p:nvPr/>
          </p:nvSpPr>
          <p:spPr bwMode="auto">
            <a:xfrm>
              <a:off x="4822" y="3070"/>
              <a:ext cx="78" cy="72"/>
            </a:xfrm>
            <a:prstGeom prst="rect">
              <a:avLst/>
            </a:prstGeom>
            <a:solidFill>
              <a:srgbClr val="DDDDDD"/>
            </a:solidFill>
            <a:ln w="9525">
              <a:solidFill>
                <a:srgbClr val="000000"/>
              </a:solidFill>
              <a:miter lim="800000"/>
              <a:headEnd/>
              <a:tailEnd/>
            </a:ln>
          </p:spPr>
          <p:txBody>
            <a:bodyPr anchor="ctr"/>
            <a:lstStyle/>
            <a:p>
              <a:endParaRPr lang="en-US"/>
            </a:p>
          </p:txBody>
        </p:sp>
      </p:grpSp>
      <p:sp>
        <p:nvSpPr>
          <p:cNvPr id="201774" name="Text Box 46"/>
          <p:cNvSpPr txBox="1">
            <a:spLocks noChangeArrowheads="1"/>
          </p:cNvSpPr>
          <p:nvPr/>
        </p:nvSpPr>
        <p:spPr bwMode="auto">
          <a:xfrm>
            <a:off x="381000" y="5105400"/>
            <a:ext cx="1712913" cy="438150"/>
          </a:xfrm>
          <a:prstGeom prst="rect">
            <a:avLst/>
          </a:prstGeom>
          <a:noFill/>
          <a:ln w="9525">
            <a:noFill/>
            <a:miter lim="800000"/>
            <a:headEnd/>
            <a:tailEnd/>
          </a:ln>
        </p:spPr>
        <p:txBody>
          <a:bodyPr/>
          <a:lstStyle/>
          <a:p>
            <a:pPr>
              <a:defRPr/>
            </a:pPr>
            <a:r>
              <a:rPr lang="en-US" sz="2400" dirty="0"/>
              <a:t>Water level</a:t>
            </a:r>
            <a:endParaRPr lang="en-US" sz="2400" b="1" dirty="0">
              <a:effectLst>
                <a:outerShdw blurRad="38100" dist="38100" dir="2700000" algn="tl">
                  <a:srgbClr val="000000"/>
                </a:outerShdw>
              </a:effectLst>
            </a:endParaRPr>
          </a:p>
        </p:txBody>
      </p:sp>
      <p:sp>
        <p:nvSpPr>
          <p:cNvPr id="48165" name="Line 47"/>
          <p:cNvSpPr>
            <a:spLocks noChangeShapeType="1"/>
          </p:cNvSpPr>
          <p:nvPr/>
        </p:nvSpPr>
        <p:spPr bwMode="auto">
          <a:xfrm flipV="1">
            <a:off x="609600" y="5562600"/>
            <a:ext cx="1047750" cy="0"/>
          </a:xfrm>
          <a:prstGeom prst="line">
            <a:avLst/>
          </a:prstGeom>
          <a:noFill/>
          <a:ln w="9525">
            <a:solidFill>
              <a:schemeClr val="tx1"/>
            </a:solidFill>
            <a:round/>
            <a:headEnd/>
            <a:tailEnd/>
          </a:ln>
        </p:spPr>
        <p:txBody>
          <a:bodyPr/>
          <a:lstStyle/>
          <a:p>
            <a:endParaRPr lang="en-US"/>
          </a:p>
        </p:txBody>
      </p:sp>
      <p:sp>
        <p:nvSpPr>
          <p:cNvPr id="201776" name="Text Box 48"/>
          <p:cNvSpPr txBox="1">
            <a:spLocks noChangeArrowheads="1"/>
          </p:cNvSpPr>
          <p:nvPr/>
        </p:nvSpPr>
        <p:spPr bwMode="auto">
          <a:xfrm>
            <a:off x="2876550" y="5330825"/>
            <a:ext cx="3143250" cy="231775"/>
          </a:xfrm>
          <a:prstGeom prst="rect">
            <a:avLst/>
          </a:prstGeom>
          <a:noFill/>
          <a:ln w="9525">
            <a:noFill/>
            <a:miter lim="800000"/>
            <a:headEnd/>
            <a:tailEnd/>
          </a:ln>
        </p:spPr>
        <p:txBody>
          <a:bodyPr/>
          <a:lstStyle/>
          <a:p>
            <a:pPr>
              <a:defRPr/>
            </a:pPr>
            <a:r>
              <a:rPr lang="en-US" sz="2000" dirty="0">
                <a:solidFill>
                  <a:srgbClr val="000000"/>
                </a:solidFill>
              </a:rPr>
              <a:t>8” PVC Floatation pipe</a:t>
            </a:r>
            <a:endParaRPr lang="en-US" sz="2000" b="1" dirty="0">
              <a:solidFill>
                <a:srgbClr val="EBFFEB"/>
              </a:solidFill>
              <a:effectLst>
                <a:outerShdw blurRad="38100" dist="38100" dir="2700000" algn="tl">
                  <a:srgbClr val="000000"/>
                </a:outerShdw>
              </a:effectLst>
            </a:endParaRPr>
          </a:p>
        </p:txBody>
      </p:sp>
      <p:sp>
        <p:nvSpPr>
          <p:cNvPr id="201777" name="Text Box 49"/>
          <p:cNvSpPr txBox="1">
            <a:spLocks noChangeArrowheads="1"/>
          </p:cNvSpPr>
          <p:nvPr/>
        </p:nvSpPr>
        <p:spPr bwMode="auto">
          <a:xfrm>
            <a:off x="2638424" y="6108700"/>
            <a:ext cx="3152775" cy="596900"/>
          </a:xfrm>
          <a:prstGeom prst="rect">
            <a:avLst/>
          </a:prstGeom>
          <a:noFill/>
          <a:ln w="9525">
            <a:noFill/>
            <a:miter lim="800000"/>
            <a:headEnd/>
            <a:tailEnd/>
          </a:ln>
        </p:spPr>
        <p:txBody>
          <a:bodyPr/>
          <a:lstStyle/>
          <a:p>
            <a:pPr>
              <a:defRPr/>
            </a:pPr>
            <a:r>
              <a:rPr lang="en-US" sz="2400" dirty="0"/>
              <a:t>Submerged suction</a:t>
            </a:r>
            <a:endParaRPr lang="en-US" sz="2400" b="1" dirty="0">
              <a:effectLst>
                <a:outerShdw blurRad="38100" dist="38100" dir="2700000" algn="tl">
                  <a:srgbClr val="000000"/>
                </a:outerShdw>
              </a:effectLst>
            </a:endParaRPr>
          </a:p>
        </p:txBody>
      </p:sp>
      <p:sp>
        <p:nvSpPr>
          <p:cNvPr id="48168" name="Line 50"/>
          <p:cNvSpPr>
            <a:spLocks noChangeShapeType="1"/>
          </p:cNvSpPr>
          <p:nvPr/>
        </p:nvSpPr>
        <p:spPr bwMode="auto">
          <a:xfrm flipH="1" flipV="1">
            <a:off x="2727325" y="5797550"/>
            <a:ext cx="777875" cy="374650"/>
          </a:xfrm>
          <a:prstGeom prst="line">
            <a:avLst/>
          </a:prstGeom>
          <a:noFill/>
          <a:ln w="50800">
            <a:solidFill>
              <a:schemeClr val="tx1"/>
            </a:solidFill>
            <a:round/>
            <a:headEnd/>
            <a:tailEnd type="triangle"/>
          </a:ln>
        </p:spPr>
        <p:txBody>
          <a:bodyPr/>
          <a:lstStyle/>
          <a:p>
            <a:endParaRPr lang="en-US"/>
          </a:p>
        </p:txBody>
      </p:sp>
      <p:sp>
        <p:nvSpPr>
          <p:cNvPr id="201779" name="Text Box 51"/>
          <p:cNvSpPr txBox="1">
            <a:spLocks noChangeArrowheads="1"/>
          </p:cNvSpPr>
          <p:nvPr/>
        </p:nvSpPr>
        <p:spPr bwMode="auto">
          <a:xfrm>
            <a:off x="2830512" y="4876800"/>
            <a:ext cx="2351087" cy="434975"/>
          </a:xfrm>
          <a:prstGeom prst="rect">
            <a:avLst/>
          </a:prstGeom>
          <a:noFill/>
          <a:ln w="9525">
            <a:noFill/>
            <a:miter lim="800000"/>
            <a:headEnd/>
            <a:tailEnd/>
          </a:ln>
        </p:spPr>
        <p:txBody>
          <a:bodyPr/>
          <a:lstStyle/>
          <a:p>
            <a:pPr>
              <a:defRPr/>
            </a:pPr>
            <a:r>
              <a:rPr lang="en-US" sz="2400" dirty="0"/>
              <a:t>Suction pipe</a:t>
            </a:r>
            <a:endParaRPr lang="en-US" sz="2400" b="1" dirty="0">
              <a:effectLst>
                <a:outerShdw blurRad="38100" dist="38100" dir="2700000" algn="tl">
                  <a:srgbClr val="000000"/>
                </a:outerShdw>
              </a:effectLst>
            </a:endParaRPr>
          </a:p>
        </p:txBody>
      </p:sp>
      <p:sp>
        <p:nvSpPr>
          <p:cNvPr id="201780" name="Text Box 52"/>
          <p:cNvSpPr txBox="1">
            <a:spLocks noChangeArrowheads="1"/>
          </p:cNvSpPr>
          <p:nvPr/>
        </p:nvSpPr>
        <p:spPr bwMode="auto">
          <a:xfrm>
            <a:off x="7107238" y="4784725"/>
            <a:ext cx="1655762" cy="473075"/>
          </a:xfrm>
          <a:prstGeom prst="rect">
            <a:avLst/>
          </a:prstGeom>
          <a:noFill/>
          <a:ln w="9525">
            <a:noFill/>
            <a:miter lim="800000"/>
            <a:headEnd/>
            <a:tailEnd/>
          </a:ln>
        </p:spPr>
        <p:txBody>
          <a:bodyPr/>
          <a:lstStyle/>
          <a:p>
            <a:pPr>
              <a:defRPr/>
            </a:pPr>
            <a:r>
              <a:rPr lang="en-US" sz="2400" dirty="0"/>
              <a:t>To pump</a:t>
            </a:r>
            <a:endParaRPr lang="en-US" sz="2400" b="1" dirty="0">
              <a:effectLst>
                <a:outerShdw blurRad="38100" dist="38100" dir="2700000" algn="tl">
                  <a:srgbClr val="000000"/>
                </a:outerShdw>
              </a:effectLst>
            </a:endParaRPr>
          </a:p>
        </p:txBody>
      </p:sp>
      <p:sp>
        <p:nvSpPr>
          <p:cNvPr id="201781" name="Text Box 53"/>
          <p:cNvSpPr txBox="1">
            <a:spLocks noChangeArrowheads="1"/>
          </p:cNvSpPr>
          <p:nvPr/>
        </p:nvSpPr>
        <p:spPr bwMode="auto">
          <a:xfrm>
            <a:off x="2667000" y="1676400"/>
            <a:ext cx="3048000" cy="620713"/>
          </a:xfrm>
          <a:prstGeom prst="rect">
            <a:avLst/>
          </a:prstGeom>
          <a:noFill/>
          <a:ln w="9525">
            <a:noFill/>
            <a:miter lim="800000"/>
            <a:headEnd/>
            <a:tailEnd/>
          </a:ln>
        </p:spPr>
        <p:txBody>
          <a:bodyPr/>
          <a:lstStyle/>
          <a:p>
            <a:pPr>
              <a:defRPr/>
            </a:pPr>
            <a:r>
              <a:rPr lang="en-US" sz="2400" dirty="0"/>
              <a:t>8” PVC floatation pipe</a:t>
            </a:r>
            <a:endParaRPr lang="en-US" sz="2400" b="1" dirty="0">
              <a:effectLst>
                <a:outerShdw blurRad="38100" dist="38100" dir="2700000" algn="tl">
                  <a:srgbClr val="000000"/>
                </a:outerShdw>
              </a:effectLst>
            </a:endParaRPr>
          </a:p>
        </p:txBody>
      </p:sp>
      <p:sp>
        <p:nvSpPr>
          <p:cNvPr id="201782" name="Text Box 54"/>
          <p:cNvSpPr txBox="1">
            <a:spLocks noChangeArrowheads="1"/>
          </p:cNvSpPr>
          <p:nvPr/>
        </p:nvSpPr>
        <p:spPr bwMode="auto">
          <a:xfrm>
            <a:off x="3276600" y="2895600"/>
            <a:ext cx="2501900" cy="381000"/>
          </a:xfrm>
          <a:prstGeom prst="rect">
            <a:avLst/>
          </a:prstGeom>
          <a:noFill/>
          <a:ln w="9525">
            <a:noFill/>
            <a:miter lim="800000"/>
            <a:headEnd/>
            <a:tailEnd/>
          </a:ln>
        </p:spPr>
        <p:txBody>
          <a:bodyPr/>
          <a:lstStyle/>
          <a:p>
            <a:pPr>
              <a:defRPr/>
            </a:pPr>
            <a:r>
              <a:rPr lang="en-US" sz="2400" dirty="0"/>
              <a:t>Suction pipe</a:t>
            </a:r>
            <a:endParaRPr lang="en-US" sz="2400" b="1" dirty="0">
              <a:effectLst>
                <a:outerShdw blurRad="38100" dist="38100" dir="2700000" algn="tl">
                  <a:srgbClr val="000000"/>
                </a:outerShdw>
              </a:effectLst>
            </a:endParaRPr>
          </a:p>
        </p:txBody>
      </p:sp>
      <p:sp>
        <p:nvSpPr>
          <p:cNvPr id="201783" name="Text Box 55"/>
          <p:cNvSpPr txBox="1">
            <a:spLocks noChangeArrowheads="1"/>
          </p:cNvSpPr>
          <p:nvPr/>
        </p:nvSpPr>
        <p:spPr bwMode="auto">
          <a:xfrm>
            <a:off x="3703638" y="3581400"/>
            <a:ext cx="1325562" cy="838200"/>
          </a:xfrm>
          <a:prstGeom prst="rect">
            <a:avLst/>
          </a:prstGeom>
          <a:noFill/>
          <a:ln w="9525">
            <a:noFill/>
            <a:miter lim="800000"/>
            <a:headEnd/>
            <a:tailEnd/>
          </a:ln>
        </p:spPr>
        <p:txBody>
          <a:bodyPr/>
          <a:lstStyle/>
          <a:p>
            <a:pPr>
              <a:defRPr/>
            </a:pPr>
            <a:r>
              <a:rPr lang="en-US" sz="2400" dirty="0"/>
              <a:t>2”x 4” braces</a:t>
            </a:r>
            <a:endParaRPr lang="en-US" sz="2400" b="1" dirty="0">
              <a:effectLst>
                <a:outerShdw blurRad="38100" dist="38100" dir="2700000" algn="tl">
                  <a:srgbClr val="000000"/>
                </a:outerShdw>
              </a:effectLst>
            </a:endParaRPr>
          </a:p>
        </p:txBody>
      </p:sp>
      <p:sp>
        <p:nvSpPr>
          <p:cNvPr id="48174" name="Line 56"/>
          <p:cNvSpPr>
            <a:spLocks noChangeShapeType="1"/>
          </p:cNvSpPr>
          <p:nvPr/>
        </p:nvSpPr>
        <p:spPr bwMode="auto">
          <a:xfrm flipH="1" flipV="1">
            <a:off x="3257550" y="3792538"/>
            <a:ext cx="349250" cy="223837"/>
          </a:xfrm>
          <a:prstGeom prst="line">
            <a:avLst/>
          </a:prstGeom>
          <a:noFill/>
          <a:ln w="9525">
            <a:solidFill>
              <a:schemeClr val="tx1"/>
            </a:solidFill>
            <a:round/>
            <a:headEnd/>
            <a:tailEnd/>
          </a:ln>
        </p:spPr>
        <p:txBody>
          <a:bodyPr/>
          <a:lstStyle/>
          <a:p>
            <a:endParaRPr lang="en-US"/>
          </a:p>
        </p:txBody>
      </p:sp>
      <p:sp>
        <p:nvSpPr>
          <p:cNvPr id="48175" name="Line 57"/>
          <p:cNvSpPr>
            <a:spLocks noChangeShapeType="1"/>
          </p:cNvSpPr>
          <p:nvPr/>
        </p:nvSpPr>
        <p:spPr bwMode="auto">
          <a:xfrm flipV="1">
            <a:off x="4645025" y="3792538"/>
            <a:ext cx="349250" cy="204787"/>
          </a:xfrm>
          <a:prstGeom prst="line">
            <a:avLst/>
          </a:prstGeom>
          <a:noFill/>
          <a:ln w="9525">
            <a:solidFill>
              <a:schemeClr val="tx1"/>
            </a:solidFill>
            <a:round/>
            <a:headEnd/>
            <a:tailEnd/>
          </a:ln>
        </p:spPr>
        <p:txBody>
          <a:bodyPr/>
          <a:lstStyle/>
          <a:p>
            <a:endParaRPr lang="en-US"/>
          </a:p>
        </p:txBody>
      </p:sp>
      <p:sp>
        <p:nvSpPr>
          <p:cNvPr id="201786" name="Text Box 58"/>
          <p:cNvSpPr txBox="1">
            <a:spLocks noChangeArrowheads="1"/>
          </p:cNvSpPr>
          <p:nvPr/>
        </p:nvSpPr>
        <p:spPr bwMode="auto">
          <a:xfrm>
            <a:off x="6873875" y="2895600"/>
            <a:ext cx="1584325" cy="441325"/>
          </a:xfrm>
          <a:prstGeom prst="rect">
            <a:avLst/>
          </a:prstGeom>
          <a:noFill/>
          <a:ln w="9525">
            <a:noFill/>
            <a:miter lim="800000"/>
            <a:headEnd/>
            <a:tailEnd/>
          </a:ln>
        </p:spPr>
        <p:txBody>
          <a:bodyPr/>
          <a:lstStyle/>
          <a:p>
            <a:pPr>
              <a:defRPr/>
            </a:pPr>
            <a:r>
              <a:rPr lang="en-US" sz="2400" dirty="0"/>
              <a:t>To pump</a:t>
            </a:r>
            <a:endParaRPr lang="en-US" sz="2400" b="1" dirty="0">
              <a:effectLst>
                <a:outerShdw blurRad="38100" dist="38100" dir="2700000" algn="tl">
                  <a:srgbClr val="000000"/>
                </a:outerShdw>
              </a:effectLst>
            </a:endParaRPr>
          </a:p>
        </p:txBody>
      </p:sp>
      <p:sp>
        <p:nvSpPr>
          <p:cNvPr id="48177" name="Line 59"/>
          <p:cNvSpPr>
            <a:spLocks noChangeShapeType="1"/>
          </p:cNvSpPr>
          <p:nvPr/>
        </p:nvSpPr>
        <p:spPr bwMode="auto">
          <a:xfrm>
            <a:off x="1166813" y="4759325"/>
            <a:ext cx="6457950" cy="0"/>
          </a:xfrm>
          <a:prstGeom prst="line">
            <a:avLst/>
          </a:prstGeom>
          <a:noFill/>
          <a:ln w="38100" cmpd="dbl">
            <a:solidFill>
              <a:srgbClr val="000000"/>
            </a:solidFill>
            <a:round/>
            <a:headEnd/>
            <a:tailEnd/>
          </a:ln>
        </p:spPr>
        <p:txBody>
          <a:bodyPr/>
          <a:lstStyle/>
          <a:p>
            <a:endParaRPr lang="en-US"/>
          </a:p>
        </p:txBody>
      </p:sp>
      <p:sp>
        <p:nvSpPr>
          <p:cNvPr id="201788" name="Text Box 60"/>
          <p:cNvSpPr txBox="1">
            <a:spLocks noChangeArrowheads="1"/>
          </p:cNvSpPr>
          <p:nvPr/>
        </p:nvSpPr>
        <p:spPr bwMode="auto">
          <a:xfrm>
            <a:off x="7104062" y="5867400"/>
            <a:ext cx="1735138" cy="608013"/>
          </a:xfrm>
          <a:prstGeom prst="rect">
            <a:avLst/>
          </a:prstGeom>
          <a:noFill/>
          <a:ln w="9525">
            <a:noFill/>
            <a:miter lim="800000"/>
            <a:headEnd/>
            <a:tailEnd/>
          </a:ln>
        </p:spPr>
        <p:txBody>
          <a:bodyPr/>
          <a:lstStyle/>
          <a:p>
            <a:pPr>
              <a:defRPr/>
            </a:pPr>
            <a:r>
              <a:rPr lang="en-US" sz="2800" b="1" dirty="0"/>
              <a:t>Side View</a:t>
            </a:r>
            <a:endParaRPr lang="en-US" sz="2800" b="1" dirty="0">
              <a:effectLst>
                <a:outerShdw blurRad="38100" dist="38100" dir="2700000" algn="tl">
                  <a:srgbClr val="000000"/>
                </a:outerShdw>
              </a:effectLst>
            </a:endParaRPr>
          </a:p>
        </p:txBody>
      </p:sp>
      <p:sp>
        <p:nvSpPr>
          <p:cNvPr id="201789" name="Text Box 61"/>
          <p:cNvSpPr txBox="1">
            <a:spLocks noChangeArrowheads="1"/>
          </p:cNvSpPr>
          <p:nvPr/>
        </p:nvSpPr>
        <p:spPr bwMode="auto">
          <a:xfrm>
            <a:off x="7010401" y="1600200"/>
            <a:ext cx="1828799" cy="836612"/>
          </a:xfrm>
          <a:prstGeom prst="rect">
            <a:avLst/>
          </a:prstGeom>
          <a:noFill/>
          <a:ln w="9525">
            <a:noFill/>
            <a:miter lim="800000"/>
            <a:headEnd/>
            <a:tailEnd/>
          </a:ln>
        </p:spPr>
        <p:txBody>
          <a:bodyPr/>
          <a:lstStyle/>
          <a:p>
            <a:pPr>
              <a:defRPr/>
            </a:pPr>
            <a:r>
              <a:rPr lang="en-US" sz="3200" b="1" dirty="0"/>
              <a:t>Top View</a:t>
            </a:r>
            <a:endParaRPr lang="en-US" sz="3200" b="1" dirty="0">
              <a:effectLst>
                <a:outerShdw blurRad="38100" dist="38100" dir="2700000" algn="tl">
                  <a:srgbClr val="000000"/>
                </a:outerShdw>
              </a:effectLst>
            </a:endParaRPr>
          </a:p>
        </p:txBody>
      </p:sp>
      <p:grpSp>
        <p:nvGrpSpPr>
          <p:cNvPr id="5" name="Group 62"/>
          <p:cNvGrpSpPr>
            <a:grpSpLocks/>
          </p:cNvGrpSpPr>
          <p:nvPr/>
        </p:nvGrpSpPr>
        <p:grpSpPr bwMode="auto">
          <a:xfrm>
            <a:off x="2820988" y="3279775"/>
            <a:ext cx="4333875" cy="125413"/>
            <a:chOff x="3178" y="3070"/>
            <a:chExt cx="2086" cy="72"/>
          </a:xfrm>
        </p:grpSpPr>
        <p:sp>
          <p:nvSpPr>
            <p:cNvPr id="48191" name="Rectangle 63"/>
            <p:cNvSpPr>
              <a:spLocks noChangeArrowheads="1"/>
            </p:cNvSpPr>
            <p:nvPr/>
          </p:nvSpPr>
          <p:spPr bwMode="auto">
            <a:xfrm>
              <a:off x="3206" y="3078"/>
              <a:ext cx="1640" cy="56"/>
            </a:xfrm>
            <a:prstGeom prst="rect">
              <a:avLst/>
            </a:prstGeom>
            <a:solidFill>
              <a:srgbClr val="DDDDDD"/>
            </a:solidFill>
            <a:ln w="9525">
              <a:solidFill>
                <a:srgbClr val="000000"/>
              </a:solidFill>
              <a:miter lim="800000"/>
              <a:headEnd/>
              <a:tailEnd/>
            </a:ln>
          </p:spPr>
          <p:txBody>
            <a:bodyPr anchor="ctr"/>
            <a:lstStyle/>
            <a:p>
              <a:endParaRPr lang="en-US"/>
            </a:p>
          </p:txBody>
        </p:sp>
        <p:sp>
          <p:nvSpPr>
            <p:cNvPr id="48192" name="Rectangle 64"/>
            <p:cNvSpPr>
              <a:spLocks noChangeArrowheads="1"/>
            </p:cNvSpPr>
            <p:nvPr/>
          </p:nvSpPr>
          <p:spPr bwMode="auto">
            <a:xfrm>
              <a:off x="3178" y="3070"/>
              <a:ext cx="78" cy="72"/>
            </a:xfrm>
            <a:prstGeom prst="rect">
              <a:avLst/>
            </a:prstGeom>
            <a:solidFill>
              <a:srgbClr val="DDDDDD"/>
            </a:solidFill>
            <a:ln w="9525">
              <a:solidFill>
                <a:srgbClr val="000000"/>
              </a:solidFill>
              <a:miter lim="800000"/>
              <a:headEnd/>
              <a:tailEnd/>
            </a:ln>
          </p:spPr>
          <p:txBody>
            <a:bodyPr anchor="ctr"/>
            <a:lstStyle/>
            <a:p>
              <a:endParaRPr lang="en-US"/>
            </a:p>
          </p:txBody>
        </p:sp>
        <p:sp>
          <p:nvSpPr>
            <p:cNvPr id="48193" name="Rectangle 65"/>
            <p:cNvSpPr>
              <a:spLocks noChangeArrowheads="1"/>
            </p:cNvSpPr>
            <p:nvPr/>
          </p:nvSpPr>
          <p:spPr bwMode="auto">
            <a:xfrm>
              <a:off x="4880" y="3078"/>
              <a:ext cx="384" cy="56"/>
            </a:xfrm>
            <a:prstGeom prst="rect">
              <a:avLst/>
            </a:prstGeom>
            <a:solidFill>
              <a:srgbClr val="DDDDDD"/>
            </a:solidFill>
            <a:ln w="9525">
              <a:solidFill>
                <a:srgbClr val="000000"/>
              </a:solidFill>
              <a:prstDash val="sysDot"/>
              <a:miter lim="800000"/>
              <a:headEnd/>
              <a:tailEnd/>
            </a:ln>
          </p:spPr>
          <p:txBody>
            <a:bodyPr anchor="ctr"/>
            <a:lstStyle/>
            <a:p>
              <a:endParaRPr lang="en-US"/>
            </a:p>
          </p:txBody>
        </p:sp>
        <p:sp>
          <p:nvSpPr>
            <p:cNvPr id="48194" name="Rectangle 66"/>
            <p:cNvSpPr>
              <a:spLocks noChangeArrowheads="1"/>
            </p:cNvSpPr>
            <p:nvPr/>
          </p:nvSpPr>
          <p:spPr bwMode="auto">
            <a:xfrm>
              <a:off x="4822" y="3070"/>
              <a:ext cx="78" cy="72"/>
            </a:xfrm>
            <a:prstGeom prst="rect">
              <a:avLst/>
            </a:prstGeom>
            <a:solidFill>
              <a:srgbClr val="DDDDDD"/>
            </a:solidFill>
            <a:ln w="9525">
              <a:solidFill>
                <a:srgbClr val="000000"/>
              </a:solidFill>
              <a:miter lim="800000"/>
              <a:headEnd/>
              <a:tailEnd/>
            </a:ln>
          </p:spPr>
          <p:txBody>
            <a:bodyPr anchor="ctr"/>
            <a:lstStyle/>
            <a:p>
              <a:endParaRPr lang="en-US"/>
            </a:p>
          </p:txBody>
        </p:sp>
      </p:grpSp>
      <p:sp>
        <p:nvSpPr>
          <p:cNvPr id="48181" name="Line 67"/>
          <p:cNvSpPr>
            <a:spLocks noChangeShapeType="1"/>
          </p:cNvSpPr>
          <p:nvPr/>
        </p:nvSpPr>
        <p:spPr bwMode="auto">
          <a:xfrm>
            <a:off x="3233738" y="3257550"/>
            <a:ext cx="0" cy="173038"/>
          </a:xfrm>
          <a:prstGeom prst="line">
            <a:avLst/>
          </a:prstGeom>
          <a:noFill/>
          <a:ln w="28575">
            <a:solidFill>
              <a:srgbClr val="000000"/>
            </a:solidFill>
            <a:round/>
            <a:headEnd/>
            <a:tailEnd/>
          </a:ln>
        </p:spPr>
        <p:txBody>
          <a:bodyPr/>
          <a:lstStyle/>
          <a:p>
            <a:endParaRPr lang="en-US"/>
          </a:p>
        </p:txBody>
      </p:sp>
      <p:sp>
        <p:nvSpPr>
          <p:cNvPr id="48182" name="Line 68"/>
          <p:cNvSpPr>
            <a:spLocks noChangeShapeType="1"/>
          </p:cNvSpPr>
          <p:nvPr/>
        </p:nvSpPr>
        <p:spPr bwMode="auto">
          <a:xfrm>
            <a:off x="5024438" y="3249613"/>
            <a:ext cx="0" cy="174625"/>
          </a:xfrm>
          <a:prstGeom prst="line">
            <a:avLst/>
          </a:prstGeom>
          <a:noFill/>
          <a:ln w="28575">
            <a:solidFill>
              <a:srgbClr val="000000"/>
            </a:solidFill>
            <a:round/>
            <a:headEnd/>
            <a:tailEnd/>
          </a:ln>
        </p:spPr>
        <p:txBody>
          <a:bodyPr/>
          <a:lstStyle/>
          <a:p>
            <a:endParaRPr lang="en-US"/>
          </a:p>
        </p:txBody>
      </p:sp>
      <p:sp>
        <p:nvSpPr>
          <p:cNvPr id="48183" name="Rectangle 69"/>
          <p:cNvSpPr>
            <a:spLocks noChangeArrowheads="1"/>
          </p:cNvSpPr>
          <p:nvPr/>
        </p:nvSpPr>
        <p:spPr bwMode="auto">
          <a:xfrm>
            <a:off x="2346325" y="2395538"/>
            <a:ext cx="179388" cy="277812"/>
          </a:xfrm>
          <a:prstGeom prst="rect">
            <a:avLst/>
          </a:prstGeom>
          <a:solidFill>
            <a:srgbClr val="26626C"/>
          </a:solidFill>
          <a:ln w="12700">
            <a:noFill/>
            <a:miter lim="800000"/>
            <a:headEnd type="none" w="sm" len="sm"/>
            <a:tailEnd type="none" w="sm" len="sm"/>
          </a:ln>
        </p:spPr>
        <p:txBody>
          <a:bodyPr wrap="none" anchor="ctr"/>
          <a:lstStyle/>
          <a:p>
            <a:endParaRPr lang="en-US"/>
          </a:p>
        </p:txBody>
      </p:sp>
      <p:sp>
        <p:nvSpPr>
          <p:cNvPr id="48184" name="Rectangle 70"/>
          <p:cNvSpPr>
            <a:spLocks noChangeArrowheads="1"/>
          </p:cNvSpPr>
          <p:nvPr/>
        </p:nvSpPr>
        <p:spPr bwMode="auto">
          <a:xfrm>
            <a:off x="2335213" y="2527300"/>
            <a:ext cx="227012" cy="277813"/>
          </a:xfrm>
          <a:prstGeom prst="rect">
            <a:avLst/>
          </a:prstGeom>
          <a:solidFill>
            <a:srgbClr val="26626C"/>
          </a:solidFill>
          <a:ln w="12700">
            <a:noFill/>
            <a:miter lim="800000"/>
            <a:headEnd type="none" w="sm" len="sm"/>
            <a:tailEnd type="none" w="sm" len="sm"/>
          </a:ln>
        </p:spPr>
        <p:txBody>
          <a:bodyPr wrap="none" anchor="ctr"/>
          <a:lstStyle/>
          <a:p>
            <a:endParaRPr lang="en-US"/>
          </a:p>
        </p:txBody>
      </p:sp>
      <p:sp>
        <p:nvSpPr>
          <p:cNvPr id="48185" name="Rectangle 71"/>
          <p:cNvSpPr>
            <a:spLocks noChangeArrowheads="1"/>
          </p:cNvSpPr>
          <p:nvPr/>
        </p:nvSpPr>
        <p:spPr bwMode="auto">
          <a:xfrm>
            <a:off x="2349500" y="3992563"/>
            <a:ext cx="246063" cy="328612"/>
          </a:xfrm>
          <a:prstGeom prst="rect">
            <a:avLst/>
          </a:prstGeom>
          <a:solidFill>
            <a:srgbClr val="26626C"/>
          </a:solidFill>
          <a:ln w="12700">
            <a:noFill/>
            <a:miter lim="800000"/>
            <a:headEnd type="none" w="sm" len="sm"/>
            <a:tailEnd type="none" w="sm" len="sm"/>
          </a:ln>
        </p:spPr>
        <p:txBody>
          <a:bodyPr wrap="none" anchor="ctr"/>
          <a:lstStyle/>
          <a:p>
            <a:endParaRPr lang="en-US"/>
          </a:p>
        </p:txBody>
      </p:sp>
      <p:sp>
        <p:nvSpPr>
          <p:cNvPr id="48186" name="Rectangle 72"/>
          <p:cNvSpPr>
            <a:spLocks noChangeArrowheads="1"/>
          </p:cNvSpPr>
          <p:nvPr/>
        </p:nvSpPr>
        <p:spPr bwMode="auto">
          <a:xfrm>
            <a:off x="1812925" y="4008438"/>
            <a:ext cx="246063" cy="328612"/>
          </a:xfrm>
          <a:prstGeom prst="rect">
            <a:avLst/>
          </a:prstGeom>
          <a:solidFill>
            <a:srgbClr val="26626C"/>
          </a:solidFill>
          <a:ln w="12700">
            <a:noFill/>
            <a:miter lim="800000"/>
            <a:headEnd type="none" w="sm" len="sm"/>
            <a:tailEnd type="none" w="sm" len="sm"/>
          </a:ln>
        </p:spPr>
        <p:txBody>
          <a:bodyPr wrap="none" anchor="ctr"/>
          <a:lstStyle/>
          <a:p>
            <a:endParaRPr lang="en-US"/>
          </a:p>
        </p:txBody>
      </p:sp>
      <p:sp>
        <p:nvSpPr>
          <p:cNvPr id="48187" name="Rectangle 73"/>
          <p:cNvSpPr>
            <a:spLocks noChangeArrowheads="1"/>
          </p:cNvSpPr>
          <p:nvPr/>
        </p:nvSpPr>
        <p:spPr bwMode="auto">
          <a:xfrm>
            <a:off x="5578475" y="3979863"/>
            <a:ext cx="246063" cy="328612"/>
          </a:xfrm>
          <a:prstGeom prst="rect">
            <a:avLst/>
          </a:prstGeom>
          <a:solidFill>
            <a:srgbClr val="26626C"/>
          </a:solidFill>
          <a:ln w="12700">
            <a:noFill/>
            <a:miter lim="800000"/>
            <a:headEnd type="none" w="sm" len="sm"/>
            <a:tailEnd type="none" w="sm" len="sm"/>
          </a:ln>
        </p:spPr>
        <p:txBody>
          <a:bodyPr wrap="none" anchor="ctr"/>
          <a:lstStyle/>
          <a:p>
            <a:endParaRPr lang="en-US"/>
          </a:p>
        </p:txBody>
      </p:sp>
      <p:sp>
        <p:nvSpPr>
          <p:cNvPr id="48188" name="Rectangle 74"/>
          <p:cNvSpPr>
            <a:spLocks noChangeArrowheads="1"/>
          </p:cNvSpPr>
          <p:nvPr/>
        </p:nvSpPr>
        <p:spPr bwMode="auto">
          <a:xfrm>
            <a:off x="6108700" y="4021138"/>
            <a:ext cx="246063" cy="328612"/>
          </a:xfrm>
          <a:prstGeom prst="rect">
            <a:avLst/>
          </a:prstGeom>
          <a:solidFill>
            <a:srgbClr val="26626C"/>
          </a:solidFill>
          <a:ln w="12700">
            <a:noFill/>
            <a:miter lim="800000"/>
            <a:headEnd type="none" w="sm" len="sm"/>
            <a:tailEnd type="none" w="sm" len="sm"/>
          </a:ln>
        </p:spPr>
        <p:txBody>
          <a:bodyPr wrap="none" anchor="ctr"/>
          <a:lstStyle/>
          <a:p>
            <a:endParaRPr lang="en-US"/>
          </a:p>
        </p:txBody>
      </p:sp>
      <p:sp>
        <p:nvSpPr>
          <p:cNvPr id="48189" name="Rectangle 75"/>
          <p:cNvSpPr>
            <a:spLocks noChangeArrowheads="1"/>
          </p:cNvSpPr>
          <p:nvPr/>
        </p:nvSpPr>
        <p:spPr bwMode="auto">
          <a:xfrm>
            <a:off x="6111875" y="2344738"/>
            <a:ext cx="246063" cy="328612"/>
          </a:xfrm>
          <a:prstGeom prst="rect">
            <a:avLst/>
          </a:prstGeom>
          <a:solidFill>
            <a:srgbClr val="26626C"/>
          </a:solidFill>
          <a:ln w="12700">
            <a:noFill/>
            <a:miter lim="800000"/>
            <a:headEnd type="none" w="sm" len="sm"/>
            <a:tailEnd type="none" w="sm" len="sm"/>
          </a:ln>
        </p:spPr>
        <p:txBody>
          <a:bodyPr wrap="none" anchor="ctr"/>
          <a:lstStyle/>
          <a:p>
            <a:endParaRPr lang="en-US"/>
          </a:p>
        </p:txBody>
      </p:sp>
      <p:sp>
        <p:nvSpPr>
          <p:cNvPr id="48190" name="Rectangle 76"/>
          <p:cNvSpPr>
            <a:spLocks noChangeArrowheads="1"/>
          </p:cNvSpPr>
          <p:nvPr/>
        </p:nvSpPr>
        <p:spPr bwMode="auto">
          <a:xfrm>
            <a:off x="5581650" y="2357438"/>
            <a:ext cx="246063" cy="328612"/>
          </a:xfrm>
          <a:prstGeom prst="rect">
            <a:avLst/>
          </a:prstGeom>
          <a:solidFill>
            <a:srgbClr val="26626C"/>
          </a:solidFill>
          <a:ln w="12700">
            <a:noFill/>
            <a:miter lim="800000"/>
            <a:headEnd type="none" w="sm" len="sm"/>
            <a:tailEnd type="none" w="sm" len="sm"/>
          </a:ln>
        </p:spPr>
        <p:txBody>
          <a:bodyPr wrap="none" anchor="ctr"/>
          <a:lstStyle/>
          <a:p>
            <a:endParaRPr lang="en-US"/>
          </a:p>
        </p:txBody>
      </p:sp>
    </p:spTree>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2362200" y="5867400"/>
            <a:ext cx="6541534" cy="707886"/>
          </a:xfrm>
          <a:prstGeom prst="rect">
            <a:avLst/>
          </a:prstGeom>
          <a:noFill/>
        </p:spPr>
        <p:txBody>
          <a:bodyPr wrap="none" rtlCol="0">
            <a:spAutoFit/>
          </a:bodyPr>
          <a:lstStyle/>
          <a:p>
            <a:r>
              <a:rPr lang="en-US" sz="4000" dirty="0">
                <a:solidFill>
                  <a:schemeClr val="bg1"/>
                </a:solidFill>
                <a:effectLst>
                  <a:outerShdw blurRad="38100" dist="38100" dir="2700000" algn="tl">
                    <a:srgbClr val="000000">
                      <a:alpha val="43137"/>
                    </a:srgbClr>
                  </a:outerShdw>
                </a:effectLst>
              </a:rPr>
              <a:t>Floating Barrel Surface Suction</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5" name="Picture 5" descr="DSCN1742"/>
          <p:cNvPicPr>
            <a:picLocks noChangeAspect="1" noChangeArrowheads="1"/>
          </p:cNvPicPr>
          <p:nvPr/>
        </p:nvPicPr>
        <p:blipFill>
          <a:blip r:embed="rId3" cstate="email">
            <a:lum bright="-6000" contrast="5000"/>
            <a:extLst>
              <a:ext uri="{28A0092B-C50C-407E-A947-70E740481C1C}">
                <a14:useLocalDpi xmlns:a14="http://schemas.microsoft.com/office/drawing/2010/main"/>
              </a:ext>
            </a:extLst>
          </a:blip>
          <a:srcRect/>
          <a:stretch>
            <a:fillRect/>
          </a:stretch>
        </p:blipFill>
        <p:spPr bwMode="auto">
          <a:xfrm>
            <a:off x="-1" y="1"/>
            <a:ext cx="9132035" cy="6858000"/>
          </a:xfrm>
          <a:prstGeom prst="rect">
            <a:avLst/>
          </a:prstGeom>
          <a:noFill/>
          <a:ln w="9525">
            <a:noFill/>
            <a:miter lim="800000"/>
            <a:headEnd/>
            <a:tailEnd/>
          </a:ln>
          <a:effectLst>
            <a:innerShdw blurRad="114300">
              <a:prstClr val="black"/>
            </a:innerShdw>
          </a:effectLst>
        </p:spPr>
      </p:pic>
      <p:sp>
        <p:nvSpPr>
          <p:cNvPr id="240642" name="Rectangle 2"/>
          <p:cNvSpPr>
            <a:spLocks noGrp="1" noChangeArrowheads="1"/>
          </p:cNvSpPr>
          <p:nvPr>
            <p:ph type="title"/>
          </p:nvPr>
        </p:nvSpPr>
        <p:spPr>
          <a:xfrm>
            <a:off x="533400" y="5943600"/>
            <a:ext cx="8229600" cy="762000"/>
          </a:xfrm>
        </p:spPr>
        <p:txBody>
          <a:bodyPr>
            <a:noAutofit/>
          </a:bodyPr>
          <a:lstStyle/>
          <a:p>
            <a:r>
              <a:rPr lang="en-US" sz="4800" dirty="0">
                <a:solidFill>
                  <a:schemeClr val="bg1"/>
                </a:solidFill>
              </a:rPr>
              <a:t>Example of Passive Dosing CTS</a:t>
            </a:r>
          </a:p>
        </p:txBody>
      </p:sp>
      <p:sp>
        <p:nvSpPr>
          <p:cNvPr id="240647" name="Text Box 7"/>
          <p:cNvSpPr txBox="1">
            <a:spLocks noChangeArrowheads="1"/>
          </p:cNvSpPr>
          <p:nvPr/>
        </p:nvSpPr>
        <p:spPr bwMode="auto">
          <a:xfrm>
            <a:off x="1371600" y="646093"/>
            <a:ext cx="1943032" cy="954107"/>
          </a:xfrm>
          <a:prstGeom prst="rect">
            <a:avLst/>
          </a:prstGeom>
          <a:noFill/>
          <a:ln w="9525">
            <a:noFill/>
            <a:miter lim="800000"/>
            <a:headEnd/>
            <a:tailEnd/>
          </a:ln>
          <a:effectLst/>
        </p:spPr>
        <p:txBody>
          <a:bodyPr wrap="none">
            <a:spAutoFit/>
          </a:bodyPr>
          <a:lstStyle/>
          <a:p>
            <a:r>
              <a:rPr lang="en-US" sz="2800" dirty="0"/>
              <a:t>Dewatering </a:t>
            </a:r>
          </a:p>
          <a:p>
            <a:r>
              <a:rPr lang="en-US" sz="2800" dirty="0"/>
              <a:t>Discharge</a:t>
            </a:r>
          </a:p>
        </p:txBody>
      </p:sp>
      <p:sp>
        <p:nvSpPr>
          <p:cNvPr id="240648" name="Line 8"/>
          <p:cNvSpPr>
            <a:spLocks noChangeShapeType="1"/>
          </p:cNvSpPr>
          <p:nvPr/>
        </p:nvSpPr>
        <p:spPr bwMode="auto">
          <a:xfrm>
            <a:off x="3124200" y="1143000"/>
            <a:ext cx="838200" cy="76200"/>
          </a:xfrm>
          <a:prstGeom prst="line">
            <a:avLst/>
          </a:prstGeom>
          <a:noFill/>
          <a:ln w="85725">
            <a:solidFill>
              <a:schemeClr val="tx1"/>
            </a:solidFill>
            <a:round/>
            <a:headEnd/>
            <a:tailEnd type="triangle" w="med" len="med"/>
          </a:ln>
          <a:effectLst/>
        </p:spPr>
        <p:txBody>
          <a:bodyPr/>
          <a:lstStyle/>
          <a:p>
            <a:endParaRPr lang="en-US"/>
          </a:p>
        </p:txBody>
      </p:sp>
      <p:sp>
        <p:nvSpPr>
          <p:cNvPr id="240650" name="Text Box 10"/>
          <p:cNvSpPr txBox="1">
            <a:spLocks noChangeArrowheads="1"/>
          </p:cNvSpPr>
          <p:nvPr/>
        </p:nvSpPr>
        <p:spPr bwMode="auto">
          <a:xfrm>
            <a:off x="2209800" y="2514600"/>
            <a:ext cx="2196883" cy="461665"/>
          </a:xfrm>
          <a:prstGeom prst="rect">
            <a:avLst/>
          </a:prstGeom>
          <a:noFill/>
          <a:ln w="9525">
            <a:noFill/>
            <a:miter lim="800000"/>
            <a:headEnd/>
            <a:tailEnd/>
          </a:ln>
          <a:effectLst/>
        </p:spPr>
        <p:txBody>
          <a:bodyPr wrap="none">
            <a:spAutoFit/>
          </a:bodyPr>
          <a:lstStyle/>
          <a:p>
            <a:r>
              <a:rPr lang="en-US" sz="2400" dirty="0"/>
              <a:t>Stabilized outlet</a:t>
            </a:r>
          </a:p>
        </p:txBody>
      </p:sp>
      <p:sp>
        <p:nvSpPr>
          <p:cNvPr id="240651" name="Text Box 11"/>
          <p:cNvSpPr txBox="1">
            <a:spLocks noChangeArrowheads="1"/>
          </p:cNvSpPr>
          <p:nvPr/>
        </p:nvSpPr>
        <p:spPr bwMode="auto">
          <a:xfrm>
            <a:off x="4572000" y="914400"/>
            <a:ext cx="3652795" cy="954107"/>
          </a:xfrm>
          <a:prstGeom prst="rect">
            <a:avLst/>
          </a:prstGeom>
          <a:noFill/>
          <a:ln w="9525">
            <a:noFill/>
            <a:miter lim="800000"/>
            <a:headEnd/>
            <a:tailEnd/>
          </a:ln>
          <a:effectLst/>
        </p:spPr>
        <p:txBody>
          <a:bodyPr wrap="none">
            <a:spAutoFit/>
          </a:bodyPr>
          <a:lstStyle/>
          <a:p>
            <a:r>
              <a:rPr lang="en-US" sz="2800" dirty="0"/>
              <a:t>12” corrugated pipe w/ </a:t>
            </a:r>
          </a:p>
          <a:p>
            <a:r>
              <a:rPr lang="en-US" sz="2800" dirty="0"/>
              <a:t>solid </a:t>
            </a:r>
            <a:r>
              <a:rPr lang="en-US" sz="2800" dirty="0" err="1"/>
              <a:t>flocculant</a:t>
            </a:r>
            <a:r>
              <a:rPr lang="en-US" sz="2800" dirty="0"/>
              <a:t> inside</a:t>
            </a:r>
          </a:p>
        </p:txBody>
      </p:sp>
      <p:sp>
        <p:nvSpPr>
          <p:cNvPr id="240652" name="Text Box 12"/>
          <p:cNvSpPr txBox="1">
            <a:spLocks noChangeArrowheads="1"/>
          </p:cNvSpPr>
          <p:nvPr/>
        </p:nvSpPr>
        <p:spPr bwMode="auto">
          <a:xfrm>
            <a:off x="3581400" y="4191000"/>
            <a:ext cx="2251899" cy="646331"/>
          </a:xfrm>
          <a:prstGeom prst="rect">
            <a:avLst/>
          </a:prstGeom>
          <a:noFill/>
          <a:ln w="9525">
            <a:noFill/>
            <a:miter lim="800000"/>
            <a:headEnd/>
            <a:tailEnd/>
          </a:ln>
          <a:effectLst/>
        </p:spPr>
        <p:txBody>
          <a:bodyPr wrap="none">
            <a:spAutoFit/>
          </a:bodyPr>
          <a:lstStyle/>
          <a:p>
            <a:r>
              <a:rPr lang="en-US" sz="3600" dirty="0"/>
              <a:t>Rock baffle</a:t>
            </a:r>
          </a:p>
        </p:txBody>
      </p:sp>
      <p:sp>
        <p:nvSpPr>
          <p:cNvPr id="240653" name="Line 13"/>
          <p:cNvSpPr>
            <a:spLocks noChangeShapeType="1"/>
          </p:cNvSpPr>
          <p:nvPr/>
        </p:nvSpPr>
        <p:spPr bwMode="auto">
          <a:xfrm flipH="1">
            <a:off x="4419600" y="1905000"/>
            <a:ext cx="838200" cy="304800"/>
          </a:xfrm>
          <a:prstGeom prst="line">
            <a:avLst/>
          </a:prstGeom>
          <a:noFill/>
          <a:ln w="73025">
            <a:solidFill>
              <a:schemeClr val="tx1"/>
            </a:solidFill>
            <a:round/>
            <a:headEnd/>
            <a:tailEnd type="triangle" w="med" len="med"/>
          </a:ln>
          <a:effectLst/>
        </p:spPr>
        <p:txBody>
          <a:bodyPr/>
          <a:lstStyle/>
          <a:p>
            <a:endParaRPr lang="en-US"/>
          </a:p>
        </p:txBody>
      </p:sp>
      <p:sp>
        <p:nvSpPr>
          <p:cNvPr id="240654" name="Line 14"/>
          <p:cNvSpPr>
            <a:spLocks noChangeShapeType="1"/>
          </p:cNvSpPr>
          <p:nvPr/>
        </p:nvSpPr>
        <p:spPr bwMode="auto">
          <a:xfrm>
            <a:off x="3733800" y="3429000"/>
            <a:ext cx="838200" cy="152400"/>
          </a:xfrm>
          <a:prstGeom prst="line">
            <a:avLst/>
          </a:prstGeom>
          <a:noFill/>
          <a:ln w="28575">
            <a:solidFill>
              <a:schemeClr val="bg1"/>
            </a:solidFill>
            <a:round/>
            <a:headEnd/>
            <a:tailEnd type="triangle" w="med" len="med"/>
          </a:ln>
          <a:effectLst/>
        </p:spPr>
        <p:txBody>
          <a:bodyPr/>
          <a:lstStyle/>
          <a:p>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457200" y="152400"/>
            <a:ext cx="8229600" cy="1143000"/>
          </a:xfrm>
        </p:spPr>
        <p:txBody>
          <a:bodyPr/>
          <a:lstStyle/>
          <a:p>
            <a:r>
              <a:rPr lang="en-US"/>
              <a:t>Effect of Flocculant</a:t>
            </a:r>
          </a:p>
        </p:txBody>
      </p:sp>
      <p:grpSp>
        <p:nvGrpSpPr>
          <p:cNvPr id="2" name="Group 3"/>
          <p:cNvGrpSpPr>
            <a:grpSpLocks/>
          </p:cNvGrpSpPr>
          <p:nvPr/>
        </p:nvGrpSpPr>
        <p:grpSpPr bwMode="auto">
          <a:xfrm>
            <a:off x="0" y="1563688"/>
            <a:ext cx="3810000" cy="2894012"/>
            <a:chOff x="0" y="985"/>
            <a:chExt cx="2400" cy="1823"/>
          </a:xfrm>
        </p:grpSpPr>
        <p:pic>
          <p:nvPicPr>
            <p:cNvPr id="225284" name="Picture 4" descr="DSCN1797"/>
            <p:cNvPicPr>
              <a:picLocks noChangeAspect="1" noChangeArrowheads="1"/>
            </p:cNvPicPr>
            <p:nvPr/>
          </p:nvPicPr>
          <p:blipFill>
            <a:blip r:embed="rId3" cstate="print"/>
            <a:srcRect/>
            <a:stretch>
              <a:fillRect/>
            </a:stretch>
          </p:blipFill>
          <p:spPr bwMode="auto">
            <a:xfrm>
              <a:off x="0" y="1008"/>
              <a:ext cx="2400" cy="1800"/>
            </a:xfrm>
            <a:prstGeom prst="rect">
              <a:avLst/>
            </a:prstGeom>
            <a:noFill/>
            <a:ln/>
            <a:effectLst/>
          </p:spPr>
        </p:pic>
        <p:sp>
          <p:nvSpPr>
            <p:cNvPr id="225285" name="Text Box 5"/>
            <p:cNvSpPr txBox="1">
              <a:spLocks noChangeArrowheads="1"/>
            </p:cNvSpPr>
            <p:nvPr/>
          </p:nvSpPr>
          <p:spPr bwMode="auto">
            <a:xfrm>
              <a:off x="710" y="985"/>
              <a:ext cx="597" cy="288"/>
            </a:xfrm>
            <a:prstGeom prst="rect">
              <a:avLst/>
            </a:prstGeom>
            <a:noFill/>
            <a:ln w="9525">
              <a:noFill/>
              <a:miter lim="800000"/>
              <a:headEnd/>
              <a:tailEnd/>
            </a:ln>
            <a:effectLst/>
          </p:spPr>
          <p:txBody>
            <a:bodyPr wrap="none">
              <a:spAutoFit/>
            </a:bodyPr>
            <a:lstStyle/>
            <a:p>
              <a:r>
                <a:rPr lang="en-US" sz="2400">
                  <a:solidFill>
                    <a:srgbClr val="FFFF00"/>
                  </a:solidFill>
                  <a:effectLst>
                    <a:outerShdw blurRad="38100" dist="38100" dir="2700000" algn="tl">
                      <a:srgbClr val="C0C0C0"/>
                    </a:outerShdw>
                  </a:effectLst>
                </a:rPr>
                <a:t>12:03</a:t>
              </a:r>
            </a:p>
          </p:txBody>
        </p:sp>
      </p:grpSp>
      <p:grpSp>
        <p:nvGrpSpPr>
          <p:cNvPr id="3" name="Group 6"/>
          <p:cNvGrpSpPr>
            <a:grpSpLocks/>
          </p:cNvGrpSpPr>
          <p:nvPr/>
        </p:nvGrpSpPr>
        <p:grpSpPr bwMode="auto">
          <a:xfrm>
            <a:off x="2232025" y="2270125"/>
            <a:ext cx="4195763" cy="3268663"/>
            <a:chOff x="1406" y="1430"/>
            <a:chExt cx="2643" cy="2059"/>
          </a:xfrm>
        </p:grpSpPr>
        <p:pic>
          <p:nvPicPr>
            <p:cNvPr id="225287" name="Picture 7" descr="DSCN1802"/>
            <p:cNvPicPr>
              <a:picLocks noChangeAspect="1" noChangeArrowheads="1"/>
            </p:cNvPicPr>
            <p:nvPr/>
          </p:nvPicPr>
          <p:blipFill>
            <a:blip r:embed="rId4" cstate="print"/>
            <a:srcRect/>
            <a:stretch>
              <a:fillRect/>
            </a:stretch>
          </p:blipFill>
          <p:spPr bwMode="auto">
            <a:xfrm>
              <a:off x="1406" y="1430"/>
              <a:ext cx="2643" cy="2059"/>
            </a:xfrm>
            <a:prstGeom prst="rect">
              <a:avLst/>
            </a:prstGeom>
            <a:noFill/>
            <a:ln/>
            <a:effectLst/>
          </p:spPr>
        </p:pic>
        <p:sp>
          <p:nvSpPr>
            <p:cNvPr id="225288" name="Text Box 8"/>
            <p:cNvSpPr txBox="1">
              <a:spLocks noChangeArrowheads="1"/>
            </p:cNvSpPr>
            <p:nvPr/>
          </p:nvSpPr>
          <p:spPr bwMode="auto">
            <a:xfrm>
              <a:off x="2448" y="1776"/>
              <a:ext cx="597" cy="288"/>
            </a:xfrm>
            <a:prstGeom prst="rect">
              <a:avLst/>
            </a:prstGeom>
            <a:noFill/>
            <a:ln w="9525">
              <a:noFill/>
              <a:miter lim="800000"/>
              <a:headEnd/>
              <a:tailEnd/>
            </a:ln>
            <a:effectLst/>
          </p:spPr>
          <p:txBody>
            <a:bodyPr wrap="none">
              <a:spAutoFit/>
            </a:bodyPr>
            <a:lstStyle/>
            <a:p>
              <a:r>
                <a:rPr lang="en-US" sz="2400">
                  <a:solidFill>
                    <a:srgbClr val="FFFF00"/>
                  </a:solidFill>
                  <a:effectLst>
                    <a:outerShdw blurRad="38100" dist="38100" dir="2700000" algn="tl">
                      <a:srgbClr val="C0C0C0"/>
                    </a:outerShdw>
                  </a:effectLst>
                </a:rPr>
                <a:t>12:14</a:t>
              </a:r>
            </a:p>
          </p:txBody>
        </p:sp>
      </p:grpSp>
      <p:grpSp>
        <p:nvGrpSpPr>
          <p:cNvPr id="4" name="Group 9"/>
          <p:cNvGrpSpPr>
            <a:grpSpLocks/>
          </p:cNvGrpSpPr>
          <p:nvPr/>
        </p:nvGrpSpPr>
        <p:grpSpPr bwMode="auto">
          <a:xfrm>
            <a:off x="5181600" y="3886200"/>
            <a:ext cx="3962400" cy="2971800"/>
            <a:chOff x="3264" y="2448"/>
            <a:chExt cx="2496" cy="1872"/>
          </a:xfrm>
        </p:grpSpPr>
        <p:pic>
          <p:nvPicPr>
            <p:cNvPr id="225290" name="Picture 10" descr="DSCN1807"/>
            <p:cNvPicPr>
              <a:picLocks noChangeAspect="1" noChangeArrowheads="1"/>
            </p:cNvPicPr>
            <p:nvPr/>
          </p:nvPicPr>
          <p:blipFill>
            <a:blip r:embed="rId5" cstate="print"/>
            <a:srcRect/>
            <a:stretch>
              <a:fillRect/>
            </a:stretch>
          </p:blipFill>
          <p:spPr bwMode="auto">
            <a:xfrm>
              <a:off x="3264" y="2448"/>
              <a:ext cx="2496" cy="1872"/>
            </a:xfrm>
            <a:prstGeom prst="rect">
              <a:avLst/>
            </a:prstGeom>
            <a:noFill/>
            <a:ln/>
            <a:effectLst/>
          </p:spPr>
        </p:pic>
        <p:sp>
          <p:nvSpPr>
            <p:cNvPr id="225291" name="Text Box 11"/>
            <p:cNvSpPr txBox="1">
              <a:spLocks noChangeArrowheads="1"/>
            </p:cNvSpPr>
            <p:nvPr/>
          </p:nvSpPr>
          <p:spPr bwMode="auto">
            <a:xfrm>
              <a:off x="4272" y="2496"/>
              <a:ext cx="597" cy="288"/>
            </a:xfrm>
            <a:prstGeom prst="rect">
              <a:avLst/>
            </a:prstGeom>
            <a:noFill/>
            <a:ln w="9525">
              <a:noFill/>
              <a:miter lim="800000"/>
              <a:headEnd/>
              <a:tailEnd/>
            </a:ln>
            <a:effectLst/>
          </p:spPr>
          <p:txBody>
            <a:bodyPr wrap="none">
              <a:spAutoFit/>
            </a:bodyPr>
            <a:lstStyle/>
            <a:p>
              <a:r>
                <a:rPr lang="en-US" sz="2400">
                  <a:solidFill>
                    <a:srgbClr val="FFFF00"/>
                  </a:solidFill>
                  <a:effectLst>
                    <a:outerShdw blurRad="38100" dist="38100" dir="2700000" algn="tl">
                      <a:srgbClr val="C0C0C0"/>
                    </a:outerShdw>
                  </a:effectLst>
                </a:rPr>
                <a:t>12:26</a:t>
              </a:r>
            </a:p>
          </p:txBody>
        </p:sp>
      </p:grpSp>
      <p:sp>
        <p:nvSpPr>
          <p:cNvPr id="225292" name="Text Box 12"/>
          <p:cNvSpPr txBox="1">
            <a:spLocks noChangeArrowheads="1"/>
          </p:cNvSpPr>
          <p:nvPr/>
        </p:nvSpPr>
        <p:spPr bwMode="auto">
          <a:xfrm>
            <a:off x="222250" y="1157288"/>
            <a:ext cx="3602589" cy="461665"/>
          </a:xfrm>
          <a:prstGeom prst="rect">
            <a:avLst/>
          </a:prstGeom>
          <a:noFill/>
          <a:ln w="9525">
            <a:noFill/>
            <a:miter lim="800000"/>
            <a:headEnd/>
            <a:tailEnd/>
          </a:ln>
          <a:effectLst/>
        </p:spPr>
        <p:txBody>
          <a:bodyPr wrap="none">
            <a:spAutoFit/>
          </a:bodyPr>
          <a:lstStyle/>
          <a:p>
            <a:r>
              <a:rPr lang="en-US" sz="2400" dirty="0"/>
              <a:t>Pumping with no </a:t>
            </a:r>
            <a:r>
              <a:rPr lang="en-US" sz="2400" dirty="0" err="1"/>
              <a:t>flocculant</a:t>
            </a:r>
            <a:endParaRPr lang="en-US" sz="2400" dirty="0"/>
          </a:p>
        </p:txBody>
      </p:sp>
      <p:sp>
        <p:nvSpPr>
          <p:cNvPr id="225293" name="Text Box 13"/>
          <p:cNvSpPr txBox="1">
            <a:spLocks noChangeArrowheads="1"/>
          </p:cNvSpPr>
          <p:nvPr/>
        </p:nvSpPr>
        <p:spPr bwMode="auto">
          <a:xfrm>
            <a:off x="3810000" y="1828800"/>
            <a:ext cx="3570529" cy="461665"/>
          </a:xfrm>
          <a:prstGeom prst="rect">
            <a:avLst/>
          </a:prstGeom>
          <a:noFill/>
          <a:ln w="9525">
            <a:noFill/>
            <a:miter lim="800000"/>
            <a:headEnd/>
            <a:tailEnd/>
          </a:ln>
          <a:effectLst/>
        </p:spPr>
        <p:txBody>
          <a:bodyPr wrap="none">
            <a:spAutoFit/>
          </a:bodyPr>
          <a:lstStyle/>
          <a:p>
            <a:r>
              <a:rPr lang="en-US" sz="2400" dirty="0" err="1"/>
              <a:t>Flocculant</a:t>
            </a:r>
            <a:r>
              <a:rPr lang="en-US" sz="2400" dirty="0"/>
              <a:t> pump turned on</a:t>
            </a:r>
          </a:p>
        </p:txBody>
      </p:sp>
      <p:sp>
        <p:nvSpPr>
          <p:cNvPr id="225294" name="Text Box 14"/>
          <p:cNvSpPr txBox="1">
            <a:spLocks noChangeArrowheads="1"/>
          </p:cNvSpPr>
          <p:nvPr/>
        </p:nvSpPr>
        <p:spPr bwMode="auto">
          <a:xfrm>
            <a:off x="6400800" y="3505200"/>
            <a:ext cx="2813399" cy="461665"/>
          </a:xfrm>
          <a:prstGeom prst="rect">
            <a:avLst/>
          </a:prstGeom>
          <a:noFill/>
          <a:ln w="9525">
            <a:noFill/>
            <a:miter lim="800000"/>
            <a:headEnd/>
            <a:tailEnd/>
          </a:ln>
          <a:effectLst/>
        </p:spPr>
        <p:txBody>
          <a:bodyPr wrap="none">
            <a:spAutoFit/>
          </a:bodyPr>
          <a:lstStyle/>
          <a:p>
            <a:r>
              <a:rPr lang="en-US" sz="2400" dirty="0"/>
              <a:t>Clear water from bag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D5BA71-9389-4F16-A342-B14AABD7E633}"/>
              </a:ext>
            </a:extLst>
          </p:cNvPr>
          <p:cNvPicPr>
            <a:picLocks noChangeAspect="1"/>
          </p:cNvPicPr>
          <p:nvPr/>
        </p:nvPicPr>
        <p:blipFill rotWithShape="1">
          <a:blip r:embed="rId2"/>
          <a:srcRect l="5962" r="4604"/>
          <a:stretch/>
        </p:blipFill>
        <p:spPr>
          <a:xfrm>
            <a:off x="-1" y="14514"/>
            <a:ext cx="9144000" cy="6844352"/>
          </a:xfrm>
          <a:prstGeom prst="rect">
            <a:avLst/>
          </a:prstGeom>
          <a:effectLst>
            <a:innerShdw blurRad="114300">
              <a:prstClr val="black"/>
            </a:innerShdw>
          </a:effectLst>
        </p:spPr>
      </p:pic>
      <p:sp>
        <p:nvSpPr>
          <p:cNvPr id="8" name="TextBox 7">
            <a:extLst>
              <a:ext uri="{FF2B5EF4-FFF2-40B4-BE49-F238E27FC236}">
                <a16:creationId xmlns:a16="http://schemas.microsoft.com/office/drawing/2014/main" id="{0FE1D9C8-F20C-406E-B647-28096C5D7708}"/>
              </a:ext>
            </a:extLst>
          </p:cNvPr>
          <p:cNvSpPr txBox="1"/>
          <p:nvPr/>
        </p:nvSpPr>
        <p:spPr>
          <a:xfrm>
            <a:off x="304800" y="122238"/>
            <a:ext cx="8686800" cy="1200329"/>
          </a:xfrm>
          <a:prstGeom prst="rect">
            <a:avLst/>
          </a:prstGeom>
          <a:noFill/>
        </p:spPr>
        <p:txBody>
          <a:bodyPr wrap="square">
            <a:spAutoFit/>
          </a:bodyPr>
          <a:lstStyle/>
          <a:p>
            <a:r>
              <a:rPr lang="en-US" sz="2400" dirty="0">
                <a:solidFill>
                  <a:schemeClr val="bg1"/>
                </a:solidFill>
              </a:rPr>
              <a:t>If the permittee plans to use cationic treatment chemicals or an active treatment system (as defined in Appendix C) they must submit a request fourteen days in advance of proposed usage.</a:t>
            </a:r>
          </a:p>
        </p:txBody>
      </p:sp>
      <p:sp>
        <p:nvSpPr>
          <p:cNvPr id="7" name="Title 1">
            <a:extLst>
              <a:ext uri="{FF2B5EF4-FFF2-40B4-BE49-F238E27FC236}">
                <a16:creationId xmlns:a16="http://schemas.microsoft.com/office/drawing/2014/main" id="{2A544BF8-56A2-5BB6-727E-D960E9053BB1}"/>
              </a:ext>
            </a:extLst>
          </p:cNvPr>
          <p:cNvSpPr txBox="1">
            <a:spLocks/>
          </p:cNvSpPr>
          <p:nvPr/>
        </p:nvSpPr>
        <p:spPr>
          <a:xfrm>
            <a:off x="6248400" y="1395468"/>
            <a:ext cx="2743200" cy="435626"/>
          </a:xfrm>
          <a:prstGeom prst="rect">
            <a:avLst/>
          </a:prstGeom>
          <a:solidFill>
            <a:schemeClr val="bg1"/>
          </a:solidFill>
          <a:ln w="38100">
            <a:solidFill>
              <a:schemeClr val="tx1"/>
            </a:solidFill>
          </a:ln>
        </p:spPr>
        <p:txBody>
          <a:bodyPr vert="horz" lIns="91440" tIns="45720" rIns="91440" bIns="45720" rtlCol="0" anchor="ctr">
            <a:noAutofit/>
          </a:bodyPr>
          <a:lstStyle>
            <a:defPPr>
              <a:defRPr lang="en-US"/>
            </a:defPPr>
            <a:lvl1pPr marL="0" algn="ctr" defTabSz="914400" rtl="0" eaLnBrk="1" latinLnBrk="0" hangingPunct="1">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effectLst/>
                <a:uLnTx/>
                <a:uFillTx/>
                <a:latin typeface="Calibri"/>
                <a:ea typeface="+mj-ea"/>
                <a:cs typeface="+mj-cs"/>
              </a:rPr>
              <a:t>CGP Part </a:t>
            </a:r>
            <a:r>
              <a:rPr lang="en-US" sz="1800" dirty="0">
                <a:latin typeface="Calibri"/>
              </a:rPr>
              <a:t>4.6.7</a:t>
            </a:r>
            <a:r>
              <a:rPr kumimoji="0" lang="en-US" sz="1800" b="0" i="0" u="none" strike="noStrike" kern="1200" cap="none" spc="0" normalizeH="0" baseline="0" noProof="0" dirty="0">
                <a:ln>
                  <a:noFill/>
                </a:ln>
                <a:effectLst/>
                <a:uLnTx/>
                <a:uFillTx/>
                <a:latin typeface="Calibri"/>
                <a:ea typeface="+mj-ea"/>
                <a:cs typeface="+mj-cs"/>
              </a:rPr>
              <a:t> Pg. </a:t>
            </a:r>
            <a:r>
              <a:rPr lang="en-US" sz="1800" dirty="0">
                <a:latin typeface="Calibri"/>
              </a:rPr>
              <a:t>31</a:t>
            </a:r>
            <a:endParaRPr kumimoji="0" lang="en-US" sz="1800" b="0" i="0" u="none" strike="noStrike" kern="1200" cap="none" spc="0" normalizeH="0" baseline="0" noProof="0" dirty="0">
              <a:ln>
                <a:noFill/>
              </a:ln>
              <a:effectLst/>
              <a:uLnTx/>
              <a:uFillTx/>
              <a:latin typeface="Calibri"/>
              <a:ea typeface="+mj-ea"/>
              <a:cs typeface="+mj-cs"/>
            </a:endParaRPr>
          </a:p>
        </p:txBody>
      </p:sp>
    </p:spTree>
    <p:extLst>
      <p:ext uri="{BB962C8B-B14F-4D97-AF65-F5344CB8AC3E}">
        <p14:creationId xmlns:p14="http://schemas.microsoft.com/office/powerpoint/2010/main" val="129075972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LS-QLF0A\buffalo2\pictures\PSG\PSG 10-08\10-20-08 006.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innerShdw blurRad="114300">
              <a:prstClr val="black"/>
            </a:innerShdw>
          </a:effectLst>
        </p:spPr>
      </p:pic>
      <p:sp>
        <p:nvSpPr>
          <p:cNvPr id="5" name="TextBox 4"/>
          <p:cNvSpPr txBox="1"/>
          <p:nvPr/>
        </p:nvSpPr>
        <p:spPr>
          <a:xfrm>
            <a:off x="304800" y="228600"/>
            <a:ext cx="8177047" cy="830997"/>
          </a:xfrm>
          <a:prstGeom prst="rect">
            <a:avLst/>
          </a:prstGeom>
          <a:noFill/>
        </p:spPr>
        <p:txBody>
          <a:bodyPr wrap="none" rtlCol="0">
            <a:spAutoFit/>
          </a:bodyPr>
          <a:lstStyle/>
          <a:p>
            <a:r>
              <a:rPr lang="en-US" sz="4800" b="1" dirty="0">
                <a:solidFill>
                  <a:schemeClr val="bg1"/>
                </a:solidFill>
              </a:rPr>
              <a:t>Petersburg, Alaska  </a:t>
            </a:r>
            <a:r>
              <a:rPr lang="en-US" sz="2800" b="1" dirty="0">
                <a:solidFill>
                  <a:schemeClr val="bg1"/>
                </a:solidFill>
              </a:rPr>
              <a:t>Runway Safety Area</a:t>
            </a:r>
          </a:p>
        </p:txBody>
      </p:sp>
      <p:sp>
        <p:nvSpPr>
          <p:cNvPr id="6" name="TextBox 5"/>
          <p:cNvSpPr txBox="1"/>
          <p:nvPr/>
        </p:nvSpPr>
        <p:spPr>
          <a:xfrm>
            <a:off x="325461" y="914400"/>
            <a:ext cx="5237139" cy="523220"/>
          </a:xfrm>
          <a:prstGeom prst="rect">
            <a:avLst/>
          </a:prstGeom>
          <a:noFill/>
        </p:spPr>
        <p:txBody>
          <a:bodyPr wrap="none" rtlCol="0">
            <a:spAutoFit/>
          </a:bodyPr>
          <a:lstStyle/>
          <a:p>
            <a:r>
              <a:rPr lang="en-US" sz="2800" b="1" dirty="0">
                <a:solidFill>
                  <a:schemeClr val="bg1"/>
                </a:solidFill>
              </a:rPr>
              <a:t>A Case study in Passive Treatment</a:t>
            </a:r>
          </a:p>
        </p:txBody>
      </p:sp>
      <p:pic>
        <p:nvPicPr>
          <p:cNvPr id="9" name="Picture 9" descr="dot_seal"/>
          <p:cNvPicPr>
            <a:picLocks noChangeAspect="1" noChangeArrowheads="1"/>
          </p:cNvPicPr>
          <p:nvPr/>
        </p:nvPicPr>
        <p:blipFill>
          <a:blip r:embed="rId4" cstate="print"/>
          <a:srcRect/>
          <a:stretch>
            <a:fillRect/>
          </a:stretch>
        </p:blipFill>
        <p:spPr bwMode="auto">
          <a:xfrm>
            <a:off x="6950879" y="4724401"/>
            <a:ext cx="2040721" cy="1981200"/>
          </a:xfrm>
          <a:prstGeom prst="rect">
            <a:avLst/>
          </a:prstGeom>
          <a:noFill/>
          <a:ln w="9525">
            <a:noFill/>
            <a:miter lim="800000"/>
            <a:headEnd/>
            <a:tailEnd/>
          </a:ln>
        </p:spPr>
      </p:pic>
    </p:spTree>
    <p:extLst>
      <p:ext uri="{BB962C8B-B14F-4D97-AF65-F5344CB8AC3E}">
        <p14:creationId xmlns:p14="http://schemas.microsoft.com/office/powerpoint/2010/main" val="243832114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PSG\4-7-08 148.jpg"/>
          <p:cNvPicPr>
            <a:picLocks noChangeAspect="1" noChangeArrowheads="1"/>
          </p:cNvPicPr>
          <p:nvPr/>
        </p:nvPicPr>
        <p:blipFill>
          <a:blip r:embed="rId3" cstate="print"/>
          <a:srcRect/>
          <a:stretch>
            <a:fillRect/>
          </a:stretch>
        </p:blipFill>
        <p:spPr bwMode="auto">
          <a:xfrm>
            <a:off x="0" y="0"/>
            <a:ext cx="9142968" cy="6858000"/>
          </a:xfrm>
          <a:prstGeom prst="rect">
            <a:avLst/>
          </a:prstGeom>
          <a:noFill/>
          <a:effectLst>
            <a:innerShdw blurRad="114300">
              <a:prstClr val="black"/>
            </a:innerShdw>
          </a:effectLst>
        </p:spPr>
      </p:pic>
    </p:spTree>
    <p:extLst>
      <p:ext uri="{BB962C8B-B14F-4D97-AF65-F5344CB8AC3E}">
        <p14:creationId xmlns:p14="http://schemas.microsoft.com/office/powerpoint/2010/main" val="338580792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PSG\P1280013.JPG"/>
          <p:cNvPicPr>
            <a:picLocks noChangeAspect="1" noChangeArrowheads="1"/>
          </p:cNvPicPr>
          <p:nvPr/>
        </p:nvPicPr>
        <p:blipFill>
          <a:blip r:embed="rId3" cstate="prin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228600" y="5943600"/>
            <a:ext cx="4950971" cy="707886"/>
          </a:xfrm>
          <a:prstGeom prst="rect">
            <a:avLst/>
          </a:prstGeom>
          <a:noFill/>
        </p:spPr>
        <p:txBody>
          <a:bodyPr wrap="none" rtlCol="0">
            <a:spAutoFit/>
          </a:bodyPr>
          <a:lstStyle/>
          <a:p>
            <a:r>
              <a:rPr lang="en-US" sz="4000" dirty="0">
                <a:effectLst>
                  <a:outerShdw blurRad="38100" dist="38100" dir="2700000" algn="tl">
                    <a:srgbClr val="000000">
                      <a:alpha val="43137"/>
                    </a:srgbClr>
                  </a:outerShdw>
                </a:effectLst>
              </a:rPr>
              <a:t>Dry application of PAM</a:t>
            </a:r>
          </a:p>
        </p:txBody>
      </p:sp>
    </p:spTree>
    <p:extLst>
      <p:ext uri="{BB962C8B-B14F-4D97-AF65-F5344CB8AC3E}">
        <p14:creationId xmlns:p14="http://schemas.microsoft.com/office/powerpoint/2010/main" val="10830799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PSG\P128001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effectLst>
            <a:innerShdw blurRad="114300">
              <a:prstClr val="black"/>
            </a:innerShdw>
          </a:effectLst>
        </p:spPr>
      </p:pic>
    </p:spTree>
    <p:extLst>
      <p:ext uri="{BB962C8B-B14F-4D97-AF65-F5344CB8AC3E}">
        <p14:creationId xmlns:p14="http://schemas.microsoft.com/office/powerpoint/2010/main" val="415700623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PSG\P1280012.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228600" y="6012359"/>
            <a:ext cx="6065250" cy="769441"/>
          </a:xfrm>
          <a:prstGeom prst="rect">
            <a:avLst/>
          </a:prstGeom>
          <a:noFill/>
        </p:spPr>
        <p:txBody>
          <a:bodyPr wrap="none" rtlCol="0">
            <a:spAutoFit/>
          </a:bodyPr>
          <a:lstStyle/>
          <a:p>
            <a:r>
              <a:rPr lang="en-US" sz="4400" dirty="0">
                <a:solidFill>
                  <a:schemeClr val="bg1"/>
                </a:solidFill>
                <a:effectLst>
                  <a:outerShdw blurRad="38100" dist="38100" dir="2700000" algn="tl">
                    <a:srgbClr val="000000">
                      <a:alpha val="43137"/>
                    </a:srgbClr>
                  </a:outerShdw>
                </a:effectLst>
              </a:rPr>
              <a:t>PAM on haul road surface</a:t>
            </a:r>
          </a:p>
        </p:txBody>
      </p:sp>
    </p:spTree>
    <p:extLst>
      <p:ext uri="{BB962C8B-B14F-4D97-AF65-F5344CB8AC3E}">
        <p14:creationId xmlns:p14="http://schemas.microsoft.com/office/powerpoint/2010/main" val="290433536"/>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LS-QLF0A\buffalo2\pictures\PSG\PSG 10-08\10-20-08 070.jpg"/>
          <p:cNvPicPr>
            <a:picLocks noChangeAspect="1" noChangeArrowheads="1"/>
          </p:cNvPicPr>
          <p:nvPr/>
        </p:nvPicPr>
        <p:blipFill>
          <a:blip r:embed="rId3" cstate="print">
            <a:lum bright="-11000" contrast="5000"/>
          </a:blip>
          <a:srcRect/>
          <a:stretch>
            <a:fillRect/>
          </a:stretch>
        </p:blipFill>
        <p:spPr bwMode="auto">
          <a:xfrm>
            <a:off x="0" y="0"/>
            <a:ext cx="9144000" cy="6858000"/>
          </a:xfrm>
          <a:prstGeom prst="rect">
            <a:avLst/>
          </a:prstGeom>
          <a:noFill/>
          <a:effectLst>
            <a:innerShdw blurRad="114300">
              <a:prstClr val="black"/>
            </a:innerShdw>
          </a:effectLst>
        </p:spPr>
      </p:pic>
      <p:sp>
        <p:nvSpPr>
          <p:cNvPr id="3" name="TextBox 2"/>
          <p:cNvSpPr txBox="1"/>
          <p:nvPr/>
        </p:nvSpPr>
        <p:spPr>
          <a:xfrm>
            <a:off x="2596348" y="6019800"/>
            <a:ext cx="6471452" cy="830997"/>
          </a:xfrm>
          <a:prstGeom prst="rect">
            <a:avLst/>
          </a:prstGeom>
          <a:noFill/>
        </p:spPr>
        <p:txBody>
          <a:bodyPr wrap="none" rtlCol="0">
            <a:spAutoFit/>
          </a:bodyPr>
          <a:lstStyle/>
          <a:p>
            <a:r>
              <a:rPr lang="en-US" sz="4800" dirty="0"/>
              <a:t>Haul Road Sediment Trap</a:t>
            </a:r>
          </a:p>
        </p:txBody>
      </p:sp>
    </p:spTree>
    <p:extLst>
      <p:ext uri="{BB962C8B-B14F-4D97-AF65-F5344CB8AC3E}">
        <p14:creationId xmlns:p14="http://schemas.microsoft.com/office/powerpoint/2010/main" val="37536798"/>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100" name="Picture 2" descr="E:\Chitosan\Intake_s.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1752600" y="5562600"/>
            <a:ext cx="7271093" cy="1200329"/>
          </a:xfrm>
          <a:prstGeom prst="rect">
            <a:avLst/>
          </a:prstGeom>
          <a:noFill/>
        </p:spPr>
        <p:txBody>
          <a:bodyPr wrap="none" rtlCol="0">
            <a:spAutoFit/>
          </a:bodyPr>
          <a:lstStyle/>
          <a:p>
            <a:r>
              <a:rPr lang="en-US" sz="7200" dirty="0">
                <a:effectLst>
                  <a:outerShdw blurRad="38100" dist="38100" dir="2700000" algn="tl">
                    <a:srgbClr val="000000">
                      <a:alpha val="43137"/>
                    </a:srgbClr>
                  </a:outerShdw>
                </a:effectLst>
              </a:rPr>
              <a:t>Dewatering Source</a:t>
            </a:r>
          </a:p>
        </p:txBody>
      </p:sp>
    </p:spTree>
    <p:extLst>
      <p:ext uri="{BB962C8B-B14F-4D97-AF65-F5344CB8AC3E}">
        <p14:creationId xmlns:p14="http://schemas.microsoft.com/office/powerpoint/2010/main" val="329189124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8" name="Picture 2" descr="E:\Chitosan\SocArray3s.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4648200" y="5997714"/>
            <a:ext cx="4374531" cy="830997"/>
          </a:xfrm>
          <a:prstGeom prst="rect">
            <a:avLst/>
          </a:prstGeom>
          <a:noFill/>
        </p:spPr>
        <p:txBody>
          <a:bodyPr wrap="none" rtlCol="0">
            <a:spAutoFit/>
          </a:bodyPr>
          <a:lstStyle/>
          <a:p>
            <a:r>
              <a:rPr lang="en-US" sz="4800" dirty="0">
                <a:solidFill>
                  <a:schemeClr val="bg1"/>
                </a:solidFill>
              </a:rPr>
              <a:t>Dispersal System</a:t>
            </a:r>
          </a:p>
        </p:txBody>
      </p:sp>
    </p:spTree>
    <p:extLst>
      <p:ext uri="{BB962C8B-B14F-4D97-AF65-F5344CB8AC3E}">
        <p14:creationId xmlns:p14="http://schemas.microsoft.com/office/powerpoint/2010/main" val="327886250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4" name="Picture 2" descr="E:\Chitosan\BMPs2s.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3450775" y="6172200"/>
            <a:ext cx="5693225" cy="584775"/>
          </a:xfrm>
          <a:prstGeom prst="rect">
            <a:avLst/>
          </a:prstGeom>
          <a:solidFill>
            <a:schemeClr val="bg1">
              <a:lumMod val="95000"/>
              <a:alpha val="67000"/>
            </a:schemeClr>
          </a:solidFill>
        </p:spPr>
        <p:txBody>
          <a:bodyPr wrap="none" rtlCol="0">
            <a:spAutoFit/>
          </a:bodyPr>
          <a:lstStyle/>
          <a:p>
            <a:r>
              <a:rPr lang="en-US" sz="3200" dirty="0"/>
              <a:t>Wire Backed Perimeter Silt Fence</a:t>
            </a:r>
          </a:p>
        </p:txBody>
      </p:sp>
    </p:spTree>
    <p:extLst>
      <p:ext uri="{BB962C8B-B14F-4D97-AF65-F5344CB8AC3E}">
        <p14:creationId xmlns:p14="http://schemas.microsoft.com/office/powerpoint/2010/main" val="266983249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40" name="Picture 2" descr="E:\Chitosan\NoChitoTreat_s.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70341" name="TextBox 4"/>
          <p:cNvSpPr txBox="1">
            <a:spLocks noChangeArrowheads="1"/>
          </p:cNvSpPr>
          <p:nvPr/>
        </p:nvSpPr>
        <p:spPr bwMode="auto">
          <a:xfrm>
            <a:off x="5562600" y="5867400"/>
            <a:ext cx="3203121" cy="707886"/>
          </a:xfrm>
          <a:prstGeom prst="rect">
            <a:avLst/>
          </a:prstGeom>
          <a:noFill/>
          <a:ln w="9525">
            <a:noFill/>
            <a:miter lim="800000"/>
            <a:headEnd/>
            <a:tailEnd/>
          </a:ln>
        </p:spPr>
        <p:txBody>
          <a:bodyPr wrap="none">
            <a:spAutoFit/>
          </a:bodyPr>
          <a:lstStyle/>
          <a:p>
            <a:pPr algn="l" eaLnBrk="1" hangingPunct="1"/>
            <a:r>
              <a:rPr lang="en-US" sz="4000" b="1" dirty="0">
                <a:effectLst>
                  <a:outerShdw blurRad="38100" dist="38100" dir="2700000" algn="tl">
                    <a:srgbClr val="000000">
                      <a:alpha val="43137"/>
                    </a:srgbClr>
                  </a:outerShdw>
                </a:effectLst>
                <a:latin typeface="Arial" charset="0"/>
                <a:cs typeface="Arial" charset="0"/>
              </a:rPr>
              <a:t>No </a:t>
            </a:r>
            <a:r>
              <a:rPr lang="en-US" sz="4000" b="1" dirty="0" err="1">
                <a:effectLst>
                  <a:outerShdw blurRad="38100" dist="38100" dir="2700000" algn="tl">
                    <a:srgbClr val="000000">
                      <a:alpha val="43137"/>
                    </a:srgbClr>
                  </a:outerShdw>
                </a:effectLst>
                <a:latin typeface="Arial" charset="0"/>
                <a:cs typeface="Arial" charset="0"/>
              </a:rPr>
              <a:t>Chitosan</a:t>
            </a:r>
            <a:endParaRPr lang="en-US" sz="4000" b="1" dirty="0">
              <a:effectLst>
                <a:outerShdw blurRad="38100" dist="38100" dir="2700000" algn="tl">
                  <a:srgbClr val="000000">
                    <a:alpha val="43137"/>
                  </a:srgbClr>
                </a:outerShdw>
              </a:effectLst>
              <a:latin typeface="Arial" charset="0"/>
              <a:cs typeface="Arial" charset="0"/>
            </a:endParaRPr>
          </a:p>
        </p:txBody>
      </p:sp>
    </p:spTree>
    <p:extLst>
      <p:ext uri="{BB962C8B-B14F-4D97-AF65-F5344CB8AC3E}">
        <p14:creationId xmlns:p14="http://schemas.microsoft.com/office/powerpoint/2010/main" val="220543180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8" name="Picture 2" descr="E:\Chitosan\ChitoTreated_s.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4495800" y="152400"/>
            <a:ext cx="4493538" cy="923330"/>
          </a:xfrm>
          <a:prstGeom prst="rect">
            <a:avLst/>
          </a:prstGeom>
          <a:noFill/>
        </p:spPr>
        <p:txBody>
          <a:bodyPr wrap="none" rtlCol="0">
            <a:spAutoFit/>
          </a:bodyPr>
          <a:lstStyle/>
          <a:p>
            <a:r>
              <a:rPr lang="en-US" sz="5400" dirty="0">
                <a:latin typeface="Arial" pitchFamily="34" charset="0"/>
                <a:cs typeface="Arial" pitchFamily="34" charset="0"/>
              </a:rPr>
              <a:t>With </a:t>
            </a:r>
            <a:r>
              <a:rPr lang="en-US" sz="5400" dirty="0" err="1">
                <a:latin typeface="Arial" pitchFamily="34" charset="0"/>
                <a:cs typeface="Arial" pitchFamily="34" charset="0"/>
              </a:rPr>
              <a:t>Chitosan</a:t>
            </a:r>
            <a:endParaRPr lang="en-US" sz="5400" dirty="0">
              <a:latin typeface="Arial" pitchFamily="34" charset="0"/>
              <a:cs typeface="Arial" pitchFamily="34" charset="0"/>
            </a:endParaRPr>
          </a:p>
        </p:txBody>
      </p:sp>
    </p:spTree>
    <p:extLst>
      <p:ext uri="{BB962C8B-B14F-4D97-AF65-F5344CB8AC3E}">
        <p14:creationId xmlns:p14="http://schemas.microsoft.com/office/powerpoint/2010/main" val="358503261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6" name="Picture 5" descr="\\helios\users\fkneib\My Pictures\Storm &amp; Industrial pictures\Petersburg airport\DewateringArray1.jpg"/>
          <p:cNvPicPr>
            <a:picLocks noChangeAspect="1" noChangeArrowheads="1"/>
          </p:cNvPicPr>
          <p:nvPr/>
        </p:nvPicPr>
        <p:blipFill>
          <a:blip r:embed="rId3" cstate="print"/>
          <a:srcRect/>
          <a:stretch>
            <a:fillRect/>
          </a:stretch>
        </p:blipFill>
        <p:spPr bwMode="auto">
          <a:xfrm>
            <a:off x="9525" y="0"/>
            <a:ext cx="9134475" cy="6858000"/>
          </a:xfrm>
          <a:prstGeom prst="rect">
            <a:avLst/>
          </a:prstGeom>
          <a:noFill/>
          <a:ln w="9525">
            <a:noFill/>
            <a:miter lim="800000"/>
            <a:headEnd/>
            <a:tailEnd/>
          </a:ln>
          <a:effectLst>
            <a:innerShdw blurRad="114300">
              <a:prstClr val="black"/>
            </a:innerShdw>
          </a:effectLst>
        </p:spPr>
      </p:pic>
    </p:spTree>
    <p:extLst>
      <p:ext uri="{BB962C8B-B14F-4D97-AF65-F5344CB8AC3E}">
        <p14:creationId xmlns:p14="http://schemas.microsoft.com/office/powerpoint/2010/main" val="3763655302"/>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2" name="Picture 7" descr="\\helios\users\fkneib\My Pictures\Storm &amp; Industrial pictures\Petersburg airport\Pond&amp;Tubes.jpg"/>
          <p:cNvPicPr>
            <a:picLocks noChangeAspect="1" noChangeArrowheads="1"/>
          </p:cNvPicPr>
          <p:nvPr/>
        </p:nvPicPr>
        <p:blipFill>
          <a:blip r:embed="rId3" cstate="print"/>
          <a:srcRect/>
          <a:stretch>
            <a:fillRect/>
          </a:stretch>
        </p:blipFill>
        <p:spPr bwMode="auto">
          <a:xfrm>
            <a:off x="0" y="0"/>
            <a:ext cx="9132888" cy="6858000"/>
          </a:xfrm>
          <a:prstGeom prst="rect">
            <a:avLst/>
          </a:prstGeom>
          <a:noFill/>
          <a:ln w="9525">
            <a:noFill/>
            <a:miter lim="800000"/>
            <a:headEnd/>
            <a:tailEnd/>
          </a:ln>
          <a:effectLst>
            <a:innerShdw blurRad="114300">
              <a:prstClr val="black"/>
            </a:innerShdw>
          </a:effectLst>
        </p:spPr>
      </p:pic>
      <p:sp>
        <p:nvSpPr>
          <p:cNvPr id="5" name="TextBox 4"/>
          <p:cNvSpPr txBox="1"/>
          <p:nvPr/>
        </p:nvSpPr>
        <p:spPr>
          <a:xfrm>
            <a:off x="718457" y="5660126"/>
            <a:ext cx="2877006" cy="646331"/>
          </a:xfrm>
          <a:prstGeom prst="rect">
            <a:avLst/>
          </a:prstGeom>
          <a:noFill/>
        </p:spPr>
        <p:txBody>
          <a:bodyPr wrap="none" rtlCol="0">
            <a:spAutoFit/>
          </a:bodyPr>
          <a:lstStyle/>
          <a:p>
            <a:r>
              <a:rPr lang="en-US" sz="3600" dirty="0"/>
              <a:t>Sediment Trap</a:t>
            </a:r>
          </a:p>
        </p:txBody>
      </p:sp>
    </p:spTree>
    <p:extLst>
      <p:ext uri="{BB962C8B-B14F-4D97-AF65-F5344CB8AC3E}">
        <p14:creationId xmlns:p14="http://schemas.microsoft.com/office/powerpoint/2010/main" val="388817491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80" name="Picture 6" descr="\\helios\users\fkneib\My Pictures\Storm &amp; Industrial pictures\Petersburg airport\5000to90.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a:effectLst>
            <a:innerShdw blurRad="114300">
              <a:prstClr val="black"/>
            </a:innerShdw>
          </a:effectLst>
        </p:spPr>
      </p:pic>
      <p:sp>
        <p:nvSpPr>
          <p:cNvPr id="280581" name="TextBox 4"/>
          <p:cNvSpPr txBox="1">
            <a:spLocks noChangeArrowheads="1"/>
          </p:cNvSpPr>
          <p:nvPr/>
        </p:nvSpPr>
        <p:spPr bwMode="auto">
          <a:xfrm>
            <a:off x="2057400" y="5410200"/>
            <a:ext cx="5190780" cy="523220"/>
          </a:xfrm>
          <a:prstGeom prst="rect">
            <a:avLst/>
          </a:prstGeom>
          <a:noFill/>
          <a:ln w="9525">
            <a:noFill/>
            <a:miter lim="800000"/>
            <a:headEnd/>
            <a:tailEnd/>
          </a:ln>
        </p:spPr>
        <p:txBody>
          <a:bodyPr wrap="none">
            <a:spAutoFit/>
          </a:bodyPr>
          <a:lstStyle/>
          <a:p>
            <a:pPr algn="l" eaLnBrk="1" hangingPunct="1"/>
            <a:r>
              <a:rPr lang="en-US" sz="2800" dirty="0">
                <a:solidFill>
                  <a:schemeClr val="bg1"/>
                </a:solidFill>
                <a:latin typeface="Arial" charset="0"/>
                <a:cs typeface="Arial" charset="0"/>
              </a:rPr>
              <a:t>Intake    Weir Pond    Perimeter</a:t>
            </a:r>
          </a:p>
        </p:txBody>
      </p:sp>
    </p:spTree>
    <p:extLst>
      <p:ext uri="{BB962C8B-B14F-4D97-AF65-F5344CB8AC3E}">
        <p14:creationId xmlns:p14="http://schemas.microsoft.com/office/powerpoint/2010/main" val="28022598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1"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1"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7686</TotalTime>
  <Words>4684</Words>
  <Application>Microsoft Office PowerPoint</Application>
  <PresentationFormat>On-screen Show (4:3)</PresentationFormat>
  <Paragraphs>757</Paragraphs>
  <Slides>172</Slides>
  <Notes>90</Notes>
  <HiddenSlides>0</HiddenSlides>
  <MMClips>1</MMClips>
  <ScaleCrop>false</ScaleCrop>
  <HeadingPairs>
    <vt:vector size="4" baseType="variant">
      <vt:variant>
        <vt:lpstr>Theme</vt:lpstr>
      </vt:variant>
      <vt:variant>
        <vt:i4>6</vt:i4>
      </vt:variant>
      <vt:variant>
        <vt:lpstr>Slide Titles</vt:lpstr>
      </vt:variant>
      <vt:variant>
        <vt:i4>172</vt:i4>
      </vt:variant>
    </vt:vector>
  </HeadingPairs>
  <TitlesOfParts>
    <vt:vector size="178" baseType="lpstr">
      <vt:lpstr>Office Theme</vt:lpstr>
      <vt:lpstr>1_Office Theme</vt:lpstr>
      <vt:lpstr>3_Office Theme</vt:lpstr>
      <vt:lpstr>4_Office Theme</vt:lpstr>
      <vt:lpstr>19_Office Theme</vt:lpstr>
      <vt:lpstr>7_Textured</vt:lpstr>
      <vt:lpstr>PowerPoint Presentation</vt:lpstr>
      <vt:lpstr>CGP Requirements</vt:lpstr>
      <vt:lpstr>Storm Drain Inlet Protection Measures</vt:lpstr>
      <vt:lpstr>PowerPoint Presentation</vt:lpstr>
      <vt:lpstr>PowerPoint Presentation</vt:lpstr>
      <vt:lpstr>PowerPoint Presentation</vt:lpstr>
      <vt:lpstr>This is No Place for Sediment to Collect - $$$$$$</vt:lpstr>
      <vt:lpstr>PowerPoint Presentation</vt:lpstr>
      <vt:lpstr>Protect Inlets Until Final Site Stabilization is Completed!</vt:lpstr>
      <vt:lpstr>PowerPoint Presentation</vt:lpstr>
      <vt:lpstr>Catch Basin Inserts</vt:lpstr>
      <vt:lpstr>Maintenance Issues</vt:lpstr>
      <vt:lpstr>Will Traffic Destroy Your Efforts?</vt:lpstr>
      <vt:lpstr>PowerPoint Presentation</vt:lpstr>
      <vt:lpstr>PowerPoint Presentation</vt:lpstr>
      <vt:lpstr>PowerPoint Presentation</vt:lpstr>
      <vt:lpstr>PowerPoint Presentation</vt:lpstr>
      <vt:lpstr>PowerPoint Presentation</vt:lpstr>
      <vt:lpstr>Turbidity Curtain / Oil Boom</vt:lpstr>
      <vt:lpstr>PowerPoint Presentation</vt:lpstr>
      <vt:lpstr>PowerPoint Presentation</vt:lpstr>
      <vt:lpstr>PowerPoint Presentation</vt:lpstr>
      <vt:lpstr>PowerPoint Presentation</vt:lpstr>
      <vt:lpstr>Install Sediment Controls</vt:lpstr>
      <vt:lpstr>PowerPoint Presentation</vt:lpstr>
      <vt:lpstr>Perimeter Sediment Controls</vt:lpstr>
      <vt:lpstr>PowerPoint Presentation</vt:lpstr>
      <vt:lpstr>PowerPoint Presentation</vt:lpstr>
      <vt:lpstr>PowerPoint Presentation</vt:lpstr>
      <vt:lpstr>PowerPoint Presentation</vt:lpstr>
      <vt:lpstr>PowerPoint Presentation</vt:lpstr>
      <vt:lpstr>Insert Video Perimeter Sediment Controls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SILT FENCE</vt:lpstr>
      <vt:lpstr>Insert Video Silt Fence Installation</vt:lpstr>
      <vt:lpstr>PowerPoint Presentation</vt:lpstr>
      <vt:lpstr>PowerPoint Presentation</vt:lpstr>
      <vt:lpstr>PowerPoint Presentation</vt:lpstr>
      <vt:lpstr>PowerPoint Presentation</vt:lpstr>
      <vt:lpstr>PowerPoint Presentation</vt:lpstr>
      <vt:lpstr>Silt Fence Sedimentation</vt:lpstr>
      <vt:lpstr>PowerPoint Presentation</vt:lpstr>
      <vt:lpstr>PowerPoint Presentation</vt:lpstr>
      <vt:lpstr>PowerPoint Presentation</vt:lpstr>
      <vt:lpstr>PowerPoint Presentation</vt:lpstr>
      <vt:lpstr>PowerPoint Presentation</vt:lpstr>
      <vt:lpstr>Compaction of Backfill is Critical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Stabilized Construction Vehicle Access &amp; Exit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Parking of Vehicles  Willy - Nilly Does Not Help</vt:lpstr>
      <vt:lpstr>Uncontrolled Construction Access are Major Sources for Stormwater Pollution</vt:lpstr>
      <vt:lpstr>PowerPoint Presentation</vt:lpstr>
      <vt:lpstr>PowerPoint Presentation</vt:lpstr>
      <vt:lpstr>PowerPoint Presentation</vt:lpstr>
      <vt:lpstr>PowerPoint Presentation</vt:lpstr>
      <vt:lpstr>PowerPoint Presentation</vt:lpstr>
      <vt:lpstr>PowerPoint Presentation</vt:lpstr>
      <vt:lpstr>Clean Up As You Go!</vt:lpstr>
      <vt:lpstr>PowerPoint Presentation</vt:lpstr>
      <vt:lpstr>PowerPoint Presentation</vt:lpstr>
      <vt:lpstr>PowerPoint Presentation</vt:lpstr>
      <vt:lpstr>PowerPoint Presentation</vt:lpstr>
      <vt:lpstr>PowerPoint Presentation</vt:lpstr>
      <vt:lpstr>Dust Generation &amp; Track–Out from Vehicles</vt:lpstr>
      <vt:lpstr>Plan Ahead for Dust Control!</vt:lpstr>
      <vt:lpstr>PowerPoint Presentation</vt:lpstr>
      <vt:lpstr>Equipment Operation for Dust Control</vt:lpstr>
      <vt:lpstr>Drive Slowly &amp; Cover Loads With Tarps</vt:lpstr>
      <vt:lpstr>Demolition Dust Control</vt:lpstr>
      <vt:lpstr>Perimeter Wind Barriers</vt:lpstr>
      <vt:lpstr>Stockpiles</vt:lpstr>
      <vt:lpstr>Stockpiles</vt:lpstr>
      <vt:lpstr>How Much Maintenance Do You Want to Do?</vt:lpstr>
      <vt:lpstr>PowerPoint Presentation</vt:lpstr>
      <vt:lpstr>PowerPoint Presentation</vt:lpstr>
      <vt:lpstr>PowerPoint Presentation</vt:lpstr>
      <vt:lpstr>PowerPoint Presentation</vt:lpstr>
      <vt:lpstr>PowerPoint Presentation</vt:lpstr>
      <vt:lpstr>PowerPoint Presentation</vt:lpstr>
      <vt:lpstr>Sediment Basins</vt:lpstr>
      <vt:lpstr>PowerPoint Presentation</vt:lpstr>
      <vt:lpstr>PowerPoint Presentation</vt:lpstr>
      <vt:lpstr>Sediment Basin Limitations</vt:lpstr>
      <vt:lpstr>Key Points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Control Dewatering</vt:lpstr>
      <vt:lpstr>PowerPoint Presentation</vt:lpstr>
      <vt:lpstr>Control Dewatering</vt:lpstr>
      <vt:lpstr>Making Clean Water Dirty</vt:lpstr>
      <vt:lpstr>PowerPoint Presentation</vt:lpstr>
      <vt:lpstr>Dispersal &amp; Infiltration</vt:lpstr>
      <vt:lpstr>Foundation Dewatering &amp; High pH</vt:lpstr>
      <vt:lpstr>PowerPoint Presentation</vt:lpstr>
      <vt:lpstr>PowerPoint Presentation</vt:lpstr>
      <vt:lpstr>PowerPoint Presentation</vt:lpstr>
      <vt:lpstr>PowerPoint Presentation</vt:lpstr>
      <vt:lpstr>PowerPoint Presentation</vt:lpstr>
      <vt:lpstr>Invasive Species </vt:lpstr>
      <vt:lpstr>Impacts of Invasive Species </vt:lpstr>
      <vt:lpstr>Manage Invasive Species at Work Sites </vt:lpstr>
      <vt:lpstr>PowerPoint Presentation</vt:lpstr>
      <vt:lpstr>PowerPoint Presentation</vt:lpstr>
      <vt:lpstr>Additional PAM Applications</vt:lpstr>
      <vt:lpstr>Flocculation</vt:lpstr>
      <vt:lpstr>Flocculation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of Passive Dosing CTS</vt:lpstr>
      <vt:lpstr>Effect of Flocculant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alex</dc:creator>
  <cp:lastModifiedBy>Jeanette Holt</cp:lastModifiedBy>
  <cp:revision>285</cp:revision>
  <cp:lastPrinted>2013-08-22T19:51:41Z</cp:lastPrinted>
  <dcterms:created xsi:type="dcterms:W3CDTF">2006-08-16T00:00:00Z</dcterms:created>
  <dcterms:modified xsi:type="dcterms:W3CDTF">2026-07-13T21:58:57Z</dcterms:modified>
</cp:coreProperties>
</file>