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7"/>
  </p:notesMasterIdLst>
  <p:sldIdLst>
    <p:sldId id="257" r:id="rId3"/>
    <p:sldId id="258" r:id="rId4"/>
    <p:sldId id="259" r:id="rId5"/>
    <p:sldId id="260" r:id="rId6"/>
    <p:sldId id="28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15" r:id="rId23"/>
    <p:sldId id="295" r:id="rId24"/>
    <p:sldId id="291" r:id="rId25"/>
    <p:sldId id="372" r:id="rId26"/>
    <p:sldId id="394" r:id="rId27"/>
    <p:sldId id="374" r:id="rId28"/>
    <p:sldId id="478" r:id="rId29"/>
    <p:sldId id="282" r:id="rId30"/>
    <p:sldId id="288" r:id="rId31"/>
    <p:sldId id="283" r:id="rId32"/>
    <p:sldId id="284" r:id="rId33"/>
    <p:sldId id="285" r:id="rId34"/>
    <p:sldId id="286" r:id="rId35"/>
    <p:sldId id="28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19" d="100"/>
          <a:sy n="119" d="100"/>
        </p:scale>
        <p:origin x="1888" y="19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64952B-003F-46F7-AEE4-8E3EB100E0F5}" type="datetimeFigureOut">
              <a:rPr lang="en-US" smtClean="0"/>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149C50-A293-4FB3-B0DB-A633066A8563}" type="slidenum">
              <a:rPr lang="en-US" smtClean="0"/>
              <a:t>‹#›</a:t>
            </a:fld>
            <a:endParaRPr lang="en-US"/>
          </a:p>
        </p:txBody>
      </p:sp>
    </p:spTree>
    <p:extLst>
      <p:ext uri="{BB962C8B-B14F-4D97-AF65-F5344CB8AC3E}">
        <p14:creationId xmlns:p14="http://schemas.microsoft.com/office/powerpoint/2010/main" val="2334325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every one that as an</a:t>
            </a:r>
            <a:r>
              <a:rPr lang="en-US" baseline="0" dirty="0"/>
              <a:t> inspector they are assessing the SWPPP implementation and performance.</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23121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DEC has</a:t>
            </a:r>
            <a:r>
              <a:rPr lang="en-US" sz="1400" baseline="0" dirty="0"/>
              <a:t> the </a:t>
            </a:r>
            <a:r>
              <a:rPr lang="en-US" sz="1400" dirty="0"/>
              <a:t>Web</a:t>
            </a:r>
            <a:r>
              <a:rPr lang="en-US" sz="1400" baseline="0" dirty="0"/>
              <a:t> Map Basic I</a:t>
            </a:r>
            <a:r>
              <a:rPr lang="en-US" sz="1400" dirty="0"/>
              <a:t>nstruction</a:t>
            </a:r>
            <a:r>
              <a:rPr lang="en-US" sz="1400" baseline="0" dirty="0"/>
              <a:t>s located on the CGP webpage.</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F16EE-D40D-4A5E-B8B0-FD48BEB435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502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if the seeded areas have achieved final stabilization, how about the ditch with rock lining? Should the site maps be updated?</a:t>
            </a:r>
          </a:p>
        </p:txBody>
      </p:sp>
      <p:sp>
        <p:nvSpPr>
          <p:cNvPr id="4" name="Slide Number Placeholder 3"/>
          <p:cNvSpPr>
            <a:spLocks noGrp="1"/>
          </p:cNvSpPr>
          <p:nvPr>
            <p:ph type="sldNum" sz="quarter" idx="10"/>
          </p:nvPr>
        </p:nvSpPr>
        <p:spPr/>
        <p:txBody>
          <a:bodyPr/>
          <a:lstStyle/>
          <a:p>
            <a:fld id="{2C925419-3805-4604-9B80-36B0C53059C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5223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there is no guess work or opinion</a:t>
            </a:r>
            <a:r>
              <a:rPr lang="en-US" baseline="0" dirty="0"/>
              <a:t> involved. The site is either following the plans and specs or it is not. This SWPPP requirement when followed will make the inspectors job pretty black and white, documenting compliance becomes much simpler.</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47891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we are citing two documents, the ADEC SWPPP Template and the CGP.</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7383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SWPPP needs</a:t>
            </a:r>
            <a:r>
              <a:rPr lang="en-US" baseline="0" dirty="0"/>
              <a:t> to state what we are doing</a:t>
            </a:r>
            <a:endParaRPr lang="en-US" dirty="0"/>
          </a:p>
        </p:txBody>
      </p:sp>
      <p:sp>
        <p:nvSpPr>
          <p:cNvPr id="4" name="Slide Number Placeholder 3"/>
          <p:cNvSpPr>
            <a:spLocks noGrp="1"/>
          </p:cNvSpPr>
          <p:nvPr>
            <p:ph type="sldNum" sz="quarter" idx="10"/>
          </p:nvPr>
        </p:nvSpPr>
        <p:spPr/>
        <p:txBody>
          <a:bodyPr/>
          <a:lstStyle/>
          <a:p>
            <a:fld id="{5E149C50-A293-4FB3-B0DB-A633066A8563}" type="slidenum">
              <a:rPr lang="en-US" smtClean="0"/>
              <a:t>11</a:t>
            </a:fld>
            <a:endParaRPr lang="en-US"/>
          </a:p>
        </p:txBody>
      </p:sp>
    </p:spTree>
    <p:extLst>
      <p:ext uri="{BB962C8B-B14F-4D97-AF65-F5344CB8AC3E}">
        <p14:creationId xmlns:p14="http://schemas.microsoft.com/office/powerpoint/2010/main" val="377779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tasks and locations are on the map, knowing how the work will be done is critical for a AK-CESCL. The picture is of the fill at the end of the runway going in.</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16697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for most items on a critical path there are prior to and upon completion elements,</a:t>
            </a:r>
            <a:r>
              <a:rPr lang="en-US" baseline="0" dirty="0"/>
              <a:t> BMP’s, that can be implemented. Look for the opportunity to turn areas of the project that will be liabilities into assets, like soils that will be exposed for long periods, or conveyances that could start flowing water and implement BMPs or complete the project elements earlier to reduce risk and even make an asset for the project.</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9401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needs to be changed, do we need a SWPPP amendment for the fuel on site? What documentation needs to happen for the spill and response?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4150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Grading log is not enough to show al the areas of disturbance, stabilization, and preservation. The site maps need to show </a:t>
            </a:r>
            <a:r>
              <a:rPr lang="en-US"/>
              <a:t>these areas.</a:t>
            </a:r>
          </a:p>
        </p:txBody>
      </p:sp>
      <p:sp>
        <p:nvSpPr>
          <p:cNvPr id="4" name="Slide Number Placeholder 3"/>
          <p:cNvSpPr>
            <a:spLocks noGrp="1"/>
          </p:cNvSpPr>
          <p:nvPr>
            <p:ph type="sldNum" sz="quarter" idx="10"/>
          </p:nvPr>
        </p:nvSpPr>
        <p:spPr/>
        <p:txBody>
          <a:bodyPr/>
          <a:lstStyle/>
          <a:p>
            <a:fld id="{5E149C50-A293-4FB3-B0DB-A633066A8563}" type="slidenum">
              <a:rPr lang="en-US" smtClean="0"/>
              <a:t>19</a:t>
            </a:fld>
            <a:endParaRPr lang="en-US"/>
          </a:p>
        </p:txBody>
      </p:sp>
    </p:spTree>
    <p:extLst>
      <p:ext uri="{BB962C8B-B14F-4D97-AF65-F5344CB8AC3E}">
        <p14:creationId xmlns:p14="http://schemas.microsoft.com/office/powerpoint/2010/main" val="2460283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49C50-A293-4FB3-B0DB-A633066A8563}" type="slidenum">
              <a:rPr lang="en-US" smtClean="0"/>
              <a:t>21</a:t>
            </a:fld>
            <a:endParaRPr lang="en-US"/>
          </a:p>
        </p:txBody>
      </p:sp>
    </p:spTree>
    <p:extLst>
      <p:ext uri="{BB962C8B-B14F-4D97-AF65-F5344CB8AC3E}">
        <p14:creationId xmlns:p14="http://schemas.microsoft.com/office/powerpoint/2010/main" val="3980169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Sam can you identify this village?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25419-3805-4604-9B80-36B0C53059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1723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36885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4953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937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8A4A85C-7B6D-43FD-80E8-2602501C18D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734082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653139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506078-D574-4182-B7A2-CDB903510A7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176549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542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3393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544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1897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368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30649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7751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465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2222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753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78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714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8A4A85C-7B6D-43FD-80E8-2602501C18DE}" type="slidenum">
              <a:rPr lang="en-US"/>
              <a:pPr>
                <a:defRPr/>
              </a:pPr>
              <a:t>‹#›</a:t>
            </a:fld>
            <a:endParaRPr lang="en-US"/>
          </a:p>
        </p:txBody>
      </p:sp>
    </p:spTree>
    <p:extLst>
      <p:ext uri="{BB962C8B-B14F-4D97-AF65-F5344CB8AC3E}">
        <p14:creationId xmlns:p14="http://schemas.microsoft.com/office/powerpoint/2010/main" val="4038149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9F94AE-B9B9-4B10-A084-94EA7CB162FA}" type="slidenum">
              <a:rPr lang="en-US"/>
              <a:pPr>
                <a:defRPr/>
              </a:pPr>
              <a:t>‹#›</a:t>
            </a:fld>
            <a:endParaRPr lang="en-US"/>
          </a:p>
        </p:txBody>
      </p:sp>
    </p:spTree>
    <p:extLst>
      <p:ext uri="{BB962C8B-B14F-4D97-AF65-F5344CB8AC3E}">
        <p14:creationId xmlns:p14="http://schemas.microsoft.com/office/powerpoint/2010/main" val="1444197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1CFFF4-D81D-47B3-9EBB-FFC9BBC98A18}" type="slidenum">
              <a:rPr lang="en-US"/>
              <a:pPr>
                <a:defRPr/>
              </a:pPr>
              <a:t>‹#›</a:t>
            </a:fld>
            <a:endParaRPr lang="en-US"/>
          </a:p>
        </p:txBody>
      </p:sp>
    </p:spTree>
    <p:extLst>
      <p:ext uri="{BB962C8B-B14F-4D97-AF65-F5344CB8AC3E}">
        <p14:creationId xmlns:p14="http://schemas.microsoft.com/office/powerpoint/2010/main" val="213139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706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208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0061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235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774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9732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75511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149585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6018690"/>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google.com/url?sa=i&amp;rct=j&amp;q=&amp;esrc=s&amp;frm=1&amp;source=images&amp;cd=&amp;cad=rja&amp;docid=5cyp0MISuKE3rM&amp;tbnid=7LP05piliDgJyM:&amp;ved=0CAUQjRw&amp;url=http://lucianloan.ulitzer.com/node/2261840&amp;ei=JvVCUq6mJ8SfiAKP-IGoAQ&amp;bvm=bv.53077864,d.cGE&amp;psig=AFQjCNGo2oC_qnUzaVyNtdNrNb5ZPJg7bQ&amp;ust=1380206093151896"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m/url?sa=i&amp;rct=j&amp;q=&amp;esrc=s&amp;source=images&amp;cd=&amp;cad=rja&amp;docid=6HDXujLOaJNklM&amp;tbnid=vB0bwaTF-xH5CM:&amp;ved=0CAUQjRw&amp;url=http://themilitaryengineer.com/index.php/tme-articles/tme-past-articles/item/250-engineering-in-the-arctic-forged-by-the-past-fostered-through-the-present&amp;ei=fGvUUt_IFsH3oATPqoL4BA&amp;bvm=bv.59026428,d.cGU&amp;psig=AFQjCNFfSTKhARqzcBNQ3JN3yGdc3gIzlQ&amp;ust=138973920483634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726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429000"/>
            <a:ext cx="7795404" cy="830997"/>
          </a:xfrm>
          <a:prstGeom prst="rect">
            <a:avLst/>
          </a:prstGeom>
          <a:noFill/>
        </p:spPr>
        <p:txBody>
          <a:bodyPr wrap="none" rtlCol="0">
            <a:spAutoFit/>
          </a:bodyPr>
          <a:lstStyle/>
          <a:p>
            <a:r>
              <a:rPr lang="en-US" sz="4800" dirty="0">
                <a:solidFill>
                  <a:prstClr val="white"/>
                </a:solidFill>
                <a:effectLst>
                  <a:outerShdw blurRad="38100" dist="38100" dir="2700000" algn="tl">
                    <a:srgbClr val="000000">
                      <a:alpha val="43137"/>
                    </a:srgbClr>
                  </a:outerShdw>
                </a:effectLst>
              </a:rPr>
              <a:t>6. SWPPP Basics for Inspectors</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p:cNvSpPr txBox="1"/>
          <p:nvPr/>
        </p:nvSpPr>
        <p:spPr>
          <a:xfrm>
            <a:off x="762000" y="4488348"/>
            <a:ext cx="8223149" cy="1569660"/>
          </a:xfrm>
          <a:prstGeom prst="rect">
            <a:avLst/>
          </a:prstGeom>
          <a:noFill/>
        </p:spPr>
        <p:txBody>
          <a:bodyPr wrap="none" rtlCol="0">
            <a:spAutoFit/>
          </a:bodyPr>
          <a:lstStyle/>
          <a:p>
            <a:pPr marL="457200" indent="-457200">
              <a:buFont typeface="Arial" panose="020B0604020202020204" pitchFamily="34" charset="0"/>
              <a:buChar char="•"/>
            </a:pPr>
            <a:r>
              <a:rPr lang="en-US" sz="3200" dirty="0">
                <a:solidFill>
                  <a:prstClr val="white"/>
                </a:solidFill>
                <a:effectLst>
                  <a:outerShdw blurRad="38100" dist="38100" dir="2700000" algn="tl">
                    <a:srgbClr val="000000">
                      <a:alpha val="43137"/>
                    </a:srgbClr>
                  </a:outerShdw>
                </a:effectLst>
              </a:rPr>
              <a:t>What information is required?</a:t>
            </a:r>
          </a:p>
          <a:p>
            <a:pPr marL="457200" indent="-457200">
              <a:buFont typeface="Arial" panose="020B0604020202020204" pitchFamily="34" charset="0"/>
              <a:buChar char="•"/>
            </a:pPr>
            <a:r>
              <a:rPr lang="en-US" sz="3200" dirty="0">
                <a:solidFill>
                  <a:prstClr val="white"/>
                </a:solidFill>
                <a:effectLst>
                  <a:outerShdw blurRad="38100" dist="38100" dir="2700000" algn="tl">
                    <a:srgbClr val="000000">
                      <a:alpha val="43137"/>
                    </a:srgbClr>
                  </a:outerShdw>
                </a:effectLst>
              </a:rPr>
              <a:t>How does the SWPPP document compliance?</a:t>
            </a:r>
          </a:p>
          <a:p>
            <a:pPr marL="457200" indent="-457200">
              <a:buFont typeface="Arial" panose="020B0604020202020204" pitchFamily="34" charset="0"/>
              <a:buChar char="•"/>
            </a:pPr>
            <a:r>
              <a:rPr lang="en-US" sz="3200" dirty="0">
                <a:solidFill>
                  <a:prstClr val="white"/>
                </a:solidFill>
                <a:effectLst>
                  <a:outerShdw blurRad="38100" dist="38100" dir="2700000" algn="tl">
                    <a:srgbClr val="000000">
                      <a:alpha val="43137"/>
                    </a:srgbClr>
                  </a:outerShdw>
                </a:effectLst>
              </a:rPr>
              <a:t>What are the inspector’s responsibilities?</a:t>
            </a:r>
          </a:p>
        </p:txBody>
      </p:sp>
      <p:sp>
        <p:nvSpPr>
          <p:cNvPr id="6" name="TextBox 2"/>
          <p:cNvSpPr txBox="1"/>
          <p:nvPr/>
        </p:nvSpPr>
        <p:spPr>
          <a:xfrm>
            <a:off x="7924801" y="6531795"/>
            <a:ext cx="12192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January 2022</a:t>
            </a:r>
          </a:p>
        </p:txBody>
      </p:sp>
    </p:spTree>
    <p:extLst>
      <p:ext uri="{BB962C8B-B14F-4D97-AF65-F5344CB8AC3E}">
        <p14:creationId xmlns:p14="http://schemas.microsoft.com/office/powerpoint/2010/main" val="1069020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1143000"/>
          </a:xfrm>
        </p:spPr>
        <p:txBody>
          <a:bodyPr>
            <a:normAutofit/>
          </a:bodyPr>
          <a:lstStyle/>
          <a:p>
            <a:r>
              <a:rPr lang="en-US" dirty="0"/>
              <a:t>4.0 Nature of Construction Activity</a:t>
            </a:r>
          </a:p>
        </p:txBody>
      </p:sp>
      <p:sp>
        <p:nvSpPr>
          <p:cNvPr id="4" name="Rectangle 3"/>
          <p:cNvSpPr/>
          <p:nvPr/>
        </p:nvSpPr>
        <p:spPr>
          <a:xfrm>
            <a:off x="457199" y="1044714"/>
            <a:ext cx="6705601" cy="707886"/>
          </a:xfrm>
          <a:prstGeom prst="rect">
            <a:avLst/>
          </a:prstGeom>
        </p:spPr>
        <p:txBody>
          <a:bodyPr wrap="square">
            <a:spAutoFit/>
          </a:bodyPr>
          <a:lstStyle/>
          <a:p>
            <a:r>
              <a:rPr lang="en-US" sz="2000" dirty="0">
                <a:solidFill>
                  <a:prstClr val="white"/>
                </a:solidFill>
              </a:rPr>
              <a:t>CGP 5.3.4.1 	The function of the project (e.g., low density residential, shopping mall, subdivision, airport, highway, etc.);</a:t>
            </a:r>
          </a:p>
        </p:txBody>
      </p:sp>
      <p:pic>
        <p:nvPicPr>
          <p:cNvPr id="7170" name="Picture 2" descr="http://www.faa.gov/about/office_org/headquarters_offices/ato/service_units/systemops/fs/alaskan/alaska/fai/arpt_photo_arc/seak/images/HNH-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1" y="1845344"/>
            <a:ext cx="8610600" cy="486025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182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67200" cy="1143000"/>
          </a:xfrm>
        </p:spPr>
        <p:txBody>
          <a:bodyPr>
            <a:normAutofit/>
          </a:bodyPr>
          <a:lstStyle/>
          <a:p>
            <a:r>
              <a:rPr lang="en-US" dirty="0"/>
              <a:t>It’s an Airport</a:t>
            </a:r>
          </a:p>
        </p:txBody>
      </p:sp>
      <p:sp>
        <p:nvSpPr>
          <p:cNvPr id="3" name="Content Placeholder 2"/>
          <p:cNvSpPr>
            <a:spLocks noGrp="1"/>
          </p:cNvSpPr>
          <p:nvPr>
            <p:ph idx="1"/>
          </p:nvPr>
        </p:nvSpPr>
        <p:spPr>
          <a:xfrm>
            <a:off x="457200" y="4419600"/>
            <a:ext cx="8229600" cy="2392363"/>
          </a:xfrm>
        </p:spPr>
        <p:txBody>
          <a:bodyPr/>
          <a:lstStyle/>
          <a:p>
            <a:r>
              <a:rPr lang="en-US" dirty="0"/>
              <a:t>What are we doing?</a:t>
            </a:r>
          </a:p>
          <a:p>
            <a:pPr lvl="1"/>
            <a:r>
              <a:rPr lang="en-US" dirty="0"/>
              <a:t>Replacing Culverts / Mitigation</a:t>
            </a:r>
          </a:p>
          <a:p>
            <a:pPr lvl="1"/>
            <a:r>
              <a:rPr lang="en-US" dirty="0"/>
              <a:t>Extending the Runway Safety Area</a:t>
            </a:r>
          </a:p>
          <a:p>
            <a:pPr lvl="1"/>
            <a:r>
              <a:rPr lang="en-US" dirty="0"/>
              <a:t>Expanding the Apron &amp; Parking Areas</a:t>
            </a:r>
          </a:p>
          <a:p>
            <a:pPr marL="457200" lvl="1" indent="0">
              <a:buNone/>
            </a:pPr>
            <a:endParaRPr lang="en-US" dirty="0"/>
          </a:p>
          <a:p>
            <a:pPr lvl="1"/>
            <a:endParaRPr lang="en-US" dirty="0"/>
          </a:p>
        </p:txBody>
      </p:sp>
      <p:pic>
        <p:nvPicPr>
          <p:cNvPr id="8196" name="Picture 4" descr="http://farm8.static.flickr.com/7004/6448411923_82a0823c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276350"/>
            <a:ext cx="4370649" cy="27622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198" name="Picture 6" descr="http://25.media.tumblr.com/tumblr_lf5ndjVBvK1qdogv6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384" y="1247775"/>
            <a:ext cx="4177882" cy="27908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551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838200"/>
            <a:ext cx="6191250" cy="383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19050"/>
            <a:ext cx="4495800" cy="819150"/>
          </a:xfrm>
        </p:spPr>
        <p:txBody>
          <a:bodyPr/>
          <a:lstStyle/>
          <a:p>
            <a:r>
              <a:rPr lang="en-US" dirty="0"/>
              <a:t>4.1 Scope of Work</a:t>
            </a:r>
          </a:p>
        </p:txBody>
      </p:sp>
      <p:sp>
        <p:nvSpPr>
          <p:cNvPr id="5" name="TextBox 4"/>
          <p:cNvSpPr txBox="1"/>
          <p:nvPr/>
        </p:nvSpPr>
        <p:spPr>
          <a:xfrm>
            <a:off x="228600" y="4724400"/>
            <a:ext cx="2789482" cy="1938992"/>
          </a:xfrm>
          <a:prstGeom prst="rect">
            <a:avLst/>
          </a:prstGeom>
          <a:noFill/>
        </p:spPr>
        <p:txBody>
          <a:bodyPr wrap="none" rtlCol="0">
            <a:spAutoFit/>
          </a:bodyPr>
          <a:lstStyle/>
          <a:p>
            <a:r>
              <a:rPr lang="en-US" sz="2400" dirty="0">
                <a:solidFill>
                  <a:prstClr val="white"/>
                </a:solidFill>
              </a:rPr>
              <a:t>Culvert Replacement</a:t>
            </a:r>
          </a:p>
          <a:p>
            <a:r>
              <a:rPr lang="en-US" sz="2400" dirty="0">
                <a:solidFill>
                  <a:prstClr val="white"/>
                </a:solidFill>
              </a:rPr>
              <a:t>Creek Realignment</a:t>
            </a:r>
          </a:p>
          <a:p>
            <a:r>
              <a:rPr lang="en-US" sz="2400" dirty="0">
                <a:solidFill>
                  <a:prstClr val="white"/>
                </a:solidFill>
              </a:rPr>
              <a:t>Runway Safety Area</a:t>
            </a:r>
          </a:p>
          <a:p>
            <a:r>
              <a:rPr lang="en-US" sz="2400" dirty="0">
                <a:solidFill>
                  <a:prstClr val="white"/>
                </a:solidFill>
              </a:rPr>
              <a:t>Apron Expansion</a:t>
            </a:r>
          </a:p>
          <a:p>
            <a:r>
              <a:rPr lang="en-US" sz="2400" dirty="0">
                <a:solidFill>
                  <a:prstClr val="white"/>
                </a:solidFill>
              </a:rPr>
              <a:t>Parking Expansion</a:t>
            </a:r>
          </a:p>
        </p:txBody>
      </p:sp>
      <p:sp>
        <p:nvSpPr>
          <p:cNvPr id="6" name="TextBox 5"/>
          <p:cNvSpPr txBox="1"/>
          <p:nvPr/>
        </p:nvSpPr>
        <p:spPr>
          <a:xfrm>
            <a:off x="6566410" y="838200"/>
            <a:ext cx="2348990" cy="3046988"/>
          </a:xfrm>
          <a:prstGeom prst="rect">
            <a:avLst/>
          </a:prstGeom>
          <a:noFill/>
        </p:spPr>
        <p:txBody>
          <a:bodyPr wrap="square" rtlCol="0">
            <a:spAutoFit/>
          </a:bodyPr>
          <a:lstStyle/>
          <a:p>
            <a:r>
              <a:rPr lang="en-US" sz="3200" dirty="0">
                <a:solidFill>
                  <a:prstClr val="white"/>
                </a:solidFill>
              </a:rPr>
              <a:t>Describe where and how you are going to do what you’re going to do!</a:t>
            </a:r>
          </a:p>
        </p:txBody>
      </p:sp>
      <p:pic>
        <p:nvPicPr>
          <p:cNvPr id="7170" name="Picture 2" descr="C:\Users\zimzeke\Desktop\Hoonah pictures\P10101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 t="23998" r="24393" b="42673"/>
          <a:stretch/>
        </p:blipFill>
        <p:spPr bwMode="auto">
          <a:xfrm>
            <a:off x="3200400" y="4758392"/>
            <a:ext cx="5760720" cy="1905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88543" y="6294060"/>
            <a:ext cx="926857" cy="369332"/>
          </a:xfrm>
          <a:prstGeom prst="rect">
            <a:avLst/>
          </a:prstGeom>
          <a:noFill/>
        </p:spPr>
        <p:txBody>
          <a:bodyPr wrap="none" rtlCol="0">
            <a:spAutoFit/>
          </a:bodyPr>
          <a:lstStyle/>
          <a:p>
            <a:r>
              <a:rPr lang="en-US" dirty="0">
                <a:solidFill>
                  <a:prstClr val="white"/>
                </a:solidFill>
              </a:rPr>
              <a:t>Hoonah</a:t>
            </a:r>
          </a:p>
        </p:txBody>
      </p:sp>
    </p:spTree>
    <p:extLst>
      <p:ext uri="{BB962C8B-B14F-4D97-AF65-F5344CB8AC3E}">
        <p14:creationId xmlns:p14="http://schemas.microsoft.com/office/powerpoint/2010/main" val="125219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farm6.static.flickr.com/5301/5633044281_f2f2810f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61815"/>
            <a:ext cx="8458201" cy="5633163"/>
          </a:xfrm>
          <a:prstGeom prst="rect">
            <a:avLst/>
          </a:prstGeom>
          <a:noFill/>
          <a:effectLst>
            <a:innerShdw blurRad="114300">
              <a:prstClr val="black"/>
            </a:innerShdw>
          </a:effectLst>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961815"/>
          </a:xfrm>
        </p:spPr>
        <p:txBody>
          <a:bodyPr/>
          <a:lstStyle/>
          <a:p>
            <a:r>
              <a:rPr lang="en-US" dirty="0"/>
              <a:t>4.2 Project Function (5.3.4.1)</a:t>
            </a:r>
          </a:p>
        </p:txBody>
      </p:sp>
      <p:sp>
        <p:nvSpPr>
          <p:cNvPr id="5" name="Rectangle 4"/>
          <p:cNvSpPr/>
          <p:nvPr/>
        </p:nvSpPr>
        <p:spPr>
          <a:xfrm>
            <a:off x="381000" y="5429071"/>
            <a:ext cx="4572000" cy="1200329"/>
          </a:xfrm>
          <a:prstGeom prst="rect">
            <a:avLst/>
          </a:prstGeom>
        </p:spPr>
        <p:txBody>
          <a:bodyPr>
            <a:spAutoFit/>
          </a:bodyPr>
          <a:lstStyle/>
          <a:p>
            <a:r>
              <a:rPr lang="en-US" sz="2400" dirty="0">
                <a:solidFill>
                  <a:prstClr val="black"/>
                </a:solidFill>
              </a:rPr>
              <a:t>Why are we doing it?</a:t>
            </a:r>
          </a:p>
          <a:p>
            <a:pPr lvl="1"/>
            <a:r>
              <a:rPr lang="en-US" sz="2400" dirty="0">
                <a:solidFill>
                  <a:prstClr val="black"/>
                </a:solidFill>
              </a:rPr>
              <a:t>Improved safety</a:t>
            </a:r>
          </a:p>
          <a:p>
            <a:pPr lvl="1"/>
            <a:r>
              <a:rPr lang="en-US" sz="2400" dirty="0">
                <a:solidFill>
                  <a:prstClr val="black"/>
                </a:solidFill>
              </a:rPr>
              <a:t>Improved use, humans &amp; fish</a:t>
            </a:r>
          </a:p>
        </p:txBody>
      </p:sp>
    </p:spTree>
    <p:extLst>
      <p:ext uri="{BB962C8B-B14F-4D97-AF65-F5344CB8AC3E}">
        <p14:creationId xmlns:p14="http://schemas.microsoft.com/office/powerpoint/2010/main" val="1310305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dirty="0"/>
              <a:t>Schedule - Sequence - Critical Path</a:t>
            </a:r>
          </a:p>
        </p:txBody>
      </p:sp>
      <p:sp>
        <p:nvSpPr>
          <p:cNvPr id="4" name="TextBox 3"/>
          <p:cNvSpPr txBox="1"/>
          <p:nvPr/>
        </p:nvSpPr>
        <p:spPr>
          <a:xfrm>
            <a:off x="695777" y="1472625"/>
            <a:ext cx="5806205" cy="584775"/>
          </a:xfrm>
          <a:prstGeom prst="rect">
            <a:avLst/>
          </a:prstGeom>
          <a:noFill/>
        </p:spPr>
        <p:txBody>
          <a:bodyPr wrap="none" rtlCol="0">
            <a:spAutoFit/>
          </a:bodyPr>
          <a:lstStyle/>
          <a:p>
            <a:r>
              <a:rPr lang="en-US" sz="3200" dirty="0">
                <a:solidFill>
                  <a:prstClr val="white"/>
                </a:solidFill>
              </a:rPr>
              <a:t>“Prior To &amp; Upon Completion Of ”</a:t>
            </a:r>
          </a:p>
        </p:txBody>
      </p:sp>
      <p:sp>
        <p:nvSpPr>
          <p:cNvPr id="5" name="TextBox 4"/>
          <p:cNvSpPr txBox="1"/>
          <p:nvPr/>
        </p:nvSpPr>
        <p:spPr>
          <a:xfrm>
            <a:off x="609600" y="1973759"/>
            <a:ext cx="1957587" cy="769441"/>
          </a:xfrm>
          <a:prstGeom prst="rect">
            <a:avLst/>
          </a:prstGeom>
          <a:noFill/>
        </p:spPr>
        <p:txBody>
          <a:bodyPr wrap="none" rtlCol="0">
            <a:spAutoFit/>
          </a:bodyPr>
          <a:lstStyle/>
          <a:p>
            <a:r>
              <a:rPr lang="en-US" sz="4400" dirty="0">
                <a:solidFill>
                  <a:prstClr val="white"/>
                </a:solidFill>
              </a:rPr>
              <a:t>Phasing</a:t>
            </a:r>
          </a:p>
        </p:txBody>
      </p:sp>
      <p:pic>
        <p:nvPicPr>
          <p:cNvPr id="11266" name="Picture 2" descr="http://img3.toysperiod.com/img/cache/bf/0x0/d4e4o5g414f4w5w5n4z5m44426a4k4l4y5v2a4y2d4w2u234x2y2z3j4l4f4s2u204q2.jpg"/>
          <p:cNvPicPr>
            <a:picLocks noChangeAspect="1" noChangeArrowheads="1"/>
          </p:cNvPicPr>
          <p:nvPr/>
        </p:nvPicPr>
        <p:blipFill rotWithShape="1">
          <a:blip r:embed="rId3">
            <a:extLst>
              <a:ext uri="{28A0092B-C50C-407E-A947-70E740481C1C}">
                <a14:useLocalDpi xmlns:a14="http://schemas.microsoft.com/office/drawing/2010/main" val="0"/>
              </a:ext>
            </a:extLst>
          </a:blip>
          <a:srcRect t="8644" b="1375"/>
          <a:stretch/>
        </p:blipFill>
        <p:spPr bwMode="auto">
          <a:xfrm>
            <a:off x="228600" y="4023360"/>
            <a:ext cx="4130814" cy="265176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807" y="2615625"/>
            <a:ext cx="4136710" cy="584775"/>
          </a:xfrm>
          <a:prstGeom prst="rect">
            <a:avLst/>
          </a:prstGeom>
          <a:noFill/>
        </p:spPr>
        <p:txBody>
          <a:bodyPr wrap="none" rtlCol="0">
            <a:spAutoFit/>
          </a:bodyPr>
          <a:lstStyle/>
          <a:p>
            <a:r>
              <a:rPr lang="en-US" sz="3200" dirty="0">
                <a:solidFill>
                  <a:prstClr val="white"/>
                </a:solidFill>
              </a:rPr>
              <a:t>Contractor Involvement</a:t>
            </a:r>
          </a:p>
        </p:txBody>
      </p:sp>
      <p:sp>
        <p:nvSpPr>
          <p:cNvPr id="6" name="TextBox 5"/>
          <p:cNvSpPr txBox="1"/>
          <p:nvPr/>
        </p:nvSpPr>
        <p:spPr>
          <a:xfrm>
            <a:off x="685800" y="3200400"/>
            <a:ext cx="4636334" cy="584775"/>
          </a:xfrm>
          <a:prstGeom prst="rect">
            <a:avLst/>
          </a:prstGeom>
          <a:noFill/>
        </p:spPr>
        <p:txBody>
          <a:bodyPr wrap="none" rtlCol="0">
            <a:spAutoFit/>
          </a:bodyPr>
          <a:lstStyle/>
          <a:p>
            <a:r>
              <a:rPr lang="en-US" sz="3200" dirty="0">
                <a:solidFill>
                  <a:prstClr val="white"/>
                </a:solidFill>
              </a:rPr>
              <a:t>It’s A Step By Step Process.</a:t>
            </a:r>
          </a:p>
        </p:txBody>
      </p:sp>
      <p:sp>
        <p:nvSpPr>
          <p:cNvPr id="9" name="Title 1"/>
          <p:cNvSpPr txBox="1">
            <a:spLocks/>
          </p:cNvSpPr>
          <p:nvPr/>
        </p:nvSpPr>
        <p:spPr>
          <a:xfrm>
            <a:off x="0" y="0"/>
            <a:ext cx="8991600" cy="887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prstClr val="white"/>
                </a:solidFill>
              </a:rPr>
              <a:t>	Sequence and Timing of Soil-disturbing Activities   </a:t>
            </a:r>
          </a:p>
        </p:txBody>
      </p:sp>
      <p:sp>
        <p:nvSpPr>
          <p:cNvPr id="7" name="TextBox 6"/>
          <p:cNvSpPr txBox="1"/>
          <p:nvPr/>
        </p:nvSpPr>
        <p:spPr>
          <a:xfrm>
            <a:off x="6255903" y="2779693"/>
            <a:ext cx="2507097" cy="954107"/>
          </a:xfrm>
          <a:prstGeom prst="rect">
            <a:avLst/>
          </a:prstGeom>
          <a:noFill/>
        </p:spPr>
        <p:txBody>
          <a:bodyPr wrap="none" rtlCol="0">
            <a:spAutoFit/>
          </a:bodyPr>
          <a:lstStyle/>
          <a:p>
            <a:pPr algn="ctr"/>
            <a:r>
              <a:rPr lang="en-US" sz="2800" dirty="0">
                <a:solidFill>
                  <a:prstClr val="white"/>
                </a:solidFill>
              </a:rPr>
              <a:t>Opportunities</a:t>
            </a:r>
          </a:p>
          <a:p>
            <a:pPr algn="ctr"/>
            <a:r>
              <a:rPr lang="en-US" sz="2800" dirty="0">
                <a:solidFill>
                  <a:prstClr val="white"/>
                </a:solidFill>
              </a:rPr>
              <a:t>Liability - Assets</a:t>
            </a:r>
          </a:p>
        </p:txBody>
      </p:sp>
      <p:pic>
        <p:nvPicPr>
          <p:cNvPr id="11" name="Picture 4" descr="http://www.rationalplan.com/projectmanagementblog/wp-content/uploads/2012/02/critical-path.pn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70" b="3161"/>
          <a:stretch/>
        </p:blipFill>
        <p:spPr bwMode="auto">
          <a:xfrm>
            <a:off x="2291454" y="4023360"/>
            <a:ext cx="6700146" cy="268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8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88893"/>
            <a:ext cx="7391400" cy="954107"/>
          </a:xfrm>
          <a:prstGeom prst="rect">
            <a:avLst/>
          </a:prstGeom>
        </p:spPr>
        <p:txBody>
          <a:bodyPr wrap="square">
            <a:spAutoFit/>
          </a:bodyPr>
          <a:lstStyle/>
          <a:p>
            <a:r>
              <a:rPr lang="en-US" sz="2800" dirty="0">
                <a:solidFill>
                  <a:prstClr val="white"/>
                </a:solidFill>
              </a:rPr>
              <a:t>The intended sequence and timing of activities that disturb soils at the site;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5" y="1295400"/>
            <a:ext cx="861542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7086600" y="762000"/>
            <a:ext cx="1752600" cy="350838"/>
          </a:xfrm>
          <a:prstGeom prst="rect">
            <a:avLst/>
          </a:prstGeom>
          <a:ln>
            <a:solidFill>
              <a:schemeClr val="tx1"/>
            </a:solid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white"/>
                </a:solidFill>
              </a:rPr>
              <a:t>2021 CGP Pg. 37</a:t>
            </a:r>
          </a:p>
        </p:txBody>
      </p:sp>
    </p:spTree>
    <p:extLst>
      <p:ext uri="{BB962C8B-B14F-4D97-AF65-F5344CB8AC3E}">
        <p14:creationId xmlns:p14="http://schemas.microsoft.com/office/powerpoint/2010/main" val="4077780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96893"/>
            <a:ext cx="7924800" cy="584775"/>
          </a:xfrm>
          <a:prstGeom prst="rect">
            <a:avLst/>
          </a:prstGeom>
        </p:spPr>
        <p:txBody>
          <a:bodyPr wrap="square">
            <a:spAutoFit/>
          </a:bodyPr>
          <a:lstStyle/>
          <a:p>
            <a:r>
              <a:rPr lang="en-US" sz="3200" dirty="0">
                <a:solidFill>
                  <a:prstClr val="white"/>
                </a:solidFill>
              </a:rPr>
              <a:t>Identification of all potential pollutant sources </a:t>
            </a:r>
          </a:p>
        </p:txBody>
      </p:sp>
      <p:sp>
        <p:nvSpPr>
          <p:cNvPr id="5" name="Rectangle 4"/>
          <p:cNvSpPr/>
          <p:nvPr/>
        </p:nvSpPr>
        <p:spPr>
          <a:xfrm>
            <a:off x="838200" y="914400"/>
            <a:ext cx="7239000" cy="492443"/>
          </a:xfrm>
          <a:prstGeom prst="rect">
            <a:avLst/>
          </a:prstGeom>
        </p:spPr>
        <p:txBody>
          <a:bodyPr wrap="square">
            <a:spAutoFit/>
          </a:bodyPr>
          <a:lstStyle/>
          <a:p>
            <a:r>
              <a:rPr lang="en-US" sz="2600" dirty="0">
                <a:solidFill>
                  <a:prstClr val="white"/>
                </a:solidFill>
              </a:rPr>
              <a:t>Potential sources of sediment to storm water runoff:</a:t>
            </a:r>
          </a:p>
        </p:txBody>
      </p:sp>
      <p:sp>
        <p:nvSpPr>
          <p:cNvPr id="6" name="Rectangle 5"/>
          <p:cNvSpPr/>
          <p:nvPr/>
        </p:nvSpPr>
        <p:spPr>
          <a:xfrm>
            <a:off x="76200" y="3276600"/>
            <a:ext cx="4038600" cy="1200329"/>
          </a:xfrm>
          <a:prstGeom prst="rect">
            <a:avLst/>
          </a:prstGeom>
        </p:spPr>
        <p:txBody>
          <a:bodyPr wrap="square">
            <a:spAutoFit/>
          </a:bodyPr>
          <a:lstStyle/>
          <a:p>
            <a:r>
              <a:rPr lang="en-US" sz="2400" dirty="0">
                <a:solidFill>
                  <a:prstClr val="white"/>
                </a:solidFill>
              </a:rPr>
              <a:t>Potential pollutants and sources, other than sediment, to storm water runoff:</a:t>
            </a:r>
          </a:p>
        </p:txBody>
      </p:sp>
      <p:sp>
        <p:nvSpPr>
          <p:cNvPr id="7" name="TextBox 6"/>
          <p:cNvSpPr txBox="1"/>
          <p:nvPr/>
        </p:nvSpPr>
        <p:spPr>
          <a:xfrm>
            <a:off x="838200" y="1752600"/>
            <a:ext cx="3079048" cy="1200329"/>
          </a:xfrm>
          <a:prstGeom prst="rect">
            <a:avLst/>
          </a:prstGeom>
          <a:noFill/>
        </p:spPr>
        <p:txBody>
          <a:bodyPr wrap="none" rtlCol="0">
            <a:spAutoFit/>
          </a:bodyPr>
          <a:lstStyle/>
          <a:p>
            <a:pPr marL="285750" indent="-285750">
              <a:buFont typeface="Arial" pitchFamily="34" charset="0"/>
              <a:buChar char="•"/>
            </a:pPr>
            <a:r>
              <a:rPr lang="en-US" sz="2400" dirty="0">
                <a:solidFill>
                  <a:prstClr val="white"/>
                </a:solidFill>
              </a:rPr>
              <a:t>Disturbed soils</a:t>
            </a:r>
          </a:p>
          <a:p>
            <a:pPr marL="285750" indent="-285750">
              <a:buFont typeface="Arial" pitchFamily="34" charset="0"/>
              <a:buChar char="•"/>
            </a:pPr>
            <a:r>
              <a:rPr lang="en-US" sz="2400" dirty="0">
                <a:solidFill>
                  <a:prstClr val="white"/>
                </a:solidFill>
              </a:rPr>
              <a:t>Material stockpiles</a:t>
            </a:r>
          </a:p>
          <a:p>
            <a:pPr marL="285750" indent="-285750">
              <a:buFont typeface="Arial" pitchFamily="34" charset="0"/>
              <a:buChar char="•"/>
            </a:pPr>
            <a:r>
              <a:rPr lang="en-US" sz="2400" dirty="0">
                <a:solidFill>
                  <a:prstClr val="white"/>
                </a:solidFill>
              </a:rPr>
              <a:t>Waste disposal areas</a:t>
            </a:r>
          </a:p>
        </p:txBody>
      </p:sp>
      <p:pic>
        <p:nvPicPr>
          <p:cNvPr id="16386" name="Picture 2" descr="C:\Users\zimzeke\Desktop\Hoonah pictures\hn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3473"/>
            <a:ext cx="4191000" cy="31432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12305" y="4983897"/>
            <a:ext cx="2509790" cy="1569660"/>
          </a:xfrm>
          <a:prstGeom prst="rect">
            <a:avLst/>
          </a:prstGeom>
          <a:noFill/>
        </p:spPr>
        <p:txBody>
          <a:bodyPr wrap="none" rtlCol="0">
            <a:spAutoFit/>
          </a:bodyPr>
          <a:lstStyle/>
          <a:p>
            <a:pPr marL="285750" indent="-285750">
              <a:buFont typeface="Arial" pitchFamily="34" charset="0"/>
              <a:buChar char="•"/>
            </a:pPr>
            <a:r>
              <a:rPr lang="en-US" sz="2400" dirty="0">
                <a:solidFill>
                  <a:prstClr val="white"/>
                </a:solidFill>
              </a:rPr>
              <a:t>Fuel, Oil, Grease</a:t>
            </a:r>
          </a:p>
          <a:p>
            <a:pPr marL="285750" indent="-285750">
              <a:buFont typeface="Arial" pitchFamily="34" charset="0"/>
              <a:buChar char="•"/>
            </a:pPr>
            <a:r>
              <a:rPr lang="en-US" sz="2400" dirty="0">
                <a:solidFill>
                  <a:prstClr val="white"/>
                </a:solidFill>
              </a:rPr>
              <a:t>Paint, Solvent</a:t>
            </a:r>
          </a:p>
          <a:p>
            <a:pPr marL="285750" indent="-285750">
              <a:buFont typeface="Arial" pitchFamily="34" charset="0"/>
              <a:buChar char="•"/>
            </a:pPr>
            <a:r>
              <a:rPr lang="en-US" sz="2400" dirty="0">
                <a:solidFill>
                  <a:prstClr val="white"/>
                </a:solidFill>
              </a:rPr>
              <a:t>Fertilizers</a:t>
            </a:r>
          </a:p>
          <a:p>
            <a:pPr marL="285750" indent="-285750">
              <a:buFont typeface="Arial" pitchFamily="34" charset="0"/>
              <a:buChar char="•"/>
            </a:pPr>
            <a:r>
              <a:rPr lang="en-US" sz="2400" dirty="0">
                <a:solidFill>
                  <a:prstClr val="white"/>
                </a:solidFill>
              </a:rPr>
              <a:t>And ???</a:t>
            </a:r>
          </a:p>
        </p:txBody>
      </p:sp>
      <p:pic>
        <p:nvPicPr>
          <p:cNvPr id="11" name="Picture 2" descr="https://encrypted-tbn3.gstatic.com/images?q=tbn:ANd9GcQmfohbyr9mWg2LFtUyYI9FIGMJqC1NCjV7ldoZztJKiVsAUx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558" y="4959455"/>
            <a:ext cx="2539642" cy="174307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21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ex Zimmerman\Desktop\Pics for Buffalo driv\More pics\100NIKON\DSCN75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609600"/>
            <a:ext cx="5181600" cy="609600"/>
          </a:xfrm>
          <a:solidFill>
            <a:srgbClr val="43C0E7"/>
          </a:solidFill>
        </p:spPr>
        <p:txBody>
          <a:bodyPr>
            <a:normAutofit fontScale="90000"/>
          </a:bodyPr>
          <a:lstStyle/>
          <a:p>
            <a:r>
              <a:rPr lang="en-US" dirty="0"/>
              <a:t>As an Inspector</a:t>
            </a:r>
          </a:p>
        </p:txBody>
      </p:sp>
      <p:sp>
        <p:nvSpPr>
          <p:cNvPr id="3" name="Content Placeholder 2"/>
          <p:cNvSpPr>
            <a:spLocks noGrp="1"/>
          </p:cNvSpPr>
          <p:nvPr>
            <p:ph idx="1"/>
          </p:nvPr>
        </p:nvSpPr>
        <p:spPr>
          <a:xfrm>
            <a:off x="457200" y="5410200"/>
            <a:ext cx="8229600" cy="1143000"/>
          </a:xfrm>
          <a:solidFill>
            <a:srgbClr val="666666">
              <a:alpha val="61000"/>
            </a:srgbClr>
          </a:solidFill>
        </p:spPr>
        <p:txBody>
          <a:bodyPr>
            <a:normAutofit/>
          </a:bodyPr>
          <a:lstStyle/>
          <a:p>
            <a:r>
              <a:rPr lang="en-US" sz="2800" dirty="0"/>
              <a:t>Do you find things that are not listed in the SWPPP?</a:t>
            </a:r>
          </a:p>
          <a:p>
            <a:r>
              <a:rPr lang="en-US" sz="2800" dirty="0"/>
              <a:t>Does the SWPPP prevent pollution?</a:t>
            </a:r>
          </a:p>
        </p:txBody>
      </p:sp>
    </p:spTree>
    <p:extLst>
      <p:ext uri="{BB962C8B-B14F-4D97-AF65-F5344CB8AC3E}">
        <p14:creationId xmlns:p14="http://schemas.microsoft.com/office/powerpoint/2010/main" val="3551301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Backup3\pictures\6-28-07 Alaska Hicks\6-28-07 Alaska Hicks 0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659"/>
          <a:stretch/>
        </p:blipFill>
        <p:spPr bwMode="auto">
          <a:xfrm>
            <a:off x="0" y="0"/>
            <a:ext cx="9144000" cy="685238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9588" y="152400"/>
            <a:ext cx="4390846" cy="1938992"/>
          </a:xfrm>
          <a:prstGeom prst="rect">
            <a:avLst/>
          </a:prstGeom>
          <a:solidFill>
            <a:schemeClr val="tx1">
              <a:lumMod val="85000"/>
              <a:alpha val="67000"/>
            </a:schemeClr>
          </a:solidFill>
        </p:spPr>
        <p:txBody>
          <a:bodyPr wrap="square">
            <a:spAutoFit/>
          </a:bodyPr>
          <a:lstStyle/>
          <a:p>
            <a:r>
              <a:rPr lang="en-US" sz="2400" b="1" dirty="0">
                <a:solidFill>
                  <a:prstClr val="black"/>
                </a:solidFill>
              </a:rPr>
              <a:t>Identification of all potential sources of pollutants that may reasonably be expected to affect the quality of the storm water discharges from the site.</a:t>
            </a:r>
          </a:p>
        </p:txBody>
      </p:sp>
      <p:sp>
        <p:nvSpPr>
          <p:cNvPr id="6" name="Title 1"/>
          <p:cNvSpPr txBox="1">
            <a:spLocks/>
          </p:cNvSpPr>
          <p:nvPr/>
        </p:nvSpPr>
        <p:spPr>
          <a:xfrm>
            <a:off x="6400800" y="148056"/>
            <a:ext cx="2583612" cy="350838"/>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white"/>
                </a:solidFill>
              </a:rPr>
              <a:t>2021 CGP 5.3.4.5 Pg. 37</a:t>
            </a:r>
          </a:p>
        </p:txBody>
      </p:sp>
      <p:pic>
        <p:nvPicPr>
          <p:cNvPr id="8" name="Picture 7" descr="DEC Logo 1"/>
          <p:cNvPicPr/>
          <p:nvPr/>
        </p:nvPicPr>
        <p:blipFill>
          <a:blip r:embed="rId3" cstate="print"/>
          <a:srcRect/>
          <a:stretch>
            <a:fillRect/>
          </a:stretch>
        </p:blipFill>
        <p:spPr bwMode="auto">
          <a:xfrm>
            <a:off x="5105400" y="228600"/>
            <a:ext cx="942975" cy="969496"/>
          </a:xfrm>
          <a:prstGeom prst="rect">
            <a:avLst/>
          </a:prstGeom>
          <a:noFill/>
          <a:ln w="9525">
            <a:noFill/>
            <a:miter lim="800000"/>
            <a:headEnd/>
            <a:tailEnd/>
          </a:ln>
        </p:spPr>
      </p:pic>
    </p:spTree>
    <p:extLst>
      <p:ext uri="{BB962C8B-B14F-4D97-AF65-F5344CB8AC3E}">
        <p14:creationId xmlns:p14="http://schemas.microsoft.com/office/powerpoint/2010/main" val="1509968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5607973"/>
              </p:ext>
            </p:extLst>
          </p:nvPr>
        </p:nvGraphicFramePr>
        <p:xfrm>
          <a:off x="304800" y="701040"/>
          <a:ext cx="8534400" cy="6096000"/>
        </p:xfrm>
        <a:graphic>
          <a:graphicData uri="http://schemas.openxmlformats.org/drawingml/2006/table">
            <a:tbl>
              <a:tblPr firstRow="1" firstCol="1" bandRow="1">
                <a:tableStyleId>{5C22544A-7EE6-4342-B048-85BDC9FD1C3A}</a:tableStyleId>
              </a:tblPr>
              <a:tblGrid>
                <a:gridCol w="8534400">
                  <a:extLst>
                    <a:ext uri="{9D8B030D-6E8A-4147-A177-3AD203B41FA5}">
                      <a16:colId xmlns:a16="http://schemas.microsoft.com/office/drawing/2014/main" val="20000"/>
                    </a:ext>
                  </a:extLst>
                </a:gridCol>
              </a:tblGrid>
              <a:tr h="5654040">
                <a:tc>
                  <a:txBody>
                    <a:bodyPr/>
                    <a:lstStyle/>
                    <a:p>
                      <a:pPr marL="0" marR="0">
                        <a:spcBef>
                          <a:spcPts val="0"/>
                        </a:spcBef>
                        <a:spcAft>
                          <a:spcPts val="0"/>
                        </a:spcAft>
                      </a:pPr>
                      <a:r>
                        <a:rPr lang="en-US" sz="1600" dirty="0">
                          <a:effectLst/>
                        </a:rPr>
                        <a:t>Instructions:</a:t>
                      </a:r>
                    </a:p>
                    <a:p>
                      <a:pPr marL="0" marR="0">
                        <a:spcBef>
                          <a:spcPts val="0"/>
                        </a:spcBef>
                        <a:spcAft>
                          <a:spcPts val="0"/>
                        </a:spcAft>
                      </a:pPr>
                      <a:r>
                        <a:rPr lang="en-US" sz="1600" dirty="0">
                          <a:effectLst/>
                        </a:rPr>
                        <a:t> </a:t>
                      </a:r>
                    </a:p>
                    <a:p>
                      <a:pPr marL="0" marR="0">
                        <a:spcBef>
                          <a:spcPts val="0"/>
                        </a:spcBef>
                        <a:spcAft>
                          <a:spcPts val="0"/>
                        </a:spcAft>
                      </a:pPr>
                      <a:r>
                        <a:rPr lang="en-US" sz="1600" dirty="0">
                          <a:effectLst/>
                        </a:rPr>
                        <a:t>The SWPPP must include a legible site map (or set of maps for large projects) showing the entire site and identifying the following site-specific information: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effectLst/>
                        </a:rPr>
                        <a:t>North arrow &amp; Bar Scale </a:t>
                      </a:r>
                      <a:r>
                        <a:rPr lang="en-US" sz="1600" baseline="0" dirty="0">
                          <a:solidFill>
                            <a:srgbClr val="FF0000"/>
                          </a:solidFill>
                          <a:effectLst/>
                        </a:rPr>
                        <a:t>(NEW)</a:t>
                      </a:r>
                      <a:endParaRPr lang="en-US" sz="1600" dirty="0">
                        <a:effectLst/>
                      </a:endParaRPr>
                    </a:p>
                    <a:p>
                      <a:pPr marL="342900" marR="0" lvl="0" indent="-342900">
                        <a:spcBef>
                          <a:spcPts val="0"/>
                        </a:spcBef>
                        <a:spcAft>
                          <a:spcPts val="0"/>
                        </a:spcAft>
                        <a:buFont typeface="+mj-lt"/>
                        <a:buAutoNum type="arabicPeriod"/>
                      </a:pPr>
                      <a:r>
                        <a:rPr lang="en-US" sz="1600" dirty="0">
                          <a:effectLst/>
                        </a:rPr>
                        <a:t>Property boundaries</a:t>
                      </a:r>
                    </a:p>
                    <a:p>
                      <a:pPr marL="342900" marR="0" lvl="0" indent="-342900">
                        <a:spcBef>
                          <a:spcPts val="0"/>
                        </a:spcBef>
                        <a:spcAft>
                          <a:spcPts val="0"/>
                        </a:spcAft>
                        <a:buFont typeface="+mj-lt"/>
                        <a:buAutoNum type="arabicPeriod"/>
                      </a:pPr>
                      <a:r>
                        <a:rPr lang="en-US" sz="1600" dirty="0">
                          <a:effectLst/>
                        </a:rPr>
                        <a:t>Locations where earth-disturbing activities will occur, noting phasing</a:t>
                      </a:r>
                    </a:p>
                    <a:p>
                      <a:pPr marL="342900" marR="0" lvl="0" indent="-342900">
                        <a:spcBef>
                          <a:spcPts val="0"/>
                        </a:spcBef>
                        <a:spcAft>
                          <a:spcPts val="0"/>
                        </a:spcAft>
                        <a:buFont typeface="+mj-lt"/>
                        <a:buAutoNum type="arabicPeriod"/>
                      </a:pPr>
                      <a:r>
                        <a:rPr lang="en-US" sz="1600" dirty="0">
                          <a:effectLst/>
                        </a:rPr>
                        <a:t>Location of areas that will not be disturbed and natural features to be preserved</a:t>
                      </a:r>
                    </a:p>
                    <a:p>
                      <a:pPr marL="342900" marR="0" lvl="0" indent="-342900">
                        <a:spcBef>
                          <a:spcPts val="0"/>
                        </a:spcBef>
                        <a:spcAft>
                          <a:spcPts val="0"/>
                        </a:spcAft>
                        <a:buFont typeface="+mj-lt"/>
                        <a:buAutoNum type="arabicPeriod"/>
                      </a:pPr>
                      <a:r>
                        <a:rPr lang="en-US" sz="1600" dirty="0">
                          <a:effectLst/>
                        </a:rPr>
                        <a:t>Direction of storm water flow and approximate slopes anticipated after grading activities</a:t>
                      </a:r>
                    </a:p>
                    <a:p>
                      <a:pPr marL="342900" marR="0" lvl="0" indent="-342900">
                        <a:spcBef>
                          <a:spcPts val="0"/>
                        </a:spcBef>
                        <a:spcAft>
                          <a:spcPts val="0"/>
                        </a:spcAft>
                        <a:buFont typeface="+mj-lt"/>
                        <a:buAutoNum type="arabicPeriod"/>
                      </a:pPr>
                      <a:r>
                        <a:rPr lang="en-US" sz="1600" dirty="0">
                          <a:effectLst/>
                        </a:rPr>
                        <a:t>Locations where control measures will be or have been installed</a:t>
                      </a:r>
                    </a:p>
                    <a:p>
                      <a:pPr marL="342900" marR="0" lvl="0" indent="-342900">
                        <a:spcBef>
                          <a:spcPts val="0"/>
                        </a:spcBef>
                        <a:spcAft>
                          <a:spcPts val="0"/>
                        </a:spcAft>
                        <a:buFont typeface="+mj-lt"/>
                        <a:buAutoNum type="arabicPeriod"/>
                      </a:pPr>
                      <a:r>
                        <a:rPr lang="en-US" sz="1600" dirty="0">
                          <a:effectLst/>
                        </a:rPr>
                        <a:t>Locations where exposed soils will be or have been stabilized</a:t>
                      </a:r>
                    </a:p>
                    <a:p>
                      <a:pPr marL="342900" marR="0" lvl="0" indent="-342900">
                        <a:spcBef>
                          <a:spcPts val="0"/>
                        </a:spcBef>
                        <a:spcAft>
                          <a:spcPts val="0"/>
                        </a:spcAft>
                        <a:buFont typeface="+mj-lt"/>
                        <a:buAutoNum type="arabicPeriod"/>
                      </a:pPr>
                      <a:r>
                        <a:rPr lang="en-US" sz="1600" dirty="0">
                          <a:effectLst/>
                        </a:rPr>
                        <a:t>Locations where post-construction storm water controls will be or have been installed</a:t>
                      </a:r>
                    </a:p>
                    <a:p>
                      <a:pPr marL="342900" marR="0" lvl="0" indent="-342900">
                        <a:spcBef>
                          <a:spcPts val="0"/>
                        </a:spcBef>
                        <a:spcAft>
                          <a:spcPts val="0"/>
                        </a:spcAft>
                        <a:buFont typeface="+mj-lt"/>
                        <a:buAutoNum type="arabicPeriod"/>
                      </a:pPr>
                      <a:r>
                        <a:rPr lang="en-US" sz="1600" dirty="0">
                          <a:effectLst/>
                        </a:rPr>
                        <a:t>Locations of support activities</a:t>
                      </a:r>
                    </a:p>
                    <a:p>
                      <a:pPr marL="342900" marR="0" lvl="0" indent="-342900">
                        <a:spcBef>
                          <a:spcPts val="0"/>
                        </a:spcBef>
                        <a:spcAft>
                          <a:spcPts val="0"/>
                        </a:spcAft>
                        <a:buFont typeface="+mj-lt"/>
                        <a:buAutoNum type="arabicPeriod"/>
                      </a:pPr>
                      <a:r>
                        <a:rPr lang="en-US" sz="1600" dirty="0">
                          <a:effectLst/>
                        </a:rPr>
                        <a:t>Locations where authorized non-storm water will be used</a:t>
                      </a:r>
                    </a:p>
                    <a:p>
                      <a:pPr marL="342900" marR="0" lvl="0" indent="-342900">
                        <a:spcBef>
                          <a:spcPts val="0"/>
                        </a:spcBef>
                        <a:spcAft>
                          <a:spcPts val="0"/>
                        </a:spcAft>
                        <a:buFont typeface="+mj-lt"/>
                        <a:buAutoNum type="arabicPeriod"/>
                      </a:pPr>
                      <a:r>
                        <a:rPr lang="en-US" sz="1600" dirty="0">
                          <a:effectLst/>
                        </a:rPr>
                        <a:t>Locations of all waters of the U.S. on-site and within 2,500 feet of the site boundary</a:t>
                      </a:r>
                    </a:p>
                    <a:p>
                      <a:pPr marL="342900" marR="0" lvl="0" indent="-342900">
                        <a:spcBef>
                          <a:spcPts val="0"/>
                        </a:spcBef>
                        <a:spcAft>
                          <a:spcPts val="0"/>
                        </a:spcAft>
                        <a:buFont typeface="+mj-lt"/>
                        <a:buAutoNum type="arabicPeriod"/>
                      </a:pPr>
                      <a:r>
                        <a:rPr lang="en-US" sz="1600" dirty="0">
                          <a:effectLst/>
                        </a:rPr>
                        <a:t>Locations where storm water discharges to waters of the U.S. or an MS4</a:t>
                      </a:r>
                    </a:p>
                    <a:p>
                      <a:pPr marL="342900" marR="0" lvl="0" indent="-342900">
                        <a:spcBef>
                          <a:spcPts val="0"/>
                        </a:spcBef>
                        <a:spcAft>
                          <a:spcPts val="0"/>
                        </a:spcAft>
                        <a:buFont typeface="+mj-lt"/>
                        <a:buAutoNum type="arabicPeriod"/>
                      </a:pPr>
                      <a:r>
                        <a:rPr lang="en-US" sz="1600" dirty="0">
                          <a:effectLst/>
                        </a:rPr>
                        <a:t>Sampling point(s), if applicable</a:t>
                      </a:r>
                    </a:p>
                    <a:p>
                      <a:pPr marL="342900" marR="0" lvl="0" indent="-342900">
                        <a:spcBef>
                          <a:spcPts val="0"/>
                        </a:spcBef>
                        <a:spcAft>
                          <a:spcPts val="0"/>
                        </a:spcAft>
                        <a:buFont typeface="+mj-lt"/>
                        <a:buAutoNum type="arabicPeriod"/>
                      </a:pPr>
                      <a:r>
                        <a:rPr lang="en-US" sz="1600" dirty="0">
                          <a:effectLst/>
                        </a:rPr>
                        <a:t>Areas where final stabilization has been accomplished</a:t>
                      </a:r>
                    </a:p>
                    <a:p>
                      <a:pPr marL="342900" marR="0" lvl="0" indent="-342900">
                        <a:spcBef>
                          <a:spcPts val="0"/>
                        </a:spcBef>
                        <a:spcAft>
                          <a:spcPts val="0"/>
                        </a:spcAft>
                        <a:buFont typeface="+mj-lt"/>
                        <a:buAutoNum type="arabicPeriod"/>
                      </a:pPr>
                      <a:r>
                        <a:rPr lang="en-US" sz="1600" dirty="0">
                          <a:effectLst/>
                        </a:rPr>
                        <a:t>Staging and material storage areas (construction materials, hazardous materials, fuels, etc.)</a:t>
                      </a:r>
                    </a:p>
                    <a:p>
                      <a:pPr marL="342900" marR="0" lvl="0" indent="-342900">
                        <a:spcBef>
                          <a:spcPts val="0"/>
                        </a:spcBef>
                        <a:spcAft>
                          <a:spcPts val="0"/>
                        </a:spcAft>
                        <a:buFont typeface="+mj-lt"/>
                        <a:buAutoNum type="arabicPeriod"/>
                      </a:pPr>
                      <a:r>
                        <a:rPr lang="en-US" sz="1600" dirty="0">
                          <a:effectLst/>
                        </a:rPr>
                        <a:t>Dumpsters</a:t>
                      </a:r>
                    </a:p>
                    <a:p>
                      <a:pPr marL="342900" marR="0" lvl="0" indent="-342900">
                        <a:spcBef>
                          <a:spcPts val="0"/>
                        </a:spcBef>
                        <a:spcAft>
                          <a:spcPts val="0"/>
                        </a:spcAft>
                        <a:buFont typeface="+mj-lt"/>
                        <a:buAutoNum type="arabicPeriod"/>
                      </a:pPr>
                      <a:r>
                        <a:rPr lang="en-US" sz="1600" dirty="0" err="1">
                          <a:effectLst/>
                        </a:rPr>
                        <a:t>Porta</a:t>
                      </a:r>
                      <a:r>
                        <a:rPr lang="en-US" sz="1600" dirty="0">
                          <a:effectLst/>
                        </a:rPr>
                        <a:t>-potties</a:t>
                      </a:r>
                    </a:p>
                    <a:p>
                      <a:pPr marL="342900" marR="0" lvl="0" indent="-342900">
                        <a:spcBef>
                          <a:spcPts val="0"/>
                        </a:spcBef>
                        <a:spcAft>
                          <a:spcPts val="0"/>
                        </a:spcAft>
                        <a:buFont typeface="+mj-lt"/>
                        <a:buAutoNum type="arabicPeriod"/>
                      </a:pPr>
                      <a:r>
                        <a:rPr lang="en-US" sz="1600" dirty="0">
                          <a:effectLst/>
                        </a:rPr>
                        <a:t>Concrete, paint, or stucco washout areas</a:t>
                      </a:r>
                    </a:p>
                    <a:p>
                      <a:pPr marL="342900" marR="0" lvl="0" indent="-342900">
                        <a:spcBef>
                          <a:spcPts val="0"/>
                        </a:spcBef>
                        <a:spcAft>
                          <a:spcPts val="0"/>
                        </a:spcAft>
                        <a:buFont typeface="+mj-lt"/>
                        <a:buAutoNum type="arabicPeriod"/>
                      </a:pPr>
                      <a:r>
                        <a:rPr lang="en-US" sz="1600" dirty="0">
                          <a:effectLst/>
                        </a:rPr>
                        <a:t>Stabilized construction exits</a:t>
                      </a:r>
                    </a:p>
                    <a:p>
                      <a:pPr marL="342900" marR="0" lvl="0" indent="-342900">
                        <a:spcBef>
                          <a:spcPts val="0"/>
                        </a:spcBef>
                        <a:spcAft>
                          <a:spcPts val="0"/>
                        </a:spcAft>
                        <a:buFont typeface="+mj-lt"/>
                        <a:buAutoNum type="arabicPeriod"/>
                      </a:pPr>
                      <a:r>
                        <a:rPr lang="en-US" sz="1600" dirty="0">
                          <a:effectLst/>
                        </a:rPr>
                        <a:t>Location of existing public water system</a:t>
                      </a:r>
                      <a:r>
                        <a:rPr lang="en-US" sz="1600" baseline="0" dirty="0">
                          <a:effectLst/>
                        </a:rPr>
                        <a:t> (PWS) drinking water protection areas (DWPA)  </a:t>
                      </a:r>
                      <a:endParaRPr lang="en-US" sz="1600" dirty="0">
                        <a:solidFill>
                          <a:srgbClr val="FF0000"/>
                        </a:solidFill>
                        <a:effectLst/>
                      </a:endParaRPr>
                    </a:p>
                    <a:p>
                      <a:pPr marL="0" marR="0">
                        <a:spcBef>
                          <a:spcPts val="0"/>
                        </a:spcBef>
                        <a:spcAft>
                          <a:spcPts val="0"/>
                        </a:spcAft>
                      </a:pPr>
                      <a:r>
                        <a:rPr lang="en-US" sz="1600" dirty="0">
                          <a:effectLst/>
                        </a:rPr>
                        <a:t> </a:t>
                      </a:r>
                      <a:endParaRPr lang="en-US" sz="16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bl>
          </a:graphicData>
        </a:graphic>
      </p:graphicFrame>
      <p:sp>
        <p:nvSpPr>
          <p:cNvPr id="6" name="Rectangle 5"/>
          <p:cNvSpPr/>
          <p:nvPr/>
        </p:nvSpPr>
        <p:spPr>
          <a:xfrm>
            <a:off x="228600" y="0"/>
            <a:ext cx="5696816" cy="707886"/>
          </a:xfrm>
          <a:prstGeom prst="rect">
            <a:avLst/>
          </a:prstGeom>
        </p:spPr>
        <p:txBody>
          <a:bodyPr wrap="none">
            <a:spAutoFit/>
          </a:bodyPr>
          <a:lstStyle/>
          <a:p>
            <a:r>
              <a:rPr lang="en-US" sz="4000" b="1" cap="all" dirty="0">
                <a:solidFill>
                  <a:prstClr val="white"/>
                </a:solidFill>
              </a:rPr>
              <a:t>5.0 Site Maps (CGP 5.3.5)</a:t>
            </a:r>
          </a:p>
        </p:txBody>
      </p:sp>
    </p:spTree>
    <p:extLst>
      <p:ext uri="{BB962C8B-B14F-4D97-AF65-F5344CB8AC3E}">
        <p14:creationId xmlns:p14="http://schemas.microsoft.com/office/powerpoint/2010/main" val="332478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I:\Work pictures\Erosion Control 2010\Bad practices\IMG_0375.JPG"/>
          <p:cNvPicPr>
            <a:picLocks noChangeAspect="1" noChangeArrowheads="1"/>
          </p:cNvPicPr>
          <p:nvPr/>
        </p:nvPicPr>
        <p:blipFill rotWithShape="1">
          <a:blip r:embed="rId2">
            <a:extLst>
              <a:ext uri="{28A0092B-C50C-407E-A947-70E740481C1C}">
                <a14:useLocalDpi xmlns:a14="http://schemas.microsoft.com/office/drawing/2010/main" val="0"/>
              </a:ext>
            </a:extLst>
          </a:blip>
          <a:srcRect l="23009" t="3" r="-6011" b="26663"/>
          <a:stretch/>
        </p:blipFill>
        <p:spPr bwMode="auto">
          <a:xfrm>
            <a:off x="7189" y="2874"/>
            <a:ext cx="9885036" cy="685512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819400" y="76200"/>
            <a:ext cx="33528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white"/>
                </a:solidFill>
              </a:rPr>
              <a:t>SWPPP Review</a:t>
            </a:r>
          </a:p>
        </p:txBody>
      </p:sp>
      <p:sp>
        <p:nvSpPr>
          <p:cNvPr id="4" name="TextBox 3"/>
          <p:cNvSpPr txBox="1"/>
          <p:nvPr/>
        </p:nvSpPr>
        <p:spPr>
          <a:xfrm>
            <a:off x="228600" y="3962400"/>
            <a:ext cx="6589368" cy="2800767"/>
          </a:xfrm>
          <a:prstGeom prst="rect">
            <a:avLst/>
          </a:prstGeom>
          <a:noFill/>
        </p:spPr>
        <p:txBody>
          <a:bodyPr wrap="none" rtlCol="0">
            <a:spAutoFit/>
          </a:bodyPr>
          <a:lstStyle/>
          <a:p>
            <a:pPr marL="571500" indent="-571500">
              <a:buFont typeface="Arial" pitchFamily="34" charset="0"/>
              <a:buChar char="•"/>
            </a:pPr>
            <a:r>
              <a:rPr lang="en-US" sz="4400" dirty="0">
                <a:solidFill>
                  <a:prstClr val="white"/>
                </a:solidFill>
                <a:effectLst>
                  <a:outerShdw blurRad="38100" dist="38100" dir="2700000" algn="tl">
                    <a:srgbClr val="000000">
                      <a:alpha val="43137"/>
                    </a:srgbClr>
                  </a:outerShdw>
                </a:effectLst>
              </a:rPr>
              <a:t>SWPPP Basics</a:t>
            </a:r>
          </a:p>
          <a:p>
            <a:pPr marL="571500" indent="-571500">
              <a:buFont typeface="Arial" pitchFamily="34" charset="0"/>
              <a:buChar char="•"/>
            </a:pPr>
            <a:r>
              <a:rPr lang="en-US" sz="4400" dirty="0">
                <a:solidFill>
                  <a:prstClr val="white"/>
                </a:solidFill>
                <a:effectLst>
                  <a:outerShdw blurRad="38100" dist="38100" dir="2700000" algn="tl">
                    <a:srgbClr val="000000">
                      <a:alpha val="43137"/>
                    </a:srgbClr>
                  </a:outerShdw>
                </a:effectLst>
              </a:rPr>
              <a:t>SWPPP Goals</a:t>
            </a:r>
          </a:p>
          <a:p>
            <a:pPr marL="571500" indent="-571500">
              <a:buFont typeface="Arial" pitchFamily="34" charset="0"/>
              <a:buChar char="•"/>
            </a:pPr>
            <a:r>
              <a:rPr lang="en-US" sz="4400" dirty="0">
                <a:solidFill>
                  <a:prstClr val="white"/>
                </a:solidFill>
                <a:effectLst>
                  <a:outerShdw blurRad="38100" dist="38100" dir="2700000" algn="tl">
                    <a:srgbClr val="000000">
                      <a:alpha val="43137"/>
                    </a:srgbClr>
                  </a:outerShdw>
                </a:effectLst>
              </a:rPr>
              <a:t>Amendments &amp; Updating</a:t>
            </a:r>
          </a:p>
          <a:p>
            <a:pPr marL="571500" indent="-571500">
              <a:buFont typeface="Arial" pitchFamily="34" charset="0"/>
              <a:buChar char="•"/>
            </a:pPr>
            <a:r>
              <a:rPr lang="en-US" sz="4400" dirty="0">
                <a:solidFill>
                  <a:prstClr val="white"/>
                </a:solidFill>
                <a:effectLst>
                  <a:outerShdw blurRad="38100" dist="38100" dir="2700000" algn="tl">
                    <a:srgbClr val="000000">
                      <a:alpha val="43137"/>
                    </a:srgbClr>
                  </a:outerShdw>
                </a:effectLst>
              </a:rPr>
              <a:t>Common Problems</a:t>
            </a:r>
          </a:p>
        </p:txBody>
      </p:sp>
    </p:spTree>
    <p:extLst>
      <p:ext uri="{BB962C8B-B14F-4D97-AF65-F5344CB8AC3E}">
        <p14:creationId xmlns:p14="http://schemas.microsoft.com/office/powerpoint/2010/main" val="3631466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l="9600" t="2259" r="5673" b="39247"/>
          <a:stretch>
            <a:fillRect/>
          </a:stretch>
        </p:blipFill>
        <p:spPr bwMode="auto">
          <a:xfrm>
            <a:off x="0" y="2061326"/>
            <a:ext cx="9144000" cy="4796674"/>
          </a:xfrm>
          <a:prstGeom prst="rect">
            <a:avLst/>
          </a:prstGeom>
          <a:noFill/>
          <a:ln w="9525">
            <a:noFill/>
            <a:miter lim="800000"/>
            <a:headEnd/>
            <a:tailEnd/>
          </a:ln>
          <a:effectLst>
            <a:innerShdw blurRad="114300">
              <a:prstClr val="black"/>
            </a:innerShdw>
          </a:effectLst>
        </p:spPr>
      </p:pic>
      <p:sp>
        <p:nvSpPr>
          <p:cNvPr id="7" name="Rectangle 6"/>
          <p:cNvSpPr/>
          <p:nvPr/>
        </p:nvSpPr>
        <p:spPr>
          <a:xfrm>
            <a:off x="76200" y="119152"/>
            <a:ext cx="9067800" cy="1862048"/>
          </a:xfrm>
          <a:prstGeom prst="rect">
            <a:avLst/>
          </a:prstGeom>
        </p:spPr>
        <p:txBody>
          <a:bodyPr wrap="square">
            <a:spAutoFit/>
          </a:bodyPr>
          <a:lstStyle/>
          <a:p>
            <a:r>
              <a:rPr lang="en-US" sz="2300" b="1" dirty="0">
                <a:solidFill>
                  <a:prstClr val="white"/>
                </a:solidFill>
              </a:rPr>
              <a:t>Site Map(s)</a:t>
            </a:r>
          </a:p>
          <a:p>
            <a:r>
              <a:rPr lang="en-US" sz="2300" dirty="0">
                <a:solidFill>
                  <a:prstClr val="white"/>
                </a:solidFill>
              </a:rPr>
              <a:t>The SWPPP must contain a legible site map identifying: </a:t>
            </a:r>
          </a:p>
          <a:p>
            <a:r>
              <a:rPr lang="en-US" sz="2300" dirty="0">
                <a:solidFill>
                  <a:prstClr val="white"/>
                </a:solidFill>
              </a:rPr>
              <a:t>Boundaries of the property where construction activities will occur; </a:t>
            </a:r>
          </a:p>
          <a:p>
            <a:r>
              <a:rPr lang="en-US" sz="2300" dirty="0">
                <a:solidFill>
                  <a:prstClr val="white"/>
                </a:solidFill>
              </a:rPr>
              <a:t>Locations where earth-disturbing activities will occur, noting phasing.</a:t>
            </a:r>
          </a:p>
          <a:p>
            <a:r>
              <a:rPr lang="en-US" sz="2300" dirty="0">
                <a:solidFill>
                  <a:prstClr val="white"/>
                </a:solidFill>
              </a:rPr>
              <a:t>Location of areas that will not be disturbed &amp; features to be preserved </a:t>
            </a:r>
          </a:p>
        </p:txBody>
      </p:sp>
      <p:sp>
        <p:nvSpPr>
          <p:cNvPr id="9" name="TextBox 8"/>
          <p:cNvSpPr txBox="1"/>
          <p:nvPr/>
        </p:nvSpPr>
        <p:spPr>
          <a:xfrm>
            <a:off x="368543" y="6412468"/>
            <a:ext cx="926857" cy="369332"/>
          </a:xfrm>
          <a:prstGeom prst="rect">
            <a:avLst/>
          </a:prstGeom>
          <a:noFill/>
        </p:spPr>
        <p:txBody>
          <a:bodyPr wrap="none" rtlCol="0">
            <a:spAutoFit/>
          </a:bodyPr>
          <a:lstStyle/>
          <a:p>
            <a:r>
              <a:rPr lang="en-US" dirty="0">
                <a:solidFill>
                  <a:prstClr val="black"/>
                </a:solidFill>
              </a:rPr>
              <a:t>Hoonah</a:t>
            </a:r>
          </a:p>
        </p:txBody>
      </p:sp>
      <p:sp>
        <p:nvSpPr>
          <p:cNvPr id="6" name="TextBox 5"/>
          <p:cNvSpPr txBox="1"/>
          <p:nvPr/>
        </p:nvSpPr>
        <p:spPr>
          <a:xfrm>
            <a:off x="6172200" y="83425"/>
            <a:ext cx="1663789" cy="369332"/>
          </a:xfrm>
          <a:prstGeom prst="rect">
            <a:avLst/>
          </a:prstGeom>
          <a:noFill/>
          <a:ln>
            <a:solidFill>
              <a:schemeClr val="tx1"/>
            </a:solidFill>
          </a:ln>
        </p:spPr>
        <p:txBody>
          <a:bodyPr wrap="none" rtlCol="0">
            <a:spAutoFit/>
          </a:bodyPr>
          <a:lstStyle/>
          <a:p>
            <a:r>
              <a:rPr lang="en-US" dirty="0">
                <a:solidFill>
                  <a:prstClr val="white"/>
                </a:solidFill>
              </a:rPr>
              <a:t>2021 CGP 5.3.5 </a:t>
            </a:r>
          </a:p>
        </p:txBody>
      </p:sp>
      <p:pic>
        <p:nvPicPr>
          <p:cNvPr id="10" name="Picture 9" descr="DEC Logo 1"/>
          <p:cNvPicPr/>
          <p:nvPr/>
        </p:nvPicPr>
        <p:blipFill>
          <a:blip r:embed="rId3" cstate="print"/>
          <a:srcRect/>
          <a:stretch>
            <a:fillRect/>
          </a:stretch>
        </p:blipFill>
        <p:spPr bwMode="auto">
          <a:xfrm>
            <a:off x="8153400" y="121671"/>
            <a:ext cx="814387" cy="814387"/>
          </a:xfrm>
          <a:prstGeom prst="rect">
            <a:avLst/>
          </a:prstGeom>
          <a:noFill/>
          <a:ln w="9525">
            <a:noFill/>
            <a:miter lim="800000"/>
            <a:headEnd/>
            <a:tailEnd/>
          </a:ln>
        </p:spPr>
      </p:pic>
    </p:spTree>
    <p:extLst>
      <p:ext uri="{BB962C8B-B14F-4D97-AF65-F5344CB8AC3E}">
        <p14:creationId xmlns:p14="http://schemas.microsoft.com/office/powerpoint/2010/main" val="2748415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95952"/>
            <a:ext cx="9144000" cy="1862048"/>
          </a:xfrm>
          <a:prstGeom prst="rect">
            <a:avLst/>
          </a:prstGeom>
          <a:solidFill>
            <a:schemeClr val="tx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5.3.5.8 Direction(s) of storm water flow &amp; slopes after grading;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5.3.5.9 Locations where control measures will be or have been installed;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5.3.5.10 Locations where soils will be stabilized or have been stabilized;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5.3.5.11 Locations where post-construction storm water controls will be or have been installed; </a:t>
            </a:r>
          </a:p>
        </p:txBody>
      </p:sp>
      <p:pic>
        <p:nvPicPr>
          <p:cNvPr id="5" name="Picture 4" descr="DEC Logo 1"/>
          <p:cNvPicPr/>
          <p:nvPr/>
        </p:nvPicPr>
        <p:blipFill>
          <a:blip r:embed="rId3" cstate="print"/>
          <a:srcRect/>
          <a:stretch>
            <a:fillRect/>
          </a:stretch>
        </p:blipFill>
        <p:spPr bwMode="auto">
          <a:xfrm>
            <a:off x="8001000" y="85908"/>
            <a:ext cx="966787" cy="966787"/>
          </a:xfrm>
          <a:prstGeom prst="rect">
            <a:avLst/>
          </a:prstGeom>
          <a:noFill/>
          <a:ln w="9525">
            <a:noFill/>
            <a:miter lim="800000"/>
            <a:headEnd/>
            <a:tailEnd/>
          </a:ln>
        </p:spPr>
      </p:pic>
      <p:sp>
        <p:nvSpPr>
          <p:cNvPr id="6" name="TextBox 5">
            <a:extLst>
              <a:ext uri="{FF2B5EF4-FFF2-40B4-BE49-F238E27FC236}">
                <a16:creationId xmlns:a16="http://schemas.microsoft.com/office/drawing/2014/main" id="{CBF2B954-E031-49DF-B80F-D046F4BEA9C8}"/>
              </a:ext>
            </a:extLst>
          </p:cNvPr>
          <p:cNvSpPr txBox="1"/>
          <p:nvPr/>
        </p:nvSpPr>
        <p:spPr>
          <a:xfrm>
            <a:off x="6079043" y="425105"/>
            <a:ext cx="1663789"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2021 CGP 5.3.5 </a:t>
            </a:r>
          </a:p>
        </p:txBody>
      </p:sp>
      <p:pic>
        <p:nvPicPr>
          <p:cNvPr id="4" name="Picture 3">
            <a:extLst>
              <a:ext uri="{FF2B5EF4-FFF2-40B4-BE49-F238E27FC236}">
                <a16:creationId xmlns:a16="http://schemas.microsoft.com/office/drawing/2014/main" id="{57E179A0-89C5-4497-8416-0B1A825CB7F3}"/>
              </a:ext>
            </a:extLst>
          </p:cNvPr>
          <p:cNvPicPr>
            <a:picLocks noChangeAspect="1"/>
          </p:cNvPicPr>
          <p:nvPr/>
        </p:nvPicPr>
        <p:blipFill rotWithShape="1">
          <a:blip r:embed="rId4"/>
          <a:srcRect l="2824" t="18374" r="80673" b="49940"/>
          <a:stretch/>
        </p:blipFill>
        <p:spPr>
          <a:xfrm>
            <a:off x="76200" y="1052695"/>
            <a:ext cx="8991600" cy="3684999"/>
          </a:xfrm>
          <a:prstGeom prst="rect">
            <a:avLst/>
          </a:prstGeom>
        </p:spPr>
      </p:pic>
      <p:sp>
        <p:nvSpPr>
          <p:cNvPr id="8" name="TextBox 7">
            <a:extLst>
              <a:ext uri="{FF2B5EF4-FFF2-40B4-BE49-F238E27FC236}">
                <a16:creationId xmlns:a16="http://schemas.microsoft.com/office/drawing/2014/main" id="{3DF1A844-3C3C-410C-AD9B-7E6A16F96522}"/>
              </a:ext>
            </a:extLst>
          </p:cNvPr>
          <p:cNvSpPr txBox="1"/>
          <p:nvPr/>
        </p:nvSpPr>
        <p:spPr>
          <a:xfrm>
            <a:off x="381000" y="154125"/>
            <a:ext cx="4394921"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Site Maps Include:</a:t>
            </a:r>
          </a:p>
        </p:txBody>
      </p:sp>
    </p:spTree>
    <p:extLst>
      <p:ext uri="{BB962C8B-B14F-4D97-AF65-F5344CB8AC3E}">
        <p14:creationId xmlns:p14="http://schemas.microsoft.com/office/powerpoint/2010/main" val="363077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pPr>
              <a:defRPr/>
            </a:pPr>
            <a:r>
              <a:rPr lang="en-US" dirty="0">
                <a:effectLst>
                  <a:outerShdw blurRad="38100" dist="38100" dir="2700000" algn="tl">
                    <a:srgbClr val="000000">
                      <a:alpha val="43137"/>
                    </a:srgbClr>
                  </a:outerShdw>
                </a:effectLst>
              </a:rPr>
              <a:t>Site map markup</a:t>
            </a:r>
          </a:p>
        </p:txBody>
      </p:sp>
      <p:sp>
        <p:nvSpPr>
          <p:cNvPr id="3" name="Text Placeholder 2"/>
          <p:cNvSpPr>
            <a:spLocks noGrp="1"/>
          </p:cNvSpPr>
          <p:nvPr>
            <p:ph type="body" sz="half" idx="1"/>
          </p:nvPr>
        </p:nvSpPr>
        <p:spPr/>
        <p:txBody>
          <a:bodyPr/>
          <a:lstStyle/>
          <a:p>
            <a:pPr>
              <a:defRPr/>
            </a:pPr>
            <a:endParaRPr lang="en-US"/>
          </a:p>
        </p:txBody>
      </p:sp>
      <p:sp>
        <p:nvSpPr>
          <p:cNvPr id="4" name="Content Placeholder 3"/>
          <p:cNvSpPr>
            <a:spLocks noGrp="1"/>
          </p:cNvSpPr>
          <p:nvPr>
            <p:ph sz="half" idx="2"/>
          </p:nvPr>
        </p:nvSpPr>
        <p:spPr/>
        <p:txBody>
          <a:bodyPr/>
          <a:lstStyle/>
          <a:p>
            <a:pPr>
              <a:defRPr/>
            </a:pPr>
            <a:endParaRPr lang="en-US"/>
          </a:p>
        </p:txBody>
      </p:sp>
      <p:pic>
        <p:nvPicPr>
          <p:cNvPr id="410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50862"/>
            <a:ext cx="9144000" cy="6307138"/>
          </a:xfrm>
          <a:prstGeom prst="rect">
            <a:avLst/>
          </a:prstGeom>
          <a:noFill/>
          <a:ln w="9525">
            <a:noFill/>
            <a:miter lim="800000"/>
            <a:headEnd/>
            <a:tailEnd/>
          </a:ln>
        </p:spPr>
      </p:pic>
    </p:spTree>
    <p:extLst>
      <p:ext uri="{BB962C8B-B14F-4D97-AF65-F5344CB8AC3E}">
        <p14:creationId xmlns:p14="http://schemas.microsoft.com/office/powerpoint/2010/main" val="2870193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alex\Pictures\best\IMG_185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3512" cy="6872636"/>
          </a:xfrm>
          <a:prstGeom prst="rect">
            <a:avLst/>
          </a:prstGeom>
          <a:noFill/>
          <a:effectLst>
            <a:innerShdw blurRad="114300">
              <a:prstClr val="black"/>
            </a:innerShdw>
          </a:effectLst>
        </p:spPr>
      </p:pic>
      <p:sp>
        <p:nvSpPr>
          <p:cNvPr id="2" name="Rectangle 1"/>
          <p:cNvSpPr/>
          <p:nvPr/>
        </p:nvSpPr>
        <p:spPr>
          <a:xfrm>
            <a:off x="228600" y="76200"/>
            <a:ext cx="8686800" cy="677108"/>
          </a:xfrm>
          <a:prstGeom prst="rect">
            <a:avLst/>
          </a:prstGeom>
        </p:spPr>
        <p:txBody>
          <a:bodyPr wrap="square">
            <a:spAutoFit/>
          </a:bodyPr>
          <a:lstStyle/>
          <a:p>
            <a:r>
              <a:rPr lang="en-US" sz="3800" dirty="0">
                <a:solidFill>
                  <a:schemeClr val="bg2">
                    <a:lumMod val="50000"/>
                  </a:schemeClr>
                </a:solidFill>
              </a:rPr>
              <a:t>Locations of support activities.</a:t>
            </a:r>
          </a:p>
        </p:txBody>
      </p:sp>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4096147"/>
            <a:ext cx="4793481" cy="2685653"/>
          </a:xfrm>
          <a:prstGeom prst="rect">
            <a:avLst/>
          </a:prstGeom>
          <a:noFill/>
          <a:ln w="9525">
            <a:noFill/>
            <a:miter lim="800000"/>
            <a:headEnd/>
            <a:tailEnd/>
          </a:ln>
          <a:effectLst>
            <a:innerShdw blurRad="114300">
              <a:prstClr val="black"/>
            </a:innerShdw>
          </a:effectLst>
        </p:spPr>
      </p:pic>
      <p:sp>
        <p:nvSpPr>
          <p:cNvPr id="5" name="TextBox 4"/>
          <p:cNvSpPr txBox="1"/>
          <p:nvPr/>
        </p:nvSpPr>
        <p:spPr>
          <a:xfrm>
            <a:off x="3044054" y="4114800"/>
            <a:ext cx="1832746" cy="523220"/>
          </a:xfrm>
          <a:prstGeom prst="rect">
            <a:avLst/>
          </a:prstGeom>
          <a:solidFill>
            <a:schemeClr val="tx1">
              <a:lumMod val="95000"/>
              <a:alpha val="56000"/>
            </a:schemeClr>
          </a:solidFill>
        </p:spPr>
        <p:txBody>
          <a:bodyPr wrap="none" rtlCol="0">
            <a:spAutoFit/>
          </a:bodyPr>
          <a:lstStyle/>
          <a:p>
            <a:r>
              <a:rPr lang="en-US" sz="2800" dirty="0">
                <a:solidFill>
                  <a:schemeClr val="bg2">
                    <a:lumMod val="50000"/>
                  </a:schemeClr>
                </a:solidFill>
              </a:rPr>
              <a:t>Batch Plant</a:t>
            </a:r>
          </a:p>
        </p:txBody>
      </p:sp>
      <p:cxnSp>
        <p:nvCxnSpPr>
          <p:cNvPr id="7" name="Straight Arrow Connector 6"/>
          <p:cNvCxnSpPr/>
          <p:nvPr/>
        </p:nvCxnSpPr>
        <p:spPr>
          <a:xfrm rot="10800000" flipV="1">
            <a:off x="2209800" y="4572000"/>
            <a:ext cx="914400" cy="45720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38800" y="828640"/>
            <a:ext cx="1902637" cy="369332"/>
          </a:xfrm>
          <a:prstGeom prst="rect">
            <a:avLst/>
          </a:prstGeom>
          <a:noFill/>
          <a:ln>
            <a:solidFill>
              <a:srgbClr val="002060"/>
            </a:solidFill>
          </a:ln>
        </p:spPr>
        <p:txBody>
          <a:bodyPr wrap="none" rtlCol="0">
            <a:spAutoFit/>
          </a:bodyPr>
          <a:lstStyle/>
          <a:p>
            <a:r>
              <a:rPr lang="en-US" dirty="0">
                <a:solidFill>
                  <a:schemeClr val="bg2">
                    <a:lumMod val="50000"/>
                  </a:schemeClr>
                </a:solidFill>
              </a:rPr>
              <a:t>2021 CGP 5.3.5.12</a:t>
            </a:r>
            <a:endParaRPr lang="en-US" dirty="0"/>
          </a:p>
        </p:txBody>
      </p:sp>
      <p:pic>
        <p:nvPicPr>
          <p:cNvPr id="10" name="Picture 9" descr="DEC Logo 1"/>
          <p:cNvPicPr/>
          <p:nvPr/>
        </p:nvPicPr>
        <p:blipFill>
          <a:blip r:embed="rId4" cstate="print"/>
          <a:srcRect/>
          <a:stretch>
            <a:fillRect/>
          </a:stretch>
        </p:blipFill>
        <p:spPr bwMode="auto">
          <a:xfrm>
            <a:off x="7974469" y="308014"/>
            <a:ext cx="966788" cy="890588"/>
          </a:xfrm>
          <a:prstGeom prst="rect">
            <a:avLst/>
          </a:prstGeom>
          <a:noFill/>
          <a:ln w="9525">
            <a:noFill/>
            <a:miter lim="800000"/>
            <a:headEnd/>
            <a:tailEnd/>
          </a:ln>
        </p:spPr>
      </p:pic>
    </p:spTree>
    <p:extLst>
      <p:ext uri="{BB962C8B-B14F-4D97-AF65-F5344CB8AC3E}">
        <p14:creationId xmlns:p14="http://schemas.microsoft.com/office/powerpoint/2010/main" val="930697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alex\Pictures\best\P80200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9570" cy="6858000"/>
          </a:xfrm>
          <a:prstGeom prst="rect">
            <a:avLst/>
          </a:prstGeom>
          <a:noFill/>
          <a:effectLst>
            <a:innerShdw blurRad="114300">
              <a:prstClr val="black"/>
            </a:innerShdw>
          </a:effectLst>
        </p:spPr>
      </p:pic>
      <p:sp>
        <p:nvSpPr>
          <p:cNvPr id="2" name="Rectangle 1"/>
          <p:cNvSpPr/>
          <p:nvPr/>
        </p:nvSpPr>
        <p:spPr>
          <a:xfrm>
            <a:off x="76200" y="152400"/>
            <a:ext cx="78486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50000"/>
                  </a:srgbClr>
                </a:solidFill>
                <a:effectLst/>
                <a:uLnTx/>
                <a:uFillTx/>
                <a:latin typeface="Calibri"/>
                <a:ea typeface="+mn-ea"/>
                <a:cs typeface="+mn-cs"/>
              </a:rPr>
              <a:t>Locations of all waters of the U.S. (including  wetland areas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50000"/>
                  </a:srgbClr>
                </a:solidFill>
                <a:effectLst/>
                <a:uLnTx/>
                <a:uFillTx/>
                <a:latin typeface="Calibri"/>
                <a:ea typeface="+mn-ea"/>
                <a:cs typeface="+mn-cs"/>
              </a:rPr>
              <a:t>&gt; 10,000sf) on the site &amp; located within 2,500 feet of the site boundary that may be affected by discharges from the site.</a:t>
            </a:r>
          </a:p>
        </p:txBody>
      </p:sp>
      <p:sp>
        <p:nvSpPr>
          <p:cNvPr id="5" name="TextBox 4"/>
          <p:cNvSpPr txBox="1"/>
          <p:nvPr/>
        </p:nvSpPr>
        <p:spPr>
          <a:xfrm>
            <a:off x="6933769" y="1382798"/>
            <a:ext cx="1902637" cy="369332"/>
          </a:xfrm>
          <a:prstGeom prst="rect">
            <a:avLst/>
          </a:prstGeom>
          <a:noFill/>
          <a:ln>
            <a:solidFill>
              <a:schemeClr val="bg2">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50000"/>
                  </a:srgbClr>
                </a:solidFill>
                <a:effectLst/>
                <a:uLnTx/>
                <a:uFillTx/>
                <a:latin typeface="Calibri"/>
                <a:ea typeface="+mn-ea"/>
                <a:cs typeface="+mn-cs"/>
              </a:rPr>
              <a:t>2021 CGP 5.3.5.14</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reeform 6"/>
          <p:cNvSpPr/>
          <p:nvPr/>
        </p:nvSpPr>
        <p:spPr>
          <a:xfrm>
            <a:off x="5731099" y="3580327"/>
            <a:ext cx="772732" cy="206062"/>
          </a:xfrm>
          <a:custGeom>
            <a:avLst/>
            <a:gdLst>
              <a:gd name="connsiteX0" fmla="*/ 141667 w 772732"/>
              <a:gd name="connsiteY0" fmla="*/ 0 h 206062"/>
              <a:gd name="connsiteX1" fmla="*/ 772732 w 772732"/>
              <a:gd name="connsiteY1" fmla="*/ 115910 h 206062"/>
              <a:gd name="connsiteX2" fmla="*/ 605307 w 772732"/>
              <a:gd name="connsiteY2" fmla="*/ 206062 h 206062"/>
              <a:gd name="connsiteX3" fmla="*/ 0 w 772732"/>
              <a:gd name="connsiteY3" fmla="*/ 90152 h 206062"/>
              <a:gd name="connsiteX4" fmla="*/ 141667 w 772732"/>
              <a:gd name="connsiteY4" fmla="*/ 0 h 206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32" h="206062">
                <a:moveTo>
                  <a:pt x="141667" y="0"/>
                </a:moveTo>
                <a:lnTo>
                  <a:pt x="772732" y="115910"/>
                </a:lnTo>
                <a:lnTo>
                  <a:pt x="605307" y="206062"/>
                </a:lnTo>
                <a:lnTo>
                  <a:pt x="0" y="90152"/>
                </a:lnTo>
                <a:lnTo>
                  <a:pt x="141667" y="0"/>
                </a:ln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Arrow Connector 8"/>
          <p:cNvCxnSpPr/>
          <p:nvPr/>
        </p:nvCxnSpPr>
        <p:spPr>
          <a:xfrm rot="5400000" flipH="1" flipV="1">
            <a:off x="5638800" y="3886200"/>
            <a:ext cx="304800" cy="152400"/>
          </a:xfrm>
          <a:prstGeom prst="straightConnector1">
            <a:avLst/>
          </a:prstGeom>
          <a:ln w="4762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2600" y="4114800"/>
            <a:ext cx="14646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Your Next Job</a:t>
            </a:r>
          </a:p>
        </p:txBody>
      </p:sp>
      <p:pic>
        <p:nvPicPr>
          <p:cNvPr id="11" name="Picture 10" descr="DEC Logo 1"/>
          <p:cNvPicPr/>
          <p:nvPr/>
        </p:nvPicPr>
        <p:blipFill>
          <a:blip r:embed="rId4" cstate="print"/>
          <a:srcRect/>
          <a:stretch>
            <a:fillRect/>
          </a:stretch>
        </p:blipFill>
        <p:spPr bwMode="auto">
          <a:xfrm>
            <a:off x="8001000" y="87600"/>
            <a:ext cx="966787" cy="966787"/>
          </a:xfrm>
          <a:prstGeom prst="rect">
            <a:avLst/>
          </a:prstGeom>
          <a:noFill/>
          <a:ln w="9525">
            <a:noFill/>
            <a:miter lim="800000"/>
            <a:headEnd/>
            <a:tailEnd/>
          </a:ln>
        </p:spPr>
      </p:pic>
    </p:spTree>
    <p:extLst>
      <p:ext uri="{BB962C8B-B14F-4D97-AF65-F5344CB8AC3E}">
        <p14:creationId xmlns:p14="http://schemas.microsoft.com/office/powerpoint/2010/main" val="235898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cTn>
                              </p:par>
                              <p:par>
                                <p:cTn id="10" presetID="53"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0" fill="hold"/>
                                        <p:tgtEl>
                                          <p:spTgt spid="9"/>
                                        </p:tgtEl>
                                        <p:attrNameLst>
                                          <p:attrName>ppt_w</p:attrName>
                                        </p:attrNameLst>
                                      </p:cBhvr>
                                      <p:tavLst>
                                        <p:tav tm="0">
                                          <p:val>
                                            <p:fltVal val="0"/>
                                          </p:val>
                                        </p:tav>
                                        <p:tav tm="100000">
                                          <p:val>
                                            <p:strVal val="#ppt_w"/>
                                          </p:val>
                                        </p:tav>
                                      </p:tavLst>
                                    </p:anim>
                                    <p:anim calcmode="lin" valueType="num">
                                      <p:cBhvr>
                                        <p:cTn id="13" dur="5000" fill="hold"/>
                                        <p:tgtEl>
                                          <p:spTgt spid="9"/>
                                        </p:tgtEl>
                                        <p:attrNameLst>
                                          <p:attrName>ppt_h</p:attrName>
                                        </p:attrNameLst>
                                      </p:cBhvr>
                                      <p:tavLst>
                                        <p:tav tm="0">
                                          <p:val>
                                            <p:fltVal val="0"/>
                                          </p:val>
                                        </p:tav>
                                        <p:tav tm="100000">
                                          <p:val>
                                            <p:strVal val="#ppt_h"/>
                                          </p:val>
                                        </p:tav>
                                      </p:tavLst>
                                    </p:anim>
                                    <p:animEffect transition="in" filter="fade">
                                      <p:cBhvr>
                                        <p:cTn id="14" dur="5000"/>
                                        <p:tgtEl>
                                          <p:spTgt spid="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0" fill="hold"/>
                                        <p:tgtEl>
                                          <p:spTgt spid="10"/>
                                        </p:tgtEl>
                                        <p:attrNameLst>
                                          <p:attrName>ppt_w</p:attrName>
                                        </p:attrNameLst>
                                      </p:cBhvr>
                                      <p:tavLst>
                                        <p:tav tm="0">
                                          <p:val>
                                            <p:fltVal val="0"/>
                                          </p:val>
                                        </p:tav>
                                        <p:tav tm="100000">
                                          <p:val>
                                            <p:strVal val="#ppt_w"/>
                                          </p:val>
                                        </p:tav>
                                      </p:tavLst>
                                    </p:anim>
                                    <p:anim calcmode="lin" valueType="num">
                                      <p:cBhvr>
                                        <p:cTn id="18" dur="5000" fill="hold"/>
                                        <p:tgtEl>
                                          <p:spTgt spid="10"/>
                                        </p:tgtEl>
                                        <p:attrNameLst>
                                          <p:attrName>ppt_h</p:attrName>
                                        </p:attrNameLst>
                                      </p:cBhvr>
                                      <p:tavLst>
                                        <p:tav tm="0">
                                          <p:val>
                                            <p:fltVal val="0"/>
                                          </p:val>
                                        </p:tav>
                                        <p:tav tm="100000">
                                          <p:val>
                                            <p:strVal val="#ppt_h"/>
                                          </p:val>
                                        </p:tav>
                                      </p:tavLst>
                                    </p:anim>
                                    <p:animEffect transition="in" filter="fade">
                                      <p:cBhvr>
                                        <p:cTn id="19"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E4ECF8-9D9D-4A31-9E85-86D5670FFA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9" b="55556"/>
          <a:stretch/>
        </p:blipFill>
        <p:spPr>
          <a:xfrm>
            <a:off x="0" y="3884772"/>
            <a:ext cx="9144000" cy="2967789"/>
          </a:xfrm>
          <a:prstGeom prst="rect">
            <a:avLst/>
          </a:prstGeom>
          <a:effectLst>
            <a:innerShdw blurRad="114300">
              <a:prstClr val="black"/>
            </a:innerShdw>
          </a:effectLst>
        </p:spPr>
      </p:pic>
      <p:sp>
        <p:nvSpPr>
          <p:cNvPr id="5" name="Rectangle 4"/>
          <p:cNvSpPr/>
          <p:nvPr/>
        </p:nvSpPr>
        <p:spPr>
          <a:xfrm>
            <a:off x="685800" y="304800"/>
            <a:ext cx="8015922"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5.3.5.15 Projects near a Public Water System (PWS)</a:t>
            </a:r>
          </a:p>
        </p:txBody>
      </p:sp>
      <p:sp>
        <p:nvSpPr>
          <p:cNvPr id="6" name="Rectangle 5"/>
          <p:cNvSpPr/>
          <p:nvPr/>
        </p:nvSpPr>
        <p:spPr>
          <a:xfrm>
            <a:off x="347581" y="4119563"/>
            <a:ext cx="850717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4.10.1 Where the project intersects a PWS drinking water protection area (DWPA) (see Part 5.3.5.15), notify the PWS contact.</a:t>
            </a:r>
          </a:p>
        </p:txBody>
      </p:sp>
      <p:sp>
        <p:nvSpPr>
          <p:cNvPr id="7" name="TextBox 6"/>
          <p:cNvSpPr txBox="1"/>
          <p:nvPr/>
        </p:nvSpPr>
        <p:spPr>
          <a:xfrm>
            <a:off x="393848" y="919846"/>
            <a:ext cx="52006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Where projects intersect a PWS drinking water protection area (DWPA)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site map must contain this information</a:t>
            </a:r>
          </a:p>
        </p:txBody>
      </p:sp>
      <p:sp>
        <p:nvSpPr>
          <p:cNvPr id="8" name="TextBox 7"/>
          <p:cNvSpPr txBox="1"/>
          <p:nvPr/>
        </p:nvSpPr>
        <p:spPr>
          <a:xfrm>
            <a:off x="460612" y="2120175"/>
            <a:ext cx="3276603" cy="1200329"/>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Springs;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Wells; 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Surface water intakes.</a:t>
            </a:r>
          </a:p>
        </p:txBody>
      </p:sp>
      <p:pic>
        <p:nvPicPr>
          <p:cNvPr id="1026" name="Picture 2" descr="http://www.wmich.edu/sites/default/files/styles/550w/public/images/u38/2014/reshall-construction560.jpg?itok=NyGf5Rz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6581" y="1304778"/>
            <a:ext cx="3260259" cy="23296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DEC Logo 1"/>
          <p:cNvPicPr/>
          <p:nvPr/>
        </p:nvPicPr>
        <p:blipFill>
          <a:blip r:embed="rId5" cstate="print"/>
          <a:srcRect/>
          <a:stretch>
            <a:fillRect/>
          </a:stretch>
        </p:blipFill>
        <p:spPr bwMode="auto">
          <a:xfrm>
            <a:off x="8001000" y="87600"/>
            <a:ext cx="966787" cy="966787"/>
          </a:xfrm>
          <a:prstGeom prst="rect">
            <a:avLst/>
          </a:prstGeom>
          <a:noFill/>
          <a:ln w="9525">
            <a:noFill/>
            <a:miter lim="800000"/>
            <a:headEnd/>
            <a:tailEnd/>
          </a:ln>
        </p:spPr>
      </p:pic>
    </p:spTree>
    <p:extLst>
      <p:ext uri="{BB962C8B-B14F-4D97-AF65-F5344CB8AC3E}">
        <p14:creationId xmlns:p14="http://schemas.microsoft.com/office/powerpoint/2010/main" val="2264653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0AF1E-E33A-4ED0-B882-3E0B754AC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2" name="Rectangle 1"/>
          <p:cNvSpPr/>
          <p:nvPr/>
        </p:nvSpPr>
        <p:spPr>
          <a:xfrm>
            <a:off x="0" y="5288340"/>
            <a:ext cx="5486400" cy="1569660"/>
          </a:xfrm>
          <a:prstGeom prst="rect">
            <a:avLst/>
          </a:prstGeom>
          <a:solidFill>
            <a:srgbClr val="008000">
              <a:alpha val="73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Locations where storm water discharges to waters of the U.S. (wetlands, or an MS4)</a:t>
            </a:r>
          </a:p>
        </p:txBody>
      </p:sp>
      <p:sp>
        <p:nvSpPr>
          <p:cNvPr id="5" name="TextBox 4"/>
          <p:cNvSpPr txBox="1"/>
          <p:nvPr/>
        </p:nvSpPr>
        <p:spPr>
          <a:xfrm>
            <a:off x="6096000" y="264901"/>
            <a:ext cx="2535181" cy="46166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2021 CGP 5.3.5.16 </a:t>
            </a:r>
          </a:p>
        </p:txBody>
      </p:sp>
      <p:pic>
        <p:nvPicPr>
          <p:cNvPr id="6" name="Picture 5" descr="DEC Logo 1"/>
          <p:cNvPicPr/>
          <p:nvPr/>
        </p:nvPicPr>
        <p:blipFill>
          <a:blip r:embed="rId3" cstate="print"/>
          <a:srcRect/>
          <a:stretch>
            <a:fillRect/>
          </a:stretch>
        </p:blipFill>
        <p:spPr bwMode="auto">
          <a:xfrm>
            <a:off x="152400" y="76200"/>
            <a:ext cx="1143000" cy="1143000"/>
          </a:xfrm>
          <a:prstGeom prst="rect">
            <a:avLst/>
          </a:prstGeom>
          <a:noFill/>
          <a:ln w="9525">
            <a:noFill/>
            <a:miter lim="800000"/>
            <a:headEnd/>
            <a:tailEnd/>
          </a:ln>
        </p:spPr>
      </p:pic>
    </p:spTree>
    <p:extLst>
      <p:ext uri="{BB962C8B-B14F-4D97-AF65-F5344CB8AC3E}">
        <p14:creationId xmlns:p14="http://schemas.microsoft.com/office/powerpoint/2010/main" val="2376226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ache.lego.com/media/nxtlog/8071eb14-b117-41c8-bd88-bbdf46b6951f/800x536/GalleryFi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1" y="3276599"/>
            <a:ext cx="5010694" cy="335279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1143000"/>
            <a:ext cx="8229600" cy="1219200"/>
          </a:xfrm>
        </p:spPr>
        <p:txBody>
          <a:bodyPr>
            <a:noAutofit/>
          </a:bodyPr>
          <a:lstStyle/>
          <a:p>
            <a:pPr marL="0" indent="0">
              <a:buNone/>
            </a:pPr>
            <a:r>
              <a:rPr lang="en-US" sz="2800" dirty="0"/>
              <a:t>5.3.3.3 Receiving waters, such as impaired waters or 	  waters listed in the Alaska Department of Fish 	  &amp;Game (ADF&amp;G) </a:t>
            </a:r>
            <a:r>
              <a:rPr lang="en-US" sz="2800" dirty="0" err="1"/>
              <a:t>Anadromous</a:t>
            </a:r>
            <a:r>
              <a:rPr lang="en-US" sz="2800" dirty="0"/>
              <a:t> Waters Catalog.</a:t>
            </a:r>
          </a:p>
        </p:txBody>
      </p:sp>
      <p:pic>
        <p:nvPicPr>
          <p:cNvPr id="4" name="Picture 4" descr="https://encrypted-tbn3.gstatic.com/images?q=tbn:ANd9GcRrF_504ihH9SjRfId6xcQ7LF2-u17oMy8uBMqeJCjHTzWQJ3aF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472" y="3276599"/>
            <a:ext cx="3296927" cy="329693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791200" y="304800"/>
            <a:ext cx="1905000" cy="350838"/>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j-ea"/>
                <a:cs typeface="+mj-cs"/>
              </a:rPr>
              <a:t>2021 CGP Pg. 37</a:t>
            </a:r>
          </a:p>
        </p:txBody>
      </p:sp>
      <p:pic>
        <p:nvPicPr>
          <p:cNvPr id="8" name="Picture 7" descr="DEC Logo 1">
            <a:extLst>
              <a:ext uri="{FF2B5EF4-FFF2-40B4-BE49-F238E27FC236}">
                <a16:creationId xmlns:a16="http://schemas.microsoft.com/office/drawing/2014/main" id="{8BCC10DE-A166-4B58-BC78-A8EB17251C95}"/>
              </a:ext>
            </a:extLst>
          </p:cNvPr>
          <p:cNvPicPr/>
          <p:nvPr/>
        </p:nvPicPr>
        <p:blipFill>
          <a:blip r:embed="rId4" cstate="print"/>
          <a:srcRect/>
          <a:stretch>
            <a:fillRect/>
          </a:stretch>
        </p:blipFill>
        <p:spPr bwMode="auto">
          <a:xfrm>
            <a:off x="7848600" y="87600"/>
            <a:ext cx="1119187" cy="1219200"/>
          </a:xfrm>
          <a:prstGeom prst="rect">
            <a:avLst/>
          </a:prstGeom>
          <a:noFill/>
          <a:ln w="9525">
            <a:noFill/>
            <a:miter lim="800000"/>
            <a:headEnd/>
            <a:tailEnd/>
          </a:ln>
        </p:spPr>
      </p:pic>
    </p:spTree>
    <p:extLst>
      <p:ext uri="{BB962C8B-B14F-4D97-AF65-F5344CB8AC3E}">
        <p14:creationId xmlns:p14="http://schemas.microsoft.com/office/powerpoint/2010/main" val="4127432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LS-QLF0A\buffalo2\pictures\Goodnews Bay\08-25-09 34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76200" y="152400"/>
            <a:ext cx="8991600" cy="1015663"/>
          </a:xfrm>
          <a:prstGeom prst="rect">
            <a:avLst/>
          </a:prstGeom>
          <a:solidFill>
            <a:srgbClr val="6B9EDB">
              <a:alpha val="76000"/>
            </a:srgbClr>
          </a:solidFill>
        </p:spPr>
        <p:txBody>
          <a:bodyPr wrap="square">
            <a:spAutoFit/>
          </a:bodyPr>
          <a:lstStyle/>
          <a:p>
            <a:r>
              <a:rPr lang="en-US" sz="3000" dirty="0">
                <a:solidFill>
                  <a:prstClr val="white"/>
                </a:solidFill>
              </a:rPr>
              <a:t>Areas where final stabilization has been accomplished and no further permit requirements apply. </a:t>
            </a:r>
          </a:p>
        </p:txBody>
      </p:sp>
      <p:sp>
        <p:nvSpPr>
          <p:cNvPr id="5" name="TextBox 4"/>
          <p:cNvSpPr txBox="1"/>
          <p:nvPr/>
        </p:nvSpPr>
        <p:spPr>
          <a:xfrm>
            <a:off x="6934200" y="660231"/>
            <a:ext cx="1902637" cy="369332"/>
          </a:xfrm>
          <a:prstGeom prst="rect">
            <a:avLst/>
          </a:prstGeom>
          <a:noFill/>
          <a:ln>
            <a:solidFill>
              <a:schemeClr val="tx1"/>
            </a:solidFill>
          </a:ln>
        </p:spPr>
        <p:txBody>
          <a:bodyPr wrap="none" rtlCol="0">
            <a:spAutoFit/>
          </a:bodyPr>
          <a:lstStyle/>
          <a:p>
            <a:r>
              <a:rPr lang="en-US" dirty="0">
                <a:solidFill>
                  <a:prstClr val="white"/>
                </a:solidFill>
              </a:rPr>
              <a:t>2021 CGP 5.3.5.18</a:t>
            </a:r>
          </a:p>
        </p:txBody>
      </p:sp>
      <p:sp>
        <p:nvSpPr>
          <p:cNvPr id="6" name="TextBox 5"/>
          <p:cNvSpPr txBox="1"/>
          <p:nvPr/>
        </p:nvSpPr>
        <p:spPr>
          <a:xfrm>
            <a:off x="7391400" y="6324600"/>
            <a:ext cx="1573379" cy="369332"/>
          </a:xfrm>
          <a:prstGeom prst="rect">
            <a:avLst/>
          </a:prstGeom>
          <a:noFill/>
        </p:spPr>
        <p:txBody>
          <a:bodyPr wrap="none" rtlCol="0">
            <a:spAutoFit/>
          </a:bodyPr>
          <a:lstStyle/>
          <a:p>
            <a:r>
              <a:rPr lang="en-US" dirty="0" err="1">
                <a:solidFill>
                  <a:prstClr val="white"/>
                </a:solidFill>
              </a:rPr>
              <a:t>Goodnews</a:t>
            </a:r>
            <a:r>
              <a:rPr lang="en-US" dirty="0">
                <a:solidFill>
                  <a:prstClr val="white"/>
                </a:solidFill>
              </a:rPr>
              <a:t> Bay</a:t>
            </a:r>
          </a:p>
        </p:txBody>
      </p:sp>
      <p:sp>
        <p:nvSpPr>
          <p:cNvPr id="3" name="TextBox 2"/>
          <p:cNvSpPr txBox="1"/>
          <p:nvPr/>
        </p:nvSpPr>
        <p:spPr>
          <a:xfrm>
            <a:off x="203195" y="4114800"/>
            <a:ext cx="5588005" cy="1077218"/>
          </a:xfrm>
          <a:prstGeom prst="rect">
            <a:avLst/>
          </a:prstGeom>
          <a:noFill/>
        </p:spPr>
        <p:txBody>
          <a:bodyPr wrap="none" rtlCol="0">
            <a:spAutoFit/>
          </a:bodyPr>
          <a:lstStyle/>
          <a:p>
            <a:r>
              <a:rPr lang="en-US" sz="3200" dirty="0">
                <a:solidFill>
                  <a:prstClr val="white"/>
                </a:solidFill>
              </a:rPr>
              <a:t>Who will keep up the site maps?</a:t>
            </a:r>
          </a:p>
          <a:p>
            <a:r>
              <a:rPr lang="en-US" sz="3200" dirty="0">
                <a:solidFill>
                  <a:prstClr val="white"/>
                </a:solidFill>
              </a:rPr>
              <a:t>Record your way to NOT!</a:t>
            </a:r>
          </a:p>
        </p:txBody>
      </p:sp>
    </p:spTree>
    <p:extLst>
      <p:ext uri="{BB962C8B-B14F-4D97-AF65-F5344CB8AC3E}">
        <p14:creationId xmlns:p14="http://schemas.microsoft.com/office/powerpoint/2010/main" val="77269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C:\Users\alex\Pictures\best\111- Good ones\Alaskanuc 09 P7120017 (22).JPG"/>
          <p:cNvPicPr>
            <a:picLocks noChangeAspect="1" noChangeArrowheads="1"/>
          </p:cNvPicPr>
          <p:nvPr/>
        </p:nvPicPr>
        <p:blipFill>
          <a:blip r:embed="rId3" cstate="print">
            <a:lum bright="-15000" contrast="4000"/>
          </a:blip>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152400" y="2554575"/>
            <a:ext cx="8763000" cy="2169825"/>
          </a:xfrm>
          <a:prstGeom prst="rect">
            <a:avLst/>
          </a:prstGeom>
        </p:spPr>
        <p:txBody>
          <a:bodyPr wrap="square">
            <a:spAutoFit/>
          </a:bodyPr>
          <a:lstStyle/>
          <a:p>
            <a:r>
              <a:rPr lang="en-US" sz="2700" dirty="0">
                <a:solidFill>
                  <a:prstClr val="white"/>
                </a:solidFill>
              </a:rPr>
              <a:t>5.3.6 </a:t>
            </a:r>
            <a:r>
              <a:rPr lang="en-US" sz="2700" b="1" dirty="0">
                <a:solidFill>
                  <a:prstClr val="white"/>
                </a:solidFill>
              </a:rPr>
              <a:t>Control Measures </a:t>
            </a:r>
          </a:p>
          <a:p>
            <a:r>
              <a:rPr lang="en-US" sz="2700" dirty="0">
                <a:solidFill>
                  <a:prstClr val="white"/>
                </a:solidFill>
              </a:rPr>
              <a:t>The SWPPP must document the following: </a:t>
            </a:r>
          </a:p>
          <a:p>
            <a:r>
              <a:rPr lang="en-US" sz="2700" dirty="0">
                <a:solidFill>
                  <a:prstClr val="white"/>
                </a:solidFill>
              </a:rPr>
              <a:t>The type of control, required maintenance &amp; location. </a:t>
            </a:r>
          </a:p>
          <a:p>
            <a:r>
              <a:rPr lang="en-US" sz="2700" dirty="0">
                <a:solidFill>
                  <a:prstClr val="white"/>
                </a:solidFill>
              </a:rPr>
              <a:t>The sequence during construction when it will be installed, operational, &amp; any manufacturer’s specifications.</a:t>
            </a:r>
          </a:p>
        </p:txBody>
      </p:sp>
      <p:sp>
        <p:nvSpPr>
          <p:cNvPr id="3" name="TextBox 2"/>
          <p:cNvSpPr txBox="1"/>
          <p:nvPr/>
        </p:nvSpPr>
        <p:spPr>
          <a:xfrm>
            <a:off x="5518385" y="240268"/>
            <a:ext cx="2078326" cy="461665"/>
          </a:xfrm>
          <a:prstGeom prst="rect">
            <a:avLst/>
          </a:prstGeom>
          <a:noFill/>
          <a:ln>
            <a:solidFill>
              <a:srgbClr val="002060"/>
            </a:solidFill>
          </a:ln>
        </p:spPr>
        <p:txBody>
          <a:bodyPr wrap="none" rtlCol="0">
            <a:spAutoFit/>
          </a:bodyPr>
          <a:lstStyle/>
          <a:p>
            <a:r>
              <a:rPr lang="en-US" sz="2400" dirty="0">
                <a:solidFill>
                  <a:srgbClr val="002060"/>
                </a:solidFill>
              </a:rPr>
              <a:t>2021 CGP 5.3.6</a:t>
            </a:r>
          </a:p>
        </p:txBody>
      </p:sp>
      <p:sp>
        <p:nvSpPr>
          <p:cNvPr id="7" name="TextBox 6"/>
          <p:cNvSpPr txBox="1"/>
          <p:nvPr/>
        </p:nvSpPr>
        <p:spPr>
          <a:xfrm>
            <a:off x="8027900" y="6400800"/>
            <a:ext cx="1039900" cy="369332"/>
          </a:xfrm>
          <a:prstGeom prst="rect">
            <a:avLst/>
          </a:prstGeom>
          <a:noFill/>
        </p:spPr>
        <p:txBody>
          <a:bodyPr wrap="none" rtlCol="0">
            <a:spAutoFit/>
          </a:bodyPr>
          <a:lstStyle/>
          <a:p>
            <a:r>
              <a:rPr lang="en-US" dirty="0" err="1">
                <a:solidFill>
                  <a:prstClr val="white"/>
                </a:solidFill>
              </a:rPr>
              <a:t>Alakanuk</a:t>
            </a:r>
            <a:endParaRPr lang="en-US" dirty="0">
              <a:solidFill>
                <a:prstClr val="white"/>
              </a:solidFill>
            </a:endParaRPr>
          </a:p>
        </p:txBody>
      </p:sp>
      <p:pic>
        <p:nvPicPr>
          <p:cNvPr id="8" name="Picture 7" descr="DEC Logo 1"/>
          <p:cNvPicPr/>
          <p:nvPr/>
        </p:nvPicPr>
        <p:blipFill>
          <a:blip r:embed="rId4" cstate="print"/>
          <a:srcRect/>
          <a:stretch>
            <a:fillRect/>
          </a:stretch>
        </p:blipFill>
        <p:spPr bwMode="auto">
          <a:xfrm>
            <a:off x="7848600" y="180439"/>
            <a:ext cx="1119188" cy="1042988"/>
          </a:xfrm>
          <a:prstGeom prst="rect">
            <a:avLst/>
          </a:prstGeom>
          <a:noFill/>
          <a:ln w="9525">
            <a:noFill/>
            <a:miter lim="800000"/>
            <a:headEnd/>
            <a:tailEnd/>
          </a:ln>
        </p:spPr>
      </p:pic>
    </p:spTree>
    <p:extLst>
      <p:ext uri="{BB962C8B-B14F-4D97-AF65-F5344CB8AC3E}">
        <p14:creationId xmlns:p14="http://schemas.microsoft.com/office/powerpoint/2010/main" val="167005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2008-05-13, 2008 5-9 Washington Creek\2008 5-9 Washington Creek 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762000"/>
          </a:xfrm>
        </p:spPr>
        <p:txBody>
          <a:bodyPr>
            <a:noAutofit/>
          </a:bodyPr>
          <a:lstStyle/>
          <a:p>
            <a:r>
              <a:rPr lang="en-US" sz="6000" dirty="0">
                <a:effectLst>
                  <a:outerShdw blurRad="38100" dist="38100" dir="2700000" algn="tl">
                    <a:srgbClr val="000000">
                      <a:alpha val="43137"/>
                    </a:srgbClr>
                  </a:outerShdw>
                </a:effectLst>
              </a:rPr>
              <a:t>Inspector SWPPP duties</a:t>
            </a:r>
          </a:p>
        </p:txBody>
      </p:sp>
      <p:sp>
        <p:nvSpPr>
          <p:cNvPr id="3" name="Content Placeholder 2"/>
          <p:cNvSpPr>
            <a:spLocks noGrp="1"/>
          </p:cNvSpPr>
          <p:nvPr>
            <p:ph idx="1"/>
          </p:nvPr>
        </p:nvSpPr>
        <p:spPr>
          <a:xfrm>
            <a:off x="-20472" y="4222845"/>
            <a:ext cx="9144000" cy="2667000"/>
          </a:xfrm>
          <a:solidFill>
            <a:schemeClr val="tx1">
              <a:alpha val="25000"/>
            </a:schemeClr>
          </a:solidFill>
        </p:spPr>
        <p:txBody>
          <a:bodyPr>
            <a:normAutofit fontScale="92500" lnSpcReduction="10000"/>
          </a:bodyPr>
          <a:lstStyle/>
          <a:p>
            <a:r>
              <a:rPr lang="en-US" b="1" dirty="0">
                <a:solidFill>
                  <a:schemeClr val="bg1"/>
                </a:solidFill>
              </a:rPr>
              <a:t>Are we following the plan?</a:t>
            </a:r>
          </a:p>
          <a:p>
            <a:r>
              <a:rPr lang="en-US" b="1" dirty="0">
                <a:solidFill>
                  <a:schemeClr val="bg1"/>
                </a:solidFill>
              </a:rPr>
              <a:t>Do any BMPs need maintenance?</a:t>
            </a:r>
          </a:p>
          <a:p>
            <a:pPr lvl="1"/>
            <a:r>
              <a:rPr lang="en-US" sz="3200" b="1" dirty="0">
                <a:solidFill>
                  <a:schemeClr val="bg1"/>
                </a:solidFill>
              </a:rPr>
              <a:t>Have you reviewed the BMP details and specs?</a:t>
            </a:r>
          </a:p>
          <a:p>
            <a:r>
              <a:rPr lang="en-US" b="1" dirty="0">
                <a:solidFill>
                  <a:schemeClr val="bg1"/>
                </a:solidFill>
              </a:rPr>
              <a:t>Should any BMPs be replaced?</a:t>
            </a:r>
          </a:p>
          <a:p>
            <a:r>
              <a:rPr lang="en-US" b="1" dirty="0">
                <a:solidFill>
                  <a:schemeClr val="bg1"/>
                </a:solidFill>
              </a:rPr>
              <a:t>Are additional BMPs necessary?</a:t>
            </a:r>
          </a:p>
          <a:p>
            <a:endParaRPr lang="en-US" b="1" dirty="0">
              <a:solidFill>
                <a:schemeClr val="bg1"/>
              </a:solidFill>
            </a:endParaRPr>
          </a:p>
        </p:txBody>
      </p:sp>
    </p:spTree>
    <p:extLst>
      <p:ext uri="{BB962C8B-B14F-4D97-AF65-F5344CB8AC3E}">
        <p14:creationId xmlns:p14="http://schemas.microsoft.com/office/powerpoint/2010/main" val="3959015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Backup3\pictures\Juneau AK\7-7-07 1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52400"/>
            <a:ext cx="8229600" cy="1219200"/>
          </a:xfrm>
          <a:solidFill>
            <a:schemeClr val="bg1"/>
          </a:solidFill>
        </p:spPr>
        <p:txBody>
          <a:bodyPr/>
          <a:lstStyle/>
          <a:p>
            <a:r>
              <a:rPr lang="en-US" dirty="0"/>
              <a:t>What's on the plan is in the field.</a:t>
            </a:r>
          </a:p>
          <a:p>
            <a:r>
              <a:rPr lang="en-US" dirty="0"/>
              <a:t>What’s in the field is on the plan!</a:t>
            </a:r>
          </a:p>
        </p:txBody>
      </p:sp>
    </p:spTree>
    <p:extLst>
      <p:ext uri="{BB962C8B-B14F-4D97-AF65-F5344CB8AC3E}">
        <p14:creationId xmlns:p14="http://schemas.microsoft.com/office/powerpoint/2010/main" val="3592541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alex\Pictures\best\Alder Creek 10-25-10 270 (163).jpg"/>
          <p:cNvPicPr>
            <a:picLocks noChangeAspect="1" noChangeArrowheads="1"/>
          </p:cNvPicPr>
          <p:nvPr/>
        </p:nvPicPr>
        <p:blipFill>
          <a:blip r:embed="rId2" cstate="print"/>
          <a:srcRect t="15000" b="25200"/>
          <a:stretch>
            <a:fillRect/>
          </a:stretch>
        </p:blipFill>
        <p:spPr bwMode="auto">
          <a:xfrm>
            <a:off x="-1" y="0"/>
            <a:ext cx="9144001" cy="6858000"/>
          </a:xfrm>
          <a:prstGeom prst="rect">
            <a:avLst/>
          </a:prstGeom>
          <a:noFill/>
          <a:effectLst>
            <a:innerShdw blurRad="114300">
              <a:prstClr val="black"/>
            </a:innerShdw>
          </a:effectLst>
        </p:spPr>
      </p:pic>
      <p:sp>
        <p:nvSpPr>
          <p:cNvPr id="3" name="TextBox 2"/>
          <p:cNvSpPr txBox="1"/>
          <p:nvPr/>
        </p:nvSpPr>
        <p:spPr>
          <a:xfrm>
            <a:off x="4572000" y="457200"/>
            <a:ext cx="4343400" cy="1569660"/>
          </a:xfrm>
          <a:prstGeom prst="rect">
            <a:avLst/>
          </a:prstGeom>
          <a:noFill/>
        </p:spPr>
        <p:txBody>
          <a:bodyPr wrap="square" rtlCol="0">
            <a:spAutoFit/>
          </a:bodyPr>
          <a:lstStyle/>
          <a:p>
            <a:r>
              <a:rPr lang="en-US" sz="3200" dirty="0">
                <a:solidFill>
                  <a:srgbClr val="3717BF"/>
                </a:solidFill>
                <a:effectLst>
                  <a:outerShdw blurRad="38100" dist="38100" dir="2700000" algn="tl">
                    <a:srgbClr val="000000">
                      <a:alpha val="43137"/>
                    </a:srgbClr>
                  </a:outerShdw>
                </a:effectLst>
              </a:rPr>
              <a:t>Update the site map as the site changes &amp; BMP’s or facilities move</a:t>
            </a:r>
          </a:p>
        </p:txBody>
      </p:sp>
    </p:spTree>
    <p:extLst>
      <p:ext uri="{BB962C8B-B14F-4D97-AF65-F5344CB8AC3E}">
        <p14:creationId xmlns:p14="http://schemas.microsoft.com/office/powerpoint/2010/main" val="3975236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Alaska Sites 2008\Gravina Access\0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2" t="5335" r="9684" b="9329"/>
          <a:stretch/>
        </p:blipFill>
        <p:spPr bwMode="auto">
          <a:xfrm>
            <a:off x="0" y="-1"/>
            <a:ext cx="9144000" cy="685967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4876800"/>
            <a:ext cx="6080254" cy="1323439"/>
          </a:xfrm>
          <a:prstGeom prst="rect">
            <a:avLst/>
          </a:prstGeom>
          <a:noFill/>
        </p:spPr>
        <p:txBody>
          <a:bodyPr wrap="none" rtlCol="0">
            <a:spAutoFit/>
          </a:bodyPr>
          <a:lstStyle/>
          <a:p>
            <a:r>
              <a:rPr lang="en-US" sz="4000" dirty="0">
                <a:solidFill>
                  <a:prstClr val="white"/>
                </a:solidFill>
                <a:effectLst>
                  <a:outerShdw blurRad="38100" dist="38100" dir="2700000" algn="tl">
                    <a:srgbClr val="000000">
                      <a:alpha val="43137"/>
                    </a:srgbClr>
                  </a:outerShdw>
                </a:effectLst>
              </a:rPr>
              <a:t>Politically Correct? Maybe….</a:t>
            </a:r>
          </a:p>
          <a:p>
            <a:r>
              <a:rPr lang="en-US" sz="4000" dirty="0">
                <a:solidFill>
                  <a:prstClr val="white"/>
                </a:solidFill>
                <a:effectLst>
                  <a:outerShdw blurRad="38100" dist="38100" dir="2700000" algn="tl">
                    <a:srgbClr val="000000">
                      <a:alpha val="43137"/>
                    </a:srgbClr>
                  </a:outerShdw>
                </a:effectLst>
              </a:rPr>
              <a:t>Compliant, Probably!</a:t>
            </a:r>
          </a:p>
        </p:txBody>
      </p:sp>
    </p:spTree>
    <p:extLst>
      <p:ext uri="{BB962C8B-B14F-4D97-AF65-F5344CB8AC3E}">
        <p14:creationId xmlns:p14="http://schemas.microsoft.com/office/powerpoint/2010/main" val="3331915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0-20-07 030"/>
          <p:cNvPicPr preferRelativeResize="0">
            <a:picLocks noChangeArrowheads="1"/>
          </p:cNvPicPr>
          <p:nvPr/>
        </p:nvPicPr>
        <p:blipFill>
          <a:blip r:embed="rId2" cstate="print">
            <a:lum bright="10000"/>
          </a:blip>
          <a:srcRect/>
          <a:stretch>
            <a:fillRect/>
          </a:stretch>
        </p:blipFill>
        <p:spPr>
          <a:xfrm>
            <a:off x="0" y="1588"/>
            <a:ext cx="9140825" cy="6856412"/>
          </a:xfrm>
          <a:prstGeom prst="rect">
            <a:avLst/>
          </a:prstGeom>
          <a:noFill/>
        </p:spPr>
      </p:pic>
      <p:sp>
        <p:nvSpPr>
          <p:cNvPr id="3" name="Content Placeholder 2"/>
          <p:cNvSpPr>
            <a:spLocks noGrp="1"/>
          </p:cNvSpPr>
          <p:nvPr>
            <p:ph idx="1"/>
          </p:nvPr>
        </p:nvSpPr>
        <p:spPr>
          <a:xfrm>
            <a:off x="0" y="1371600"/>
            <a:ext cx="8686800" cy="1752600"/>
          </a:xfrm>
        </p:spPr>
        <p:txBody>
          <a:bodyPr>
            <a:normAutofit/>
          </a:bodyPr>
          <a:lstStyle/>
          <a:p>
            <a:pPr>
              <a:buNone/>
            </a:pPr>
            <a:r>
              <a:rPr lang="en-US" dirty="0">
                <a:solidFill>
                  <a:schemeClr val="bg2">
                    <a:lumMod val="50000"/>
                  </a:schemeClr>
                </a:solidFill>
              </a:rPr>
              <a:t>3.	</a:t>
            </a:r>
            <a:r>
              <a:rPr lang="en-US" u="sng" dirty="0">
                <a:solidFill>
                  <a:schemeClr val="bg2">
                    <a:lumMod val="50000"/>
                  </a:schemeClr>
                </a:solidFill>
              </a:rPr>
              <a:t>Subcontractor Certification</a:t>
            </a:r>
            <a:r>
              <a:rPr lang="en-US" dirty="0">
                <a:solidFill>
                  <a:schemeClr val="bg2">
                    <a:lumMod val="50000"/>
                  </a:schemeClr>
                </a:solidFill>
              </a:rPr>
              <a:t>. Subcontractors must certify that they have read and will abide by the CGP &amp; conditions of the project SWPPP.</a:t>
            </a:r>
          </a:p>
          <a:p>
            <a:endParaRPr lang="en-US" dirty="0">
              <a:solidFill>
                <a:schemeClr val="bg2">
                  <a:lumMod val="50000"/>
                </a:schemeClr>
              </a:solidFill>
            </a:endParaRPr>
          </a:p>
        </p:txBody>
      </p:sp>
      <p:sp>
        <p:nvSpPr>
          <p:cNvPr id="6145" name="Rectangle 1"/>
          <p:cNvSpPr>
            <a:spLocks noChangeArrowheads="1"/>
          </p:cNvSpPr>
          <p:nvPr/>
        </p:nvSpPr>
        <p:spPr bwMode="auto">
          <a:xfrm>
            <a:off x="0" y="381000"/>
            <a:ext cx="9144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800" b="1" dirty="0">
                <a:solidFill>
                  <a:srgbClr val="1F497D">
                    <a:lumMod val="50000"/>
                  </a:srgbClr>
                </a:solidFill>
                <a:latin typeface="Arial" pitchFamily="34" charset="0"/>
                <a:ea typeface="Times New Roman" pitchFamily="18" charset="0"/>
                <a:cs typeface="Arial" pitchFamily="34" charset="0"/>
              </a:rPr>
              <a:t>DOT&amp;PF specification 641-1.05 SIGNATURE CERTIFICATION REQUIREMENTS &amp; DELEGATIONS.</a:t>
            </a:r>
            <a:endParaRPr lang="en-US" sz="2800" dirty="0">
              <a:solidFill>
                <a:srgbClr val="1F497D">
                  <a:lumMod val="50000"/>
                </a:srgbClr>
              </a:solidFill>
              <a:latin typeface="Arial" pitchFamily="34" charset="0"/>
              <a:cs typeface="Arial" pitchFamily="34" charset="0"/>
            </a:endParaRPr>
          </a:p>
        </p:txBody>
      </p:sp>
      <p:pic>
        <p:nvPicPr>
          <p:cNvPr id="5" name="Picture 4" descr="dot_seal"/>
          <p:cNvPicPr>
            <a:picLocks noChangeAspect="1" noChangeArrowheads="1"/>
          </p:cNvPicPr>
          <p:nvPr/>
        </p:nvPicPr>
        <p:blipFill>
          <a:blip r:embed="rId3" cstate="print"/>
          <a:srcRect/>
          <a:stretch>
            <a:fillRect/>
          </a:stretch>
        </p:blipFill>
        <p:spPr bwMode="auto">
          <a:xfrm>
            <a:off x="7370796" y="5181600"/>
            <a:ext cx="1542315" cy="1497330"/>
          </a:xfrm>
          <a:prstGeom prst="rect">
            <a:avLst/>
          </a:prstGeom>
          <a:noFill/>
          <a:ln w="9525">
            <a:noFill/>
            <a:miter lim="800000"/>
            <a:headEnd/>
            <a:tailEnd/>
          </a:ln>
        </p:spPr>
      </p:pic>
      <p:sp>
        <p:nvSpPr>
          <p:cNvPr id="6" name="TextBox 5"/>
          <p:cNvSpPr txBox="1"/>
          <p:nvPr/>
        </p:nvSpPr>
        <p:spPr>
          <a:xfrm>
            <a:off x="228600" y="6400800"/>
            <a:ext cx="3604320" cy="400110"/>
          </a:xfrm>
          <a:prstGeom prst="rect">
            <a:avLst/>
          </a:prstGeom>
          <a:noFill/>
        </p:spPr>
        <p:txBody>
          <a:bodyPr wrap="none" rtlCol="0">
            <a:spAutoFit/>
          </a:bodyPr>
          <a:lstStyle/>
          <a:p>
            <a:r>
              <a:rPr lang="en-US" sz="2000" dirty="0">
                <a:solidFill>
                  <a:prstClr val="white"/>
                </a:solidFill>
              </a:rPr>
              <a:t>*Subcontractors marching in line</a:t>
            </a:r>
          </a:p>
        </p:txBody>
      </p:sp>
    </p:spTree>
    <p:extLst>
      <p:ext uri="{BB962C8B-B14F-4D97-AF65-F5344CB8AC3E}">
        <p14:creationId xmlns:p14="http://schemas.microsoft.com/office/powerpoint/2010/main" val="3680635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326" y="609600"/>
            <a:ext cx="8229600" cy="707856"/>
          </a:xfrm>
        </p:spPr>
        <p:txBody>
          <a:bodyPr/>
          <a:lstStyle/>
          <a:p>
            <a:pPr marL="0" indent="0">
              <a:buNone/>
            </a:pPr>
            <a:r>
              <a:rPr lang="en-US" dirty="0"/>
              <a:t>SWPPP Summary</a:t>
            </a:r>
          </a:p>
          <a:p>
            <a:pPr marL="0" indent="0">
              <a:buNone/>
            </a:pPr>
            <a:endParaRPr lang="en-US" dirty="0"/>
          </a:p>
        </p:txBody>
      </p:sp>
      <p:pic>
        <p:nvPicPr>
          <p:cNvPr id="1031" name="Picture 7" descr="http://themilitaryengineer.com/tme_online/2013_july_aug/alaska_online/alaska_online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460126"/>
            <a:ext cx="8839200" cy="3255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44252" y="6345794"/>
            <a:ext cx="847348" cy="369332"/>
          </a:xfrm>
          <a:prstGeom prst="rect">
            <a:avLst/>
          </a:prstGeom>
          <a:noFill/>
        </p:spPr>
        <p:txBody>
          <a:bodyPr wrap="none" rtlCol="0">
            <a:spAutoFit/>
          </a:bodyPr>
          <a:lstStyle/>
          <a:p>
            <a:r>
              <a:rPr lang="en-US" dirty="0" err="1">
                <a:solidFill>
                  <a:prstClr val="white"/>
                </a:solidFill>
              </a:rPr>
              <a:t>Akutan</a:t>
            </a:r>
            <a:endParaRPr lang="en-US" dirty="0">
              <a:solidFill>
                <a:prstClr val="white"/>
              </a:solidFill>
            </a:endParaRPr>
          </a:p>
        </p:txBody>
      </p:sp>
    </p:spTree>
    <p:extLst>
      <p:ext uri="{BB962C8B-B14F-4D97-AF65-F5344CB8AC3E}">
        <p14:creationId xmlns:p14="http://schemas.microsoft.com/office/powerpoint/2010/main" val="104836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rmAutofit/>
          </a:bodyPr>
          <a:lstStyle/>
          <a:p>
            <a:r>
              <a:rPr lang="en-US" sz="4200" dirty="0"/>
              <a:t>A Strong SWPPP Needs Strong Bones!</a:t>
            </a:r>
          </a:p>
        </p:txBody>
      </p:sp>
      <p:pic>
        <p:nvPicPr>
          <p:cNvPr id="4" name="Picture 4" descr="skeleton lego ma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524000"/>
            <a:ext cx="3221790" cy="452596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791200" y="4572000"/>
            <a:ext cx="457200" cy="381000"/>
          </a:xfrm>
          <a:prstGeom prst="roundRect">
            <a:avLst/>
          </a:prstGeom>
          <a:solidFill>
            <a:schemeClr val="tx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04800" y="1524000"/>
            <a:ext cx="5029200" cy="1384995"/>
          </a:xfrm>
          <a:prstGeom prst="rect">
            <a:avLst/>
          </a:prstGeom>
          <a:noFill/>
        </p:spPr>
        <p:txBody>
          <a:bodyPr wrap="square" rtlCol="0">
            <a:spAutoFit/>
          </a:bodyPr>
          <a:lstStyle/>
          <a:p>
            <a:r>
              <a:rPr lang="en-US" sz="2800" dirty="0">
                <a:solidFill>
                  <a:prstClr val="white"/>
                </a:solidFill>
              </a:rPr>
              <a:t>Consider that the SWPPP needs to provide the rationale for the decisions that were made.</a:t>
            </a:r>
          </a:p>
        </p:txBody>
      </p:sp>
      <p:sp>
        <p:nvSpPr>
          <p:cNvPr id="7" name="TextBox 6"/>
          <p:cNvSpPr txBox="1"/>
          <p:nvPr/>
        </p:nvSpPr>
        <p:spPr>
          <a:xfrm>
            <a:off x="990600" y="3657600"/>
            <a:ext cx="2739853" cy="2308324"/>
          </a:xfrm>
          <a:prstGeom prst="rect">
            <a:avLst/>
          </a:prstGeom>
          <a:noFill/>
        </p:spPr>
        <p:txBody>
          <a:bodyPr wrap="none" rtlCol="0">
            <a:spAutoFit/>
          </a:bodyPr>
          <a:lstStyle/>
          <a:p>
            <a:pPr marL="285750" indent="-285750">
              <a:buFont typeface="Arial" pitchFamily="34" charset="0"/>
              <a:buChar char="•"/>
            </a:pPr>
            <a:r>
              <a:rPr lang="en-US" sz="4800" dirty="0">
                <a:solidFill>
                  <a:prstClr val="white"/>
                </a:solidFill>
              </a:rPr>
              <a:t>Design</a:t>
            </a:r>
          </a:p>
          <a:p>
            <a:pPr marL="285750" indent="-285750">
              <a:buFont typeface="Arial" pitchFamily="34" charset="0"/>
              <a:buChar char="•"/>
            </a:pPr>
            <a:r>
              <a:rPr lang="en-US" sz="4800" dirty="0">
                <a:solidFill>
                  <a:prstClr val="white"/>
                </a:solidFill>
              </a:rPr>
              <a:t>Schedule</a:t>
            </a:r>
          </a:p>
          <a:p>
            <a:pPr marL="285750" indent="-285750">
              <a:buFont typeface="Arial" pitchFamily="34" charset="0"/>
              <a:buChar char="•"/>
            </a:pPr>
            <a:r>
              <a:rPr lang="en-US" sz="4800" dirty="0">
                <a:solidFill>
                  <a:prstClr val="white"/>
                </a:solidFill>
              </a:rPr>
              <a:t>BMPs</a:t>
            </a:r>
          </a:p>
        </p:txBody>
      </p:sp>
      <p:sp>
        <p:nvSpPr>
          <p:cNvPr id="3" name="TextBox 2"/>
          <p:cNvSpPr txBox="1"/>
          <p:nvPr/>
        </p:nvSpPr>
        <p:spPr>
          <a:xfrm>
            <a:off x="555087" y="6172200"/>
            <a:ext cx="8227893" cy="646331"/>
          </a:xfrm>
          <a:prstGeom prst="rect">
            <a:avLst/>
          </a:prstGeom>
          <a:noFill/>
        </p:spPr>
        <p:txBody>
          <a:bodyPr wrap="none" rtlCol="0">
            <a:spAutoFit/>
          </a:bodyPr>
          <a:lstStyle/>
          <a:p>
            <a:r>
              <a:rPr lang="en-US" sz="3600" dirty="0">
                <a:solidFill>
                  <a:prstClr val="white"/>
                </a:solidFill>
              </a:rPr>
              <a:t>Can you defend your research &amp; decisions?</a:t>
            </a:r>
          </a:p>
        </p:txBody>
      </p:sp>
    </p:spTree>
    <p:extLst>
      <p:ext uri="{BB962C8B-B14F-4D97-AF65-F5344CB8AC3E}">
        <p14:creationId xmlns:p14="http://schemas.microsoft.com/office/powerpoint/2010/main" val="364811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UFFALO-1\share\pictures\grey hp\My Pictures\AK JNU 5-28-08\5-29-08 086.jpg"/>
          <p:cNvPicPr>
            <a:picLocks noChangeAspect="1" noChangeArrowheads="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12291" name="Rectangle 3"/>
          <p:cNvSpPr>
            <a:spLocks noChangeArrowheads="1"/>
          </p:cNvSpPr>
          <p:nvPr/>
        </p:nvSpPr>
        <p:spPr bwMode="auto">
          <a:xfrm>
            <a:off x="304800" y="4953000"/>
            <a:ext cx="8763000" cy="1569660"/>
          </a:xfrm>
          <a:prstGeom prst="rect">
            <a:avLst/>
          </a:prstGeom>
          <a:noFill/>
          <a:ln w="9525">
            <a:noFill/>
            <a:miter lim="800000"/>
            <a:headEnd/>
            <a:tailEnd/>
          </a:ln>
        </p:spPr>
        <p:txBody>
          <a:bodyPr wrap="square">
            <a:spAutoFit/>
          </a:bodyPr>
          <a:lstStyle/>
          <a:p>
            <a:pPr eaLnBrk="0" hangingPunct="0"/>
            <a:r>
              <a:rPr lang="en-US" sz="2400" b="1" dirty="0">
                <a:latin typeface="Arial" panose="020B0604020202020204" pitchFamily="34" charset="0"/>
              </a:rPr>
              <a:t>3.1 Requirements for all Projects</a:t>
            </a:r>
            <a:endParaRPr lang="en-US" sz="2400" dirty="0"/>
          </a:p>
          <a:p>
            <a:pPr eaLnBrk="0" hangingPunct="0"/>
            <a:r>
              <a:rPr lang="en-US" sz="2400" dirty="0"/>
              <a:t>A permittee must select, install, implement, and maintain control measures (described in Part 4.0) at the construction site to minimize the discharge of pollutants as necessary to meet WQS’s (18 AAC 70).</a:t>
            </a:r>
          </a:p>
        </p:txBody>
      </p:sp>
      <p:sp>
        <p:nvSpPr>
          <p:cNvPr id="12292" name="TextBox 4"/>
          <p:cNvSpPr txBox="1">
            <a:spLocks noChangeArrowheads="1"/>
          </p:cNvSpPr>
          <p:nvPr/>
        </p:nvSpPr>
        <p:spPr bwMode="auto">
          <a:xfrm>
            <a:off x="228600" y="762000"/>
            <a:ext cx="6921895" cy="584775"/>
          </a:xfrm>
          <a:prstGeom prst="rect">
            <a:avLst/>
          </a:prstGeom>
          <a:noFill/>
          <a:ln w="9525">
            <a:noFill/>
            <a:miter lim="800000"/>
            <a:headEnd/>
            <a:tailEnd/>
          </a:ln>
        </p:spPr>
        <p:txBody>
          <a:bodyPr wrap="none">
            <a:spAutoFit/>
          </a:bodyPr>
          <a:lstStyle/>
          <a:p>
            <a:pPr eaLnBrk="0" hangingPunct="0"/>
            <a:r>
              <a:rPr lang="en-US" sz="3200" b="1" dirty="0">
                <a:solidFill>
                  <a:srgbClr val="000000"/>
                </a:solidFill>
              </a:rPr>
              <a:t>Attainment of Water Quality Standards </a:t>
            </a:r>
          </a:p>
        </p:txBody>
      </p:sp>
      <p:sp>
        <p:nvSpPr>
          <p:cNvPr id="12293" name="TextBox 5"/>
          <p:cNvSpPr txBox="1">
            <a:spLocks noChangeArrowheads="1"/>
          </p:cNvSpPr>
          <p:nvPr/>
        </p:nvSpPr>
        <p:spPr bwMode="auto">
          <a:xfrm>
            <a:off x="5943600" y="228600"/>
            <a:ext cx="1572225" cy="400110"/>
          </a:xfrm>
          <a:prstGeom prst="rect">
            <a:avLst/>
          </a:prstGeom>
          <a:noFill/>
          <a:ln w="9525">
            <a:solidFill>
              <a:srgbClr val="000000"/>
            </a:solidFill>
            <a:miter lim="800000"/>
            <a:headEnd/>
            <a:tailEnd/>
          </a:ln>
        </p:spPr>
        <p:txBody>
          <a:bodyPr wrap="none">
            <a:spAutoFit/>
          </a:bodyPr>
          <a:lstStyle/>
          <a:p>
            <a:pPr eaLnBrk="0" hangingPunct="0"/>
            <a:r>
              <a:rPr lang="en-US" sz="2000" dirty="0">
                <a:solidFill>
                  <a:srgbClr val="000000"/>
                </a:solidFill>
              </a:rPr>
              <a:t>2021 CGP 3.1</a:t>
            </a:r>
          </a:p>
        </p:txBody>
      </p:sp>
      <p:pic>
        <p:nvPicPr>
          <p:cNvPr id="8" name="Picture 7" descr="DEC Logo 1"/>
          <p:cNvPicPr/>
          <p:nvPr/>
        </p:nvPicPr>
        <p:blipFill>
          <a:blip r:embed="rId3" cstate="print"/>
          <a:srcRect/>
          <a:stretch>
            <a:fillRect/>
          </a:stretch>
        </p:blipFill>
        <p:spPr bwMode="auto">
          <a:xfrm>
            <a:off x="7924800" y="145316"/>
            <a:ext cx="990600" cy="966787"/>
          </a:xfrm>
          <a:prstGeom prst="rect">
            <a:avLst/>
          </a:prstGeom>
          <a:noFill/>
          <a:ln w="9525">
            <a:noFill/>
            <a:miter lim="800000"/>
            <a:headEnd/>
            <a:tailEnd/>
          </a:ln>
        </p:spPr>
      </p:pic>
    </p:spTree>
    <p:extLst>
      <p:ext uri="{BB962C8B-B14F-4D97-AF65-F5344CB8AC3E}">
        <p14:creationId xmlns:p14="http://schemas.microsoft.com/office/powerpoint/2010/main" val="1644980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4000" dirty="0"/>
              <a:t>Section 1 – General Information</a:t>
            </a:r>
          </a:p>
        </p:txBody>
      </p:sp>
      <p:sp>
        <p:nvSpPr>
          <p:cNvPr id="5" name="Title 1"/>
          <p:cNvSpPr txBox="1">
            <a:spLocks/>
          </p:cNvSpPr>
          <p:nvPr/>
        </p:nvSpPr>
        <p:spPr>
          <a:xfrm>
            <a:off x="6934200" y="3733800"/>
            <a:ext cx="1752600" cy="350838"/>
          </a:xfrm>
          <a:prstGeom prst="rect">
            <a:avLst/>
          </a:prstGeom>
          <a:ln>
            <a:solidFill>
              <a:schemeClr val="tx1"/>
            </a:solid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white"/>
                </a:solidFill>
              </a:rPr>
              <a:t>2021 CGP 5.3</a:t>
            </a:r>
          </a:p>
        </p:txBody>
      </p:sp>
      <p:sp>
        <p:nvSpPr>
          <p:cNvPr id="6" name="TextBox 5"/>
          <p:cNvSpPr txBox="1"/>
          <p:nvPr/>
        </p:nvSpPr>
        <p:spPr>
          <a:xfrm>
            <a:off x="381000" y="1066800"/>
            <a:ext cx="3840795" cy="1200329"/>
          </a:xfrm>
          <a:prstGeom prst="rect">
            <a:avLst/>
          </a:prstGeom>
          <a:noFill/>
        </p:spPr>
        <p:txBody>
          <a:bodyPr wrap="none" rtlCol="0">
            <a:spAutoFit/>
          </a:bodyPr>
          <a:lstStyle/>
          <a:p>
            <a:r>
              <a:rPr lang="en-US" sz="2400" dirty="0">
                <a:solidFill>
                  <a:prstClr val="white"/>
                </a:solidFill>
              </a:rPr>
              <a:t>1.0 </a:t>
            </a:r>
            <a:r>
              <a:rPr lang="en-US" sz="2400" dirty="0" err="1">
                <a:solidFill>
                  <a:prstClr val="white"/>
                </a:solidFill>
              </a:rPr>
              <a:t>Permittee</a:t>
            </a:r>
            <a:endParaRPr lang="en-US" sz="2400" dirty="0">
              <a:solidFill>
                <a:prstClr val="white"/>
              </a:solidFill>
            </a:endParaRPr>
          </a:p>
          <a:p>
            <a:r>
              <a:rPr lang="en-US" sz="2400" dirty="0">
                <a:solidFill>
                  <a:prstClr val="white"/>
                </a:solidFill>
              </a:rPr>
              <a:t>1.1 Operator(s)/Contractor(s)</a:t>
            </a:r>
          </a:p>
          <a:p>
            <a:r>
              <a:rPr lang="en-US" sz="2400" dirty="0">
                <a:solidFill>
                  <a:prstClr val="white"/>
                </a:solidFill>
              </a:rPr>
              <a:t>1.2 Subcontractors</a:t>
            </a:r>
          </a:p>
        </p:txBody>
      </p:sp>
      <p:sp>
        <p:nvSpPr>
          <p:cNvPr id="8" name="Rectangle 1"/>
          <p:cNvSpPr>
            <a:spLocks noChangeArrowheads="1"/>
          </p:cNvSpPr>
          <p:nvPr/>
        </p:nvSpPr>
        <p:spPr bwMode="auto">
          <a:xfrm>
            <a:off x="4686301" y="838200"/>
            <a:ext cx="3124199" cy="2062103"/>
          </a:xfrm>
          <a:prstGeom prst="rect">
            <a:avLst/>
          </a:prstGeom>
          <a:noFill/>
          <a:ln w="44450">
            <a:solidFill>
              <a:srgbClr val="0D20D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Company or Organization Name</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Name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Address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City, State, Zip Code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Telephone Number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Fax/Email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bmk="Text10">
                <a:solidFill>
                  <a:prstClr val="white"/>
                </a:solidFill>
                <a:latin typeface="Arial" pitchFamily="34" charset="0"/>
                <a:ea typeface="Times New Roman" pitchFamily="18" charset="0"/>
                <a:cs typeface="Arial" pitchFamily="34" charset="0"/>
              </a:rPr>
              <a:t>Insert Area of Control</a:t>
            </a:r>
            <a:r>
              <a:rPr lang="en-US" sz="1600" dirty="0">
                <a:solidFill>
                  <a:prstClr val="white"/>
                </a:solidFill>
                <a:latin typeface="Arial" pitchFamily="34" charset="0"/>
                <a:ea typeface="Times New Roman" pitchFamily="18" charset="0"/>
                <a:cs typeface="Arial" pitchFamily="34" charset="0"/>
              </a:rPr>
              <a:t> </a:t>
            </a:r>
            <a:endParaRPr lang="en-US" sz="1600" dirty="0">
              <a:solidFill>
                <a:prstClr val="white"/>
              </a:solidFill>
              <a:latin typeface="Arial" pitchFamily="34" charset="0"/>
              <a:cs typeface="Arial" pitchFamily="34" charset="0"/>
            </a:endParaRPr>
          </a:p>
        </p:txBody>
      </p:sp>
      <p:pic>
        <p:nvPicPr>
          <p:cNvPr id="11268" name="Picture 4" descr="https://encrypted-tbn1.gstatic.com/images?q=tbn:ANd9GcQ0mT29FO2QEXnbz3BS7QOR7FWkfEw_lKjfr4gOhgfzHIpc69C4U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21786"/>
            <a:ext cx="2619375" cy="174307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86200" y="3085899"/>
            <a:ext cx="1864421" cy="830997"/>
          </a:xfrm>
          <a:prstGeom prst="rect">
            <a:avLst/>
          </a:prstGeom>
          <a:noFill/>
        </p:spPr>
        <p:txBody>
          <a:bodyPr wrap="none" rtlCol="0">
            <a:spAutoFit/>
          </a:bodyPr>
          <a:lstStyle/>
          <a:p>
            <a:pPr algn="ctr"/>
            <a:r>
              <a:rPr lang="en-US" sz="2400" dirty="0">
                <a:solidFill>
                  <a:prstClr val="white"/>
                </a:solidFill>
                <a:latin typeface="Pupcat" pitchFamily="2" charset="0"/>
              </a:rPr>
              <a:t>SWPPP Template</a:t>
            </a:r>
          </a:p>
          <a:p>
            <a:pPr algn="ctr"/>
            <a:r>
              <a:rPr lang="en-US" sz="2400" dirty="0">
                <a:solidFill>
                  <a:prstClr val="white"/>
                </a:solidFill>
                <a:latin typeface="Pupcat" pitchFamily="2" charset="0"/>
              </a:rPr>
              <a:t>CGP Section</a:t>
            </a:r>
          </a:p>
        </p:txBody>
      </p:sp>
      <p:cxnSp>
        <p:nvCxnSpPr>
          <p:cNvPr id="7" name="Straight Arrow Connector 6"/>
          <p:cNvCxnSpPr/>
          <p:nvPr/>
        </p:nvCxnSpPr>
        <p:spPr>
          <a:xfrm flipH="1" flipV="1">
            <a:off x="3160143" y="2010564"/>
            <a:ext cx="762000" cy="110469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562600" y="3721608"/>
            <a:ext cx="1295400" cy="1219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173024" y="4514828"/>
            <a:ext cx="8797951" cy="1803600"/>
          </a:xfrm>
          <a:prstGeom prst="rect">
            <a:avLst/>
          </a:prstGeom>
        </p:spPr>
      </p:pic>
      <p:pic>
        <p:nvPicPr>
          <p:cNvPr id="13" name="Picture 12" descr="DEC Logo 1"/>
          <p:cNvPicPr/>
          <p:nvPr/>
        </p:nvPicPr>
        <p:blipFill>
          <a:blip r:embed="rId5" cstate="print"/>
          <a:srcRect/>
          <a:stretch>
            <a:fillRect/>
          </a:stretch>
        </p:blipFill>
        <p:spPr bwMode="auto">
          <a:xfrm>
            <a:off x="7810500" y="2667000"/>
            <a:ext cx="1012192" cy="975724"/>
          </a:xfrm>
          <a:prstGeom prst="rect">
            <a:avLst/>
          </a:prstGeom>
          <a:noFill/>
          <a:ln w="9525">
            <a:noFill/>
            <a:miter lim="800000"/>
            <a:headEnd/>
            <a:tailEnd/>
          </a:ln>
        </p:spPr>
      </p:pic>
    </p:spTree>
    <p:extLst>
      <p:ext uri="{BB962C8B-B14F-4D97-AF65-F5344CB8AC3E}">
        <p14:creationId xmlns:p14="http://schemas.microsoft.com/office/powerpoint/2010/main" val="55697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761999"/>
          </a:xfrm>
        </p:spPr>
        <p:txBody>
          <a:bodyPr>
            <a:normAutofit fontScale="90000"/>
          </a:bodyPr>
          <a:lstStyle/>
          <a:p>
            <a:r>
              <a:rPr lang="en-US" dirty="0"/>
              <a:t>Project Information Section 3.0</a:t>
            </a:r>
          </a:p>
        </p:txBody>
      </p:sp>
      <p:sp>
        <p:nvSpPr>
          <p:cNvPr id="4" name="TextBox 3"/>
          <p:cNvSpPr txBox="1"/>
          <p:nvPr/>
        </p:nvSpPr>
        <p:spPr>
          <a:xfrm>
            <a:off x="76200" y="914400"/>
            <a:ext cx="3291222" cy="2308324"/>
          </a:xfrm>
          <a:prstGeom prst="rect">
            <a:avLst/>
          </a:prstGeom>
          <a:noFill/>
        </p:spPr>
        <p:txBody>
          <a:bodyPr wrap="none" rtlCol="0">
            <a:spAutoFit/>
          </a:bodyPr>
          <a:lstStyle/>
          <a:p>
            <a:r>
              <a:rPr lang="en-US" sz="2400" dirty="0">
                <a:solidFill>
                  <a:prstClr val="white"/>
                </a:solidFill>
              </a:rPr>
              <a:t>Project / Site Name:	</a:t>
            </a:r>
          </a:p>
          <a:p>
            <a:r>
              <a:rPr lang="en-US" sz="2400" dirty="0">
                <a:solidFill>
                  <a:prstClr val="white"/>
                </a:solidFill>
              </a:rPr>
              <a:t>Project Street / Location:</a:t>
            </a:r>
          </a:p>
          <a:p>
            <a:r>
              <a:rPr lang="en-US" sz="2400" dirty="0">
                <a:solidFill>
                  <a:prstClr val="white"/>
                </a:solidFill>
              </a:rPr>
              <a:t>City: State: Zip code:</a:t>
            </a:r>
          </a:p>
          <a:p>
            <a:r>
              <a:rPr lang="en-US" sz="2400" dirty="0">
                <a:solidFill>
                  <a:prstClr val="white"/>
                </a:solidFill>
              </a:rPr>
              <a:t>Borough or Subdivision:</a:t>
            </a:r>
          </a:p>
          <a:p>
            <a:r>
              <a:rPr lang="en-US" sz="2400" dirty="0">
                <a:solidFill>
                  <a:prstClr val="white"/>
                </a:solidFill>
              </a:rPr>
              <a:t>Latitude / Longitude:</a:t>
            </a:r>
          </a:p>
          <a:p>
            <a:endParaRPr lang="en-US" sz="2400" dirty="0">
              <a:solidFill>
                <a:prstClr val="white"/>
              </a:solidFill>
            </a:endParaRPr>
          </a:p>
        </p:txBody>
      </p:sp>
      <p:sp>
        <p:nvSpPr>
          <p:cNvPr id="5" name="TextBox 4"/>
          <p:cNvSpPr txBox="1"/>
          <p:nvPr/>
        </p:nvSpPr>
        <p:spPr>
          <a:xfrm>
            <a:off x="4038600" y="914400"/>
            <a:ext cx="5043368" cy="3785652"/>
          </a:xfrm>
          <a:prstGeom prst="rect">
            <a:avLst/>
          </a:prstGeom>
          <a:noFill/>
        </p:spPr>
        <p:txBody>
          <a:bodyPr wrap="none" rtlCol="0">
            <a:spAutoFit/>
          </a:bodyPr>
          <a:lstStyle/>
          <a:p>
            <a:r>
              <a:rPr lang="en-US" sz="2400" dirty="0">
                <a:solidFill>
                  <a:prstClr val="white"/>
                </a:solidFill>
                <a:latin typeface="Comic Sans MS" pitchFamily="66" charset="0"/>
              </a:rPr>
              <a:t>Hoonah Airport Runway Extension</a:t>
            </a:r>
          </a:p>
          <a:p>
            <a:r>
              <a:rPr lang="en-US" sz="2400" dirty="0">
                <a:solidFill>
                  <a:prstClr val="white"/>
                </a:solidFill>
                <a:latin typeface="Comic Sans MS" pitchFamily="66" charset="0"/>
              </a:rPr>
              <a:t>Airport Road</a:t>
            </a:r>
          </a:p>
          <a:p>
            <a:r>
              <a:rPr lang="en-US" sz="2400" dirty="0">
                <a:solidFill>
                  <a:prstClr val="white"/>
                </a:solidFill>
                <a:latin typeface="Comic Sans MS" pitchFamily="66" charset="0"/>
              </a:rPr>
              <a:t>Hoonah Alaska 99829</a:t>
            </a:r>
          </a:p>
          <a:p>
            <a:r>
              <a:rPr lang="en-US" sz="2400" dirty="0">
                <a:solidFill>
                  <a:prstClr val="white"/>
                </a:solidFill>
                <a:latin typeface="Comic Sans MS" pitchFamily="66" charset="0"/>
              </a:rPr>
              <a:t>None</a:t>
            </a:r>
          </a:p>
          <a:p>
            <a:r>
              <a:rPr lang="en-US" sz="2400" dirty="0">
                <a:solidFill>
                  <a:prstClr val="white"/>
                </a:solidFill>
                <a:latin typeface="Comic Sans MS" pitchFamily="66" charset="0"/>
              </a:rPr>
              <a:t>N 58</a:t>
            </a:r>
            <a:r>
              <a:rPr lang="en-US" sz="2400" dirty="0">
                <a:solidFill>
                  <a:prstClr val="white"/>
                </a:solidFill>
              </a:rPr>
              <a:t>°</a:t>
            </a:r>
            <a:r>
              <a:rPr lang="en-US" sz="2400" dirty="0">
                <a:solidFill>
                  <a:prstClr val="white"/>
                </a:solidFill>
                <a:latin typeface="Comic Sans MS" pitchFamily="66" charset="0"/>
              </a:rPr>
              <a:t> 05’ 77”	W 135</a:t>
            </a:r>
            <a:r>
              <a:rPr lang="en-US" sz="2400" dirty="0">
                <a:solidFill>
                  <a:prstClr val="white"/>
                </a:solidFill>
              </a:rPr>
              <a:t>° </a:t>
            </a:r>
            <a:r>
              <a:rPr lang="en-US" sz="2400" dirty="0">
                <a:solidFill>
                  <a:prstClr val="white"/>
                </a:solidFill>
                <a:latin typeface="Comic Sans MS" pitchFamily="66" charset="0"/>
              </a:rPr>
              <a:t>24’ 58”</a:t>
            </a:r>
            <a:endParaRPr lang="en-US" sz="2400" dirty="0">
              <a:solidFill>
                <a:prstClr val="white"/>
              </a:solidFill>
            </a:endParaRPr>
          </a:p>
          <a:p>
            <a:r>
              <a:rPr lang="en-US" sz="2400" dirty="0">
                <a:solidFill>
                  <a:prstClr val="white"/>
                </a:solidFill>
              </a:rPr>
              <a:t> </a:t>
            </a:r>
          </a:p>
          <a:p>
            <a:endParaRPr lang="en-US" sz="2400" dirty="0">
              <a:solidFill>
                <a:prstClr val="white"/>
              </a:solidFill>
            </a:endParaRPr>
          </a:p>
          <a:p>
            <a:endParaRPr lang="en-US" sz="2400" dirty="0">
              <a:solidFill>
                <a:prstClr val="white"/>
              </a:solidFill>
            </a:endParaRPr>
          </a:p>
          <a:p>
            <a:endParaRPr lang="en-US" sz="2400" dirty="0">
              <a:solidFill>
                <a:prstClr val="white"/>
              </a:solidFill>
              <a:latin typeface="Comic Sans MS" pitchFamily="66" charset="0"/>
            </a:endParaRPr>
          </a:p>
          <a:p>
            <a:endParaRPr lang="en-US" sz="2400" dirty="0">
              <a:solidFill>
                <a:prstClr val="white"/>
              </a:solidFill>
              <a:latin typeface="Comic Sans MS" pitchFamily="66"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0" t="14996" r="13191" b="10004"/>
          <a:stretch/>
        </p:blipFill>
        <p:spPr bwMode="auto">
          <a:xfrm>
            <a:off x="3185814" y="2999780"/>
            <a:ext cx="5805786" cy="370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s://encrypted-tbn2.gstatic.com/images?q=tbn:ANd9GcS1qiz_ZuROGmLMTKxyZBl8wCs3ruWkU2RQKsT960oosiOZiUTb8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333636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35" y="5837952"/>
            <a:ext cx="2590765" cy="646331"/>
          </a:xfrm>
          <a:prstGeom prst="rect">
            <a:avLst/>
          </a:prstGeom>
          <a:solidFill>
            <a:schemeClr val="tx1"/>
          </a:solidFill>
        </p:spPr>
        <p:txBody>
          <a:bodyPr wrap="square" rtlCol="0">
            <a:spAutoFit/>
          </a:bodyPr>
          <a:lstStyle/>
          <a:p>
            <a:r>
              <a:rPr lang="en-US" dirty="0">
                <a:solidFill>
                  <a:schemeClr val="bg1"/>
                </a:solidFill>
              </a:rPr>
              <a:t>LATITUDE 58.10472</a:t>
            </a:r>
          </a:p>
          <a:p>
            <a:r>
              <a:rPr lang="en-US" dirty="0">
                <a:solidFill>
                  <a:schemeClr val="bg1"/>
                </a:solidFill>
              </a:rPr>
              <a:t>LONGITUDE -135.41611 </a:t>
            </a:r>
          </a:p>
        </p:txBody>
      </p:sp>
      <p:cxnSp>
        <p:nvCxnSpPr>
          <p:cNvPr id="6" name="Straight Arrow Connector 5"/>
          <p:cNvCxnSpPr/>
          <p:nvPr/>
        </p:nvCxnSpPr>
        <p:spPr>
          <a:xfrm flipH="1">
            <a:off x="2696308" y="5479486"/>
            <a:ext cx="3907972" cy="580571"/>
          </a:xfrm>
          <a:prstGeom prst="straightConnector1">
            <a:avLst/>
          </a:prstGeom>
          <a:ln w="50800">
            <a:solidFill>
              <a:srgbClr val="0D20D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54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868362"/>
          </a:xfrm>
        </p:spPr>
        <p:txBody>
          <a:bodyPr>
            <a:normAutofit/>
          </a:bodyPr>
          <a:lstStyle/>
          <a:p>
            <a:r>
              <a:rPr lang="en-US" sz="4000" dirty="0"/>
              <a:t>3.2 Project Site Specific Conditions</a:t>
            </a:r>
          </a:p>
        </p:txBody>
      </p:sp>
      <p:sp>
        <p:nvSpPr>
          <p:cNvPr id="7" name="Content Placeholder 2"/>
          <p:cNvSpPr>
            <a:spLocks noGrp="1"/>
          </p:cNvSpPr>
          <p:nvPr>
            <p:ph idx="1"/>
          </p:nvPr>
        </p:nvSpPr>
        <p:spPr>
          <a:xfrm>
            <a:off x="304800" y="3657601"/>
            <a:ext cx="8229600" cy="3200399"/>
          </a:xfrm>
        </p:spPr>
        <p:txBody>
          <a:bodyPr>
            <a:noAutofit/>
          </a:bodyPr>
          <a:lstStyle/>
          <a:p>
            <a:pPr marL="0" indent="0">
              <a:buNone/>
            </a:pPr>
            <a:r>
              <a:rPr lang="en-US" sz="2000" dirty="0"/>
              <a:t>CGP 5.3.3 </a:t>
            </a:r>
            <a:r>
              <a:rPr lang="en-US" sz="2000" b="1" dirty="0"/>
              <a:t>Project Site-Specific Conditions</a:t>
            </a:r>
          </a:p>
          <a:p>
            <a:pPr marL="0" indent="0">
              <a:buNone/>
            </a:pPr>
            <a:r>
              <a:rPr lang="en-US" sz="2000" dirty="0"/>
              <a:t>	Briefly describe the existing site-specific conditions, including:</a:t>
            </a:r>
          </a:p>
          <a:p>
            <a:pPr marL="0" indent="0">
              <a:buNone/>
            </a:pPr>
            <a:r>
              <a:rPr lang="en-US" sz="2000" dirty="0"/>
              <a:t>	5.3.3.1 	The mean annual precipitation based on the nearest 			appropriate weather station;</a:t>
            </a:r>
          </a:p>
          <a:p>
            <a:pPr marL="0" indent="0">
              <a:buNone/>
            </a:pPr>
            <a:r>
              <a:rPr lang="en-US" sz="2000" dirty="0"/>
              <a:t>	5.3.3.2 	Site conditions such as soils, topography, drainage patterns, 		approximate growing season, and vegetation; and</a:t>
            </a:r>
          </a:p>
          <a:p>
            <a:pPr marL="0" indent="0">
              <a:buNone/>
            </a:pPr>
            <a:r>
              <a:rPr lang="en-US" sz="2000" dirty="0"/>
              <a:t>	5.3.3.3	Receiving waters, such as impaired waters or waters listed 		in the Alaska Department of Fish &amp;Game (ADF&amp;G) 			Anadromous Waters Catalog.</a:t>
            </a:r>
          </a:p>
        </p:txBody>
      </p:sp>
      <p:pic>
        <p:nvPicPr>
          <p:cNvPr id="10244" name="Picture 4" descr="Stream survey on Coho Cree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914400"/>
            <a:ext cx="7010401" cy="25146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7" descr="DEC Logo 1"/>
          <p:cNvPicPr/>
          <p:nvPr/>
        </p:nvPicPr>
        <p:blipFill>
          <a:blip r:embed="rId3" cstate="print"/>
          <a:srcRect/>
          <a:stretch>
            <a:fillRect/>
          </a:stretch>
        </p:blipFill>
        <p:spPr bwMode="auto">
          <a:xfrm>
            <a:off x="176212" y="5791200"/>
            <a:ext cx="890587" cy="890587"/>
          </a:xfrm>
          <a:prstGeom prst="rect">
            <a:avLst/>
          </a:prstGeom>
          <a:noFill/>
          <a:ln w="9525">
            <a:noFill/>
            <a:miter lim="800000"/>
            <a:headEnd/>
            <a:tailEnd/>
          </a:ln>
        </p:spPr>
      </p:pic>
    </p:spTree>
    <p:extLst>
      <p:ext uri="{BB962C8B-B14F-4D97-AF65-F5344CB8AC3E}">
        <p14:creationId xmlns:p14="http://schemas.microsoft.com/office/powerpoint/2010/main" val="95446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9049080" cy="646331"/>
          </a:xfrm>
          <a:prstGeom prst="rect">
            <a:avLst/>
          </a:prstGeom>
          <a:noFill/>
        </p:spPr>
        <p:txBody>
          <a:bodyPr wrap="none" rtlCol="0">
            <a:spAutoFit/>
          </a:bodyPr>
          <a:lstStyle/>
          <a:p>
            <a:r>
              <a:rPr lang="en-US" sz="3600" dirty="0">
                <a:solidFill>
                  <a:prstClr val="white"/>
                </a:solidFill>
              </a:rPr>
              <a:t>Exactly how does water move through the site?</a:t>
            </a:r>
          </a:p>
        </p:txBody>
      </p:sp>
      <p:sp>
        <p:nvSpPr>
          <p:cNvPr id="3" name="TextBox 2"/>
          <p:cNvSpPr txBox="1"/>
          <p:nvPr/>
        </p:nvSpPr>
        <p:spPr>
          <a:xfrm>
            <a:off x="45098" y="1900178"/>
            <a:ext cx="3423886" cy="2862322"/>
          </a:xfrm>
          <a:prstGeom prst="rect">
            <a:avLst/>
          </a:prstGeom>
          <a:noFill/>
        </p:spPr>
        <p:txBody>
          <a:bodyPr wrap="none" rtlCol="0">
            <a:spAutoFit/>
          </a:bodyPr>
          <a:lstStyle/>
          <a:p>
            <a:pPr marL="571500" indent="-571500">
              <a:buFont typeface="Arial" pitchFamily="34" charset="0"/>
              <a:buChar char="•"/>
            </a:pPr>
            <a:r>
              <a:rPr lang="en-US" sz="3600" dirty="0">
                <a:solidFill>
                  <a:prstClr val="white"/>
                </a:solidFill>
              </a:rPr>
              <a:t>Run On</a:t>
            </a:r>
          </a:p>
          <a:p>
            <a:pPr marL="571500" indent="-571500">
              <a:buFont typeface="Arial" pitchFamily="34" charset="0"/>
              <a:buChar char="•"/>
            </a:pPr>
            <a:r>
              <a:rPr lang="en-US" sz="3600" dirty="0">
                <a:solidFill>
                  <a:prstClr val="white"/>
                </a:solidFill>
              </a:rPr>
              <a:t>Conveyance</a:t>
            </a:r>
          </a:p>
          <a:p>
            <a:pPr marL="571500" indent="-571500">
              <a:buFont typeface="Arial" pitchFamily="34" charset="0"/>
              <a:buChar char="•"/>
            </a:pPr>
            <a:r>
              <a:rPr lang="en-US" sz="3600" dirty="0">
                <a:solidFill>
                  <a:prstClr val="white"/>
                </a:solidFill>
              </a:rPr>
              <a:t>Concentration</a:t>
            </a:r>
          </a:p>
          <a:p>
            <a:pPr marL="571500" indent="-571500">
              <a:buFont typeface="Arial" pitchFamily="34" charset="0"/>
              <a:buChar char="•"/>
            </a:pPr>
            <a:r>
              <a:rPr lang="en-US" sz="3600" dirty="0">
                <a:solidFill>
                  <a:prstClr val="white"/>
                </a:solidFill>
              </a:rPr>
              <a:t>Discharge</a:t>
            </a:r>
          </a:p>
          <a:p>
            <a:pPr marL="571500" indent="-571500">
              <a:buFont typeface="Arial" pitchFamily="34" charset="0"/>
              <a:buChar char="•"/>
            </a:pPr>
            <a:endParaRPr lang="en-US" sz="3600" dirty="0">
              <a:solidFill>
                <a:prstClr val="white"/>
              </a:solidFill>
            </a:endParaRPr>
          </a:p>
        </p:txBody>
      </p:sp>
      <p:sp>
        <p:nvSpPr>
          <p:cNvPr id="4" name="Rectangle 3"/>
          <p:cNvSpPr/>
          <p:nvPr/>
        </p:nvSpPr>
        <p:spPr>
          <a:xfrm>
            <a:off x="1171740" y="5263782"/>
            <a:ext cx="6858000" cy="1200329"/>
          </a:xfrm>
          <a:prstGeom prst="rect">
            <a:avLst/>
          </a:prstGeom>
        </p:spPr>
        <p:txBody>
          <a:bodyPr wrap="square">
            <a:spAutoFit/>
          </a:bodyPr>
          <a:lstStyle/>
          <a:p>
            <a:r>
              <a:rPr lang="en-US" sz="3600" dirty="0">
                <a:solidFill>
                  <a:prstClr val="white"/>
                </a:solidFill>
              </a:rPr>
              <a:t>How might the movement of water change during construction?</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419" b="131"/>
          <a:stretch/>
        </p:blipFill>
        <p:spPr bwMode="auto">
          <a:xfrm>
            <a:off x="3581400" y="1348993"/>
            <a:ext cx="5244379" cy="345114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4272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TotalTime>
  <Words>1644</Words>
  <Application>Microsoft Macintosh PowerPoint</Application>
  <PresentationFormat>On-screen Show (4:3)</PresentationFormat>
  <Paragraphs>213</Paragraphs>
  <Slides>34</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Comic Sans MS</vt:lpstr>
      <vt:lpstr>Pupcat</vt:lpstr>
      <vt:lpstr>Times New Roman</vt:lpstr>
      <vt:lpstr>1_Office Theme</vt:lpstr>
      <vt:lpstr>Office Theme</vt:lpstr>
      <vt:lpstr>PowerPoint Presentation</vt:lpstr>
      <vt:lpstr>PowerPoint Presentation</vt:lpstr>
      <vt:lpstr>Inspector SWPPP duties</vt:lpstr>
      <vt:lpstr>A Strong SWPPP Needs Strong Bones!</vt:lpstr>
      <vt:lpstr>PowerPoint Presentation</vt:lpstr>
      <vt:lpstr>Section 1 – General Information</vt:lpstr>
      <vt:lpstr>Project Information Section 3.0</vt:lpstr>
      <vt:lpstr>3.2 Project Site Specific Conditions</vt:lpstr>
      <vt:lpstr>PowerPoint Presentation</vt:lpstr>
      <vt:lpstr>4.0 Nature of Construction Activity</vt:lpstr>
      <vt:lpstr>It’s an Airport</vt:lpstr>
      <vt:lpstr>4.1 Scope of Work</vt:lpstr>
      <vt:lpstr>4.2 Project Function (5.3.4.1)</vt:lpstr>
      <vt:lpstr>Schedule - Sequence - Critical Path</vt:lpstr>
      <vt:lpstr>PowerPoint Presentation</vt:lpstr>
      <vt:lpstr>PowerPoint Presentation</vt:lpstr>
      <vt:lpstr>As an Inspector</vt:lpstr>
      <vt:lpstr>PowerPoint Presentation</vt:lpstr>
      <vt:lpstr>PowerPoint Presentation</vt:lpstr>
      <vt:lpstr>PowerPoint Presentation</vt:lpstr>
      <vt:lpstr>PowerPoint Presentation</vt:lpstr>
      <vt:lpstr>Site map markup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AZimm</dc:creator>
  <cp:lastModifiedBy>Katrina Paul</cp:lastModifiedBy>
  <cp:revision>32</cp:revision>
  <dcterms:created xsi:type="dcterms:W3CDTF">2014-06-12T16:04:42Z</dcterms:created>
  <dcterms:modified xsi:type="dcterms:W3CDTF">2022-01-24T21:22:17Z</dcterms:modified>
</cp:coreProperties>
</file>