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8" r:id="rId3"/>
    <p:sldMasterId id="2147483695" r:id="rId4"/>
    <p:sldMasterId id="2147483710" r:id="rId5"/>
  </p:sldMasterIdLst>
  <p:notesMasterIdLst>
    <p:notesMasterId r:id="rId105"/>
  </p:notesMasterIdLst>
  <p:sldIdLst>
    <p:sldId id="256" r:id="rId6"/>
    <p:sldId id="388" r:id="rId7"/>
    <p:sldId id="259" r:id="rId8"/>
    <p:sldId id="263" r:id="rId9"/>
    <p:sldId id="260" r:id="rId10"/>
    <p:sldId id="264" r:id="rId11"/>
    <p:sldId id="265" r:id="rId12"/>
    <p:sldId id="266" r:id="rId13"/>
    <p:sldId id="267" r:id="rId14"/>
    <p:sldId id="268" r:id="rId15"/>
    <p:sldId id="269" r:id="rId16"/>
    <p:sldId id="397" r:id="rId17"/>
    <p:sldId id="298" r:id="rId18"/>
    <p:sldId id="308" r:id="rId19"/>
    <p:sldId id="400" r:id="rId20"/>
    <p:sldId id="341" r:id="rId21"/>
    <p:sldId id="766" r:id="rId22"/>
    <p:sldId id="765" r:id="rId23"/>
    <p:sldId id="301" r:id="rId24"/>
    <p:sldId id="272" r:id="rId25"/>
    <p:sldId id="478" r:id="rId26"/>
    <p:sldId id="468" r:id="rId27"/>
    <p:sldId id="469" r:id="rId28"/>
    <p:sldId id="470" r:id="rId29"/>
    <p:sldId id="471" r:id="rId30"/>
    <p:sldId id="282" r:id="rId31"/>
    <p:sldId id="466" r:id="rId32"/>
    <p:sldId id="273" r:id="rId33"/>
    <p:sldId id="763" r:id="rId34"/>
    <p:sldId id="384" r:id="rId35"/>
    <p:sldId id="764" r:id="rId36"/>
    <p:sldId id="275" r:id="rId37"/>
    <p:sldId id="281" r:id="rId38"/>
    <p:sldId id="367" r:id="rId39"/>
    <p:sldId id="316" r:id="rId40"/>
    <p:sldId id="762" r:id="rId41"/>
    <p:sldId id="370" r:id="rId42"/>
    <p:sldId id="761" r:id="rId43"/>
    <p:sldId id="479" r:id="rId44"/>
    <p:sldId id="395" r:id="rId45"/>
    <p:sldId id="480" r:id="rId46"/>
    <p:sldId id="371" r:id="rId47"/>
    <p:sldId id="372" r:id="rId48"/>
    <p:sldId id="394" r:id="rId49"/>
    <p:sldId id="482" r:id="rId50"/>
    <p:sldId id="374" r:id="rId51"/>
    <p:sldId id="373" r:id="rId52"/>
    <p:sldId id="309" r:id="rId53"/>
    <p:sldId id="483" r:id="rId54"/>
    <p:sldId id="484" r:id="rId55"/>
    <p:sldId id="485" r:id="rId56"/>
    <p:sldId id="486" r:id="rId57"/>
    <p:sldId id="487" r:id="rId58"/>
    <p:sldId id="488" r:id="rId59"/>
    <p:sldId id="760" r:id="rId60"/>
    <p:sldId id="318" r:id="rId61"/>
    <p:sldId id="319" r:id="rId62"/>
    <p:sldId id="377" r:id="rId63"/>
    <p:sldId id="489" r:id="rId64"/>
    <p:sldId id="490" r:id="rId65"/>
    <p:sldId id="758" r:id="rId66"/>
    <p:sldId id="396" r:id="rId67"/>
    <p:sldId id="299" r:id="rId68"/>
    <p:sldId id="375" r:id="rId69"/>
    <p:sldId id="378" r:id="rId70"/>
    <p:sldId id="310" r:id="rId71"/>
    <p:sldId id="391" r:id="rId72"/>
    <p:sldId id="364" r:id="rId73"/>
    <p:sldId id="321" r:id="rId74"/>
    <p:sldId id="542" r:id="rId75"/>
    <p:sldId id="322" r:id="rId76"/>
    <p:sldId id="323" r:id="rId77"/>
    <p:sldId id="324" r:id="rId78"/>
    <p:sldId id="325" r:id="rId79"/>
    <p:sldId id="326" r:id="rId80"/>
    <p:sldId id="327" r:id="rId81"/>
    <p:sldId id="328" r:id="rId82"/>
    <p:sldId id="329" r:id="rId83"/>
    <p:sldId id="330" r:id="rId84"/>
    <p:sldId id="331" r:id="rId85"/>
    <p:sldId id="332" r:id="rId86"/>
    <p:sldId id="334" r:id="rId87"/>
    <p:sldId id="338" r:id="rId88"/>
    <p:sldId id="339" r:id="rId89"/>
    <p:sldId id="342" r:id="rId90"/>
    <p:sldId id="343" r:id="rId91"/>
    <p:sldId id="344" r:id="rId92"/>
    <p:sldId id="345" r:id="rId93"/>
    <p:sldId id="346" r:id="rId94"/>
    <p:sldId id="349" r:id="rId95"/>
    <p:sldId id="350" r:id="rId96"/>
    <p:sldId id="754" r:id="rId97"/>
    <p:sldId id="755" r:id="rId98"/>
    <p:sldId id="756" r:id="rId99"/>
    <p:sldId id="757" r:id="rId100"/>
    <p:sldId id="351" r:id="rId101"/>
    <p:sldId id="381" r:id="rId102"/>
    <p:sldId id="386" r:id="rId103"/>
    <p:sldId id="382"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 Zimmerman" initials="AZ" lastIdx="1" clrIdx="0">
    <p:extLst>
      <p:ext uri="{19B8F6BF-5375-455C-9EA6-DF929625EA0E}">
        <p15:presenceInfo xmlns:p15="http://schemas.microsoft.com/office/powerpoint/2012/main" userId="cca4b1724fe6d4ba" providerId="Windows Live"/>
      </p:ext>
    </p:extLst>
  </p:cmAuthor>
  <p:cmAuthor id="2" name="Guest User" initials="GU" lastIdx="1" clrIdx="1">
    <p:extLst>
      <p:ext uri="{19B8F6BF-5375-455C-9EA6-DF929625EA0E}">
        <p15:presenceInfo xmlns:p15="http://schemas.microsoft.com/office/powerpoint/2012/main" userId="S::urn:spo:tenantanon#5a6dc059-5067-416e-af81-4b579d9003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3B2"/>
    <a:srgbClr val="432003"/>
    <a:srgbClr val="582A04"/>
    <a:srgbClr val="003300"/>
    <a:srgbClr val="008000"/>
    <a:srgbClr val="0E2138"/>
    <a:srgbClr val="122B4A"/>
    <a:srgbClr val="183962"/>
    <a:srgbClr val="34871D"/>
    <a:srgbClr val="42A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8495FD-9956-D562-70E1-EB9B843D7A9E}" v="8" dt="2026-07-13T21:33:08.2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82" autoAdjust="0"/>
    <p:restoredTop sz="89542" autoAdjust="0"/>
  </p:normalViewPr>
  <p:slideViewPr>
    <p:cSldViewPr>
      <p:cViewPr varScale="1">
        <p:scale>
          <a:sx n="49" d="100"/>
          <a:sy n="49" d="100"/>
        </p:scale>
        <p:origin x="36" y="20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969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presProps" Target="presProp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commentAuthors" Target="commen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theme" Target="theme/theme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F8FD6388-E1B2-4E01-790C-3F967B43AC56}"/>
    <pc:docChg chg="modSld">
      <pc:chgData name="Guest User" userId="S::urn:spo:tenantanon#5a6dc059-5067-416e-af81-4b579d900323::" providerId="AD" clId="Web-{F8FD6388-E1B2-4E01-790C-3F967B43AC56}" dt="2026-07-10T22:30:26.565" v="2" actId="20577"/>
      <pc:docMkLst>
        <pc:docMk/>
      </pc:docMkLst>
      <pc:sldChg chg="modSp">
        <pc:chgData name="Guest User" userId="S::urn:spo:tenantanon#5a6dc059-5067-416e-af81-4b579d900323::" providerId="AD" clId="Web-{F8FD6388-E1B2-4E01-790C-3F967B43AC56}" dt="2026-07-10T22:30:19.033" v="1" actId="20577"/>
        <pc:sldMkLst>
          <pc:docMk/>
          <pc:sldMk cId="1430208466" sldId="763"/>
        </pc:sldMkLst>
        <pc:spChg chg="mod">
          <ac:chgData name="Guest User" userId="S::urn:spo:tenantanon#5a6dc059-5067-416e-af81-4b579d900323::" providerId="AD" clId="Web-{F8FD6388-E1B2-4E01-790C-3F967B43AC56}" dt="2026-07-10T22:30:19.033" v="1" actId="20577"/>
          <ac:spMkLst>
            <pc:docMk/>
            <pc:sldMk cId="1430208466" sldId="763"/>
            <ac:spMk id="3" creationId="{A1B43405-08D6-F490-EE57-10B63E9C7A4B}"/>
          </ac:spMkLst>
        </pc:spChg>
      </pc:sldChg>
      <pc:sldChg chg="modSp">
        <pc:chgData name="Guest User" userId="S::urn:spo:tenantanon#5a6dc059-5067-416e-af81-4b579d900323::" providerId="AD" clId="Web-{F8FD6388-E1B2-4E01-790C-3F967B43AC56}" dt="2026-07-10T22:30:26.565" v="2" actId="20577"/>
        <pc:sldMkLst>
          <pc:docMk/>
          <pc:sldMk cId="2310564846" sldId="764"/>
        </pc:sldMkLst>
        <pc:spChg chg="mod">
          <ac:chgData name="Guest User" userId="S::urn:spo:tenantanon#5a6dc059-5067-416e-af81-4b579d900323::" providerId="AD" clId="Web-{F8FD6388-E1B2-4E01-790C-3F967B43AC56}" dt="2026-07-10T22:30:26.565" v="2" actId="20577"/>
          <ac:spMkLst>
            <pc:docMk/>
            <pc:sldMk cId="2310564846" sldId="764"/>
            <ac:spMk id="2" creationId="{F07C449C-1375-A9AC-6979-E514E01F072F}"/>
          </ac:spMkLst>
        </pc:spChg>
      </pc:sldChg>
    </pc:docChg>
  </pc:docChgLst>
  <pc:docChgLst>
    <pc:chgData name="Guest User" userId="S::urn:spo:tenantanon#5a6dc059-5067-416e-af81-4b579d900323::" providerId="AD" clId="Web-{AFF3FF66-0AD4-C4A5-EF55-656271AAA0F6}"/>
    <pc:docChg chg="modSld">
      <pc:chgData name="Guest User" userId="S::urn:spo:tenantanon#5a6dc059-5067-416e-af81-4b579d900323::" providerId="AD" clId="Web-{AFF3FF66-0AD4-C4A5-EF55-656271AAA0F6}" dt="2026-07-10T22:44:26.899" v="21" actId="1076"/>
      <pc:docMkLst>
        <pc:docMk/>
      </pc:docMkLst>
      <pc:sldChg chg="addSp delSp modSp addAnim delAnim modAnim">
        <pc:chgData name="Guest User" userId="S::urn:spo:tenantanon#5a6dc059-5067-416e-af81-4b579d900323::" providerId="AD" clId="Web-{AFF3FF66-0AD4-C4A5-EF55-656271AAA0F6}" dt="2026-07-10T22:44:26.899" v="21" actId="1076"/>
        <pc:sldMkLst>
          <pc:docMk/>
          <pc:sldMk cId="0" sldId="331"/>
        </pc:sldMkLst>
        <pc:picChg chg="add del mod">
          <ac:chgData name="Guest User" userId="S::urn:spo:tenantanon#5a6dc059-5067-416e-af81-4b579d900323::" providerId="AD" clId="Web-{AFF3FF66-0AD4-C4A5-EF55-656271AAA0F6}" dt="2026-07-10T22:44:10.743" v="18" actId="1076"/>
          <ac:picMkLst>
            <pc:docMk/>
            <pc:sldMk cId="0" sldId="331"/>
            <ac:picMk id="7" creationId="{317CE852-62D0-8504-412C-DBFF3FB534CA}"/>
          </ac:picMkLst>
        </pc:picChg>
        <pc:picChg chg="add del mod">
          <ac:chgData name="Guest User" userId="S::urn:spo:tenantanon#5a6dc059-5067-416e-af81-4b579d900323::" providerId="AD" clId="Web-{AFF3FF66-0AD4-C4A5-EF55-656271AAA0F6}" dt="2026-07-10T22:44:15.040" v="19" actId="1076"/>
          <ac:picMkLst>
            <pc:docMk/>
            <pc:sldMk cId="0" sldId="331"/>
            <ac:picMk id="8" creationId="{C1CBA8E1-8E71-F07B-B74B-F99A9A8EE055}"/>
          </ac:picMkLst>
        </pc:picChg>
        <pc:picChg chg="add del mod">
          <ac:chgData name="Guest User" userId="S::urn:spo:tenantanon#5a6dc059-5067-416e-af81-4b579d900323::" providerId="AD" clId="Web-{AFF3FF66-0AD4-C4A5-EF55-656271AAA0F6}" dt="2026-07-10T22:44:19.962" v="20" actId="1076"/>
          <ac:picMkLst>
            <pc:docMk/>
            <pc:sldMk cId="0" sldId="331"/>
            <ac:picMk id="9" creationId="{5A6BE6EA-3188-B605-EB3F-607EE92DABDA}"/>
          </ac:picMkLst>
        </pc:picChg>
        <pc:picChg chg="add del mod">
          <ac:chgData name="Guest User" userId="S::urn:spo:tenantanon#5a6dc059-5067-416e-af81-4b579d900323::" providerId="AD" clId="Web-{AFF3FF66-0AD4-C4A5-EF55-656271AAA0F6}" dt="2026-07-10T22:44:26.899" v="21" actId="1076"/>
          <ac:picMkLst>
            <pc:docMk/>
            <pc:sldMk cId="0" sldId="331"/>
            <ac:picMk id="10" creationId="{BABE3A10-2D7E-B2F2-C637-91C1C07965C0}"/>
          </ac:picMkLst>
        </pc:picChg>
      </pc:sldChg>
    </pc:docChg>
  </pc:docChgLst>
  <pc:docChgLst>
    <pc:chgData name="Guest User" userId="S::urn:spo:tenantanon#5a6dc059-5067-416e-af81-4b579d900323::" providerId="AD" clId="Web-{CFDE45D0-DD44-BE03-DA8A-112BB7861109}"/>
    <pc:docChg chg="addSld delSld modSld">
      <pc:chgData name="Guest User" userId="S::urn:spo:tenantanon#5a6dc059-5067-416e-af81-4b579d900323::" providerId="AD" clId="Web-{CFDE45D0-DD44-BE03-DA8A-112BB7861109}" dt="2026-07-10T20:59:10.373" v="213" actId="20577"/>
      <pc:docMkLst>
        <pc:docMk/>
      </pc:docMkLst>
      <pc:sldChg chg="modSp">
        <pc:chgData name="Guest User" userId="S::urn:spo:tenantanon#5a6dc059-5067-416e-af81-4b579d900323::" providerId="AD" clId="Web-{CFDE45D0-DD44-BE03-DA8A-112BB7861109}" dt="2026-07-10T19:04:46.220" v="14" actId="1076"/>
        <pc:sldMkLst>
          <pc:docMk/>
          <pc:sldMk cId="0" sldId="256"/>
        </pc:sldMkLst>
        <pc:spChg chg="mod">
          <ac:chgData name="Guest User" userId="S::urn:spo:tenantanon#5a6dc059-5067-416e-af81-4b579d900323::" providerId="AD" clId="Web-{CFDE45D0-DD44-BE03-DA8A-112BB7861109}" dt="2026-07-10T19:04:46.220" v="14" actId="1076"/>
          <ac:spMkLst>
            <pc:docMk/>
            <pc:sldMk cId="0" sldId="256"/>
            <ac:spMk id="4" creationId="{00000000-0000-0000-0000-000000000000}"/>
          </ac:spMkLst>
        </pc:spChg>
      </pc:sldChg>
      <pc:sldChg chg="modSp">
        <pc:chgData name="Guest User" userId="S::urn:spo:tenantanon#5a6dc059-5067-416e-af81-4b579d900323::" providerId="AD" clId="Web-{CFDE45D0-DD44-BE03-DA8A-112BB7861109}" dt="2026-07-10T20:59:10.373" v="213" actId="20577"/>
        <pc:sldMkLst>
          <pc:docMk/>
          <pc:sldMk cId="1224298469" sldId="298"/>
        </pc:sldMkLst>
        <pc:spChg chg="mod">
          <ac:chgData name="Guest User" userId="S::urn:spo:tenantanon#5a6dc059-5067-416e-af81-4b579d900323::" providerId="AD" clId="Web-{CFDE45D0-DD44-BE03-DA8A-112BB7861109}" dt="2026-07-10T20:59:10.373" v="213" actId="20577"/>
          <ac:spMkLst>
            <pc:docMk/>
            <pc:sldMk cId="1224298469" sldId="298"/>
            <ac:spMk id="47107" creationId="{00000000-0000-0000-0000-000000000000}"/>
          </ac:spMkLst>
        </pc:spChg>
      </pc:sldChg>
      <pc:sldChg chg="addSp delSp modSp addAnim delAnim modAnim">
        <pc:chgData name="Guest User" userId="S::urn:spo:tenantanon#5a6dc059-5067-416e-af81-4b579d900323::" providerId="AD" clId="Web-{CFDE45D0-DD44-BE03-DA8A-112BB7861109}" dt="2026-07-10T20:51:11.965" v="211"/>
        <pc:sldMkLst>
          <pc:docMk/>
          <pc:sldMk cId="0" sldId="331"/>
        </pc:sldMkLst>
        <pc:picChg chg="add mod">
          <ac:chgData name="Guest User" userId="S::urn:spo:tenantanon#5a6dc059-5067-416e-af81-4b579d900323::" providerId="AD" clId="Web-{CFDE45D0-DD44-BE03-DA8A-112BB7861109}" dt="2026-07-10T20:46:44.150" v="178" actId="1076"/>
          <ac:picMkLst>
            <pc:docMk/>
            <pc:sldMk cId="0" sldId="331"/>
            <ac:picMk id="6" creationId="{BB37AFA6-B2D2-C34E-ADE9-60C994B60851}"/>
          </ac:picMkLst>
        </pc:picChg>
        <pc:picChg chg="add mod">
          <ac:chgData name="Guest User" userId="S::urn:spo:tenantanon#5a6dc059-5067-416e-af81-4b579d900323::" providerId="AD" clId="Web-{CFDE45D0-DD44-BE03-DA8A-112BB7861109}" dt="2026-07-10T20:49:40.323" v="202" actId="1076"/>
          <ac:picMkLst>
            <pc:docMk/>
            <pc:sldMk cId="0" sldId="331"/>
            <ac:picMk id="7" creationId="{317CE852-62D0-8504-412C-DBFF3FB534CA}"/>
          </ac:picMkLst>
        </pc:picChg>
        <pc:picChg chg="add mod">
          <ac:chgData name="Guest User" userId="S::urn:spo:tenantanon#5a6dc059-5067-416e-af81-4b579d900323::" providerId="AD" clId="Web-{CFDE45D0-DD44-BE03-DA8A-112BB7861109}" dt="2026-07-10T20:49:49.214" v="204" actId="1076"/>
          <ac:picMkLst>
            <pc:docMk/>
            <pc:sldMk cId="0" sldId="331"/>
            <ac:picMk id="8" creationId="{C1CBA8E1-8E71-F07B-B74B-F99A9A8EE055}"/>
          </ac:picMkLst>
        </pc:picChg>
        <pc:picChg chg="add mod">
          <ac:chgData name="Guest User" userId="S::urn:spo:tenantanon#5a6dc059-5067-416e-af81-4b579d900323::" providerId="AD" clId="Web-{CFDE45D0-DD44-BE03-DA8A-112BB7861109}" dt="2026-07-10T20:49:57.152" v="206" actId="1076"/>
          <ac:picMkLst>
            <pc:docMk/>
            <pc:sldMk cId="0" sldId="331"/>
            <ac:picMk id="9" creationId="{5A6BE6EA-3188-B605-EB3F-607EE92DABDA}"/>
          </ac:picMkLst>
        </pc:picChg>
        <pc:picChg chg="add mod">
          <ac:chgData name="Guest User" userId="S::urn:spo:tenantanon#5a6dc059-5067-416e-af81-4b579d900323::" providerId="AD" clId="Web-{CFDE45D0-DD44-BE03-DA8A-112BB7861109}" dt="2026-07-10T20:50:14.136" v="208" actId="1076"/>
          <ac:picMkLst>
            <pc:docMk/>
            <pc:sldMk cId="0" sldId="331"/>
            <ac:picMk id="10" creationId="{BABE3A10-2D7E-B2F2-C637-91C1C07965C0}"/>
          </ac:picMkLst>
        </pc:picChg>
      </pc:sldChg>
      <pc:sldChg chg="addSp delSp modSp">
        <pc:chgData name="Guest User" userId="S::urn:spo:tenantanon#5a6dc059-5067-416e-af81-4b579d900323::" providerId="AD" clId="Web-{CFDE45D0-DD44-BE03-DA8A-112BB7861109}" dt="2026-07-10T19:10:50.410" v="28"/>
        <pc:sldMkLst>
          <pc:docMk/>
          <pc:sldMk cId="741373578" sldId="468"/>
        </pc:sldMkLst>
        <pc:picChg chg="add mod">
          <ac:chgData name="Guest User" userId="S::urn:spo:tenantanon#5a6dc059-5067-416e-af81-4b579d900323::" providerId="AD" clId="Web-{CFDE45D0-DD44-BE03-DA8A-112BB7861109}" dt="2026-07-10T19:10:50.410" v="28"/>
          <ac:picMkLst>
            <pc:docMk/>
            <pc:sldMk cId="741373578" sldId="468"/>
            <ac:picMk id="3" creationId="{40766FA6-2744-34E6-BCC2-6C033FF762D6}"/>
          </ac:picMkLst>
        </pc:picChg>
      </pc:sldChg>
      <pc:sldChg chg="addSp delSp modSp">
        <pc:chgData name="Guest User" userId="S::urn:spo:tenantanon#5a6dc059-5067-416e-af81-4b579d900323::" providerId="AD" clId="Web-{CFDE45D0-DD44-BE03-DA8A-112BB7861109}" dt="2026-07-10T19:15:01.694" v="75" actId="1076"/>
        <pc:sldMkLst>
          <pc:docMk/>
          <pc:sldMk cId="1587439870" sldId="469"/>
        </pc:sldMkLst>
        <pc:spChg chg="mod">
          <ac:chgData name="Guest User" userId="S::urn:spo:tenantanon#5a6dc059-5067-416e-af81-4b579d900323::" providerId="AD" clId="Web-{CFDE45D0-DD44-BE03-DA8A-112BB7861109}" dt="2026-07-10T19:15:01.694" v="75" actId="1076"/>
          <ac:spMkLst>
            <pc:docMk/>
            <pc:sldMk cId="1587439870" sldId="469"/>
            <ac:spMk id="5" creationId="{00000000-0000-0000-0000-000000000000}"/>
          </ac:spMkLst>
        </pc:spChg>
        <pc:picChg chg="add mod">
          <ac:chgData name="Guest User" userId="S::urn:spo:tenantanon#5a6dc059-5067-416e-af81-4b579d900323::" providerId="AD" clId="Web-{CFDE45D0-DD44-BE03-DA8A-112BB7861109}" dt="2026-07-10T19:14:47.834" v="72" actId="1076"/>
          <ac:picMkLst>
            <pc:docMk/>
            <pc:sldMk cId="1587439870" sldId="469"/>
            <ac:picMk id="3" creationId="{1FC6F3F5-ACED-4247-FA8F-04E1A0136FC5}"/>
          </ac:picMkLst>
        </pc:picChg>
      </pc:sldChg>
      <pc:sldChg chg="delSp">
        <pc:chgData name="Guest User" userId="S::urn:spo:tenantanon#5a6dc059-5067-416e-af81-4b579d900323::" providerId="AD" clId="Web-{CFDE45D0-DD44-BE03-DA8A-112BB7861109}" dt="2026-07-10T19:15:18.787" v="76"/>
        <pc:sldMkLst>
          <pc:docMk/>
          <pc:sldMk cId="1019174390" sldId="470"/>
        </pc:sldMkLst>
      </pc:sldChg>
      <pc:sldChg chg="addSp delSp modSp">
        <pc:chgData name="Guest User" userId="S::urn:spo:tenantanon#5a6dc059-5067-416e-af81-4b579d900323::" providerId="AD" clId="Web-{CFDE45D0-DD44-BE03-DA8A-112BB7861109}" dt="2026-07-10T19:17:33.242" v="87" actId="1076"/>
        <pc:sldMkLst>
          <pc:docMk/>
          <pc:sldMk cId="526417150" sldId="471"/>
        </pc:sldMkLst>
        <pc:picChg chg="add mod">
          <ac:chgData name="Guest User" userId="S::urn:spo:tenantanon#5a6dc059-5067-416e-af81-4b579d900323::" providerId="AD" clId="Web-{CFDE45D0-DD44-BE03-DA8A-112BB7861109}" dt="2026-07-10T19:17:17.476" v="80" actId="1076"/>
          <ac:picMkLst>
            <pc:docMk/>
            <pc:sldMk cId="526417150" sldId="471"/>
            <ac:picMk id="3" creationId="{66B7DF15-7EB2-9815-F659-DADB2440D273}"/>
          </ac:picMkLst>
        </pc:picChg>
        <pc:picChg chg="mod">
          <ac:chgData name="Guest User" userId="S::urn:spo:tenantanon#5a6dc059-5067-416e-af81-4b579d900323::" providerId="AD" clId="Web-{CFDE45D0-DD44-BE03-DA8A-112BB7861109}" dt="2026-07-10T19:17:33.242" v="87" actId="1076"/>
          <ac:picMkLst>
            <pc:docMk/>
            <pc:sldMk cId="526417150" sldId="471"/>
            <ac:picMk id="7" creationId="{00000000-0000-0000-0000-000000000000}"/>
          </ac:picMkLst>
        </pc:picChg>
        <pc:picChg chg="mod">
          <ac:chgData name="Guest User" userId="S::urn:spo:tenantanon#5a6dc059-5067-416e-af81-4b579d900323::" providerId="AD" clId="Web-{CFDE45D0-DD44-BE03-DA8A-112BB7861109}" dt="2026-07-10T19:17:30.632" v="86" actId="1076"/>
          <ac:picMkLst>
            <pc:docMk/>
            <pc:sldMk cId="526417150" sldId="471"/>
            <ac:picMk id="12" creationId="{1259626A-9965-4028-89E6-3EC161868ACB}"/>
          </ac:picMkLst>
        </pc:picChg>
        <pc:picChg chg="mod">
          <ac:chgData name="Guest User" userId="S::urn:spo:tenantanon#5a6dc059-5067-416e-af81-4b579d900323::" providerId="AD" clId="Web-{CFDE45D0-DD44-BE03-DA8A-112BB7861109}" dt="2026-07-10T19:17:27.242" v="85" actId="1076"/>
          <ac:picMkLst>
            <pc:docMk/>
            <pc:sldMk cId="526417150" sldId="471"/>
            <ac:picMk id="8194" creationId="{00000000-0000-0000-0000-000000000000}"/>
          </ac:picMkLst>
        </pc:picChg>
      </pc:sldChg>
      <pc:sldChg chg="modSp">
        <pc:chgData name="Guest User" userId="S::urn:spo:tenantanon#5a6dc059-5067-416e-af81-4b579d900323::" providerId="AD" clId="Web-{CFDE45D0-DD44-BE03-DA8A-112BB7861109}" dt="2026-07-10T19:09:45.972" v="26" actId="1076"/>
        <pc:sldMkLst>
          <pc:docMk/>
          <pc:sldMk cId="4127432554" sldId="478"/>
        </pc:sldMkLst>
        <pc:spChg chg="mod">
          <ac:chgData name="Guest User" userId="S::urn:spo:tenantanon#5a6dc059-5067-416e-af81-4b579d900323::" providerId="AD" clId="Web-{CFDE45D0-DD44-BE03-DA8A-112BB7861109}" dt="2026-07-10T19:09:45.972" v="26" actId="1076"/>
          <ac:spMkLst>
            <pc:docMk/>
            <pc:sldMk cId="4127432554" sldId="478"/>
            <ac:spMk id="3" creationId="{00000000-0000-0000-0000-000000000000}"/>
          </ac:spMkLst>
        </pc:spChg>
      </pc:sldChg>
      <pc:sldChg chg="addSp delSp modSp">
        <pc:chgData name="Guest User" userId="S::urn:spo:tenantanon#5a6dc059-5067-416e-af81-4b579d900323::" providerId="AD" clId="Web-{CFDE45D0-DD44-BE03-DA8A-112BB7861109}" dt="2026-07-10T19:23:47.885" v="120" actId="1076"/>
        <pc:sldMkLst>
          <pc:docMk/>
          <pc:sldMk cId="2216537339" sldId="482"/>
        </pc:sldMkLst>
        <pc:spChg chg="mod">
          <ac:chgData name="Guest User" userId="S::urn:spo:tenantanon#5a6dc059-5067-416e-af81-4b579d900323::" providerId="AD" clId="Web-{CFDE45D0-DD44-BE03-DA8A-112BB7861109}" dt="2026-07-10T19:23:30.870" v="115" actId="1076"/>
          <ac:spMkLst>
            <pc:docMk/>
            <pc:sldMk cId="2216537339" sldId="482"/>
            <ac:spMk id="6" creationId="{8E3777DF-33D0-45DF-9CAB-3F49EA23CB6F}"/>
          </ac:spMkLst>
        </pc:spChg>
        <pc:spChg chg="mod">
          <ac:chgData name="Guest User" userId="S::urn:spo:tenantanon#5a6dc059-5067-416e-af81-4b579d900323::" providerId="AD" clId="Web-{CFDE45D0-DD44-BE03-DA8A-112BB7861109}" dt="2026-07-10T19:23:35.776" v="116" actId="1076"/>
          <ac:spMkLst>
            <pc:docMk/>
            <pc:sldMk cId="2216537339" sldId="482"/>
            <ac:spMk id="7" creationId="{50DF3CFC-6143-425B-BE75-B2DC6B6F0BCA}"/>
          </ac:spMkLst>
        </pc:spChg>
        <pc:picChg chg="add mod">
          <ac:chgData name="Guest User" userId="S::urn:spo:tenantanon#5a6dc059-5067-416e-af81-4b579d900323::" providerId="AD" clId="Web-{CFDE45D0-DD44-BE03-DA8A-112BB7861109}" dt="2026-07-10T19:23:43.213" v="119" actId="1076"/>
          <ac:picMkLst>
            <pc:docMk/>
            <pc:sldMk cId="2216537339" sldId="482"/>
            <ac:picMk id="2" creationId="{3BFAFA7B-D27C-23B5-9D09-B8F01B94BB07}"/>
          </ac:picMkLst>
        </pc:picChg>
        <pc:picChg chg="add mod">
          <ac:chgData name="Guest User" userId="S::urn:spo:tenantanon#5a6dc059-5067-416e-af81-4b579d900323::" providerId="AD" clId="Web-{CFDE45D0-DD44-BE03-DA8A-112BB7861109}" dt="2026-07-10T19:23:47.885" v="120" actId="1076"/>
          <ac:picMkLst>
            <pc:docMk/>
            <pc:sldMk cId="2216537339" sldId="482"/>
            <ac:picMk id="3" creationId="{DA044430-FF1E-09F4-C604-C060A41901FA}"/>
          </ac:picMkLst>
        </pc:picChg>
      </pc:sldChg>
      <pc:sldChg chg="modSp">
        <pc:chgData name="Guest User" userId="S::urn:spo:tenantanon#5a6dc059-5067-416e-af81-4b579d900323::" providerId="AD" clId="Web-{CFDE45D0-DD44-BE03-DA8A-112BB7861109}" dt="2026-07-10T19:18:23.180" v="90" actId="1076"/>
        <pc:sldMkLst>
          <pc:docMk/>
          <pc:sldMk cId="1430208466" sldId="763"/>
        </pc:sldMkLst>
        <pc:spChg chg="mod">
          <ac:chgData name="Guest User" userId="S::urn:spo:tenantanon#5a6dc059-5067-416e-af81-4b579d900323::" providerId="AD" clId="Web-{CFDE45D0-DD44-BE03-DA8A-112BB7861109}" dt="2026-07-10T19:18:23.180" v="90" actId="1076"/>
          <ac:spMkLst>
            <pc:docMk/>
            <pc:sldMk cId="1430208466" sldId="763"/>
            <ac:spMk id="3" creationId="{A1B43405-08D6-F490-EE57-10B63E9C7A4B}"/>
          </ac:spMkLst>
        </pc:spChg>
      </pc:sldChg>
      <pc:sldChg chg="modSp">
        <pc:chgData name="Guest User" userId="S::urn:spo:tenantanon#5a6dc059-5067-416e-af81-4b579d900323::" providerId="AD" clId="Web-{CFDE45D0-DD44-BE03-DA8A-112BB7861109}" dt="2026-07-10T19:18:41.586" v="94" actId="1076"/>
        <pc:sldMkLst>
          <pc:docMk/>
          <pc:sldMk cId="2310564846" sldId="764"/>
        </pc:sldMkLst>
        <pc:spChg chg="mod">
          <ac:chgData name="Guest User" userId="S::urn:spo:tenantanon#5a6dc059-5067-416e-af81-4b579d900323::" providerId="AD" clId="Web-{CFDE45D0-DD44-BE03-DA8A-112BB7861109}" dt="2026-07-10T19:18:41.586" v="94" actId="1076"/>
          <ac:spMkLst>
            <pc:docMk/>
            <pc:sldMk cId="2310564846" sldId="764"/>
            <ac:spMk id="2" creationId="{F07C449C-1375-A9AC-6979-E514E01F072F}"/>
          </ac:spMkLst>
        </pc:spChg>
      </pc:sldChg>
      <pc:sldChg chg="modSp">
        <pc:chgData name="Guest User" userId="S::urn:spo:tenantanon#5a6dc059-5067-416e-af81-4b579d900323::" providerId="AD" clId="Web-{CFDE45D0-DD44-BE03-DA8A-112BB7861109}" dt="2026-07-10T19:09:08.363" v="23" actId="1076"/>
        <pc:sldMkLst>
          <pc:docMk/>
          <pc:sldMk cId="3067648322" sldId="765"/>
        </pc:sldMkLst>
        <pc:picChg chg="mod modCrop">
          <ac:chgData name="Guest User" userId="S::urn:spo:tenantanon#5a6dc059-5067-416e-af81-4b579d900323::" providerId="AD" clId="Web-{CFDE45D0-DD44-BE03-DA8A-112BB7861109}" dt="2026-07-10T19:09:08.363" v="23" actId="1076"/>
          <ac:picMkLst>
            <pc:docMk/>
            <pc:sldMk cId="3067648322" sldId="765"/>
            <ac:picMk id="5" creationId="{58D601FD-83CA-2612-C557-DD8512EB6BE8}"/>
          </ac:picMkLst>
        </pc:picChg>
      </pc:sldChg>
      <pc:sldChg chg="modSp">
        <pc:chgData name="Guest User" userId="S::urn:spo:tenantanon#5a6dc059-5067-416e-af81-4b579d900323::" providerId="AD" clId="Web-{CFDE45D0-DD44-BE03-DA8A-112BB7861109}" dt="2026-07-10T19:08:27.581" v="19" actId="1076"/>
        <pc:sldMkLst>
          <pc:docMk/>
          <pc:sldMk cId="1673510492" sldId="766"/>
        </pc:sldMkLst>
        <pc:picChg chg="mod modCrop">
          <ac:chgData name="Guest User" userId="S::urn:spo:tenantanon#5a6dc059-5067-416e-af81-4b579d900323::" providerId="AD" clId="Web-{CFDE45D0-DD44-BE03-DA8A-112BB7861109}" dt="2026-07-10T19:08:27.581" v="19" actId="1076"/>
          <ac:picMkLst>
            <pc:docMk/>
            <pc:sldMk cId="1673510492" sldId="766"/>
            <ac:picMk id="4" creationId="{6B945AB7-9452-840A-350B-E62BE5ECB782}"/>
          </ac:picMkLst>
        </pc:picChg>
      </pc:sldChg>
    </pc:docChg>
  </pc:docChgLst>
  <pc:docChgLst>
    <pc:chgData name="Jeanette Holt" userId="S::holtj_akrr.com#ext#@univalaska.onmicrosoft.com::33fae1c7-7c53-4a52-9a4e-edc3295918f4" providerId="AD" clId="Web-{EF8495FD-9956-D562-70E1-EB9B843D7A9E}"/>
    <pc:docChg chg="modSld">
      <pc:chgData name="Jeanette Holt" userId="S::holtj_akrr.com#ext#@univalaska.onmicrosoft.com::33fae1c7-7c53-4a52-9a4e-edc3295918f4" providerId="AD" clId="Web-{EF8495FD-9956-D562-70E1-EB9B843D7A9E}" dt="2026-07-13T21:33:08.260" v="7" actId="1076"/>
      <pc:docMkLst>
        <pc:docMk/>
      </pc:docMkLst>
      <pc:sldChg chg="addSp delSp modSp">
        <pc:chgData name="Jeanette Holt" userId="S::holtj_akrr.com#ext#@univalaska.onmicrosoft.com::33fae1c7-7c53-4a52-9a4e-edc3295918f4" providerId="AD" clId="Web-{EF8495FD-9956-D562-70E1-EB9B843D7A9E}" dt="2026-07-13T21:33:08.260" v="7" actId="1076"/>
        <pc:sldMkLst>
          <pc:docMk/>
          <pc:sldMk cId="0" sldId="351"/>
        </pc:sldMkLst>
        <pc:picChg chg="add del">
          <ac:chgData name="Jeanette Holt" userId="S::holtj_akrr.com#ext#@univalaska.onmicrosoft.com::33fae1c7-7c53-4a52-9a4e-edc3295918f4" providerId="AD" clId="Web-{EF8495FD-9956-D562-70E1-EB9B843D7A9E}" dt="2026-07-13T21:32:52.838" v="4"/>
          <ac:picMkLst>
            <pc:docMk/>
            <pc:sldMk cId="0" sldId="351"/>
            <ac:picMk id="99330" creationId="{00000000-0000-0000-0000-000000000000}"/>
          </ac:picMkLst>
        </pc:picChg>
        <pc:picChg chg="mod">
          <ac:chgData name="Jeanette Holt" userId="S::holtj_akrr.com#ext#@univalaska.onmicrosoft.com::33fae1c7-7c53-4a52-9a4e-edc3295918f4" providerId="AD" clId="Web-{EF8495FD-9956-D562-70E1-EB9B843D7A9E}" dt="2026-07-13T21:33:08.260" v="7" actId="1076"/>
          <ac:picMkLst>
            <pc:docMk/>
            <pc:sldMk cId="0" sldId="351"/>
            <ac:picMk id="110899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C8124E-FADA-413D-9BAF-839CAC8F8219}"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925419-3805-4604-9B80-36B0C53059C0}" type="slidenum">
              <a:rPr lang="en-US" smtClean="0"/>
              <a:pPr/>
              <a:t>‹#›</a:t>
            </a:fld>
            <a:endParaRPr lang="en-US"/>
          </a:p>
        </p:txBody>
      </p:sp>
    </p:spTree>
    <p:extLst>
      <p:ext uri="{BB962C8B-B14F-4D97-AF65-F5344CB8AC3E}">
        <p14:creationId xmlns:p14="http://schemas.microsoft.com/office/powerpoint/2010/main" val="2946230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p:txBody>
          <a:bodyPr/>
          <a:lstStyle/>
          <a:p>
            <a:pPr>
              <a:defRPr/>
            </a:pPr>
            <a:fld id="{1C19E283-AC77-49DE-8260-976A4BE289AF}" type="slidenum">
              <a:rPr lang="en-US" smtClean="0"/>
              <a:pPr>
                <a:defRPr/>
              </a:pPr>
              <a:t>4</a:t>
            </a:fld>
            <a:endParaRPr lang="en-US" dirty="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xfrm>
            <a:off x="373063" y="4343400"/>
            <a:ext cx="6186487" cy="4500563"/>
          </a:xfrm>
          <a:noFill/>
          <a:ln/>
        </p:spPr>
        <p:txBody>
          <a:bodyPr/>
          <a:lstStyle/>
          <a:p>
            <a:pPr eaLnBrk="1" hangingPunct="1"/>
            <a:r>
              <a:rPr lang="en-US" dirty="0"/>
              <a:t>Must satisfy plan approval authority that all pollution sources will be controlled.</a:t>
            </a:r>
          </a:p>
          <a:p>
            <a:pPr eaLnBrk="1" hangingPunct="1"/>
            <a:r>
              <a:rPr lang="en-US" dirty="0"/>
              <a:t>Incorporate the existing conditions, construction schedule, &amp; finished design elements to protect water quality</a:t>
            </a:r>
          </a:p>
        </p:txBody>
      </p:sp>
    </p:spTree>
    <p:extLst>
      <p:ext uri="{BB962C8B-B14F-4D97-AF65-F5344CB8AC3E}">
        <p14:creationId xmlns:p14="http://schemas.microsoft.com/office/powerpoint/2010/main" val="3355843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r>
              <a:rPr lang="en-US" dirty="0"/>
              <a:t>K-Beach Kenai</a:t>
            </a:r>
          </a:p>
        </p:txBody>
      </p:sp>
      <p:sp>
        <p:nvSpPr>
          <p:cNvPr id="4" name="Slide Number Placeholder 3"/>
          <p:cNvSpPr>
            <a:spLocks noGrp="1"/>
          </p:cNvSpPr>
          <p:nvPr>
            <p:ph type="sldNum" sz="quarter" idx="5"/>
          </p:nvPr>
        </p:nvSpPr>
        <p:spPr/>
        <p:txBody>
          <a:bodyPr/>
          <a:lstStyle/>
          <a:p>
            <a:pPr>
              <a:defRPr/>
            </a:pPr>
            <a:fld id="{5CF21060-08E4-4BBE-A285-4229146F5732}" type="slidenum">
              <a:rPr lang="en-US" smtClean="0"/>
              <a:pPr>
                <a:defRPr/>
              </a:pPr>
              <a:t>9</a:t>
            </a:fld>
            <a:endParaRPr lang="en-US" dirty="0"/>
          </a:p>
        </p:txBody>
      </p:sp>
    </p:spTree>
    <p:extLst>
      <p:ext uri="{BB962C8B-B14F-4D97-AF65-F5344CB8AC3E}">
        <p14:creationId xmlns:p14="http://schemas.microsoft.com/office/powerpoint/2010/main" val="3615694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p:txBody>
          <a:bodyPr/>
          <a:lstStyle/>
          <a:p>
            <a:pPr>
              <a:defRPr/>
            </a:pPr>
            <a:fld id="{6454AF95-09BA-4A3F-ACD3-39B83F8D7B6E}" type="slidenum">
              <a:rPr lang="en-US" smtClean="0"/>
              <a:pPr>
                <a:defRPr/>
              </a:pPr>
              <a:t>10</a:t>
            </a:fld>
            <a:endParaRPr lang="en-US" dirty="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373063" y="4343400"/>
            <a:ext cx="6186487" cy="4500563"/>
          </a:xfrm>
          <a:noFill/>
          <a:ln/>
        </p:spPr>
        <p:txBody>
          <a:bodyPr/>
          <a:lstStyle/>
          <a:p>
            <a:pPr eaLnBrk="1" hangingPunct="1"/>
            <a:r>
              <a:rPr lang="en-US" dirty="0"/>
              <a:t>Must satisfy plan approval authority that all pollution sources will be controlled.</a:t>
            </a:r>
          </a:p>
          <a:p>
            <a:pPr eaLnBrk="1" hangingPunct="1"/>
            <a:endParaRPr lang="en-US" dirty="0"/>
          </a:p>
        </p:txBody>
      </p:sp>
    </p:spTree>
    <p:extLst>
      <p:ext uri="{BB962C8B-B14F-4D97-AF65-F5344CB8AC3E}">
        <p14:creationId xmlns:p14="http://schemas.microsoft.com/office/powerpoint/2010/main" val="1021526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r>
              <a:rPr lang="en-US" dirty="0"/>
              <a:t>How do we describe this stage of construction in the SWPPP? Subdivision, Longview WA</a:t>
            </a:r>
          </a:p>
        </p:txBody>
      </p:sp>
      <p:sp>
        <p:nvSpPr>
          <p:cNvPr id="88068" name="Slide Number Placeholder 3"/>
          <p:cNvSpPr>
            <a:spLocks noGrp="1"/>
          </p:cNvSpPr>
          <p:nvPr>
            <p:ph type="sldNum" sz="quarter" idx="5"/>
          </p:nvPr>
        </p:nvSpPr>
        <p:spPr/>
        <p:txBody>
          <a:bodyPr/>
          <a:lstStyle/>
          <a:p>
            <a:pPr>
              <a:defRPr/>
            </a:pPr>
            <a:fld id="{222F1A4D-C652-477F-BFF9-E9A71D2EBF90}" type="slidenum">
              <a:rPr lang="en-US" smtClean="0"/>
              <a:pPr>
                <a:defRPr/>
              </a:pPr>
              <a:t>11</a:t>
            </a:fld>
            <a:endParaRPr lang="en-US" dirty="0"/>
          </a:p>
        </p:txBody>
      </p:sp>
    </p:spTree>
    <p:extLst>
      <p:ext uri="{BB962C8B-B14F-4D97-AF65-F5344CB8AC3E}">
        <p14:creationId xmlns:p14="http://schemas.microsoft.com/office/powerpoint/2010/main" val="1284153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925419-3805-4604-9B80-36B0C53059C0}" type="slidenum">
              <a:rPr lang="en-US" smtClean="0"/>
              <a:pPr/>
              <a:t>12</a:t>
            </a:fld>
            <a:endParaRPr lang="en-US"/>
          </a:p>
        </p:txBody>
      </p:sp>
    </p:spTree>
    <p:extLst>
      <p:ext uri="{BB962C8B-B14F-4D97-AF65-F5344CB8AC3E}">
        <p14:creationId xmlns:p14="http://schemas.microsoft.com/office/powerpoint/2010/main" val="3353584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pPr eaLnBrk="1" hangingPunct="1">
              <a:spcBef>
                <a:spcPct val="0"/>
              </a:spcBef>
            </a:pPr>
            <a:r>
              <a:rPr lang="en-US" dirty="0"/>
              <a:t>The SWPPP should give the CESCL the information regarding chain </a:t>
            </a:r>
            <a:r>
              <a:rPr lang="en-US"/>
              <a:t>of command. See </a:t>
            </a:r>
            <a:r>
              <a:rPr lang="en-US" dirty="0"/>
              <a:t>SWPPP Guide, Chapter 2.B. and your construction general permit for the definition of </a:t>
            </a:r>
            <a:r>
              <a:rPr lang="en-US" i="1" dirty="0"/>
              <a:t>operator</a:t>
            </a:r>
            <a:r>
              <a:rPr lang="en-US" dirty="0"/>
              <a:t>. </a:t>
            </a:r>
          </a:p>
          <a:p>
            <a:endParaRPr lang="en-US" dirty="0"/>
          </a:p>
        </p:txBody>
      </p:sp>
      <p:sp>
        <p:nvSpPr>
          <p:cNvPr id="99332"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5058B-8B8D-4576-B37F-D5718EA4787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400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p:spPr>
        <p:txBody>
          <a:bodyPr/>
          <a:lstStyle/>
          <a:p>
            <a:pPr eaLnBrk="1" hangingPunct="1">
              <a:spcBef>
                <a:spcPct val="0"/>
              </a:spcBef>
            </a:pPr>
            <a:r>
              <a:rPr lang="en-US"/>
              <a:t>Included on your site maps (See SWPPP Guide, Chapter 3.C.). </a:t>
            </a:r>
          </a:p>
          <a:p>
            <a:pPr eaLnBrk="1" hangingPunct="1">
              <a:spcBef>
                <a:spcPct val="0"/>
              </a:spcBef>
            </a:pPr>
            <a:r>
              <a:rPr lang="en-US"/>
              <a:t>For more information, see SWPPP Guide, Chapter 3.A. for more information.</a:t>
            </a:r>
          </a:p>
          <a:p>
            <a:endParaRPr lang="en-US"/>
          </a:p>
        </p:txBody>
      </p:sp>
      <p:sp>
        <p:nvSpPr>
          <p:cNvPr id="100356" name="Slide Number Placeholder 3"/>
          <p:cNvSpPr>
            <a:spLocks noGrp="1"/>
          </p:cNvSpPr>
          <p:nvPr>
            <p:ph type="sldNum" sz="quarter" idx="5"/>
          </p:nvPr>
        </p:nvSpPr>
        <p:spPr/>
        <p:txBody>
          <a:bodyPr/>
          <a:lstStyle/>
          <a:p>
            <a:pPr>
              <a:defRPr/>
            </a:pPr>
            <a:fld id="{3589D098-3E2A-4B76-B3D3-FC63D58F9A4F}" type="slidenum">
              <a:rPr lang="en-US" smtClean="0"/>
              <a:pPr>
                <a:defRPr/>
              </a:pPr>
              <a:t>19</a:t>
            </a:fld>
            <a:endParaRPr lang="en-US"/>
          </a:p>
        </p:txBody>
      </p:sp>
    </p:spTree>
    <p:extLst>
      <p:ext uri="{BB962C8B-B14F-4D97-AF65-F5344CB8AC3E}">
        <p14:creationId xmlns:p14="http://schemas.microsoft.com/office/powerpoint/2010/main" val="1241813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Know where your water goes</a:t>
            </a:r>
          </a:p>
        </p:txBody>
      </p:sp>
      <p:sp>
        <p:nvSpPr>
          <p:cNvPr id="4" name="Slide Number Placeholder 3"/>
          <p:cNvSpPr>
            <a:spLocks noGrp="1"/>
          </p:cNvSpPr>
          <p:nvPr>
            <p:ph type="sldNum" sz="quarter" idx="10"/>
          </p:nvPr>
        </p:nvSpPr>
        <p:spPr/>
        <p:txBody>
          <a:bodyPr/>
          <a:lstStyle/>
          <a:p>
            <a:fld id="{2C925419-3805-4604-9B80-36B0C53059C0}" type="slidenum">
              <a:rPr lang="en-US" smtClean="0"/>
              <a:pPr/>
              <a:t>20</a:t>
            </a:fld>
            <a:endParaRPr lang="en-US"/>
          </a:p>
        </p:txBody>
      </p:sp>
    </p:spTree>
    <p:extLst>
      <p:ext uri="{BB962C8B-B14F-4D97-AF65-F5344CB8AC3E}">
        <p14:creationId xmlns:p14="http://schemas.microsoft.com/office/powerpoint/2010/main" val="3153191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a:ln/>
        </p:spPr>
        <p:txBody>
          <a:bodyPr/>
          <a:lstStyle/>
          <a:p>
            <a:r>
              <a:rPr lang="en-US" dirty="0"/>
              <a:t>Such as wet ponds, swales, and bioretention cells. The construction site will drain into constructed storm systems. The planting strip behind the project is a stormwater treatment facility the hole to the left has outlets that drain into the Columbia river in the background.</a:t>
            </a:r>
          </a:p>
        </p:txBody>
      </p:sp>
      <p:sp>
        <p:nvSpPr>
          <p:cNvPr id="93188" name="Slide Number Placeholder 3"/>
          <p:cNvSpPr>
            <a:spLocks noGrp="1"/>
          </p:cNvSpPr>
          <p:nvPr>
            <p:ph type="sldNum" sz="quarter" idx="5"/>
          </p:nvPr>
        </p:nvSpPr>
        <p:spPr/>
        <p:txBody>
          <a:bodyPr/>
          <a:lstStyle/>
          <a:p>
            <a:pPr>
              <a:defRPr/>
            </a:pPr>
            <a:fld id="{50627F28-D836-49C2-81CF-297E7AF11F58}" type="slidenum">
              <a:rPr lang="en-US" smtClean="0"/>
              <a:pPr>
                <a:defRPr/>
              </a:pPr>
              <a:t>33</a:t>
            </a:fld>
            <a:endParaRPr lang="en-US" dirty="0"/>
          </a:p>
        </p:txBody>
      </p:sp>
    </p:spTree>
    <p:extLst>
      <p:ext uri="{BB962C8B-B14F-4D97-AF65-F5344CB8AC3E}">
        <p14:creationId xmlns:p14="http://schemas.microsoft.com/office/powerpoint/2010/main" val="3614313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outerShdw blurRad="38100" dist="38100" dir="2700000" algn="tl">
                    <a:srgbClr val="000000">
                      <a:alpha val="43137"/>
                    </a:srgbClr>
                  </a:outerShdw>
                </a:effectLst>
              </a:rPr>
              <a:t> in accordance with Part 7.3.5;</a:t>
            </a:r>
          </a:p>
          <a:p>
            <a:endParaRPr lang="en-US" dirty="0"/>
          </a:p>
        </p:txBody>
      </p:sp>
      <p:sp>
        <p:nvSpPr>
          <p:cNvPr id="4" name="Slide Number Placeholder 3"/>
          <p:cNvSpPr>
            <a:spLocks noGrp="1"/>
          </p:cNvSpPr>
          <p:nvPr>
            <p:ph type="sldNum" sz="quarter" idx="5"/>
          </p:nvPr>
        </p:nvSpPr>
        <p:spPr/>
        <p:txBody>
          <a:bodyPr/>
          <a:lstStyle/>
          <a:p>
            <a:fld id="{2C925419-3805-4604-9B80-36B0C53059C0}" type="slidenum">
              <a:rPr lang="en-US" smtClean="0"/>
              <a:pPr/>
              <a:t>36</a:t>
            </a:fld>
            <a:endParaRPr lang="en-US"/>
          </a:p>
        </p:txBody>
      </p:sp>
    </p:spTree>
    <p:extLst>
      <p:ext uri="{BB962C8B-B14F-4D97-AF65-F5344CB8AC3E}">
        <p14:creationId xmlns:p14="http://schemas.microsoft.com/office/powerpoint/2010/main" val="2385555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925419-3805-4604-9B80-36B0C53059C0}" type="slidenum">
              <a:rPr lang="en-US" smtClean="0"/>
              <a:pPr/>
              <a:t>38</a:t>
            </a:fld>
            <a:endParaRPr lang="en-US"/>
          </a:p>
        </p:txBody>
      </p:sp>
    </p:spTree>
    <p:extLst>
      <p:ext uri="{BB962C8B-B14F-4D97-AF65-F5344CB8AC3E}">
        <p14:creationId xmlns:p14="http://schemas.microsoft.com/office/powerpoint/2010/main" val="2288543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Sam can you identify this village?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925419-3805-4604-9B80-36B0C53059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17230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The DEC has</a:t>
            </a:r>
            <a:r>
              <a:rPr lang="en-US" sz="1400" baseline="0" dirty="0"/>
              <a:t> the </a:t>
            </a:r>
            <a:r>
              <a:rPr lang="en-US" sz="1400" dirty="0"/>
              <a:t>Web</a:t>
            </a:r>
            <a:r>
              <a:rPr lang="en-US" sz="1400" baseline="0" dirty="0"/>
              <a:t> Map Basic I</a:t>
            </a:r>
            <a:r>
              <a:rPr lang="en-US" sz="1400" dirty="0"/>
              <a:t>nstruction</a:t>
            </a:r>
            <a:r>
              <a:rPr lang="en-US" sz="1400" baseline="0" dirty="0"/>
              <a:t>s located on the CGP webpage.</a:t>
            </a:r>
            <a:endParaRPr lang="en-US" sz="14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3F16EE-D40D-4A5E-B8B0-FD48BEB435E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7502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Ask if the seeded areas have achieved final stabilization, how about the ditch with rock lining?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925419-3805-4604-9B80-36B0C53059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5581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925419-3805-4604-9B80-36B0C53059C0}" type="slidenum">
              <a:rPr lang="en-US" smtClean="0"/>
              <a:pPr/>
              <a:t>55</a:t>
            </a:fld>
            <a:endParaRPr lang="en-US"/>
          </a:p>
        </p:txBody>
      </p:sp>
    </p:spTree>
    <p:extLst>
      <p:ext uri="{BB962C8B-B14F-4D97-AF65-F5344CB8AC3E}">
        <p14:creationId xmlns:p14="http://schemas.microsoft.com/office/powerpoint/2010/main" val="2906133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Discuss the SWPPP change and how it goes against the Army corps permit requirement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925419-3805-4604-9B80-36B0C53059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8597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r>
              <a:rPr lang="en-US" dirty="0">
                <a:latin typeface="+mn-lt"/>
              </a:rPr>
              <a:t>If a marked-up site map is too full to be easily read, you should date and fold it, put it in the SWPPP for documentation, and start a</a:t>
            </a:r>
          </a:p>
          <a:p>
            <a:pPr>
              <a:defRPr/>
            </a:pPr>
            <a:r>
              <a:rPr lang="en-US" dirty="0">
                <a:latin typeface="+mn-lt"/>
              </a:rPr>
              <a:t>new one. Construction sites are dynamic. As conditions change at the construction site, such as the locations of BMPs, your SWPPP must reflect</a:t>
            </a:r>
          </a:p>
          <a:p>
            <a:pPr>
              <a:defRPr/>
            </a:pPr>
            <a:r>
              <a:rPr lang="en-US" dirty="0">
                <a:latin typeface="+mn-lt"/>
              </a:rPr>
              <a:t>those changes.</a:t>
            </a:r>
            <a:endParaRPr lang="en-US" dirty="0"/>
          </a:p>
          <a:p>
            <a:pPr>
              <a:defRPr/>
            </a:pPr>
            <a:endParaRPr lang="en-US" dirty="0"/>
          </a:p>
        </p:txBody>
      </p:sp>
      <p:sp>
        <p:nvSpPr>
          <p:cNvPr id="10752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5BC1D3-01D4-4791-977D-D746F0BF6DC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9363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p:spPr>
        <p:txBody>
          <a:bodyPr/>
          <a:lstStyle/>
          <a:p>
            <a:r>
              <a:rPr lang="en-US"/>
              <a:t>Include all posting materials in the SWPPP. Have copies available to replace any damaged, even faded doccuments.</a:t>
            </a:r>
          </a:p>
        </p:txBody>
      </p:sp>
      <p:sp>
        <p:nvSpPr>
          <p:cNvPr id="104452" name="Slide Number Placeholder 3"/>
          <p:cNvSpPr>
            <a:spLocks noGrp="1"/>
          </p:cNvSpPr>
          <p:nvPr>
            <p:ph type="sldNum" sz="quarter" idx="5"/>
          </p:nvPr>
        </p:nvSpPr>
        <p:spPr>
          <a:noFill/>
        </p:spPr>
        <p:txBody>
          <a:bodyPr/>
          <a:lstStyle/>
          <a:p>
            <a:fld id="{74733E6D-B288-4D30-A2BC-B32C1033745E}" type="slidenum">
              <a:rPr lang="en-US" smtClean="0"/>
              <a:pPr/>
              <a:t>65</a:t>
            </a:fld>
            <a:endParaRPr lang="en-US"/>
          </a:p>
        </p:txBody>
      </p:sp>
    </p:spTree>
    <p:extLst>
      <p:ext uri="{BB962C8B-B14F-4D97-AF65-F5344CB8AC3E}">
        <p14:creationId xmlns:p14="http://schemas.microsoft.com/office/powerpoint/2010/main" val="3670380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p>
            <a:pPr>
              <a:defRPr/>
            </a:pPr>
            <a:fld id="{1B6CD787-FC95-4F9F-8249-CA90D4544213}" type="slidenum">
              <a:rPr lang="en-US" smtClean="0"/>
              <a:pPr>
                <a:defRPr/>
              </a:pPr>
              <a:t>69</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r>
              <a:rPr lang="en-US" b="1"/>
              <a:t>The right thing in the right place at the right time.</a:t>
            </a:r>
          </a:p>
        </p:txBody>
      </p:sp>
    </p:spTree>
    <p:extLst>
      <p:ext uri="{BB962C8B-B14F-4D97-AF65-F5344CB8AC3E}">
        <p14:creationId xmlns:p14="http://schemas.microsoft.com/office/powerpoint/2010/main" val="3842056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p:txBody>
          <a:bodyPr/>
          <a:lstStyle/>
          <a:p>
            <a:pPr>
              <a:defRPr/>
            </a:pPr>
            <a:fld id="{BE6B925D-CBC7-4684-B322-7E41314CB03A}" type="slidenum">
              <a:rPr lang="en-US" smtClean="0"/>
              <a:pPr>
                <a:defRPr/>
              </a:pPr>
              <a:t>71</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588905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p:txBody>
          <a:bodyPr/>
          <a:lstStyle/>
          <a:p>
            <a:pPr>
              <a:defRPr/>
            </a:pPr>
            <a:fld id="{91C1859A-1247-430A-A2B7-ED1750E54B82}" type="slidenum">
              <a:rPr lang="en-US" smtClean="0"/>
              <a:pPr>
                <a:defRPr/>
              </a:pPr>
              <a:t>72</a:t>
            </a:fld>
            <a:endParaRPr lang="en-US"/>
          </a:p>
        </p:txBody>
      </p:sp>
      <p:sp>
        <p:nvSpPr>
          <p:cNvPr id="135171" name="Rectangle 2"/>
          <p:cNvSpPr>
            <a:spLocks noGrp="1" noRot="1" noChangeAspect="1" noChangeArrowheads="1" noTextEdit="1"/>
          </p:cNvSpPr>
          <p:nvPr>
            <p:ph type="sldImg"/>
          </p:nvPr>
        </p:nvSpPr>
        <p:spPr>
          <a:xfrm>
            <a:off x="1144588" y="685800"/>
            <a:ext cx="4572000" cy="3429000"/>
          </a:xfrm>
          <a:ln/>
        </p:spPr>
      </p:sp>
      <p:sp>
        <p:nvSpPr>
          <p:cNvPr id="135172" name="Rectangle 3"/>
          <p:cNvSpPr>
            <a:spLocks noGrp="1" noChangeArrowheads="1"/>
          </p:cNvSpPr>
          <p:nvPr>
            <p:ph type="body" idx="1"/>
          </p:nvPr>
        </p:nvSpPr>
        <p:spPr>
          <a:xfrm>
            <a:off x="914400" y="4343400"/>
            <a:ext cx="5029200" cy="4114800"/>
          </a:xfrm>
          <a:noFill/>
          <a:ln/>
        </p:spPr>
        <p:txBody>
          <a:bodyPr/>
          <a:lstStyle/>
          <a:p>
            <a:pPr eaLnBrk="1" hangingPunct="1"/>
            <a:endParaRPr lang="en-US"/>
          </a:p>
          <a:p>
            <a:pPr eaLnBrk="1" hangingPunct="1"/>
            <a:r>
              <a:rPr lang="en-US"/>
              <a:t>Engage the class and encourage discussion.</a:t>
            </a:r>
          </a:p>
        </p:txBody>
      </p:sp>
    </p:spTree>
    <p:extLst>
      <p:ext uri="{BB962C8B-B14F-4D97-AF65-F5344CB8AC3E}">
        <p14:creationId xmlns:p14="http://schemas.microsoft.com/office/powerpoint/2010/main" val="1908849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p:txBody>
          <a:bodyPr/>
          <a:lstStyle/>
          <a:p>
            <a:pPr>
              <a:defRPr/>
            </a:pPr>
            <a:fld id="{0752A120-97CC-461F-A99A-5EA521C08765}" type="slidenum">
              <a:rPr lang="en-US" smtClean="0"/>
              <a:pPr>
                <a:defRPr/>
              </a:pPr>
              <a:t>73</a:t>
            </a:fld>
            <a:endParaRPr lang="en-US"/>
          </a:p>
        </p:txBody>
      </p:sp>
      <p:sp>
        <p:nvSpPr>
          <p:cNvPr id="136195" name="Rectangle 2"/>
          <p:cNvSpPr>
            <a:spLocks noGrp="1" noRot="1" noChangeAspect="1" noChangeArrowheads="1" noTextEdit="1"/>
          </p:cNvSpPr>
          <p:nvPr>
            <p:ph type="sldImg"/>
          </p:nvPr>
        </p:nvSpPr>
        <p:spPr>
          <a:xfrm>
            <a:off x="1144588" y="685800"/>
            <a:ext cx="4572000" cy="3429000"/>
          </a:xfrm>
          <a:ln/>
        </p:spPr>
      </p:sp>
      <p:sp>
        <p:nvSpPr>
          <p:cNvPr id="136196" name="Rectangle 3"/>
          <p:cNvSpPr>
            <a:spLocks noGrp="1" noChangeArrowheads="1"/>
          </p:cNvSpPr>
          <p:nvPr>
            <p:ph type="body" idx="1"/>
          </p:nvPr>
        </p:nvSpPr>
        <p:spPr>
          <a:xfrm>
            <a:off x="914400" y="4343400"/>
            <a:ext cx="5029200" cy="4114800"/>
          </a:xfrm>
          <a:noFill/>
          <a:ln/>
        </p:spPr>
        <p:txBody>
          <a:bodyPr/>
          <a:lstStyle/>
          <a:p>
            <a:pPr eaLnBrk="1" hangingPunct="1"/>
            <a:r>
              <a:rPr lang="en-US"/>
              <a:t>Read slide.</a:t>
            </a:r>
          </a:p>
          <a:p>
            <a:pPr eaLnBrk="1" hangingPunct="1"/>
            <a:endParaRPr lang="en-US"/>
          </a:p>
          <a:p>
            <a:pPr eaLnBrk="1" hangingPunct="1"/>
            <a:r>
              <a:rPr lang="en-US"/>
              <a:t>Engage the class and encourage discussion.</a:t>
            </a:r>
          </a:p>
        </p:txBody>
      </p:sp>
    </p:spTree>
    <p:extLst>
      <p:ext uri="{BB962C8B-B14F-4D97-AF65-F5344CB8AC3E}">
        <p14:creationId xmlns:p14="http://schemas.microsoft.com/office/powerpoint/2010/main" val="24448484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p:txBody>
          <a:bodyPr/>
          <a:lstStyle/>
          <a:p>
            <a:pPr>
              <a:defRPr/>
            </a:pPr>
            <a:fld id="{4D6E754D-8760-4F02-A944-9D6791747F2D}" type="slidenum">
              <a:rPr lang="en-US" smtClean="0"/>
              <a:pPr>
                <a:defRPr/>
              </a:pPr>
              <a:t>74</a:t>
            </a:fld>
            <a:endParaRPr lang="en-US"/>
          </a:p>
        </p:txBody>
      </p:sp>
      <p:sp>
        <p:nvSpPr>
          <p:cNvPr id="137219" name="Rectangle 2"/>
          <p:cNvSpPr>
            <a:spLocks noGrp="1" noRot="1" noChangeAspect="1" noChangeArrowheads="1" noTextEdit="1"/>
          </p:cNvSpPr>
          <p:nvPr>
            <p:ph type="sldImg"/>
          </p:nvPr>
        </p:nvSpPr>
        <p:spPr>
          <a:xfrm>
            <a:off x="1144588" y="685800"/>
            <a:ext cx="4572000" cy="3429000"/>
          </a:xfrm>
          <a:ln/>
        </p:spPr>
      </p:sp>
      <p:sp>
        <p:nvSpPr>
          <p:cNvPr id="137220" name="Rectangle 3"/>
          <p:cNvSpPr>
            <a:spLocks noGrp="1" noChangeArrowheads="1"/>
          </p:cNvSpPr>
          <p:nvPr>
            <p:ph type="body" idx="1"/>
          </p:nvPr>
        </p:nvSpPr>
        <p:spPr>
          <a:xfrm>
            <a:off x="914400" y="4343400"/>
            <a:ext cx="5029200" cy="4114800"/>
          </a:xfrm>
          <a:noFill/>
          <a:ln/>
        </p:spPr>
        <p:txBody>
          <a:bodyPr/>
          <a:lstStyle/>
          <a:p>
            <a:pPr eaLnBrk="1" hangingPunct="1"/>
            <a:r>
              <a:rPr lang="en-US"/>
              <a:t>Read slide.</a:t>
            </a:r>
          </a:p>
          <a:p>
            <a:pPr eaLnBrk="1" hangingPunct="1"/>
            <a:r>
              <a:rPr lang="en-US"/>
              <a:t>Section’s on SWPPP contains numerous BMPs that will be discussed in greater detail.</a:t>
            </a:r>
          </a:p>
        </p:txBody>
      </p:sp>
    </p:spTree>
    <p:extLst>
      <p:ext uri="{BB962C8B-B14F-4D97-AF65-F5344CB8AC3E}">
        <p14:creationId xmlns:p14="http://schemas.microsoft.com/office/powerpoint/2010/main" val="1315408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p:txBody>
          <a:bodyPr/>
          <a:lstStyle/>
          <a:p>
            <a:pPr>
              <a:defRPr/>
            </a:pPr>
            <a:fld id="{E1C9F7C7-ABD6-473D-843E-E9A3DE201CAA}" type="slidenum">
              <a:rPr lang="en-US" smtClean="0"/>
              <a:pPr>
                <a:defRPr/>
              </a:pPr>
              <a:t>75</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r>
              <a:rPr lang="en-US"/>
              <a:t>Its important to control the water coming onto your project. Don’t let clean run-on water become dirty run off water from your project.</a:t>
            </a:r>
          </a:p>
        </p:txBody>
      </p:sp>
    </p:spTree>
    <p:extLst>
      <p:ext uri="{BB962C8B-B14F-4D97-AF65-F5344CB8AC3E}">
        <p14:creationId xmlns:p14="http://schemas.microsoft.com/office/powerpoint/2010/main" val="2354813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p:txBody>
          <a:bodyPr/>
          <a:lstStyle/>
          <a:p>
            <a:pPr>
              <a:defRPr/>
            </a:pPr>
            <a:fld id="{F2AE6601-14EC-4629-B5CF-F7FF9C33E942}" type="slidenum">
              <a:rPr lang="en-US" smtClean="0"/>
              <a:pPr>
                <a:defRPr/>
              </a:pPr>
              <a:t>76</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r>
              <a:rPr lang="en-US"/>
              <a:t>Like anything, you can’t do it twice for less than doing it right the first time.</a:t>
            </a:r>
          </a:p>
        </p:txBody>
      </p:sp>
    </p:spTree>
    <p:extLst>
      <p:ext uri="{BB962C8B-B14F-4D97-AF65-F5344CB8AC3E}">
        <p14:creationId xmlns:p14="http://schemas.microsoft.com/office/powerpoint/2010/main" val="1618387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p:txBody>
          <a:bodyPr/>
          <a:lstStyle/>
          <a:p>
            <a:pPr>
              <a:defRPr/>
            </a:pPr>
            <a:fld id="{BC5A870B-A88A-47B4-BFE5-FBFAFF8C9973}" type="slidenum">
              <a:rPr lang="en-US" smtClean="0"/>
              <a:pPr>
                <a:defRPr/>
              </a:pPr>
              <a:t>77</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r>
              <a:rPr lang="en-US"/>
              <a:t>Plan ahead to avoid failures, use the information you have for risk management.</a:t>
            </a:r>
          </a:p>
        </p:txBody>
      </p:sp>
    </p:spTree>
    <p:extLst>
      <p:ext uri="{BB962C8B-B14F-4D97-AF65-F5344CB8AC3E}">
        <p14:creationId xmlns:p14="http://schemas.microsoft.com/office/powerpoint/2010/main" val="1543336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p:spPr>
        <p:txBody>
          <a:bodyPr/>
          <a:lstStyle/>
          <a:p>
            <a:endParaRPr lang="en-US" dirty="0"/>
          </a:p>
        </p:txBody>
      </p:sp>
      <p:sp>
        <p:nvSpPr>
          <p:cNvPr id="116740" name="Slide Number Placeholder 3"/>
          <p:cNvSpPr>
            <a:spLocks noGrp="1"/>
          </p:cNvSpPr>
          <p:nvPr>
            <p:ph type="sldNum" sz="quarter" idx="5"/>
          </p:nvPr>
        </p:nvSpPr>
        <p:spPr/>
        <p:txBody>
          <a:bodyPr/>
          <a:lstStyle/>
          <a:p>
            <a:pPr>
              <a:defRPr/>
            </a:pPr>
            <a:fld id="{15C8E8C5-F26A-4492-8001-0C69164151C1}" type="slidenum">
              <a:rPr lang="en-US" smtClean="0"/>
              <a:pPr>
                <a:defRPr/>
              </a:pPr>
              <a:t>79</a:t>
            </a:fld>
            <a:endParaRPr lang="en-US"/>
          </a:p>
        </p:txBody>
      </p:sp>
    </p:spTree>
    <p:extLst>
      <p:ext uri="{BB962C8B-B14F-4D97-AF65-F5344CB8AC3E}">
        <p14:creationId xmlns:p14="http://schemas.microsoft.com/office/powerpoint/2010/main" val="27477800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p:txBody>
          <a:bodyPr/>
          <a:lstStyle/>
          <a:p>
            <a:pPr>
              <a:defRPr/>
            </a:pPr>
            <a:fld id="{3D93F322-A864-4A45-A7B2-0F24BA7FA3D6}" type="slidenum">
              <a:rPr lang="en-US" smtClean="0"/>
              <a:pPr>
                <a:defRPr/>
              </a:pPr>
              <a:t>80</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r>
              <a:rPr lang="en-US"/>
              <a:t>Details and instructions for BMP use etc. There are other manuals that have good details for BMP’s. When in another jurisdiction always use the local manual first then go outside for necessary BMP details and specifications. Note that the WA and OR BMPs may have regulatory elements that do not apply to Alaska.</a:t>
            </a:r>
          </a:p>
        </p:txBody>
      </p:sp>
    </p:spTree>
    <p:extLst>
      <p:ext uri="{BB962C8B-B14F-4D97-AF65-F5344CB8AC3E}">
        <p14:creationId xmlns:p14="http://schemas.microsoft.com/office/powerpoint/2010/main" val="1178627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p:txBody>
          <a:bodyPr/>
          <a:lstStyle/>
          <a:p>
            <a:pPr>
              <a:defRPr/>
            </a:pPr>
            <a:fld id="{3F6DE037-FE9D-4F7B-B867-4A04E6F84468}" type="slidenum">
              <a:rPr lang="en-US" smtClean="0"/>
              <a:pPr>
                <a:defRPr/>
              </a:pPr>
              <a:t>83</a:t>
            </a:fld>
            <a:endParaRPr lang="en-US"/>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r>
              <a:rPr lang="en-US"/>
              <a:t>Note picture. If this over flows where does it go? Could this be a hazard to the home directly downhill? Could infiltration of water in this area put down gradient structures at risk? Whose responsible for this if something happens?</a:t>
            </a:r>
          </a:p>
        </p:txBody>
      </p:sp>
    </p:spTree>
    <p:extLst>
      <p:ext uri="{BB962C8B-B14F-4D97-AF65-F5344CB8AC3E}">
        <p14:creationId xmlns:p14="http://schemas.microsoft.com/office/powerpoint/2010/main" val="16525396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p:txBody>
          <a:bodyPr/>
          <a:lstStyle/>
          <a:p>
            <a:pPr>
              <a:defRPr/>
            </a:pPr>
            <a:fld id="{490CDB08-04C0-4114-A205-013B96ADF51D}" type="slidenum">
              <a:rPr lang="en-US" smtClean="0"/>
              <a:pPr>
                <a:defRPr/>
              </a:pPr>
              <a:t>84</a:t>
            </a:fld>
            <a:endParaRPr lang="en-US"/>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r>
              <a:rPr lang="en-US"/>
              <a:t>The picture is of a parking lot with stormwater infiltration and storage area. All asphalt drains into the center area. This is in north Idaho. There will be increased focus on “greener” design elements in all construction.</a:t>
            </a:r>
          </a:p>
        </p:txBody>
      </p:sp>
    </p:spTree>
    <p:extLst>
      <p:ext uri="{BB962C8B-B14F-4D97-AF65-F5344CB8AC3E}">
        <p14:creationId xmlns:p14="http://schemas.microsoft.com/office/powerpoint/2010/main" val="14673509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p:txBody>
          <a:bodyPr/>
          <a:lstStyle/>
          <a:p>
            <a:pPr>
              <a:defRPr/>
            </a:pPr>
            <a:fld id="{72E4E091-FD63-44EE-9661-221766A69BD0}" type="slidenum">
              <a:rPr lang="en-US" smtClean="0"/>
              <a:pPr>
                <a:defRPr/>
              </a:pPr>
              <a:t>88</a:t>
            </a:fld>
            <a:endParaRPr lang="en-US"/>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r>
              <a:rPr lang="en-US" b="1"/>
              <a:t>Re cover pile when not working, Laborer with a broom &amp; shovel.</a:t>
            </a:r>
          </a:p>
          <a:p>
            <a:pPr eaLnBrk="1" hangingPunct="1"/>
            <a:r>
              <a:rPr lang="en-US" b="1"/>
              <a:t>The large export of this job made the stabilized entrance difficult to maintain. In retrospect it would have been cheaper to pave the access.</a:t>
            </a:r>
          </a:p>
        </p:txBody>
      </p:sp>
    </p:spTree>
    <p:extLst>
      <p:ext uri="{BB962C8B-B14F-4D97-AF65-F5344CB8AC3E}">
        <p14:creationId xmlns:p14="http://schemas.microsoft.com/office/powerpoint/2010/main" val="11814731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p:txBody>
          <a:bodyPr/>
          <a:lstStyle/>
          <a:p>
            <a:pPr>
              <a:defRPr/>
            </a:pPr>
            <a:fld id="{20B71D72-0A67-4DAF-9A29-547AE8BB0587}" type="slidenum">
              <a:rPr lang="en-US" smtClean="0"/>
              <a:pPr>
                <a:defRPr/>
              </a:pPr>
              <a:t>90</a:t>
            </a:fld>
            <a:endParaRPr lang="en-US"/>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r>
              <a:rPr lang="en-US" b="1"/>
              <a:t>Bypass creek to install outlet protection.</a:t>
            </a:r>
          </a:p>
          <a:p>
            <a:pPr eaLnBrk="1" hangingPunct="1"/>
            <a:r>
              <a:rPr lang="en-US" b="1"/>
              <a:t>With any plan its only as good as it’s implementation and execution.</a:t>
            </a:r>
          </a:p>
          <a:p>
            <a:pPr eaLnBrk="1" hangingPunct="1"/>
            <a:r>
              <a:rPr lang="en-US" b="1"/>
              <a:t>Now that we have a plan let’s do it!</a:t>
            </a:r>
          </a:p>
        </p:txBody>
      </p:sp>
    </p:spTree>
    <p:extLst>
      <p:ext uri="{BB962C8B-B14F-4D97-AF65-F5344CB8AC3E}">
        <p14:creationId xmlns:p14="http://schemas.microsoft.com/office/powerpoint/2010/main" val="1837775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p:txBody>
          <a:bodyPr/>
          <a:lstStyle/>
          <a:p>
            <a:pPr>
              <a:defRPr/>
            </a:pPr>
            <a:fld id="{9CC3497C-E519-4336-8089-8139B6E21FD5}" type="slidenum">
              <a:rPr lang="en-US" smtClean="0"/>
              <a:pPr>
                <a:defRPr/>
              </a:pPr>
              <a:t>91</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r>
              <a:rPr lang="en-US" b="1"/>
              <a:t>Work completed in one day including the creek bypass.</a:t>
            </a:r>
          </a:p>
        </p:txBody>
      </p:sp>
    </p:spTree>
    <p:extLst>
      <p:ext uri="{BB962C8B-B14F-4D97-AF65-F5344CB8AC3E}">
        <p14:creationId xmlns:p14="http://schemas.microsoft.com/office/powerpoint/2010/main" val="863136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98656DE8-75DB-402B-A5FB-97E6499497AF}"/>
              </a:ext>
            </a:extLst>
          </p:cNvPr>
          <p:cNvSpPr>
            <a:spLocks noGrp="1" noRot="1" noChangeAspect="1" noTextEdit="1"/>
          </p:cNvSpPr>
          <p:nvPr>
            <p:ph type="sldImg"/>
          </p:nvPr>
        </p:nvSpPr>
        <p:spPr>
          <a:ln/>
        </p:spPr>
      </p:sp>
      <p:sp>
        <p:nvSpPr>
          <p:cNvPr id="61443" name="Notes Placeholder 2">
            <a:extLst>
              <a:ext uri="{FF2B5EF4-FFF2-40B4-BE49-F238E27FC236}">
                <a16:creationId xmlns:a16="http://schemas.microsoft.com/office/drawing/2014/main" id="{A04604CA-3A0E-45FB-BDC4-700D5B9E25B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next few slides show a good stabilization plan being executed on a project. The cut is being stabilized on the way down and the fill slopes are being stabilized on the way up.</a:t>
            </a:r>
          </a:p>
        </p:txBody>
      </p:sp>
      <p:sp>
        <p:nvSpPr>
          <p:cNvPr id="61444" name="Slide Number Placeholder 3">
            <a:extLst>
              <a:ext uri="{FF2B5EF4-FFF2-40B4-BE49-F238E27FC236}">
                <a16:creationId xmlns:a16="http://schemas.microsoft.com/office/drawing/2014/main" id="{24555A99-6F44-48B2-BDDF-DF718451B5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3DA5315-9ADB-4CC2-A1D2-6872233EE8EE}"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206E2E2-0E5A-42F7-855F-72AD19DF2260}"/>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8211445D-E3FD-42FD-985B-0ABDF8FBDB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Finish slopes are 1.5:1. </a:t>
            </a:r>
          </a:p>
          <a:p>
            <a:r>
              <a:rPr lang="en-US" altLang="en-US">
                <a:latin typeface="Arial" panose="020B0604020202020204" pitchFamily="34" charset="0"/>
              </a:rPr>
              <a:t>Slopes were stabilized as we proceeded. Subgrades were roughened. Straw wattles were countersunk and staked. 8” coarse compost blanket was applied throughout. Backsloping and vegetation retention continued as possible. </a:t>
            </a:r>
          </a:p>
          <a:p>
            <a:endParaRPr lang="en-US" altLang="en-US">
              <a:latin typeface="Arial" panose="020B0604020202020204" pitchFamily="34" charset="0"/>
            </a:endParaRPr>
          </a:p>
          <a:p>
            <a:r>
              <a:rPr lang="en-US" altLang="en-US">
                <a:latin typeface="Arial" panose="020B0604020202020204" pitchFamily="34" charset="0"/>
              </a:rPr>
              <a:t>Note that permanent and temporary stabilization measures were integrated through design.</a:t>
            </a:r>
          </a:p>
          <a:p>
            <a:endParaRPr lang="en-US" altLang="en-US">
              <a:latin typeface="Arial" panose="020B0604020202020204" pitchFamily="34" charset="0"/>
            </a:endParaRPr>
          </a:p>
          <a:p>
            <a:r>
              <a:rPr lang="en-US" altLang="en-US">
                <a:latin typeface="Arial" panose="020B0604020202020204" pitchFamily="34" charset="0"/>
              </a:rPr>
              <a:t>At this point in the excavation, the stormwater drainage shifted to the south.</a:t>
            </a:r>
          </a:p>
          <a:p>
            <a:endParaRPr lang="en-US" altLang="en-US">
              <a:latin typeface="Arial" panose="020B0604020202020204" pitchFamily="34" charset="0"/>
            </a:endParaRPr>
          </a:p>
          <a:p>
            <a:r>
              <a:rPr lang="en-US" altLang="en-US">
                <a:latin typeface="Arial" panose="020B0604020202020204" pitchFamily="34" charset="0"/>
              </a:rPr>
              <a:t>We installed double silt fencing around sensitive area.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9B1AE3ED-6312-4392-8C0A-21D0EB2E2537}"/>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D9892726-BB34-46D9-91F4-D2E0A2DBA5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slope was stabilized as the fill was constructed. </a:t>
            </a:r>
          </a:p>
          <a:p>
            <a:endParaRPr lang="en-US" altLang="en-US">
              <a:latin typeface="Arial" panose="020B0604020202020204" pitchFamily="34" charset="0"/>
            </a:endParaRPr>
          </a:p>
          <a:p>
            <a:r>
              <a:rPr lang="en-US" altLang="en-US">
                <a:latin typeface="Arial" panose="020B0604020202020204" pitchFamily="34" charset="0"/>
              </a:rPr>
              <a:t>We staked straw wattles, then spread coarse compost blanket, then hydromulched and seeded, before fill was completed. </a:t>
            </a:r>
          </a:p>
          <a:p>
            <a:endParaRPr lang="en-US" altLang="en-US">
              <a:latin typeface="Arial" panose="020B0604020202020204" pitchFamily="34" charset="0"/>
            </a:endParaRPr>
          </a:p>
          <a:p>
            <a:r>
              <a:rPr lang="en-US" altLang="en-US">
                <a:latin typeface="Arial" panose="020B0604020202020204" pitchFamily="34" charset="0"/>
              </a:rPr>
              <a:t>PAM was applied on the fill slopes.</a:t>
            </a:r>
          </a:p>
          <a:p>
            <a:endParaRPr lang="en-US" altLang="en-US">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D689A8B9-8067-4F45-94F8-E6F94ADC57E6}"/>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8A866C79-BCB2-4BFE-B42F-58AA4D42D8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lower slopes of the reinforced fill in the distance have been covered with coir matting, also before the fill is completed. </a:t>
            </a:r>
          </a:p>
          <a:p>
            <a:endParaRPr lang="en-US" altLang="en-US">
              <a:latin typeface="Arial" panose="020B0604020202020204" pitchFamily="34" charset="0"/>
            </a:endParaRPr>
          </a:p>
          <a:p>
            <a:r>
              <a:rPr lang="en-US" altLang="en-US">
                <a:latin typeface="Arial" panose="020B0604020202020204" pitchFamily="34" charset="0"/>
              </a:rPr>
              <a:t>Note dedicated Baker tanks to manage runoff.</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F8A4A85C-7B6D-43FD-80E8-2602501C18D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89F94AE-B9B9-4B10-A084-94EA7CB162F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331461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875750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987588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286781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616131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45730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960293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151656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49778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048460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688552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8A4A85C-7B6D-43FD-80E8-2602501C18D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3679064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17470175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4172835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00658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2887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92376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507593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31653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82443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98413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70996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46021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64422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97280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381000"/>
            <a:ext cx="77724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22060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8A4A85C-7B6D-43FD-80E8-2602501C18D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6802992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pPr>
                <a:defRPr/>
              </a:pPr>
              <a:t>‹#›</a:t>
            </a:fld>
            <a:endParaRPr lang="en-US" dirty="0"/>
          </a:p>
        </p:txBody>
      </p:sp>
    </p:spTree>
    <p:extLst>
      <p:ext uri="{BB962C8B-B14F-4D97-AF65-F5344CB8AC3E}">
        <p14:creationId xmlns:p14="http://schemas.microsoft.com/office/powerpoint/2010/main" val="12611387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pPr>
                <a:defRPr/>
              </a:pPr>
              <a:t>‹#›</a:t>
            </a:fld>
            <a:endParaRPr lang="en-US" dirty="0"/>
          </a:p>
        </p:txBody>
      </p:sp>
    </p:spTree>
    <p:extLst>
      <p:ext uri="{BB962C8B-B14F-4D97-AF65-F5344CB8AC3E}">
        <p14:creationId xmlns:p14="http://schemas.microsoft.com/office/powerpoint/2010/main" val="25570997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F549F8C-FFDC-4C77-8FB5-DC109E62B1D8}" type="slidenum">
              <a:rPr lang="en-US"/>
              <a:pPr>
                <a:defRPr/>
              </a:pPr>
              <a:t>‹#›</a:t>
            </a:fld>
            <a:endParaRPr lang="en-US"/>
          </a:p>
        </p:txBody>
      </p:sp>
    </p:spTree>
    <p:extLst>
      <p:ext uri="{BB962C8B-B14F-4D97-AF65-F5344CB8AC3E}">
        <p14:creationId xmlns:p14="http://schemas.microsoft.com/office/powerpoint/2010/main" val="31605356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DCFEFB7B-B795-46D8-A721-C2FE8B73FB81}"/>
              </a:ext>
            </a:extLst>
          </p:cNvPr>
          <p:cNvSpPr>
            <a:spLocks noGrp="1"/>
          </p:cNvSpPr>
          <p:nvPr>
            <p:ph type="dt" sz="half" idx="10"/>
          </p:nvPr>
        </p:nvSpPr>
        <p:spPr/>
        <p:txBody>
          <a:bodyPr/>
          <a:lstStyle>
            <a:lvl1pPr>
              <a:defRPr/>
            </a:lvl1pPr>
          </a:lstStyle>
          <a:p>
            <a:pPr>
              <a:defRPr/>
            </a:pPr>
            <a:fld id="{018C11C4-4D12-4884-ADE3-46D8B7A3EAB0}" type="datetimeFigureOut">
              <a:rPr lang="en-US"/>
              <a:pPr>
                <a:defRPr/>
              </a:pPr>
              <a:t>7/13/2026</a:t>
            </a:fld>
            <a:endParaRPr lang="en-US"/>
          </a:p>
        </p:txBody>
      </p:sp>
      <p:sp>
        <p:nvSpPr>
          <p:cNvPr id="5" name="Footer Placeholder 4">
            <a:extLst>
              <a:ext uri="{FF2B5EF4-FFF2-40B4-BE49-F238E27FC236}">
                <a16:creationId xmlns:a16="http://schemas.microsoft.com/office/drawing/2014/main" id="{5130BC25-56B0-4C8F-90BC-B7484949CF9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272D988-F61B-411D-87EF-84E2E2281394}"/>
              </a:ext>
            </a:extLst>
          </p:cNvPr>
          <p:cNvSpPr>
            <a:spLocks noGrp="1"/>
          </p:cNvSpPr>
          <p:nvPr>
            <p:ph type="sldNum" sz="quarter" idx="12"/>
          </p:nvPr>
        </p:nvSpPr>
        <p:spPr/>
        <p:txBody>
          <a:bodyPr/>
          <a:lstStyle>
            <a:lvl1pPr>
              <a:defRPr/>
            </a:lvl1pPr>
          </a:lstStyle>
          <a:p>
            <a:fld id="{5F90145E-83AF-43ED-B4C2-D64C5EEEF828}" type="slidenum">
              <a:rPr lang="en-US" altLang="en-US"/>
              <a:pPr/>
              <a:t>‹#›</a:t>
            </a:fld>
            <a:endParaRPr lang="en-US" altLang="en-US"/>
          </a:p>
        </p:txBody>
      </p:sp>
    </p:spTree>
    <p:extLst>
      <p:ext uri="{BB962C8B-B14F-4D97-AF65-F5344CB8AC3E}">
        <p14:creationId xmlns:p14="http://schemas.microsoft.com/office/powerpoint/2010/main" val="14721300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D8590-F862-4713-AF41-B3B3699B2BC6}"/>
              </a:ext>
            </a:extLst>
          </p:cNvPr>
          <p:cNvSpPr>
            <a:spLocks noGrp="1"/>
          </p:cNvSpPr>
          <p:nvPr>
            <p:ph type="dt" sz="half" idx="10"/>
          </p:nvPr>
        </p:nvSpPr>
        <p:spPr/>
        <p:txBody>
          <a:bodyPr/>
          <a:lstStyle>
            <a:lvl1pPr>
              <a:defRPr/>
            </a:lvl1pPr>
          </a:lstStyle>
          <a:p>
            <a:pPr>
              <a:defRPr/>
            </a:pPr>
            <a:fld id="{79E13BB6-90A4-41BC-8466-A8093DD9112F}" type="datetimeFigureOut">
              <a:rPr lang="en-US"/>
              <a:pPr>
                <a:defRPr/>
              </a:pPr>
              <a:t>7/13/2026</a:t>
            </a:fld>
            <a:endParaRPr lang="en-US"/>
          </a:p>
        </p:txBody>
      </p:sp>
      <p:sp>
        <p:nvSpPr>
          <p:cNvPr id="5" name="Footer Placeholder 4">
            <a:extLst>
              <a:ext uri="{FF2B5EF4-FFF2-40B4-BE49-F238E27FC236}">
                <a16:creationId xmlns:a16="http://schemas.microsoft.com/office/drawing/2014/main" id="{45482095-2003-4FBE-9A96-296A8AC9724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584385E-1651-4178-9DEE-1A182CF528F1}"/>
              </a:ext>
            </a:extLst>
          </p:cNvPr>
          <p:cNvSpPr>
            <a:spLocks noGrp="1"/>
          </p:cNvSpPr>
          <p:nvPr>
            <p:ph type="sldNum" sz="quarter" idx="12"/>
          </p:nvPr>
        </p:nvSpPr>
        <p:spPr/>
        <p:txBody>
          <a:bodyPr/>
          <a:lstStyle>
            <a:lvl1pPr>
              <a:defRPr/>
            </a:lvl1pPr>
          </a:lstStyle>
          <a:p>
            <a:fld id="{2A018863-A45B-4B01-A557-403BCA7A673E}" type="slidenum">
              <a:rPr lang="en-US" altLang="en-US"/>
              <a:pPr/>
              <a:t>‹#›</a:t>
            </a:fld>
            <a:endParaRPr lang="en-US" altLang="en-US"/>
          </a:p>
        </p:txBody>
      </p:sp>
    </p:spTree>
    <p:extLst>
      <p:ext uri="{BB962C8B-B14F-4D97-AF65-F5344CB8AC3E}">
        <p14:creationId xmlns:p14="http://schemas.microsoft.com/office/powerpoint/2010/main" val="39013599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A36835B-E1E2-4265-B0D9-8F2943093D7E}"/>
              </a:ext>
            </a:extLst>
          </p:cNvPr>
          <p:cNvSpPr>
            <a:spLocks noGrp="1"/>
          </p:cNvSpPr>
          <p:nvPr>
            <p:ph type="dt" sz="half" idx="10"/>
          </p:nvPr>
        </p:nvSpPr>
        <p:spPr/>
        <p:txBody>
          <a:bodyPr/>
          <a:lstStyle>
            <a:lvl1pPr>
              <a:defRPr/>
            </a:lvl1pPr>
          </a:lstStyle>
          <a:p>
            <a:pPr>
              <a:defRPr/>
            </a:pPr>
            <a:fld id="{4513E6C6-3AD2-4E68-8F0A-F936A25FB5DD}" type="datetimeFigureOut">
              <a:rPr lang="en-US"/>
              <a:pPr>
                <a:defRPr/>
              </a:pPr>
              <a:t>7/13/2026</a:t>
            </a:fld>
            <a:endParaRPr lang="en-US"/>
          </a:p>
        </p:txBody>
      </p:sp>
      <p:sp>
        <p:nvSpPr>
          <p:cNvPr id="5" name="Footer Placeholder 4">
            <a:extLst>
              <a:ext uri="{FF2B5EF4-FFF2-40B4-BE49-F238E27FC236}">
                <a16:creationId xmlns:a16="http://schemas.microsoft.com/office/drawing/2014/main" id="{66E4A360-1270-4326-99ED-6AD0E8A6DA2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50DDE22-8DE7-4087-B979-F87A6EBB7CF8}"/>
              </a:ext>
            </a:extLst>
          </p:cNvPr>
          <p:cNvSpPr>
            <a:spLocks noGrp="1"/>
          </p:cNvSpPr>
          <p:nvPr>
            <p:ph type="sldNum" sz="quarter" idx="12"/>
          </p:nvPr>
        </p:nvSpPr>
        <p:spPr/>
        <p:txBody>
          <a:bodyPr/>
          <a:lstStyle>
            <a:lvl1pPr>
              <a:defRPr/>
            </a:lvl1pPr>
          </a:lstStyle>
          <a:p>
            <a:fld id="{4497FA69-DC93-43BF-A7EB-D211BA45D4B3}" type="slidenum">
              <a:rPr lang="en-US" altLang="en-US"/>
              <a:pPr/>
              <a:t>‹#›</a:t>
            </a:fld>
            <a:endParaRPr lang="en-US" altLang="en-US"/>
          </a:p>
        </p:txBody>
      </p:sp>
    </p:spTree>
    <p:extLst>
      <p:ext uri="{BB962C8B-B14F-4D97-AF65-F5344CB8AC3E}">
        <p14:creationId xmlns:p14="http://schemas.microsoft.com/office/powerpoint/2010/main" val="6130083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2FC796F-5F24-4560-928A-74E1F36AC6A6}"/>
              </a:ext>
            </a:extLst>
          </p:cNvPr>
          <p:cNvSpPr>
            <a:spLocks noGrp="1"/>
          </p:cNvSpPr>
          <p:nvPr>
            <p:ph type="dt" sz="half" idx="10"/>
          </p:nvPr>
        </p:nvSpPr>
        <p:spPr/>
        <p:txBody>
          <a:bodyPr/>
          <a:lstStyle>
            <a:lvl1pPr>
              <a:defRPr/>
            </a:lvl1pPr>
          </a:lstStyle>
          <a:p>
            <a:pPr>
              <a:defRPr/>
            </a:pPr>
            <a:fld id="{FD326595-479C-4B85-B2E8-1135E4D467E9}" type="datetimeFigureOut">
              <a:rPr lang="en-US"/>
              <a:pPr>
                <a:defRPr/>
              </a:pPr>
              <a:t>7/13/2026</a:t>
            </a:fld>
            <a:endParaRPr lang="en-US"/>
          </a:p>
        </p:txBody>
      </p:sp>
      <p:sp>
        <p:nvSpPr>
          <p:cNvPr id="6" name="Footer Placeholder 4">
            <a:extLst>
              <a:ext uri="{FF2B5EF4-FFF2-40B4-BE49-F238E27FC236}">
                <a16:creationId xmlns:a16="http://schemas.microsoft.com/office/drawing/2014/main" id="{982EDB61-7DC6-4D1D-93DA-0F4A450C556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C5B7EE6-1513-4018-B00B-CF5366B73327}"/>
              </a:ext>
            </a:extLst>
          </p:cNvPr>
          <p:cNvSpPr>
            <a:spLocks noGrp="1"/>
          </p:cNvSpPr>
          <p:nvPr>
            <p:ph type="sldNum" sz="quarter" idx="12"/>
          </p:nvPr>
        </p:nvSpPr>
        <p:spPr/>
        <p:txBody>
          <a:bodyPr/>
          <a:lstStyle>
            <a:lvl1pPr>
              <a:defRPr/>
            </a:lvl1pPr>
          </a:lstStyle>
          <a:p>
            <a:fld id="{2B2DE3FC-078C-4A5A-9E09-1BE8F1F12D4D}" type="slidenum">
              <a:rPr lang="en-US" altLang="en-US"/>
              <a:pPr/>
              <a:t>‹#›</a:t>
            </a:fld>
            <a:endParaRPr lang="en-US" altLang="en-US"/>
          </a:p>
        </p:txBody>
      </p:sp>
    </p:spTree>
    <p:extLst>
      <p:ext uri="{BB962C8B-B14F-4D97-AF65-F5344CB8AC3E}">
        <p14:creationId xmlns:p14="http://schemas.microsoft.com/office/powerpoint/2010/main" val="34697099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ED5BE31-E2EE-4D48-B3A0-F3BB3FD771AE}"/>
              </a:ext>
            </a:extLst>
          </p:cNvPr>
          <p:cNvSpPr>
            <a:spLocks noGrp="1"/>
          </p:cNvSpPr>
          <p:nvPr>
            <p:ph type="dt" sz="half" idx="10"/>
          </p:nvPr>
        </p:nvSpPr>
        <p:spPr/>
        <p:txBody>
          <a:bodyPr/>
          <a:lstStyle>
            <a:lvl1pPr>
              <a:defRPr/>
            </a:lvl1pPr>
          </a:lstStyle>
          <a:p>
            <a:pPr>
              <a:defRPr/>
            </a:pPr>
            <a:fld id="{2F346F75-0F1A-4FC3-9EF3-1C903BA50F0A}" type="datetimeFigureOut">
              <a:rPr lang="en-US"/>
              <a:pPr>
                <a:defRPr/>
              </a:pPr>
              <a:t>7/13/2026</a:t>
            </a:fld>
            <a:endParaRPr lang="en-US"/>
          </a:p>
        </p:txBody>
      </p:sp>
      <p:sp>
        <p:nvSpPr>
          <p:cNvPr id="8" name="Footer Placeholder 4">
            <a:extLst>
              <a:ext uri="{FF2B5EF4-FFF2-40B4-BE49-F238E27FC236}">
                <a16:creationId xmlns:a16="http://schemas.microsoft.com/office/drawing/2014/main" id="{6DB82D50-B351-4E31-8D10-41EBFD92A297}"/>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166C2EE-6FC3-40B5-86E0-38343448E1D4}"/>
              </a:ext>
            </a:extLst>
          </p:cNvPr>
          <p:cNvSpPr>
            <a:spLocks noGrp="1"/>
          </p:cNvSpPr>
          <p:nvPr>
            <p:ph type="sldNum" sz="quarter" idx="12"/>
          </p:nvPr>
        </p:nvSpPr>
        <p:spPr/>
        <p:txBody>
          <a:bodyPr/>
          <a:lstStyle>
            <a:lvl1pPr>
              <a:defRPr/>
            </a:lvl1pPr>
          </a:lstStyle>
          <a:p>
            <a:fld id="{88651307-2549-4574-AD09-9CC52FD39EB7}" type="slidenum">
              <a:rPr lang="en-US" altLang="en-US"/>
              <a:pPr/>
              <a:t>‹#›</a:t>
            </a:fld>
            <a:endParaRPr lang="en-US" altLang="en-US"/>
          </a:p>
        </p:txBody>
      </p:sp>
    </p:spTree>
    <p:extLst>
      <p:ext uri="{BB962C8B-B14F-4D97-AF65-F5344CB8AC3E}">
        <p14:creationId xmlns:p14="http://schemas.microsoft.com/office/powerpoint/2010/main" val="18551883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0019CE5-25C9-48EE-AD98-56DDE2BB9EA6}"/>
              </a:ext>
            </a:extLst>
          </p:cNvPr>
          <p:cNvSpPr>
            <a:spLocks noGrp="1"/>
          </p:cNvSpPr>
          <p:nvPr>
            <p:ph type="dt" sz="half" idx="10"/>
          </p:nvPr>
        </p:nvSpPr>
        <p:spPr/>
        <p:txBody>
          <a:bodyPr/>
          <a:lstStyle>
            <a:lvl1pPr>
              <a:defRPr/>
            </a:lvl1pPr>
          </a:lstStyle>
          <a:p>
            <a:pPr>
              <a:defRPr/>
            </a:pPr>
            <a:fld id="{C1EB5593-A79C-4E01-8593-83EC35ECCE92}" type="datetimeFigureOut">
              <a:rPr lang="en-US"/>
              <a:pPr>
                <a:defRPr/>
              </a:pPr>
              <a:t>7/13/2026</a:t>
            </a:fld>
            <a:endParaRPr lang="en-US"/>
          </a:p>
        </p:txBody>
      </p:sp>
      <p:sp>
        <p:nvSpPr>
          <p:cNvPr id="4" name="Footer Placeholder 4">
            <a:extLst>
              <a:ext uri="{FF2B5EF4-FFF2-40B4-BE49-F238E27FC236}">
                <a16:creationId xmlns:a16="http://schemas.microsoft.com/office/drawing/2014/main" id="{7E325259-0D46-4778-844A-BCE7BEEEB3F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9A7FAEC-94FB-4647-8E50-439055B55FB0}"/>
              </a:ext>
            </a:extLst>
          </p:cNvPr>
          <p:cNvSpPr>
            <a:spLocks noGrp="1"/>
          </p:cNvSpPr>
          <p:nvPr>
            <p:ph type="sldNum" sz="quarter" idx="12"/>
          </p:nvPr>
        </p:nvSpPr>
        <p:spPr/>
        <p:txBody>
          <a:bodyPr/>
          <a:lstStyle>
            <a:lvl1pPr>
              <a:defRPr/>
            </a:lvl1pPr>
          </a:lstStyle>
          <a:p>
            <a:fld id="{4D601109-C58C-45BF-BC30-76C5597C3A14}" type="slidenum">
              <a:rPr lang="en-US" altLang="en-US"/>
              <a:pPr/>
              <a:t>‹#›</a:t>
            </a:fld>
            <a:endParaRPr lang="en-US" altLang="en-US"/>
          </a:p>
        </p:txBody>
      </p:sp>
    </p:spTree>
    <p:extLst>
      <p:ext uri="{BB962C8B-B14F-4D97-AF65-F5344CB8AC3E}">
        <p14:creationId xmlns:p14="http://schemas.microsoft.com/office/powerpoint/2010/main" val="12004681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B93C9AC-703C-4FA7-B158-27F1D7725CAD}"/>
              </a:ext>
            </a:extLst>
          </p:cNvPr>
          <p:cNvSpPr>
            <a:spLocks noGrp="1"/>
          </p:cNvSpPr>
          <p:nvPr>
            <p:ph type="dt" sz="half" idx="10"/>
          </p:nvPr>
        </p:nvSpPr>
        <p:spPr/>
        <p:txBody>
          <a:bodyPr/>
          <a:lstStyle>
            <a:lvl1pPr>
              <a:defRPr/>
            </a:lvl1pPr>
          </a:lstStyle>
          <a:p>
            <a:pPr>
              <a:defRPr/>
            </a:pPr>
            <a:fld id="{B8A39DBB-15F1-4D1C-947B-BBA240B2B158}" type="datetimeFigureOut">
              <a:rPr lang="en-US"/>
              <a:pPr>
                <a:defRPr/>
              </a:pPr>
              <a:t>7/13/2026</a:t>
            </a:fld>
            <a:endParaRPr lang="en-US"/>
          </a:p>
        </p:txBody>
      </p:sp>
      <p:sp>
        <p:nvSpPr>
          <p:cNvPr id="3" name="Footer Placeholder 4">
            <a:extLst>
              <a:ext uri="{FF2B5EF4-FFF2-40B4-BE49-F238E27FC236}">
                <a16:creationId xmlns:a16="http://schemas.microsoft.com/office/drawing/2014/main" id="{374E90DC-E490-4648-AF2B-226CB7CB7EE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77AD7ABB-78E6-4E50-B543-48233068003B}"/>
              </a:ext>
            </a:extLst>
          </p:cNvPr>
          <p:cNvSpPr>
            <a:spLocks noGrp="1"/>
          </p:cNvSpPr>
          <p:nvPr>
            <p:ph type="sldNum" sz="quarter" idx="12"/>
          </p:nvPr>
        </p:nvSpPr>
        <p:spPr/>
        <p:txBody>
          <a:bodyPr/>
          <a:lstStyle>
            <a:lvl1pPr>
              <a:defRPr/>
            </a:lvl1pPr>
          </a:lstStyle>
          <a:p>
            <a:fld id="{D2E01F6A-C44A-49EB-86C1-48E20657FAA7}" type="slidenum">
              <a:rPr lang="en-US" altLang="en-US"/>
              <a:pPr/>
              <a:t>‹#›</a:t>
            </a:fld>
            <a:endParaRPr lang="en-US" altLang="en-US"/>
          </a:p>
        </p:txBody>
      </p:sp>
    </p:spTree>
    <p:extLst>
      <p:ext uri="{BB962C8B-B14F-4D97-AF65-F5344CB8AC3E}">
        <p14:creationId xmlns:p14="http://schemas.microsoft.com/office/powerpoint/2010/main" val="33833196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A91C6BC-5948-4F90-93D9-C107DA6A256B}"/>
              </a:ext>
            </a:extLst>
          </p:cNvPr>
          <p:cNvSpPr>
            <a:spLocks noGrp="1"/>
          </p:cNvSpPr>
          <p:nvPr>
            <p:ph type="dt" sz="half" idx="10"/>
          </p:nvPr>
        </p:nvSpPr>
        <p:spPr/>
        <p:txBody>
          <a:bodyPr/>
          <a:lstStyle>
            <a:lvl1pPr>
              <a:defRPr/>
            </a:lvl1pPr>
          </a:lstStyle>
          <a:p>
            <a:pPr>
              <a:defRPr/>
            </a:pPr>
            <a:fld id="{83C7F872-1A9F-427D-9725-8468237C6301}" type="datetimeFigureOut">
              <a:rPr lang="en-US"/>
              <a:pPr>
                <a:defRPr/>
              </a:pPr>
              <a:t>7/13/2026</a:t>
            </a:fld>
            <a:endParaRPr lang="en-US"/>
          </a:p>
        </p:txBody>
      </p:sp>
      <p:sp>
        <p:nvSpPr>
          <p:cNvPr id="6" name="Footer Placeholder 4">
            <a:extLst>
              <a:ext uri="{FF2B5EF4-FFF2-40B4-BE49-F238E27FC236}">
                <a16:creationId xmlns:a16="http://schemas.microsoft.com/office/drawing/2014/main" id="{CDB6382D-9BB3-4B0B-B0E4-3F285C0339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B7BED7-220E-49C8-BD2C-CE35A36FB8DC}"/>
              </a:ext>
            </a:extLst>
          </p:cNvPr>
          <p:cNvSpPr>
            <a:spLocks noGrp="1"/>
          </p:cNvSpPr>
          <p:nvPr>
            <p:ph type="sldNum" sz="quarter" idx="12"/>
          </p:nvPr>
        </p:nvSpPr>
        <p:spPr/>
        <p:txBody>
          <a:bodyPr/>
          <a:lstStyle>
            <a:lvl1pPr>
              <a:defRPr/>
            </a:lvl1pPr>
          </a:lstStyle>
          <a:p>
            <a:fld id="{6B12C3CB-B392-47E3-82B3-94D29E48A527}" type="slidenum">
              <a:rPr lang="en-US" altLang="en-US"/>
              <a:pPr/>
              <a:t>‹#›</a:t>
            </a:fld>
            <a:endParaRPr lang="en-US" altLang="en-US"/>
          </a:p>
        </p:txBody>
      </p:sp>
    </p:spTree>
    <p:extLst>
      <p:ext uri="{BB962C8B-B14F-4D97-AF65-F5344CB8AC3E}">
        <p14:creationId xmlns:p14="http://schemas.microsoft.com/office/powerpoint/2010/main" val="121016185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6C8885B8-DD17-4BD0-94DE-E728FBA1F51B}"/>
              </a:ext>
            </a:extLst>
          </p:cNvPr>
          <p:cNvSpPr>
            <a:spLocks noGrp="1"/>
          </p:cNvSpPr>
          <p:nvPr>
            <p:ph type="dt" sz="half" idx="10"/>
          </p:nvPr>
        </p:nvSpPr>
        <p:spPr/>
        <p:txBody>
          <a:bodyPr/>
          <a:lstStyle>
            <a:lvl1pPr>
              <a:defRPr/>
            </a:lvl1pPr>
          </a:lstStyle>
          <a:p>
            <a:pPr>
              <a:defRPr/>
            </a:pPr>
            <a:fld id="{67640C25-5B08-4CC2-88D9-C52CADD159DF}" type="datetimeFigureOut">
              <a:rPr lang="en-US"/>
              <a:pPr>
                <a:defRPr/>
              </a:pPr>
              <a:t>7/13/2026</a:t>
            </a:fld>
            <a:endParaRPr lang="en-US"/>
          </a:p>
        </p:txBody>
      </p:sp>
      <p:sp>
        <p:nvSpPr>
          <p:cNvPr id="6" name="Footer Placeholder 4">
            <a:extLst>
              <a:ext uri="{FF2B5EF4-FFF2-40B4-BE49-F238E27FC236}">
                <a16:creationId xmlns:a16="http://schemas.microsoft.com/office/drawing/2014/main" id="{8C47B143-873B-4A99-9604-914D813EEDD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E504971-CB98-4019-B77F-B8376CB383D2}"/>
              </a:ext>
            </a:extLst>
          </p:cNvPr>
          <p:cNvSpPr>
            <a:spLocks noGrp="1"/>
          </p:cNvSpPr>
          <p:nvPr>
            <p:ph type="sldNum" sz="quarter" idx="12"/>
          </p:nvPr>
        </p:nvSpPr>
        <p:spPr/>
        <p:txBody>
          <a:bodyPr/>
          <a:lstStyle>
            <a:lvl1pPr>
              <a:defRPr/>
            </a:lvl1pPr>
          </a:lstStyle>
          <a:p>
            <a:fld id="{B6D8B876-73E7-4254-8B3A-C06E10D63798}" type="slidenum">
              <a:rPr lang="en-US" altLang="en-US"/>
              <a:pPr/>
              <a:t>‹#›</a:t>
            </a:fld>
            <a:endParaRPr lang="en-US" altLang="en-US"/>
          </a:p>
        </p:txBody>
      </p:sp>
    </p:spTree>
    <p:extLst>
      <p:ext uri="{BB962C8B-B14F-4D97-AF65-F5344CB8AC3E}">
        <p14:creationId xmlns:p14="http://schemas.microsoft.com/office/powerpoint/2010/main" val="33919381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2BE0C-E92F-413E-9888-363690C7273F}"/>
              </a:ext>
            </a:extLst>
          </p:cNvPr>
          <p:cNvSpPr>
            <a:spLocks noGrp="1"/>
          </p:cNvSpPr>
          <p:nvPr>
            <p:ph type="dt" sz="half" idx="10"/>
          </p:nvPr>
        </p:nvSpPr>
        <p:spPr/>
        <p:txBody>
          <a:bodyPr/>
          <a:lstStyle>
            <a:lvl1pPr>
              <a:defRPr/>
            </a:lvl1pPr>
          </a:lstStyle>
          <a:p>
            <a:pPr>
              <a:defRPr/>
            </a:pPr>
            <a:fld id="{FC5CEB5E-8CB1-4E50-BA33-D2DC569387EB}" type="datetimeFigureOut">
              <a:rPr lang="en-US"/>
              <a:pPr>
                <a:defRPr/>
              </a:pPr>
              <a:t>7/13/2026</a:t>
            </a:fld>
            <a:endParaRPr lang="en-US"/>
          </a:p>
        </p:txBody>
      </p:sp>
      <p:sp>
        <p:nvSpPr>
          <p:cNvPr id="5" name="Footer Placeholder 4">
            <a:extLst>
              <a:ext uri="{FF2B5EF4-FFF2-40B4-BE49-F238E27FC236}">
                <a16:creationId xmlns:a16="http://schemas.microsoft.com/office/drawing/2014/main" id="{06694969-8EB0-44C1-9F21-CE0928B854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BDB67E8-9D43-4FB9-9F65-2B9E17F32E7A}"/>
              </a:ext>
            </a:extLst>
          </p:cNvPr>
          <p:cNvSpPr>
            <a:spLocks noGrp="1"/>
          </p:cNvSpPr>
          <p:nvPr>
            <p:ph type="sldNum" sz="quarter" idx="12"/>
          </p:nvPr>
        </p:nvSpPr>
        <p:spPr/>
        <p:txBody>
          <a:bodyPr/>
          <a:lstStyle>
            <a:lvl1pPr>
              <a:defRPr/>
            </a:lvl1pPr>
          </a:lstStyle>
          <a:p>
            <a:fld id="{6ABBA753-D834-475E-AA3E-B40B91C5F69D}" type="slidenum">
              <a:rPr lang="en-US" altLang="en-US"/>
              <a:pPr/>
              <a:t>‹#›</a:t>
            </a:fld>
            <a:endParaRPr lang="en-US" altLang="en-US"/>
          </a:p>
        </p:txBody>
      </p:sp>
    </p:spTree>
    <p:extLst>
      <p:ext uri="{BB962C8B-B14F-4D97-AF65-F5344CB8AC3E}">
        <p14:creationId xmlns:p14="http://schemas.microsoft.com/office/powerpoint/2010/main" val="36611691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D89E69-4945-4257-BB6D-E8C03183D844}"/>
              </a:ext>
            </a:extLst>
          </p:cNvPr>
          <p:cNvSpPr>
            <a:spLocks noGrp="1"/>
          </p:cNvSpPr>
          <p:nvPr>
            <p:ph type="dt" sz="half" idx="10"/>
          </p:nvPr>
        </p:nvSpPr>
        <p:spPr/>
        <p:txBody>
          <a:bodyPr/>
          <a:lstStyle>
            <a:lvl1pPr>
              <a:defRPr/>
            </a:lvl1pPr>
          </a:lstStyle>
          <a:p>
            <a:pPr>
              <a:defRPr/>
            </a:pPr>
            <a:fld id="{6664A96D-B677-44A2-AA22-875849FA4D58}" type="datetimeFigureOut">
              <a:rPr lang="en-US"/>
              <a:pPr>
                <a:defRPr/>
              </a:pPr>
              <a:t>7/13/2026</a:t>
            </a:fld>
            <a:endParaRPr lang="en-US"/>
          </a:p>
        </p:txBody>
      </p:sp>
      <p:sp>
        <p:nvSpPr>
          <p:cNvPr id="5" name="Footer Placeholder 4">
            <a:extLst>
              <a:ext uri="{FF2B5EF4-FFF2-40B4-BE49-F238E27FC236}">
                <a16:creationId xmlns:a16="http://schemas.microsoft.com/office/drawing/2014/main" id="{2CDB2E99-40A5-426E-8DCA-EFDB5A00C1E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1A34AE0-C8E5-4CB2-AC5B-786FB00437B6}"/>
              </a:ext>
            </a:extLst>
          </p:cNvPr>
          <p:cNvSpPr>
            <a:spLocks noGrp="1"/>
          </p:cNvSpPr>
          <p:nvPr>
            <p:ph type="sldNum" sz="quarter" idx="12"/>
          </p:nvPr>
        </p:nvSpPr>
        <p:spPr/>
        <p:txBody>
          <a:bodyPr/>
          <a:lstStyle>
            <a:lvl1pPr>
              <a:defRPr/>
            </a:lvl1pPr>
          </a:lstStyle>
          <a:p>
            <a:fld id="{6137D6F4-7471-4A20-807B-7CC5AD746344}" type="slidenum">
              <a:rPr lang="en-US" altLang="en-US"/>
              <a:pPr/>
              <a:t>‹#›</a:t>
            </a:fld>
            <a:endParaRPr lang="en-US" altLang="en-US"/>
          </a:p>
        </p:txBody>
      </p:sp>
    </p:spTree>
    <p:extLst>
      <p:ext uri="{BB962C8B-B14F-4D97-AF65-F5344CB8AC3E}">
        <p14:creationId xmlns:p14="http://schemas.microsoft.com/office/powerpoint/2010/main" val="9903768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78D953FC-59AB-448D-B05A-9F9B95CB0A04}"/>
              </a:ext>
            </a:extLst>
          </p:cNvPr>
          <p:cNvSpPr>
            <a:spLocks noGrp="1" noChangeArrowheads="1"/>
          </p:cNvSpPr>
          <p:nvPr>
            <p:ph type="dt" sz="half" idx="10"/>
          </p:nvPr>
        </p:nvSpPr>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89B378A5-E2D0-4A43-8E65-057E4447000A}"/>
              </a:ext>
            </a:extLst>
          </p:cNvPr>
          <p:cNvSpPr>
            <a:spLocks noGrp="1" noChangeArrowheads="1"/>
          </p:cNvSpPr>
          <p:nvPr>
            <p:ph type="ftr" sz="quarter" idx="11"/>
          </p:nvPr>
        </p:nvSpPr>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AFE85727-440F-43C2-8BB2-F2231D682B70}"/>
              </a:ext>
            </a:extLst>
          </p:cNvPr>
          <p:cNvSpPr>
            <a:spLocks noGrp="1" noChangeArrowheads="1"/>
          </p:cNvSpPr>
          <p:nvPr>
            <p:ph type="sldNum" sz="quarter" idx="12"/>
          </p:nvPr>
        </p:nvSpPr>
        <p:spPr/>
        <p:txBody>
          <a:bodyPr/>
          <a:lstStyle>
            <a:lvl1pPr>
              <a:defRPr/>
            </a:lvl1pPr>
          </a:lstStyle>
          <a:p>
            <a:fld id="{CDF26044-DEFC-4A74-8C00-FCBD9269AD9C}" type="slidenum">
              <a:rPr lang="en-US" altLang="en-US"/>
              <a:pPr/>
              <a:t>‹#›</a:t>
            </a:fld>
            <a:endParaRPr lang="en-US" altLang="en-US"/>
          </a:p>
        </p:txBody>
      </p:sp>
    </p:spTree>
    <p:extLst>
      <p:ext uri="{BB962C8B-B14F-4D97-AF65-F5344CB8AC3E}">
        <p14:creationId xmlns:p14="http://schemas.microsoft.com/office/powerpoint/2010/main" val="25806976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6">
            <a:extLst>
              <a:ext uri="{FF2B5EF4-FFF2-40B4-BE49-F238E27FC236}">
                <a16:creationId xmlns:a16="http://schemas.microsoft.com/office/drawing/2014/main" id="{AED33208-E7E0-40D1-B521-96AC6C358E37}"/>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7">
            <a:extLst>
              <a:ext uri="{FF2B5EF4-FFF2-40B4-BE49-F238E27FC236}">
                <a16:creationId xmlns:a16="http://schemas.microsoft.com/office/drawing/2014/main" id="{DC6B1979-5ECC-4446-BB90-4ACDE1CD4A15}"/>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8">
            <a:extLst>
              <a:ext uri="{FF2B5EF4-FFF2-40B4-BE49-F238E27FC236}">
                <a16:creationId xmlns:a16="http://schemas.microsoft.com/office/drawing/2014/main" id="{D90A4322-4671-4B1F-91B8-9F6F5FB5750A}"/>
              </a:ext>
            </a:extLst>
          </p:cNvPr>
          <p:cNvSpPr>
            <a:spLocks noGrp="1" noChangeArrowheads="1"/>
          </p:cNvSpPr>
          <p:nvPr>
            <p:ph type="sldNum" sz="quarter" idx="12"/>
          </p:nvPr>
        </p:nvSpPr>
        <p:spPr/>
        <p:txBody>
          <a:bodyPr/>
          <a:lstStyle>
            <a:lvl1pPr>
              <a:defRPr/>
            </a:lvl1pPr>
          </a:lstStyle>
          <a:p>
            <a:fld id="{6FFE10DC-ADFF-4B7D-AD32-D6C5206A9BD1}" type="slidenum">
              <a:rPr lang="en-US" altLang="en-US"/>
              <a:pPr/>
              <a:t>‹#›</a:t>
            </a:fld>
            <a:endParaRPr lang="en-US" altLang="en-US"/>
          </a:p>
        </p:txBody>
      </p:sp>
    </p:spTree>
    <p:extLst>
      <p:ext uri="{BB962C8B-B14F-4D97-AF65-F5344CB8AC3E}">
        <p14:creationId xmlns:p14="http://schemas.microsoft.com/office/powerpoint/2010/main" val="33036267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6">
            <a:extLst>
              <a:ext uri="{FF2B5EF4-FFF2-40B4-BE49-F238E27FC236}">
                <a16:creationId xmlns:a16="http://schemas.microsoft.com/office/drawing/2014/main" id="{CBE3169F-0060-4715-A52F-010721A1F842}"/>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7">
            <a:extLst>
              <a:ext uri="{FF2B5EF4-FFF2-40B4-BE49-F238E27FC236}">
                <a16:creationId xmlns:a16="http://schemas.microsoft.com/office/drawing/2014/main" id="{132375BC-0A08-443E-AC29-4D3A339102CB}"/>
              </a:ext>
            </a:extLst>
          </p:cNvPr>
          <p:cNvSpPr>
            <a:spLocks noGrp="1" noChangeArrowheads="1"/>
          </p:cNvSpPr>
          <p:nvPr>
            <p:ph type="ftr" sz="quarter" idx="11"/>
          </p:nvPr>
        </p:nvSpPr>
        <p:spPr/>
        <p:txBody>
          <a:bodyPr/>
          <a:lstStyle>
            <a:lvl1pPr>
              <a:defRPr/>
            </a:lvl1pPr>
          </a:lstStyle>
          <a:p>
            <a:pPr>
              <a:defRPr/>
            </a:pPr>
            <a:endParaRPr lang="en-US"/>
          </a:p>
        </p:txBody>
      </p:sp>
      <p:sp>
        <p:nvSpPr>
          <p:cNvPr id="7" name="Slide Number Placeholder 8">
            <a:extLst>
              <a:ext uri="{FF2B5EF4-FFF2-40B4-BE49-F238E27FC236}">
                <a16:creationId xmlns:a16="http://schemas.microsoft.com/office/drawing/2014/main" id="{0FC06080-4EF0-405E-8069-5708EB7B580B}"/>
              </a:ext>
            </a:extLst>
          </p:cNvPr>
          <p:cNvSpPr>
            <a:spLocks noGrp="1" noChangeArrowheads="1"/>
          </p:cNvSpPr>
          <p:nvPr>
            <p:ph type="sldNum" sz="quarter" idx="12"/>
          </p:nvPr>
        </p:nvSpPr>
        <p:spPr/>
        <p:txBody>
          <a:bodyPr/>
          <a:lstStyle>
            <a:lvl1pPr>
              <a:defRPr/>
            </a:lvl1pPr>
          </a:lstStyle>
          <a:p>
            <a:fld id="{EDD7F0A1-561D-40AB-84C6-F687FDB3CCF8}" type="slidenum">
              <a:rPr lang="en-US" altLang="en-US"/>
              <a:pPr/>
              <a:t>‹#›</a:t>
            </a:fld>
            <a:endParaRPr lang="en-US" altLang="en-US"/>
          </a:p>
        </p:txBody>
      </p:sp>
    </p:spTree>
    <p:extLst>
      <p:ext uri="{BB962C8B-B14F-4D97-AF65-F5344CB8AC3E}">
        <p14:creationId xmlns:p14="http://schemas.microsoft.com/office/powerpoint/2010/main" val="21244535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71233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94851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708394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0795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12045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3286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17199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19210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00866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71128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98097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pPr>
                <a:defRPr/>
              </a:pPr>
              <a:t>‹#›</a:t>
            </a:fld>
            <a:endParaRPr lang="en-US" dirty="0"/>
          </a:p>
        </p:txBody>
      </p:sp>
    </p:spTree>
    <p:extLst>
      <p:ext uri="{BB962C8B-B14F-4D97-AF65-F5344CB8AC3E}">
        <p14:creationId xmlns:p14="http://schemas.microsoft.com/office/powerpoint/2010/main" val="32073675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7A3FC8F4-CD7F-4563-A542-9D71C7351ED3}" type="slidenum">
              <a:rPr lang="en-US"/>
              <a:pPr>
                <a:defRPr/>
              </a:pPr>
              <a:t>‹#›</a:t>
            </a:fld>
            <a:endParaRPr lang="en-US" dirty="0"/>
          </a:p>
        </p:txBody>
      </p:sp>
    </p:spTree>
    <p:extLst>
      <p:ext uri="{BB962C8B-B14F-4D97-AF65-F5344CB8AC3E}">
        <p14:creationId xmlns:p14="http://schemas.microsoft.com/office/powerpoint/2010/main" val="1509199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pPr>
                <a:defRPr/>
              </a:pPr>
              <a:t>‹#›</a:t>
            </a:fld>
            <a:endParaRPr lang="en-US" dirty="0"/>
          </a:p>
        </p:txBody>
      </p:sp>
    </p:spTree>
    <p:extLst>
      <p:ext uri="{BB962C8B-B14F-4D97-AF65-F5344CB8AC3E}">
        <p14:creationId xmlns:p14="http://schemas.microsoft.com/office/powerpoint/2010/main" val="16378997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0C6D0EC-0351-4DF4-9A24-A5F7B7A88033}" type="slidenum">
              <a:rPr lang="en-US"/>
              <a:pPr>
                <a:defRPr/>
              </a:pPr>
              <a:t>‹#›</a:t>
            </a:fld>
            <a:endParaRPr lang="en-US"/>
          </a:p>
        </p:txBody>
      </p:sp>
    </p:spTree>
    <p:extLst>
      <p:ext uri="{BB962C8B-B14F-4D97-AF65-F5344CB8AC3E}">
        <p14:creationId xmlns:p14="http://schemas.microsoft.com/office/powerpoint/2010/main" val="29126619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able Placeholder 2"/>
          <p:cNvSpPr>
            <a:spLocks noGrp="1"/>
          </p:cNvSpPr>
          <p:nvPr>
            <p:ph type="tbl" idx="1"/>
          </p:nvPr>
        </p:nvSpPr>
        <p:spPr>
          <a:xfrm>
            <a:off x="457200" y="1981200"/>
            <a:ext cx="82296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605DBD-3538-40C0-A7B0-04356120BC1E}" type="slidenum">
              <a:rPr lang="en-US"/>
              <a:pPr>
                <a:defRPr/>
              </a:pPr>
              <a:t>‹#›</a:t>
            </a:fld>
            <a:endParaRPr lang="en-US"/>
          </a:p>
        </p:txBody>
      </p:sp>
    </p:spTree>
    <p:extLst>
      <p:ext uri="{BB962C8B-B14F-4D97-AF65-F5344CB8AC3E}">
        <p14:creationId xmlns:p14="http://schemas.microsoft.com/office/powerpoint/2010/main" val="1631943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4.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5.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42500520"/>
      </p:ext>
    </p:extLst>
  </p:cSld>
  <p:clrMap bg1="dk1" tx1="lt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3735287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22" name="Title Placeholder 1">
            <a:extLst>
              <a:ext uri="{FF2B5EF4-FFF2-40B4-BE49-F238E27FC236}">
                <a16:creationId xmlns:a16="http://schemas.microsoft.com/office/drawing/2014/main" id="{959F5EC8-33BF-4137-9B8A-31A5B7FA5C6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3" name="Text Placeholder 2">
            <a:extLst>
              <a:ext uri="{FF2B5EF4-FFF2-40B4-BE49-F238E27FC236}">
                <a16:creationId xmlns:a16="http://schemas.microsoft.com/office/drawing/2014/main" id="{88660A6B-28B4-4979-8766-A9048965B32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B8083DDC-2EEC-46DC-BBFB-822DE1FD230B}"/>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ED920A76-9B0F-4DDB-B4ED-D9798EDD863B}" type="datetimeFigureOut">
              <a:rPr lang="en-US"/>
              <a:pPr>
                <a:defRPr/>
              </a:pPr>
              <a:t>7/13/2026</a:t>
            </a:fld>
            <a:endParaRPr lang="en-US"/>
          </a:p>
        </p:txBody>
      </p:sp>
      <p:sp>
        <p:nvSpPr>
          <p:cNvPr id="5" name="Footer Placeholder 4">
            <a:extLst>
              <a:ext uri="{FF2B5EF4-FFF2-40B4-BE49-F238E27FC236}">
                <a16:creationId xmlns:a16="http://schemas.microsoft.com/office/drawing/2014/main" id="{2327E684-2119-4F40-A5FD-6BF4CD7477AE}"/>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a:extLst>
              <a:ext uri="{FF2B5EF4-FFF2-40B4-BE49-F238E27FC236}">
                <a16:creationId xmlns:a16="http://schemas.microsoft.com/office/drawing/2014/main" id="{D1AA8717-0C66-41BB-A765-34837F76D5E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fld id="{30585A8B-DB80-46D3-9AAF-D2A8110AC763}" type="slidenum">
              <a:rPr lang="en-US" altLang="en-US"/>
              <a:pPr/>
              <a:t>‹#›</a:t>
            </a:fld>
            <a:endParaRPr lang="en-US" altLang="en-US"/>
          </a:p>
        </p:txBody>
      </p:sp>
    </p:spTree>
    <p:extLst>
      <p:ext uri="{BB962C8B-B14F-4D97-AF65-F5344CB8AC3E}">
        <p14:creationId xmlns:p14="http://schemas.microsoft.com/office/powerpoint/2010/main" val="224291664"/>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17973145"/>
      </p:ext>
    </p:extLst>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6.jpeg"/></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png"/><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57.jpeg"/></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9.jpe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66.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64.xml"/></Relationships>
</file>

<file path=ppt/slides/_rels/slide7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7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7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7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s/_rels/slide81.xml.rels><?xml version="1.0" encoding="UTF-8" standalone="yes"?>
<Relationships xmlns="http://schemas.openxmlformats.org/package/2006/relationships"><Relationship Id="rId2" Type="http://schemas.openxmlformats.org/officeDocument/2006/relationships/hyperlink" Target="http://www.dot.state.ak.us/stwddes/desenviron/resources/stormwater.shtml"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14.jpeg"/></Relationships>
</file>

<file path=ppt/slides/_rels/slide91.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34.xml"/><Relationship Id="rId1" Type="http://schemas.openxmlformats.org/officeDocument/2006/relationships/slideLayout" Target="../slideLayouts/slideLayout45.xml"/></Relationships>
</file>

<file path=ppt/slides/_rels/slide9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35.xml"/><Relationship Id="rId1" Type="http://schemas.openxmlformats.org/officeDocument/2006/relationships/slideLayout" Target="../slideLayouts/slideLayout50.xml"/></Relationships>
</file>

<file path=ppt/slides/_rels/slide9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36.xml"/><Relationship Id="rId1" Type="http://schemas.openxmlformats.org/officeDocument/2006/relationships/slideLayout" Target="../slideLayouts/slideLayout50.xml"/></Relationships>
</file>

<file path=ppt/slides/_rels/slide9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37.xml"/><Relationship Id="rId1" Type="http://schemas.openxmlformats.org/officeDocument/2006/relationships/slideLayout" Target="../slideLayouts/slideLayout50.xml"/></Relationships>
</file>

<file path=ppt/slides/_rels/slide9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KerrCase study\Pictures\Kerr 1-5 502\9-30-07 3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2413" cy="6858000"/>
          </a:xfrm>
          <a:prstGeom prst="rect">
            <a:avLst/>
          </a:prstGeom>
          <a:noFill/>
          <a:ln w="9525">
            <a:noFill/>
            <a:miter lim="800000"/>
            <a:headEnd/>
            <a:tailEnd/>
          </a:ln>
          <a:effectLst>
            <a:innerShdw blurRad="114300">
              <a:prstClr val="black"/>
            </a:innerShdw>
          </a:effectLst>
        </p:spPr>
      </p:pic>
      <p:sp>
        <p:nvSpPr>
          <p:cNvPr id="4" name="TextBox 3"/>
          <p:cNvSpPr txBox="1"/>
          <p:nvPr/>
        </p:nvSpPr>
        <p:spPr>
          <a:xfrm>
            <a:off x="344714" y="457200"/>
            <a:ext cx="8453438" cy="1015663"/>
          </a:xfrm>
          <a:prstGeom prst="rect">
            <a:avLst/>
          </a:prstGeom>
          <a:solidFill>
            <a:schemeClr val="tx1">
              <a:lumMod val="95000"/>
              <a:alpha val="57000"/>
            </a:schemeClr>
          </a:solidFill>
          <a:effectLst/>
        </p:spPr>
        <p:txBody>
          <a:bodyPr wrap="square" lIns="91440" tIns="45720" rIns="91440" bIns="45720" anchor="t">
            <a:spAutoFit/>
          </a:bodyPr>
          <a:lstStyle/>
          <a:p>
            <a:pPr algn="ctr">
              <a:defRPr/>
            </a:pPr>
            <a:r>
              <a:rPr lang="en-US" sz="6000" b="1">
                <a:solidFill>
                  <a:schemeClr val="bg2"/>
                </a:solidFill>
                <a:effectLst>
                  <a:outerShdw blurRad="38100" dist="38100" dir="2700000" algn="tl">
                    <a:srgbClr val="000000">
                      <a:alpha val="43137"/>
                    </a:srgbClr>
                  </a:outerShdw>
                </a:effectLst>
                <a:cs typeface="Arial"/>
              </a:rPr>
              <a:t>SWPPP INTRODUCTION</a:t>
            </a:r>
            <a:endParaRPr lang="en-US" sz="6000" b="1" dirty="0">
              <a:solidFill>
                <a:schemeClr val="bg2"/>
              </a:solidFill>
              <a:effectLst>
                <a:outerShdw blurRad="38100" dist="38100" dir="2700000" algn="tl">
                  <a:srgbClr val="000000">
                    <a:alpha val="43137"/>
                  </a:srgbClr>
                </a:outerShdw>
              </a:effectLst>
              <a:cs typeface="Arial" pitchFamily="34" charset="0"/>
            </a:endParaRPr>
          </a:p>
        </p:txBody>
      </p:sp>
      <p:sp>
        <p:nvSpPr>
          <p:cNvPr id="4103"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dirty="0"/>
          </a:p>
        </p:txBody>
      </p:sp>
      <p:sp>
        <p:nvSpPr>
          <p:cNvPr id="12" name="TextBox 11"/>
          <p:cNvSpPr txBox="1"/>
          <p:nvPr/>
        </p:nvSpPr>
        <p:spPr>
          <a:xfrm>
            <a:off x="228600" y="5943600"/>
            <a:ext cx="7341369" cy="830997"/>
          </a:xfrm>
          <a:prstGeom prst="rect">
            <a:avLst/>
          </a:prstGeom>
          <a:noFill/>
        </p:spPr>
        <p:txBody>
          <a:bodyPr wrap="none" rtlCol="0">
            <a:spAutoFit/>
          </a:bodyPr>
          <a:lstStyle/>
          <a:p>
            <a:r>
              <a:rPr lang="en-US" sz="4800" dirty="0">
                <a:effectLst>
                  <a:outerShdw blurRad="38100" dist="38100" dir="2700000" algn="tl">
                    <a:srgbClr val="000000">
                      <a:alpha val="43137"/>
                    </a:srgbClr>
                  </a:outerShdw>
                </a:effectLst>
              </a:rPr>
              <a:t>For the Boots on the Ground</a:t>
            </a:r>
          </a:p>
        </p:txBody>
      </p:sp>
      <p:sp>
        <p:nvSpPr>
          <p:cNvPr id="6" name="TextBox 2"/>
          <p:cNvSpPr txBox="1"/>
          <p:nvPr/>
        </p:nvSpPr>
        <p:spPr>
          <a:xfrm>
            <a:off x="7696200" y="6477000"/>
            <a:ext cx="1712119"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January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SWPPP Introduction</a:t>
            </a:r>
          </a:p>
        </p:txBody>
      </p:sp>
      <p:sp>
        <p:nvSpPr>
          <p:cNvPr id="3" name="Content Placeholder 2"/>
          <p:cNvSpPr>
            <a:spLocks noGrp="1"/>
          </p:cNvSpPr>
          <p:nvPr>
            <p:ph idx="1"/>
          </p:nvPr>
        </p:nvSpPr>
        <p:spPr/>
        <p:txBody>
          <a:bodyPr/>
          <a:lstStyle/>
          <a:p>
            <a:pPr marL="0" indent="0">
              <a:buNone/>
            </a:pPr>
            <a:r>
              <a:rPr lang="en-US" i="1" dirty="0"/>
              <a:t>Goals of this section</a:t>
            </a:r>
            <a:r>
              <a:rPr lang="en-US" dirty="0"/>
              <a:t>:</a:t>
            </a:r>
          </a:p>
          <a:p>
            <a:r>
              <a:rPr lang="en-US" dirty="0"/>
              <a:t>Be able to describe the purpose of a SWPPP;</a:t>
            </a:r>
          </a:p>
          <a:p>
            <a:r>
              <a:rPr lang="en-US" dirty="0"/>
              <a:t>Name the parts of a SWPPP; and</a:t>
            </a:r>
          </a:p>
          <a:p>
            <a:r>
              <a:rPr lang="en-US" dirty="0"/>
              <a:t>Know what makes a good SWPPP.</a:t>
            </a:r>
          </a:p>
          <a:p>
            <a:pPr marL="0" indent="0">
              <a:buNone/>
            </a:pPr>
            <a:endParaRPr lang="en-US" dirty="0"/>
          </a:p>
        </p:txBody>
      </p:sp>
    </p:spTree>
    <p:extLst>
      <p:ext uri="{BB962C8B-B14F-4D97-AF65-F5344CB8AC3E}">
        <p14:creationId xmlns:p14="http://schemas.microsoft.com/office/powerpoint/2010/main" val="401367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descr="\\BUFFALO-1\share\pictures\grey hp\My Pictures\ANC ECO 3\10-2-07 070.jpg"/>
          <p:cNvPicPr>
            <a:picLocks noChangeAspect="1" noChangeArrowheads="1"/>
          </p:cNvPicPr>
          <p:nvPr/>
        </p:nvPicPr>
        <p:blipFill>
          <a:blip r:embed="rId2" cstate="email">
            <a:lum bright="-13000"/>
            <a:extLst>
              <a:ext uri="{28A0092B-C50C-407E-A947-70E740481C1C}">
                <a14:useLocalDpi xmlns:a14="http://schemas.microsoft.com/office/drawing/2010/main"/>
              </a:ext>
            </a:extLst>
          </a:blip>
          <a:srcRect/>
          <a:stretch>
            <a:fillRect/>
          </a:stretch>
        </p:blipFill>
        <p:spPr bwMode="auto">
          <a:xfrm>
            <a:off x="0" y="0"/>
            <a:ext cx="9142413" cy="6858000"/>
          </a:xfrm>
          <a:prstGeom prst="rect">
            <a:avLst/>
          </a:prstGeom>
          <a:noFill/>
          <a:ln w="9525">
            <a:noFill/>
            <a:miter lim="800000"/>
            <a:headEnd/>
            <a:tailEnd/>
          </a:ln>
          <a:effectLst>
            <a:innerShdw blurRad="114300">
              <a:prstClr val="black"/>
            </a:innerShdw>
          </a:effectLst>
        </p:spPr>
      </p:pic>
      <p:sp>
        <p:nvSpPr>
          <p:cNvPr id="7171" name="Rectangle 1"/>
          <p:cNvSpPr>
            <a:spLocks noChangeArrowheads="1"/>
          </p:cNvSpPr>
          <p:nvPr/>
        </p:nvSpPr>
        <p:spPr bwMode="auto">
          <a:xfrm>
            <a:off x="152400" y="152400"/>
            <a:ext cx="8991600" cy="646331"/>
          </a:xfrm>
          <a:prstGeom prst="rect">
            <a:avLst/>
          </a:prstGeom>
          <a:noFill/>
          <a:ln w="9525">
            <a:noFill/>
            <a:miter lim="800000"/>
            <a:headEnd/>
            <a:tailEnd/>
          </a:ln>
        </p:spPr>
        <p:txBody>
          <a:bodyPr wrap="square">
            <a:spAutoFit/>
          </a:bodyPr>
          <a:lstStyle/>
          <a:p>
            <a:pPr eaLnBrk="0" hangingPunct="0"/>
            <a:r>
              <a:rPr lang="en-US" sz="3600" b="1" dirty="0">
                <a:effectLst>
                  <a:outerShdw blurRad="38100" dist="38100" dir="2700000" algn="tl">
                    <a:srgbClr val="000000">
                      <a:alpha val="43137"/>
                    </a:srgbClr>
                  </a:outerShdw>
                </a:effectLst>
              </a:rPr>
              <a:t>What Elements Are Required in a SWPPP?</a:t>
            </a:r>
            <a:endParaRPr lang="en-US" sz="3600" dirty="0">
              <a:effectLst>
                <a:outerShdw blurRad="38100" dist="38100" dir="2700000" algn="tl">
                  <a:srgbClr val="000000">
                    <a:alpha val="43137"/>
                  </a:srgbClr>
                </a:outerShdw>
              </a:effectLst>
            </a:endParaRPr>
          </a:p>
        </p:txBody>
      </p:sp>
      <p:sp>
        <p:nvSpPr>
          <p:cNvPr id="7172" name="Rectangle 2"/>
          <p:cNvSpPr>
            <a:spLocks noChangeArrowheads="1"/>
          </p:cNvSpPr>
          <p:nvPr/>
        </p:nvSpPr>
        <p:spPr bwMode="auto">
          <a:xfrm>
            <a:off x="228600" y="2819400"/>
            <a:ext cx="8915400" cy="3970318"/>
          </a:xfrm>
          <a:prstGeom prst="rect">
            <a:avLst/>
          </a:prstGeom>
          <a:noFill/>
          <a:ln w="9525">
            <a:noFill/>
            <a:miter lim="800000"/>
            <a:headEnd/>
            <a:tailEnd/>
          </a:ln>
        </p:spPr>
        <p:txBody>
          <a:bodyPr wrap="square">
            <a:spAutoFit/>
          </a:bodyPr>
          <a:lstStyle/>
          <a:p>
            <a:pPr eaLnBrk="0" hangingPunct="0"/>
            <a:r>
              <a:rPr lang="en-US" sz="2800" dirty="0"/>
              <a:t>• Cover/title page</a:t>
            </a:r>
          </a:p>
          <a:p>
            <a:pPr eaLnBrk="0" hangingPunct="0"/>
            <a:r>
              <a:rPr lang="en-US" sz="2800" dirty="0"/>
              <a:t>• Project and SWPPP contact information</a:t>
            </a:r>
          </a:p>
          <a:p>
            <a:pPr eaLnBrk="0" hangingPunct="0"/>
            <a:r>
              <a:rPr lang="en-US" sz="2800" dirty="0"/>
              <a:t>• Site and activity description, including a site map</a:t>
            </a:r>
          </a:p>
          <a:p>
            <a:pPr eaLnBrk="0" hangingPunct="0"/>
            <a:r>
              <a:rPr lang="en-US" sz="2800" dirty="0"/>
              <a:t>• Identification of potential pollutant sources</a:t>
            </a:r>
          </a:p>
          <a:p>
            <a:pPr eaLnBrk="0" hangingPunct="0"/>
            <a:r>
              <a:rPr lang="en-US" sz="2800" dirty="0"/>
              <a:t>• Description of controls to reduce pollutants</a:t>
            </a:r>
          </a:p>
          <a:p>
            <a:pPr eaLnBrk="0" hangingPunct="0"/>
            <a:r>
              <a:rPr lang="en-US" sz="2800" dirty="0"/>
              <a:t>• Maintenance/inspection procedures</a:t>
            </a:r>
          </a:p>
          <a:p>
            <a:pPr eaLnBrk="0" hangingPunct="0"/>
            <a:r>
              <a:rPr lang="en-US" sz="2800" dirty="0"/>
              <a:t>• Records of inspections &amp; maintenance of BMPs</a:t>
            </a:r>
          </a:p>
          <a:p>
            <a:pPr eaLnBrk="0" hangingPunct="0"/>
            <a:r>
              <a:rPr lang="en-US" sz="2800" dirty="0"/>
              <a:t>• SWPPP amendments</a:t>
            </a:r>
          </a:p>
          <a:p>
            <a:pPr eaLnBrk="0" hangingPunct="0"/>
            <a:r>
              <a:rPr lang="en-US" sz="2800" dirty="0"/>
              <a:t>• SWPPP </a:t>
            </a:r>
            <a:r>
              <a:rPr lang="en-US" sz="2800" u="sng" dirty="0"/>
              <a:t>certification</a:t>
            </a:r>
          </a:p>
        </p:txBody>
      </p:sp>
      <p:sp>
        <p:nvSpPr>
          <p:cNvPr id="7173" name="Rectangle 3"/>
          <p:cNvSpPr>
            <a:spLocks noChangeArrowheads="1"/>
          </p:cNvSpPr>
          <p:nvPr/>
        </p:nvSpPr>
        <p:spPr bwMode="auto">
          <a:xfrm>
            <a:off x="228600" y="762000"/>
            <a:ext cx="8534400" cy="954088"/>
          </a:xfrm>
          <a:prstGeom prst="rect">
            <a:avLst/>
          </a:prstGeom>
          <a:noFill/>
          <a:ln w="9525">
            <a:noFill/>
            <a:miter lim="800000"/>
            <a:headEnd/>
            <a:tailEnd/>
          </a:ln>
        </p:spPr>
        <p:txBody>
          <a:bodyPr>
            <a:spAutoFit/>
          </a:bodyPr>
          <a:lstStyle/>
          <a:p>
            <a:pPr eaLnBrk="0" hangingPunct="0"/>
            <a:r>
              <a:rPr lang="en-US" sz="2800" dirty="0"/>
              <a:t>First and foremost, your SWPPP </a:t>
            </a:r>
            <a:r>
              <a:rPr lang="en-US" sz="2800" u="sng" dirty="0"/>
              <a:t>must</a:t>
            </a:r>
            <a:r>
              <a:rPr lang="en-US" sz="2800" dirty="0"/>
              <a:t> be developed and implemented consistent with all permits.</a:t>
            </a:r>
          </a:p>
        </p:txBody>
      </p:sp>
      <p:pic>
        <p:nvPicPr>
          <p:cNvPr id="7174" name="Picture 5" descr="C:\Program Files (x86)\Microsoft Office\MEDIA\CAGCAT10\j0292020.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10400" y="1371600"/>
            <a:ext cx="1868488" cy="177323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wildcreek2304[1]"/>
          <p:cNvPicPr>
            <a:picLocks noGrp="1" noChangeAspect="1" noChangeArrowheads="1"/>
          </p:cNvPicPr>
          <p:nvPr>
            <p:ph idx="1"/>
          </p:nvPr>
        </p:nvPicPr>
        <p:blipFill>
          <a:blip r:embed="rId3" cstate="email">
            <a:lum bright="18000" contrast="-6000"/>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885763" name="Rectangle 3"/>
          <p:cNvSpPr>
            <a:spLocks noGrp="1" noChangeArrowheads="1"/>
          </p:cNvSpPr>
          <p:nvPr>
            <p:ph type="title"/>
          </p:nvPr>
        </p:nvSpPr>
        <p:spPr>
          <a:xfrm>
            <a:off x="0" y="304800"/>
            <a:ext cx="9144000" cy="1447800"/>
          </a:xfrm>
        </p:spPr>
        <p:txBody>
          <a:bodyPr>
            <a:noAutofit/>
          </a:bodyPr>
          <a:lstStyle/>
          <a:p>
            <a:pPr eaLnBrk="1" hangingPunct="1">
              <a:defRPr/>
            </a:pPr>
            <a:r>
              <a:rPr lang="en-US" sz="4800" b="1" dirty="0">
                <a:effectLst>
                  <a:outerShdw blurRad="38100" dist="38100" dir="2700000" algn="tl">
                    <a:srgbClr val="000000">
                      <a:alpha val="43137"/>
                    </a:srgbClr>
                  </a:outerShdw>
                </a:effectLst>
              </a:rPr>
              <a:t>What is an Adequate Stormwater Pollution Prevention Plan?</a:t>
            </a:r>
          </a:p>
        </p:txBody>
      </p:sp>
      <p:sp>
        <p:nvSpPr>
          <p:cNvPr id="885764" name="Text Box 4"/>
          <p:cNvSpPr txBox="1">
            <a:spLocks noChangeArrowheads="1"/>
          </p:cNvSpPr>
          <p:nvPr/>
        </p:nvSpPr>
        <p:spPr bwMode="auto">
          <a:xfrm>
            <a:off x="1524595" y="5791200"/>
            <a:ext cx="5996385" cy="830997"/>
          </a:xfrm>
          <a:prstGeom prst="rect">
            <a:avLst/>
          </a:prstGeom>
          <a:noFill/>
          <a:ln w="9525">
            <a:noFill/>
            <a:miter lim="800000"/>
            <a:headEnd/>
            <a:tailEnd/>
          </a:ln>
          <a:effectLst/>
        </p:spPr>
        <p:txBody>
          <a:bodyPr wrap="none">
            <a:spAutoFit/>
          </a:bodyPr>
          <a:lstStyle/>
          <a:p>
            <a:pPr algn="ctr">
              <a:defRPr/>
            </a:pPr>
            <a:r>
              <a:rPr lang="en-US" sz="4800" b="1" dirty="0">
                <a:solidFill>
                  <a:schemeClr val="bg2"/>
                </a:solidFill>
                <a:effectLst>
                  <a:outerShdw blurRad="38100" dist="38100" dir="2700000" algn="tl">
                    <a:srgbClr val="000000"/>
                  </a:outerShdw>
                </a:effectLst>
              </a:rPr>
              <a:t>Protects Water Quality</a:t>
            </a:r>
          </a:p>
        </p:txBody>
      </p:sp>
      <p:sp>
        <p:nvSpPr>
          <p:cNvPr id="885765" name="Text Box 5"/>
          <p:cNvSpPr txBox="1">
            <a:spLocks noChangeArrowheads="1"/>
          </p:cNvSpPr>
          <p:nvPr/>
        </p:nvSpPr>
        <p:spPr bwMode="auto">
          <a:xfrm>
            <a:off x="609600" y="2422525"/>
            <a:ext cx="4982711" cy="1015663"/>
          </a:xfrm>
          <a:prstGeom prst="rect">
            <a:avLst/>
          </a:prstGeom>
          <a:noFill/>
          <a:ln w="9525">
            <a:noFill/>
            <a:miter lim="800000"/>
            <a:headEnd/>
            <a:tailEnd/>
          </a:ln>
          <a:effectLst/>
        </p:spPr>
        <p:txBody>
          <a:bodyPr wrap="none">
            <a:spAutoFit/>
          </a:bodyPr>
          <a:lstStyle/>
          <a:p>
            <a:pPr>
              <a:defRPr/>
            </a:pPr>
            <a:r>
              <a:rPr lang="en-US" sz="6000" b="1" dirty="0">
                <a:solidFill>
                  <a:schemeClr val="bg2"/>
                </a:solidFill>
                <a:effectLst>
                  <a:outerShdw blurRad="38100" dist="38100" dir="2700000" algn="tl">
                    <a:srgbClr val="000000"/>
                  </a:outerShdw>
                </a:effectLst>
              </a:rPr>
              <a:t>Site Conditions</a:t>
            </a:r>
          </a:p>
        </p:txBody>
      </p:sp>
      <p:sp>
        <p:nvSpPr>
          <p:cNvPr id="885766" name="Text Box 6"/>
          <p:cNvSpPr txBox="1">
            <a:spLocks noChangeArrowheads="1"/>
          </p:cNvSpPr>
          <p:nvPr/>
        </p:nvSpPr>
        <p:spPr bwMode="auto">
          <a:xfrm>
            <a:off x="5867400" y="3490913"/>
            <a:ext cx="3076483" cy="1015663"/>
          </a:xfrm>
          <a:prstGeom prst="rect">
            <a:avLst/>
          </a:prstGeom>
          <a:noFill/>
          <a:ln w="9525">
            <a:noFill/>
            <a:miter lim="800000"/>
            <a:headEnd/>
            <a:tailEnd/>
          </a:ln>
          <a:effectLst/>
        </p:spPr>
        <p:txBody>
          <a:bodyPr wrap="none">
            <a:spAutoFit/>
          </a:bodyPr>
          <a:lstStyle/>
          <a:p>
            <a:pPr>
              <a:defRPr/>
            </a:pPr>
            <a:r>
              <a:rPr lang="en-US" sz="6000" b="1" dirty="0">
                <a:solidFill>
                  <a:schemeClr val="bg2"/>
                </a:solidFill>
                <a:effectLst>
                  <a:outerShdw blurRad="38100" dist="38100" dir="2700000" algn="tl">
                    <a:srgbClr val="000000"/>
                  </a:outerShdw>
                </a:effectLst>
              </a:rPr>
              <a:t>Schedule</a:t>
            </a:r>
          </a:p>
        </p:txBody>
      </p:sp>
      <p:sp>
        <p:nvSpPr>
          <p:cNvPr id="885767" name="Text Box 7"/>
          <p:cNvSpPr txBox="1">
            <a:spLocks noChangeArrowheads="1"/>
          </p:cNvSpPr>
          <p:nvPr/>
        </p:nvSpPr>
        <p:spPr bwMode="auto">
          <a:xfrm>
            <a:off x="486710" y="4343400"/>
            <a:ext cx="2332690" cy="1015663"/>
          </a:xfrm>
          <a:prstGeom prst="rect">
            <a:avLst/>
          </a:prstGeom>
          <a:noFill/>
          <a:ln w="9525">
            <a:noFill/>
            <a:miter lim="800000"/>
            <a:headEnd/>
            <a:tailEnd/>
          </a:ln>
          <a:effectLst/>
        </p:spPr>
        <p:txBody>
          <a:bodyPr wrap="none">
            <a:spAutoFit/>
          </a:bodyPr>
          <a:lstStyle/>
          <a:p>
            <a:pPr>
              <a:defRPr/>
            </a:pPr>
            <a:r>
              <a:rPr lang="en-US" sz="6000" b="1" dirty="0">
                <a:solidFill>
                  <a:schemeClr val="bg2"/>
                </a:solidFill>
                <a:effectLst>
                  <a:outerShdw blurRad="38100" dist="38100" dir="2700000" algn="tl">
                    <a:srgbClr val="000000"/>
                  </a:outerShdw>
                </a:effectLst>
              </a:rPr>
              <a:t>Design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85765"/>
                                        </p:tgtEl>
                                        <p:attrNameLst>
                                          <p:attrName>style.visibility</p:attrName>
                                        </p:attrNameLst>
                                      </p:cBhvr>
                                      <p:to>
                                        <p:strVal val="visible"/>
                                      </p:to>
                                    </p:set>
                                    <p:animEffect transition="in" filter="dissolve">
                                      <p:cBhvr>
                                        <p:cTn id="7" dur="500"/>
                                        <p:tgtEl>
                                          <p:spTgt spid="88576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85766"/>
                                        </p:tgtEl>
                                        <p:attrNameLst>
                                          <p:attrName>style.visibility</p:attrName>
                                        </p:attrNameLst>
                                      </p:cBhvr>
                                      <p:to>
                                        <p:strVal val="visible"/>
                                      </p:to>
                                    </p:set>
                                    <p:anim calcmode="lin" valueType="num">
                                      <p:cBhvr additive="base">
                                        <p:cTn id="12" dur="500" fill="hold"/>
                                        <p:tgtEl>
                                          <p:spTgt spid="885766"/>
                                        </p:tgtEl>
                                        <p:attrNameLst>
                                          <p:attrName>ppt_x</p:attrName>
                                        </p:attrNameLst>
                                      </p:cBhvr>
                                      <p:tavLst>
                                        <p:tav tm="0">
                                          <p:val>
                                            <p:strVal val="#ppt_x"/>
                                          </p:val>
                                        </p:tav>
                                        <p:tav tm="100000">
                                          <p:val>
                                            <p:strVal val="#ppt_x"/>
                                          </p:val>
                                        </p:tav>
                                      </p:tavLst>
                                    </p:anim>
                                    <p:anim calcmode="lin" valueType="num">
                                      <p:cBhvr additive="base">
                                        <p:cTn id="13" dur="500" fill="hold"/>
                                        <p:tgtEl>
                                          <p:spTgt spid="88576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8" presetClass="entr" presetSubtype="0" accel="50000" fill="hold" grpId="0" nodeType="clickEffect">
                                  <p:stCondLst>
                                    <p:cond delay="0"/>
                                  </p:stCondLst>
                                  <p:childTnLst>
                                    <p:set>
                                      <p:cBhvr>
                                        <p:cTn id="17" dur="1" fill="hold">
                                          <p:stCondLst>
                                            <p:cond delay="0"/>
                                          </p:stCondLst>
                                        </p:cTn>
                                        <p:tgtEl>
                                          <p:spTgt spid="885767"/>
                                        </p:tgtEl>
                                        <p:attrNameLst>
                                          <p:attrName>style.visibility</p:attrName>
                                        </p:attrNameLst>
                                      </p:cBhvr>
                                      <p:to>
                                        <p:strVal val="visible"/>
                                      </p:to>
                                    </p:set>
                                    <p:anim calcmode="lin" valueType="num">
                                      <p:cBhvr>
                                        <p:cTn id="18" dur="1000" fill="hold"/>
                                        <p:tgtEl>
                                          <p:spTgt spid="88576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885767"/>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885767"/>
                                        </p:tgtEl>
                                        <p:attrNameLst>
                                          <p:attrName>ppt_y</p:attrName>
                                        </p:attrNameLst>
                                      </p:cBhvr>
                                      <p:tavLst>
                                        <p:tav tm="0">
                                          <p:val>
                                            <p:strVal val="#ppt_y"/>
                                          </p:val>
                                        </p:tav>
                                        <p:tav tm="100000">
                                          <p:val>
                                            <p:strVal val="#ppt_y"/>
                                          </p:val>
                                        </p:tav>
                                      </p:tavLst>
                                    </p:anim>
                                    <p:animEffect transition="in" filter="fade">
                                      <p:cBhvr>
                                        <p:cTn id="21" dur="1000"/>
                                        <p:tgtEl>
                                          <p:spTgt spid="885767"/>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mph" presetSubtype="0" fill="hold" grpId="0" nodeType="clickEffect">
                                  <p:stCondLst>
                                    <p:cond delay="0"/>
                                  </p:stCondLst>
                                  <p:childTnLst>
                                    <p:animScale>
                                      <p:cBhvr>
                                        <p:cTn id="25" dur="2000" fill="hold"/>
                                        <p:tgtEl>
                                          <p:spTgt spid="88576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5764" grpId="0"/>
      <p:bldP spid="885765" grpId="0"/>
      <p:bldP spid="885766" grpId="0"/>
      <p:bldP spid="88576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 descr="C:\Users\alex\Pictures\best\IMG_253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1064963" name="Text Box 3"/>
          <p:cNvSpPr txBox="1">
            <a:spLocks noChangeArrowheads="1"/>
          </p:cNvSpPr>
          <p:nvPr/>
        </p:nvSpPr>
        <p:spPr bwMode="auto">
          <a:xfrm>
            <a:off x="1123673" y="152400"/>
            <a:ext cx="6879191" cy="1200329"/>
          </a:xfrm>
          <a:prstGeom prst="rect">
            <a:avLst/>
          </a:prstGeom>
          <a:noFill/>
          <a:ln w="38100">
            <a:noFill/>
            <a:miter lim="800000"/>
            <a:headEnd/>
            <a:tailEnd/>
          </a:ln>
          <a:effectLst/>
        </p:spPr>
        <p:txBody>
          <a:bodyPr wrap="none">
            <a:spAutoFit/>
          </a:bodyPr>
          <a:lstStyle/>
          <a:p>
            <a:pPr algn="ctr">
              <a:defRPr/>
            </a:pPr>
            <a:r>
              <a:rPr lang="en-US" sz="3600" b="1" dirty="0">
                <a:solidFill>
                  <a:schemeClr val="bg1"/>
                </a:solidFill>
              </a:rPr>
              <a:t>Managing Construction Site Runoff</a:t>
            </a:r>
          </a:p>
          <a:p>
            <a:pPr algn="ctr">
              <a:defRPr/>
            </a:pPr>
            <a:r>
              <a:rPr lang="en-US" sz="3600" b="1" dirty="0">
                <a:solidFill>
                  <a:schemeClr val="bg1"/>
                </a:solidFill>
              </a:rPr>
              <a:t> is Not an Easy Task….</a:t>
            </a:r>
          </a:p>
        </p:txBody>
      </p:sp>
      <p:sp>
        <p:nvSpPr>
          <p:cNvPr id="6" name="Rounded Rectangle 5"/>
          <p:cNvSpPr/>
          <p:nvPr/>
        </p:nvSpPr>
        <p:spPr>
          <a:xfrm>
            <a:off x="7162800" y="5943600"/>
            <a:ext cx="1447800" cy="381000"/>
          </a:xfrm>
          <a:prstGeom prst="roundRect">
            <a:avLst/>
          </a:prstGeom>
          <a:solidFill>
            <a:schemeClr val="tx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4964" name="Text Box 4"/>
          <p:cNvSpPr txBox="1">
            <a:spLocks noChangeArrowheads="1"/>
          </p:cNvSpPr>
          <p:nvPr/>
        </p:nvSpPr>
        <p:spPr bwMode="auto">
          <a:xfrm>
            <a:off x="304800" y="3166170"/>
            <a:ext cx="8763000" cy="3539430"/>
          </a:xfrm>
          <a:prstGeom prst="rect">
            <a:avLst/>
          </a:prstGeom>
          <a:noFill/>
          <a:ln w="38100">
            <a:noFill/>
            <a:miter lim="800000"/>
            <a:headEnd/>
            <a:tailEnd/>
          </a:ln>
          <a:effectLst/>
        </p:spPr>
        <p:txBody>
          <a:bodyPr wrap="square">
            <a:spAutoFit/>
          </a:bodyPr>
          <a:lstStyle/>
          <a:p>
            <a:pPr>
              <a:buClr>
                <a:schemeClr val="tx1"/>
              </a:buClr>
              <a:buFont typeface="Wingdings" pitchFamily="2" charset="2"/>
              <a:buChar char="§"/>
              <a:defRPr/>
            </a:pPr>
            <a:r>
              <a:rPr lang="en-US" sz="3200" b="1" dirty="0">
                <a:effectLst>
                  <a:outerShdw blurRad="38100" dist="38100" dir="2700000" algn="tl">
                    <a:srgbClr val="000000">
                      <a:alpha val="43137"/>
                    </a:srgbClr>
                  </a:outerShdw>
                </a:effectLst>
              </a:rPr>
              <a:t>Budgets are tight, environmental protection</a:t>
            </a:r>
          </a:p>
          <a:p>
            <a:pPr>
              <a:buClr>
                <a:schemeClr val="tx1"/>
              </a:buClr>
              <a:buFont typeface="Wingdings" pitchFamily="2" charset="2"/>
              <a:buNone/>
              <a:defRPr/>
            </a:pPr>
            <a:r>
              <a:rPr lang="en-US" sz="3200" b="1" dirty="0">
                <a:effectLst>
                  <a:outerShdw blurRad="38100" dist="38100" dir="2700000" algn="tl">
                    <a:srgbClr val="000000">
                      <a:alpha val="43137"/>
                    </a:srgbClr>
                  </a:outerShdw>
                </a:effectLst>
              </a:rPr>
              <a:t>   is often underestimated along with other</a:t>
            </a:r>
          </a:p>
          <a:p>
            <a:pPr>
              <a:buClr>
                <a:schemeClr val="tx1"/>
              </a:buClr>
              <a:buFont typeface="Wingdings" pitchFamily="2" charset="2"/>
              <a:buNone/>
              <a:defRPr/>
            </a:pPr>
            <a:r>
              <a:rPr lang="en-US" sz="3200" b="1" dirty="0">
                <a:effectLst>
                  <a:outerShdw blurRad="38100" dist="38100" dir="2700000" algn="tl">
                    <a:srgbClr val="000000">
                      <a:alpha val="43137"/>
                    </a:srgbClr>
                  </a:outerShdw>
                </a:effectLst>
              </a:rPr>
              <a:t>   “unaccounted for” variables</a:t>
            </a:r>
          </a:p>
          <a:p>
            <a:pPr>
              <a:buClr>
                <a:schemeClr val="tx1"/>
              </a:buClr>
              <a:buFont typeface="Wingdings" pitchFamily="2" charset="2"/>
              <a:buChar char="§"/>
              <a:defRPr/>
            </a:pPr>
            <a:r>
              <a:rPr lang="en-US" sz="3200" b="1" dirty="0">
                <a:effectLst>
                  <a:outerShdw blurRad="38100" dist="38100" dir="2700000" algn="tl">
                    <a:srgbClr val="000000">
                      <a:alpha val="43137"/>
                    </a:srgbClr>
                  </a:outerShdw>
                </a:effectLst>
              </a:rPr>
              <a:t> The market is looking for a “one step solution”</a:t>
            </a:r>
          </a:p>
          <a:p>
            <a:pPr>
              <a:buClr>
                <a:schemeClr val="tx1"/>
              </a:buClr>
              <a:buFont typeface="Wingdings" pitchFamily="2" charset="2"/>
              <a:buNone/>
              <a:defRPr/>
            </a:pPr>
            <a:r>
              <a:rPr lang="en-US" sz="3200" b="1" dirty="0">
                <a:effectLst>
                  <a:outerShdw blurRad="38100" dist="38100" dir="2700000" algn="tl">
                    <a:srgbClr val="000000">
                      <a:alpha val="43137"/>
                    </a:srgbClr>
                  </a:outerShdw>
                </a:effectLst>
              </a:rPr>
              <a:t>   answer and it does not exist</a:t>
            </a:r>
          </a:p>
          <a:p>
            <a:pPr>
              <a:buClr>
                <a:schemeClr val="tx1"/>
              </a:buClr>
              <a:buFont typeface="Wingdings" pitchFamily="2" charset="2"/>
              <a:buChar char="§"/>
              <a:defRPr/>
            </a:pPr>
            <a:r>
              <a:rPr lang="en-US" sz="3200" b="1" dirty="0">
                <a:effectLst>
                  <a:outerShdw blurRad="38100" dist="38100" dir="2700000" algn="tl">
                    <a:srgbClr val="000000">
                      <a:alpha val="43137"/>
                    </a:srgbClr>
                  </a:outerShdw>
                </a:effectLst>
              </a:rPr>
              <a:t> Enforcement is perceived as random and often</a:t>
            </a:r>
          </a:p>
          <a:p>
            <a:pPr>
              <a:buClr>
                <a:schemeClr val="tx1"/>
              </a:buClr>
              <a:buFont typeface="Wingdings" pitchFamily="2" charset="2"/>
              <a:buNone/>
              <a:defRPr/>
            </a:pPr>
            <a:r>
              <a:rPr lang="en-US" sz="3200" b="1" dirty="0">
                <a:effectLst>
                  <a:outerShdw blurRad="38100" dist="38100" dir="2700000" algn="tl">
                    <a:srgbClr val="000000">
                      <a:alpha val="43137"/>
                    </a:srgbClr>
                  </a:outerShdw>
                </a:effectLst>
              </a:rPr>
              <a:t>   unevenly distributed regionally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64964"/>
                                        </p:tgtEl>
                                        <p:attrNameLst>
                                          <p:attrName>style.visibility</p:attrName>
                                        </p:attrNameLst>
                                      </p:cBhvr>
                                      <p:to>
                                        <p:strVal val="visible"/>
                                      </p:to>
                                    </p:set>
                                    <p:animEffect transition="in" filter="wipe(down)">
                                      <p:cBhvr>
                                        <p:cTn id="7" dur="500"/>
                                        <p:tgtEl>
                                          <p:spTgt spid="1064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BUFFALO-1\share\pictures\grey hp\My Pictures\AK JNU 5-28-08\5-29-08 086.jpg"/>
          <p:cNvPicPr>
            <a:picLocks noChangeAspect="1" noChangeArrowheads="1"/>
          </p:cNvPicPr>
          <p:nvPr/>
        </p:nvPicPr>
        <p:blipFill>
          <a:blip r:embed="rId2" cstate="email">
            <a:lum bright="-10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2291" name="Rectangle 3"/>
          <p:cNvSpPr>
            <a:spLocks noChangeArrowheads="1"/>
          </p:cNvSpPr>
          <p:nvPr/>
        </p:nvSpPr>
        <p:spPr bwMode="auto">
          <a:xfrm>
            <a:off x="304800" y="4953000"/>
            <a:ext cx="8763000" cy="1569660"/>
          </a:xfrm>
          <a:prstGeom prst="rect">
            <a:avLst/>
          </a:prstGeom>
          <a:noFill/>
          <a:ln w="9525">
            <a:noFill/>
            <a:miter lim="800000"/>
            <a:headEnd/>
            <a:tailEnd/>
          </a:ln>
        </p:spPr>
        <p:txBody>
          <a:bodyPr wrap="square">
            <a:spAutoFit/>
          </a:bodyPr>
          <a:lstStyle/>
          <a:p>
            <a:pPr eaLnBrk="0" hangingPunct="0"/>
            <a:r>
              <a:rPr lang="en-US" sz="2400" b="1" dirty="0">
                <a:latin typeface="Arial" panose="020B0604020202020204" pitchFamily="34" charset="0"/>
              </a:rPr>
              <a:t>Requirements for all Projects</a:t>
            </a:r>
            <a:endParaRPr lang="en-US" sz="2400" dirty="0"/>
          </a:p>
          <a:p>
            <a:pPr eaLnBrk="0" hangingPunct="0"/>
            <a:r>
              <a:rPr lang="en-US" sz="2400" dirty="0"/>
              <a:t>A permittee must select, install, implement, and maintain control measures (described in Part 4.0) at the construction site to minimize the discharge of pollutants as necessary to meet WQS’s (18 AAC 70).</a:t>
            </a:r>
          </a:p>
        </p:txBody>
      </p:sp>
      <p:sp>
        <p:nvSpPr>
          <p:cNvPr id="12292" name="TextBox 4"/>
          <p:cNvSpPr txBox="1">
            <a:spLocks noChangeArrowheads="1"/>
          </p:cNvSpPr>
          <p:nvPr/>
        </p:nvSpPr>
        <p:spPr bwMode="auto">
          <a:xfrm>
            <a:off x="539553" y="544867"/>
            <a:ext cx="6921895" cy="584775"/>
          </a:xfrm>
          <a:prstGeom prst="rect">
            <a:avLst/>
          </a:prstGeom>
          <a:noFill/>
          <a:ln w="9525">
            <a:noFill/>
            <a:miter lim="800000"/>
            <a:headEnd/>
            <a:tailEnd/>
          </a:ln>
        </p:spPr>
        <p:txBody>
          <a:bodyPr wrap="none">
            <a:spAutoFit/>
          </a:bodyPr>
          <a:lstStyle/>
          <a:p>
            <a:pPr eaLnBrk="0" hangingPunct="0"/>
            <a:r>
              <a:rPr lang="en-US" sz="3200" b="1" dirty="0">
                <a:solidFill>
                  <a:srgbClr val="000000"/>
                </a:solidFill>
              </a:rPr>
              <a:t>Attainment of Water Quality Standards </a:t>
            </a:r>
          </a:p>
        </p:txBody>
      </p:sp>
      <p:sp>
        <p:nvSpPr>
          <p:cNvPr id="12293" name="TextBox 5"/>
          <p:cNvSpPr txBox="1">
            <a:spLocks noChangeArrowheads="1"/>
          </p:cNvSpPr>
          <p:nvPr/>
        </p:nvSpPr>
        <p:spPr bwMode="auto">
          <a:xfrm>
            <a:off x="6553200" y="4828200"/>
            <a:ext cx="2172646" cy="400110"/>
          </a:xfrm>
          <a:prstGeom prst="rect">
            <a:avLst/>
          </a:prstGeom>
          <a:solidFill>
            <a:schemeClr val="bg1"/>
          </a:solidFill>
          <a:ln w="38100">
            <a:solidFill>
              <a:schemeClr val="tx1"/>
            </a:solidFill>
            <a:miter lim="800000"/>
            <a:headEnd/>
            <a:tailEnd/>
          </a:ln>
        </p:spPr>
        <p:txBody>
          <a:bodyPr wrap="none">
            <a:spAutoFit/>
          </a:bodyPr>
          <a:lstStyle/>
          <a:p>
            <a:pPr eaLnBrk="0" hangingPunct="0"/>
            <a:r>
              <a:rPr lang="en-US" sz="2000" dirty="0"/>
              <a:t>CGP Part 3.1 Pg. 20</a:t>
            </a:r>
          </a:p>
        </p:txBody>
      </p:sp>
      <p:pic>
        <p:nvPicPr>
          <p:cNvPr id="8" name="Picture 7" descr="DEC Logo 1"/>
          <p:cNvPicPr/>
          <p:nvPr/>
        </p:nvPicPr>
        <p:blipFill>
          <a:blip r:embed="rId3" cstate="print"/>
          <a:srcRect/>
          <a:stretch>
            <a:fillRect/>
          </a:stretch>
        </p:blipFill>
        <p:spPr bwMode="auto">
          <a:xfrm>
            <a:off x="8001000" y="87600"/>
            <a:ext cx="966787" cy="96678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alex\Pictures\KTD Ward Road 2010\P720012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8195" name="Text Box 3"/>
          <p:cNvSpPr txBox="1">
            <a:spLocks noChangeArrowheads="1"/>
          </p:cNvSpPr>
          <p:nvPr/>
        </p:nvSpPr>
        <p:spPr bwMode="auto">
          <a:xfrm>
            <a:off x="0" y="5103674"/>
            <a:ext cx="9144000" cy="1754326"/>
          </a:xfrm>
          <a:prstGeom prst="rect">
            <a:avLst/>
          </a:prstGeom>
          <a:solidFill>
            <a:schemeClr val="tx2">
              <a:lumMod val="25000"/>
              <a:alpha val="80000"/>
            </a:schemeClr>
          </a:solidFill>
          <a:ln w="9525">
            <a:noFill/>
            <a:miter lim="800000"/>
            <a:headEnd/>
            <a:tailEnd/>
          </a:ln>
        </p:spPr>
        <p:txBody>
          <a:bodyPr wrap="square">
            <a:spAutoFit/>
          </a:bodyPr>
          <a:lstStyle/>
          <a:p>
            <a:pPr>
              <a:defRPr/>
            </a:pPr>
            <a:r>
              <a:rPr lang="en-US" sz="2700" b="1" dirty="0">
                <a:solidFill>
                  <a:schemeClr val="tx1">
                    <a:lumMod val="95000"/>
                  </a:schemeClr>
                </a:solidFill>
                <a:effectLst>
                  <a:outerShdw blurRad="38100" dist="38100" dir="2700000" algn="tl">
                    <a:srgbClr val="000000">
                      <a:alpha val="43137"/>
                    </a:srgbClr>
                  </a:outerShdw>
                </a:effectLst>
                <a:latin typeface="Times New Roman" pitchFamily="18" charset="0"/>
              </a:rPr>
              <a:t> </a:t>
            </a:r>
            <a:r>
              <a:rPr lang="en-US" sz="2700" b="1" dirty="0">
                <a:solidFill>
                  <a:schemeClr val="tx1">
                    <a:lumMod val="95000"/>
                  </a:schemeClr>
                </a:solidFill>
                <a:effectLst>
                  <a:outerShdw blurRad="38100" dist="38100" dir="2700000" algn="tl">
                    <a:srgbClr val="000000">
                      <a:alpha val="43137"/>
                    </a:srgbClr>
                  </a:outerShdw>
                </a:effectLst>
              </a:rPr>
              <a:t>Describe BMP’s to minimize erosion and sediment discharge.</a:t>
            </a:r>
          </a:p>
          <a:p>
            <a:pPr>
              <a:buClr>
                <a:schemeClr val="tx2"/>
              </a:buClr>
              <a:buFontTx/>
              <a:buChar char="•"/>
              <a:defRPr/>
            </a:pPr>
            <a:r>
              <a:rPr lang="en-US" sz="2700" b="1" dirty="0">
                <a:solidFill>
                  <a:schemeClr val="tx1">
                    <a:lumMod val="95000"/>
                  </a:schemeClr>
                </a:solidFill>
                <a:effectLst>
                  <a:outerShdw blurRad="38100" dist="38100" dir="2700000" algn="tl">
                    <a:srgbClr val="000000">
                      <a:alpha val="43137"/>
                    </a:srgbClr>
                  </a:outerShdw>
                </a:effectLst>
              </a:rPr>
              <a:t> Identify, reduce, or prevent the pollution of stormwater.</a:t>
            </a:r>
          </a:p>
          <a:p>
            <a:pPr>
              <a:buClr>
                <a:schemeClr val="tx2"/>
              </a:buClr>
              <a:buFontTx/>
              <a:buChar char="•"/>
              <a:defRPr/>
            </a:pPr>
            <a:r>
              <a:rPr lang="en-US" sz="2700" b="1" dirty="0">
                <a:solidFill>
                  <a:schemeClr val="tx1">
                    <a:lumMod val="95000"/>
                  </a:schemeClr>
                </a:solidFill>
                <a:effectLst>
                  <a:outerShdw blurRad="38100" dist="38100" dir="2700000" algn="tl">
                    <a:srgbClr val="000000">
                      <a:alpha val="43137"/>
                    </a:srgbClr>
                  </a:outerShdw>
                </a:effectLst>
              </a:rPr>
              <a:t> Prevent violations of </a:t>
            </a:r>
            <a:r>
              <a:rPr lang="en-US" sz="2700" b="1" u="sng" dirty="0">
                <a:solidFill>
                  <a:schemeClr val="tx1">
                    <a:lumMod val="95000"/>
                  </a:schemeClr>
                </a:solidFill>
                <a:effectLst>
                  <a:outerShdw blurRad="38100" dist="38100" dir="2700000" algn="tl">
                    <a:srgbClr val="000000">
                      <a:alpha val="43137"/>
                    </a:srgbClr>
                  </a:outerShdw>
                </a:effectLst>
              </a:rPr>
              <a:t>water</a:t>
            </a:r>
            <a:r>
              <a:rPr lang="en-US" sz="2700" b="1" dirty="0">
                <a:solidFill>
                  <a:schemeClr val="tx1">
                    <a:lumMod val="95000"/>
                  </a:schemeClr>
                </a:solidFill>
                <a:effectLst>
                  <a:outerShdw blurRad="38100" dist="38100" dir="2700000" algn="tl">
                    <a:srgbClr val="000000">
                      <a:alpha val="43137"/>
                    </a:srgbClr>
                  </a:outerShdw>
                </a:effectLst>
              </a:rPr>
              <a:t> quality standards.</a:t>
            </a:r>
          </a:p>
          <a:p>
            <a:pPr>
              <a:buClr>
                <a:schemeClr val="tx2"/>
              </a:buClr>
              <a:buFontTx/>
              <a:buChar char="•"/>
              <a:defRPr/>
            </a:pPr>
            <a:r>
              <a:rPr lang="en-US" sz="2700" b="1" dirty="0">
                <a:solidFill>
                  <a:schemeClr val="tx1">
                    <a:lumMod val="95000"/>
                  </a:schemeClr>
                </a:solidFill>
                <a:effectLst>
                  <a:outerShdw blurRad="38100" dist="38100" dir="2700000" algn="tl">
                    <a:srgbClr val="000000">
                      <a:alpha val="43137"/>
                    </a:srgbClr>
                  </a:outerShdw>
                </a:effectLst>
              </a:rPr>
              <a:t> Identify, and assign maintenance responsibilities for BMP’s.</a:t>
            </a:r>
          </a:p>
        </p:txBody>
      </p:sp>
      <p:sp>
        <p:nvSpPr>
          <p:cNvPr id="887812" name="Rectangle 4"/>
          <p:cNvSpPr>
            <a:spLocks noChangeArrowheads="1"/>
          </p:cNvSpPr>
          <p:nvPr/>
        </p:nvSpPr>
        <p:spPr bwMode="auto">
          <a:xfrm>
            <a:off x="0" y="0"/>
            <a:ext cx="9143999" cy="830997"/>
          </a:xfrm>
          <a:prstGeom prst="rect">
            <a:avLst/>
          </a:prstGeom>
          <a:solidFill>
            <a:schemeClr val="tx2">
              <a:lumMod val="25000"/>
              <a:alpha val="62000"/>
            </a:schemeClr>
          </a:solidFill>
          <a:ln w="9525">
            <a:noFill/>
            <a:miter lim="800000"/>
            <a:headEnd/>
            <a:tailEnd/>
          </a:ln>
          <a:effectLst/>
        </p:spPr>
        <p:txBody>
          <a:bodyPr wrap="square">
            <a:spAutoFit/>
          </a:bodyPr>
          <a:lstStyle/>
          <a:p>
            <a:pPr algn="ctr" eaLnBrk="0" hangingPunct="0">
              <a:defRPr/>
            </a:pPr>
            <a:r>
              <a:rPr lang="en-US" sz="4800" b="1" dirty="0">
                <a:effectLst>
                  <a:outerShdw blurRad="38100" dist="38100" dir="2700000" algn="tl">
                    <a:srgbClr val="000000">
                      <a:alpha val="43137"/>
                    </a:srgbClr>
                  </a:outerShdw>
                </a:effectLst>
                <a:cs typeface="+mn-cs"/>
              </a:rPr>
              <a:t>The Purpose of the SWPPP is 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lex\Pictures\KTD Ward Road 2010\P8240135.JPG"/>
          <p:cNvPicPr>
            <a:picLocks noChangeAspect="1" noChangeArrowheads="1"/>
          </p:cNvPicPr>
          <p:nvPr/>
        </p:nvPicPr>
        <p:blipFill>
          <a:blip r:embed="rId2" cstate="email">
            <a:lum bright="-12000" contrast="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890883" name="Text Box 3"/>
          <p:cNvSpPr txBox="1">
            <a:spLocks noChangeArrowheads="1"/>
          </p:cNvSpPr>
          <p:nvPr/>
        </p:nvSpPr>
        <p:spPr bwMode="auto">
          <a:xfrm>
            <a:off x="430538" y="152400"/>
            <a:ext cx="8561062" cy="769441"/>
          </a:xfrm>
          <a:prstGeom prst="rect">
            <a:avLst/>
          </a:prstGeom>
          <a:noFill/>
          <a:ln w="9525">
            <a:noFill/>
            <a:miter lim="800000"/>
            <a:headEnd/>
            <a:tailEnd/>
          </a:ln>
          <a:effectLst/>
        </p:spPr>
        <p:txBody>
          <a:bodyPr wrap="none">
            <a:spAutoFit/>
          </a:bodyPr>
          <a:lstStyle/>
          <a:p>
            <a:pPr>
              <a:defRPr/>
            </a:pPr>
            <a:r>
              <a:rPr lang="en-US" sz="4400" b="1" dirty="0">
                <a:solidFill>
                  <a:schemeClr val="tx2"/>
                </a:solidFill>
                <a:effectLst>
                  <a:outerShdw blurRad="38100" dist="38100" dir="2700000" algn="tl">
                    <a:srgbClr val="000000"/>
                  </a:outerShdw>
                </a:effectLst>
              </a:rPr>
              <a:t>The Key to a Successful SWPPP is…..</a:t>
            </a:r>
          </a:p>
        </p:txBody>
      </p:sp>
      <p:sp>
        <p:nvSpPr>
          <p:cNvPr id="890884" name="Text Box 4"/>
          <p:cNvSpPr txBox="1">
            <a:spLocks noChangeArrowheads="1"/>
          </p:cNvSpPr>
          <p:nvPr/>
        </p:nvSpPr>
        <p:spPr bwMode="auto">
          <a:xfrm>
            <a:off x="2895600" y="4038600"/>
            <a:ext cx="6248400" cy="2677656"/>
          </a:xfrm>
          <a:prstGeom prst="rect">
            <a:avLst/>
          </a:prstGeom>
          <a:noFill/>
          <a:ln w="9525">
            <a:noFill/>
            <a:miter lim="800000"/>
            <a:headEnd/>
            <a:tailEnd/>
          </a:ln>
          <a:effectLst/>
        </p:spPr>
        <p:txBody>
          <a:bodyPr wrap="square">
            <a:spAutoFit/>
          </a:bodyPr>
          <a:lstStyle/>
          <a:p>
            <a:pPr>
              <a:buClr>
                <a:schemeClr val="tx2"/>
              </a:buClr>
              <a:buSzPct val="110000"/>
              <a:buFont typeface="Arial" pitchFamily="34" charset="0"/>
              <a:buChar char="•"/>
              <a:defRPr/>
            </a:pPr>
            <a:r>
              <a:rPr lang="en-US" sz="3200" b="1" dirty="0">
                <a:effectLst>
                  <a:outerShdw blurRad="38100" dist="38100" dir="2700000" algn="tl">
                    <a:srgbClr val="000000"/>
                  </a:outerShdw>
                </a:effectLst>
              </a:rPr>
              <a:t> </a:t>
            </a:r>
            <a:r>
              <a:rPr lang="en-US" sz="4000" b="1" dirty="0">
                <a:effectLst>
                  <a:outerShdw blurRad="38100" dist="38100" dir="2700000" algn="tl">
                    <a:srgbClr val="000000"/>
                  </a:outerShdw>
                </a:effectLst>
              </a:rPr>
              <a:t>Assessment &amp; Analysis</a:t>
            </a:r>
          </a:p>
          <a:p>
            <a:pPr>
              <a:buClr>
                <a:schemeClr val="tx2"/>
              </a:buClr>
              <a:buFontTx/>
              <a:buChar char="•"/>
              <a:defRPr/>
            </a:pPr>
            <a:r>
              <a:rPr lang="en-US" sz="3200" b="1" dirty="0">
                <a:effectLst>
                  <a:outerShdw blurRad="38100" dist="38100" dir="2700000" algn="tl">
                    <a:srgbClr val="000000"/>
                  </a:outerShdw>
                </a:effectLst>
              </a:rPr>
              <a:t> BMP Selection</a:t>
            </a:r>
          </a:p>
          <a:p>
            <a:pPr>
              <a:buClr>
                <a:schemeClr val="tx2"/>
              </a:buClr>
              <a:buFontTx/>
              <a:buChar char="•"/>
              <a:defRPr/>
            </a:pPr>
            <a:r>
              <a:rPr lang="en-US" sz="3200" b="1" dirty="0">
                <a:effectLst>
                  <a:outerShdw blurRad="38100" dist="38100" dir="2700000" algn="tl">
                    <a:srgbClr val="000000"/>
                  </a:outerShdw>
                </a:effectLst>
              </a:rPr>
              <a:t>Understanding &amp; Implementation</a:t>
            </a:r>
          </a:p>
          <a:p>
            <a:pPr>
              <a:buClr>
                <a:schemeClr val="tx2"/>
              </a:buClr>
              <a:buFontTx/>
              <a:buChar char="•"/>
              <a:defRPr/>
            </a:pPr>
            <a:r>
              <a:rPr lang="en-US" sz="3200" b="1" dirty="0">
                <a:effectLst>
                  <a:outerShdw blurRad="38100" dist="38100" dir="2700000" algn="tl">
                    <a:srgbClr val="000000"/>
                  </a:outerShdw>
                </a:effectLst>
              </a:rPr>
              <a:t> Inspections &amp; Documentation</a:t>
            </a:r>
          </a:p>
          <a:p>
            <a:pPr>
              <a:buClr>
                <a:schemeClr val="tx2"/>
              </a:buClr>
              <a:buFontTx/>
              <a:buChar char="•"/>
              <a:defRPr/>
            </a:pPr>
            <a:r>
              <a:rPr lang="en-US" sz="3200" b="1" dirty="0">
                <a:effectLst>
                  <a:outerShdw blurRad="38100" dist="38100" dir="2700000" algn="tl">
                    <a:srgbClr val="000000"/>
                  </a:outerShdw>
                </a:effectLst>
              </a:rPr>
              <a:t>Adaptive Management</a:t>
            </a:r>
          </a:p>
        </p:txBody>
      </p:sp>
      <p:sp>
        <p:nvSpPr>
          <p:cNvPr id="5" name="TextBox 4"/>
          <p:cNvSpPr txBox="1"/>
          <p:nvPr/>
        </p:nvSpPr>
        <p:spPr>
          <a:xfrm>
            <a:off x="8049790" y="6488668"/>
            <a:ext cx="1094210" cy="369332"/>
          </a:xfrm>
          <a:prstGeom prst="rect">
            <a:avLst/>
          </a:prstGeom>
          <a:noFill/>
        </p:spPr>
        <p:txBody>
          <a:bodyPr wrap="none" rtlCol="0">
            <a:spAutoFit/>
          </a:bodyPr>
          <a:lstStyle/>
          <a:p>
            <a:r>
              <a:rPr lang="en-US" dirty="0"/>
              <a:t>Ketchikan</a:t>
            </a:r>
          </a:p>
        </p:txBody>
      </p:sp>
      <p:sp>
        <p:nvSpPr>
          <p:cNvPr id="6" name="TextBox 5"/>
          <p:cNvSpPr txBox="1"/>
          <p:nvPr/>
        </p:nvSpPr>
        <p:spPr>
          <a:xfrm>
            <a:off x="2743200" y="3505200"/>
            <a:ext cx="2326086" cy="584775"/>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Site Specific:</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UFFALO-1\share\Alaska Sites 2008\K Beach\Alex 2008 week 1 076.JPG"/>
          <p:cNvPicPr>
            <a:picLocks noChangeAspect="1" noChangeArrowheads="1"/>
          </p:cNvPicPr>
          <p:nvPr/>
        </p:nvPicPr>
        <p:blipFill>
          <a:blip r:embed="rId3" cstate="email">
            <a:lum bright="-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 name="TextBox 3"/>
          <p:cNvSpPr txBox="1"/>
          <p:nvPr/>
        </p:nvSpPr>
        <p:spPr>
          <a:xfrm>
            <a:off x="6096000" y="457200"/>
            <a:ext cx="2181175" cy="523220"/>
          </a:xfrm>
          <a:prstGeom prst="rect">
            <a:avLst/>
          </a:prstGeom>
          <a:noFill/>
        </p:spPr>
        <p:txBody>
          <a:bodyPr wrap="none">
            <a:spAutoFit/>
          </a:bodyPr>
          <a:lstStyle/>
          <a:p>
            <a:pPr>
              <a:defRPr/>
            </a:pPr>
            <a:r>
              <a:rPr lang="en-US" sz="2800" dirty="0">
                <a:solidFill>
                  <a:schemeClr val="bg2">
                    <a:lumMod val="50000"/>
                  </a:schemeClr>
                </a:solidFill>
                <a:effectLst>
                  <a:outerShdw blurRad="38100" dist="38100" dir="2700000" algn="tl">
                    <a:srgbClr val="000000">
                      <a:alpha val="43137"/>
                    </a:srgbClr>
                  </a:outerShdw>
                </a:effectLst>
              </a:rPr>
              <a:t>Straw Blanket</a:t>
            </a:r>
          </a:p>
        </p:txBody>
      </p:sp>
      <p:sp>
        <p:nvSpPr>
          <p:cNvPr id="5" name="TextBox 4"/>
          <p:cNvSpPr txBox="1"/>
          <p:nvPr/>
        </p:nvSpPr>
        <p:spPr>
          <a:xfrm>
            <a:off x="1905000" y="914400"/>
            <a:ext cx="1154483" cy="523220"/>
          </a:xfrm>
          <a:prstGeom prst="rect">
            <a:avLst/>
          </a:prstGeom>
          <a:noFill/>
        </p:spPr>
        <p:txBody>
          <a:bodyPr wrap="none">
            <a:spAutoFit/>
          </a:bodyPr>
          <a:lstStyle/>
          <a:p>
            <a:pPr>
              <a:defRPr/>
            </a:pPr>
            <a:r>
              <a:rPr lang="en-US" sz="2800" dirty="0">
                <a:solidFill>
                  <a:schemeClr val="bg2">
                    <a:lumMod val="50000"/>
                  </a:schemeClr>
                </a:solidFill>
                <a:effectLst>
                  <a:outerShdw blurRad="38100" dist="38100" dir="2700000" algn="tl">
                    <a:srgbClr val="000000">
                      <a:alpha val="43137"/>
                    </a:srgbClr>
                  </a:outerShdw>
                </a:effectLst>
              </a:rPr>
              <a:t>Wattle</a:t>
            </a:r>
          </a:p>
        </p:txBody>
      </p:sp>
      <p:sp>
        <p:nvSpPr>
          <p:cNvPr id="6" name="TextBox 5"/>
          <p:cNvSpPr txBox="1"/>
          <p:nvPr/>
        </p:nvSpPr>
        <p:spPr>
          <a:xfrm>
            <a:off x="5334000" y="2819400"/>
            <a:ext cx="2808910" cy="523220"/>
          </a:xfrm>
          <a:prstGeom prst="rect">
            <a:avLst/>
          </a:prstGeom>
          <a:solidFill>
            <a:schemeClr val="tx1">
              <a:lumMod val="65000"/>
              <a:alpha val="69000"/>
            </a:schemeClr>
          </a:solidFill>
        </p:spPr>
        <p:txBody>
          <a:bodyPr wrap="none">
            <a:spAutoFit/>
          </a:bodyPr>
          <a:lstStyle/>
          <a:p>
            <a:pPr>
              <a:defRPr/>
            </a:pPr>
            <a:r>
              <a:rPr lang="en-US" sz="2800" dirty="0">
                <a:solidFill>
                  <a:schemeClr val="bg2">
                    <a:lumMod val="50000"/>
                  </a:schemeClr>
                </a:solidFill>
              </a:rPr>
              <a:t>Gravel Filter Berm</a:t>
            </a:r>
          </a:p>
        </p:txBody>
      </p:sp>
      <p:sp>
        <p:nvSpPr>
          <p:cNvPr id="7" name="TextBox 6"/>
          <p:cNvSpPr txBox="1"/>
          <p:nvPr/>
        </p:nvSpPr>
        <p:spPr>
          <a:xfrm>
            <a:off x="533400" y="3352800"/>
            <a:ext cx="1572418" cy="523220"/>
          </a:xfrm>
          <a:prstGeom prst="rect">
            <a:avLst/>
          </a:prstGeom>
          <a:noFill/>
        </p:spPr>
        <p:txBody>
          <a:bodyPr wrap="none">
            <a:spAutoFit/>
          </a:bodyPr>
          <a:lstStyle/>
          <a:p>
            <a:pPr>
              <a:defRPr/>
            </a:pPr>
            <a:r>
              <a:rPr lang="en-US" sz="2800" dirty="0">
                <a:effectLst>
                  <a:outerShdw blurRad="38100" dist="38100" dir="2700000" algn="tl">
                    <a:srgbClr val="000000">
                      <a:alpha val="43137"/>
                    </a:srgbClr>
                  </a:outerShdw>
                </a:effectLst>
              </a:rPr>
              <a:t>Silt Fence</a:t>
            </a:r>
          </a:p>
        </p:txBody>
      </p:sp>
      <p:sp>
        <p:nvSpPr>
          <p:cNvPr id="15367" name="TextBox 7"/>
          <p:cNvSpPr txBox="1">
            <a:spLocks noChangeArrowheads="1"/>
          </p:cNvSpPr>
          <p:nvPr/>
        </p:nvSpPr>
        <p:spPr bwMode="auto">
          <a:xfrm>
            <a:off x="6477000" y="4724400"/>
            <a:ext cx="2015103" cy="523220"/>
          </a:xfrm>
          <a:prstGeom prst="rect">
            <a:avLst/>
          </a:prstGeom>
          <a:solidFill>
            <a:srgbClr val="CEC47E">
              <a:alpha val="63136"/>
            </a:srgbClr>
          </a:solidFill>
          <a:ln w="9525">
            <a:noFill/>
            <a:miter lim="800000"/>
            <a:headEnd/>
            <a:tailEnd/>
          </a:ln>
        </p:spPr>
        <p:txBody>
          <a:bodyPr wrap="none">
            <a:spAutoFit/>
          </a:bodyPr>
          <a:lstStyle/>
          <a:p>
            <a:r>
              <a:rPr lang="en-US" sz="2800" dirty="0">
                <a:solidFill>
                  <a:schemeClr val="bg2">
                    <a:lumMod val="50000"/>
                  </a:schemeClr>
                </a:solidFill>
              </a:rPr>
              <a:t>Straw Mulch</a:t>
            </a:r>
          </a:p>
        </p:txBody>
      </p:sp>
      <p:sp>
        <p:nvSpPr>
          <p:cNvPr id="15368" name="TextBox 8"/>
          <p:cNvSpPr txBox="1">
            <a:spLocks noChangeArrowheads="1"/>
          </p:cNvSpPr>
          <p:nvPr/>
        </p:nvSpPr>
        <p:spPr bwMode="auto">
          <a:xfrm>
            <a:off x="228600" y="5867400"/>
            <a:ext cx="5052602" cy="769441"/>
          </a:xfrm>
          <a:prstGeom prst="rect">
            <a:avLst/>
          </a:prstGeom>
          <a:noFill/>
          <a:ln w="9525">
            <a:noFill/>
            <a:miter lim="800000"/>
            <a:headEnd/>
            <a:tailEnd/>
          </a:ln>
        </p:spPr>
        <p:txBody>
          <a:bodyPr wrap="none">
            <a:spAutoFit/>
          </a:bodyPr>
          <a:lstStyle/>
          <a:p>
            <a:r>
              <a:rPr lang="en-US" sz="4400" b="1" dirty="0">
                <a:solidFill>
                  <a:schemeClr val="bg2">
                    <a:lumMod val="50000"/>
                  </a:schemeClr>
                </a:solidFill>
              </a:rPr>
              <a:t>What-Where-When?</a:t>
            </a:r>
          </a:p>
        </p:txBody>
      </p:sp>
      <p:sp>
        <p:nvSpPr>
          <p:cNvPr id="10" name="TextBox 9"/>
          <p:cNvSpPr txBox="1"/>
          <p:nvPr/>
        </p:nvSpPr>
        <p:spPr>
          <a:xfrm>
            <a:off x="533400" y="533400"/>
            <a:ext cx="1334020" cy="523220"/>
          </a:xfrm>
          <a:prstGeom prst="rect">
            <a:avLst/>
          </a:prstGeom>
          <a:noFill/>
        </p:spPr>
        <p:txBody>
          <a:bodyPr wrap="none">
            <a:spAutoFit/>
          </a:bodyPr>
          <a:lstStyle/>
          <a:p>
            <a:pPr>
              <a:defRPr/>
            </a:pPr>
            <a:r>
              <a:rPr lang="en-US" sz="2800" dirty="0">
                <a:solidFill>
                  <a:schemeClr val="bg2">
                    <a:lumMod val="50000"/>
                  </a:schemeClr>
                </a:solidFill>
                <a:effectLst>
                  <a:outerShdw blurRad="38100" dist="38100" dir="2700000" algn="tl">
                    <a:srgbClr val="000000">
                      <a:alpha val="43137"/>
                    </a:srgbClr>
                  </a:outerShdw>
                </a:effectLst>
              </a:rPr>
              <a:t>Seeding</a:t>
            </a:r>
          </a:p>
        </p:txBody>
      </p:sp>
      <p:sp>
        <p:nvSpPr>
          <p:cNvPr id="11" name="TextBox 10"/>
          <p:cNvSpPr txBox="1"/>
          <p:nvPr/>
        </p:nvSpPr>
        <p:spPr>
          <a:xfrm>
            <a:off x="7924800" y="6324600"/>
            <a:ext cx="1018227" cy="369332"/>
          </a:xfrm>
          <a:prstGeom prst="rect">
            <a:avLst/>
          </a:prstGeom>
          <a:noFill/>
        </p:spPr>
        <p:txBody>
          <a:bodyPr wrap="none" rtlCol="0">
            <a:spAutoFit/>
          </a:bodyPr>
          <a:lstStyle/>
          <a:p>
            <a:r>
              <a:rPr lang="en-US" dirty="0">
                <a:solidFill>
                  <a:schemeClr val="bg1"/>
                </a:solidFill>
              </a:rPr>
              <a:t>Soldotna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lex\Pictures\KTD Ward Road 2010\P5210076.JPG"/>
          <p:cNvPicPr>
            <a:picLocks noChangeAspect="1" noChangeArrowheads="1"/>
          </p:cNvPicPr>
          <p:nvPr/>
        </p:nvPicPr>
        <p:blipFill>
          <a:blip r:embed="rId3" cstate="email">
            <a:lum bright="3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891907" name="Rectangle 3"/>
          <p:cNvSpPr>
            <a:spLocks noGrp="1" noChangeArrowheads="1"/>
          </p:cNvSpPr>
          <p:nvPr>
            <p:ph type="title"/>
          </p:nvPr>
        </p:nvSpPr>
        <p:spPr>
          <a:xfrm>
            <a:off x="228600" y="152400"/>
            <a:ext cx="5410200" cy="1066800"/>
          </a:xfrm>
        </p:spPr>
        <p:txBody>
          <a:bodyPr>
            <a:noAutofit/>
          </a:bodyPr>
          <a:lstStyle/>
          <a:p>
            <a:pPr algn="l" eaLnBrk="1" hangingPunct="1">
              <a:defRPr/>
            </a:pPr>
            <a:r>
              <a:rPr lang="en-US" sz="4800" b="1" dirty="0">
                <a:solidFill>
                  <a:schemeClr val="bg1"/>
                </a:solidFill>
              </a:rPr>
              <a:t>Basics of a SWPPP</a:t>
            </a:r>
          </a:p>
        </p:txBody>
      </p:sp>
      <p:sp>
        <p:nvSpPr>
          <p:cNvPr id="891908" name="Rectangle 4"/>
          <p:cNvSpPr>
            <a:spLocks noChangeArrowheads="1"/>
          </p:cNvSpPr>
          <p:nvPr/>
        </p:nvSpPr>
        <p:spPr bwMode="auto">
          <a:xfrm>
            <a:off x="0" y="1219200"/>
            <a:ext cx="9144000" cy="5029200"/>
          </a:xfrm>
          <a:prstGeom prst="rect">
            <a:avLst/>
          </a:prstGeom>
          <a:noFill/>
          <a:ln w="9525">
            <a:noFill/>
            <a:miter lim="800000"/>
            <a:headEnd/>
            <a:tailEnd/>
          </a:ln>
          <a:effectLst/>
        </p:spPr>
        <p:txBody>
          <a:bodyPr/>
          <a:lstStyle/>
          <a:p>
            <a:pPr marL="571500" indent="-228600">
              <a:spcBef>
                <a:spcPct val="20000"/>
              </a:spcBef>
              <a:buSzPct val="80000"/>
              <a:buFont typeface="Wingdings" pitchFamily="2" charset="2"/>
              <a:buNone/>
              <a:defRPr/>
            </a:pPr>
            <a:r>
              <a:rPr lang="en-US" sz="3400" b="1" dirty="0">
                <a:solidFill>
                  <a:schemeClr val="bg1"/>
                </a:solidFill>
                <a:cs typeface="+mn-cs"/>
              </a:rPr>
              <a:t>Narrative 		</a:t>
            </a:r>
          </a:p>
          <a:p>
            <a:pPr marL="571500" indent="-228600">
              <a:spcBef>
                <a:spcPct val="20000"/>
              </a:spcBef>
              <a:buSzPct val="80000"/>
              <a:buFont typeface="Wingdings" pitchFamily="2" charset="2"/>
              <a:buChar char="§"/>
              <a:defRPr/>
            </a:pPr>
            <a:r>
              <a:rPr lang="en-US" sz="3400" b="1" dirty="0">
                <a:solidFill>
                  <a:schemeClr val="bg1"/>
                </a:solidFill>
                <a:cs typeface="+mn-cs"/>
              </a:rPr>
              <a:t>	Existing Site Conditions</a:t>
            </a:r>
          </a:p>
          <a:p>
            <a:pPr marL="571500" indent="-228600">
              <a:spcBef>
                <a:spcPct val="20000"/>
              </a:spcBef>
              <a:buSzPct val="80000"/>
              <a:buFont typeface="Wingdings" pitchFamily="2" charset="2"/>
              <a:buChar char="§"/>
              <a:defRPr/>
            </a:pPr>
            <a:r>
              <a:rPr lang="en-US" sz="3400" b="1" dirty="0">
                <a:solidFill>
                  <a:schemeClr val="bg1"/>
                </a:solidFill>
                <a:cs typeface="+mn-cs"/>
              </a:rPr>
              <a:t>	Construction Schedule</a:t>
            </a:r>
          </a:p>
          <a:p>
            <a:pPr marL="571500" indent="-228600">
              <a:spcBef>
                <a:spcPct val="20000"/>
              </a:spcBef>
              <a:buSzPct val="80000"/>
              <a:buFont typeface="Wingdings" pitchFamily="2" charset="2"/>
              <a:buChar char="§"/>
              <a:defRPr/>
            </a:pPr>
            <a:r>
              <a:rPr lang="en-US" sz="3400" b="1" dirty="0">
                <a:solidFill>
                  <a:schemeClr val="bg1"/>
                </a:solidFill>
                <a:cs typeface="+mn-cs"/>
              </a:rPr>
              <a:t>    Rainfall Data</a:t>
            </a:r>
          </a:p>
          <a:p>
            <a:pPr marL="571500" indent="-228600">
              <a:spcBef>
                <a:spcPct val="20000"/>
              </a:spcBef>
              <a:buSzPct val="80000"/>
              <a:buFont typeface="Wingdings" pitchFamily="2" charset="2"/>
              <a:buChar char="§"/>
              <a:defRPr/>
            </a:pPr>
            <a:r>
              <a:rPr lang="en-US" sz="3400" b="1" dirty="0">
                <a:solidFill>
                  <a:schemeClr val="bg1"/>
                </a:solidFill>
                <a:cs typeface="+mn-cs"/>
              </a:rPr>
              <a:t>	Pollution Prevention Strategies &amp; Responses</a:t>
            </a:r>
          </a:p>
          <a:p>
            <a:pPr marL="571500" indent="-228600">
              <a:spcBef>
                <a:spcPct val="20000"/>
              </a:spcBef>
              <a:buSzPct val="80000"/>
              <a:buFont typeface="Wingdings" pitchFamily="2" charset="2"/>
              <a:buNone/>
              <a:defRPr/>
            </a:pPr>
            <a:r>
              <a:rPr lang="en-US" sz="3400" b="1" dirty="0">
                <a:solidFill>
                  <a:schemeClr val="bg1"/>
                </a:solidFill>
                <a:cs typeface="+mn-cs"/>
              </a:rPr>
              <a:t>Drawings and Notes</a:t>
            </a:r>
          </a:p>
          <a:p>
            <a:pPr marL="571500" indent="-228600">
              <a:spcBef>
                <a:spcPct val="20000"/>
              </a:spcBef>
              <a:buSzPct val="80000"/>
              <a:buFont typeface="Wingdings" pitchFamily="2" charset="2"/>
              <a:buChar char="§"/>
              <a:defRPr/>
            </a:pPr>
            <a:r>
              <a:rPr lang="en-US" sz="3400" b="1" dirty="0">
                <a:solidFill>
                  <a:schemeClr val="bg1"/>
                </a:solidFill>
                <a:cs typeface="+mn-cs"/>
              </a:rPr>
              <a:t>	Where &amp; When BMPs Installed</a:t>
            </a:r>
          </a:p>
          <a:p>
            <a:pPr marL="571500" indent="-228600">
              <a:spcBef>
                <a:spcPct val="20000"/>
              </a:spcBef>
              <a:buSzPct val="80000"/>
              <a:buFont typeface="Wingdings" pitchFamily="2" charset="2"/>
              <a:buChar char="§"/>
              <a:defRPr/>
            </a:pPr>
            <a:r>
              <a:rPr lang="en-US" sz="3400" b="1" dirty="0">
                <a:solidFill>
                  <a:schemeClr val="bg1"/>
                </a:solidFill>
                <a:cs typeface="+mn-cs"/>
              </a:rPr>
              <a:t>	BMP Performance Goals</a:t>
            </a:r>
          </a:p>
          <a:p>
            <a:pPr marL="571500" indent="-228600">
              <a:spcBef>
                <a:spcPct val="20000"/>
              </a:spcBef>
              <a:buSzPct val="80000"/>
              <a:buFont typeface="Wingdings" pitchFamily="2" charset="2"/>
              <a:buChar char="§"/>
              <a:defRPr/>
            </a:pPr>
            <a:r>
              <a:rPr lang="en-US" sz="3400" b="1" dirty="0">
                <a:solidFill>
                  <a:schemeClr val="bg1"/>
                </a:solidFill>
                <a:cs typeface="+mn-cs"/>
              </a:rPr>
              <a:t>	Maintenance Procedures &amp; Standards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BUFFALO-1\share\pictures\2007-10-19 10-20-07\10-20-07 0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 y="0"/>
            <a:ext cx="9182100" cy="6858000"/>
          </a:xfrm>
          <a:prstGeom prst="rect">
            <a:avLst/>
          </a:prstGeom>
          <a:noFill/>
          <a:ln w="9525">
            <a:noFill/>
            <a:miter lim="800000"/>
            <a:headEnd/>
            <a:tailEnd/>
          </a:ln>
          <a:effectLst>
            <a:innerShdw blurRad="114300">
              <a:prstClr val="black"/>
            </a:innerShdw>
          </a:effectLst>
        </p:spPr>
      </p:pic>
      <p:sp>
        <p:nvSpPr>
          <p:cNvPr id="2" name="Rectangle 1"/>
          <p:cNvSpPr/>
          <p:nvPr/>
        </p:nvSpPr>
        <p:spPr>
          <a:xfrm>
            <a:off x="609600" y="152400"/>
            <a:ext cx="6823075" cy="923925"/>
          </a:xfrm>
          <a:prstGeom prst="rect">
            <a:avLst/>
          </a:prstGeom>
        </p:spPr>
        <p:txBody>
          <a:bodyPr wrap="none">
            <a:spAutoFit/>
          </a:bodyPr>
          <a:lstStyle/>
          <a:p>
            <a:pPr eaLnBrk="0" hangingPunct="0">
              <a:defRPr/>
            </a:pPr>
            <a:r>
              <a:rPr lang="en-US" sz="5400" b="1" dirty="0">
                <a:solidFill>
                  <a:schemeClr val="bg1">
                    <a:lumMod val="75000"/>
                  </a:schemeClr>
                </a:solidFill>
                <a:effectLst>
                  <a:outerShdw blurRad="38100" dist="38100" dir="2700000" algn="tl">
                    <a:srgbClr val="000000">
                      <a:alpha val="43137"/>
                    </a:srgbClr>
                  </a:outerShdw>
                </a:effectLst>
                <a:cs typeface="+mn-cs"/>
              </a:rPr>
              <a:t>SWPPP Objectives:</a:t>
            </a:r>
            <a:endParaRPr lang="en-US" sz="5400" dirty="0">
              <a:solidFill>
                <a:schemeClr val="bg1">
                  <a:lumMod val="75000"/>
                </a:schemeClr>
              </a:solidFill>
              <a:effectLst>
                <a:outerShdw blurRad="38100" dist="38100" dir="2700000" algn="tl">
                  <a:srgbClr val="000000">
                    <a:alpha val="43137"/>
                  </a:srgbClr>
                </a:outerShdw>
              </a:effectLst>
              <a:cs typeface="+mn-cs"/>
            </a:endParaRPr>
          </a:p>
        </p:txBody>
      </p:sp>
      <p:sp>
        <p:nvSpPr>
          <p:cNvPr id="3" name="Rectangle 2"/>
          <p:cNvSpPr/>
          <p:nvPr/>
        </p:nvSpPr>
        <p:spPr>
          <a:xfrm>
            <a:off x="0" y="3276600"/>
            <a:ext cx="7696200" cy="3539430"/>
          </a:xfrm>
          <a:prstGeom prst="rect">
            <a:avLst/>
          </a:prstGeom>
        </p:spPr>
        <p:txBody>
          <a:bodyPr wrap="square">
            <a:spAutoFit/>
          </a:bodyPr>
          <a:lstStyle/>
          <a:p>
            <a:pPr eaLnBrk="0" hangingPunct="0">
              <a:defRPr/>
            </a:pPr>
            <a:r>
              <a:rPr lang="en-US" sz="2800" dirty="0">
                <a:solidFill>
                  <a:schemeClr val="tx1">
                    <a:lumMod val="95000"/>
                  </a:schemeClr>
                </a:solidFill>
                <a:cs typeface="+mn-cs"/>
              </a:rPr>
              <a:t>• Stabilize the site as soon as possible</a:t>
            </a:r>
          </a:p>
          <a:p>
            <a:pPr eaLnBrk="0" hangingPunct="0">
              <a:defRPr/>
            </a:pPr>
            <a:r>
              <a:rPr lang="en-US" sz="2800" dirty="0">
                <a:solidFill>
                  <a:schemeClr val="tx1">
                    <a:lumMod val="95000"/>
                  </a:schemeClr>
                </a:solidFill>
                <a:cs typeface="+mn-cs"/>
              </a:rPr>
              <a:t>• Protect slopes and channels</a:t>
            </a:r>
          </a:p>
          <a:p>
            <a:pPr eaLnBrk="0" hangingPunct="0">
              <a:defRPr/>
            </a:pPr>
            <a:r>
              <a:rPr lang="en-US" sz="2800" dirty="0">
                <a:solidFill>
                  <a:schemeClr val="tx1">
                    <a:lumMod val="95000"/>
                  </a:schemeClr>
                </a:solidFill>
                <a:cs typeface="+mn-cs"/>
              </a:rPr>
              <a:t>• Reduce impervious surfaces</a:t>
            </a:r>
          </a:p>
          <a:p>
            <a:pPr eaLnBrk="0" hangingPunct="0">
              <a:defRPr/>
            </a:pPr>
            <a:r>
              <a:rPr lang="en-US" sz="2800" dirty="0">
                <a:solidFill>
                  <a:schemeClr val="tx1">
                    <a:lumMod val="95000"/>
                  </a:schemeClr>
                </a:solidFill>
                <a:cs typeface="+mn-cs"/>
              </a:rPr>
              <a:t>• Promote infiltration</a:t>
            </a:r>
          </a:p>
          <a:p>
            <a:pPr eaLnBrk="0" hangingPunct="0">
              <a:defRPr/>
            </a:pPr>
            <a:r>
              <a:rPr lang="en-US" sz="2800" dirty="0">
                <a:solidFill>
                  <a:schemeClr val="tx1">
                    <a:lumMod val="95000"/>
                  </a:schemeClr>
                </a:solidFill>
                <a:cs typeface="+mn-cs"/>
              </a:rPr>
              <a:t>• Control the perimeter of your site</a:t>
            </a:r>
          </a:p>
          <a:p>
            <a:pPr eaLnBrk="0" hangingPunct="0">
              <a:defRPr/>
            </a:pPr>
            <a:r>
              <a:rPr lang="en-US" sz="2800" dirty="0">
                <a:solidFill>
                  <a:schemeClr val="tx1">
                    <a:lumMod val="95000"/>
                  </a:schemeClr>
                </a:solidFill>
                <a:cs typeface="+mn-cs"/>
              </a:rPr>
              <a:t>• Protect receiving waters adjacent to your site</a:t>
            </a:r>
          </a:p>
          <a:p>
            <a:pPr eaLnBrk="0" hangingPunct="0">
              <a:defRPr/>
            </a:pPr>
            <a:r>
              <a:rPr lang="en-US" sz="2800" dirty="0">
                <a:solidFill>
                  <a:schemeClr val="tx1">
                    <a:lumMod val="95000"/>
                  </a:schemeClr>
                </a:solidFill>
                <a:cs typeface="+mn-cs"/>
              </a:rPr>
              <a:t>• Follow pollution prevention measures</a:t>
            </a:r>
          </a:p>
          <a:p>
            <a:pPr eaLnBrk="0" hangingPunct="0">
              <a:defRPr/>
            </a:pPr>
            <a:r>
              <a:rPr lang="en-US" sz="2800" dirty="0">
                <a:solidFill>
                  <a:schemeClr val="tx1">
                    <a:lumMod val="95000"/>
                  </a:schemeClr>
                </a:solidFill>
                <a:cs typeface="+mn-cs"/>
              </a:rPr>
              <a:t>• Minimize the area and duration of exposed soils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32262A-EE62-4FB5-B6AE-4DC1796A7439}"/>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2" name="Rectangle 2">
            <a:extLst>
              <a:ext uri="{FF2B5EF4-FFF2-40B4-BE49-F238E27FC236}">
                <a16:creationId xmlns:a16="http://schemas.microsoft.com/office/drawing/2014/main" id="{755A99D8-6EC6-4B01-97CE-B65CCBB1BD09}"/>
              </a:ext>
            </a:extLst>
          </p:cNvPr>
          <p:cNvSpPr>
            <a:spLocks noChangeArrowheads="1"/>
          </p:cNvSpPr>
          <p:nvPr/>
        </p:nvSpPr>
        <p:spPr bwMode="auto">
          <a:xfrm>
            <a:off x="304800" y="3535368"/>
            <a:ext cx="8534400" cy="3046988"/>
          </a:xfrm>
          <a:prstGeom prst="rect">
            <a:avLst/>
          </a:prstGeom>
          <a:noFill/>
          <a:ln w="9525">
            <a:noFill/>
            <a:miter lim="800000"/>
            <a:headEnd/>
            <a:tailEnd/>
          </a:ln>
        </p:spPr>
        <p:txBody>
          <a:bodyPr>
            <a:spAutoFit/>
          </a:bodyPr>
          <a:lstStyle/>
          <a:p>
            <a:pPr marL="0" marR="0" lvl="0" indent="0" algn="l" defTabSz="914400" rtl="0" eaLnBrk="0" fontAlgn="auto" latinLnBrk="0" hangingPunct="0">
              <a:lnSpc>
                <a:spcPct val="100000"/>
              </a:lnSpc>
              <a:spcBef>
                <a:spcPts val="0"/>
              </a:spcBef>
              <a:spcAft>
                <a:spcPts val="0"/>
              </a:spcAft>
              <a:buClrTx/>
              <a:buSzTx/>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Identify the following qualified person(s) responsible for the following (Note: A small project may have all one person):</a:t>
            </a:r>
          </a:p>
          <a:p>
            <a:pPr marL="342900" marR="0" lvl="0" indent="-34290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Storm Water Lead;</a:t>
            </a:r>
          </a:p>
          <a:p>
            <a:pPr marL="342900" marR="0" lvl="0" indent="-34290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Updating the SWPPP according to Part 5.9;</a:t>
            </a:r>
          </a:p>
          <a:p>
            <a:pPr marL="342900" marR="0" lvl="0" indent="-34290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Conducting inspections according to Part 6.0;</a:t>
            </a:r>
          </a:p>
          <a:p>
            <a:pPr marL="342900" marR="0" lvl="0" indent="-34290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Conducting monitoring (if applicable) according to Part 7.0; and</a:t>
            </a:r>
            <a:endParaRPr lang="en-US" sz="2400" dirty="0">
              <a:solidFill>
                <a:prstClr val="white"/>
              </a:solidFill>
              <a:effectLst>
                <a:outerShdw blurRad="38100" dist="38100" dir="2700000" algn="tl">
                  <a:srgbClr val="000000">
                    <a:alpha val="43137"/>
                  </a:srgbClr>
                </a:outerShdw>
              </a:effectLst>
              <a:latin typeface="Calibri"/>
            </a:endParaRPr>
          </a:p>
          <a:p>
            <a:pPr marL="342900" marR="0" lvl="0" indent="-34290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Operating an Active Treatment System (if applicable) according to Part 4.6.7.</a:t>
            </a:r>
          </a:p>
        </p:txBody>
      </p:sp>
      <p:sp>
        <p:nvSpPr>
          <p:cNvPr id="5" name="TextBox 4">
            <a:extLst>
              <a:ext uri="{FF2B5EF4-FFF2-40B4-BE49-F238E27FC236}">
                <a16:creationId xmlns:a16="http://schemas.microsoft.com/office/drawing/2014/main" id="{4F6CEB2C-25D7-4A76-B85F-DA067B229BDC}"/>
              </a:ext>
            </a:extLst>
          </p:cNvPr>
          <p:cNvSpPr txBox="1"/>
          <p:nvPr/>
        </p:nvSpPr>
        <p:spPr>
          <a:xfrm>
            <a:off x="381000" y="407930"/>
            <a:ext cx="3115661" cy="461665"/>
          </a:xfrm>
          <a:prstGeom prst="rect">
            <a:avLst/>
          </a:prstGeom>
          <a:noFill/>
          <a:ln>
            <a:noFill/>
          </a:ln>
        </p:spPr>
        <p:txBody>
          <a:bodyPr wrap="none" rtlCol="0">
            <a:spAutoFit/>
          </a:bodyPr>
          <a:lstStyle/>
          <a:p>
            <a:pPr marL="0" marR="0" lvl="0" indent="0" algn="l" defTabSz="914400" rtl="0" eaLnBrk="0" fontAlgn="auto" latinLnBrk="0" hangingPunct="0">
              <a:lnSpc>
                <a:spcPct val="100000"/>
              </a:lnSpc>
              <a:spcBef>
                <a:spcPts val="0"/>
              </a:spcBef>
              <a:spcAft>
                <a:spcPts val="0"/>
              </a:spcAft>
              <a:buClrTx/>
              <a:buSzTx/>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Calibri"/>
                <a:ea typeface="+mn-ea"/>
                <a:cs typeface="+mn-cs"/>
              </a:rPr>
              <a:t>Storm Water Contact(s)</a:t>
            </a:r>
          </a:p>
        </p:txBody>
      </p:sp>
      <p:sp>
        <p:nvSpPr>
          <p:cNvPr id="6" name="TextBox 5">
            <a:extLst>
              <a:ext uri="{FF2B5EF4-FFF2-40B4-BE49-F238E27FC236}">
                <a16:creationId xmlns:a16="http://schemas.microsoft.com/office/drawing/2014/main" id="{261D459A-80E1-4DC1-8B44-7FBD4BC85C62}"/>
              </a:ext>
            </a:extLst>
          </p:cNvPr>
          <p:cNvSpPr txBox="1">
            <a:spLocks noChangeArrowheads="1"/>
          </p:cNvSpPr>
          <p:nvPr/>
        </p:nvSpPr>
        <p:spPr bwMode="auto">
          <a:xfrm>
            <a:off x="4114800" y="469485"/>
            <a:ext cx="2362200" cy="400110"/>
          </a:xfrm>
          <a:prstGeom prst="rect">
            <a:avLst/>
          </a:prstGeom>
          <a:solidFill>
            <a:schemeClr val="bg1"/>
          </a:solidFill>
          <a:ln w="38100">
            <a:solidFill>
              <a:schemeClr val="tx1"/>
            </a:solidFill>
            <a:miter lim="800000"/>
            <a:headEnd/>
            <a:tailEnd/>
          </a:ln>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a:ea typeface="+mn-ea"/>
                <a:cs typeface="+mn-cs"/>
              </a:rPr>
              <a:t>CGP Part 5.3.2 Pg.</a:t>
            </a:r>
            <a:r>
              <a:rPr kumimoji="0" lang="en-US" sz="2000" b="0" i="0" u="none" strike="noStrike" kern="1200" cap="none" spc="0" normalizeH="0" noProof="0" dirty="0">
                <a:ln>
                  <a:noFill/>
                </a:ln>
                <a:effectLst/>
                <a:uLnTx/>
                <a:uFillTx/>
                <a:latin typeface="Calibri"/>
                <a:ea typeface="+mn-ea"/>
                <a:cs typeface="+mn-cs"/>
              </a:rPr>
              <a:t> 36</a:t>
            </a:r>
            <a:endParaRPr kumimoji="0" lang="en-US" sz="20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3637504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BUFFALO-1\share\pictures\My Pictures\Alaska\4-7-08 188.jpg"/>
          <p:cNvPicPr>
            <a:picLocks noChangeAspect="1" noChangeArrowheads="1"/>
          </p:cNvPicPr>
          <p:nvPr/>
        </p:nvPicPr>
        <p:blipFill>
          <a:blip r:embed="rId3" cstate="email">
            <a:lum bright="-11000" contrast="3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47107" name="Rectangle 1"/>
          <p:cNvSpPr>
            <a:spLocks noChangeArrowheads="1"/>
          </p:cNvSpPr>
          <p:nvPr/>
        </p:nvSpPr>
        <p:spPr bwMode="auto">
          <a:xfrm>
            <a:off x="228600" y="304800"/>
            <a:ext cx="4953000" cy="954088"/>
          </a:xfrm>
          <a:prstGeom prst="rect">
            <a:avLst/>
          </a:prstGeom>
          <a:noFill/>
          <a:ln w="9525">
            <a:noFill/>
            <a:miter lim="800000"/>
            <a:headEnd/>
            <a:tailEnd/>
          </a:ln>
        </p:spPr>
        <p:txBody>
          <a:bodyPr lIns="91440" tIns="45720" rIns="91440" bIns="45720" anchor="t">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fr-FR"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Contact Information</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fr-FR"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            </a:t>
            </a:r>
            <a:r>
              <a:rPr lang="fr-FR" sz="2800" b="1" i="1" dirty="0" err="1">
                <a:solidFill>
                  <a:prstClr val="white"/>
                </a:solidFill>
                <a:effectLst>
                  <a:outerShdw blurRad="38100" dist="38100" dir="2700000" algn="tl">
                    <a:srgbClr val="000000">
                      <a:alpha val="43137"/>
                    </a:srgbClr>
                  </a:outerShdw>
                </a:effectLst>
                <a:latin typeface="Calibri"/>
              </a:rPr>
              <a:t>Responsible</a:t>
            </a:r>
            <a:r>
              <a:rPr kumimoji="0" lang="fr-FR"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 Parties</a:t>
            </a:r>
            <a:endParaRPr kumimoji="0" lang="en-US" sz="2800" b="1"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endParaRPr>
          </a:p>
        </p:txBody>
      </p:sp>
      <p:sp>
        <p:nvSpPr>
          <p:cNvPr id="5" name="Rectangle 4"/>
          <p:cNvSpPr/>
          <p:nvPr/>
        </p:nvSpPr>
        <p:spPr>
          <a:xfrm>
            <a:off x="4718109" y="2670154"/>
            <a:ext cx="4191000" cy="3785652"/>
          </a:xfrm>
          <a:prstGeom prst="rect">
            <a:avLst/>
          </a:prstGeom>
          <a:solidFill>
            <a:srgbClr val="260FCF"/>
          </a:solidFill>
          <a:effectLst>
            <a:innerShdw blurRad="114300">
              <a:prstClr val="black"/>
            </a:innerShdw>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rPr>
              <a:t>Permittee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rPr>
              <a:t>At a minimum, the SWPPP must: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rPr>
              <a:t>Identify the</a:t>
            </a:r>
            <a:r>
              <a:rPr kumimoji="0" lang="en-US" sz="2400" b="0" i="0" u="none" strike="noStrike" kern="1200" cap="none" spc="0" normalizeH="0" noProof="0" dirty="0">
                <a:ln>
                  <a:noFill/>
                </a:ln>
                <a:solidFill>
                  <a:prstClr val="white"/>
                </a:solidFill>
                <a:effectLst/>
                <a:uLnTx/>
                <a:uFillTx/>
                <a:latin typeface="Calibri"/>
              </a:rPr>
              <a:t> </a:t>
            </a:r>
            <a:r>
              <a:rPr kumimoji="0" lang="en-US" sz="2400" b="0" i="0" u="none" strike="noStrike" kern="1200" cap="none" spc="0" normalizeH="0" baseline="0" noProof="0" dirty="0">
                <a:ln>
                  <a:noFill/>
                </a:ln>
                <a:solidFill>
                  <a:prstClr val="white"/>
                </a:solidFill>
                <a:effectLst/>
                <a:uLnTx/>
                <a:uFillTx/>
                <a:latin typeface="Calibri"/>
              </a:rPr>
              <a:t>permittee for the site and any subcontractors that may work on the site, including the areas where the subcontractors are expected to conduct activities covered by this permit. </a:t>
            </a:r>
          </a:p>
        </p:txBody>
      </p:sp>
      <p:pic>
        <p:nvPicPr>
          <p:cNvPr id="8" name="Picture 14" descr="MPj04008540000[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0" y="2895600"/>
            <a:ext cx="3606572" cy="3182479"/>
          </a:xfrm>
          <a:prstGeom prst="rect">
            <a:avLst/>
          </a:prstGeom>
          <a:noFill/>
          <a:ln w="28575">
            <a:noFill/>
            <a:miter lim="800000"/>
            <a:headEnd/>
            <a:tailEnd/>
          </a:ln>
          <a:effectLst>
            <a:innerShdw blurRad="215900">
              <a:prstClr val="black"/>
            </a:innerShdw>
          </a:effectLst>
        </p:spPr>
      </p:pic>
      <p:pic>
        <p:nvPicPr>
          <p:cNvPr id="9" name="Picture 8" descr="DEC Logo 1"/>
          <p:cNvPicPr/>
          <p:nvPr/>
        </p:nvPicPr>
        <p:blipFill>
          <a:blip r:embed="rId5" cstate="print"/>
          <a:srcRect/>
          <a:stretch>
            <a:fillRect/>
          </a:stretch>
        </p:blipFill>
        <p:spPr bwMode="auto">
          <a:xfrm>
            <a:off x="8308082" y="202913"/>
            <a:ext cx="585787" cy="520987"/>
          </a:xfrm>
          <a:prstGeom prst="rect">
            <a:avLst/>
          </a:prstGeom>
          <a:noFill/>
          <a:ln w="9525">
            <a:noFill/>
            <a:miter lim="800000"/>
            <a:headEnd/>
            <a:tailEnd/>
          </a:ln>
        </p:spPr>
      </p:pic>
      <p:sp>
        <p:nvSpPr>
          <p:cNvPr id="2" name="TextBox 1">
            <a:extLst>
              <a:ext uri="{FF2B5EF4-FFF2-40B4-BE49-F238E27FC236}">
                <a16:creationId xmlns:a16="http://schemas.microsoft.com/office/drawing/2014/main" id="{46B0D18C-7F9F-ED13-DA61-39A7F95B4AD2}"/>
              </a:ext>
            </a:extLst>
          </p:cNvPr>
          <p:cNvSpPr txBox="1">
            <a:spLocks noChangeArrowheads="1"/>
          </p:cNvSpPr>
          <p:nvPr/>
        </p:nvSpPr>
        <p:spPr bwMode="auto">
          <a:xfrm>
            <a:off x="5632509" y="2067905"/>
            <a:ext cx="2362200" cy="400110"/>
          </a:xfrm>
          <a:prstGeom prst="rect">
            <a:avLst/>
          </a:prstGeom>
          <a:solidFill>
            <a:schemeClr val="bg1"/>
          </a:solidFill>
          <a:ln w="38100">
            <a:solidFill>
              <a:schemeClr val="tx1"/>
            </a:solidFill>
            <a:miter lim="800000"/>
            <a:headEnd/>
            <a:tailEnd/>
          </a:ln>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a:ea typeface="+mn-ea"/>
                <a:cs typeface="+mn-cs"/>
              </a:rPr>
              <a:t>CGP Part 5.3.1 Pg.</a:t>
            </a:r>
            <a:r>
              <a:rPr kumimoji="0" lang="en-US" sz="2000" b="0" i="0" u="none" strike="noStrike" kern="1200" cap="none" spc="0" normalizeH="0" noProof="0" dirty="0">
                <a:ln>
                  <a:noFill/>
                </a:ln>
                <a:effectLst/>
                <a:uLnTx/>
                <a:uFillTx/>
                <a:latin typeface="Calibri"/>
                <a:ea typeface="+mn-ea"/>
                <a:cs typeface="+mn-cs"/>
              </a:rPr>
              <a:t> 36</a:t>
            </a:r>
            <a:endParaRPr kumimoji="0" lang="en-US" sz="20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122429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000"/>
                                        <p:tgtEl>
                                          <p:spTgt spid="8"/>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91200" y="762000"/>
            <a:ext cx="3090863" cy="3787775"/>
          </a:xfrm>
          <a:prstGeom prst="rect">
            <a:avLst/>
          </a:prstGeom>
          <a:noFill/>
          <a:ln w="3175">
            <a:solidFill>
              <a:schemeClr val="tx1"/>
            </a:solidFill>
            <a:miter lim="800000"/>
            <a:headEnd/>
            <a:tailEnd/>
          </a:ln>
          <a:effectLst>
            <a:outerShdw blurRad="50800" dist="50800" dir="5400000" algn="ctr" rotWithShape="0">
              <a:schemeClr val="tx2"/>
            </a:outerShdw>
          </a:effectLst>
        </p:spPr>
      </p:pic>
      <p:sp>
        <p:nvSpPr>
          <p:cNvPr id="57347" name="Rectangle 1"/>
          <p:cNvSpPr>
            <a:spLocks noChangeArrowheads="1"/>
          </p:cNvSpPr>
          <p:nvPr/>
        </p:nvSpPr>
        <p:spPr bwMode="auto">
          <a:xfrm>
            <a:off x="228600" y="381000"/>
            <a:ext cx="5410200" cy="1938338"/>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Exactly who is considered an operator is largely controlled by how the </a:t>
            </a:r>
            <a:r>
              <a:rPr kumimoji="0" lang="en-US" sz="2400" b="0" i="1" u="none" strike="noStrike" kern="1200" cap="none" spc="0" normalizeH="0" baseline="0" noProof="0" dirty="0">
                <a:ln>
                  <a:noFill/>
                </a:ln>
                <a:solidFill>
                  <a:prstClr val="white"/>
                </a:solidFill>
                <a:effectLst/>
                <a:uLnTx/>
                <a:uFillTx/>
                <a:latin typeface="Calibri"/>
                <a:ea typeface="+mn-ea"/>
                <a:cs typeface="+mn-cs"/>
              </a:rPr>
              <a:t>owner of the </a:t>
            </a:r>
            <a:r>
              <a:rPr kumimoji="0" lang="en-US" sz="2400" b="0" i="0" u="none" strike="noStrike" kern="1200" cap="none" spc="0" normalizeH="0" baseline="0" noProof="0" dirty="0">
                <a:ln>
                  <a:noFill/>
                </a:ln>
                <a:solidFill>
                  <a:prstClr val="white"/>
                </a:solidFill>
                <a:effectLst/>
                <a:uLnTx/>
                <a:uFillTx/>
                <a:latin typeface="Calibri"/>
                <a:ea typeface="+mn-ea"/>
                <a:cs typeface="+mn-cs"/>
              </a:rPr>
              <a:t>project chooses to structure the contracts with the </a:t>
            </a:r>
            <a:r>
              <a:rPr kumimoji="0" lang="en-US" sz="2400" b="0" i="1" u="none" strike="noStrike" kern="1200" cap="none" spc="0" normalizeH="0" baseline="0" noProof="0" dirty="0">
                <a:ln>
                  <a:noFill/>
                </a:ln>
                <a:solidFill>
                  <a:prstClr val="white"/>
                </a:solidFill>
                <a:effectLst/>
                <a:uLnTx/>
                <a:uFillTx/>
                <a:latin typeface="Calibri"/>
                <a:ea typeface="+mn-ea"/>
                <a:cs typeface="+mn-cs"/>
              </a:rPr>
              <a:t>contractors hired to design and/or build </a:t>
            </a:r>
            <a:r>
              <a:rPr kumimoji="0" lang="en-US" sz="2400" b="0" i="0" u="none" strike="noStrike" kern="1200" cap="none" spc="0" normalizeH="0" baseline="0" noProof="0" dirty="0">
                <a:ln>
                  <a:noFill/>
                </a:ln>
                <a:solidFill>
                  <a:prstClr val="white"/>
                </a:solidFill>
                <a:effectLst/>
                <a:uLnTx/>
                <a:uFillTx/>
                <a:latin typeface="Calibri"/>
                <a:ea typeface="+mn-ea"/>
                <a:cs typeface="+mn-cs"/>
              </a:rPr>
              <a:t>the project.</a:t>
            </a:r>
          </a:p>
        </p:txBody>
      </p:sp>
      <p:sp>
        <p:nvSpPr>
          <p:cNvPr id="57348" name="Rectangle 2"/>
          <p:cNvSpPr>
            <a:spLocks noChangeArrowheads="1"/>
          </p:cNvSpPr>
          <p:nvPr/>
        </p:nvSpPr>
        <p:spPr bwMode="auto">
          <a:xfrm>
            <a:off x="152400" y="4800600"/>
            <a:ext cx="8991600" cy="1570038"/>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Subcontractors must be trained on appropriate BMPs and requirements in the SWPPP and should not disturb or remove BMPs. Some contractors will include specific penalties in subcontractor agreements to ensure subcontractors do not damage or remove BMPs.</a:t>
            </a:r>
          </a:p>
        </p:txBody>
      </p:sp>
      <p:sp>
        <p:nvSpPr>
          <p:cNvPr id="7" name="TextBox 6"/>
          <p:cNvSpPr txBox="1">
            <a:spLocks noChangeArrowheads="1"/>
          </p:cNvSpPr>
          <p:nvPr/>
        </p:nvSpPr>
        <p:spPr bwMode="auto">
          <a:xfrm>
            <a:off x="1981200" y="3810000"/>
            <a:ext cx="3810000" cy="708025"/>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The SWPPP must communicate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to everyone on the project!</a:t>
            </a:r>
          </a:p>
        </p:txBody>
      </p:sp>
      <p:pic>
        <p:nvPicPr>
          <p:cNvPr id="57350" name="Picture 2" descr="C:\Users\alex\Pictures\Microsoft Clip Organizer\j0436055.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2514600"/>
            <a:ext cx="1905000" cy="2335213"/>
          </a:xfrm>
          <a:prstGeom prst="rect">
            <a:avLst/>
          </a:prstGeom>
          <a:noFill/>
          <a:ln w="9525">
            <a:noFill/>
            <a:miter lim="800000"/>
            <a:headEnd/>
            <a:tailEnd/>
          </a:ln>
        </p:spPr>
      </p:pic>
      <p:sp>
        <p:nvSpPr>
          <p:cNvPr id="2" name="TextBox 1">
            <a:extLst>
              <a:ext uri="{FF2B5EF4-FFF2-40B4-BE49-F238E27FC236}">
                <a16:creationId xmlns:a16="http://schemas.microsoft.com/office/drawing/2014/main" id="{7FF90FE6-85F5-D0BE-A285-94A7538794D6}"/>
              </a:ext>
            </a:extLst>
          </p:cNvPr>
          <p:cNvSpPr txBox="1">
            <a:spLocks noChangeArrowheads="1"/>
          </p:cNvSpPr>
          <p:nvPr/>
        </p:nvSpPr>
        <p:spPr bwMode="auto">
          <a:xfrm>
            <a:off x="6019800" y="180945"/>
            <a:ext cx="2362200" cy="400110"/>
          </a:xfrm>
          <a:prstGeom prst="rect">
            <a:avLst/>
          </a:prstGeom>
          <a:solidFill>
            <a:schemeClr val="bg1"/>
          </a:solidFill>
          <a:ln w="38100">
            <a:solidFill>
              <a:schemeClr val="tx1"/>
            </a:solidFill>
            <a:miter lim="800000"/>
            <a:headEnd/>
            <a:tailEnd/>
          </a:ln>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a:ea typeface="+mn-ea"/>
                <a:cs typeface="+mn-cs"/>
              </a:rPr>
              <a:t>CGP Part 5.3.2 Pg.</a:t>
            </a:r>
            <a:r>
              <a:rPr kumimoji="0" lang="en-US" sz="2000" b="0" i="0" u="none" strike="noStrike" kern="1200" cap="none" spc="0" normalizeH="0" noProof="0" dirty="0">
                <a:ln>
                  <a:noFill/>
                </a:ln>
                <a:effectLst/>
                <a:uLnTx/>
                <a:uFillTx/>
                <a:latin typeface="Calibri"/>
                <a:ea typeface="+mn-ea"/>
                <a:cs typeface="+mn-cs"/>
              </a:rPr>
              <a:t> 36</a:t>
            </a:r>
            <a:endParaRPr kumimoji="0" lang="en-US" sz="2000" b="0"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10801642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58D83A-62D3-4F74-88A1-2AC9540637E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443"/>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E406D043-CCFA-422C-A29E-7DA57E85FB74}"/>
              </a:ext>
            </a:extLst>
          </p:cNvPr>
          <p:cNvSpPr txBox="1"/>
          <p:nvPr/>
        </p:nvSpPr>
        <p:spPr>
          <a:xfrm>
            <a:off x="228600" y="220801"/>
            <a:ext cx="9028006" cy="523220"/>
          </a:xfrm>
          <a:prstGeom prst="rect">
            <a:avLst/>
          </a:prstGeom>
          <a:noFill/>
        </p:spPr>
        <p:txBody>
          <a:bodyPr wrap="square">
            <a:spAutoFit/>
          </a:bodyPr>
          <a:lstStyle/>
          <a:p>
            <a:r>
              <a:rPr lang="en-US" sz="2800" dirty="0"/>
              <a:t>Project Site-Specific Conditions </a:t>
            </a:r>
          </a:p>
        </p:txBody>
      </p:sp>
      <p:sp>
        <p:nvSpPr>
          <p:cNvPr id="2" name="TextBox 1">
            <a:extLst>
              <a:ext uri="{FF2B5EF4-FFF2-40B4-BE49-F238E27FC236}">
                <a16:creationId xmlns:a16="http://schemas.microsoft.com/office/drawing/2014/main" id="{D3714D39-7234-49F3-5BE4-ABE286E54CD4}"/>
              </a:ext>
            </a:extLst>
          </p:cNvPr>
          <p:cNvSpPr txBox="1">
            <a:spLocks noChangeArrowheads="1"/>
          </p:cNvSpPr>
          <p:nvPr/>
        </p:nvSpPr>
        <p:spPr bwMode="auto">
          <a:xfrm>
            <a:off x="6172200" y="285180"/>
            <a:ext cx="2362200" cy="400110"/>
          </a:xfrm>
          <a:prstGeom prst="rect">
            <a:avLst/>
          </a:prstGeom>
          <a:solidFill>
            <a:schemeClr val="bg1"/>
          </a:solidFill>
          <a:ln w="38100">
            <a:solidFill>
              <a:schemeClr val="tx1"/>
            </a:solidFill>
            <a:miter lim="800000"/>
            <a:headEnd/>
            <a:tailEnd/>
          </a:ln>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Calibri"/>
                <a:ea typeface="+mn-ea"/>
                <a:cs typeface="+mn-cs"/>
              </a:rPr>
              <a:t>CGP Part 5.3.3 Pg.</a:t>
            </a:r>
            <a:r>
              <a:rPr kumimoji="0" lang="en-US" sz="2000" b="0" i="0" u="none" strike="noStrike" kern="1200" cap="none" spc="0" normalizeH="0" noProof="0" dirty="0">
                <a:ln>
                  <a:noFill/>
                </a:ln>
                <a:effectLst/>
                <a:uLnTx/>
                <a:uFillTx/>
                <a:latin typeface="Calibri"/>
                <a:ea typeface="+mn-ea"/>
                <a:cs typeface="+mn-cs"/>
              </a:rPr>
              <a:t> 37</a:t>
            </a:r>
            <a:endParaRPr kumimoji="0" lang="en-US" sz="2000" b="0" i="0" u="none" strike="noStrike" kern="1200" cap="none" spc="0" normalizeH="0" baseline="0" noProof="0" dirty="0">
              <a:ln>
                <a:noFill/>
              </a:ln>
              <a:effectLst/>
              <a:uLnTx/>
              <a:uFillTx/>
              <a:latin typeface="Calibri"/>
              <a:ea typeface="+mn-ea"/>
              <a:cs typeface="+mn-cs"/>
            </a:endParaRPr>
          </a:p>
        </p:txBody>
      </p:sp>
      <p:sp>
        <p:nvSpPr>
          <p:cNvPr id="4" name="TextBox 3">
            <a:extLst>
              <a:ext uri="{FF2B5EF4-FFF2-40B4-BE49-F238E27FC236}">
                <a16:creationId xmlns:a16="http://schemas.microsoft.com/office/drawing/2014/main" id="{EF1729E9-9E2F-F2DB-2942-AD5910660613}"/>
              </a:ext>
            </a:extLst>
          </p:cNvPr>
          <p:cNvSpPr txBox="1"/>
          <p:nvPr/>
        </p:nvSpPr>
        <p:spPr>
          <a:xfrm>
            <a:off x="251460" y="838200"/>
            <a:ext cx="5239597" cy="2246769"/>
          </a:xfrm>
          <a:prstGeom prst="rect">
            <a:avLst/>
          </a:prstGeom>
          <a:solidFill>
            <a:schemeClr val="tx1">
              <a:lumMod val="85000"/>
              <a:alpha val="40000"/>
            </a:schemeClr>
          </a:solidFill>
        </p:spPr>
        <p:txBody>
          <a:bodyPr wrap="square" rtlCol="0">
            <a:spAutoFit/>
          </a:bodyPr>
          <a:lstStyle/>
          <a:p>
            <a:r>
              <a:rPr lang="en-US" sz="2000" dirty="0">
                <a:solidFill>
                  <a:schemeClr val="bg1"/>
                </a:solidFill>
              </a:rPr>
              <a:t>Briefly describe the existing site-specific conditions, including:</a:t>
            </a:r>
          </a:p>
          <a:p>
            <a:pPr marL="285750" indent="-285750">
              <a:buFontTx/>
              <a:buChar char="-"/>
            </a:pPr>
            <a:r>
              <a:rPr lang="en-US" sz="2000" dirty="0">
                <a:solidFill>
                  <a:schemeClr val="bg1"/>
                </a:solidFill>
              </a:rPr>
              <a:t>Precipitation based on nearest weather station</a:t>
            </a:r>
          </a:p>
          <a:p>
            <a:pPr marL="285750" indent="-285750">
              <a:buFontTx/>
              <a:buChar char="-"/>
            </a:pPr>
            <a:r>
              <a:rPr lang="en-US" sz="2000" dirty="0">
                <a:solidFill>
                  <a:schemeClr val="bg1"/>
                </a:solidFill>
              </a:rPr>
              <a:t>Site Conditions – soils, topography, drainage, vegetation, etc.</a:t>
            </a:r>
          </a:p>
          <a:p>
            <a:pPr marL="285750" indent="-285750">
              <a:buFontTx/>
              <a:buChar char="-"/>
            </a:pPr>
            <a:r>
              <a:rPr lang="en-US" sz="2000" dirty="0">
                <a:solidFill>
                  <a:schemeClr val="bg1"/>
                </a:solidFill>
              </a:rPr>
              <a:t>Receiving waters</a:t>
            </a:r>
          </a:p>
        </p:txBody>
      </p:sp>
    </p:spTree>
    <p:extLst>
      <p:ext uri="{BB962C8B-B14F-4D97-AF65-F5344CB8AC3E}">
        <p14:creationId xmlns:p14="http://schemas.microsoft.com/office/powerpoint/2010/main" val="144524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4545" y="304800"/>
            <a:ext cx="659345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The mean annual precipitation based on 	 	   the nearest appropriate weather station;</a:t>
            </a:r>
          </a:p>
        </p:txBody>
      </p:sp>
      <p:sp>
        <p:nvSpPr>
          <p:cNvPr id="5" name="Title 1"/>
          <p:cNvSpPr txBox="1">
            <a:spLocks/>
          </p:cNvSpPr>
          <p:nvPr/>
        </p:nvSpPr>
        <p:spPr>
          <a:xfrm>
            <a:off x="6172200" y="469811"/>
            <a:ext cx="2402455" cy="381000"/>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5.3.3.1 Pg. 37</a:t>
            </a:r>
          </a:p>
        </p:txBody>
      </p:sp>
      <p:pic>
        <p:nvPicPr>
          <p:cNvPr id="1026" name="Picture 2" descr="http://pubs.usgs.gov/ha/ha730/ch_n/gif/N00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69" y="1295400"/>
            <a:ext cx="8693931" cy="471178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371600" y="6096000"/>
            <a:ext cx="654916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This is close but we can do better!</a:t>
            </a:r>
          </a:p>
        </p:txBody>
      </p:sp>
    </p:spTree>
    <p:extLst>
      <p:ext uri="{BB962C8B-B14F-4D97-AF65-F5344CB8AC3E}">
        <p14:creationId xmlns:p14="http://schemas.microsoft.com/office/powerpoint/2010/main" val="359830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screenshot of a map&#10;&#10;AI-generated content may be incorrect.">
            <a:extLst>
              <a:ext uri="{FF2B5EF4-FFF2-40B4-BE49-F238E27FC236}">
                <a16:creationId xmlns:a16="http://schemas.microsoft.com/office/drawing/2014/main" id="{6B945AB7-9452-840A-350B-E62BE5ECB782}"/>
              </a:ext>
            </a:extLst>
          </p:cNvPr>
          <p:cNvPicPr>
            <a:picLocks noGrp="1" noChangeAspect="1"/>
          </p:cNvPicPr>
          <p:nvPr>
            <p:ph idx="1"/>
          </p:nvPr>
        </p:nvPicPr>
        <p:blipFill>
          <a:blip r:embed="rId2"/>
          <a:srcRect t="7922" r="4721" b="11169"/>
          <a:stretch>
            <a:fillRect/>
          </a:stretch>
        </p:blipFill>
        <p:spPr>
          <a:xfrm>
            <a:off x="168729" y="957109"/>
            <a:ext cx="8813631" cy="4952113"/>
          </a:xfrm>
          <a:prstGeom prst="rect">
            <a:avLst/>
          </a:prstGeom>
        </p:spPr>
      </p:pic>
    </p:spTree>
    <p:extLst>
      <p:ext uri="{BB962C8B-B14F-4D97-AF65-F5344CB8AC3E}">
        <p14:creationId xmlns:p14="http://schemas.microsoft.com/office/powerpoint/2010/main" val="1673510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27651-129F-539F-5C48-4CE504670669}"/>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xmacis.rcc-acis.org</a:t>
            </a:r>
          </a:p>
          <a:p>
            <a:pPr>
              <a:lnSpc>
                <a:spcPct val="90000"/>
              </a:lnSpc>
            </a:pPr>
            <a:endParaRPr lang="en-US" sz="2800" kern="1200">
              <a:solidFill>
                <a:schemeClr val="bg1"/>
              </a:solidFill>
              <a:latin typeface="+mj-lt"/>
              <a:ea typeface="+mj-ea"/>
              <a:cs typeface="+mj-cs"/>
            </a:endParaRPr>
          </a:p>
        </p:txBody>
      </p:sp>
      <p:pic>
        <p:nvPicPr>
          <p:cNvPr id="5" name="Picture 4" descr="A screenshot of a computer&#10;&#10;AI-generated content may be incorrect.">
            <a:extLst>
              <a:ext uri="{FF2B5EF4-FFF2-40B4-BE49-F238E27FC236}">
                <a16:creationId xmlns:a16="http://schemas.microsoft.com/office/drawing/2014/main" id="{58D601FD-83CA-2612-C557-DD8512EB6BE8}"/>
              </a:ext>
            </a:extLst>
          </p:cNvPr>
          <p:cNvPicPr>
            <a:picLocks noChangeAspect="1"/>
          </p:cNvPicPr>
          <p:nvPr/>
        </p:nvPicPr>
        <p:blipFill>
          <a:blip r:embed="rId2"/>
          <a:srcRect t="9346" r="3557" b="7426"/>
          <a:stretch>
            <a:fillRect/>
          </a:stretch>
        </p:blipFill>
        <p:spPr>
          <a:xfrm>
            <a:off x="559491" y="1563740"/>
            <a:ext cx="8022800" cy="5086870"/>
          </a:xfrm>
          <a:prstGeom prst="rect">
            <a:avLst/>
          </a:prstGeom>
        </p:spPr>
      </p:pic>
    </p:spTree>
    <p:extLst>
      <p:ext uri="{BB962C8B-B14F-4D97-AF65-F5344CB8AC3E}">
        <p14:creationId xmlns:p14="http://schemas.microsoft.com/office/powerpoint/2010/main" val="3067648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descr="\\BUFFALO-1\share\pictures\grey hp\My Pictures\5-17-08\5-17-08 46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538" y="0"/>
            <a:ext cx="9253538" cy="6940550"/>
          </a:xfrm>
          <a:prstGeom prst="rect">
            <a:avLst/>
          </a:prstGeom>
          <a:noFill/>
          <a:ln w="9525">
            <a:noFill/>
            <a:miter lim="800000"/>
            <a:headEnd/>
            <a:tailEnd/>
          </a:ln>
          <a:effectLst>
            <a:innerShdw blurRad="114300">
              <a:prstClr val="black"/>
            </a:innerShdw>
          </a:effectLst>
        </p:spPr>
      </p:pic>
      <p:sp>
        <p:nvSpPr>
          <p:cNvPr id="50179" name="Rectangle 1"/>
          <p:cNvSpPr>
            <a:spLocks noChangeArrowheads="1"/>
          </p:cNvSpPr>
          <p:nvPr/>
        </p:nvSpPr>
        <p:spPr bwMode="auto">
          <a:xfrm>
            <a:off x="228600" y="304800"/>
            <a:ext cx="6172200" cy="1569660"/>
          </a:xfrm>
          <a:prstGeom prst="rect">
            <a:avLst/>
          </a:prstGeom>
          <a:noFill/>
          <a:ln w="9525">
            <a:noFill/>
            <a:miter lim="800000"/>
            <a:headEnd/>
            <a:tailEnd/>
          </a:ln>
        </p:spPr>
        <p:txBody>
          <a:bodyPr>
            <a:spAutoFit/>
          </a:bodyPr>
          <a:lstStyle/>
          <a:p>
            <a:pPr eaLnBrk="0" hangingPunct="0"/>
            <a:r>
              <a:rPr lang="en-US" sz="3200" i="1" dirty="0">
                <a:solidFill>
                  <a:srgbClr val="000000"/>
                </a:solidFill>
              </a:rPr>
              <a:t>Site Conditions</a:t>
            </a:r>
          </a:p>
          <a:p>
            <a:pPr eaLnBrk="0" hangingPunct="0"/>
            <a:r>
              <a:rPr lang="en-US" sz="3200" i="1" dirty="0">
                <a:solidFill>
                  <a:srgbClr val="000000"/>
                </a:solidFill>
              </a:rPr>
              <a:t>Soils, Slopes, Vegetation, &amp; Current Drainage Patterns</a:t>
            </a:r>
          </a:p>
        </p:txBody>
      </p:sp>
      <p:sp>
        <p:nvSpPr>
          <p:cNvPr id="50180" name="Rectangle 2"/>
          <p:cNvSpPr>
            <a:spLocks noChangeArrowheads="1"/>
          </p:cNvSpPr>
          <p:nvPr/>
        </p:nvSpPr>
        <p:spPr bwMode="auto">
          <a:xfrm>
            <a:off x="-109538" y="4594126"/>
            <a:ext cx="9253538" cy="2308324"/>
          </a:xfrm>
          <a:prstGeom prst="rect">
            <a:avLst/>
          </a:prstGeom>
          <a:solidFill>
            <a:srgbClr val="996633">
              <a:alpha val="59999"/>
            </a:srgbClr>
          </a:solidFill>
          <a:ln w="9525">
            <a:noFill/>
            <a:miter lim="800000"/>
            <a:headEnd/>
            <a:tailEnd/>
          </a:ln>
        </p:spPr>
        <p:txBody>
          <a:bodyPr wrap="square">
            <a:spAutoFit/>
          </a:bodyPr>
          <a:lstStyle/>
          <a:p>
            <a:pPr marL="342900" indent="-342900" eaLnBrk="0" hangingPunct="0">
              <a:buFont typeface="Arial" panose="020B0604020202020204" pitchFamily="34" charset="0"/>
              <a:buChar char="•"/>
            </a:pPr>
            <a:r>
              <a:rPr lang="en-US" sz="2400" dirty="0">
                <a:solidFill>
                  <a:srgbClr val="000000"/>
                </a:solidFill>
              </a:rPr>
              <a:t>Describe the existing soil conditions including soil types, slopes and slope lengths, drainage patterns, and other topographic features that might affect erosion and sediment control.  </a:t>
            </a:r>
          </a:p>
          <a:p>
            <a:pPr marL="342900" indent="-342900" eaLnBrk="0" hangingPunct="0">
              <a:buFont typeface="Arial" panose="020B0604020202020204" pitchFamily="34" charset="0"/>
              <a:buChar char="•"/>
            </a:pPr>
            <a:r>
              <a:rPr lang="en-US" sz="2400" dirty="0">
                <a:solidFill>
                  <a:srgbClr val="000000"/>
                </a:solidFill>
              </a:rPr>
              <a:t>Note any historic site contamination evident from existing site features and known past usage of the site.</a:t>
            </a:r>
          </a:p>
          <a:p>
            <a:pPr marL="342900" indent="-342900" eaLnBrk="0" hangingPunct="0">
              <a:buFont typeface="Arial" panose="020B0604020202020204" pitchFamily="34" charset="0"/>
              <a:buChar char="•"/>
            </a:pPr>
            <a:r>
              <a:rPr lang="en-US" sz="2400" dirty="0">
                <a:solidFill>
                  <a:srgbClr val="000000"/>
                </a:solidFill>
              </a:rPr>
              <a:t>Include this information on your site maps.</a:t>
            </a:r>
          </a:p>
        </p:txBody>
      </p:sp>
      <p:sp>
        <p:nvSpPr>
          <p:cNvPr id="2" name="Title 1">
            <a:extLst>
              <a:ext uri="{FF2B5EF4-FFF2-40B4-BE49-F238E27FC236}">
                <a16:creationId xmlns:a16="http://schemas.microsoft.com/office/drawing/2014/main" id="{425C97C1-C2A3-C77F-F77F-3B69A896FC51}"/>
              </a:ext>
            </a:extLst>
          </p:cNvPr>
          <p:cNvSpPr txBox="1">
            <a:spLocks/>
          </p:cNvSpPr>
          <p:nvPr/>
        </p:nvSpPr>
        <p:spPr>
          <a:xfrm>
            <a:off x="6370320" y="422769"/>
            <a:ext cx="2402455" cy="381000"/>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5.3.3.2 Pg. 37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BUFFALO-1\share\pictures\Eugene PNW IECA\Eugene PNW IECA 002.JPG"/>
          <p:cNvPicPr>
            <a:picLocks noChangeAspect="1" noChangeArrowheads="1"/>
          </p:cNvPicPr>
          <p:nvPr/>
        </p:nvPicPr>
        <p:blipFill>
          <a:blip r:embed="rId3" cstate="email">
            <a:lum bright="-17000" contrast="4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 name="Rectangle 2"/>
          <p:cNvSpPr/>
          <p:nvPr/>
        </p:nvSpPr>
        <p:spPr>
          <a:xfrm>
            <a:off x="152400" y="0"/>
            <a:ext cx="5867400" cy="1938992"/>
          </a:xfrm>
          <a:prstGeom prst="rect">
            <a:avLst/>
          </a:prstGeom>
        </p:spPr>
        <p:txBody>
          <a:bodyPr>
            <a:spAutoFit/>
          </a:bodyPr>
          <a:lstStyle/>
          <a:p>
            <a:pPr eaLnBrk="0" hangingPunct="0">
              <a:defRPr/>
            </a:pPr>
            <a:r>
              <a:rPr lang="en-US" sz="4000" b="1" i="1" dirty="0">
                <a:solidFill>
                  <a:schemeClr val="tx1">
                    <a:lumMod val="95000"/>
                  </a:schemeClr>
                </a:solidFill>
                <a:effectLst>
                  <a:outerShdw blurRad="38100" dist="38100" dir="2700000" algn="tl">
                    <a:srgbClr val="000000">
                      <a:alpha val="43137"/>
                    </a:srgbClr>
                  </a:outerShdw>
                </a:effectLst>
                <a:cs typeface="+mn-cs"/>
              </a:rPr>
              <a:t>Identify Receiving Waters,</a:t>
            </a:r>
          </a:p>
          <a:p>
            <a:pPr eaLnBrk="0" hangingPunct="0">
              <a:defRPr/>
            </a:pPr>
            <a:r>
              <a:rPr lang="en-US" sz="4000" b="1" i="1" dirty="0">
                <a:solidFill>
                  <a:schemeClr val="tx1">
                    <a:lumMod val="95000"/>
                  </a:schemeClr>
                </a:solidFill>
                <a:effectLst>
                  <a:outerShdw blurRad="38100" dist="38100" dir="2700000" algn="tl">
                    <a:srgbClr val="000000">
                      <a:alpha val="43137"/>
                    </a:srgbClr>
                  </a:outerShdw>
                </a:effectLst>
                <a:cs typeface="+mn-cs"/>
              </a:rPr>
              <a:t>Storm Drains &amp;</a:t>
            </a:r>
          </a:p>
          <a:p>
            <a:pPr eaLnBrk="0" hangingPunct="0">
              <a:defRPr/>
            </a:pPr>
            <a:r>
              <a:rPr lang="en-US" sz="4000" b="1" i="1" dirty="0">
                <a:solidFill>
                  <a:schemeClr val="tx1">
                    <a:lumMod val="95000"/>
                  </a:schemeClr>
                </a:solidFill>
                <a:effectLst>
                  <a:outerShdw blurRad="38100" dist="38100" dir="2700000" algn="tl">
                    <a:srgbClr val="000000">
                      <a:alpha val="43137"/>
                    </a:srgbClr>
                  </a:outerShdw>
                </a:effectLst>
                <a:cs typeface="+mn-cs"/>
              </a:rPr>
              <a:t>Conveyances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cache.lego.com/media/nxtlog/8071eb14-b117-41c8-bd88-bbdf46b6951f/800x536/GalleryFi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1" y="3276599"/>
            <a:ext cx="5010694" cy="3352799"/>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14086" y="1346200"/>
            <a:ext cx="8229600" cy="1219200"/>
          </a:xfrm>
        </p:spPr>
        <p:txBody>
          <a:bodyPr vert="horz" lIns="91440" tIns="45720" rIns="91440" bIns="45720" rtlCol="0" anchor="t">
            <a:noAutofit/>
          </a:bodyPr>
          <a:lstStyle/>
          <a:p>
            <a:pPr marL="0" indent="0">
              <a:buNone/>
            </a:pPr>
            <a:r>
              <a:rPr lang="en-US" sz="2800" dirty="0"/>
              <a:t>Receiving waters, such as impaired waters or 	  </a:t>
            </a:r>
            <a:r>
              <a:rPr lang="en-US" sz="2800"/>
              <a:t>waters listed in the Alaska Department of Fish </a:t>
            </a:r>
            <a:r>
              <a:rPr lang="en-US" sz="2800" dirty="0"/>
              <a:t>&amp; Game (ADF&amp;G) Anadromous Waters Catalog.</a:t>
            </a:r>
          </a:p>
        </p:txBody>
      </p:sp>
      <p:pic>
        <p:nvPicPr>
          <p:cNvPr id="4" name="Picture 4" descr="https://encrypted-tbn3.gstatic.com/images?q=tbn:ANd9GcRrF_504ihH9SjRfId6xcQ7LF2-u17oMy8uBMqeJCjHTzWQJ3aFb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8472" y="3276599"/>
            <a:ext cx="3296927" cy="329693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 name="Picture 7" descr="DEC Logo 1">
            <a:extLst>
              <a:ext uri="{FF2B5EF4-FFF2-40B4-BE49-F238E27FC236}">
                <a16:creationId xmlns:a16="http://schemas.microsoft.com/office/drawing/2014/main" id="{CE832364-CAAD-4213-95CA-0E961EC9CAB5}"/>
              </a:ext>
            </a:extLst>
          </p:cNvPr>
          <p:cNvPicPr/>
          <p:nvPr/>
        </p:nvPicPr>
        <p:blipFill>
          <a:blip r:embed="rId4" cstate="print"/>
          <a:srcRect/>
          <a:stretch>
            <a:fillRect/>
          </a:stretch>
        </p:blipFill>
        <p:spPr bwMode="auto">
          <a:xfrm>
            <a:off x="7816266" y="127074"/>
            <a:ext cx="1271587" cy="1219200"/>
          </a:xfrm>
          <a:prstGeom prst="rect">
            <a:avLst/>
          </a:prstGeom>
          <a:noFill/>
          <a:ln w="9525">
            <a:noFill/>
            <a:miter lim="800000"/>
            <a:headEnd/>
            <a:tailEnd/>
          </a:ln>
        </p:spPr>
      </p:pic>
      <p:sp>
        <p:nvSpPr>
          <p:cNvPr id="2" name="Title 1">
            <a:extLst>
              <a:ext uri="{FF2B5EF4-FFF2-40B4-BE49-F238E27FC236}">
                <a16:creationId xmlns:a16="http://schemas.microsoft.com/office/drawing/2014/main" id="{F738E6DE-2799-1EAD-4748-209BB530BDA2}"/>
              </a:ext>
            </a:extLst>
          </p:cNvPr>
          <p:cNvSpPr txBox="1">
            <a:spLocks/>
          </p:cNvSpPr>
          <p:nvPr/>
        </p:nvSpPr>
        <p:spPr>
          <a:xfrm>
            <a:off x="4864480" y="546174"/>
            <a:ext cx="2402455" cy="381000"/>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5.3.3.3 Pg. 37</a:t>
            </a:r>
          </a:p>
        </p:txBody>
      </p:sp>
    </p:spTree>
    <p:extLst>
      <p:ext uri="{BB962C8B-B14F-4D97-AF65-F5344CB8AC3E}">
        <p14:creationId xmlns:p14="http://schemas.microsoft.com/office/powerpoint/2010/main" val="4127432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0"/>
            <a:ext cx="886332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www.adfg.alaska.gov/sf/SARR/AWC/index.cfm?adfg=maps.interactive</a:t>
            </a:r>
          </a:p>
        </p:txBody>
      </p:sp>
      <p:pic>
        <p:nvPicPr>
          <p:cNvPr id="6148" name="Picture 4" descr="http://farm6.staticflickr.com/5347/6919908832_883d8b56ec_z.jpg"/>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6858000" y="5798344"/>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7" name="Picture 4" descr="http://farm6.staticflickr.com/5347/6919908832_883d8b56ec_z.jpg">
            <a:extLst>
              <a:ext uri="{FF2B5EF4-FFF2-40B4-BE49-F238E27FC236}">
                <a16:creationId xmlns:a16="http://schemas.microsoft.com/office/drawing/2014/main" id="{56854F11-C017-4050-8355-7F62764E3B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4645260" y="5798344"/>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8" name="Picture 4" descr="http://farm6.staticflickr.com/5347/6919908832_883d8b56ec_z.jpg">
            <a:extLst>
              <a:ext uri="{FF2B5EF4-FFF2-40B4-BE49-F238E27FC236}">
                <a16:creationId xmlns:a16="http://schemas.microsoft.com/office/drawing/2014/main" id="{FE6074A3-5D59-4D51-B265-DBE55C3800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2398830" y="5798344"/>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9" name="Picture 4" descr="http://farm6.staticflickr.com/5347/6919908832_883d8b56ec_z.jpg">
            <a:extLst>
              <a:ext uri="{FF2B5EF4-FFF2-40B4-BE49-F238E27FC236}">
                <a16:creationId xmlns:a16="http://schemas.microsoft.com/office/drawing/2014/main" id="{5B41905C-4FF3-4437-92F2-44E4AB6A364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152400" y="5773630"/>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3" name="Picture 2" descr="A screenshot of a map&#10;&#10;AI-generated content may be incorrect.">
            <a:extLst>
              <a:ext uri="{FF2B5EF4-FFF2-40B4-BE49-F238E27FC236}">
                <a16:creationId xmlns:a16="http://schemas.microsoft.com/office/drawing/2014/main" id="{40766FA6-2744-34E6-BCC2-6C033FF762D6}"/>
              </a:ext>
            </a:extLst>
          </p:cNvPr>
          <p:cNvPicPr>
            <a:picLocks noChangeAspect="1"/>
          </p:cNvPicPr>
          <p:nvPr/>
        </p:nvPicPr>
        <p:blipFill>
          <a:blip r:embed="rId3"/>
          <a:stretch>
            <a:fillRect/>
          </a:stretch>
        </p:blipFill>
        <p:spPr>
          <a:xfrm>
            <a:off x="0" y="1521121"/>
            <a:ext cx="9144000" cy="3815758"/>
          </a:xfrm>
          <a:prstGeom prst="rect">
            <a:avLst/>
          </a:prstGeom>
        </p:spPr>
      </p:pic>
    </p:spTree>
    <p:extLst>
      <p:ext uri="{BB962C8B-B14F-4D97-AF65-F5344CB8AC3E}">
        <p14:creationId xmlns:p14="http://schemas.microsoft.com/office/powerpoint/2010/main" val="741373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1970" y="-211290"/>
            <a:ext cx="8200923" cy="132343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a:p>
            <a:pPr algn="ctr">
              <a:defRPr/>
            </a:pPr>
            <a:r>
              <a:rPr lang="en-US" sz="2400">
                <a:solidFill>
                  <a:prstClr val="white"/>
                </a:solidFill>
                <a:latin typeface="Calibri"/>
              </a:rPr>
              <a:t>Click your Project area</a:t>
            </a:r>
            <a:r>
              <a:rPr kumimoji="0" lang="en-US" sz="2400" b="0" i="0" u="none" strike="noStrike" kern="1200" cap="none" spc="0" normalizeH="0" baseline="0" noProof="0" dirty="0">
                <a:ln>
                  <a:noFill/>
                </a:ln>
                <a:solidFill>
                  <a:prstClr val="white"/>
                </a:solidFill>
                <a:effectLst/>
                <a:uLnTx/>
                <a:uFillTx/>
                <a:latin typeface="Calibri"/>
                <a:ea typeface="+mn-ea"/>
                <a:cs typeface="+mn-cs"/>
              </a:rPr>
              <a:t>.</a:t>
            </a:r>
            <a:endParaRPr lang="en-US" sz="2400" b="0" i="0" u="none" strike="noStrike" kern="1200" cap="none" spc="0" normalizeH="0" baseline="0" noProof="0">
              <a:ln>
                <a:noFill/>
              </a:ln>
              <a:solidFill>
                <a:prstClr val="white"/>
              </a:solidFill>
              <a:effectLst/>
              <a:uLnTx/>
              <a:uFillTx/>
              <a:latin typeface="Calibri"/>
              <a:ea typeface="Calibri"/>
              <a:cs typeface="Calibri"/>
            </a:endParaRPr>
          </a:p>
          <a:p>
            <a:pPr algn="ctr">
              <a:defRPr/>
            </a:pPr>
            <a:r>
              <a:rPr kumimoji="0" lang="en-US" sz="2400" b="0" i="0" u="none" strike="noStrike" kern="1200" cap="none" spc="0" normalizeH="0" baseline="0" noProof="0">
                <a:ln>
                  <a:noFill/>
                </a:ln>
                <a:solidFill>
                  <a:prstClr val="white"/>
                </a:solidFill>
                <a:effectLst/>
                <a:uLnTx/>
                <a:uFillTx/>
                <a:latin typeface="Calibri"/>
                <a:ea typeface="+mn-ea"/>
                <a:cs typeface="+mn-cs"/>
              </a:rPr>
              <a:t>Use </a:t>
            </a:r>
            <a:r>
              <a:rPr lang="en-US" sz="2400">
                <a:solidFill>
                  <a:prstClr val="white"/>
                </a:solidFill>
                <a:latin typeface="Calibri"/>
              </a:rPr>
              <a:t>the Zoom feature to</a:t>
            </a:r>
            <a:r>
              <a:rPr kumimoji="0" lang="en-US" sz="2400" b="0" i="0" u="none" strike="noStrike" kern="1200" cap="none" spc="0" normalizeH="0" baseline="0" noProof="0">
                <a:ln>
                  <a:noFill/>
                </a:ln>
                <a:solidFill>
                  <a:prstClr val="white"/>
                </a:solidFill>
                <a:effectLst/>
                <a:uLnTx/>
                <a:uFillTx/>
                <a:latin typeface="Calibri"/>
                <a:ea typeface="+mn-ea"/>
                <a:cs typeface="+mn-cs"/>
              </a:rPr>
              <a:t> </a:t>
            </a:r>
            <a:r>
              <a:rPr lang="en-US" sz="2400">
                <a:solidFill>
                  <a:prstClr val="white"/>
                </a:solidFill>
                <a:latin typeface="Calibri"/>
              </a:rPr>
              <a:t>find your Project</a:t>
            </a:r>
            <a:r>
              <a:rPr kumimoji="0" lang="en-US" sz="2400" b="0" i="0" u="none" strike="noStrike" kern="1200" cap="none" spc="0" normalizeH="0" baseline="0" noProof="0">
                <a:ln>
                  <a:noFill/>
                </a:ln>
                <a:solidFill>
                  <a:prstClr val="white"/>
                </a:solidFill>
                <a:effectLst/>
                <a:uLnTx/>
                <a:uFillTx/>
                <a:latin typeface="Calibri"/>
                <a:ea typeface="+mn-ea"/>
                <a:cs typeface="+mn-cs"/>
              </a:rPr>
              <a:t>.</a:t>
            </a:r>
            <a:endParaRPr lang="en-US" sz="2400" b="0" i="0" u="none" strike="noStrike" kern="1200" cap="none" spc="0" normalizeH="0" baseline="0" noProof="0">
              <a:ln>
                <a:noFill/>
              </a:ln>
              <a:solidFill>
                <a:prstClr val="white"/>
              </a:solidFill>
              <a:effectLst/>
              <a:uLnTx/>
              <a:uFillTx/>
              <a:latin typeface="Calibri"/>
              <a:ea typeface="Calibri"/>
              <a:cs typeface="Calibri"/>
            </a:endParaRPr>
          </a:p>
        </p:txBody>
      </p:sp>
      <p:pic>
        <p:nvPicPr>
          <p:cNvPr id="8" name="Picture 4" descr="http://farm6.staticflickr.com/5347/6919908832_883d8b56ec_z.jpg">
            <a:extLst>
              <a:ext uri="{FF2B5EF4-FFF2-40B4-BE49-F238E27FC236}">
                <a16:creationId xmlns:a16="http://schemas.microsoft.com/office/drawing/2014/main" id="{981F7FE4-C1AF-4422-9865-7A1AAE3587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6858000" y="5798344"/>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9" name="Picture 4" descr="http://farm6.staticflickr.com/5347/6919908832_883d8b56ec_z.jpg">
            <a:extLst>
              <a:ext uri="{FF2B5EF4-FFF2-40B4-BE49-F238E27FC236}">
                <a16:creationId xmlns:a16="http://schemas.microsoft.com/office/drawing/2014/main" id="{1EDB7FFA-DA49-453F-B0F9-857669CA21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4645260" y="5798344"/>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0" name="Picture 4" descr="http://farm6.staticflickr.com/5347/6919908832_883d8b56ec_z.jpg">
            <a:extLst>
              <a:ext uri="{FF2B5EF4-FFF2-40B4-BE49-F238E27FC236}">
                <a16:creationId xmlns:a16="http://schemas.microsoft.com/office/drawing/2014/main" id="{A66A62E5-67A2-4CE2-BABA-5F3E37C1DD1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2398830" y="5798344"/>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1" name="Picture 4" descr="http://farm6.staticflickr.com/5347/6919908832_883d8b56ec_z.jpg">
            <a:extLst>
              <a:ext uri="{FF2B5EF4-FFF2-40B4-BE49-F238E27FC236}">
                <a16:creationId xmlns:a16="http://schemas.microsoft.com/office/drawing/2014/main" id="{DFE7C1CB-93F7-460F-BCDD-0AEFDD818C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881" t="41585" r="12119" b="26938"/>
          <a:stretch/>
        </p:blipFill>
        <p:spPr bwMode="auto">
          <a:xfrm>
            <a:off x="152400" y="5773630"/>
            <a:ext cx="2057400" cy="900112"/>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12" name="Picture 6" descr="http://westernarcticcaribou.org/wp-content/uploads/2010/11/fish_game_logo.jpg">
            <a:extLst>
              <a:ext uri="{FF2B5EF4-FFF2-40B4-BE49-F238E27FC236}">
                <a16:creationId xmlns:a16="http://schemas.microsoft.com/office/drawing/2014/main" id="{EFBB5D8C-3487-455D-9494-5A83AD47BD7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6201" y="47368"/>
            <a:ext cx="809393" cy="80939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map of the world&#10;&#10;AI-generated content may be incorrect.">
            <a:extLst>
              <a:ext uri="{FF2B5EF4-FFF2-40B4-BE49-F238E27FC236}">
                <a16:creationId xmlns:a16="http://schemas.microsoft.com/office/drawing/2014/main" id="{1FC6F3F5-ACED-4247-FA8F-04E1A0136FC5}"/>
              </a:ext>
            </a:extLst>
          </p:cNvPr>
          <p:cNvPicPr>
            <a:picLocks noChangeAspect="1"/>
          </p:cNvPicPr>
          <p:nvPr/>
        </p:nvPicPr>
        <p:blipFill>
          <a:blip r:embed="rId4"/>
          <a:stretch>
            <a:fillRect/>
          </a:stretch>
        </p:blipFill>
        <p:spPr>
          <a:xfrm>
            <a:off x="0" y="1154708"/>
            <a:ext cx="9144000" cy="4548584"/>
          </a:xfrm>
          <a:prstGeom prst="rect">
            <a:avLst/>
          </a:prstGeom>
        </p:spPr>
      </p:pic>
    </p:spTree>
    <p:extLst>
      <p:ext uri="{BB962C8B-B14F-4D97-AF65-F5344CB8AC3E}">
        <p14:creationId xmlns:p14="http://schemas.microsoft.com/office/powerpoint/2010/main" val="1587439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DE6C43-A2C9-4597-8264-1784EE8EB0D5}"/>
              </a:ext>
            </a:extLst>
          </p:cNvPr>
          <p:cNvPicPr>
            <a:picLocks noChangeAspect="1"/>
          </p:cNvPicPr>
          <p:nvPr/>
        </p:nvPicPr>
        <p:blipFill rotWithShape="1">
          <a:blip r:embed="rId2"/>
          <a:srcRect l="70833" t="11715" r="5000" b="7061"/>
          <a:stretch/>
        </p:blipFill>
        <p:spPr>
          <a:xfrm>
            <a:off x="0" y="13027"/>
            <a:ext cx="9166807" cy="6851822"/>
          </a:xfrm>
          <a:prstGeom prst="rect">
            <a:avLst/>
          </a:prstGeom>
        </p:spPr>
      </p:pic>
      <p:pic>
        <p:nvPicPr>
          <p:cNvPr id="5126" name="Picture 6" descr="http://westernarcticcaribou.org/wp-content/uploads/2010/11/fish_game_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0" y="26773"/>
            <a:ext cx="7620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174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i.ebayimg.com/t/FREE-SHIP-4-Lego-FISH-Animals-Minifig-Food-Sand-Green-Orange-Pearl-Gray-Silver-/00/$(KGrHqIOKk!E27lU1m7zBN2-8HNmM!~~_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042" y="4209142"/>
            <a:ext cx="2808107" cy="2189598"/>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7" name="Picture 6" descr="http://westernarcticcaribou.org/wp-content/uploads/2010/11/fish_game_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581" y="1151875"/>
            <a:ext cx="1738769" cy="17387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farm6.staticflickr.com/5347/6919908832_883d8b56ec_z.jpg">
            <a:extLst>
              <a:ext uri="{FF2B5EF4-FFF2-40B4-BE49-F238E27FC236}">
                <a16:creationId xmlns:a16="http://schemas.microsoft.com/office/drawing/2014/main" id="{1259626A-9965-4028-89E6-3EC161868A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881" t="41585" r="12119" b="26938"/>
          <a:stretch/>
        </p:blipFill>
        <p:spPr bwMode="auto">
          <a:xfrm rot="5400000">
            <a:off x="2439127" y="1312900"/>
            <a:ext cx="3244837" cy="141961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6B7DF15-7EB2-9815-F659-DADB2440D273}"/>
              </a:ext>
            </a:extLst>
          </p:cNvPr>
          <p:cNvPicPr>
            <a:picLocks noChangeAspect="1"/>
          </p:cNvPicPr>
          <p:nvPr/>
        </p:nvPicPr>
        <p:blipFill>
          <a:blip r:embed="rId5"/>
          <a:stretch>
            <a:fillRect/>
          </a:stretch>
        </p:blipFill>
        <p:spPr>
          <a:xfrm>
            <a:off x="5094965" y="0"/>
            <a:ext cx="4048585" cy="6858000"/>
          </a:xfrm>
          <a:prstGeom prst="rect">
            <a:avLst/>
          </a:prstGeom>
        </p:spPr>
      </p:pic>
    </p:spTree>
    <p:extLst>
      <p:ext uri="{BB962C8B-B14F-4D97-AF65-F5344CB8AC3E}">
        <p14:creationId xmlns:p14="http://schemas.microsoft.com/office/powerpoint/2010/main" val="526417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UFFALO-1\share\Alaska Sites 2008\KTN RSA\Alex 2008 week 1 03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858001"/>
          </a:xfrm>
          <a:prstGeom prst="rect">
            <a:avLst/>
          </a:prstGeom>
          <a:noFill/>
          <a:effectLst>
            <a:innerShdw blurRad="114300">
              <a:prstClr val="black"/>
            </a:innerShdw>
          </a:effectLst>
        </p:spPr>
      </p:pic>
      <p:sp>
        <p:nvSpPr>
          <p:cNvPr id="30723" name="Rectangle 1"/>
          <p:cNvSpPr>
            <a:spLocks noChangeArrowheads="1"/>
          </p:cNvSpPr>
          <p:nvPr/>
        </p:nvSpPr>
        <p:spPr bwMode="auto">
          <a:xfrm>
            <a:off x="228600" y="304800"/>
            <a:ext cx="8686800" cy="584775"/>
          </a:xfrm>
          <a:prstGeom prst="rect">
            <a:avLst/>
          </a:prstGeom>
          <a:noFill/>
          <a:ln w="9525">
            <a:noFill/>
            <a:miter lim="800000"/>
            <a:headEnd/>
            <a:tailEnd/>
          </a:ln>
        </p:spPr>
        <p:txBody>
          <a:bodyPr>
            <a:spAutoFit/>
          </a:bodyPr>
          <a:lstStyle/>
          <a:p>
            <a:pPr eaLnBrk="0" hangingPunct="0"/>
            <a:r>
              <a:rPr lang="en-US" sz="3200" dirty="0">
                <a:solidFill>
                  <a:srgbClr val="000000"/>
                </a:solidFill>
              </a:rPr>
              <a:t>Identify Approaches to Protect Natural Resources</a:t>
            </a:r>
          </a:p>
        </p:txBody>
      </p:sp>
      <p:sp>
        <p:nvSpPr>
          <p:cNvPr id="30724" name="Rectangle 2"/>
          <p:cNvSpPr>
            <a:spLocks noChangeArrowheads="1"/>
          </p:cNvSpPr>
          <p:nvPr/>
        </p:nvSpPr>
        <p:spPr bwMode="auto">
          <a:xfrm>
            <a:off x="304800" y="914400"/>
            <a:ext cx="3492110" cy="523220"/>
          </a:xfrm>
          <a:prstGeom prst="rect">
            <a:avLst/>
          </a:prstGeom>
          <a:noFill/>
          <a:ln w="9525">
            <a:noFill/>
            <a:miter lim="800000"/>
            <a:headEnd/>
            <a:tailEnd/>
          </a:ln>
        </p:spPr>
        <p:txBody>
          <a:bodyPr wrap="none">
            <a:spAutoFit/>
          </a:bodyPr>
          <a:lstStyle/>
          <a:p>
            <a:pPr eaLnBrk="0" hangingPunct="0"/>
            <a:r>
              <a:rPr lang="en-US" sz="2800" i="1" dirty="0">
                <a:solidFill>
                  <a:srgbClr val="000000"/>
                </a:solidFill>
              </a:rPr>
              <a:t>Protect Nearby Waters</a:t>
            </a:r>
            <a:endParaRPr lang="en-US" sz="2800" dirty="0">
              <a:solidFill>
                <a:srgbClr val="000000"/>
              </a:solidFill>
            </a:endParaRPr>
          </a:p>
        </p:txBody>
      </p:sp>
      <p:sp>
        <p:nvSpPr>
          <p:cNvPr id="4" name="Rectangle 3"/>
          <p:cNvSpPr/>
          <p:nvPr/>
        </p:nvSpPr>
        <p:spPr>
          <a:xfrm>
            <a:off x="0" y="5626894"/>
            <a:ext cx="9144000" cy="1231106"/>
          </a:xfrm>
          <a:prstGeom prst="rect">
            <a:avLst/>
          </a:prstGeom>
          <a:solidFill>
            <a:schemeClr val="bg1">
              <a:lumMod val="50000"/>
              <a:lumOff val="50000"/>
              <a:alpha val="80000"/>
            </a:schemeClr>
          </a:solidFill>
        </p:spPr>
        <p:txBody>
          <a:bodyPr wrap="square">
            <a:spAutoFit/>
          </a:bodyPr>
          <a:lstStyle/>
          <a:p>
            <a:pPr algn="ctr" eaLnBrk="0" hangingPunct="0">
              <a:defRPr/>
            </a:pPr>
            <a:r>
              <a:rPr lang="en-US" sz="2800" b="1" dirty="0">
                <a:solidFill>
                  <a:srgbClr val="000000"/>
                </a:solidFill>
                <a:cs typeface="+mn-cs"/>
              </a:rPr>
              <a:t>Use a combination of techniques, including temporary fencing, signage, and educating staff and subcontractors.</a:t>
            </a:r>
          </a:p>
          <a:p>
            <a:pPr algn="r" eaLnBrk="0" hangingPunct="0">
              <a:defRPr/>
            </a:pPr>
            <a:r>
              <a:rPr lang="en-US" b="1" dirty="0" err="1">
                <a:solidFill>
                  <a:srgbClr val="000000"/>
                </a:solidFill>
              </a:rPr>
              <a:t>Gravina</a:t>
            </a:r>
            <a:r>
              <a:rPr lang="en-US" b="1" dirty="0">
                <a:solidFill>
                  <a:srgbClr val="000000"/>
                </a:solidFill>
              </a:rPr>
              <a:t> Island</a:t>
            </a:r>
            <a:endParaRPr lang="en-US" b="1" dirty="0">
              <a:solidFill>
                <a:srgbClr val="000000"/>
              </a:solidFill>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3.bp.blogspot.com/-nlx6Qa0J3bw/TpWE3UQTZNI/AAAAAAAAAHQ/tY8xxtFwIaA/s1600/339752_2304526945122_1607700524_2255977_1652011025_o.jpg"/>
          <p:cNvPicPr>
            <a:picLocks noChangeAspect="1" noChangeArrowheads="1"/>
          </p:cNvPicPr>
          <p:nvPr/>
        </p:nvPicPr>
        <p:blipFill rotWithShape="1">
          <a:blip r:embed="rId2">
            <a:extLst>
              <a:ext uri="{28A0092B-C50C-407E-A947-70E740481C1C}">
                <a14:useLocalDpi xmlns:a14="http://schemas.microsoft.com/office/drawing/2010/main" val="0"/>
              </a:ext>
            </a:extLst>
          </a:blip>
          <a:srcRect l="19411" t="11175" r="6392" b="14038"/>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p:nvPr>
        </p:nvSpPr>
        <p:spPr>
          <a:xfrm>
            <a:off x="4014716" y="152400"/>
            <a:ext cx="5129284" cy="2133600"/>
          </a:xfrm>
          <a:solidFill>
            <a:schemeClr val="bg1">
              <a:lumMod val="65000"/>
              <a:lumOff val="35000"/>
              <a:alpha val="74000"/>
            </a:schemeClr>
          </a:solidFill>
        </p:spPr>
        <p:txBody>
          <a:bodyPr>
            <a:normAutofit/>
          </a:bodyPr>
          <a:lstStyle/>
          <a:p>
            <a:r>
              <a:rPr lang="en-US" sz="2800" dirty="0"/>
              <a:t>In Water Work Conditions?</a:t>
            </a:r>
          </a:p>
          <a:p>
            <a:r>
              <a:rPr lang="en-US" sz="2800" dirty="0"/>
              <a:t>Environmental Commitments?</a:t>
            </a:r>
          </a:p>
          <a:p>
            <a:r>
              <a:rPr lang="en-US" sz="2800" dirty="0"/>
              <a:t>Windows for permitted work?</a:t>
            </a:r>
          </a:p>
          <a:p>
            <a:r>
              <a:rPr lang="en-US" sz="2800" dirty="0"/>
              <a:t>Timing Prohibition's?</a:t>
            </a:r>
          </a:p>
        </p:txBody>
      </p:sp>
    </p:spTree>
    <p:extLst>
      <p:ext uri="{BB962C8B-B14F-4D97-AF65-F5344CB8AC3E}">
        <p14:creationId xmlns:p14="http://schemas.microsoft.com/office/powerpoint/2010/main" val="1144705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BUFFALO-1\share\pictures\My Pictures\Construction from airplanes\7-7-07 30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 name="Rectangle 1"/>
          <p:cNvSpPr/>
          <p:nvPr/>
        </p:nvSpPr>
        <p:spPr>
          <a:xfrm>
            <a:off x="0" y="4734342"/>
            <a:ext cx="9144000" cy="2123658"/>
          </a:xfrm>
          <a:prstGeom prst="rect">
            <a:avLst/>
          </a:prstGeom>
          <a:solidFill>
            <a:schemeClr val="tx1">
              <a:alpha val="45000"/>
            </a:schemeClr>
          </a:solidFill>
        </p:spPr>
        <p:txBody>
          <a:bodyPr wrap="square">
            <a:spAutoFit/>
          </a:bodyPr>
          <a:lstStyle/>
          <a:p>
            <a:pPr eaLnBrk="0" hangingPunct="0">
              <a:defRPr/>
            </a:pPr>
            <a:r>
              <a:rPr lang="en-US" sz="2200" dirty="0">
                <a:solidFill>
                  <a:schemeClr val="bg2">
                    <a:lumMod val="50000"/>
                  </a:schemeClr>
                </a:solidFill>
                <a:cs typeface="+mn-cs"/>
              </a:rPr>
              <a:t>• </a:t>
            </a:r>
            <a:r>
              <a:rPr lang="en-US" sz="2200" dirty="0">
                <a:solidFill>
                  <a:schemeClr val="bg1"/>
                </a:solidFill>
                <a:cs typeface="+mn-cs"/>
              </a:rPr>
              <a:t>Project type or function</a:t>
            </a:r>
          </a:p>
          <a:p>
            <a:pPr eaLnBrk="0" hangingPunct="0">
              <a:defRPr/>
            </a:pPr>
            <a:r>
              <a:rPr lang="en-US" sz="2200" dirty="0">
                <a:solidFill>
                  <a:schemeClr val="bg1"/>
                </a:solidFill>
                <a:cs typeface="+mn-cs"/>
              </a:rPr>
              <a:t>• Sequence and timing of activities that will disturb soils at the site</a:t>
            </a:r>
          </a:p>
          <a:p>
            <a:pPr eaLnBrk="0" hangingPunct="0">
              <a:defRPr/>
            </a:pPr>
            <a:r>
              <a:rPr lang="en-US" sz="2200" dirty="0">
                <a:solidFill>
                  <a:schemeClr val="bg1"/>
                </a:solidFill>
                <a:cs typeface="+mn-cs"/>
              </a:rPr>
              <a:t>• Size of the property including support activities and disturbance in acres</a:t>
            </a:r>
          </a:p>
          <a:p>
            <a:pPr eaLnBrk="0" hangingPunct="0">
              <a:defRPr/>
            </a:pPr>
            <a:r>
              <a:rPr lang="en-US" sz="2200" dirty="0">
                <a:solidFill>
                  <a:schemeClr val="bg1"/>
                </a:solidFill>
                <a:cs typeface="+mn-cs"/>
              </a:rPr>
              <a:t>• General location map</a:t>
            </a:r>
            <a:r>
              <a:rPr lang="en-US" sz="2200" dirty="0">
                <a:solidFill>
                  <a:schemeClr val="bg1"/>
                </a:solidFill>
              </a:rPr>
              <a:t> with construction site location and</a:t>
            </a:r>
          </a:p>
          <a:p>
            <a:pPr eaLnBrk="0" hangingPunct="0">
              <a:defRPr/>
            </a:pPr>
            <a:r>
              <a:rPr lang="en-US" sz="2200" dirty="0">
                <a:solidFill>
                  <a:schemeClr val="bg1"/>
                </a:solidFill>
                <a:cs typeface="+mn-cs"/>
              </a:rPr>
              <a:t>	any nearby waters or wetlands within 1 mile</a:t>
            </a:r>
          </a:p>
          <a:p>
            <a:pPr eaLnBrk="0" hangingPunct="0">
              <a:defRPr/>
            </a:pPr>
            <a:r>
              <a:rPr lang="en-US" sz="2200" dirty="0">
                <a:solidFill>
                  <a:schemeClr val="bg1"/>
                </a:solidFill>
                <a:cs typeface="+mn-cs"/>
              </a:rPr>
              <a:t>• Other potential sources of pollution, asphalt, concrete, stucco, paint etc.</a:t>
            </a:r>
          </a:p>
        </p:txBody>
      </p:sp>
      <p:sp>
        <p:nvSpPr>
          <p:cNvPr id="3" name="Rectangle 2"/>
          <p:cNvSpPr/>
          <p:nvPr/>
        </p:nvSpPr>
        <p:spPr>
          <a:xfrm>
            <a:off x="152400" y="347990"/>
            <a:ext cx="4784258" cy="523220"/>
          </a:xfrm>
          <a:prstGeom prst="rect">
            <a:avLst/>
          </a:prstGeom>
          <a:solidFill>
            <a:schemeClr val="tx1">
              <a:alpha val="40000"/>
            </a:schemeClr>
          </a:solidFill>
          <a:ln w="3175">
            <a:solidFill>
              <a:schemeClr val="bg2">
                <a:lumMod val="50000"/>
              </a:schemeClr>
            </a:solidFill>
          </a:ln>
        </p:spPr>
        <p:txBody>
          <a:bodyPr wrap="none">
            <a:spAutoFit/>
          </a:bodyPr>
          <a:lstStyle/>
          <a:p>
            <a:pPr eaLnBrk="0" hangingPunct="0">
              <a:defRPr/>
            </a:pPr>
            <a:r>
              <a:rPr lang="en-US" sz="2800" b="1" dirty="0">
                <a:solidFill>
                  <a:schemeClr val="bg1"/>
                </a:solidFill>
                <a:cs typeface="+mn-cs"/>
              </a:rPr>
              <a:t>Nature of Construction Activity</a:t>
            </a:r>
          </a:p>
        </p:txBody>
      </p:sp>
      <p:sp>
        <p:nvSpPr>
          <p:cNvPr id="4" name="Title 1">
            <a:extLst>
              <a:ext uri="{FF2B5EF4-FFF2-40B4-BE49-F238E27FC236}">
                <a16:creationId xmlns:a16="http://schemas.microsoft.com/office/drawing/2014/main" id="{56D9F4E4-3415-457B-1083-6438AE698737}"/>
              </a:ext>
            </a:extLst>
          </p:cNvPr>
          <p:cNvSpPr txBox="1">
            <a:spLocks/>
          </p:cNvSpPr>
          <p:nvPr/>
        </p:nvSpPr>
        <p:spPr>
          <a:xfrm>
            <a:off x="6172200" y="468439"/>
            <a:ext cx="2402455" cy="381000"/>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5.3.4 Pg. 37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B43405-08D6-F490-EE57-10B63E9C7A4B}"/>
              </a:ext>
            </a:extLst>
          </p:cNvPr>
          <p:cNvSpPr txBox="1"/>
          <p:nvPr/>
        </p:nvSpPr>
        <p:spPr>
          <a:xfrm>
            <a:off x="2476500" y="2968171"/>
            <a:ext cx="4191000" cy="523220"/>
          </a:xfrm>
          <a:prstGeom prst="rect">
            <a:avLst/>
          </a:prstGeom>
          <a:noFill/>
        </p:spPr>
        <p:txBody>
          <a:bodyPr wrap="square" lIns="91440" tIns="45720" rIns="91440" bIns="45720" rtlCol="0" anchor="t">
            <a:spAutoFit/>
          </a:bodyPr>
          <a:lstStyle/>
          <a:p>
            <a:r>
              <a:rPr lang="en-US" sz="2800" dirty="0"/>
              <a:t>Insert Video LID Part 1</a:t>
            </a:r>
          </a:p>
        </p:txBody>
      </p:sp>
    </p:spTree>
    <p:extLst>
      <p:ext uri="{BB962C8B-B14F-4D97-AF65-F5344CB8AC3E}">
        <p14:creationId xmlns:p14="http://schemas.microsoft.com/office/powerpoint/2010/main" val="1430208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91906" name="Picture 2" descr="C:\Users\alex\Pictures\2010-03-03 3-1-10\3-1-10 164.JPG"/>
          <p:cNvPicPr>
            <a:picLocks noGrp="1" noChangeAspect="1" noChangeArrowheads="1"/>
          </p:cNvPicPr>
          <p:nvPr>
            <p:ph idx="1"/>
          </p:nvPr>
        </p:nvPicPr>
        <p:blipFill>
          <a:blip r:embed="rId2" cstate="email">
            <a:lum bright="-5000" contrast="8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 name="TextBox 4"/>
          <p:cNvSpPr txBox="1"/>
          <p:nvPr/>
        </p:nvSpPr>
        <p:spPr>
          <a:xfrm>
            <a:off x="609600" y="5200471"/>
            <a:ext cx="5511381" cy="1200329"/>
          </a:xfrm>
          <a:prstGeom prst="rect">
            <a:avLst/>
          </a:prstGeom>
          <a:noFill/>
        </p:spPr>
        <p:txBody>
          <a:bodyPr wrap="none" rtlCol="0">
            <a:spAutoFit/>
          </a:bodyPr>
          <a:lstStyle/>
          <a:p>
            <a:r>
              <a:rPr lang="en-US" sz="3600" dirty="0"/>
              <a:t>Will the discharge points</a:t>
            </a:r>
          </a:p>
          <a:p>
            <a:r>
              <a:rPr lang="en-US" sz="3600" dirty="0"/>
              <a:t>change during construction?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C449C-1375-A9AC-6979-E514E01F072F}"/>
              </a:ext>
            </a:extLst>
          </p:cNvPr>
          <p:cNvSpPr>
            <a:spLocks noGrp="1"/>
          </p:cNvSpPr>
          <p:nvPr>
            <p:ph type="title"/>
          </p:nvPr>
        </p:nvSpPr>
        <p:spPr>
          <a:xfrm>
            <a:off x="1393371" y="2903231"/>
            <a:ext cx="6364515" cy="518886"/>
          </a:xfrm>
        </p:spPr>
        <p:txBody>
          <a:bodyPr>
            <a:normAutofit/>
          </a:bodyPr>
          <a:lstStyle/>
          <a:p>
            <a:r>
              <a:rPr lang="en-US" sz="2800" dirty="0"/>
              <a:t>Insert Video LID Phasing and Scheduling</a:t>
            </a:r>
            <a:endParaRPr lang="en-US" sz="2800" dirty="0">
              <a:ea typeface="Calibri"/>
              <a:cs typeface="Calibri"/>
            </a:endParaRPr>
          </a:p>
        </p:txBody>
      </p:sp>
    </p:spTree>
    <p:extLst>
      <p:ext uri="{BB962C8B-B14F-4D97-AF65-F5344CB8AC3E}">
        <p14:creationId xmlns:p14="http://schemas.microsoft.com/office/powerpoint/2010/main" val="23105648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UFFALO-1\share\pictures\My Pictures\Concrete Washout\2008 August 27 006.jpg"/>
          <p:cNvPicPr>
            <a:picLocks noChangeAspect="1" noChangeArrowheads="1"/>
          </p:cNvPicPr>
          <p:nvPr/>
        </p:nvPicPr>
        <p:blipFill>
          <a:blip r:embed="rId2" cstate="print"/>
          <a:srcRect/>
          <a:stretch>
            <a:fillRect/>
          </a:stretch>
        </p:blipFill>
        <p:spPr bwMode="auto">
          <a:xfrm>
            <a:off x="0" y="0"/>
            <a:ext cx="6477000" cy="4857750"/>
          </a:xfrm>
          <a:prstGeom prst="rect">
            <a:avLst/>
          </a:prstGeom>
          <a:noFill/>
          <a:ln w="9525">
            <a:noFill/>
            <a:miter lim="800000"/>
            <a:headEnd/>
            <a:tailEnd/>
          </a:ln>
        </p:spPr>
      </p:pic>
      <p:pic>
        <p:nvPicPr>
          <p:cNvPr id="23555" name="Picture 6" descr="\\BUFFALO-1\share\pictures\My Pictures\Pollution\8-09-06 019.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0" y="0"/>
            <a:ext cx="3810000" cy="2343150"/>
          </a:xfrm>
          <a:prstGeom prst="rect">
            <a:avLst/>
          </a:prstGeom>
          <a:noFill/>
          <a:ln w="9525">
            <a:noFill/>
            <a:miter lim="800000"/>
            <a:headEnd/>
            <a:tailEnd/>
          </a:ln>
        </p:spPr>
      </p:pic>
      <p:pic>
        <p:nvPicPr>
          <p:cNvPr id="23556" name="Picture 3" descr="\\BUFFALO-1\share\pictures\My Pictures\01-9-06 0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949700"/>
            <a:ext cx="5486400" cy="2908300"/>
          </a:xfrm>
          <a:prstGeom prst="rect">
            <a:avLst/>
          </a:prstGeom>
          <a:noFill/>
          <a:ln w="9525">
            <a:noFill/>
            <a:miter lim="800000"/>
            <a:headEnd/>
            <a:tailEnd/>
          </a:ln>
        </p:spPr>
      </p:pic>
      <p:pic>
        <p:nvPicPr>
          <p:cNvPr id="23557" name="Picture 5" descr="\\BUFFALO-1\share\pictures\My Pictures\Pollution\6-6-07 084.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283200" y="3962400"/>
            <a:ext cx="3860800" cy="2895600"/>
          </a:xfrm>
          <a:prstGeom prst="rect">
            <a:avLst/>
          </a:prstGeom>
          <a:noFill/>
          <a:ln w="9525">
            <a:noFill/>
            <a:miter lim="800000"/>
            <a:headEnd/>
            <a:tailEnd/>
          </a:ln>
        </p:spPr>
      </p:pic>
      <p:pic>
        <p:nvPicPr>
          <p:cNvPr id="23558" name="Picture 4" descr="\\BUFFALO-1\share\pictures\My Pictures\Pollution\5-24-06 021.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257800" y="2286000"/>
            <a:ext cx="3886200" cy="2052638"/>
          </a:xfrm>
          <a:prstGeom prst="rect">
            <a:avLst/>
          </a:prstGeom>
          <a:noFill/>
          <a:ln w="9525">
            <a:noFill/>
            <a:miter lim="800000"/>
            <a:headEnd/>
            <a:tailEnd/>
          </a:ln>
        </p:spPr>
      </p:pic>
      <p:sp>
        <p:nvSpPr>
          <p:cNvPr id="2" name="Rectangle 1"/>
          <p:cNvSpPr/>
          <p:nvPr/>
        </p:nvSpPr>
        <p:spPr>
          <a:xfrm>
            <a:off x="0" y="2819400"/>
            <a:ext cx="6248400" cy="1077913"/>
          </a:xfrm>
          <a:prstGeom prst="rect">
            <a:avLst/>
          </a:prstGeom>
        </p:spPr>
        <p:txBody>
          <a:bodyPr>
            <a:spAutoFit/>
          </a:bodyPr>
          <a:lstStyle/>
          <a:p>
            <a:pPr eaLnBrk="0" hangingPunct="0">
              <a:buFont typeface="Arial" pitchFamily="34" charset="0"/>
              <a:buChar char="•"/>
              <a:defRPr/>
            </a:pPr>
            <a:r>
              <a:rPr lang="en-US" sz="3200" dirty="0">
                <a:solidFill>
                  <a:schemeClr val="bg2">
                    <a:lumMod val="50000"/>
                  </a:schemeClr>
                </a:solidFill>
                <a:cs typeface="+mn-cs"/>
              </a:rPr>
              <a:t>What is likely to be on site?</a:t>
            </a:r>
          </a:p>
          <a:p>
            <a:pPr eaLnBrk="0" hangingPunct="0">
              <a:buFont typeface="Arial" pitchFamily="34" charset="0"/>
              <a:buChar char="•"/>
              <a:defRPr/>
            </a:pPr>
            <a:r>
              <a:rPr lang="en-US" sz="3200" dirty="0">
                <a:solidFill>
                  <a:schemeClr val="bg2">
                    <a:lumMod val="50000"/>
                  </a:schemeClr>
                </a:solidFill>
                <a:cs typeface="+mn-cs"/>
              </a:rPr>
              <a:t>How might it pollute?</a:t>
            </a:r>
          </a:p>
        </p:txBody>
      </p:sp>
      <p:sp>
        <p:nvSpPr>
          <p:cNvPr id="3" name="Rectangle 2"/>
          <p:cNvSpPr/>
          <p:nvPr/>
        </p:nvSpPr>
        <p:spPr>
          <a:xfrm>
            <a:off x="0" y="0"/>
            <a:ext cx="3709988" cy="954088"/>
          </a:xfrm>
          <a:prstGeom prst="rect">
            <a:avLst/>
          </a:prstGeom>
        </p:spPr>
        <p:txBody>
          <a:bodyPr wrap="none">
            <a:spAutoFit/>
          </a:bodyPr>
          <a:lstStyle/>
          <a:p>
            <a:pPr eaLnBrk="0" hangingPunct="0">
              <a:defRPr/>
            </a:pPr>
            <a:r>
              <a:rPr lang="en-US" sz="2800" b="1" i="1" dirty="0">
                <a:solidFill>
                  <a:schemeClr val="bg2">
                    <a:lumMod val="50000"/>
                  </a:schemeClr>
                </a:solidFill>
                <a:cs typeface="+mn-cs"/>
              </a:rPr>
              <a:t>Identify Pollutants</a:t>
            </a:r>
          </a:p>
          <a:p>
            <a:pPr eaLnBrk="0" hangingPunct="0">
              <a:defRPr/>
            </a:pPr>
            <a:r>
              <a:rPr lang="en-US" sz="2800" b="1" i="1" dirty="0">
                <a:solidFill>
                  <a:schemeClr val="bg2">
                    <a:lumMod val="50000"/>
                  </a:schemeClr>
                </a:solidFill>
                <a:cs typeface="+mn-cs"/>
              </a:rPr>
              <a:t>&amp; Pollution Sources</a:t>
            </a:r>
          </a:p>
        </p:txBody>
      </p:sp>
      <p:sp>
        <p:nvSpPr>
          <p:cNvPr id="4" name="Rectangle 3"/>
          <p:cNvSpPr/>
          <p:nvPr/>
        </p:nvSpPr>
        <p:spPr>
          <a:xfrm>
            <a:off x="0" y="6488113"/>
            <a:ext cx="9144000" cy="400110"/>
          </a:xfrm>
          <a:prstGeom prst="rect">
            <a:avLst/>
          </a:prstGeom>
          <a:solidFill>
            <a:schemeClr val="tx1">
              <a:lumMod val="95000"/>
              <a:alpha val="66000"/>
            </a:schemeClr>
          </a:solidFill>
        </p:spPr>
        <p:txBody>
          <a:bodyPr>
            <a:spAutoFit/>
          </a:bodyPr>
          <a:lstStyle/>
          <a:p>
            <a:pPr eaLnBrk="0" hangingPunct="0">
              <a:defRPr/>
            </a:pPr>
            <a:r>
              <a:rPr lang="en-US" sz="2000" dirty="0">
                <a:solidFill>
                  <a:schemeClr val="bg2">
                    <a:lumMod val="50000"/>
                  </a:schemeClr>
                </a:solidFill>
                <a:cs typeface="+mn-cs"/>
              </a:rPr>
              <a:t>Be as specific as possible in your SWPPP about the BMPs you will use to address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BUFFALO-1\share\pictures\4-2-08 05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914400"/>
            <a:ext cx="9144000" cy="5943600"/>
          </a:xfrm>
          <a:prstGeom prst="rect">
            <a:avLst/>
          </a:prstGeom>
          <a:noFill/>
          <a:ln w="9525">
            <a:noFill/>
            <a:miter lim="800000"/>
            <a:headEnd/>
            <a:tailEnd/>
          </a:ln>
          <a:effectLst>
            <a:innerShdw blurRad="114300">
              <a:prstClr val="black"/>
            </a:innerShdw>
          </a:effectLst>
        </p:spPr>
      </p:pic>
      <p:sp>
        <p:nvSpPr>
          <p:cNvPr id="29699" name="Rectangle 1"/>
          <p:cNvSpPr>
            <a:spLocks noChangeArrowheads="1"/>
          </p:cNvSpPr>
          <p:nvPr/>
        </p:nvSpPr>
        <p:spPr bwMode="auto">
          <a:xfrm>
            <a:off x="0" y="0"/>
            <a:ext cx="9144000" cy="954088"/>
          </a:xfrm>
          <a:prstGeom prst="rect">
            <a:avLst/>
          </a:prstGeom>
          <a:noFill/>
          <a:ln w="9525">
            <a:noFill/>
            <a:miter lim="800000"/>
            <a:headEnd/>
            <a:tailEnd/>
          </a:ln>
        </p:spPr>
        <p:txBody>
          <a:bodyPr>
            <a:spAutoFit/>
          </a:bodyPr>
          <a:lstStyle/>
          <a:p>
            <a:pPr eaLnBrk="0" hangingPunct="0"/>
            <a:r>
              <a:rPr lang="en-US" sz="2800"/>
              <a:t>Incorporate sediment and erosion controls to protect permanent stormwater controls as they are constructed.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061326"/>
            <a:ext cx="9144000" cy="4796674"/>
          </a:xfrm>
          <a:prstGeom prst="rect">
            <a:avLst/>
          </a:prstGeom>
          <a:noFill/>
          <a:ln w="9525">
            <a:noFill/>
            <a:miter lim="800000"/>
            <a:headEnd/>
            <a:tailEnd/>
          </a:ln>
          <a:effectLst>
            <a:innerShdw blurRad="114300">
              <a:prstClr val="black"/>
            </a:innerShdw>
          </a:effectLst>
        </p:spPr>
      </p:pic>
      <p:sp>
        <p:nvSpPr>
          <p:cNvPr id="7" name="Rectangle 6"/>
          <p:cNvSpPr/>
          <p:nvPr/>
        </p:nvSpPr>
        <p:spPr>
          <a:xfrm>
            <a:off x="76200" y="477021"/>
            <a:ext cx="9067800" cy="150810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white"/>
                </a:solidFill>
                <a:effectLst/>
                <a:uLnTx/>
                <a:uFillTx/>
                <a:latin typeface="Calibri"/>
                <a:ea typeface="+mn-ea"/>
                <a:cs typeface="+mn-cs"/>
              </a:rPr>
              <a:t>Site Map(s)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white"/>
                </a:solidFill>
                <a:effectLst/>
                <a:uLnTx/>
                <a:uFillTx/>
                <a:latin typeface="Calibri"/>
                <a:ea typeface="+mn-ea"/>
                <a:cs typeface="+mn-cs"/>
              </a:rPr>
              <a:t>The SWPPP must contain a legible site map (or set of maps for large projects) showing the entire site and identifying the following site-specific information:</a:t>
            </a:r>
          </a:p>
        </p:txBody>
      </p:sp>
      <p:sp>
        <p:nvSpPr>
          <p:cNvPr id="9" name="TextBox 8"/>
          <p:cNvSpPr txBox="1"/>
          <p:nvPr/>
        </p:nvSpPr>
        <p:spPr>
          <a:xfrm>
            <a:off x="368543" y="6412468"/>
            <a:ext cx="9268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Hoonah</a:t>
            </a:r>
          </a:p>
        </p:txBody>
      </p:sp>
      <p:pic>
        <p:nvPicPr>
          <p:cNvPr id="10" name="Picture 9" descr="DEC Logo 1"/>
          <p:cNvPicPr/>
          <p:nvPr/>
        </p:nvPicPr>
        <p:blipFill>
          <a:blip r:embed="rId3" cstate="print"/>
          <a:srcRect/>
          <a:stretch>
            <a:fillRect/>
          </a:stretch>
        </p:blipFill>
        <p:spPr bwMode="auto">
          <a:xfrm>
            <a:off x="8001000" y="87600"/>
            <a:ext cx="9667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24D18BB6-A54B-3A78-4EB4-D13173F3C69C}"/>
              </a:ext>
            </a:extLst>
          </p:cNvPr>
          <p:cNvSpPr txBox="1">
            <a:spLocks/>
          </p:cNvSpPr>
          <p:nvPr/>
        </p:nvSpPr>
        <p:spPr>
          <a:xfrm>
            <a:off x="5181600" y="309608"/>
            <a:ext cx="2402455" cy="381000"/>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 Pg. 37</a:t>
            </a:r>
          </a:p>
        </p:txBody>
      </p:sp>
    </p:spTree>
    <p:extLst>
      <p:ext uri="{BB962C8B-B14F-4D97-AF65-F5344CB8AC3E}">
        <p14:creationId xmlns:p14="http://schemas.microsoft.com/office/powerpoint/2010/main" val="2505570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49935"/>
          <a:stretch/>
        </p:blipFill>
        <p:spPr bwMode="auto">
          <a:xfrm>
            <a:off x="-16476" y="3802063"/>
            <a:ext cx="9144000" cy="3055937"/>
          </a:xfrm>
          <a:prstGeom prst="rect">
            <a:avLst/>
          </a:prstGeom>
          <a:noFill/>
          <a:ln w="9525">
            <a:noFill/>
            <a:miter lim="800000"/>
            <a:headEnd/>
            <a:tailEnd/>
          </a:ln>
        </p:spPr>
      </p:pic>
      <p:sp>
        <p:nvSpPr>
          <p:cNvPr id="65540" name="Rectangle 3"/>
          <p:cNvSpPr>
            <a:spLocks noChangeArrowheads="1"/>
          </p:cNvSpPr>
          <p:nvPr/>
        </p:nvSpPr>
        <p:spPr bwMode="auto">
          <a:xfrm>
            <a:off x="94735" y="477594"/>
            <a:ext cx="9067800" cy="584775"/>
          </a:xfrm>
          <a:prstGeom prst="rect">
            <a:avLst/>
          </a:prstGeom>
          <a:noFill/>
          <a:ln w="9525">
            <a:noFill/>
            <a:miter lim="800000"/>
            <a:headEnd/>
            <a:tailEnd/>
          </a:ln>
        </p:spPr>
        <p:txBody>
          <a:bodyPr wrap="square">
            <a:spAutoFit/>
          </a:body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Use or create a topographic drawing that details:</a:t>
            </a:r>
          </a:p>
        </p:txBody>
      </p:sp>
      <p:sp>
        <p:nvSpPr>
          <p:cNvPr id="9" name="TextBox 8">
            <a:extLst>
              <a:ext uri="{FF2B5EF4-FFF2-40B4-BE49-F238E27FC236}">
                <a16:creationId xmlns:a16="http://schemas.microsoft.com/office/drawing/2014/main" id="{029DB18E-2AE6-477B-91F4-685B140206D1}"/>
              </a:ext>
            </a:extLst>
          </p:cNvPr>
          <p:cNvSpPr txBox="1"/>
          <p:nvPr/>
        </p:nvSpPr>
        <p:spPr>
          <a:xfrm>
            <a:off x="1066800" y="1151956"/>
            <a:ext cx="8229600" cy="1938992"/>
          </a:xfrm>
          <a:prstGeom prst="rect">
            <a:avLst/>
          </a:prstGeom>
          <a:noFill/>
        </p:spPr>
        <p:txBody>
          <a:bodyPr wrap="square">
            <a:spAutoFit/>
          </a:bodyPr>
          <a:lstStyle/>
          <a:p>
            <a:r>
              <a:rPr lang="en-US" sz="2000" dirty="0"/>
              <a:t>North Arrow and bar scale;</a:t>
            </a:r>
          </a:p>
          <a:p>
            <a:r>
              <a:rPr lang="en-US" sz="2000" dirty="0"/>
              <a:t>Boundaries of the property where construction will occur;</a:t>
            </a:r>
          </a:p>
          <a:p>
            <a:r>
              <a:rPr lang="en-US" sz="2000" dirty="0"/>
              <a:t>Locations where earth-disturbing activities will occur, noting phasing;</a:t>
            </a:r>
          </a:p>
          <a:p>
            <a:r>
              <a:rPr lang="en-US" sz="2000" dirty="0"/>
              <a:t>Location of areas that will not be disturbed and features to be preserved;</a:t>
            </a:r>
          </a:p>
          <a:p>
            <a:r>
              <a:rPr lang="en-US" sz="2000" dirty="0"/>
              <a:t>Location of all storm water conveyances including ditches, pipes, and swales;</a:t>
            </a:r>
          </a:p>
          <a:p>
            <a:r>
              <a:rPr lang="en-US" sz="2000" dirty="0"/>
              <a:t>Locations of storm water inlets and outfalls, with a unique code for each;</a:t>
            </a:r>
          </a:p>
        </p:txBody>
      </p:sp>
      <p:sp>
        <p:nvSpPr>
          <p:cNvPr id="24" name="Freeform: Shape 23">
            <a:extLst>
              <a:ext uri="{FF2B5EF4-FFF2-40B4-BE49-F238E27FC236}">
                <a16:creationId xmlns:a16="http://schemas.microsoft.com/office/drawing/2014/main" id="{494D9320-0C16-464B-A5E7-28F03E03793A}"/>
              </a:ext>
            </a:extLst>
          </p:cNvPr>
          <p:cNvSpPr/>
          <p:nvPr/>
        </p:nvSpPr>
        <p:spPr>
          <a:xfrm>
            <a:off x="213594" y="1266604"/>
            <a:ext cx="873801" cy="3055937"/>
          </a:xfrm>
          <a:custGeom>
            <a:avLst/>
            <a:gdLst>
              <a:gd name="connsiteX0" fmla="*/ 873801 w 873801"/>
              <a:gd name="connsiteY0" fmla="*/ 104996 h 2922337"/>
              <a:gd name="connsiteX1" fmla="*/ 21184 w 873801"/>
              <a:gd name="connsiteY1" fmla="*/ 339774 h 2922337"/>
              <a:gd name="connsiteX2" fmla="*/ 342460 w 873801"/>
              <a:gd name="connsiteY2" fmla="*/ 2922337 h 2922337"/>
            </a:gdLst>
            <a:ahLst/>
            <a:cxnLst>
              <a:cxn ang="0">
                <a:pos x="connsiteX0" y="connsiteY0"/>
              </a:cxn>
              <a:cxn ang="0">
                <a:pos x="connsiteX1" y="connsiteY1"/>
              </a:cxn>
              <a:cxn ang="0">
                <a:pos x="connsiteX2" y="connsiteY2"/>
              </a:cxn>
            </a:cxnLst>
            <a:rect l="l" t="t" r="r" b="b"/>
            <a:pathLst>
              <a:path w="873801" h="2922337">
                <a:moveTo>
                  <a:pt x="873801" y="104996"/>
                </a:moveTo>
                <a:cubicBezTo>
                  <a:pt x="491771" y="-12394"/>
                  <a:pt x="109741" y="-129783"/>
                  <a:pt x="21184" y="339774"/>
                </a:cubicBezTo>
                <a:cubicBezTo>
                  <a:pt x="-67373" y="809331"/>
                  <a:pt x="137543" y="1865834"/>
                  <a:pt x="342460" y="2922337"/>
                </a:cubicBezTo>
              </a:path>
            </a:pathLst>
          </a:custGeom>
          <a:noFill/>
          <a:ln w="50800">
            <a:solidFill>
              <a:srgbClr val="00B0F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40F34C19-679B-423F-AE8D-1DC81D077B39}"/>
              </a:ext>
            </a:extLst>
          </p:cNvPr>
          <p:cNvSpPr/>
          <p:nvPr/>
        </p:nvSpPr>
        <p:spPr>
          <a:xfrm>
            <a:off x="381000" y="1524000"/>
            <a:ext cx="1219200" cy="3200399"/>
          </a:xfrm>
          <a:custGeom>
            <a:avLst/>
            <a:gdLst>
              <a:gd name="connsiteX0" fmla="*/ 499630 w 1006257"/>
              <a:gd name="connsiteY0" fmla="*/ 81217 h 3096266"/>
              <a:gd name="connsiteX1" fmla="*/ 42430 w 1006257"/>
              <a:gd name="connsiteY1" fmla="*/ 105930 h 3096266"/>
              <a:gd name="connsiteX2" fmla="*/ 42430 w 1006257"/>
              <a:gd name="connsiteY2" fmla="*/ 1119184 h 3096266"/>
              <a:gd name="connsiteX3" fmla="*/ 240138 w 1006257"/>
              <a:gd name="connsiteY3" fmla="*/ 2045941 h 3096266"/>
              <a:gd name="connsiteX4" fmla="*/ 1006257 w 1006257"/>
              <a:gd name="connsiteY4" fmla="*/ 3096266 h 3096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257" h="3096266">
                <a:moveTo>
                  <a:pt x="499630" y="81217"/>
                </a:moveTo>
                <a:cubicBezTo>
                  <a:pt x="309130" y="7076"/>
                  <a:pt x="118630" y="-67064"/>
                  <a:pt x="42430" y="105930"/>
                </a:cubicBezTo>
                <a:cubicBezTo>
                  <a:pt x="-33770" y="278924"/>
                  <a:pt x="9479" y="795849"/>
                  <a:pt x="42430" y="1119184"/>
                </a:cubicBezTo>
                <a:cubicBezTo>
                  <a:pt x="75381" y="1442519"/>
                  <a:pt x="79500" y="1716427"/>
                  <a:pt x="240138" y="2045941"/>
                </a:cubicBezTo>
                <a:cubicBezTo>
                  <a:pt x="400776" y="2375455"/>
                  <a:pt x="703516" y="2735860"/>
                  <a:pt x="1006257" y="3096266"/>
                </a:cubicBezTo>
              </a:path>
            </a:pathLst>
          </a:custGeom>
          <a:noFill/>
          <a:ln w="50800">
            <a:solidFill>
              <a:srgbClr val="FFC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0B5E028E-5963-4B43-A449-6D8C0A667415}"/>
              </a:ext>
            </a:extLst>
          </p:cNvPr>
          <p:cNvSpPr/>
          <p:nvPr/>
        </p:nvSpPr>
        <p:spPr>
          <a:xfrm>
            <a:off x="609600" y="2020481"/>
            <a:ext cx="1341950" cy="3280568"/>
          </a:xfrm>
          <a:custGeom>
            <a:avLst/>
            <a:gdLst>
              <a:gd name="connsiteX0" fmla="*/ 590058 w 1454213"/>
              <a:gd name="connsiteY0" fmla="*/ 203735 h 3280568"/>
              <a:gd name="connsiteX1" fmla="*/ 71074 w 1454213"/>
              <a:gd name="connsiteY1" fmla="*/ 80168 h 3280568"/>
              <a:gd name="connsiteX2" fmla="*/ 145214 w 1454213"/>
              <a:gd name="connsiteY2" fmla="*/ 1266416 h 3280568"/>
              <a:gd name="connsiteX3" fmla="*/ 1356177 w 1454213"/>
              <a:gd name="connsiteY3" fmla="*/ 2724514 h 3280568"/>
              <a:gd name="connsiteX4" fmla="*/ 1294393 w 1454213"/>
              <a:gd name="connsiteY4" fmla="*/ 3280568 h 3280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213" h="3280568">
                <a:moveTo>
                  <a:pt x="590058" y="203735"/>
                </a:moveTo>
                <a:cubicBezTo>
                  <a:pt x="367636" y="53395"/>
                  <a:pt x="145215" y="-96945"/>
                  <a:pt x="71074" y="80168"/>
                </a:cubicBezTo>
                <a:cubicBezTo>
                  <a:pt x="-3067" y="257281"/>
                  <a:pt x="-68970" y="825692"/>
                  <a:pt x="145214" y="1266416"/>
                </a:cubicBezTo>
                <a:cubicBezTo>
                  <a:pt x="359398" y="1707140"/>
                  <a:pt x="1164647" y="2388822"/>
                  <a:pt x="1356177" y="2724514"/>
                </a:cubicBezTo>
                <a:cubicBezTo>
                  <a:pt x="1547707" y="3060206"/>
                  <a:pt x="1421050" y="3170387"/>
                  <a:pt x="1294393" y="3280568"/>
                </a:cubicBezTo>
              </a:path>
            </a:pathLst>
          </a:custGeom>
          <a:noFill/>
          <a:ln w="50800">
            <a:solidFill>
              <a:srgbClr val="92D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219B2728-DB23-42B4-BC65-DFFF8854B987}"/>
              </a:ext>
            </a:extLst>
          </p:cNvPr>
          <p:cNvSpPr/>
          <p:nvPr/>
        </p:nvSpPr>
        <p:spPr>
          <a:xfrm>
            <a:off x="758782" y="2420753"/>
            <a:ext cx="1424689" cy="3263355"/>
          </a:xfrm>
          <a:custGeom>
            <a:avLst/>
            <a:gdLst>
              <a:gd name="connsiteX0" fmla="*/ 328613 w 1424689"/>
              <a:gd name="connsiteY0" fmla="*/ 149452 h 3263355"/>
              <a:gd name="connsiteX1" fmla="*/ 118548 w 1424689"/>
              <a:gd name="connsiteY1" fmla="*/ 25885 h 3263355"/>
              <a:gd name="connsiteX2" fmla="*/ 93834 w 1424689"/>
              <a:gd name="connsiteY2" fmla="*/ 594296 h 3263355"/>
              <a:gd name="connsiteX3" fmla="*/ 1354223 w 1424689"/>
              <a:gd name="connsiteY3" fmla="*/ 2274815 h 3263355"/>
              <a:gd name="connsiteX4" fmla="*/ 1168872 w 1424689"/>
              <a:gd name="connsiteY4" fmla="*/ 3090361 h 3263355"/>
              <a:gd name="connsiteX5" fmla="*/ 365683 w 1424689"/>
              <a:gd name="connsiteY5" fmla="*/ 3263355 h 326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4689" h="3263355">
                <a:moveTo>
                  <a:pt x="328613" y="149452"/>
                </a:moveTo>
                <a:cubicBezTo>
                  <a:pt x="243145" y="50598"/>
                  <a:pt x="157678" y="-48256"/>
                  <a:pt x="118548" y="25885"/>
                </a:cubicBezTo>
                <a:cubicBezTo>
                  <a:pt x="79418" y="100026"/>
                  <a:pt x="-112112" y="219474"/>
                  <a:pt x="93834" y="594296"/>
                </a:cubicBezTo>
                <a:cubicBezTo>
                  <a:pt x="299780" y="969118"/>
                  <a:pt x="1175050" y="1858804"/>
                  <a:pt x="1354223" y="2274815"/>
                </a:cubicBezTo>
                <a:cubicBezTo>
                  <a:pt x="1533396" y="2690826"/>
                  <a:pt x="1333629" y="2925604"/>
                  <a:pt x="1168872" y="3090361"/>
                </a:cubicBezTo>
                <a:cubicBezTo>
                  <a:pt x="1004115" y="3255118"/>
                  <a:pt x="684899" y="3259236"/>
                  <a:pt x="365683" y="3263355"/>
                </a:cubicBezTo>
              </a:path>
            </a:pathLst>
          </a:custGeom>
          <a:noFill/>
          <a:ln w="50800">
            <a:solidFill>
              <a:schemeClr val="accent6">
                <a:lumMod val="75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836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5439D0-A807-430C-B104-348479C06E0E}"/>
              </a:ext>
            </a:extLst>
          </p:cNvPr>
          <p:cNvPicPr>
            <a:picLocks noChangeAspect="1"/>
          </p:cNvPicPr>
          <p:nvPr/>
        </p:nvPicPr>
        <p:blipFill rotWithShape="1">
          <a:blip r:embed="rId3"/>
          <a:srcRect l="16237" t="12621" r="10572"/>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F02F14A8-ADF5-46F0-93AE-E06F5BAD5D78}"/>
              </a:ext>
            </a:extLst>
          </p:cNvPr>
          <p:cNvSpPr txBox="1"/>
          <p:nvPr/>
        </p:nvSpPr>
        <p:spPr>
          <a:xfrm>
            <a:off x="3505200" y="2510135"/>
            <a:ext cx="5638800" cy="4247317"/>
          </a:xfrm>
          <a:prstGeom prst="rect">
            <a:avLst/>
          </a:prstGeom>
          <a:noFill/>
        </p:spPr>
        <p:txBody>
          <a:bodyPr wrap="square">
            <a:spAutoFit/>
          </a:bodyPr>
          <a:lstStyle/>
          <a:p>
            <a:r>
              <a:rPr lang="en-US" sz="3000" dirty="0">
                <a:effectLst>
                  <a:outerShdw blurRad="38100" dist="38100" dir="2700000" algn="tl">
                    <a:srgbClr val="000000">
                      <a:alpha val="43137"/>
                    </a:srgbClr>
                  </a:outerShdw>
                </a:effectLst>
              </a:rPr>
              <a:t>A permittee subject to the requirements of Parts 3.2 must include the location(s) of the storm water discharge sampling point(s). For a linear project, indicate which sampling points are considered substantially identical in accordance with Part 7.3.5*.</a:t>
            </a:r>
          </a:p>
          <a:p>
            <a:endParaRPr lang="en-US" sz="3000" dirty="0">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A46829D9-7BBD-44C4-BCA8-A50A574D5CFC}"/>
              </a:ext>
            </a:extLst>
          </p:cNvPr>
          <p:cNvSpPr txBox="1"/>
          <p:nvPr/>
        </p:nvSpPr>
        <p:spPr>
          <a:xfrm>
            <a:off x="771797" y="495557"/>
            <a:ext cx="2962003" cy="1569660"/>
          </a:xfrm>
          <a:prstGeom prst="rect">
            <a:avLst/>
          </a:prstGeom>
          <a:solidFill>
            <a:schemeClr val="bg1">
              <a:lumMod val="85000"/>
              <a:lumOff val="15000"/>
              <a:alpha val="77000"/>
            </a:schemeClr>
          </a:solidFill>
        </p:spPr>
        <p:txBody>
          <a:bodyPr wrap="square" lIns="91440" tIns="45720" rIns="91440" bIns="45720" anchor="t">
            <a:spAutoFit/>
          </a:bodyPr>
          <a:lstStyle/>
          <a:p>
            <a:r>
              <a:rPr lang="en-US" sz="3200"/>
              <a:t>Monitoring Plan Only </a:t>
            </a:r>
            <a:endParaRPr lang="en-US"/>
          </a:p>
          <a:p>
            <a:r>
              <a:rPr lang="en-US" sz="3200"/>
              <a:t>Sampling </a:t>
            </a:r>
            <a:r>
              <a:rPr lang="en-US" sz="3200" dirty="0"/>
              <a:t>Points</a:t>
            </a:r>
            <a:endParaRPr lang="en-US"/>
          </a:p>
        </p:txBody>
      </p:sp>
      <p:sp>
        <p:nvSpPr>
          <p:cNvPr id="7" name="TextBox 6">
            <a:extLst>
              <a:ext uri="{FF2B5EF4-FFF2-40B4-BE49-F238E27FC236}">
                <a16:creationId xmlns:a16="http://schemas.microsoft.com/office/drawing/2014/main" id="{0F14AC59-E71E-4757-8E69-28F4086BDF55}"/>
              </a:ext>
            </a:extLst>
          </p:cNvPr>
          <p:cNvSpPr txBox="1"/>
          <p:nvPr/>
        </p:nvSpPr>
        <p:spPr>
          <a:xfrm>
            <a:off x="3511731" y="6301578"/>
            <a:ext cx="5638800" cy="400110"/>
          </a:xfrm>
          <a:prstGeom prst="rect">
            <a:avLst/>
          </a:prstGeom>
          <a:noFill/>
        </p:spPr>
        <p:txBody>
          <a:bodyPr wrap="square">
            <a:spAutoFit/>
          </a:bodyPr>
          <a:lstStyle/>
          <a:p>
            <a:r>
              <a:rPr lang="en-US" sz="2000" dirty="0"/>
              <a:t>*Representative Discharge Point for a Linear Project.</a:t>
            </a:r>
          </a:p>
        </p:txBody>
      </p:sp>
      <p:sp>
        <p:nvSpPr>
          <p:cNvPr id="2" name="Title 1">
            <a:extLst>
              <a:ext uri="{FF2B5EF4-FFF2-40B4-BE49-F238E27FC236}">
                <a16:creationId xmlns:a16="http://schemas.microsoft.com/office/drawing/2014/main" id="{CB5E7A1A-CFAE-CFD9-28B1-1E26F79870F4}"/>
              </a:ext>
            </a:extLst>
          </p:cNvPr>
          <p:cNvSpPr txBox="1">
            <a:spLocks/>
          </p:cNvSpPr>
          <p:nvPr/>
        </p:nvSpPr>
        <p:spPr>
          <a:xfrm>
            <a:off x="5943600" y="512974"/>
            <a:ext cx="2783455" cy="473402"/>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5.3.5.18 Pg. 37</a:t>
            </a:r>
          </a:p>
        </p:txBody>
      </p:sp>
    </p:spTree>
    <p:extLst>
      <p:ext uri="{BB962C8B-B14F-4D97-AF65-F5344CB8AC3E}">
        <p14:creationId xmlns:p14="http://schemas.microsoft.com/office/powerpoint/2010/main" val="40271734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C:\Users\alex\Pictures\best\IMG_185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63512" cy="6872636"/>
          </a:xfrm>
          <a:prstGeom prst="rect">
            <a:avLst/>
          </a:prstGeom>
          <a:noFill/>
          <a:effectLst>
            <a:innerShdw blurRad="114300">
              <a:prstClr val="black"/>
            </a:innerShdw>
          </a:effectLst>
        </p:spPr>
      </p:pic>
      <p:sp>
        <p:nvSpPr>
          <p:cNvPr id="2" name="Rectangle 1"/>
          <p:cNvSpPr/>
          <p:nvPr/>
        </p:nvSpPr>
        <p:spPr>
          <a:xfrm>
            <a:off x="228600" y="76200"/>
            <a:ext cx="8686800"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1F497D">
                    <a:lumMod val="50000"/>
                  </a:srgbClr>
                </a:solidFill>
                <a:effectLst/>
                <a:uLnTx/>
                <a:uFillTx/>
                <a:latin typeface="Calibri"/>
                <a:ea typeface="+mn-ea"/>
                <a:cs typeface="+mn-cs"/>
              </a:rPr>
              <a:t>Locations of support activities.</a:t>
            </a:r>
          </a:p>
        </p:txBody>
      </p:sp>
      <p:pic>
        <p:nvPicPr>
          <p:cNvPr id="4"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4096147"/>
            <a:ext cx="4793481" cy="2685653"/>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3044054" y="4114800"/>
            <a:ext cx="1832746" cy="523220"/>
          </a:xfrm>
          <a:prstGeom prst="rect">
            <a:avLst/>
          </a:prstGeom>
          <a:solidFill>
            <a:schemeClr val="tx1">
              <a:lumMod val="95000"/>
              <a:alpha val="56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F497D">
                    <a:lumMod val="50000"/>
                  </a:srgbClr>
                </a:solidFill>
                <a:effectLst/>
                <a:uLnTx/>
                <a:uFillTx/>
                <a:latin typeface="Calibri"/>
                <a:ea typeface="+mn-ea"/>
                <a:cs typeface="+mn-cs"/>
              </a:rPr>
              <a:t>Batch Plant</a:t>
            </a:r>
          </a:p>
        </p:txBody>
      </p:sp>
      <p:cxnSp>
        <p:nvCxnSpPr>
          <p:cNvPr id="7" name="Straight Arrow Connector 6"/>
          <p:cNvCxnSpPr/>
          <p:nvPr/>
        </p:nvCxnSpPr>
        <p:spPr>
          <a:xfrm rot="10800000" flipV="1">
            <a:off x="2209800" y="4572000"/>
            <a:ext cx="914400" cy="457200"/>
          </a:xfrm>
          <a:prstGeom prst="straightConnector1">
            <a:avLst/>
          </a:prstGeom>
          <a:ln w="60325">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9" descr="DEC Logo 1"/>
          <p:cNvPicPr/>
          <p:nvPr/>
        </p:nvPicPr>
        <p:blipFill>
          <a:blip r:embed="rId4" cstate="print"/>
          <a:srcRect/>
          <a:stretch>
            <a:fillRect/>
          </a:stretch>
        </p:blipFill>
        <p:spPr bwMode="auto">
          <a:xfrm>
            <a:off x="8001000" y="87600"/>
            <a:ext cx="9667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7168E3F1-2A58-1418-C2C1-B8A011DE8473}"/>
              </a:ext>
            </a:extLst>
          </p:cNvPr>
          <p:cNvSpPr txBox="1">
            <a:spLocks/>
          </p:cNvSpPr>
          <p:nvPr/>
        </p:nvSpPr>
        <p:spPr>
          <a:xfrm>
            <a:off x="5253378" y="1054387"/>
            <a:ext cx="2747622" cy="533400"/>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5.3.5.13 Pg. 37</a:t>
            </a:r>
          </a:p>
        </p:txBody>
      </p:sp>
    </p:spTree>
    <p:extLst>
      <p:ext uri="{BB962C8B-B14F-4D97-AF65-F5344CB8AC3E}">
        <p14:creationId xmlns:p14="http://schemas.microsoft.com/office/powerpoint/2010/main" val="2425124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DCIM\100NCD90\DSC_1179.JPG"/>
          <p:cNvPicPr>
            <a:picLocks noGrp="1"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7000"/>
                    </a14:imgEffect>
                  </a14:imgLayer>
                </a14:imgProps>
              </a:ext>
            </a:extLst>
          </a:blip>
          <a:srcRect l="23788" t="31551" r="23985" b="9480"/>
          <a:stretch/>
        </p:blipFill>
        <p:spPr bwMode="auto">
          <a:xfrm>
            <a:off x="-1404" y="0"/>
            <a:ext cx="9145404" cy="6858000"/>
          </a:xfrm>
          <a:prstGeom prst="rect">
            <a:avLst/>
          </a:prstGeom>
          <a:noFill/>
          <a:effectLst>
            <a:innerShdw blurRad="114300">
              <a:prstClr val="black"/>
            </a:innerShdw>
          </a:effectLst>
        </p:spPr>
      </p:pic>
      <p:sp>
        <p:nvSpPr>
          <p:cNvPr id="3" name="Subtitle 2"/>
          <p:cNvSpPr>
            <a:spLocks noGrp="1"/>
          </p:cNvSpPr>
          <p:nvPr>
            <p:ph type="subTitle" idx="1"/>
          </p:nvPr>
        </p:nvSpPr>
        <p:spPr>
          <a:xfrm>
            <a:off x="128451" y="4572001"/>
            <a:ext cx="8815387" cy="2667000"/>
          </a:xfrm>
        </p:spPr>
        <p:txBody>
          <a:bodyPr>
            <a:noAutofit/>
          </a:bodyPr>
          <a:lstStyle/>
          <a:p>
            <a:pPr algn="l"/>
            <a:r>
              <a:rPr lang="en-US" sz="2400" dirty="0">
                <a:effectLst>
                  <a:outerShdw blurRad="38100" dist="38100" dir="2700000" algn="tl">
                    <a:srgbClr val="000000">
                      <a:alpha val="43137"/>
                    </a:srgbClr>
                  </a:outerShdw>
                </a:effectLst>
                <a:latin typeface="Calibri" panose="020F0502020204030204" pitchFamily="34" charset="0"/>
              </a:rPr>
              <a:t>Storm water discharges from support activities (such as concrete or asphalt batch plants, equipment staging yards, material storage areas, excavated material disposal areas, borrow areas) (as defined in Appendix C), whether on-site, adjacent to, or offsite, provided the following:</a:t>
            </a:r>
          </a:p>
        </p:txBody>
      </p:sp>
      <p:sp>
        <p:nvSpPr>
          <p:cNvPr id="4" name="Title 3"/>
          <p:cNvSpPr txBox="1">
            <a:spLocks noGrp="1"/>
          </p:cNvSpPr>
          <p:nvPr>
            <p:ph type="ctrTitle"/>
          </p:nvPr>
        </p:nvSpPr>
        <p:spPr>
          <a:xfrm>
            <a:off x="214439" y="247088"/>
            <a:ext cx="6019800" cy="646331"/>
          </a:xfrm>
          <a:prstGeom prst="rect">
            <a:avLst/>
          </a:prstGeom>
          <a:solidFill>
            <a:schemeClr val="tx2">
              <a:lumMod val="25000"/>
              <a:alpha val="58000"/>
            </a:schemeClr>
          </a:solidFill>
        </p:spPr>
        <p:txBody>
          <a:bodyPr wrap="square" rtlCol="0">
            <a:spAutoFit/>
          </a:bodyPr>
          <a:lstStyle/>
          <a:p>
            <a:r>
              <a:rPr lang="en-US" sz="3600" dirty="0">
                <a:effectLst>
                  <a:outerShdw blurRad="38100" dist="38100" dir="2700000" algn="tl">
                    <a:srgbClr val="000000">
                      <a:alpha val="43137"/>
                    </a:srgbClr>
                  </a:outerShdw>
                </a:effectLst>
              </a:rPr>
              <a:t>Locations of support activities</a:t>
            </a:r>
          </a:p>
        </p:txBody>
      </p:sp>
      <p:pic>
        <p:nvPicPr>
          <p:cNvPr id="5" name="Picture 4" descr="DEC Logo 1"/>
          <p:cNvPicPr/>
          <p:nvPr/>
        </p:nvPicPr>
        <p:blipFill>
          <a:blip r:embed="rId5" cstate="print"/>
          <a:srcRect/>
          <a:stretch>
            <a:fillRect/>
          </a:stretch>
        </p:blipFill>
        <p:spPr bwMode="auto">
          <a:xfrm>
            <a:off x="8001000" y="87600"/>
            <a:ext cx="966787" cy="966787"/>
          </a:xfrm>
          <a:prstGeom prst="rect">
            <a:avLst/>
          </a:prstGeom>
          <a:noFill/>
          <a:ln w="9525">
            <a:noFill/>
            <a:miter lim="800000"/>
            <a:headEnd/>
            <a:tailEnd/>
          </a:ln>
        </p:spPr>
      </p:pic>
      <p:sp>
        <p:nvSpPr>
          <p:cNvPr id="2" name="TextBox 1">
            <a:extLst>
              <a:ext uri="{FF2B5EF4-FFF2-40B4-BE49-F238E27FC236}">
                <a16:creationId xmlns:a16="http://schemas.microsoft.com/office/drawing/2014/main" id="{7539B252-97D7-4F08-BABE-6D5B91F9A7D6}"/>
              </a:ext>
            </a:extLst>
          </p:cNvPr>
          <p:cNvSpPr txBox="1"/>
          <p:nvPr/>
        </p:nvSpPr>
        <p:spPr>
          <a:xfrm>
            <a:off x="128451" y="3013501"/>
            <a:ext cx="9296400" cy="830997"/>
          </a:xfrm>
          <a:prstGeom prst="rect">
            <a:avLst/>
          </a:prstGeom>
          <a:noFill/>
        </p:spPr>
        <p:txBody>
          <a:bodyPr wrap="square" rtlCol="0">
            <a:spAutoFit/>
          </a:bodyPr>
          <a:lstStyle/>
          <a:p>
            <a:r>
              <a:rPr lang="en-US" sz="2400" dirty="0"/>
              <a:t>The SWPPP must describe and identify the location of any storm water discharge associated with support activities.</a:t>
            </a:r>
          </a:p>
        </p:txBody>
      </p:sp>
      <p:sp>
        <p:nvSpPr>
          <p:cNvPr id="7" name="Title 1">
            <a:extLst>
              <a:ext uri="{FF2B5EF4-FFF2-40B4-BE49-F238E27FC236}">
                <a16:creationId xmlns:a16="http://schemas.microsoft.com/office/drawing/2014/main" id="{DF4DDD61-51BC-1F6E-A29E-1D702F7D4F10}"/>
              </a:ext>
            </a:extLst>
          </p:cNvPr>
          <p:cNvSpPr txBox="1">
            <a:spLocks/>
          </p:cNvSpPr>
          <p:nvPr/>
        </p:nvSpPr>
        <p:spPr>
          <a:xfrm>
            <a:off x="214439" y="2632676"/>
            <a:ext cx="3062162" cy="33811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5.3.5.13 Pg. 37</a:t>
            </a:r>
          </a:p>
        </p:txBody>
      </p:sp>
      <p:sp>
        <p:nvSpPr>
          <p:cNvPr id="8" name="Title 1">
            <a:extLst>
              <a:ext uri="{FF2B5EF4-FFF2-40B4-BE49-F238E27FC236}">
                <a16:creationId xmlns:a16="http://schemas.microsoft.com/office/drawing/2014/main" id="{4FAFBF02-6C4B-B92D-5784-5D9D71D1234D}"/>
              </a:ext>
            </a:extLst>
          </p:cNvPr>
          <p:cNvSpPr txBox="1">
            <a:spLocks/>
          </p:cNvSpPr>
          <p:nvPr/>
        </p:nvSpPr>
        <p:spPr>
          <a:xfrm>
            <a:off x="381001" y="413637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1.4.2.3 Pg. 10</a:t>
            </a:r>
          </a:p>
        </p:txBody>
      </p:sp>
    </p:spTree>
    <p:extLst>
      <p:ext uri="{BB962C8B-B14F-4D97-AF65-F5344CB8AC3E}">
        <p14:creationId xmlns:p14="http://schemas.microsoft.com/office/powerpoint/2010/main" val="3326066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9DF627-CCDB-4085-A798-79CE441A9B2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533"/>
          <a:stretch/>
        </p:blipFill>
        <p:spPr>
          <a:xfrm>
            <a:off x="40106" y="-20053"/>
            <a:ext cx="9139989" cy="6862011"/>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98E10AE8-9B7A-4A2C-96EF-406846F9E619}"/>
              </a:ext>
            </a:extLst>
          </p:cNvPr>
          <p:cNvSpPr txBox="1"/>
          <p:nvPr/>
        </p:nvSpPr>
        <p:spPr>
          <a:xfrm>
            <a:off x="28074" y="16042"/>
            <a:ext cx="9144000" cy="1384995"/>
          </a:xfrm>
          <a:prstGeom prst="rect">
            <a:avLst/>
          </a:prstGeom>
          <a:solidFill>
            <a:srgbClr val="4573DB">
              <a:alpha val="63000"/>
            </a:srgbClr>
          </a:solidFill>
        </p:spPr>
        <p:txBody>
          <a:bodyPr wrap="square">
            <a:spAutoFit/>
          </a:bodyPr>
          <a:lstStyle/>
          <a:p>
            <a:r>
              <a:rPr lang="en-US" sz="2800" dirty="0"/>
              <a:t>The support activity is directly related to the construction site required to have permit authorization for discharges of storm water associated with construction activity under this permit:</a:t>
            </a:r>
          </a:p>
        </p:txBody>
      </p:sp>
      <p:sp>
        <p:nvSpPr>
          <p:cNvPr id="7" name="Rectangle: Rounded Corners 6">
            <a:extLst>
              <a:ext uri="{FF2B5EF4-FFF2-40B4-BE49-F238E27FC236}">
                <a16:creationId xmlns:a16="http://schemas.microsoft.com/office/drawing/2014/main" id="{6C173C53-2A53-4897-86C4-98997B4E922F}"/>
              </a:ext>
            </a:extLst>
          </p:cNvPr>
          <p:cNvSpPr/>
          <p:nvPr/>
        </p:nvSpPr>
        <p:spPr>
          <a:xfrm>
            <a:off x="381000" y="2667000"/>
            <a:ext cx="609600" cy="533400"/>
          </a:xfrm>
          <a:prstGeom prst="roundRect">
            <a:avLst/>
          </a:prstGeom>
          <a:solidFill>
            <a:srgbClr val="EED540">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19C6A3-D64B-3F74-1069-20C7F7707E12}"/>
              </a:ext>
            </a:extLst>
          </p:cNvPr>
          <p:cNvSpPr txBox="1">
            <a:spLocks/>
          </p:cNvSpPr>
          <p:nvPr/>
        </p:nvSpPr>
        <p:spPr>
          <a:xfrm>
            <a:off x="228600" y="1437132"/>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1.4.2.3.1 Pg. 10</a:t>
            </a:r>
          </a:p>
        </p:txBody>
      </p:sp>
    </p:spTree>
    <p:extLst>
      <p:ext uri="{BB962C8B-B14F-4D97-AF65-F5344CB8AC3E}">
        <p14:creationId xmlns:p14="http://schemas.microsoft.com/office/powerpoint/2010/main" val="2960032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1E3E80-0FE9-4051-BB4D-D09CD910DBA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contrast="11000"/>
                    </a14:imgEffect>
                  </a14:imgLayer>
                </a14:imgProps>
              </a:ext>
            </a:extLst>
          </a:blip>
          <a:stretch>
            <a:fillRect/>
          </a:stretch>
        </p:blipFill>
        <p:spPr>
          <a:xfrm>
            <a:off x="-1" y="24063"/>
            <a:ext cx="9144000" cy="6858000"/>
          </a:xfrm>
          <a:prstGeom prst="rect">
            <a:avLst/>
          </a:prstGeom>
          <a:effectLst>
            <a:innerShdw blurRad="114300">
              <a:prstClr val="black"/>
            </a:innerShdw>
          </a:effectLst>
        </p:spPr>
      </p:pic>
      <p:sp>
        <p:nvSpPr>
          <p:cNvPr id="2" name="Title 1"/>
          <p:cNvSpPr>
            <a:spLocks noGrp="1"/>
          </p:cNvSpPr>
          <p:nvPr>
            <p:ph type="title"/>
          </p:nvPr>
        </p:nvSpPr>
        <p:spPr>
          <a:xfrm>
            <a:off x="126206" y="129970"/>
            <a:ext cx="7620000" cy="966787"/>
          </a:xfrm>
        </p:spPr>
        <p:txBody>
          <a:bodyPr/>
          <a:lstStyle/>
          <a:p>
            <a:r>
              <a:rPr lang="en-US" dirty="0">
                <a:effectLst>
                  <a:outerShdw blurRad="38100" dist="38100" dir="2700000" algn="tl">
                    <a:srgbClr val="000000">
                      <a:alpha val="43137"/>
                    </a:srgbClr>
                  </a:outerShdw>
                </a:effectLst>
              </a:rPr>
              <a:t>Locations of support activities</a:t>
            </a:r>
          </a:p>
        </p:txBody>
      </p:sp>
      <p:sp>
        <p:nvSpPr>
          <p:cNvPr id="3" name="Content Placeholder 2"/>
          <p:cNvSpPr>
            <a:spLocks noGrp="1"/>
          </p:cNvSpPr>
          <p:nvPr>
            <p:ph idx="1"/>
          </p:nvPr>
        </p:nvSpPr>
        <p:spPr>
          <a:xfrm>
            <a:off x="126206" y="3602630"/>
            <a:ext cx="8891587" cy="2719137"/>
          </a:xfrm>
        </p:spPr>
        <p:txBody>
          <a:bodyPr>
            <a:noAutofit/>
          </a:bodyPr>
          <a:lstStyle/>
          <a:p>
            <a:pPr marL="0" indent="0">
              <a:buNone/>
            </a:pPr>
            <a:r>
              <a:rPr lang="en-US" sz="2800" dirty="0">
                <a:effectLst>
                  <a:outerShdw blurRad="38100" dist="38100" dir="2700000" algn="tl">
                    <a:srgbClr val="000000">
                      <a:alpha val="43137"/>
                    </a:srgbClr>
                  </a:outerShdw>
                </a:effectLst>
              </a:rPr>
              <a:t>The support activity is not a commercial operation serving multiple unrelated construction projects by different permittees;</a:t>
            </a:r>
          </a:p>
          <a:p>
            <a:pPr marL="0" indent="0">
              <a:buNone/>
            </a:pPr>
            <a:endParaRPr lang="en-US" sz="2800" dirty="0">
              <a:effectLst>
                <a:outerShdw blurRad="38100" dist="38100" dir="2700000" algn="tl">
                  <a:srgbClr val="000000">
                    <a:alpha val="43137"/>
                  </a:srgbClr>
                </a:outerShdw>
              </a:effectLst>
            </a:endParaRPr>
          </a:p>
          <a:p>
            <a:pPr marL="0" indent="0">
              <a:buNone/>
            </a:pPr>
            <a:r>
              <a:rPr lang="en-US" sz="2800" dirty="0">
                <a:effectLst>
                  <a:outerShdw blurRad="38100" dist="38100" dir="2700000" algn="tl">
                    <a:srgbClr val="000000">
                      <a:alpha val="43137"/>
                    </a:srgbClr>
                  </a:outerShdw>
                </a:effectLst>
              </a:rPr>
              <a:t>The support activity does not operate beyond the completion of the construction activity at the project it supports; and</a:t>
            </a:r>
          </a:p>
        </p:txBody>
      </p:sp>
      <p:pic>
        <p:nvPicPr>
          <p:cNvPr id="4" name="Picture 3" descr="DEC Logo 1"/>
          <p:cNvPicPr/>
          <p:nvPr/>
        </p:nvPicPr>
        <p:blipFill>
          <a:blip r:embed="rId4" cstate="print"/>
          <a:srcRect/>
          <a:stretch>
            <a:fillRect/>
          </a:stretch>
        </p:blipFill>
        <p:spPr bwMode="auto">
          <a:xfrm>
            <a:off x="7961709" y="146012"/>
            <a:ext cx="966787" cy="966787"/>
          </a:xfrm>
          <a:prstGeom prst="rect">
            <a:avLst/>
          </a:prstGeom>
          <a:noFill/>
          <a:ln w="9525">
            <a:noFill/>
            <a:miter lim="800000"/>
            <a:headEnd/>
            <a:tailEnd/>
          </a:ln>
        </p:spPr>
      </p:pic>
      <p:sp>
        <p:nvSpPr>
          <p:cNvPr id="6" name="Title 1">
            <a:extLst>
              <a:ext uri="{FF2B5EF4-FFF2-40B4-BE49-F238E27FC236}">
                <a16:creationId xmlns:a16="http://schemas.microsoft.com/office/drawing/2014/main" id="{00921FD3-4C11-F872-00F2-42585AA8F6EE}"/>
              </a:ext>
            </a:extLst>
          </p:cNvPr>
          <p:cNvSpPr txBox="1">
            <a:spLocks/>
          </p:cNvSpPr>
          <p:nvPr/>
        </p:nvSpPr>
        <p:spPr>
          <a:xfrm>
            <a:off x="161040" y="3042334"/>
            <a:ext cx="2743200" cy="435626"/>
          </a:xfrm>
          <a:prstGeom prst="rect">
            <a:avLst/>
          </a:prstGeom>
          <a:solidFill>
            <a:schemeClr val="bg2"/>
          </a:solidFill>
          <a:ln w="38100">
            <a:solidFill>
              <a:srgbClr val="4472C4"/>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1.4.2.3.2 Pg. 10</a:t>
            </a:r>
          </a:p>
        </p:txBody>
      </p:sp>
      <p:sp>
        <p:nvSpPr>
          <p:cNvPr id="7" name="Title 1">
            <a:extLst>
              <a:ext uri="{FF2B5EF4-FFF2-40B4-BE49-F238E27FC236}">
                <a16:creationId xmlns:a16="http://schemas.microsoft.com/office/drawing/2014/main" id="{17999C4F-D148-52B4-B2D9-7AB0130DBAE7}"/>
              </a:ext>
            </a:extLst>
          </p:cNvPr>
          <p:cNvSpPr txBox="1">
            <a:spLocks/>
          </p:cNvSpPr>
          <p:nvPr/>
        </p:nvSpPr>
        <p:spPr>
          <a:xfrm>
            <a:off x="161040" y="4963962"/>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1.4.2.3.3 Pg. 10</a:t>
            </a:r>
          </a:p>
        </p:txBody>
      </p:sp>
    </p:spTree>
    <p:extLst>
      <p:ext uri="{BB962C8B-B14F-4D97-AF65-F5344CB8AC3E}">
        <p14:creationId xmlns:p14="http://schemas.microsoft.com/office/powerpoint/2010/main" val="27698180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248CFC-6A0D-47DE-8461-304F495597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5" name="TextBox 4">
            <a:extLst>
              <a:ext uri="{FF2B5EF4-FFF2-40B4-BE49-F238E27FC236}">
                <a16:creationId xmlns:a16="http://schemas.microsoft.com/office/drawing/2014/main" id="{B8BB1163-F323-4497-973F-6AD0AABF0D07}"/>
              </a:ext>
            </a:extLst>
          </p:cNvPr>
          <p:cNvSpPr txBox="1"/>
          <p:nvPr/>
        </p:nvSpPr>
        <p:spPr>
          <a:xfrm>
            <a:off x="0" y="0"/>
            <a:ext cx="9144000" cy="1815882"/>
          </a:xfrm>
          <a:prstGeom prst="rect">
            <a:avLst/>
          </a:prstGeom>
          <a:solidFill>
            <a:srgbClr val="34871D">
              <a:alpha val="76863"/>
            </a:srgbClr>
          </a:solidFill>
        </p:spPr>
        <p:txBody>
          <a:bodyPr wrap="square">
            <a:spAutoFit/>
          </a:bodyPr>
          <a:lstStyle/>
          <a:p>
            <a:pPr marL="0" indent="0">
              <a:buNone/>
            </a:pPr>
            <a:r>
              <a:rPr lang="en-US" sz="2800" dirty="0">
                <a:effectLst>
                  <a:outerShdw blurRad="38100" dist="38100" dir="2700000" algn="tl">
                    <a:srgbClr val="000000">
                      <a:alpha val="43137"/>
                    </a:srgbClr>
                  </a:outerShdw>
                </a:effectLst>
              </a:rPr>
              <a:t>Appropriate control measures are identified in the Storm Water Pollution Prevention Plan (SWPPP) and pollutant discharges are minimized in compliance with Parts 3.0 and 4.0 of the permit.</a:t>
            </a:r>
          </a:p>
        </p:txBody>
      </p:sp>
      <p:sp>
        <p:nvSpPr>
          <p:cNvPr id="2" name="Title 1">
            <a:extLst>
              <a:ext uri="{FF2B5EF4-FFF2-40B4-BE49-F238E27FC236}">
                <a16:creationId xmlns:a16="http://schemas.microsoft.com/office/drawing/2014/main" id="{6FE5A661-9F06-3D37-5889-0A91FD7FDDD5}"/>
              </a:ext>
            </a:extLst>
          </p:cNvPr>
          <p:cNvSpPr txBox="1">
            <a:spLocks/>
          </p:cNvSpPr>
          <p:nvPr/>
        </p:nvSpPr>
        <p:spPr>
          <a:xfrm>
            <a:off x="2514600" y="138025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1.4.2.3.4 Pg. 10</a:t>
            </a:r>
          </a:p>
        </p:txBody>
      </p:sp>
    </p:spTree>
    <p:extLst>
      <p:ext uri="{BB962C8B-B14F-4D97-AF65-F5344CB8AC3E}">
        <p14:creationId xmlns:p14="http://schemas.microsoft.com/office/powerpoint/2010/main" val="730143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Users\alex\Pictures\best\FYU Photos 09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290" y="0"/>
            <a:ext cx="9193290" cy="6858000"/>
          </a:xfrm>
          <a:prstGeom prst="rect">
            <a:avLst/>
          </a:prstGeom>
          <a:noFill/>
          <a:effectLst>
            <a:innerShdw blurRad="114300">
              <a:prstClr val="black"/>
            </a:innerShdw>
          </a:effectLst>
        </p:spPr>
      </p:pic>
      <p:sp>
        <p:nvSpPr>
          <p:cNvPr id="2" name="Rectangle 1"/>
          <p:cNvSpPr/>
          <p:nvPr/>
        </p:nvSpPr>
        <p:spPr>
          <a:xfrm>
            <a:off x="76200" y="228600"/>
            <a:ext cx="5257800" cy="206210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1F497D">
                    <a:lumMod val="50000"/>
                  </a:srgbClr>
                </a:solidFill>
                <a:effectLst/>
                <a:uLnTx/>
                <a:uFillTx/>
                <a:latin typeface="Calibri"/>
                <a:ea typeface="+mn-ea"/>
                <a:cs typeface="+mn-cs"/>
              </a:rPr>
              <a:t>Locations where authorized non-storm water will be used, including the types that will be used on-site.</a:t>
            </a:r>
          </a:p>
        </p:txBody>
      </p:sp>
      <p:sp>
        <p:nvSpPr>
          <p:cNvPr id="5" name="TextBox 4"/>
          <p:cNvSpPr txBox="1"/>
          <p:nvPr/>
        </p:nvSpPr>
        <p:spPr>
          <a:xfrm>
            <a:off x="7961304" y="6400800"/>
            <a:ext cx="11826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Fort Yukon</a:t>
            </a:r>
          </a:p>
        </p:txBody>
      </p:sp>
      <p:pic>
        <p:nvPicPr>
          <p:cNvPr id="7" name="Picture 6" descr="DEC Logo 1"/>
          <p:cNvPicPr/>
          <p:nvPr/>
        </p:nvPicPr>
        <p:blipFill>
          <a:blip r:embed="rId3" cstate="print"/>
          <a:srcRect/>
          <a:stretch>
            <a:fillRect/>
          </a:stretch>
        </p:blipFill>
        <p:spPr bwMode="auto">
          <a:xfrm>
            <a:off x="8001000" y="87600"/>
            <a:ext cx="9667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55B7A4E1-4292-D483-C261-CD72B047E45A}"/>
              </a:ext>
            </a:extLst>
          </p:cNvPr>
          <p:cNvSpPr txBox="1">
            <a:spLocks/>
          </p:cNvSpPr>
          <p:nvPr/>
        </p:nvSpPr>
        <p:spPr>
          <a:xfrm>
            <a:off x="3810000" y="185507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5.3.5.14 Pg. 37</a:t>
            </a:r>
          </a:p>
        </p:txBody>
      </p:sp>
    </p:spTree>
    <p:extLst>
      <p:ext uri="{BB962C8B-B14F-4D97-AF65-F5344CB8AC3E}">
        <p14:creationId xmlns:p14="http://schemas.microsoft.com/office/powerpoint/2010/main" val="263344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Users\alex\Pictures\best\P802000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9570" cy="6858000"/>
          </a:xfrm>
          <a:prstGeom prst="rect">
            <a:avLst/>
          </a:prstGeom>
          <a:noFill/>
          <a:effectLst>
            <a:innerShdw blurRad="114300">
              <a:prstClr val="black"/>
            </a:innerShdw>
          </a:effectLst>
        </p:spPr>
      </p:pic>
      <p:sp>
        <p:nvSpPr>
          <p:cNvPr id="2" name="Rectangle 1"/>
          <p:cNvSpPr/>
          <p:nvPr/>
        </p:nvSpPr>
        <p:spPr>
          <a:xfrm>
            <a:off x="76200" y="152400"/>
            <a:ext cx="7848600"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Locations of all waters of the U.S. (including significant wetland areas &gt; 10,000sf) on the site &amp; located within 2,500 feet of the site boundary that may be affected by discharges from the site.</a:t>
            </a:r>
          </a:p>
        </p:txBody>
      </p:sp>
      <p:sp>
        <p:nvSpPr>
          <p:cNvPr id="7" name="Freeform 6"/>
          <p:cNvSpPr/>
          <p:nvPr/>
        </p:nvSpPr>
        <p:spPr>
          <a:xfrm>
            <a:off x="5731099" y="3580327"/>
            <a:ext cx="772732" cy="206062"/>
          </a:xfrm>
          <a:custGeom>
            <a:avLst/>
            <a:gdLst>
              <a:gd name="connsiteX0" fmla="*/ 141667 w 772732"/>
              <a:gd name="connsiteY0" fmla="*/ 0 h 206062"/>
              <a:gd name="connsiteX1" fmla="*/ 772732 w 772732"/>
              <a:gd name="connsiteY1" fmla="*/ 115910 h 206062"/>
              <a:gd name="connsiteX2" fmla="*/ 605307 w 772732"/>
              <a:gd name="connsiteY2" fmla="*/ 206062 h 206062"/>
              <a:gd name="connsiteX3" fmla="*/ 0 w 772732"/>
              <a:gd name="connsiteY3" fmla="*/ 90152 h 206062"/>
              <a:gd name="connsiteX4" fmla="*/ 141667 w 772732"/>
              <a:gd name="connsiteY4" fmla="*/ 0 h 206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732" h="206062">
                <a:moveTo>
                  <a:pt x="141667" y="0"/>
                </a:moveTo>
                <a:lnTo>
                  <a:pt x="772732" y="115910"/>
                </a:lnTo>
                <a:lnTo>
                  <a:pt x="605307" y="206062"/>
                </a:lnTo>
                <a:lnTo>
                  <a:pt x="0" y="90152"/>
                </a:lnTo>
                <a:lnTo>
                  <a:pt x="141667" y="0"/>
                </a:lnTo>
                <a:close/>
              </a:path>
            </a:pathLst>
          </a:cu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Arrow Connector 8"/>
          <p:cNvCxnSpPr/>
          <p:nvPr/>
        </p:nvCxnSpPr>
        <p:spPr>
          <a:xfrm rot="5400000" flipH="1" flipV="1">
            <a:off x="5638800" y="3886200"/>
            <a:ext cx="304800" cy="152400"/>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562600" y="4114800"/>
            <a:ext cx="14646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a:ea typeface="+mn-ea"/>
                <a:cs typeface="+mn-cs"/>
              </a:rPr>
              <a:t>Your Next Job</a:t>
            </a:r>
          </a:p>
        </p:txBody>
      </p:sp>
      <p:pic>
        <p:nvPicPr>
          <p:cNvPr id="11" name="Picture 10" descr="DEC Logo 1"/>
          <p:cNvPicPr/>
          <p:nvPr/>
        </p:nvPicPr>
        <p:blipFill>
          <a:blip r:embed="rId4" cstate="print"/>
          <a:srcRect/>
          <a:stretch>
            <a:fillRect/>
          </a:stretch>
        </p:blipFill>
        <p:spPr bwMode="auto">
          <a:xfrm>
            <a:off x="8001000" y="87600"/>
            <a:ext cx="9667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4510F808-93EB-33F2-A5E0-D2C0A0E33745}"/>
              </a:ext>
            </a:extLst>
          </p:cNvPr>
          <p:cNvSpPr txBox="1">
            <a:spLocks/>
          </p:cNvSpPr>
          <p:nvPr/>
        </p:nvSpPr>
        <p:spPr>
          <a:xfrm>
            <a:off x="6117465" y="152311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5.3.5.15 Pg. 38</a:t>
            </a:r>
          </a:p>
        </p:txBody>
      </p:sp>
    </p:spTree>
    <p:extLst>
      <p:ext uri="{BB962C8B-B14F-4D97-AF65-F5344CB8AC3E}">
        <p14:creationId xmlns:p14="http://schemas.microsoft.com/office/powerpoint/2010/main" val="235898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p:val>
                                            <p:fltVal val="0"/>
                                          </p:val>
                                        </p:tav>
                                        <p:tav tm="100000">
                                          <p:val>
                                            <p:strVal val="#ppt_w"/>
                                          </p:val>
                                        </p:tav>
                                      </p:tavLst>
                                    </p:anim>
                                    <p:anim calcmode="lin" valueType="num">
                                      <p:cBhvr>
                                        <p:cTn id="8" dur="5000" fill="hold"/>
                                        <p:tgtEl>
                                          <p:spTgt spid="7"/>
                                        </p:tgtEl>
                                        <p:attrNameLst>
                                          <p:attrName>ppt_h</p:attrName>
                                        </p:attrNameLst>
                                      </p:cBhvr>
                                      <p:tavLst>
                                        <p:tav tm="0">
                                          <p:val>
                                            <p:fltVal val="0"/>
                                          </p:val>
                                        </p:tav>
                                        <p:tav tm="100000">
                                          <p:val>
                                            <p:strVal val="#ppt_h"/>
                                          </p:val>
                                        </p:tav>
                                      </p:tavLst>
                                    </p:anim>
                                    <p:animEffect transition="in" filter="fade">
                                      <p:cBhvr>
                                        <p:cTn id="9" dur="5000"/>
                                        <p:tgtEl>
                                          <p:spTgt spid="7"/>
                                        </p:tgtEl>
                                      </p:cBhvr>
                                    </p:animEffect>
                                  </p:childTnLst>
                                </p:cTn>
                              </p:par>
                              <p:par>
                                <p:cTn id="10" presetID="53"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0" fill="hold"/>
                                        <p:tgtEl>
                                          <p:spTgt spid="9"/>
                                        </p:tgtEl>
                                        <p:attrNameLst>
                                          <p:attrName>ppt_w</p:attrName>
                                        </p:attrNameLst>
                                      </p:cBhvr>
                                      <p:tavLst>
                                        <p:tav tm="0">
                                          <p:val>
                                            <p:fltVal val="0"/>
                                          </p:val>
                                        </p:tav>
                                        <p:tav tm="100000">
                                          <p:val>
                                            <p:strVal val="#ppt_w"/>
                                          </p:val>
                                        </p:tav>
                                      </p:tavLst>
                                    </p:anim>
                                    <p:anim calcmode="lin" valueType="num">
                                      <p:cBhvr>
                                        <p:cTn id="13" dur="5000" fill="hold"/>
                                        <p:tgtEl>
                                          <p:spTgt spid="9"/>
                                        </p:tgtEl>
                                        <p:attrNameLst>
                                          <p:attrName>ppt_h</p:attrName>
                                        </p:attrNameLst>
                                      </p:cBhvr>
                                      <p:tavLst>
                                        <p:tav tm="0">
                                          <p:val>
                                            <p:fltVal val="0"/>
                                          </p:val>
                                        </p:tav>
                                        <p:tav tm="100000">
                                          <p:val>
                                            <p:strVal val="#ppt_h"/>
                                          </p:val>
                                        </p:tav>
                                      </p:tavLst>
                                    </p:anim>
                                    <p:animEffect transition="in" filter="fade">
                                      <p:cBhvr>
                                        <p:cTn id="14" dur="5000"/>
                                        <p:tgtEl>
                                          <p:spTgt spid="9"/>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0" fill="hold"/>
                                        <p:tgtEl>
                                          <p:spTgt spid="10"/>
                                        </p:tgtEl>
                                        <p:attrNameLst>
                                          <p:attrName>ppt_w</p:attrName>
                                        </p:attrNameLst>
                                      </p:cBhvr>
                                      <p:tavLst>
                                        <p:tav tm="0">
                                          <p:val>
                                            <p:fltVal val="0"/>
                                          </p:val>
                                        </p:tav>
                                        <p:tav tm="100000">
                                          <p:val>
                                            <p:strVal val="#ppt_w"/>
                                          </p:val>
                                        </p:tav>
                                      </p:tavLst>
                                    </p:anim>
                                    <p:anim calcmode="lin" valueType="num">
                                      <p:cBhvr>
                                        <p:cTn id="18" dur="5000" fill="hold"/>
                                        <p:tgtEl>
                                          <p:spTgt spid="10"/>
                                        </p:tgtEl>
                                        <p:attrNameLst>
                                          <p:attrName>ppt_h</p:attrName>
                                        </p:attrNameLst>
                                      </p:cBhvr>
                                      <p:tavLst>
                                        <p:tav tm="0">
                                          <p:val>
                                            <p:fltVal val="0"/>
                                          </p:val>
                                        </p:tav>
                                        <p:tav tm="100000">
                                          <p:val>
                                            <p:strVal val="#ppt_h"/>
                                          </p:val>
                                        </p:tav>
                                      </p:tavLst>
                                    </p:anim>
                                    <p:animEffect transition="in" filter="fade">
                                      <p:cBhvr>
                                        <p:cTn id="19"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2E4ECF8-9D9D-4A31-9E85-86D5670FFA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69" b="55556"/>
          <a:stretch/>
        </p:blipFill>
        <p:spPr>
          <a:xfrm>
            <a:off x="0" y="3884772"/>
            <a:ext cx="9144000" cy="2967789"/>
          </a:xfrm>
          <a:prstGeom prst="rect">
            <a:avLst/>
          </a:prstGeom>
          <a:effectLst>
            <a:innerShdw blurRad="114300">
              <a:prstClr val="black"/>
            </a:innerShdw>
          </a:effectLst>
        </p:spPr>
      </p:pic>
      <p:sp>
        <p:nvSpPr>
          <p:cNvPr id="5" name="Rectangle 4"/>
          <p:cNvSpPr/>
          <p:nvPr/>
        </p:nvSpPr>
        <p:spPr>
          <a:xfrm>
            <a:off x="208870" y="275271"/>
            <a:ext cx="8015922" cy="4924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Calibri"/>
                <a:ea typeface="+mn-ea"/>
                <a:cs typeface="+mn-cs"/>
              </a:rPr>
              <a:t>Projects near a Public Water System (PWS)</a:t>
            </a:r>
          </a:p>
        </p:txBody>
      </p:sp>
      <p:sp>
        <p:nvSpPr>
          <p:cNvPr id="6" name="Rectangle 5"/>
          <p:cNvSpPr/>
          <p:nvPr/>
        </p:nvSpPr>
        <p:spPr>
          <a:xfrm>
            <a:off x="379665" y="4498045"/>
            <a:ext cx="8507175"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Where the project intersects a PWS drinking water protection area (DWPA) (see Part 5.3.5.16), notify the PWS contact.</a:t>
            </a:r>
          </a:p>
        </p:txBody>
      </p:sp>
      <p:sp>
        <p:nvSpPr>
          <p:cNvPr id="7" name="TextBox 6"/>
          <p:cNvSpPr txBox="1"/>
          <p:nvPr/>
        </p:nvSpPr>
        <p:spPr>
          <a:xfrm>
            <a:off x="184921" y="868537"/>
            <a:ext cx="520065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Locations of existing PWS drinking water protection areas (DWPA) for PWS sources that intersect the boundary of the proposed project/permit area.  The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site map must contain this information</a:t>
            </a:r>
          </a:p>
        </p:txBody>
      </p:sp>
      <p:sp>
        <p:nvSpPr>
          <p:cNvPr id="8" name="TextBox 7"/>
          <p:cNvSpPr txBox="1"/>
          <p:nvPr/>
        </p:nvSpPr>
        <p:spPr>
          <a:xfrm>
            <a:off x="762000" y="2738437"/>
            <a:ext cx="3276603" cy="1200329"/>
          </a:xfrm>
          <a:prstGeom prst="rect">
            <a:avLst/>
          </a:prstGeom>
          <a:noFill/>
        </p:spPr>
        <p:txBody>
          <a:bodyPr wrap="non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Springs;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Wells; or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Surface water intakes.</a:t>
            </a:r>
          </a:p>
        </p:txBody>
      </p:sp>
      <p:pic>
        <p:nvPicPr>
          <p:cNvPr id="1026" name="Picture 2" descr="http://www.wmich.edu/sites/default/files/styles/550w/public/images/u38/2014/reshall-construction560.jpg?itok=NyGf5Rz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581" y="1304778"/>
            <a:ext cx="3260259" cy="232960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1429B83-70E7-E49F-0851-BDB4C75C26F5}"/>
              </a:ext>
            </a:extLst>
          </p:cNvPr>
          <p:cNvSpPr txBox="1">
            <a:spLocks/>
          </p:cNvSpPr>
          <p:nvPr/>
        </p:nvSpPr>
        <p:spPr>
          <a:xfrm>
            <a:off x="6215879" y="40815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5.3.5.16 Pg. 38</a:t>
            </a:r>
          </a:p>
        </p:txBody>
      </p:sp>
      <p:sp>
        <p:nvSpPr>
          <p:cNvPr id="3" name="Title 1">
            <a:extLst>
              <a:ext uri="{FF2B5EF4-FFF2-40B4-BE49-F238E27FC236}">
                <a16:creationId xmlns:a16="http://schemas.microsoft.com/office/drawing/2014/main" id="{FE4E08C7-E7FF-6852-8F98-352058852CC4}"/>
              </a:ext>
            </a:extLst>
          </p:cNvPr>
          <p:cNvSpPr txBox="1">
            <a:spLocks/>
          </p:cNvSpPr>
          <p:nvPr/>
        </p:nvSpPr>
        <p:spPr>
          <a:xfrm>
            <a:off x="392728" y="409219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4.10 Pg. 34</a:t>
            </a:r>
          </a:p>
        </p:txBody>
      </p:sp>
    </p:spTree>
    <p:extLst>
      <p:ext uri="{BB962C8B-B14F-4D97-AF65-F5344CB8AC3E}">
        <p14:creationId xmlns:p14="http://schemas.microsoft.com/office/powerpoint/2010/main" val="22646530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E3777DF-33D0-45DF-9CAB-3F49EA23CB6F}"/>
              </a:ext>
            </a:extLst>
          </p:cNvPr>
          <p:cNvSpPr txBox="1"/>
          <p:nvPr/>
        </p:nvSpPr>
        <p:spPr>
          <a:xfrm>
            <a:off x="406591" y="4270807"/>
            <a:ext cx="3424989"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The DWPA can be found using the DEC interactive web map located at </a:t>
            </a:r>
          </a:p>
        </p:txBody>
      </p:sp>
      <p:sp>
        <p:nvSpPr>
          <p:cNvPr id="7" name="TextBox 6">
            <a:extLst>
              <a:ext uri="{FF2B5EF4-FFF2-40B4-BE49-F238E27FC236}">
                <a16:creationId xmlns:a16="http://schemas.microsoft.com/office/drawing/2014/main" id="{50DF3CFC-6143-425B-BE75-B2DC6B6F0BCA}"/>
              </a:ext>
            </a:extLst>
          </p:cNvPr>
          <p:cNvSpPr txBox="1"/>
          <p:nvPr/>
        </p:nvSpPr>
        <p:spPr>
          <a:xfrm>
            <a:off x="299167" y="5903161"/>
            <a:ext cx="3643086" cy="369332"/>
          </a:xfrm>
          <a:prstGeom prst="rect">
            <a:avLst/>
          </a:prstGeom>
          <a:solidFill>
            <a:schemeClr val="tx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a:ea typeface="+mn-ea"/>
                <a:cs typeface="+mn-cs"/>
              </a:rPr>
              <a:t>http://dec.alaska.gov/das/GIS/apps</a:t>
            </a:r>
          </a:p>
        </p:txBody>
      </p:sp>
      <p:pic>
        <p:nvPicPr>
          <p:cNvPr id="2" name="Picture 1" descr="A screenshot of a map&#10;&#10;AI-generated content may be incorrect.">
            <a:extLst>
              <a:ext uri="{FF2B5EF4-FFF2-40B4-BE49-F238E27FC236}">
                <a16:creationId xmlns:a16="http://schemas.microsoft.com/office/drawing/2014/main" id="{3BFAFA7B-D27C-23B5-9D09-B8F01B94BB07}"/>
              </a:ext>
            </a:extLst>
          </p:cNvPr>
          <p:cNvPicPr>
            <a:picLocks noChangeAspect="1"/>
          </p:cNvPicPr>
          <p:nvPr/>
        </p:nvPicPr>
        <p:blipFill>
          <a:blip r:embed="rId2"/>
          <a:stretch>
            <a:fillRect/>
          </a:stretch>
        </p:blipFill>
        <p:spPr>
          <a:xfrm>
            <a:off x="1162957" y="70304"/>
            <a:ext cx="6818086" cy="4054022"/>
          </a:xfrm>
          <a:prstGeom prst="rect">
            <a:avLst/>
          </a:prstGeom>
        </p:spPr>
      </p:pic>
      <p:pic>
        <p:nvPicPr>
          <p:cNvPr id="3" name="Picture 2" descr="A close-up of a mountain&#10;&#10;AI-generated content may be incorrect.">
            <a:extLst>
              <a:ext uri="{FF2B5EF4-FFF2-40B4-BE49-F238E27FC236}">
                <a16:creationId xmlns:a16="http://schemas.microsoft.com/office/drawing/2014/main" id="{DA044430-FF1E-09F4-C604-C060A41901FA}"/>
              </a:ext>
            </a:extLst>
          </p:cNvPr>
          <p:cNvPicPr>
            <a:picLocks noChangeAspect="1"/>
          </p:cNvPicPr>
          <p:nvPr/>
        </p:nvPicPr>
        <p:blipFill>
          <a:blip r:embed="rId3"/>
          <a:stretch>
            <a:fillRect/>
          </a:stretch>
        </p:blipFill>
        <p:spPr>
          <a:xfrm>
            <a:off x="6469969" y="4489677"/>
            <a:ext cx="2009775" cy="1971675"/>
          </a:xfrm>
          <a:prstGeom prst="rect">
            <a:avLst/>
          </a:prstGeom>
        </p:spPr>
      </p:pic>
    </p:spTree>
    <p:extLst>
      <p:ext uri="{BB962C8B-B14F-4D97-AF65-F5344CB8AC3E}">
        <p14:creationId xmlns:p14="http://schemas.microsoft.com/office/powerpoint/2010/main" val="22165373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10AF1E-E33A-4ED0-B882-3E0B754ACD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2" name="Rectangle 1"/>
          <p:cNvSpPr/>
          <p:nvPr/>
        </p:nvSpPr>
        <p:spPr>
          <a:xfrm>
            <a:off x="0" y="5288340"/>
            <a:ext cx="5486400" cy="1569660"/>
          </a:xfrm>
          <a:prstGeom prst="rect">
            <a:avLst/>
          </a:prstGeom>
          <a:solidFill>
            <a:srgbClr val="008000">
              <a:alpha val="73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effectLst/>
                <a:uLnTx/>
                <a:uFillTx/>
                <a:latin typeface="Calibri"/>
                <a:ea typeface="+mn-ea"/>
                <a:cs typeface="+mn-cs"/>
              </a:rPr>
              <a:t>Locations where storm water discharges to waters of the U.S. (wetlands, or an MS4)</a:t>
            </a:r>
          </a:p>
        </p:txBody>
      </p:sp>
      <p:pic>
        <p:nvPicPr>
          <p:cNvPr id="6" name="Picture 5" descr="DEC Logo 1"/>
          <p:cNvPicPr/>
          <p:nvPr/>
        </p:nvPicPr>
        <p:blipFill>
          <a:blip r:embed="rId3" cstate="print"/>
          <a:srcRect/>
          <a:stretch>
            <a:fillRect/>
          </a:stretch>
        </p:blipFill>
        <p:spPr bwMode="auto">
          <a:xfrm>
            <a:off x="152400" y="76200"/>
            <a:ext cx="1143000" cy="1143000"/>
          </a:xfrm>
          <a:prstGeom prst="rect">
            <a:avLst/>
          </a:prstGeom>
          <a:noFill/>
          <a:ln w="9525">
            <a:noFill/>
            <a:miter lim="800000"/>
            <a:headEnd/>
            <a:tailEnd/>
          </a:ln>
        </p:spPr>
      </p:pic>
      <p:sp>
        <p:nvSpPr>
          <p:cNvPr id="3" name="Title 1">
            <a:extLst>
              <a:ext uri="{FF2B5EF4-FFF2-40B4-BE49-F238E27FC236}">
                <a16:creationId xmlns:a16="http://schemas.microsoft.com/office/drawing/2014/main" id="{827A85EF-9696-D6DD-7E68-BACAD436BD48}"/>
              </a:ext>
            </a:extLst>
          </p:cNvPr>
          <p:cNvSpPr txBox="1">
            <a:spLocks/>
          </p:cNvSpPr>
          <p:nvPr/>
        </p:nvSpPr>
        <p:spPr>
          <a:xfrm>
            <a:off x="6019800" y="60327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5.3.5.17 Pg. 38</a:t>
            </a:r>
          </a:p>
        </p:txBody>
      </p:sp>
    </p:spTree>
    <p:extLst>
      <p:ext uri="{BB962C8B-B14F-4D97-AF65-F5344CB8AC3E}">
        <p14:creationId xmlns:p14="http://schemas.microsoft.com/office/powerpoint/2010/main" val="23762263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descr="\\LS-QLF0A\buffalo2\pictures\Goodnews Bay\08-25-09 34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Rectangle 1"/>
          <p:cNvSpPr/>
          <p:nvPr/>
        </p:nvSpPr>
        <p:spPr>
          <a:xfrm>
            <a:off x="76200" y="152400"/>
            <a:ext cx="8991600" cy="1015663"/>
          </a:xfrm>
          <a:prstGeom prst="rect">
            <a:avLst/>
          </a:prstGeom>
          <a:solidFill>
            <a:srgbClr val="6B9EDB">
              <a:alpha val="76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white"/>
                </a:solidFill>
                <a:effectLst/>
                <a:uLnTx/>
                <a:uFillTx/>
                <a:latin typeface="Calibri"/>
                <a:ea typeface="+mn-ea"/>
                <a:cs typeface="+mn-cs"/>
              </a:rPr>
              <a:t>Areas where final stabilization has been accomplished and no further permit requirements apply. </a:t>
            </a:r>
          </a:p>
        </p:txBody>
      </p:sp>
      <p:sp>
        <p:nvSpPr>
          <p:cNvPr id="6" name="TextBox 5"/>
          <p:cNvSpPr txBox="1"/>
          <p:nvPr/>
        </p:nvSpPr>
        <p:spPr>
          <a:xfrm>
            <a:off x="7696200" y="6324600"/>
            <a:ext cx="11849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a:ea typeface="+mn-ea"/>
                <a:cs typeface="+mn-cs"/>
              </a:rPr>
              <a:t>Goodnews</a:t>
            </a: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itle 1">
            <a:extLst>
              <a:ext uri="{FF2B5EF4-FFF2-40B4-BE49-F238E27FC236}">
                <a16:creationId xmlns:a16="http://schemas.microsoft.com/office/drawing/2014/main" id="{311E52CF-08CE-DFB6-1E6E-679CCF08817F}"/>
              </a:ext>
            </a:extLst>
          </p:cNvPr>
          <p:cNvSpPr txBox="1">
            <a:spLocks/>
          </p:cNvSpPr>
          <p:nvPr/>
        </p:nvSpPr>
        <p:spPr>
          <a:xfrm>
            <a:off x="6137940" y="1168063"/>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5.3.5.19 Pg. 38</a:t>
            </a:r>
          </a:p>
        </p:txBody>
      </p:sp>
    </p:spTree>
    <p:extLst>
      <p:ext uri="{BB962C8B-B14F-4D97-AF65-F5344CB8AC3E}">
        <p14:creationId xmlns:p14="http://schemas.microsoft.com/office/powerpoint/2010/main" val="19966338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C:\Users\alex\Pictures\best\IMG_2672.jpg"/>
          <p:cNvPicPr>
            <a:picLocks noChangeAspect="1" noChangeArrowheads="1"/>
          </p:cNvPicPr>
          <p:nvPr/>
        </p:nvPicPr>
        <p:blipFill>
          <a:blip r:embed="rId2" cstate="email">
            <a:lum bright="-16000" contrast="8000"/>
            <a:extLst>
              <a:ext uri="{28A0092B-C50C-407E-A947-70E740481C1C}">
                <a14:useLocalDpi xmlns:a14="http://schemas.microsoft.com/office/drawing/2010/main"/>
              </a:ext>
            </a:extLst>
          </a:blip>
          <a:srcRect/>
          <a:stretch>
            <a:fillRect/>
          </a:stretch>
        </p:blipFill>
        <p:spPr bwMode="auto">
          <a:xfrm>
            <a:off x="-1" y="0"/>
            <a:ext cx="9221939" cy="6858000"/>
          </a:xfrm>
          <a:prstGeom prst="rect">
            <a:avLst/>
          </a:prstGeom>
          <a:noFill/>
          <a:effectLst>
            <a:innerShdw blurRad="114300">
              <a:prstClr val="black"/>
            </a:innerShdw>
          </a:effectLst>
        </p:spPr>
      </p:pic>
      <p:sp>
        <p:nvSpPr>
          <p:cNvPr id="58373" name="TextBox 5"/>
          <p:cNvSpPr txBox="1">
            <a:spLocks noChangeArrowheads="1"/>
          </p:cNvSpPr>
          <p:nvPr/>
        </p:nvSpPr>
        <p:spPr bwMode="auto">
          <a:xfrm>
            <a:off x="152400" y="159603"/>
            <a:ext cx="5029200" cy="1077218"/>
          </a:xfrm>
          <a:prstGeom prst="rect">
            <a:avLst/>
          </a:prstGeom>
          <a:noFill/>
          <a:ln w="9525">
            <a:noFill/>
            <a:miter lim="800000"/>
            <a:headEnd/>
            <a:tailEnd/>
          </a:ln>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Control Measures to Reduce Pollutant Discharges </a:t>
            </a:r>
          </a:p>
        </p:txBody>
      </p:sp>
      <p:pic>
        <p:nvPicPr>
          <p:cNvPr id="8" name="Picture 7" descr="DEC Logo 1"/>
          <p:cNvPicPr/>
          <p:nvPr/>
        </p:nvPicPr>
        <p:blipFill>
          <a:blip r:embed="rId3" cstate="print"/>
          <a:srcRect/>
          <a:stretch>
            <a:fillRect/>
          </a:stretch>
        </p:blipFill>
        <p:spPr bwMode="auto">
          <a:xfrm>
            <a:off x="8001000" y="87600"/>
            <a:ext cx="966787" cy="966787"/>
          </a:xfrm>
          <a:prstGeom prst="rect">
            <a:avLst/>
          </a:prstGeom>
          <a:noFill/>
          <a:ln w="9525">
            <a:noFill/>
            <a:miter lim="800000"/>
            <a:headEnd/>
            <a:tailEnd/>
          </a:ln>
        </p:spPr>
      </p:pic>
      <p:sp>
        <p:nvSpPr>
          <p:cNvPr id="7" name="Rectangle 6"/>
          <p:cNvSpPr/>
          <p:nvPr/>
        </p:nvSpPr>
        <p:spPr>
          <a:xfrm>
            <a:off x="266700" y="2229921"/>
            <a:ext cx="8763000" cy="2169825"/>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white"/>
                </a:solidFill>
                <a:effectLst/>
                <a:uLnTx/>
                <a:uFillTx/>
                <a:latin typeface="Calibri"/>
                <a:ea typeface="+mn-ea"/>
                <a:cs typeface="+mn-cs"/>
              </a:rPr>
              <a:t>The type of control, required maintenance &amp; location.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prstClr val="white"/>
                </a:solidFill>
                <a:effectLst/>
                <a:uLnTx/>
                <a:uFillTx/>
                <a:latin typeface="Calibri"/>
                <a:ea typeface="+mn-ea"/>
                <a:cs typeface="+mn-cs"/>
              </a:rPr>
              <a:t>The sequence during construction when it will be installed, operational, &amp; any manufacturer’s specifications.</a:t>
            </a:r>
          </a:p>
        </p:txBody>
      </p:sp>
      <p:sp>
        <p:nvSpPr>
          <p:cNvPr id="2" name="Title 1">
            <a:extLst>
              <a:ext uri="{FF2B5EF4-FFF2-40B4-BE49-F238E27FC236}">
                <a16:creationId xmlns:a16="http://schemas.microsoft.com/office/drawing/2014/main" id="{DE336B66-C28A-81CB-8FB0-995A632CB137}"/>
              </a:ext>
            </a:extLst>
          </p:cNvPr>
          <p:cNvSpPr txBox="1">
            <a:spLocks/>
          </p:cNvSpPr>
          <p:nvPr/>
        </p:nvSpPr>
        <p:spPr>
          <a:xfrm>
            <a:off x="5027598" y="80119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 Pg. 38</a:t>
            </a:r>
          </a:p>
        </p:txBody>
      </p:sp>
    </p:spTree>
    <p:extLst>
      <p:ext uri="{BB962C8B-B14F-4D97-AF65-F5344CB8AC3E}">
        <p14:creationId xmlns:p14="http://schemas.microsoft.com/office/powerpoint/2010/main" val="24666290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6C6A587-392B-4F4F-958C-DF89FF9BB4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891" r="10891"/>
          <a:stretch/>
        </p:blipFill>
        <p:spPr>
          <a:xfrm>
            <a:off x="0" y="0"/>
            <a:ext cx="9144000" cy="6858000"/>
          </a:xfrm>
          <a:prstGeom prst="rect">
            <a:avLst/>
          </a:prstGeom>
          <a:effectLst>
            <a:innerShdw blurRad="114300">
              <a:prstClr val="black"/>
            </a:innerShdw>
          </a:effectLst>
        </p:spPr>
      </p:pic>
      <p:sp>
        <p:nvSpPr>
          <p:cNvPr id="7" name="TextBox 6">
            <a:extLst>
              <a:ext uri="{FF2B5EF4-FFF2-40B4-BE49-F238E27FC236}">
                <a16:creationId xmlns:a16="http://schemas.microsoft.com/office/drawing/2014/main" id="{F5E26E9F-DABD-4E6A-B7E5-6204B8D924E8}"/>
              </a:ext>
            </a:extLst>
          </p:cNvPr>
          <p:cNvSpPr txBox="1"/>
          <p:nvPr/>
        </p:nvSpPr>
        <p:spPr>
          <a:xfrm>
            <a:off x="990600" y="3962400"/>
            <a:ext cx="8458200" cy="2554545"/>
          </a:xfrm>
          <a:prstGeom prst="rect">
            <a:avLst/>
          </a:prstGeom>
          <a:noFill/>
        </p:spPr>
        <p:txBody>
          <a:bodyPr wrap="square">
            <a:spAutoFit/>
          </a:bodyPr>
          <a:lstStyle/>
          <a:p>
            <a:r>
              <a:rPr lang="en-US" sz="3200" dirty="0">
                <a:effectLst>
                  <a:outerShdw blurRad="38100" dist="38100" dir="2700000" algn="tl">
                    <a:srgbClr val="000000">
                      <a:alpha val="43137"/>
                    </a:srgbClr>
                  </a:outerShdw>
                </a:effectLst>
              </a:rPr>
              <a:t>Sequencing</a:t>
            </a:r>
          </a:p>
          <a:p>
            <a:r>
              <a:rPr lang="en-US" sz="3200" dirty="0">
                <a:effectLst>
                  <a:outerShdw blurRad="38100" dist="38100" dir="2700000" algn="tl">
                    <a:srgbClr val="000000">
                      <a:alpha val="43137"/>
                    </a:srgbClr>
                  </a:outerShdw>
                </a:effectLst>
              </a:rPr>
              <a:t>The general sequence of the stabilization practices that will be used to achieve temporary or final stabilization on exposed portions of the site as required in Part 4.5.</a:t>
            </a:r>
          </a:p>
        </p:txBody>
      </p:sp>
      <p:sp>
        <p:nvSpPr>
          <p:cNvPr id="11" name="TextBox 10">
            <a:extLst>
              <a:ext uri="{FF2B5EF4-FFF2-40B4-BE49-F238E27FC236}">
                <a16:creationId xmlns:a16="http://schemas.microsoft.com/office/drawing/2014/main" id="{1F01FB4F-09A5-4B96-B58A-D609E86EFCD3}"/>
              </a:ext>
            </a:extLst>
          </p:cNvPr>
          <p:cNvSpPr txBox="1"/>
          <p:nvPr/>
        </p:nvSpPr>
        <p:spPr>
          <a:xfrm>
            <a:off x="152400" y="83909"/>
            <a:ext cx="8991600" cy="584775"/>
          </a:xfrm>
          <a:prstGeom prst="rect">
            <a:avLst/>
          </a:prstGeom>
          <a:noFill/>
        </p:spPr>
        <p:txBody>
          <a:bodyPr wrap="square">
            <a:spAutoFit/>
          </a:bodyPr>
          <a:lstStyle/>
          <a:p>
            <a:r>
              <a:rPr lang="en-US" sz="3200" dirty="0">
                <a:solidFill>
                  <a:schemeClr val="bg1"/>
                </a:solidFill>
                <a:effectLst>
                  <a:outerShdw blurRad="38100" dist="38100" dir="2700000" algn="tl">
                    <a:srgbClr val="000000">
                      <a:alpha val="43137"/>
                    </a:srgbClr>
                  </a:outerShdw>
                </a:effectLst>
              </a:rPr>
              <a:t>SWPPP must describe &amp; document control measures </a:t>
            </a:r>
          </a:p>
        </p:txBody>
      </p:sp>
      <p:sp>
        <p:nvSpPr>
          <p:cNvPr id="2" name="Title 1">
            <a:extLst>
              <a:ext uri="{FF2B5EF4-FFF2-40B4-BE49-F238E27FC236}">
                <a16:creationId xmlns:a16="http://schemas.microsoft.com/office/drawing/2014/main" id="{3EF3286A-F23F-B8EE-997C-7DCD51B847F4}"/>
              </a:ext>
            </a:extLst>
          </p:cNvPr>
          <p:cNvSpPr txBox="1">
            <a:spLocks/>
          </p:cNvSpPr>
          <p:nvPr/>
        </p:nvSpPr>
        <p:spPr>
          <a:xfrm>
            <a:off x="457200" y="9906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5.3.6.3 Pg. 38</a:t>
            </a:r>
          </a:p>
        </p:txBody>
      </p:sp>
    </p:spTree>
    <p:extLst>
      <p:ext uri="{BB962C8B-B14F-4D97-AF65-F5344CB8AC3E}">
        <p14:creationId xmlns:p14="http://schemas.microsoft.com/office/powerpoint/2010/main" val="14911079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C019B5-DEFC-47D5-9A8F-E146D25592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A1EE32A0-09C8-44BB-8EC0-EA343898FA29}"/>
              </a:ext>
            </a:extLst>
          </p:cNvPr>
          <p:cNvSpPr txBox="1"/>
          <p:nvPr/>
        </p:nvSpPr>
        <p:spPr>
          <a:xfrm>
            <a:off x="114300" y="4654323"/>
            <a:ext cx="8915400" cy="2062103"/>
          </a:xfrm>
          <a:prstGeom prst="rect">
            <a:avLst/>
          </a:prstGeom>
          <a:solidFill>
            <a:schemeClr val="bg1">
              <a:lumMod val="75000"/>
              <a:lumOff val="25000"/>
              <a:alpha val="69000"/>
            </a:schemeClr>
          </a:solidFill>
        </p:spPr>
        <p:txBody>
          <a:bodyPr wrap="square">
            <a:spAutoFit/>
          </a:bodyPr>
          <a:lstStyle/>
          <a:p>
            <a:r>
              <a:rPr lang="en-US" sz="3200" dirty="0">
                <a:effectLst>
                  <a:outerShdw blurRad="38100" dist="38100" dir="2700000" algn="tl">
                    <a:srgbClr val="000000">
                      <a:alpha val="43137"/>
                    </a:srgbClr>
                  </a:outerShdw>
                </a:effectLst>
              </a:rPr>
              <a:t>Treatment Chemicals</a:t>
            </a:r>
          </a:p>
          <a:p>
            <a:r>
              <a:rPr lang="en-US" sz="3200" dirty="0">
                <a:effectLst>
                  <a:outerShdw blurRad="38100" dist="38100" dir="2700000" algn="tl">
                    <a:srgbClr val="000000">
                      <a:alpha val="43137"/>
                    </a:srgbClr>
                  </a:outerShdw>
                </a:effectLst>
              </a:rPr>
              <a:t>The type of treatment chemicals used on the site and a description of the general location of their use at the site, in accordance with Part 4.6.</a:t>
            </a:r>
          </a:p>
        </p:txBody>
      </p:sp>
      <p:sp>
        <p:nvSpPr>
          <p:cNvPr id="6" name="Rectangle 5">
            <a:extLst>
              <a:ext uri="{FF2B5EF4-FFF2-40B4-BE49-F238E27FC236}">
                <a16:creationId xmlns:a16="http://schemas.microsoft.com/office/drawing/2014/main" id="{324D7DBA-51FC-4A84-819C-CACD99DBF1B4}"/>
              </a:ext>
            </a:extLst>
          </p:cNvPr>
          <p:cNvSpPr/>
          <p:nvPr/>
        </p:nvSpPr>
        <p:spPr>
          <a:xfrm rot="21260687">
            <a:off x="2374436" y="2036025"/>
            <a:ext cx="1143000" cy="304800"/>
          </a:xfrm>
          <a:prstGeom prst="rect">
            <a:avLst/>
          </a:prstGeom>
          <a:solidFill>
            <a:srgbClr val="0E2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281071B-3DF7-4AE6-AE30-4228823A6823}"/>
              </a:ext>
            </a:extLst>
          </p:cNvPr>
          <p:cNvSpPr txBox="1"/>
          <p:nvPr/>
        </p:nvSpPr>
        <p:spPr>
          <a:xfrm>
            <a:off x="609600" y="106740"/>
            <a:ext cx="7620000" cy="1077218"/>
          </a:xfrm>
          <a:prstGeom prst="rect">
            <a:avLst/>
          </a:prstGeom>
          <a:noFill/>
        </p:spPr>
        <p:txBody>
          <a:bodyPr wrap="square">
            <a:spAutoFit/>
          </a:bodyPr>
          <a:lstStyle/>
          <a:p>
            <a:r>
              <a:rPr lang="en-US" sz="3200" dirty="0">
                <a:solidFill>
                  <a:schemeClr val="bg1"/>
                </a:solidFill>
                <a:effectLst>
                  <a:outerShdw blurRad="38100" dist="38100" dir="2700000" algn="tl">
                    <a:srgbClr val="000000">
                      <a:alpha val="43137"/>
                    </a:srgbClr>
                  </a:outerShdw>
                </a:effectLst>
              </a:rPr>
              <a:t>SWPPP must describe &amp; document control measures </a:t>
            </a:r>
          </a:p>
        </p:txBody>
      </p:sp>
      <p:sp>
        <p:nvSpPr>
          <p:cNvPr id="2" name="Title 1">
            <a:extLst>
              <a:ext uri="{FF2B5EF4-FFF2-40B4-BE49-F238E27FC236}">
                <a16:creationId xmlns:a16="http://schemas.microsoft.com/office/drawing/2014/main" id="{C6AA677D-ACCA-5D97-FB38-7603E82B4A80}"/>
              </a:ext>
            </a:extLst>
          </p:cNvPr>
          <p:cNvSpPr txBox="1">
            <a:spLocks/>
          </p:cNvSpPr>
          <p:nvPr/>
        </p:nvSpPr>
        <p:spPr>
          <a:xfrm>
            <a:off x="2939405" y="81911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5.3.6.4 Pg. 38</a:t>
            </a:r>
          </a:p>
        </p:txBody>
      </p:sp>
    </p:spTree>
    <p:extLst>
      <p:ext uri="{BB962C8B-B14F-4D97-AF65-F5344CB8AC3E}">
        <p14:creationId xmlns:p14="http://schemas.microsoft.com/office/powerpoint/2010/main" val="30650171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3626DA-61B6-476A-916A-ADEEAE981763}"/>
              </a:ext>
            </a:extLst>
          </p:cNvPr>
          <p:cNvPicPr>
            <a:picLocks noChangeAspect="1"/>
          </p:cNvPicPr>
          <p:nvPr/>
        </p:nvPicPr>
        <p:blipFill rotWithShape="1">
          <a:blip r:embed="rId2"/>
          <a:srcRect r="11766"/>
          <a:stretch/>
        </p:blipFill>
        <p:spPr>
          <a:xfrm>
            <a:off x="-1" y="-4012"/>
            <a:ext cx="9115927" cy="6862011"/>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45255E8F-9474-4C5E-A4B4-E4909DBF29EF}"/>
              </a:ext>
            </a:extLst>
          </p:cNvPr>
          <p:cNvSpPr txBox="1"/>
          <p:nvPr/>
        </p:nvSpPr>
        <p:spPr>
          <a:xfrm>
            <a:off x="190500" y="5638800"/>
            <a:ext cx="8763000" cy="1077218"/>
          </a:xfrm>
          <a:prstGeom prst="rect">
            <a:avLst/>
          </a:prstGeom>
          <a:solidFill>
            <a:schemeClr val="bg1">
              <a:lumMod val="65000"/>
              <a:lumOff val="35000"/>
              <a:alpha val="71000"/>
            </a:schemeClr>
          </a:solidFill>
        </p:spPr>
        <p:txBody>
          <a:bodyPr wrap="square">
            <a:spAutoFit/>
          </a:bodyPr>
          <a:lstStyle/>
          <a:p>
            <a:r>
              <a:rPr lang="en-US" sz="3200" dirty="0">
                <a:effectLst>
                  <a:outerShdw blurRad="38100" dist="38100" dir="2700000" algn="tl">
                    <a:srgbClr val="000000">
                      <a:alpha val="43137"/>
                    </a:srgbClr>
                  </a:outerShdw>
                </a:effectLst>
              </a:rPr>
              <a:t>The good housekeeping measures that will be used at the site, if any, in accordance with Part 4.8.</a:t>
            </a:r>
          </a:p>
        </p:txBody>
      </p:sp>
      <p:sp>
        <p:nvSpPr>
          <p:cNvPr id="5" name="TextBox 4">
            <a:extLst>
              <a:ext uri="{FF2B5EF4-FFF2-40B4-BE49-F238E27FC236}">
                <a16:creationId xmlns:a16="http://schemas.microsoft.com/office/drawing/2014/main" id="{0FC6DE26-8842-4789-A55F-BC474010045B}"/>
              </a:ext>
            </a:extLst>
          </p:cNvPr>
          <p:cNvSpPr txBox="1"/>
          <p:nvPr/>
        </p:nvSpPr>
        <p:spPr>
          <a:xfrm>
            <a:off x="5029199" y="141982"/>
            <a:ext cx="3916279" cy="1569660"/>
          </a:xfrm>
          <a:prstGeom prst="rect">
            <a:avLst/>
          </a:prstGeom>
          <a:solidFill>
            <a:srgbClr val="003300">
              <a:alpha val="71000"/>
            </a:srgbClr>
          </a:solidFill>
        </p:spPr>
        <p:txBody>
          <a:bodyPr wrap="square">
            <a:spAutoFit/>
          </a:bodyPr>
          <a:lstStyle/>
          <a:p>
            <a:r>
              <a:rPr lang="en-US" sz="3200" dirty="0">
                <a:effectLst>
                  <a:outerShdw blurRad="38100" dist="38100" dir="2700000" algn="tl">
                    <a:srgbClr val="000000">
                      <a:alpha val="43137"/>
                    </a:srgbClr>
                  </a:outerShdw>
                </a:effectLst>
              </a:rPr>
              <a:t>SWPPP must describe &amp; document control measures </a:t>
            </a:r>
          </a:p>
        </p:txBody>
      </p:sp>
      <p:sp>
        <p:nvSpPr>
          <p:cNvPr id="2" name="Title 1">
            <a:extLst>
              <a:ext uri="{FF2B5EF4-FFF2-40B4-BE49-F238E27FC236}">
                <a16:creationId xmlns:a16="http://schemas.microsoft.com/office/drawing/2014/main" id="{08C24E05-850E-5F18-DD2F-888E44485CD1}"/>
              </a:ext>
            </a:extLst>
          </p:cNvPr>
          <p:cNvSpPr txBox="1">
            <a:spLocks/>
          </p:cNvSpPr>
          <p:nvPr/>
        </p:nvSpPr>
        <p:spPr>
          <a:xfrm>
            <a:off x="5486400" y="20574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5.3.6.6 Pg. 38</a:t>
            </a:r>
          </a:p>
        </p:txBody>
      </p:sp>
    </p:spTree>
    <p:extLst>
      <p:ext uri="{BB962C8B-B14F-4D97-AF65-F5344CB8AC3E}">
        <p14:creationId xmlns:p14="http://schemas.microsoft.com/office/powerpoint/2010/main" val="34523496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8C8FAC0-8916-401D-955A-D411B65F1781}"/>
              </a:ext>
            </a:extLst>
          </p:cNvPr>
          <p:cNvPicPr>
            <a:picLocks noChangeAspect="1"/>
          </p:cNvPicPr>
          <p:nvPr/>
        </p:nvPicPr>
        <p:blipFill rotWithShape="1">
          <a:blip r:embed="rId2"/>
          <a:srcRect l="19718"/>
          <a:stretch/>
        </p:blipFill>
        <p:spPr>
          <a:xfrm>
            <a:off x="0" y="24062"/>
            <a:ext cx="9144000" cy="6833937"/>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B04C4E2A-14A3-431D-8466-31C3A57F8FB3}"/>
              </a:ext>
            </a:extLst>
          </p:cNvPr>
          <p:cNvSpPr txBox="1"/>
          <p:nvPr/>
        </p:nvSpPr>
        <p:spPr>
          <a:xfrm>
            <a:off x="13063" y="4180344"/>
            <a:ext cx="8915400" cy="2677656"/>
          </a:xfrm>
          <a:prstGeom prst="rect">
            <a:avLst/>
          </a:prstGeom>
          <a:solidFill>
            <a:schemeClr val="tx2">
              <a:lumMod val="25000"/>
              <a:alpha val="68000"/>
            </a:schemeClr>
          </a:solidFill>
        </p:spPr>
        <p:txBody>
          <a:bodyPr wrap="square">
            <a:spAutoFit/>
          </a:bodyPr>
          <a:lstStyle/>
          <a:p>
            <a:r>
              <a:rPr lang="en-US" sz="2800" dirty="0">
                <a:effectLst>
                  <a:outerShdw blurRad="38100" dist="38100" dir="2700000" algn="tl">
                    <a:srgbClr val="000000">
                      <a:alpha val="43137"/>
                    </a:srgbClr>
                  </a:outerShdw>
                </a:effectLst>
              </a:rPr>
              <a:t>A description of spill prevention and response measures that will be used at the site, in accordance with Part 4.9. The permittee may reference the existence of other plans for Spill Prevention and Control and Countermeasure (SPCC) for the project, provided that a copy of the other plan(s) is kept with the SWPPP.</a:t>
            </a:r>
          </a:p>
        </p:txBody>
      </p:sp>
      <p:sp>
        <p:nvSpPr>
          <p:cNvPr id="2" name="Title 1">
            <a:extLst>
              <a:ext uri="{FF2B5EF4-FFF2-40B4-BE49-F238E27FC236}">
                <a16:creationId xmlns:a16="http://schemas.microsoft.com/office/drawing/2014/main" id="{11496146-63A6-D1D4-260E-15F3E5B7AE72}"/>
              </a:ext>
            </a:extLst>
          </p:cNvPr>
          <p:cNvSpPr txBox="1">
            <a:spLocks/>
          </p:cNvSpPr>
          <p:nvPr/>
        </p:nvSpPr>
        <p:spPr>
          <a:xfrm>
            <a:off x="4657834" y="267831"/>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5.3.6.7 Pg. 38</a:t>
            </a:r>
          </a:p>
        </p:txBody>
      </p:sp>
      <p:sp>
        <p:nvSpPr>
          <p:cNvPr id="6" name="TextBox 5">
            <a:extLst>
              <a:ext uri="{FF2B5EF4-FFF2-40B4-BE49-F238E27FC236}">
                <a16:creationId xmlns:a16="http://schemas.microsoft.com/office/drawing/2014/main" id="{3831C522-A020-42D4-01BF-400FA92E6D9B}"/>
              </a:ext>
            </a:extLst>
          </p:cNvPr>
          <p:cNvSpPr txBox="1"/>
          <p:nvPr/>
        </p:nvSpPr>
        <p:spPr>
          <a:xfrm>
            <a:off x="359892" y="267831"/>
            <a:ext cx="3916279" cy="1569660"/>
          </a:xfrm>
          <a:prstGeom prst="rect">
            <a:avLst/>
          </a:prstGeom>
          <a:solidFill>
            <a:srgbClr val="003300">
              <a:alpha val="71000"/>
            </a:srgbClr>
          </a:solidFill>
        </p:spPr>
        <p:txBody>
          <a:bodyPr wrap="square">
            <a:spAutoFit/>
          </a:bodyPr>
          <a:lstStyle/>
          <a:p>
            <a:r>
              <a:rPr lang="en-US" sz="3200" dirty="0">
                <a:effectLst>
                  <a:outerShdw blurRad="38100" dist="38100" dir="2700000" algn="tl">
                    <a:srgbClr val="000000">
                      <a:alpha val="43137"/>
                    </a:srgbClr>
                  </a:outerShdw>
                </a:effectLst>
              </a:rPr>
              <a:t>SWPPP must describe &amp; document control measures </a:t>
            </a:r>
          </a:p>
        </p:txBody>
      </p:sp>
    </p:spTree>
    <p:extLst>
      <p:ext uri="{BB962C8B-B14F-4D97-AF65-F5344CB8AC3E}">
        <p14:creationId xmlns:p14="http://schemas.microsoft.com/office/powerpoint/2010/main" val="22831403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1489B2D-19CD-40BB-8C50-C4BF7E4BB5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2032"/>
            <a:ext cx="9160043" cy="6870032"/>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74373C73-B993-485A-A3AC-58B8AF64085D}"/>
              </a:ext>
            </a:extLst>
          </p:cNvPr>
          <p:cNvSpPr txBox="1"/>
          <p:nvPr/>
        </p:nvSpPr>
        <p:spPr>
          <a:xfrm>
            <a:off x="274720" y="4684613"/>
            <a:ext cx="8610600" cy="2062103"/>
          </a:xfrm>
          <a:prstGeom prst="rect">
            <a:avLst/>
          </a:prstGeom>
          <a:solidFill>
            <a:srgbClr val="582A04">
              <a:alpha val="66000"/>
            </a:srgbClr>
          </a:solidFill>
        </p:spPr>
        <p:txBody>
          <a:bodyPr wrap="square">
            <a:spAutoFit/>
          </a:bodyPr>
          <a:lstStyle/>
          <a:p>
            <a:r>
              <a:rPr lang="en-US" sz="3200" dirty="0"/>
              <a:t>A description of all permanent storm water management controls that will be installed at the site, including their location, in accordance with Part 4.11.</a:t>
            </a:r>
          </a:p>
        </p:txBody>
      </p:sp>
      <p:sp>
        <p:nvSpPr>
          <p:cNvPr id="4" name="TextBox 3">
            <a:extLst>
              <a:ext uri="{FF2B5EF4-FFF2-40B4-BE49-F238E27FC236}">
                <a16:creationId xmlns:a16="http://schemas.microsoft.com/office/drawing/2014/main" id="{15E7B51D-5C40-4A0E-9516-B7EA300F9DB0}"/>
              </a:ext>
            </a:extLst>
          </p:cNvPr>
          <p:cNvSpPr txBox="1"/>
          <p:nvPr/>
        </p:nvSpPr>
        <p:spPr>
          <a:xfrm>
            <a:off x="152400" y="533400"/>
            <a:ext cx="7086600" cy="1077218"/>
          </a:xfrm>
          <a:prstGeom prst="rect">
            <a:avLst/>
          </a:prstGeom>
          <a:noFill/>
        </p:spPr>
        <p:txBody>
          <a:bodyPr wrap="square">
            <a:spAutoFit/>
          </a:bodyPr>
          <a:lstStyle/>
          <a:p>
            <a:r>
              <a:rPr lang="en-US" sz="3200" dirty="0"/>
              <a:t>SWPPP must describe &amp; document control measures </a:t>
            </a:r>
          </a:p>
        </p:txBody>
      </p:sp>
      <p:sp>
        <p:nvSpPr>
          <p:cNvPr id="2" name="Title 1">
            <a:extLst>
              <a:ext uri="{FF2B5EF4-FFF2-40B4-BE49-F238E27FC236}">
                <a16:creationId xmlns:a16="http://schemas.microsoft.com/office/drawing/2014/main" id="{5B35E234-815D-160A-51AD-4836AA085D0E}"/>
              </a:ext>
            </a:extLst>
          </p:cNvPr>
          <p:cNvSpPr txBox="1">
            <a:spLocks/>
          </p:cNvSpPr>
          <p:nvPr/>
        </p:nvSpPr>
        <p:spPr>
          <a:xfrm>
            <a:off x="5715000" y="114233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5.3.6.8 Pg. 38</a:t>
            </a:r>
          </a:p>
        </p:txBody>
      </p:sp>
    </p:spTree>
    <p:extLst>
      <p:ext uri="{BB962C8B-B14F-4D97-AF65-F5344CB8AC3E}">
        <p14:creationId xmlns:p14="http://schemas.microsoft.com/office/powerpoint/2010/main" val="14162892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FFDC51-3FEE-4D20-9B22-2EEC93159C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833EC105-9A2C-4135-B597-6C26D47101E2}"/>
              </a:ext>
            </a:extLst>
          </p:cNvPr>
          <p:cNvSpPr txBox="1"/>
          <p:nvPr/>
        </p:nvSpPr>
        <p:spPr>
          <a:xfrm>
            <a:off x="266700" y="3290267"/>
            <a:ext cx="8610600" cy="3539430"/>
          </a:xfrm>
          <a:prstGeom prst="rect">
            <a:avLst/>
          </a:prstGeom>
          <a:noFill/>
        </p:spPr>
        <p:txBody>
          <a:bodyPr wrap="square">
            <a:spAutoFit/>
          </a:bodyPr>
          <a:lstStyle/>
          <a:p>
            <a:r>
              <a:rPr lang="en-US" sz="2800" dirty="0">
                <a:effectLst>
                  <a:outerShdw blurRad="38100" dist="38100" dir="2700000" algn="tl">
                    <a:srgbClr val="000000">
                      <a:alpha val="43137"/>
                    </a:srgbClr>
                  </a:outerShdw>
                </a:effectLst>
              </a:rPr>
              <a:t>Winter Shutdown</a:t>
            </a:r>
          </a:p>
          <a:p>
            <a:r>
              <a:rPr lang="en-US" sz="2800" dirty="0">
                <a:effectLst>
                  <a:outerShdw blurRad="38100" dist="38100" dir="2700000" algn="tl">
                    <a:srgbClr val="000000">
                      <a:alpha val="43137"/>
                    </a:srgbClr>
                  </a:outerShdw>
                </a:effectLst>
              </a:rPr>
              <a:t>For projects that expect a winter shutdown, SWPPP must provide a description of the following:</a:t>
            </a:r>
          </a:p>
          <a:p>
            <a:endParaRPr lang="en-US" sz="2800" dirty="0">
              <a:effectLst>
                <a:outerShdw blurRad="38100" dist="38100" dir="2700000" algn="tl">
                  <a:srgbClr val="000000">
                    <a:alpha val="43137"/>
                  </a:srgbClr>
                </a:outerShdw>
              </a:effectLst>
            </a:endParaRPr>
          </a:p>
          <a:p>
            <a:pPr marL="457200" indent="-457200">
              <a:buFont typeface="Arial" panose="020B0604020202020204" pitchFamily="34" charset="0"/>
              <a:buChar char="•"/>
            </a:pPr>
            <a:r>
              <a:rPr lang="en-US" sz="2800" dirty="0">
                <a:effectLst>
                  <a:outerShdw blurRad="38100" dist="38100" dir="2700000" algn="tl">
                    <a:srgbClr val="000000">
                      <a:alpha val="43137"/>
                    </a:srgbClr>
                  </a:outerShdw>
                </a:effectLst>
              </a:rPr>
              <a:t>Anticipated dates of freeze-up and spring thaw.</a:t>
            </a:r>
          </a:p>
          <a:p>
            <a:pPr marL="457200" indent="-457200">
              <a:buFont typeface="Arial" panose="020B0604020202020204" pitchFamily="34" charset="0"/>
              <a:buChar char="•"/>
            </a:pPr>
            <a:endParaRPr lang="en-US" sz="2800" dirty="0">
              <a:effectLst>
                <a:outerShdw blurRad="38100" dist="38100" dir="2700000" algn="tl">
                  <a:srgbClr val="000000">
                    <a:alpha val="43137"/>
                  </a:srgbClr>
                </a:outerShdw>
              </a:effectLst>
            </a:endParaRPr>
          </a:p>
          <a:p>
            <a:pPr marL="457200" indent="-457200">
              <a:buFont typeface="Arial" panose="020B0604020202020204" pitchFamily="34" charset="0"/>
              <a:buChar char="•"/>
            </a:pPr>
            <a:r>
              <a:rPr lang="en-US" sz="2800" dirty="0">
                <a:effectLst>
                  <a:outerShdw blurRad="38100" dist="38100" dir="2700000" algn="tl">
                    <a:srgbClr val="000000">
                      <a:alpha val="43137"/>
                    </a:srgbClr>
                  </a:outerShdw>
                </a:effectLst>
              </a:rPr>
              <a:t>The methods to address winter considerations.</a:t>
            </a:r>
          </a:p>
          <a:p>
            <a:pPr marL="457200" indent="-457200">
              <a:buFont typeface="Arial" panose="020B0604020202020204" pitchFamily="34" charset="0"/>
              <a:buChar char="•"/>
            </a:pPr>
            <a:endParaRPr lang="en-US" sz="2800" dirty="0">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8D0CC330-093B-4543-9ACE-0FCE48D542B8}"/>
              </a:ext>
            </a:extLst>
          </p:cNvPr>
          <p:cNvSpPr txBox="1"/>
          <p:nvPr/>
        </p:nvSpPr>
        <p:spPr>
          <a:xfrm>
            <a:off x="76200" y="152400"/>
            <a:ext cx="8991600" cy="584775"/>
          </a:xfrm>
          <a:prstGeom prst="rect">
            <a:avLst/>
          </a:prstGeom>
          <a:noFill/>
        </p:spPr>
        <p:txBody>
          <a:bodyPr wrap="square">
            <a:spAutoFit/>
          </a:bodyPr>
          <a:lstStyle/>
          <a:p>
            <a:r>
              <a:rPr lang="en-US" sz="3200" dirty="0">
                <a:effectLst>
                  <a:outerShdw blurRad="38100" dist="38100" dir="2700000" algn="tl">
                    <a:srgbClr val="000000">
                      <a:alpha val="43137"/>
                    </a:srgbClr>
                  </a:outerShdw>
                </a:effectLst>
              </a:rPr>
              <a:t>SWPPP must describe &amp; document control measures</a:t>
            </a:r>
          </a:p>
        </p:txBody>
      </p:sp>
      <p:sp>
        <p:nvSpPr>
          <p:cNvPr id="2" name="Title 1">
            <a:extLst>
              <a:ext uri="{FF2B5EF4-FFF2-40B4-BE49-F238E27FC236}">
                <a16:creationId xmlns:a16="http://schemas.microsoft.com/office/drawing/2014/main" id="{A01638FA-F842-AA55-C356-A92E974BE28C}"/>
              </a:ext>
            </a:extLst>
          </p:cNvPr>
          <p:cNvSpPr txBox="1">
            <a:spLocks/>
          </p:cNvSpPr>
          <p:nvPr/>
        </p:nvSpPr>
        <p:spPr>
          <a:xfrm>
            <a:off x="5715000" y="114233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5.3.6.9 Pg. 38</a:t>
            </a:r>
          </a:p>
        </p:txBody>
      </p:sp>
    </p:spTree>
    <p:extLst>
      <p:ext uri="{BB962C8B-B14F-4D97-AF65-F5344CB8AC3E}">
        <p14:creationId xmlns:p14="http://schemas.microsoft.com/office/powerpoint/2010/main" val="39395533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S-QLF0A\buffalo2\pictures\Goodnews Bay\08-25-09 342.jpg">
            <a:extLst>
              <a:ext uri="{FF2B5EF4-FFF2-40B4-BE49-F238E27FC236}">
                <a16:creationId xmlns:a16="http://schemas.microsoft.com/office/drawing/2014/main" id="{07B8F25A-BDC9-4926-82E3-CA0706FF8D9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Rectangle 2">
            <a:extLst>
              <a:ext uri="{FF2B5EF4-FFF2-40B4-BE49-F238E27FC236}">
                <a16:creationId xmlns:a16="http://schemas.microsoft.com/office/drawing/2014/main" id="{865E817D-A447-433A-8C4B-8F81CC0F3BCB}"/>
              </a:ext>
            </a:extLst>
          </p:cNvPr>
          <p:cNvSpPr/>
          <p:nvPr/>
        </p:nvSpPr>
        <p:spPr>
          <a:xfrm>
            <a:off x="176297" y="152400"/>
            <a:ext cx="9069983" cy="584775"/>
          </a:xfrm>
          <a:prstGeom prst="rect">
            <a:avLst/>
          </a:prstGeom>
        </p:spPr>
        <p:txBody>
          <a:bodyPr wrap="none">
            <a:spAutoFit/>
          </a:bodyPr>
          <a:lstStyle/>
          <a:p>
            <a:r>
              <a:rPr lang="en-US" sz="3200" dirty="0"/>
              <a:t>SWPPP must describe &amp; document control measures</a:t>
            </a:r>
            <a:r>
              <a:rPr lang="en-US" dirty="0"/>
              <a:t> </a:t>
            </a:r>
          </a:p>
        </p:txBody>
      </p:sp>
      <p:sp>
        <p:nvSpPr>
          <p:cNvPr id="4" name="Rectangle 3">
            <a:extLst>
              <a:ext uri="{FF2B5EF4-FFF2-40B4-BE49-F238E27FC236}">
                <a16:creationId xmlns:a16="http://schemas.microsoft.com/office/drawing/2014/main" id="{5B3D3632-47A7-424F-BDF2-BA096EA4C4E5}"/>
              </a:ext>
            </a:extLst>
          </p:cNvPr>
          <p:cNvSpPr/>
          <p:nvPr/>
        </p:nvSpPr>
        <p:spPr>
          <a:xfrm>
            <a:off x="202839" y="4953000"/>
            <a:ext cx="8534400" cy="1077218"/>
          </a:xfrm>
          <a:prstGeom prst="rect">
            <a:avLst/>
          </a:prstGeom>
        </p:spPr>
        <p:txBody>
          <a:bodyPr wrap="square">
            <a:spAutoFit/>
          </a:bodyPr>
          <a:lstStyle/>
          <a:p>
            <a:r>
              <a:rPr lang="en-US" sz="3200" dirty="0">
                <a:effectLst>
                  <a:outerShdw blurRad="38100" dist="38100" dir="2700000" algn="tl">
                    <a:srgbClr val="000000">
                      <a:alpha val="43137"/>
                    </a:srgbClr>
                  </a:outerShdw>
                </a:effectLst>
              </a:rPr>
              <a:t>A description of maintenance procedures for control measures in accordance with Part 4.13.</a:t>
            </a:r>
          </a:p>
        </p:txBody>
      </p:sp>
      <p:sp>
        <p:nvSpPr>
          <p:cNvPr id="5" name="TextBox 4">
            <a:extLst>
              <a:ext uri="{FF2B5EF4-FFF2-40B4-BE49-F238E27FC236}">
                <a16:creationId xmlns:a16="http://schemas.microsoft.com/office/drawing/2014/main" id="{0C9F8922-F176-4464-8AF0-619E8507FBA0}"/>
              </a:ext>
            </a:extLst>
          </p:cNvPr>
          <p:cNvSpPr txBox="1"/>
          <p:nvPr/>
        </p:nvSpPr>
        <p:spPr>
          <a:xfrm>
            <a:off x="7696200" y="6324600"/>
            <a:ext cx="1184940" cy="369332"/>
          </a:xfrm>
          <a:prstGeom prst="rect">
            <a:avLst/>
          </a:prstGeom>
          <a:noFill/>
        </p:spPr>
        <p:txBody>
          <a:bodyPr wrap="none" rtlCol="0">
            <a:spAutoFit/>
          </a:bodyPr>
          <a:lstStyle/>
          <a:p>
            <a:r>
              <a:rPr lang="en-US" dirty="0" err="1"/>
              <a:t>Goodnews</a:t>
            </a:r>
            <a:endParaRPr lang="en-US" dirty="0"/>
          </a:p>
        </p:txBody>
      </p:sp>
      <p:sp>
        <p:nvSpPr>
          <p:cNvPr id="6" name="Title 1">
            <a:extLst>
              <a:ext uri="{FF2B5EF4-FFF2-40B4-BE49-F238E27FC236}">
                <a16:creationId xmlns:a16="http://schemas.microsoft.com/office/drawing/2014/main" id="{66B3A922-9BEB-1A82-4681-C23C77EC7DB9}"/>
              </a:ext>
            </a:extLst>
          </p:cNvPr>
          <p:cNvSpPr txBox="1">
            <a:spLocks/>
          </p:cNvSpPr>
          <p:nvPr/>
        </p:nvSpPr>
        <p:spPr>
          <a:xfrm>
            <a:off x="5715000" y="114233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5.3.6.10 Pg. 39</a:t>
            </a:r>
          </a:p>
        </p:txBody>
      </p:sp>
    </p:spTree>
    <p:extLst>
      <p:ext uri="{BB962C8B-B14F-4D97-AF65-F5344CB8AC3E}">
        <p14:creationId xmlns:p14="http://schemas.microsoft.com/office/powerpoint/2010/main" val="1976961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28125" cy="6858000"/>
          </a:xfrm>
          <a:prstGeom prst="rect">
            <a:avLst/>
          </a:prstGeom>
          <a:noFill/>
          <a:ln w="9525">
            <a:noFill/>
            <a:miter lim="800000"/>
            <a:headEnd/>
            <a:tailEnd/>
          </a:ln>
        </p:spPr>
      </p:pic>
      <p:sp>
        <p:nvSpPr>
          <p:cNvPr id="2" name="Rectangle 1"/>
          <p:cNvSpPr/>
          <p:nvPr/>
        </p:nvSpPr>
        <p:spPr>
          <a:xfrm>
            <a:off x="0" y="1"/>
            <a:ext cx="3733800" cy="646331"/>
          </a:xfrm>
          <a:prstGeom prst="rect">
            <a:avLst/>
          </a:prstGeom>
          <a:solidFill>
            <a:schemeClr val="tx1">
              <a:lumMod val="95000"/>
              <a:alpha val="67000"/>
            </a:schemeClr>
          </a:solidFill>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Calibri"/>
                <a:ea typeface="+mn-ea"/>
                <a:cs typeface="+mn-cs"/>
              </a:rPr>
              <a:t>Develop Site Maps</a:t>
            </a:r>
            <a:endParaRPr kumimoji="0" lang="en-US" sz="3600" b="0" i="0" u="none" strike="noStrike" kern="1200" cap="none" spc="0" normalizeH="0" baseline="0" noProof="0" dirty="0">
              <a:ln>
                <a:noFill/>
              </a:ln>
              <a:solidFill>
                <a:srgbClr val="000000"/>
              </a:solidFill>
              <a:effectLst/>
              <a:uLnTx/>
              <a:uFillTx/>
              <a:latin typeface="Calibri"/>
              <a:ea typeface="+mn-ea"/>
              <a:cs typeface="+mn-cs"/>
            </a:endParaRPr>
          </a:p>
        </p:txBody>
      </p:sp>
      <p:sp>
        <p:nvSpPr>
          <p:cNvPr id="4" name="Rectangle 3"/>
          <p:cNvSpPr/>
          <p:nvPr/>
        </p:nvSpPr>
        <p:spPr>
          <a:xfrm>
            <a:off x="5257800" y="0"/>
            <a:ext cx="3886200" cy="4401205"/>
          </a:xfrm>
          <a:prstGeom prst="rect">
            <a:avLst/>
          </a:prstGeom>
          <a:solidFill>
            <a:schemeClr val="tx1">
              <a:lumMod val="95000"/>
              <a:alpha val="82000"/>
            </a:schemeClr>
          </a:solidFill>
        </p:spPr>
        <p:txBody>
          <a:bodyPr>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a:ea typeface="+mn-ea"/>
                <a:cs typeface="+mn-cs"/>
              </a:rPr>
              <a:t>Include: Planned construction activities and stormwater practices for all stages of construction, protected areas, natural features, slopes, erodible soils, nearby waterbodies, permanent stormwater controls,  etc.</a:t>
            </a:r>
          </a:p>
        </p:txBody>
      </p:sp>
      <p:sp>
        <p:nvSpPr>
          <p:cNvPr id="6" name="Rectangle 5"/>
          <p:cNvSpPr/>
          <p:nvPr/>
        </p:nvSpPr>
        <p:spPr>
          <a:xfrm>
            <a:off x="4114800" y="5181600"/>
            <a:ext cx="5029200" cy="830263"/>
          </a:xfrm>
          <a:prstGeom prst="rect">
            <a:avLst/>
          </a:prstGeom>
          <a:solidFill>
            <a:schemeClr val="tx1">
              <a:lumMod val="95000"/>
              <a:alpha val="82000"/>
            </a:schemeClr>
          </a:solidFill>
        </p:spPr>
        <p:txBody>
          <a:bodyPr>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Your SWPPP and site maps must reflect changes at your site.</a:t>
            </a:r>
          </a:p>
        </p:txBody>
      </p:sp>
      <p:sp>
        <p:nvSpPr>
          <p:cNvPr id="7" name="Oval 6"/>
          <p:cNvSpPr/>
          <p:nvPr/>
        </p:nvSpPr>
        <p:spPr>
          <a:xfrm>
            <a:off x="3124200" y="5943600"/>
            <a:ext cx="1143000" cy="609600"/>
          </a:xfrm>
          <a:prstGeom prst="ellipse">
            <a:avLst/>
          </a:prstGeom>
          <a:noFill/>
          <a:ln w="349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86760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a:xfrm>
            <a:off x="0" y="685800"/>
            <a:ext cx="5256213" cy="523875"/>
          </a:xfrm>
          <a:prstGeom prst="rect">
            <a:avLst/>
          </a:prstGeom>
        </p:spPr>
        <p:txBody>
          <a:bodyPr wrap="non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1F497D">
                    <a:lumMod val="50000"/>
                  </a:srgbClr>
                </a:solidFill>
                <a:effectLst>
                  <a:outerShdw blurRad="38100" dist="38100" dir="2700000" algn="tl">
                    <a:srgbClr val="000000">
                      <a:alpha val="43137"/>
                    </a:srgbClr>
                  </a:outerShdw>
                </a:effectLst>
                <a:uLnTx/>
                <a:uFillTx/>
                <a:latin typeface="Calibri"/>
                <a:ea typeface="+mn-ea"/>
                <a:cs typeface="+mn-cs"/>
              </a:rPr>
              <a:t>Use Site Maps to Track Progress</a:t>
            </a:r>
            <a:endParaRPr kumimoji="0" lang="en-US" sz="2800" b="0" i="0" u="none" strike="noStrike" kern="1200" cap="none" spc="0" normalizeH="0" baseline="0" noProof="0" dirty="0">
              <a:ln>
                <a:noFill/>
              </a:ln>
              <a:solidFill>
                <a:srgbClr val="1F497D">
                  <a:lumMod val="50000"/>
                </a:srgbClr>
              </a:solidFill>
              <a:effectLst>
                <a:outerShdw blurRad="38100" dist="38100" dir="2700000" algn="tl">
                  <a:srgbClr val="000000">
                    <a:alpha val="43137"/>
                  </a:srgbClr>
                </a:outerShdw>
              </a:effectLst>
              <a:uLnTx/>
              <a:uFillTx/>
              <a:latin typeface="Calibri"/>
              <a:ea typeface="+mn-ea"/>
              <a:cs typeface="+mn-cs"/>
            </a:endParaRPr>
          </a:p>
        </p:txBody>
      </p:sp>
      <p:sp>
        <p:nvSpPr>
          <p:cNvPr id="3" name="Rectangle 2"/>
          <p:cNvSpPr/>
          <p:nvPr/>
        </p:nvSpPr>
        <p:spPr>
          <a:xfrm>
            <a:off x="381000" y="1752600"/>
            <a:ext cx="8763000" cy="4154488"/>
          </a:xfrm>
          <a:prstGeom prst="rect">
            <a:avLst/>
          </a:prstGeom>
          <a:solidFill>
            <a:schemeClr val="tx1">
              <a:lumMod val="95000"/>
              <a:alpha val="73000"/>
            </a:schemeClr>
          </a:solidFill>
        </p:spPr>
        <p:txBody>
          <a:bodyPr>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Portable toilets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Material storage areas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Vehicle and equipment fueling and maintenance areas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Concrete washouts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Paint and stucco washouts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Dumpsters or other trash and debris containers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Spill kits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Stockpiles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Any other non-stormwater management BMPs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Any temporarily removed structural BMPs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F497D">
                    <a:lumMod val="50000"/>
                  </a:srgbClr>
                </a:solidFill>
                <a:effectLst/>
                <a:uLnTx/>
                <a:uFillTx/>
                <a:latin typeface="Calibri"/>
                <a:ea typeface="+mn-ea"/>
                <a:cs typeface="+mn-cs"/>
              </a:rPr>
              <a:t>• Any changes to the structural BMPs</a:t>
            </a:r>
          </a:p>
        </p:txBody>
      </p:sp>
    </p:spTree>
    <p:extLst>
      <p:ext uri="{BB962C8B-B14F-4D97-AF65-F5344CB8AC3E}">
        <p14:creationId xmlns:p14="http://schemas.microsoft.com/office/powerpoint/2010/main" val="68316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C:\Users\alex\Pictures\best\Alder Creek 10-25-10 270 (16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1" cy="6858000"/>
          </a:xfrm>
          <a:prstGeom prst="rect">
            <a:avLst/>
          </a:prstGeom>
          <a:noFill/>
          <a:effectLst>
            <a:innerShdw blurRad="114300">
              <a:prstClr val="black"/>
            </a:innerShdw>
          </a:effectLst>
        </p:spPr>
      </p:pic>
      <p:sp>
        <p:nvSpPr>
          <p:cNvPr id="3" name="TextBox 2"/>
          <p:cNvSpPr txBox="1"/>
          <p:nvPr/>
        </p:nvSpPr>
        <p:spPr>
          <a:xfrm>
            <a:off x="4572000" y="457200"/>
            <a:ext cx="434340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717BF"/>
                </a:solidFill>
                <a:effectLst>
                  <a:outerShdw blurRad="38100" dist="38100" dir="2700000" algn="tl">
                    <a:srgbClr val="000000">
                      <a:alpha val="43137"/>
                    </a:srgbClr>
                  </a:outerShdw>
                </a:effectLst>
                <a:uLnTx/>
                <a:uFillTx/>
                <a:latin typeface="Calibri"/>
                <a:ea typeface="+mn-ea"/>
                <a:cs typeface="+mn-cs"/>
              </a:rPr>
              <a:t>Update the site map as the site changes &amp; BMP’s or facilities move</a:t>
            </a:r>
          </a:p>
        </p:txBody>
      </p:sp>
    </p:spTree>
    <p:extLst>
      <p:ext uri="{BB962C8B-B14F-4D97-AF65-F5344CB8AC3E}">
        <p14:creationId xmlns:p14="http://schemas.microsoft.com/office/powerpoint/2010/main" val="4152309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983EB4-9879-4F97-AB20-3571E36018E8}"/>
              </a:ext>
            </a:extLst>
          </p:cNvPr>
          <p:cNvPicPr>
            <a:picLocks noChangeAspect="1"/>
          </p:cNvPicPr>
          <p:nvPr/>
        </p:nvPicPr>
        <p:blipFill>
          <a:blip r:embed="rId2"/>
          <a:stretch>
            <a:fillRect/>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221690B6-5641-4680-B1B9-38D76DD1A44C}"/>
              </a:ext>
            </a:extLst>
          </p:cNvPr>
          <p:cNvSpPr txBox="1"/>
          <p:nvPr/>
        </p:nvSpPr>
        <p:spPr>
          <a:xfrm>
            <a:off x="304800" y="5105400"/>
            <a:ext cx="8534400" cy="1569660"/>
          </a:xfrm>
          <a:prstGeom prst="rect">
            <a:avLst/>
          </a:prstGeom>
          <a:solidFill>
            <a:srgbClr val="432003">
              <a:alpha val="43000"/>
            </a:srgbClr>
          </a:solidFill>
        </p:spPr>
        <p:txBody>
          <a:bodyPr wrap="square">
            <a:spAutoFit/>
          </a:bodyPr>
          <a:lstStyle/>
          <a:p>
            <a:r>
              <a:rPr lang="en-US" sz="3200" dirty="0"/>
              <a:t>A description of the training relevant to the construction activity and control measures used at the site.</a:t>
            </a:r>
          </a:p>
        </p:txBody>
      </p:sp>
      <p:sp>
        <p:nvSpPr>
          <p:cNvPr id="5" name="Rectangle 4">
            <a:extLst>
              <a:ext uri="{FF2B5EF4-FFF2-40B4-BE49-F238E27FC236}">
                <a16:creationId xmlns:a16="http://schemas.microsoft.com/office/drawing/2014/main" id="{0937CBA9-3018-4E4C-A826-69F3DBD2436D}"/>
              </a:ext>
            </a:extLst>
          </p:cNvPr>
          <p:cNvSpPr/>
          <p:nvPr/>
        </p:nvSpPr>
        <p:spPr>
          <a:xfrm>
            <a:off x="300446" y="76200"/>
            <a:ext cx="6234207" cy="584775"/>
          </a:xfrm>
          <a:prstGeom prst="rect">
            <a:avLst/>
          </a:prstGeom>
        </p:spPr>
        <p:txBody>
          <a:bodyPr wrap="none">
            <a:spAutoFit/>
          </a:bodyPr>
          <a:lstStyle/>
          <a:p>
            <a:r>
              <a:rPr lang="en-US" sz="3200" dirty="0">
                <a:solidFill>
                  <a:schemeClr val="bg1"/>
                </a:solidFill>
              </a:rPr>
              <a:t>SWPPP must describe &amp; document:</a:t>
            </a:r>
            <a:r>
              <a:rPr lang="en-US" dirty="0">
                <a:solidFill>
                  <a:schemeClr val="bg1"/>
                </a:solidFill>
              </a:rPr>
              <a:t> </a:t>
            </a:r>
          </a:p>
        </p:txBody>
      </p:sp>
      <p:sp>
        <p:nvSpPr>
          <p:cNvPr id="2" name="Title 1">
            <a:extLst>
              <a:ext uri="{FF2B5EF4-FFF2-40B4-BE49-F238E27FC236}">
                <a16:creationId xmlns:a16="http://schemas.microsoft.com/office/drawing/2014/main" id="{0FE4DB01-7D17-AE25-FD86-7FCD000AAE08}"/>
              </a:ext>
            </a:extLst>
          </p:cNvPr>
          <p:cNvSpPr txBox="1">
            <a:spLocks/>
          </p:cNvSpPr>
          <p:nvPr/>
        </p:nvSpPr>
        <p:spPr>
          <a:xfrm>
            <a:off x="6125052" y="73717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5.3.6.11 Pg. 39</a:t>
            </a:r>
          </a:p>
        </p:txBody>
      </p:sp>
    </p:spTree>
    <p:extLst>
      <p:ext uri="{BB962C8B-B14F-4D97-AF65-F5344CB8AC3E}">
        <p14:creationId xmlns:p14="http://schemas.microsoft.com/office/powerpoint/2010/main" val="34540928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2F6C28-3049-4325-A691-C636E57AA5B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0744"/>
          <a:stretch/>
        </p:blipFill>
        <p:spPr>
          <a:xfrm>
            <a:off x="-1" y="0"/>
            <a:ext cx="9144001"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0A70ABC0-E8C4-4AD6-AF0D-0EAF4B1B9E4D}"/>
              </a:ext>
            </a:extLst>
          </p:cNvPr>
          <p:cNvSpPr txBox="1"/>
          <p:nvPr/>
        </p:nvSpPr>
        <p:spPr>
          <a:xfrm>
            <a:off x="337371" y="3517221"/>
            <a:ext cx="8588068" cy="1815882"/>
          </a:xfrm>
          <a:prstGeom prst="rect">
            <a:avLst/>
          </a:prstGeom>
          <a:solidFill>
            <a:schemeClr val="bg1">
              <a:lumMod val="75000"/>
              <a:lumOff val="25000"/>
              <a:alpha val="55000"/>
            </a:schemeClr>
          </a:solidFill>
        </p:spPr>
        <p:txBody>
          <a:bodyPr wrap="square">
            <a:spAutoFit/>
          </a:bodyPr>
          <a:lstStyle/>
          <a:p>
            <a:r>
              <a:rPr lang="en-US" sz="2800" dirty="0"/>
              <a:t>Describe the type of construction and waste materials expected to be stored at the site with updates as appropriate and describe the measures for the handling and disposal of all wastes generated at the site.</a:t>
            </a:r>
          </a:p>
        </p:txBody>
      </p:sp>
      <p:sp>
        <p:nvSpPr>
          <p:cNvPr id="7" name="TextBox 6">
            <a:extLst>
              <a:ext uri="{FF2B5EF4-FFF2-40B4-BE49-F238E27FC236}">
                <a16:creationId xmlns:a16="http://schemas.microsoft.com/office/drawing/2014/main" id="{201A9EA7-32F0-4549-B841-981E07837278}"/>
              </a:ext>
            </a:extLst>
          </p:cNvPr>
          <p:cNvSpPr txBox="1"/>
          <p:nvPr/>
        </p:nvSpPr>
        <p:spPr>
          <a:xfrm>
            <a:off x="296778" y="228600"/>
            <a:ext cx="8237621" cy="677108"/>
          </a:xfrm>
          <a:prstGeom prst="rect">
            <a:avLst/>
          </a:prstGeom>
          <a:noFill/>
        </p:spPr>
        <p:txBody>
          <a:bodyPr wrap="square">
            <a:spAutoFit/>
          </a:bodyPr>
          <a:lstStyle/>
          <a:p>
            <a:r>
              <a:rPr lang="en-US" sz="3800" dirty="0">
                <a:solidFill>
                  <a:schemeClr val="bg1"/>
                </a:solidFill>
                <a:effectLst>
                  <a:outerShdw blurRad="38100" dist="38100" dir="2700000" algn="tl">
                    <a:srgbClr val="000000">
                      <a:alpha val="43137"/>
                    </a:srgbClr>
                  </a:outerShdw>
                </a:effectLst>
              </a:rPr>
              <a:t>Construction and Waste Materials</a:t>
            </a:r>
          </a:p>
        </p:txBody>
      </p:sp>
      <p:sp>
        <p:nvSpPr>
          <p:cNvPr id="9" name="TextBox 8">
            <a:extLst>
              <a:ext uri="{FF2B5EF4-FFF2-40B4-BE49-F238E27FC236}">
                <a16:creationId xmlns:a16="http://schemas.microsoft.com/office/drawing/2014/main" id="{7AE60C8E-81DD-4028-A99E-06C8D7FF49CA}"/>
              </a:ext>
            </a:extLst>
          </p:cNvPr>
          <p:cNvSpPr txBox="1"/>
          <p:nvPr/>
        </p:nvSpPr>
        <p:spPr>
          <a:xfrm>
            <a:off x="304800" y="905708"/>
            <a:ext cx="4684294" cy="523220"/>
          </a:xfrm>
          <a:prstGeom prst="rect">
            <a:avLst/>
          </a:prstGeom>
          <a:noFill/>
        </p:spPr>
        <p:txBody>
          <a:bodyPr wrap="square">
            <a:spAutoFit/>
          </a:bodyPr>
          <a:lstStyle/>
          <a:p>
            <a:r>
              <a:rPr lang="en-US" sz="2800" dirty="0">
                <a:solidFill>
                  <a:schemeClr val="bg1"/>
                </a:solidFill>
              </a:rPr>
              <a:t>The SWPPP </a:t>
            </a:r>
            <a:r>
              <a:rPr lang="en-US" sz="2800" u="sng" dirty="0">
                <a:solidFill>
                  <a:schemeClr val="bg1"/>
                </a:solidFill>
              </a:rPr>
              <a:t>must</a:t>
            </a:r>
            <a:r>
              <a:rPr lang="en-US" sz="2800" dirty="0">
                <a:solidFill>
                  <a:schemeClr val="bg1"/>
                </a:solidFill>
              </a:rPr>
              <a:t>: </a:t>
            </a:r>
          </a:p>
        </p:txBody>
      </p:sp>
      <p:sp>
        <p:nvSpPr>
          <p:cNvPr id="10" name="TextBox 9">
            <a:extLst>
              <a:ext uri="{FF2B5EF4-FFF2-40B4-BE49-F238E27FC236}">
                <a16:creationId xmlns:a16="http://schemas.microsoft.com/office/drawing/2014/main" id="{5680D352-94EC-47CC-B08A-4B0F2D71553D}"/>
              </a:ext>
            </a:extLst>
          </p:cNvPr>
          <p:cNvSpPr txBox="1"/>
          <p:nvPr/>
        </p:nvSpPr>
        <p:spPr>
          <a:xfrm>
            <a:off x="337371" y="5566013"/>
            <a:ext cx="4734309" cy="1200329"/>
          </a:xfrm>
          <a:prstGeom prst="rect">
            <a:avLst/>
          </a:prstGeom>
          <a:solidFill>
            <a:schemeClr val="bg1">
              <a:lumMod val="65000"/>
              <a:lumOff val="35000"/>
              <a:alpha val="52000"/>
            </a:schemeClr>
          </a:solidFill>
        </p:spPr>
        <p:txBody>
          <a:bodyPr wrap="none" rtlCol="0">
            <a:spAutoFit/>
          </a:bodyPr>
          <a:lstStyle/>
          <a:p>
            <a:pPr marL="342900" indent="-342900">
              <a:buFont typeface="Wingdings" panose="05000000000000000000" pitchFamily="2" charset="2"/>
              <a:buChar char="ü"/>
            </a:pPr>
            <a:r>
              <a:rPr lang="en-US" sz="2400" dirty="0"/>
              <a:t>clearing and demolition debris</a:t>
            </a:r>
          </a:p>
          <a:p>
            <a:pPr marL="342900" indent="-342900">
              <a:buFont typeface="Wingdings" panose="05000000000000000000" pitchFamily="2" charset="2"/>
              <a:buChar char="ü"/>
            </a:pPr>
            <a:r>
              <a:rPr lang="en-US" sz="2400" dirty="0"/>
              <a:t>waste soils removed from the site</a:t>
            </a:r>
          </a:p>
          <a:p>
            <a:pPr marL="342900" indent="-342900">
              <a:buFont typeface="Wingdings" panose="05000000000000000000" pitchFamily="2" charset="2"/>
              <a:buChar char="ü"/>
            </a:pPr>
            <a:r>
              <a:rPr lang="en-US" sz="2400" dirty="0"/>
              <a:t>construction and domestic waste</a:t>
            </a:r>
          </a:p>
        </p:txBody>
      </p:sp>
      <p:sp>
        <p:nvSpPr>
          <p:cNvPr id="11" name="TextBox 10">
            <a:extLst>
              <a:ext uri="{FF2B5EF4-FFF2-40B4-BE49-F238E27FC236}">
                <a16:creationId xmlns:a16="http://schemas.microsoft.com/office/drawing/2014/main" id="{6F453C98-7DE8-4779-A3B5-4BA1A2AE3DC6}"/>
              </a:ext>
            </a:extLst>
          </p:cNvPr>
          <p:cNvSpPr txBox="1"/>
          <p:nvPr/>
        </p:nvSpPr>
        <p:spPr>
          <a:xfrm>
            <a:off x="5350529" y="5644614"/>
            <a:ext cx="3554371" cy="830997"/>
          </a:xfrm>
          <a:prstGeom prst="rect">
            <a:avLst/>
          </a:prstGeom>
          <a:solidFill>
            <a:schemeClr val="bg1">
              <a:lumMod val="65000"/>
              <a:lumOff val="35000"/>
              <a:alpha val="63000"/>
            </a:schemeClr>
          </a:solidFill>
        </p:spPr>
        <p:txBody>
          <a:bodyPr wrap="none" rtlCol="0">
            <a:spAutoFit/>
          </a:bodyPr>
          <a:lstStyle/>
          <a:p>
            <a:pPr marL="285750" indent="-285750">
              <a:buFont typeface="Wingdings" panose="05000000000000000000" pitchFamily="2" charset="2"/>
              <a:buChar char="ü"/>
            </a:pPr>
            <a:r>
              <a:rPr lang="en-US" sz="2400" dirty="0"/>
              <a:t>hazardous or toxic waste</a:t>
            </a:r>
          </a:p>
          <a:p>
            <a:pPr marL="342900" indent="-342900">
              <a:buFont typeface="Wingdings" panose="05000000000000000000" pitchFamily="2" charset="2"/>
              <a:buChar char="ü"/>
            </a:pPr>
            <a:r>
              <a:rPr lang="en-US" sz="2400" dirty="0"/>
              <a:t>sanitary waste</a:t>
            </a:r>
          </a:p>
        </p:txBody>
      </p:sp>
      <p:sp>
        <p:nvSpPr>
          <p:cNvPr id="12" name="TextBox 11">
            <a:extLst>
              <a:ext uri="{FF2B5EF4-FFF2-40B4-BE49-F238E27FC236}">
                <a16:creationId xmlns:a16="http://schemas.microsoft.com/office/drawing/2014/main" id="{8F81002E-22E3-4F31-B085-A1DB4C5ACA76}"/>
              </a:ext>
            </a:extLst>
          </p:cNvPr>
          <p:cNvSpPr txBox="1"/>
          <p:nvPr/>
        </p:nvSpPr>
        <p:spPr>
          <a:xfrm>
            <a:off x="8212368" y="6417790"/>
            <a:ext cx="812082" cy="369332"/>
          </a:xfrm>
          <a:prstGeom prst="rect">
            <a:avLst/>
          </a:prstGeom>
          <a:noFill/>
        </p:spPr>
        <p:txBody>
          <a:bodyPr wrap="none" rtlCol="0">
            <a:spAutoFit/>
          </a:bodyPr>
          <a:lstStyle/>
          <a:p>
            <a:r>
              <a:rPr lang="en-US" dirty="0"/>
              <a:t>Kodiak</a:t>
            </a:r>
          </a:p>
        </p:txBody>
      </p:sp>
      <p:sp>
        <p:nvSpPr>
          <p:cNvPr id="2" name="Title 1">
            <a:extLst>
              <a:ext uri="{FF2B5EF4-FFF2-40B4-BE49-F238E27FC236}">
                <a16:creationId xmlns:a16="http://schemas.microsoft.com/office/drawing/2014/main" id="{FA749361-671E-87D8-8364-31F83E7307AC}"/>
              </a:ext>
            </a:extLst>
          </p:cNvPr>
          <p:cNvSpPr txBox="1">
            <a:spLocks/>
          </p:cNvSpPr>
          <p:nvPr/>
        </p:nvSpPr>
        <p:spPr>
          <a:xfrm>
            <a:off x="5715000" y="114233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5.3.7 Pg. 39</a:t>
            </a:r>
          </a:p>
        </p:txBody>
      </p:sp>
    </p:spTree>
    <p:extLst>
      <p:ext uri="{BB962C8B-B14F-4D97-AF65-F5344CB8AC3E}">
        <p14:creationId xmlns:p14="http://schemas.microsoft.com/office/powerpoint/2010/main" val="8887241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50E682-511F-4C25-82DF-47D19A0D56B0}"/>
              </a:ext>
            </a:extLst>
          </p:cNvPr>
          <p:cNvPicPr>
            <a:picLocks noChangeAspect="1"/>
          </p:cNvPicPr>
          <p:nvPr/>
        </p:nvPicPr>
        <p:blipFill rotWithShape="1">
          <a:blip r:embed="rId2"/>
          <a:srcRect l="11443"/>
          <a:stretch/>
        </p:blipFill>
        <p:spPr>
          <a:xfrm>
            <a:off x="0" y="-16042"/>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6EC1F890-4BF1-406B-8F45-A704B1E0A8EF}"/>
              </a:ext>
            </a:extLst>
          </p:cNvPr>
          <p:cNvSpPr txBox="1"/>
          <p:nvPr/>
        </p:nvSpPr>
        <p:spPr>
          <a:xfrm>
            <a:off x="8305800" y="6324600"/>
            <a:ext cx="538609" cy="400110"/>
          </a:xfrm>
          <a:prstGeom prst="rect">
            <a:avLst/>
          </a:prstGeom>
          <a:noFill/>
        </p:spPr>
        <p:txBody>
          <a:bodyPr wrap="none" rtlCol="0">
            <a:spAutoFit/>
          </a:bodyPr>
          <a:lstStyle/>
          <a:p>
            <a:r>
              <a:rPr lang="en-US" sz="2000" dirty="0"/>
              <a:t>Tok</a:t>
            </a:r>
          </a:p>
        </p:txBody>
      </p:sp>
      <p:sp>
        <p:nvSpPr>
          <p:cNvPr id="4" name="TextBox 3">
            <a:extLst>
              <a:ext uri="{FF2B5EF4-FFF2-40B4-BE49-F238E27FC236}">
                <a16:creationId xmlns:a16="http://schemas.microsoft.com/office/drawing/2014/main" id="{F552A150-3E93-4B40-84E7-0E58FC166566}"/>
              </a:ext>
            </a:extLst>
          </p:cNvPr>
          <p:cNvSpPr txBox="1"/>
          <p:nvPr/>
        </p:nvSpPr>
        <p:spPr>
          <a:xfrm>
            <a:off x="272143" y="4015240"/>
            <a:ext cx="8839200" cy="2677656"/>
          </a:xfrm>
          <a:prstGeom prst="rect">
            <a:avLst/>
          </a:prstGeom>
          <a:noFill/>
        </p:spPr>
        <p:txBody>
          <a:bodyPr wrap="square">
            <a:spAutoFit/>
          </a:bodyPr>
          <a:lstStyle/>
          <a:p>
            <a:r>
              <a:rPr lang="en-US" sz="2800" dirty="0">
                <a:effectLst>
                  <a:outerShdw blurRad="38100" dist="38100" dir="2700000" algn="tl">
                    <a:srgbClr val="000000">
                      <a:alpha val="43137"/>
                    </a:srgbClr>
                  </a:outerShdw>
                </a:effectLst>
              </a:rPr>
              <a:t>Locations of Other Industrial Storm Water Discharges</a:t>
            </a:r>
          </a:p>
          <a:p>
            <a:endParaRPr lang="en-US" sz="2800" dirty="0">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The SWPPP must describe and identify the location of any storm water discharge associated with support activities.</a:t>
            </a:r>
          </a:p>
          <a:p>
            <a:r>
              <a:rPr lang="en-US" sz="2800" dirty="0">
                <a:effectLst>
                  <a:outerShdw blurRad="38100" dist="38100" dir="2700000" algn="tl">
                    <a:srgbClr val="000000">
                      <a:alpha val="43137"/>
                    </a:srgbClr>
                  </a:outerShdw>
                </a:effectLst>
              </a:rPr>
              <a:t>Including storm water discharges from dedicated asphalt and concrete plants that are covered by this permit.</a:t>
            </a:r>
          </a:p>
        </p:txBody>
      </p:sp>
      <p:sp>
        <p:nvSpPr>
          <p:cNvPr id="5" name="Title 1">
            <a:extLst>
              <a:ext uri="{FF2B5EF4-FFF2-40B4-BE49-F238E27FC236}">
                <a16:creationId xmlns:a16="http://schemas.microsoft.com/office/drawing/2014/main" id="{33991FC5-0389-FE32-176D-B775DB78F527}"/>
              </a:ext>
            </a:extLst>
          </p:cNvPr>
          <p:cNvSpPr txBox="1">
            <a:spLocks/>
          </p:cNvSpPr>
          <p:nvPr/>
        </p:nvSpPr>
        <p:spPr>
          <a:xfrm>
            <a:off x="272143" y="341295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5.3.8 Pg. 39</a:t>
            </a:r>
          </a:p>
        </p:txBody>
      </p:sp>
    </p:spTree>
    <p:extLst>
      <p:ext uri="{BB962C8B-B14F-4D97-AF65-F5344CB8AC3E}">
        <p14:creationId xmlns:p14="http://schemas.microsoft.com/office/powerpoint/2010/main" val="26564637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16CC5A-21FC-429D-8F9E-87837E351C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3" name="TextBox 2">
            <a:extLst>
              <a:ext uri="{FF2B5EF4-FFF2-40B4-BE49-F238E27FC236}">
                <a16:creationId xmlns:a16="http://schemas.microsoft.com/office/drawing/2014/main" id="{113CF917-9298-4CCB-8664-87DC8EBE2A55}"/>
              </a:ext>
            </a:extLst>
          </p:cNvPr>
          <p:cNvSpPr txBox="1"/>
          <p:nvPr/>
        </p:nvSpPr>
        <p:spPr>
          <a:xfrm>
            <a:off x="76200" y="4592280"/>
            <a:ext cx="9144000" cy="2246769"/>
          </a:xfrm>
          <a:prstGeom prst="rect">
            <a:avLst/>
          </a:prstGeom>
          <a:noFill/>
        </p:spPr>
        <p:txBody>
          <a:bodyPr wrap="square">
            <a:spAutoFit/>
          </a:bodyPr>
          <a:lstStyle/>
          <a:p>
            <a:r>
              <a:rPr lang="en-US" sz="2800" dirty="0">
                <a:effectLst>
                  <a:outerShdw blurRad="38100" dist="38100" dir="2700000" algn="tl">
                    <a:srgbClr val="000000">
                      <a:alpha val="43137"/>
                    </a:srgbClr>
                  </a:outerShdw>
                </a:effectLst>
              </a:rPr>
              <a:t>The SWPPP must identify all authorized sources of non-storm water discharges.</a:t>
            </a:r>
          </a:p>
          <a:p>
            <a:endParaRPr lang="en-US" sz="2800" dirty="0">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The SWPPP must describe the good housekeeping measures used to control or reduce non-storm water discharges.</a:t>
            </a:r>
          </a:p>
        </p:txBody>
      </p:sp>
      <p:sp>
        <p:nvSpPr>
          <p:cNvPr id="5" name="TextBox 4">
            <a:extLst>
              <a:ext uri="{FF2B5EF4-FFF2-40B4-BE49-F238E27FC236}">
                <a16:creationId xmlns:a16="http://schemas.microsoft.com/office/drawing/2014/main" id="{12CFD814-F7FE-4539-A996-0A6416858C00}"/>
              </a:ext>
            </a:extLst>
          </p:cNvPr>
          <p:cNvSpPr txBox="1"/>
          <p:nvPr/>
        </p:nvSpPr>
        <p:spPr>
          <a:xfrm>
            <a:off x="381000" y="241518"/>
            <a:ext cx="7086600" cy="646331"/>
          </a:xfrm>
          <a:prstGeom prst="rect">
            <a:avLst/>
          </a:prstGeom>
          <a:noFill/>
        </p:spPr>
        <p:txBody>
          <a:bodyPr wrap="square">
            <a:spAutoFit/>
          </a:bodyPr>
          <a:lstStyle/>
          <a:p>
            <a:r>
              <a:rPr lang="en-US" sz="3600" dirty="0">
                <a:solidFill>
                  <a:schemeClr val="bg1"/>
                </a:solidFill>
              </a:rPr>
              <a:t>Non-Storm Water Discharges </a:t>
            </a:r>
          </a:p>
        </p:txBody>
      </p:sp>
      <p:sp>
        <p:nvSpPr>
          <p:cNvPr id="2" name="TextBox 1">
            <a:extLst>
              <a:ext uri="{FF2B5EF4-FFF2-40B4-BE49-F238E27FC236}">
                <a16:creationId xmlns:a16="http://schemas.microsoft.com/office/drawing/2014/main" id="{40A3063B-3F23-42EB-B773-BA8CE346F68C}"/>
              </a:ext>
            </a:extLst>
          </p:cNvPr>
          <p:cNvSpPr txBox="1"/>
          <p:nvPr/>
        </p:nvSpPr>
        <p:spPr>
          <a:xfrm>
            <a:off x="8430728" y="6517094"/>
            <a:ext cx="713272" cy="307777"/>
          </a:xfrm>
          <a:prstGeom prst="rect">
            <a:avLst/>
          </a:prstGeom>
          <a:noFill/>
        </p:spPr>
        <p:txBody>
          <a:bodyPr wrap="none" rtlCol="0">
            <a:spAutoFit/>
          </a:bodyPr>
          <a:lstStyle/>
          <a:p>
            <a:r>
              <a:rPr lang="en-US" sz="1400" dirty="0"/>
              <a:t>Barrow</a:t>
            </a:r>
          </a:p>
        </p:txBody>
      </p:sp>
      <p:sp>
        <p:nvSpPr>
          <p:cNvPr id="4" name="Title 1">
            <a:extLst>
              <a:ext uri="{FF2B5EF4-FFF2-40B4-BE49-F238E27FC236}">
                <a16:creationId xmlns:a16="http://schemas.microsoft.com/office/drawing/2014/main" id="{E5E47C8B-7A5A-3CE5-2FD8-1E898D21492C}"/>
              </a:ext>
            </a:extLst>
          </p:cNvPr>
          <p:cNvSpPr txBox="1">
            <a:spLocks/>
          </p:cNvSpPr>
          <p:nvPr/>
        </p:nvSpPr>
        <p:spPr>
          <a:xfrm>
            <a:off x="5715000" y="114233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5.3.9 Pg. 39</a:t>
            </a:r>
          </a:p>
        </p:txBody>
      </p:sp>
    </p:spTree>
    <p:extLst>
      <p:ext uri="{BB962C8B-B14F-4D97-AF65-F5344CB8AC3E}">
        <p14:creationId xmlns:p14="http://schemas.microsoft.com/office/powerpoint/2010/main" val="16139326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ChangeArrowheads="1"/>
          </p:cNvSpPr>
          <p:nvPr/>
        </p:nvSpPr>
        <p:spPr bwMode="auto">
          <a:xfrm>
            <a:off x="228600" y="609600"/>
            <a:ext cx="7924800" cy="523875"/>
          </a:xfrm>
          <a:prstGeom prst="rect">
            <a:avLst/>
          </a:prstGeom>
          <a:noFill/>
          <a:ln w="9525">
            <a:noFill/>
            <a:miter lim="800000"/>
            <a:headEnd/>
            <a:tailEnd/>
          </a:ln>
        </p:spPr>
        <p:txBody>
          <a:bodyPr wrap="square">
            <a:spAutoFit/>
          </a:bodyPr>
          <a:lstStyle/>
          <a:p>
            <a:pPr eaLnBrk="0" hangingPunct="0"/>
            <a:r>
              <a:rPr lang="en-US" sz="2800" b="1" dirty="0"/>
              <a:t>CERTIFICATION AND NOTIFICATION</a:t>
            </a:r>
            <a:endParaRPr lang="en-US" sz="2800" dirty="0"/>
          </a:p>
        </p:txBody>
      </p:sp>
      <p:sp>
        <p:nvSpPr>
          <p:cNvPr id="48132" name="Rectangle 3"/>
          <p:cNvSpPr>
            <a:spLocks noChangeArrowheads="1"/>
          </p:cNvSpPr>
          <p:nvPr/>
        </p:nvSpPr>
        <p:spPr bwMode="auto">
          <a:xfrm>
            <a:off x="304800" y="5859959"/>
            <a:ext cx="8686800" cy="769441"/>
          </a:xfrm>
          <a:prstGeom prst="rect">
            <a:avLst/>
          </a:prstGeom>
          <a:noFill/>
          <a:ln w="9525">
            <a:noFill/>
            <a:miter lim="800000"/>
            <a:headEnd/>
            <a:tailEnd/>
          </a:ln>
        </p:spPr>
        <p:txBody>
          <a:bodyPr wrap="square">
            <a:spAutoFit/>
          </a:bodyPr>
          <a:lstStyle/>
          <a:p>
            <a:pPr eaLnBrk="0" hangingPunct="0">
              <a:buFont typeface="Arial" charset="0"/>
              <a:buChar char="•"/>
            </a:pPr>
            <a:r>
              <a:rPr lang="en-US" sz="2200" dirty="0"/>
              <a:t>The SWPPP must be signed and certified by the construction operator(s).</a:t>
            </a:r>
          </a:p>
          <a:p>
            <a:pPr eaLnBrk="0" hangingPunct="0">
              <a:buFont typeface="Arial" charset="0"/>
              <a:buChar char="•"/>
            </a:pPr>
            <a:r>
              <a:rPr lang="en-US" sz="2200" dirty="0"/>
              <a:t> Attach a copy of the NOI and permit authorization letter.</a:t>
            </a:r>
          </a:p>
        </p:txBody>
      </p:sp>
      <p:sp>
        <p:nvSpPr>
          <p:cNvPr id="48133" name="Rectangle 4"/>
          <p:cNvSpPr>
            <a:spLocks noChangeArrowheads="1"/>
          </p:cNvSpPr>
          <p:nvPr/>
        </p:nvSpPr>
        <p:spPr bwMode="auto">
          <a:xfrm>
            <a:off x="533400" y="1143000"/>
            <a:ext cx="8153400" cy="2862322"/>
          </a:xfrm>
          <a:prstGeom prst="rect">
            <a:avLst/>
          </a:prstGeom>
          <a:noFill/>
          <a:ln w="9525">
            <a:noFill/>
            <a:miter lim="800000"/>
            <a:headEnd/>
            <a:tailEnd/>
          </a:ln>
        </p:spPr>
        <p:txBody>
          <a:bodyPr>
            <a:spAutoFit/>
          </a:bodyPr>
          <a:lstStyle/>
          <a:p>
            <a:pPr eaLnBrk="0" hangingPunct="0"/>
            <a:r>
              <a:rPr lang="en-US" sz="2000" dirty="0"/>
              <a:t>“I certify under penalty of law that this document and all attachments were prepared under my direction or supervision in accordance with a system designed to assure that qualified personnel properly gathered and evaluated the information submitted.  Based on my inquiry of the person or persons who manage the system, or those persons directly responsible for gathering the information, the information submitted is, to the best of my knowledge and belief, true, accurate, and complete.  I am aware that there are significant penalties for submitting false information, including the possibility of fine and imprisonment for knowing violations.” </a:t>
            </a:r>
          </a:p>
        </p:txBody>
      </p:sp>
      <p:pic>
        <p:nvPicPr>
          <p:cNvPr id="48134" name="Picture 2" descr="http://upload.wikimedia.org/wikipedia/commons/7/71/JohnHancockSignature.jpg"/>
          <p:cNvPicPr>
            <a:picLocks noChangeAspect="1" noChangeArrowheads="1"/>
          </p:cNvPicPr>
          <p:nvPr/>
        </p:nvPicPr>
        <p:blipFill>
          <a:blip r:embed="rId2" cstate="print"/>
          <a:srcRect/>
          <a:stretch>
            <a:fillRect/>
          </a:stretch>
        </p:blipFill>
        <p:spPr bwMode="auto">
          <a:xfrm>
            <a:off x="2286000" y="4267200"/>
            <a:ext cx="4441825" cy="1295400"/>
          </a:xfrm>
          <a:prstGeom prst="rect">
            <a:avLst/>
          </a:prstGeom>
          <a:noFill/>
          <a:ln w="9525">
            <a:noFill/>
            <a:miter lim="800000"/>
            <a:headEnd/>
            <a:tailEnd/>
          </a:ln>
        </p:spPr>
      </p:pic>
      <p:sp>
        <p:nvSpPr>
          <p:cNvPr id="2" name="Title 1">
            <a:extLst>
              <a:ext uri="{FF2B5EF4-FFF2-40B4-BE49-F238E27FC236}">
                <a16:creationId xmlns:a16="http://schemas.microsoft.com/office/drawing/2014/main" id="{7D448DC3-91E3-66A2-3CFF-DCBF77B1253D}"/>
              </a:ext>
            </a:extLst>
          </p:cNvPr>
          <p:cNvSpPr txBox="1">
            <a:spLocks/>
          </p:cNvSpPr>
          <p:nvPr/>
        </p:nvSpPr>
        <p:spPr>
          <a:xfrm>
            <a:off x="6161314" y="38702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5.1.2.4 Pg. 36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the-houston-accident-attorney.com/wp-content/uploads/2010/08/Construction_Worker.jpg"/>
          <p:cNvPicPr>
            <a:picLocks noChangeAspect="1" noChangeArrowheads="1"/>
          </p:cNvPicPr>
          <p:nvPr/>
        </p:nvPicPr>
        <p:blipFill>
          <a:blip r:embed="rId2" cstate="print">
            <a:lum bright="63000"/>
          </a:blip>
          <a:srcRect/>
          <a:stretch>
            <a:fillRect/>
          </a:stretch>
        </p:blipFill>
        <p:spPr bwMode="auto">
          <a:xfrm>
            <a:off x="0" y="0"/>
            <a:ext cx="9144000" cy="6858000"/>
          </a:xfrm>
          <a:prstGeom prst="rect">
            <a:avLst/>
          </a:prstGeom>
          <a:noFill/>
          <a:effectLst>
            <a:innerShdw blurRad="114300">
              <a:prstClr val="black"/>
            </a:innerShdw>
          </a:effectLst>
        </p:spPr>
      </p:pic>
      <p:sp>
        <p:nvSpPr>
          <p:cNvPr id="2" name="Title 1"/>
          <p:cNvSpPr>
            <a:spLocks noGrp="1"/>
          </p:cNvSpPr>
          <p:nvPr>
            <p:ph type="title"/>
          </p:nvPr>
        </p:nvSpPr>
        <p:spPr>
          <a:xfrm>
            <a:off x="76200" y="1066800"/>
            <a:ext cx="5943600" cy="715962"/>
          </a:xfrm>
        </p:spPr>
        <p:txBody>
          <a:bodyPr>
            <a:noAutofit/>
          </a:bodyPr>
          <a:lstStyle/>
          <a:p>
            <a:r>
              <a:rPr lang="en-US" sz="2800" u="sng" dirty="0">
                <a:solidFill>
                  <a:schemeClr val="bg1"/>
                </a:solidFill>
              </a:rPr>
              <a:t>Personnel Qualifications in the SWPPP</a:t>
            </a:r>
            <a:br>
              <a:rPr lang="en-US" sz="2800" dirty="0">
                <a:solidFill>
                  <a:schemeClr val="bg1"/>
                </a:solidFill>
              </a:rPr>
            </a:br>
            <a:endParaRPr lang="en-US" sz="2800" dirty="0"/>
          </a:p>
        </p:txBody>
      </p:sp>
      <p:sp>
        <p:nvSpPr>
          <p:cNvPr id="3" name="Content Placeholder 2"/>
          <p:cNvSpPr>
            <a:spLocks noGrp="1"/>
          </p:cNvSpPr>
          <p:nvPr>
            <p:ph idx="1"/>
          </p:nvPr>
        </p:nvSpPr>
        <p:spPr>
          <a:xfrm>
            <a:off x="0" y="3581400"/>
            <a:ext cx="9144000" cy="2895600"/>
          </a:xfrm>
        </p:spPr>
        <p:txBody>
          <a:bodyPr>
            <a:noAutofit/>
          </a:bodyPr>
          <a:lstStyle/>
          <a:p>
            <a:pPr>
              <a:buNone/>
            </a:pPr>
            <a:r>
              <a:rPr lang="en-US" sz="2300" dirty="0">
                <a:solidFill>
                  <a:schemeClr val="bg1"/>
                </a:solidFill>
              </a:rPr>
              <a:t> </a:t>
            </a:r>
          </a:p>
          <a:p>
            <a:pPr>
              <a:buNone/>
            </a:pPr>
            <a:r>
              <a:rPr lang="en-US" sz="2300" dirty="0">
                <a:solidFill>
                  <a:schemeClr val="bg1"/>
                </a:solidFill>
              </a:rPr>
              <a:t>	Include in the SWPPP copies of the AK-CESCL cards or certificates for the Superintendent and SWPPP Manager, and for any acting Superintendent and acting SWPPP Managers.  If the Superintendent or SWPPP Manager is replaced permanently or temporarily, by an acting Superintendent or acting SWPPP Manager; record in the SWPPP the names of the replacement personnel, the date of the replacement, and for temporary personnel their beginning and ending dates.</a:t>
            </a:r>
          </a:p>
        </p:txBody>
      </p:sp>
      <p:pic>
        <p:nvPicPr>
          <p:cNvPr id="5" name="Picture 4"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 y="76200"/>
            <a:ext cx="941871" cy="914400"/>
          </a:xfrm>
          <a:prstGeom prst="rect">
            <a:avLst/>
          </a:prstGeom>
          <a:noFill/>
          <a:ln w="9525">
            <a:noFill/>
            <a:miter lim="800000"/>
            <a:headEnd/>
            <a:tailEnd/>
          </a:ln>
        </p:spPr>
      </p:pic>
      <p:sp>
        <p:nvSpPr>
          <p:cNvPr id="6" name="TextBox 5"/>
          <p:cNvSpPr txBox="1"/>
          <p:nvPr/>
        </p:nvSpPr>
        <p:spPr>
          <a:xfrm>
            <a:off x="6513524" y="6336268"/>
            <a:ext cx="2284856" cy="369332"/>
          </a:xfrm>
          <a:prstGeom prst="rect">
            <a:avLst/>
          </a:prstGeom>
          <a:noFill/>
          <a:ln>
            <a:solidFill>
              <a:schemeClr val="bg1"/>
            </a:solidFill>
          </a:ln>
        </p:spPr>
        <p:txBody>
          <a:bodyPr wrap="none" rtlCol="0">
            <a:spAutoFit/>
          </a:bodyPr>
          <a:lstStyle/>
          <a:p>
            <a:r>
              <a:rPr lang="en-US" dirty="0">
                <a:solidFill>
                  <a:schemeClr val="bg1"/>
                </a:solidFill>
              </a:rPr>
              <a:t>AK DOT Form 25D-127</a:t>
            </a:r>
          </a:p>
        </p:txBody>
      </p:sp>
      <p:sp>
        <p:nvSpPr>
          <p:cNvPr id="7" name="TextBox 6"/>
          <p:cNvSpPr txBox="1"/>
          <p:nvPr/>
        </p:nvSpPr>
        <p:spPr>
          <a:xfrm>
            <a:off x="1066800" y="228600"/>
            <a:ext cx="4722703" cy="523220"/>
          </a:xfrm>
          <a:prstGeom prst="rect">
            <a:avLst/>
          </a:prstGeom>
          <a:noFill/>
        </p:spPr>
        <p:txBody>
          <a:bodyPr wrap="none" rtlCol="0">
            <a:spAutoFit/>
          </a:bodyPr>
          <a:lstStyle/>
          <a:p>
            <a:r>
              <a:rPr lang="en-US" sz="2800" dirty="0">
                <a:solidFill>
                  <a:schemeClr val="bg1"/>
                </a:solidFill>
              </a:rPr>
              <a:t>Example DOT&amp;PF requirement: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BUFFALO-1\share\pictures\Davis ANC\Alex 2008 week 1 18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963863"/>
            <a:ext cx="4343400" cy="3894137"/>
          </a:xfrm>
          <a:prstGeom prst="rect">
            <a:avLst/>
          </a:prstGeom>
          <a:noFill/>
          <a:ln w="9525">
            <a:noFill/>
            <a:miter lim="800000"/>
            <a:headEnd/>
            <a:tailEnd/>
          </a:ln>
        </p:spPr>
      </p:pic>
      <p:pic>
        <p:nvPicPr>
          <p:cNvPr id="23555" name="Picture 2" descr="\\BUFFALO-1\share\pictures\Alaska Sites 2008\K Beach\Alex 2008 week 1 08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18000" y="1514475"/>
            <a:ext cx="4826000" cy="5343525"/>
          </a:xfrm>
          <a:prstGeom prst="rect">
            <a:avLst/>
          </a:prstGeom>
          <a:noFill/>
          <a:ln w="9525">
            <a:noFill/>
            <a:miter lim="800000"/>
            <a:headEnd/>
            <a:tailEnd/>
          </a:ln>
        </p:spPr>
      </p:pic>
      <p:pic>
        <p:nvPicPr>
          <p:cNvPr id="23556" name="Picture 5" descr="\\BUFFALO-1\share\pictures\Alaska Sites 2008\KTN RSA\Alex 2008 week 1 006.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20638"/>
            <a:ext cx="4343400" cy="3514726"/>
          </a:xfrm>
          <a:prstGeom prst="rect">
            <a:avLst/>
          </a:prstGeom>
          <a:noFill/>
          <a:ln w="9525">
            <a:noFill/>
            <a:miter lim="800000"/>
            <a:headEnd/>
            <a:tailEnd/>
          </a:ln>
        </p:spPr>
      </p:pic>
      <p:pic>
        <p:nvPicPr>
          <p:cNvPr id="23557" name="Picture 4" descr="\\BUFFALO-1\share\pictures\Alaska Sites 2008\2008-08-28 North Pole\North Pole 003 - Copy.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343400" y="0"/>
            <a:ext cx="4800600" cy="2286000"/>
          </a:xfrm>
          <a:prstGeom prst="rect">
            <a:avLst/>
          </a:prstGeom>
          <a:noFill/>
          <a:ln w="9525">
            <a:noFill/>
            <a:miter lim="800000"/>
            <a:headEnd/>
            <a:tailEnd/>
          </a:ln>
        </p:spPr>
      </p:pic>
      <p:sp>
        <p:nvSpPr>
          <p:cNvPr id="23558" name="Rectangle 2"/>
          <p:cNvSpPr>
            <a:spLocks noChangeArrowheads="1"/>
          </p:cNvSpPr>
          <p:nvPr/>
        </p:nvSpPr>
        <p:spPr bwMode="auto">
          <a:xfrm>
            <a:off x="228600" y="3352800"/>
            <a:ext cx="3810000" cy="523220"/>
          </a:xfrm>
          <a:prstGeom prst="rect">
            <a:avLst/>
          </a:prstGeom>
          <a:solidFill>
            <a:schemeClr val="tx1">
              <a:alpha val="69019"/>
            </a:schemeClr>
          </a:solidFill>
          <a:ln w="9525">
            <a:noFill/>
            <a:miter lim="800000"/>
            <a:headEnd/>
            <a:tailEnd/>
          </a:ln>
        </p:spPr>
        <p:txBody>
          <a:bodyPr wrap="square">
            <a:spAutoFit/>
          </a:bodyPr>
          <a:lstStyle/>
          <a:p>
            <a:pPr>
              <a:defRPr/>
            </a:pPr>
            <a:r>
              <a:rPr lang="en-US" sz="2800" b="1" dirty="0">
                <a:solidFill>
                  <a:schemeClr val="bg1"/>
                </a:solidFill>
              </a:rPr>
              <a:t>Main Entrance Signage</a:t>
            </a:r>
          </a:p>
        </p:txBody>
      </p:sp>
      <p:sp>
        <p:nvSpPr>
          <p:cNvPr id="9" name="Rounded Rectangle 8"/>
          <p:cNvSpPr/>
          <p:nvPr/>
        </p:nvSpPr>
        <p:spPr>
          <a:xfrm>
            <a:off x="1219200" y="4648200"/>
            <a:ext cx="1600200" cy="381000"/>
          </a:xfrm>
          <a:prstGeom prst="roundRect">
            <a:avLst/>
          </a:prstGeom>
          <a:solidFill>
            <a:schemeClr val="tx1">
              <a:lumMod val="7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Flowchart: Alternate Process 9"/>
          <p:cNvSpPr/>
          <p:nvPr/>
        </p:nvSpPr>
        <p:spPr>
          <a:xfrm>
            <a:off x="5867400" y="1295400"/>
            <a:ext cx="381000" cy="228600"/>
          </a:xfrm>
          <a:prstGeom prst="flowChartAlternateProcess">
            <a:avLst/>
          </a:prstGeom>
          <a:solidFill>
            <a:srgbClr val="3157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12" name="Picture 11" descr="DEC Logo 1"/>
          <p:cNvPicPr/>
          <p:nvPr/>
        </p:nvPicPr>
        <p:blipFill>
          <a:blip r:embed="rId7" cstate="print"/>
          <a:srcRect/>
          <a:stretch>
            <a:fillRect/>
          </a:stretch>
        </p:blipFill>
        <p:spPr bwMode="auto">
          <a:xfrm>
            <a:off x="35357" y="94733"/>
            <a:ext cx="802843" cy="743467"/>
          </a:xfrm>
          <a:prstGeom prst="rect">
            <a:avLst/>
          </a:prstGeom>
          <a:noFill/>
          <a:ln w="9525">
            <a:noFill/>
            <a:miter lim="800000"/>
            <a:headEnd/>
            <a:tailEnd/>
          </a:ln>
        </p:spPr>
      </p:pic>
      <p:sp>
        <p:nvSpPr>
          <p:cNvPr id="13" name="TextBox 12">
            <a:extLst>
              <a:ext uri="{FF2B5EF4-FFF2-40B4-BE49-F238E27FC236}">
                <a16:creationId xmlns:a16="http://schemas.microsoft.com/office/drawing/2014/main" id="{0096EC49-6912-4CD3-9662-A55F2DAEF0E2}"/>
              </a:ext>
            </a:extLst>
          </p:cNvPr>
          <p:cNvSpPr txBox="1"/>
          <p:nvPr/>
        </p:nvSpPr>
        <p:spPr>
          <a:xfrm>
            <a:off x="4038598" y="3225988"/>
            <a:ext cx="5105402" cy="3539430"/>
          </a:xfrm>
          <a:prstGeom prst="rect">
            <a:avLst/>
          </a:prstGeom>
          <a:solidFill>
            <a:srgbClr val="FCD3B2">
              <a:alpha val="70000"/>
            </a:srgbClr>
          </a:solidFill>
        </p:spPr>
        <p:txBody>
          <a:bodyPr wrap="square" rtlCol="0">
            <a:spAutoFit/>
          </a:bodyPr>
          <a:lstStyle/>
          <a:p>
            <a:pPr marL="457200" indent="-457200">
              <a:buFont typeface="Wingdings" panose="05000000000000000000" pitchFamily="2" charset="2"/>
              <a:buChar char="ü"/>
            </a:pPr>
            <a:r>
              <a:rPr lang="en-US" sz="2800" dirty="0">
                <a:solidFill>
                  <a:schemeClr val="bg1"/>
                </a:solidFill>
              </a:rPr>
              <a:t>Permit Authorization Number assigned NOI</a:t>
            </a:r>
          </a:p>
          <a:p>
            <a:pPr marL="457200" indent="-457200">
              <a:buFont typeface="Wingdings" panose="05000000000000000000" pitchFamily="2" charset="2"/>
              <a:buChar char="ü"/>
            </a:pPr>
            <a:r>
              <a:rPr lang="en-US" sz="2800" dirty="0">
                <a:solidFill>
                  <a:schemeClr val="bg1"/>
                </a:solidFill>
              </a:rPr>
              <a:t>Operator Contact Name</a:t>
            </a:r>
          </a:p>
          <a:p>
            <a:pPr marL="457200" indent="-457200">
              <a:buFont typeface="Wingdings" panose="05000000000000000000" pitchFamily="2" charset="2"/>
              <a:buChar char="ü"/>
            </a:pPr>
            <a:r>
              <a:rPr lang="en-US" sz="2800" dirty="0">
                <a:solidFill>
                  <a:schemeClr val="bg1"/>
                </a:solidFill>
              </a:rPr>
              <a:t>Operator Contact Phone Number</a:t>
            </a:r>
          </a:p>
          <a:p>
            <a:pPr marL="457200" indent="-457200">
              <a:buFont typeface="Wingdings" panose="05000000000000000000" pitchFamily="2" charset="2"/>
              <a:buChar char="ü"/>
            </a:pPr>
            <a:r>
              <a:rPr lang="en-US" sz="2800" dirty="0">
                <a:solidFill>
                  <a:schemeClr val="bg1"/>
                </a:solidFill>
              </a:rPr>
              <a:t>SWPPP Location or the name and phone number of the contact person</a:t>
            </a:r>
          </a:p>
        </p:txBody>
      </p:sp>
      <p:sp>
        <p:nvSpPr>
          <p:cNvPr id="2" name="Title 1">
            <a:extLst>
              <a:ext uri="{FF2B5EF4-FFF2-40B4-BE49-F238E27FC236}">
                <a16:creationId xmlns:a16="http://schemas.microsoft.com/office/drawing/2014/main" id="{F5EDBE85-3DEB-0444-B935-D90A2F3105ED}"/>
              </a:ext>
            </a:extLst>
          </p:cNvPr>
          <p:cNvSpPr txBox="1">
            <a:spLocks/>
          </p:cNvSpPr>
          <p:nvPr/>
        </p:nvSpPr>
        <p:spPr>
          <a:xfrm>
            <a:off x="1316080" y="343121"/>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5.10 Pg. 42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2" descr="C:\Users\alex\Pictures\KTD Ward Road 2010\P512001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7" name="TextBox 6"/>
          <p:cNvSpPr txBox="1"/>
          <p:nvPr/>
        </p:nvSpPr>
        <p:spPr>
          <a:xfrm>
            <a:off x="4648200" y="76200"/>
            <a:ext cx="4059509" cy="1569660"/>
          </a:xfrm>
          <a:prstGeom prst="rect">
            <a:avLst/>
          </a:prstGeom>
          <a:noFill/>
        </p:spPr>
        <p:txBody>
          <a:bodyPr wrap="none">
            <a:spAutoFit/>
          </a:bodyPr>
          <a:lstStyle/>
          <a:p>
            <a:pPr>
              <a:defRPr/>
            </a:pPr>
            <a:r>
              <a:rPr lang="en-US" sz="3200" b="1" dirty="0">
                <a:solidFill>
                  <a:schemeClr val="bg2">
                    <a:lumMod val="50000"/>
                  </a:schemeClr>
                </a:solidFill>
                <a:effectLst>
                  <a:outerShdw blurRad="38100" dist="38100" dir="2700000" algn="tl">
                    <a:srgbClr val="000000">
                      <a:alpha val="43137"/>
                    </a:srgbClr>
                  </a:outerShdw>
                </a:effectLst>
              </a:rPr>
              <a:t>Every site is different</a:t>
            </a:r>
          </a:p>
          <a:p>
            <a:pPr>
              <a:defRPr/>
            </a:pPr>
            <a:r>
              <a:rPr lang="en-US" sz="3200" b="1" dirty="0">
                <a:solidFill>
                  <a:schemeClr val="bg2">
                    <a:lumMod val="50000"/>
                  </a:schemeClr>
                </a:solidFill>
                <a:effectLst>
                  <a:outerShdw blurRad="38100" dist="38100" dir="2700000" algn="tl">
                    <a:srgbClr val="000000">
                      <a:alpha val="43137"/>
                    </a:srgbClr>
                  </a:outerShdw>
                </a:effectLst>
              </a:rPr>
              <a:t>Every SWPPP is unique</a:t>
            </a:r>
          </a:p>
          <a:p>
            <a:pPr>
              <a:defRPr/>
            </a:pPr>
            <a:r>
              <a:rPr lang="en-US" sz="3200" b="1" dirty="0">
                <a:solidFill>
                  <a:schemeClr val="bg2">
                    <a:lumMod val="50000"/>
                  </a:schemeClr>
                </a:solidFill>
                <a:effectLst>
                  <a:outerShdw blurRad="38100" dist="38100" dir="2700000" algn="tl">
                    <a:srgbClr val="000000">
                      <a:alpha val="43137"/>
                    </a:srgbClr>
                  </a:outerShdw>
                </a:effectLst>
              </a:rPr>
              <a:t>Practices will vary</a:t>
            </a:r>
          </a:p>
        </p:txBody>
      </p:sp>
      <p:sp>
        <p:nvSpPr>
          <p:cNvPr id="4" name="TextBox 3"/>
          <p:cNvSpPr txBox="1"/>
          <p:nvPr/>
        </p:nvSpPr>
        <p:spPr>
          <a:xfrm>
            <a:off x="8049790" y="6488668"/>
            <a:ext cx="1094210" cy="369332"/>
          </a:xfrm>
          <a:prstGeom prst="rect">
            <a:avLst/>
          </a:prstGeom>
          <a:noFill/>
        </p:spPr>
        <p:txBody>
          <a:bodyPr wrap="none" rtlCol="0">
            <a:spAutoFit/>
          </a:bodyPr>
          <a:lstStyle/>
          <a:p>
            <a:r>
              <a:rPr lang="en-US" dirty="0"/>
              <a:t>Ketchikan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4800"/>
            <a:ext cx="8229600" cy="584775"/>
          </a:xfrm>
          <a:prstGeom prst="rect">
            <a:avLst/>
          </a:prstGeom>
          <a:noFill/>
        </p:spPr>
        <p:txBody>
          <a:bodyPr wrap="square" rtlCol="0">
            <a:spAutoFit/>
          </a:bodyPr>
          <a:lstStyle/>
          <a:p>
            <a:r>
              <a:rPr lang="en-US" sz="3200" dirty="0"/>
              <a:t>SWPPP APPENDICES</a:t>
            </a:r>
          </a:p>
        </p:txBody>
      </p:sp>
      <p:sp>
        <p:nvSpPr>
          <p:cNvPr id="3" name="TextBox 2"/>
          <p:cNvSpPr txBox="1"/>
          <p:nvPr/>
        </p:nvSpPr>
        <p:spPr>
          <a:xfrm>
            <a:off x="457200" y="914400"/>
            <a:ext cx="7696200" cy="5710089"/>
          </a:xfrm>
          <a:prstGeom prst="rect">
            <a:avLst/>
          </a:prstGeom>
          <a:noFill/>
        </p:spPr>
        <p:txBody>
          <a:bodyPr wrap="square" rtlCol="0">
            <a:spAutoFit/>
          </a:bodyPr>
          <a:lstStyle/>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A.  Site Maps and Drawings</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B.  BMP Details</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C.  Project Schedule</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D.  Supporting Documentation:</a:t>
            </a:r>
          </a:p>
          <a:p>
            <a:pPr marL="687388" marR="0" lvl="2" indent="-2286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TMDLs</a:t>
            </a:r>
          </a:p>
          <a:p>
            <a:pPr marL="687388" marR="0" lvl="2" indent="-2286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Endangered Species</a:t>
            </a:r>
          </a:p>
          <a:p>
            <a:pPr marL="687388" marR="0" lvl="2" indent="-2286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Other Permits or Requirements</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E.  Delegation of Authority, Subcontractor Certifications </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F.  Permit Conditions:</a:t>
            </a:r>
          </a:p>
          <a:p>
            <a:pPr marL="687388" marR="0" lvl="2" indent="-2286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Copy of Signed Notice of Intent</a:t>
            </a:r>
          </a:p>
          <a:p>
            <a:pPr marL="687388" marR="0" lvl="2" indent="-2286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Confirmation of Delivery of NOI to ADEC</a:t>
            </a:r>
          </a:p>
          <a:p>
            <a:pPr marL="687388" marR="0" lvl="2" indent="-2286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Copy of Letter from ADEC Authorizing Coverage, with ADEC NOI Tracking Number</a:t>
            </a:r>
          </a:p>
          <a:p>
            <a:pPr marL="687388" marR="0" lvl="2" indent="-228600">
              <a:lnSpc>
                <a:spcPct val="107000"/>
              </a:lnSpc>
              <a:spcBef>
                <a:spcPts val="0"/>
              </a:spcBef>
              <a:spcAft>
                <a:spcPts val="0"/>
              </a:spcAft>
              <a:buFont typeface="Wingdings" panose="05000000000000000000" pitchFamily="2" charset="2"/>
              <a:buChar char=""/>
            </a:pPr>
            <a:r>
              <a:rPr lang="en-US" dirty="0">
                <a:latin typeface="Calibri" panose="020F0502020204030204" pitchFamily="34" charset="0"/>
                <a:ea typeface="Calibri" panose="020F0502020204030204" pitchFamily="34" charset="0"/>
                <a:cs typeface="Times New Roman" panose="02020603050405020304" pitchFamily="18" charset="0"/>
              </a:rPr>
              <a:t>Copy of Most Recent ADEC CGP</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G.  Grading and Stabilization Records</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H.  Monitoring Plan (If Applicable) and Reports</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I.  Training Records</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J.  Corrective Action Log</a:t>
            </a:r>
          </a:p>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K.  Inspection Records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2" descr="C:\Users\alex\Pictures\Microsoft Clip Organizer\j0431524.png"/>
          <p:cNvPicPr>
            <a:picLocks noChangeAspect="1" noChangeArrowheads="1"/>
          </p:cNvPicPr>
          <p:nvPr/>
        </p:nvPicPr>
        <p:blipFill>
          <a:blip r:embed="rId2" cstate="print"/>
          <a:srcRect/>
          <a:stretch>
            <a:fillRect/>
          </a:stretch>
        </p:blipFill>
        <p:spPr bwMode="auto">
          <a:xfrm>
            <a:off x="6934200" y="4897120"/>
            <a:ext cx="2133600" cy="1884680"/>
          </a:xfrm>
          <a:prstGeom prst="rect">
            <a:avLst/>
          </a:prstGeom>
          <a:noFill/>
          <a:ln w="9525">
            <a:noFill/>
            <a:miter lim="800000"/>
            <a:headEnd/>
            <a:tailEnd/>
          </a:ln>
        </p:spPr>
      </p:pic>
      <p:pic>
        <p:nvPicPr>
          <p:cNvPr id="5" name="Picture 2" descr="C:\Users\alex\Pictures\Microsoft Clip Organizer\j043072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34200" y="2286000"/>
            <a:ext cx="1828800" cy="1828800"/>
          </a:xfrm>
          <a:prstGeom prst="rect">
            <a:avLst/>
          </a:prstGeom>
          <a:noFill/>
          <a:ln w="9525">
            <a:noFill/>
            <a:miter lim="800000"/>
            <a:headEnd/>
            <a:tailEnd/>
          </a:ln>
          <a:effectLst>
            <a:innerShdw blurRad="114300">
              <a:prstClr val="black"/>
            </a:innerShdw>
          </a:effectLst>
        </p:spPr>
      </p:pic>
      <p:sp>
        <p:nvSpPr>
          <p:cNvPr id="6" name="TextBox 5"/>
          <p:cNvSpPr txBox="1"/>
          <p:nvPr/>
        </p:nvSpPr>
        <p:spPr>
          <a:xfrm>
            <a:off x="4914900" y="597187"/>
            <a:ext cx="4038600" cy="1200329"/>
          </a:xfrm>
          <a:prstGeom prst="rect">
            <a:avLst/>
          </a:prstGeom>
          <a:noFill/>
        </p:spPr>
        <p:txBody>
          <a:bodyPr wrap="square" rtlCol="0">
            <a:spAutoFit/>
          </a:bodyPr>
          <a:lstStyle/>
          <a:p>
            <a:r>
              <a:rPr lang="en-US" sz="3600" dirty="0"/>
              <a:t>* DOT SWPPP</a:t>
            </a:r>
          </a:p>
          <a:p>
            <a:r>
              <a:rPr lang="en-US" sz="3600" dirty="0"/>
              <a:t>   Appendices vary</a:t>
            </a:r>
          </a:p>
        </p:txBody>
      </p:sp>
    </p:spTree>
    <p:extLst>
      <p:ext uri="{BB962C8B-B14F-4D97-AF65-F5344CB8AC3E}">
        <p14:creationId xmlns:p14="http://schemas.microsoft.com/office/powerpoint/2010/main" val="4411258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LS-QLF0A\buffalo2\pictures\Sea Tac\5-1-09 27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80004"/>
          </a:xfrm>
          <a:prstGeom prst="rect">
            <a:avLst/>
          </a:prstGeom>
          <a:noFill/>
          <a:effectLst>
            <a:innerShdw blurRad="114300">
              <a:prstClr val="black"/>
            </a:innerShdw>
          </a:effectLst>
        </p:spPr>
      </p:pic>
      <p:sp>
        <p:nvSpPr>
          <p:cNvPr id="2" name="Title 1"/>
          <p:cNvSpPr>
            <a:spLocks noGrp="1"/>
          </p:cNvSpPr>
          <p:nvPr>
            <p:ph type="title"/>
          </p:nvPr>
        </p:nvSpPr>
        <p:spPr>
          <a:xfrm>
            <a:off x="304800" y="0"/>
            <a:ext cx="8686800" cy="715962"/>
          </a:xfrm>
        </p:spPr>
        <p:txBody>
          <a:bodyPr>
            <a:normAutofit fontScale="90000"/>
          </a:bodyPr>
          <a:lstStyle/>
          <a:p>
            <a:r>
              <a:rPr lang="en-US" b="1" dirty="0">
                <a:effectLst>
                  <a:outerShdw blurRad="38100" dist="38100" dir="2700000" algn="tl">
                    <a:srgbClr val="000000">
                      <a:alpha val="43137"/>
                    </a:srgbClr>
                  </a:outerShdw>
                </a:effectLst>
              </a:rPr>
              <a:t>When using the DEC SWPPP template:</a:t>
            </a:r>
          </a:p>
        </p:txBody>
      </p:sp>
      <p:sp>
        <p:nvSpPr>
          <p:cNvPr id="3" name="Content Placeholder 2"/>
          <p:cNvSpPr>
            <a:spLocks noGrp="1"/>
          </p:cNvSpPr>
          <p:nvPr>
            <p:ph idx="1"/>
          </p:nvPr>
        </p:nvSpPr>
        <p:spPr>
          <a:xfrm>
            <a:off x="5029200" y="2438400"/>
            <a:ext cx="4114800" cy="4419600"/>
          </a:xfrm>
          <a:solidFill>
            <a:schemeClr val="tx1">
              <a:lumMod val="95000"/>
              <a:alpha val="65000"/>
            </a:schemeClr>
          </a:solidFill>
        </p:spPr>
        <p:txBody>
          <a:bodyPr>
            <a:noAutofit/>
          </a:bodyPr>
          <a:lstStyle/>
          <a:p>
            <a:pPr>
              <a:buNone/>
            </a:pPr>
            <a:r>
              <a:rPr lang="en-US" sz="2300" dirty="0">
                <a:solidFill>
                  <a:schemeClr val="bg1"/>
                </a:solidFill>
              </a:rPr>
              <a:t> </a:t>
            </a:r>
            <a:r>
              <a:rPr lang="en-US" sz="2300" dirty="0">
                <a:solidFill>
                  <a:schemeClr val="bg1"/>
                </a:solidFill>
                <a:sym typeface="Symbol"/>
              </a:rPr>
              <a:t></a:t>
            </a:r>
            <a:r>
              <a:rPr lang="en-US" sz="2300" dirty="0">
                <a:solidFill>
                  <a:schemeClr val="bg1"/>
                </a:solidFill>
              </a:rPr>
              <a:t>	 Control Measures: </a:t>
            </a:r>
          </a:p>
          <a:p>
            <a:pPr>
              <a:buNone/>
            </a:pPr>
            <a:r>
              <a:rPr lang="en-US" sz="2300" dirty="0">
                <a:solidFill>
                  <a:schemeClr val="bg1"/>
                </a:solidFill>
              </a:rPr>
              <a:t>	Add a subsection to describe dedicated asphalt plants and/or dedicated concrete plants, give their locations and identify the BMPs that will be used to minimize pollutants from them.  If there are no dedicated asphalt or concrete plants, then state that in the SWPPP.</a:t>
            </a:r>
          </a:p>
        </p:txBody>
      </p:sp>
      <p:sp>
        <p:nvSpPr>
          <p:cNvPr id="5" name="TextBox 4"/>
          <p:cNvSpPr txBox="1"/>
          <p:nvPr/>
        </p:nvSpPr>
        <p:spPr>
          <a:xfrm>
            <a:off x="228600" y="6400800"/>
            <a:ext cx="889603" cy="369332"/>
          </a:xfrm>
          <a:prstGeom prst="rect">
            <a:avLst/>
          </a:prstGeom>
          <a:noFill/>
        </p:spPr>
        <p:txBody>
          <a:bodyPr wrap="none" rtlCol="0">
            <a:spAutoFit/>
          </a:bodyPr>
          <a:lstStyle/>
          <a:p>
            <a:r>
              <a:rPr lang="en-US" dirty="0"/>
              <a:t>Sea-</a:t>
            </a:r>
            <a:r>
              <a:rPr lang="en-US" dirty="0" err="1"/>
              <a:t>Tac</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6" descr="IMG_066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24000"/>
            <a:ext cx="9144000" cy="5334000"/>
          </a:xfrm>
          <a:prstGeom prst="rect">
            <a:avLst/>
          </a:prstGeom>
          <a:noFill/>
          <a:ln w="9525">
            <a:noFill/>
            <a:miter lim="800000"/>
            <a:headEnd/>
            <a:tailEnd/>
          </a:ln>
          <a:effectLst>
            <a:innerShdw blurRad="114300">
              <a:prstClr val="black"/>
            </a:innerShdw>
          </a:effectLst>
        </p:spPr>
      </p:pic>
      <p:sp>
        <p:nvSpPr>
          <p:cNvPr id="878594" name="Rectangle 2"/>
          <p:cNvSpPr>
            <a:spLocks noGrp="1" noChangeArrowheads="1"/>
          </p:cNvSpPr>
          <p:nvPr>
            <p:ph type="title"/>
          </p:nvPr>
        </p:nvSpPr>
        <p:spPr>
          <a:xfrm>
            <a:off x="0" y="76200"/>
            <a:ext cx="9144000" cy="1371600"/>
          </a:xfrm>
        </p:spPr>
        <p:txBody>
          <a:bodyPr>
            <a:noAutofit/>
          </a:bodyPr>
          <a:lstStyle/>
          <a:p>
            <a:pPr eaLnBrk="1" hangingPunct="1">
              <a:defRPr/>
            </a:pPr>
            <a:r>
              <a:rPr lang="en-US" sz="4200" b="1" dirty="0">
                <a:effectLst>
                  <a:outerShdw blurRad="38100" dist="38100" dir="2700000" algn="tl">
                    <a:srgbClr val="000000">
                      <a:alpha val="43137"/>
                    </a:srgbClr>
                  </a:outerShdw>
                </a:effectLst>
              </a:rPr>
              <a:t>Proper BMP Specification, Application, Installation &amp; Maintenance are Critical</a:t>
            </a:r>
          </a:p>
        </p:txBody>
      </p:sp>
      <p:sp>
        <p:nvSpPr>
          <p:cNvPr id="878600" name="Text Box 8"/>
          <p:cNvSpPr txBox="1">
            <a:spLocks noChangeArrowheads="1"/>
          </p:cNvSpPr>
          <p:nvPr/>
        </p:nvSpPr>
        <p:spPr bwMode="auto">
          <a:xfrm>
            <a:off x="3940161" y="1676400"/>
            <a:ext cx="3146439" cy="1569660"/>
          </a:xfrm>
          <a:prstGeom prst="rect">
            <a:avLst/>
          </a:prstGeom>
          <a:noFill/>
          <a:ln w="9525">
            <a:noFill/>
            <a:miter lim="800000"/>
            <a:headEnd/>
            <a:tailEnd/>
          </a:ln>
        </p:spPr>
        <p:txBody>
          <a:bodyPr wrap="none">
            <a:spAutoFit/>
          </a:bodyPr>
          <a:lstStyle/>
          <a:p>
            <a:pPr algn="ctr" eaLnBrk="0" hangingPunct="0"/>
            <a:r>
              <a:rPr lang="en-US" sz="3200" dirty="0">
                <a:effectLst>
                  <a:outerShdw blurRad="38100" dist="38100" dir="2700000" algn="tl">
                    <a:srgbClr val="000000">
                      <a:alpha val="43137"/>
                    </a:srgbClr>
                  </a:outerShdw>
                </a:effectLst>
              </a:rPr>
              <a:t>The Right Thing</a:t>
            </a:r>
          </a:p>
          <a:p>
            <a:pPr algn="ctr" eaLnBrk="0" hangingPunct="0"/>
            <a:r>
              <a:rPr lang="en-US" sz="3200" dirty="0">
                <a:effectLst>
                  <a:outerShdw blurRad="38100" dist="38100" dir="2700000" algn="tl">
                    <a:srgbClr val="000000">
                      <a:alpha val="43137"/>
                    </a:srgbClr>
                  </a:outerShdw>
                </a:effectLst>
              </a:rPr>
              <a:t>In The Right Place</a:t>
            </a:r>
          </a:p>
          <a:p>
            <a:pPr algn="ctr" eaLnBrk="0" hangingPunct="0"/>
            <a:r>
              <a:rPr lang="en-US" sz="3200" dirty="0">
                <a:effectLst>
                  <a:outerShdw blurRad="38100" dist="38100" dir="2700000" algn="tl">
                    <a:srgbClr val="000000">
                      <a:alpha val="43137"/>
                    </a:srgbClr>
                  </a:outerShdw>
                </a:effectLst>
              </a:rPr>
              <a:t>At The Right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78600"/>
                                        </p:tgtEl>
                                        <p:attrNameLst>
                                          <p:attrName>style.visibility</p:attrName>
                                        </p:attrNameLst>
                                      </p:cBhvr>
                                      <p:to>
                                        <p:strVal val="visible"/>
                                      </p:to>
                                    </p:set>
                                    <p:anim calcmode="lin" valueType="num">
                                      <p:cBhvr>
                                        <p:cTn id="7" dur="1000" fill="hold"/>
                                        <p:tgtEl>
                                          <p:spTgt spid="878600"/>
                                        </p:tgtEl>
                                        <p:attrNameLst>
                                          <p:attrName>ppt_w</p:attrName>
                                        </p:attrNameLst>
                                      </p:cBhvr>
                                      <p:tavLst>
                                        <p:tav tm="0">
                                          <p:val>
                                            <p:fltVal val="0"/>
                                          </p:val>
                                        </p:tav>
                                        <p:tav tm="100000">
                                          <p:val>
                                            <p:strVal val="#ppt_w"/>
                                          </p:val>
                                        </p:tav>
                                      </p:tavLst>
                                    </p:anim>
                                    <p:anim calcmode="lin" valueType="num">
                                      <p:cBhvr>
                                        <p:cTn id="8" dur="1000" fill="hold"/>
                                        <p:tgtEl>
                                          <p:spTgt spid="878600"/>
                                        </p:tgtEl>
                                        <p:attrNameLst>
                                          <p:attrName>ppt_h</p:attrName>
                                        </p:attrNameLst>
                                      </p:cBhvr>
                                      <p:tavLst>
                                        <p:tav tm="0">
                                          <p:val>
                                            <p:fltVal val="0"/>
                                          </p:val>
                                        </p:tav>
                                        <p:tav tm="100000">
                                          <p:val>
                                            <p:strVal val="#ppt_h"/>
                                          </p:val>
                                        </p:tav>
                                      </p:tavLst>
                                    </p:anim>
                                    <p:animEffect transition="in" filter="fade">
                                      <p:cBhvr>
                                        <p:cTn id="9" dur="1000"/>
                                        <p:tgtEl>
                                          <p:spTgt spid="8786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860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descr="IMG_1709"/>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C:\Users\alex\Desktop\Flash drive dump\pics\Pics 2 60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1042435" name="Rectangle 3"/>
          <p:cNvSpPr>
            <a:spLocks noGrp="1" noChangeArrowheads="1"/>
          </p:cNvSpPr>
          <p:nvPr>
            <p:ph type="title"/>
          </p:nvPr>
        </p:nvSpPr>
        <p:spPr>
          <a:xfrm>
            <a:off x="685800" y="0"/>
            <a:ext cx="7772400" cy="1143000"/>
          </a:xfrm>
        </p:spPr>
        <p:txBody>
          <a:bodyPr>
            <a:normAutofit/>
          </a:bodyPr>
          <a:lstStyle/>
          <a:p>
            <a:pPr eaLnBrk="1" hangingPunct="1">
              <a:defRPr/>
            </a:pPr>
            <a:r>
              <a:rPr lang="en-US" sz="6600" b="1" dirty="0">
                <a:solidFill>
                  <a:schemeClr val="bg2"/>
                </a:solidFill>
                <a:effectLst>
                  <a:outerShdw blurRad="38100" dist="38100" dir="2700000" algn="tl">
                    <a:srgbClr val="000000">
                      <a:alpha val="43137"/>
                    </a:srgbClr>
                  </a:outerShdw>
                </a:effectLst>
              </a:rPr>
              <a:t>What is a BMP?</a:t>
            </a:r>
          </a:p>
        </p:txBody>
      </p:sp>
      <p:sp>
        <p:nvSpPr>
          <p:cNvPr id="1042436" name="Rectangle 4"/>
          <p:cNvSpPr>
            <a:spLocks noGrp="1" noChangeArrowheads="1"/>
          </p:cNvSpPr>
          <p:nvPr>
            <p:ph type="body" sz="half" idx="1"/>
          </p:nvPr>
        </p:nvSpPr>
        <p:spPr>
          <a:xfrm>
            <a:off x="0" y="5181600"/>
            <a:ext cx="9144000" cy="1676400"/>
          </a:xfrm>
        </p:spPr>
        <p:txBody>
          <a:bodyPr>
            <a:noAutofit/>
          </a:bodyPr>
          <a:lstStyle/>
          <a:p>
            <a:pPr marL="573088" indent="-573088" algn="ctr" eaLnBrk="1" hangingPunct="1">
              <a:lnSpc>
                <a:spcPct val="90000"/>
              </a:lnSpc>
              <a:buClr>
                <a:schemeClr val="tx2"/>
              </a:buClr>
              <a:buNone/>
              <a:defRPr/>
            </a:pPr>
            <a:r>
              <a:rPr lang="en-US" b="1" dirty="0">
                <a:effectLst>
                  <a:outerShdw blurRad="38100" dist="38100" dir="2700000" algn="tl">
                    <a:srgbClr val="000000">
                      <a:alpha val="43137"/>
                    </a:srgbClr>
                  </a:outerShdw>
                </a:effectLst>
              </a:rPr>
              <a:t>Schedule of activities    -    Prohibitions of practices</a:t>
            </a:r>
          </a:p>
          <a:p>
            <a:pPr marL="573088" indent="-573088" algn="ctr" eaLnBrk="1" hangingPunct="1">
              <a:lnSpc>
                <a:spcPct val="90000"/>
              </a:lnSpc>
              <a:buClr>
                <a:schemeClr val="tx2"/>
              </a:buClr>
              <a:buNone/>
              <a:defRPr/>
            </a:pPr>
            <a:r>
              <a:rPr lang="en-US" b="1" dirty="0">
                <a:effectLst>
                  <a:outerShdw blurRad="38100" dist="38100" dir="2700000" algn="tl">
                    <a:srgbClr val="000000">
                      <a:alpha val="43137"/>
                    </a:srgbClr>
                  </a:outerShdw>
                </a:effectLst>
              </a:rPr>
              <a:t>Physical structures         -   Construction procedures</a:t>
            </a:r>
          </a:p>
          <a:p>
            <a:pPr marL="573088" indent="-573088" algn="ctr" eaLnBrk="1" hangingPunct="1">
              <a:lnSpc>
                <a:spcPct val="90000"/>
              </a:lnSpc>
              <a:buClr>
                <a:schemeClr val="tx2"/>
              </a:buClr>
              <a:buNone/>
              <a:defRPr/>
            </a:pPr>
            <a:r>
              <a:rPr lang="en-US" b="1" dirty="0">
                <a:effectLst>
                  <a:outerShdw blurRad="38100" dist="38100" dir="2700000" algn="tl">
                    <a:srgbClr val="000000">
                      <a:alpha val="43137"/>
                    </a:srgbClr>
                  </a:outerShdw>
                </a:effectLst>
              </a:rPr>
              <a:t>Other management practices to reduce pollution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hoto Editor Photo" r:id="rId3" imgW="4877223" imgH="3657917" progId="">
                  <p:embed/>
                </p:oleObj>
              </mc:Choice>
              <mc:Fallback>
                <p:oleObj name="Photo Editor Photo" r:id="rId3" imgW="4877223" imgH="3657917"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74179" name="Rectangle 3"/>
          <p:cNvSpPr>
            <a:spLocks noGrp="1" noChangeArrowheads="1"/>
          </p:cNvSpPr>
          <p:nvPr>
            <p:ph type="title"/>
          </p:nvPr>
        </p:nvSpPr>
        <p:spPr>
          <a:xfrm>
            <a:off x="228600" y="228600"/>
            <a:ext cx="3886200" cy="914400"/>
          </a:xfrm>
        </p:spPr>
        <p:txBody>
          <a:bodyPr/>
          <a:lstStyle/>
          <a:p>
            <a:pPr eaLnBrk="1" hangingPunct="1">
              <a:defRPr/>
            </a:pPr>
            <a:r>
              <a:rPr lang="en-US">
                <a:solidFill>
                  <a:schemeClr val="bg1"/>
                </a:solidFill>
              </a:rPr>
              <a:t>Design BMPs</a:t>
            </a:r>
          </a:p>
        </p:txBody>
      </p:sp>
      <p:sp>
        <p:nvSpPr>
          <p:cNvPr id="1074180" name="Rectangle 4"/>
          <p:cNvSpPr>
            <a:spLocks noGrp="1" noChangeArrowheads="1"/>
          </p:cNvSpPr>
          <p:nvPr>
            <p:ph type="body" idx="1"/>
          </p:nvPr>
        </p:nvSpPr>
        <p:spPr>
          <a:xfrm>
            <a:off x="228600" y="2057400"/>
            <a:ext cx="8763000" cy="4419600"/>
          </a:xfrm>
        </p:spPr>
        <p:txBody>
          <a:bodyPr>
            <a:noAutofit/>
          </a:bodyPr>
          <a:lstStyle/>
          <a:p>
            <a:pPr eaLnBrk="1" hangingPunct="1">
              <a:lnSpc>
                <a:spcPct val="90000"/>
              </a:lnSpc>
              <a:buClr>
                <a:schemeClr val="tx1"/>
              </a:buClr>
              <a:buFont typeface="Wingdings" pitchFamily="2" charset="2"/>
              <a:buNone/>
              <a:defRPr/>
            </a:pPr>
            <a:endParaRPr lang="en-US" dirty="0"/>
          </a:p>
          <a:p>
            <a:pPr eaLnBrk="1" hangingPunct="1">
              <a:lnSpc>
                <a:spcPct val="90000"/>
              </a:lnSpc>
              <a:buClr>
                <a:schemeClr val="tx1"/>
              </a:buClr>
              <a:defRPr/>
            </a:pPr>
            <a:r>
              <a:rPr lang="en-US" dirty="0"/>
              <a:t>Minimize disturbance (foot print) of project.</a:t>
            </a:r>
          </a:p>
          <a:p>
            <a:pPr eaLnBrk="1" hangingPunct="1">
              <a:lnSpc>
                <a:spcPct val="90000"/>
              </a:lnSpc>
              <a:buClr>
                <a:schemeClr val="tx1"/>
              </a:buClr>
              <a:buFont typeface="Wingdings" pitchFamily="2" charset="2"/>
              <a:buNone/>
              <a:defRPr/>
            </a:pPr>
            <a:endParaRPr lang="en-US" dirty="0"/>
          </a:p>
          <a:p>
            <a:pPr eaLnBrk="1" hangingPunct="1">
              <a:lnSpc>
                <a:spcPct val="90000"/>
              </a:lnSpc>
              <a:buClr>
                <a:schemeClr val="tx1"/>
              </a:buClr>
              <a:defRPr/>
            </a:pPr>
            <a:r>
              <a:rPr lang="en-US" dirty="0"/>
              <a:t>Maximize integration of existing land contours.</a:t>
            </a:r>
          </a:p>
          <a:p>
            <a:pPr eaLnBrk="1" hangingPunct="1">
              <a:lnSpc>
                <a:spcPct val="90000"/>
              </a:lnSpc>
              <a:buClr>
                <a:schemeClr val="tx1"/>
              </a:buClr>
              <a:buFont typeface="Wingdings" pitchFamily="2" charset="2"/>
              <a:buNone/>
              <a:defRPr/>
            </a:pPr>
            <a:endParaRPr lang="en-US" dirty="0"/>
          </a:p>
          <a:p>
            <a:pPr eaLnBrk="1" hangingPunct="1">
              <a:lnSpc>
                <a:spcPct val="90000"/>
              </a:lnSpc>
              <a:buClr>
                <a:schemeClr val="tx1"/>
              </a:buClr>
              <a:defRPr/>
            </a:pPr>
            <a:r>
              <a:rPr lang="en-US" dirty="0"/>
              <a:t>Minimize length and gradient of slopes.</a:t>
            </a:r>
          </a:p>
          <a:p>
            <a:pPr eaLnBrk="1" hangingPunct="1">
              <a:lnSpc>
                <a:spcPct val="90000"/>
              </a:lnSpc>
              <a:buClr>
                <a:schemeClr val="tx1"/>
              </a:buClr>
              <a:buFont typeface="Wingdings" pitchFamily="2" charset="2"/>
              <a:buNone/>
              <a:defRPr/>
            </a:pPr>
            <a:endParaRPr lang="en-US" dirty="0"/>
          </a:p>
          <a:p>
            <a:pPr eaLnBrk="1" hangingPunct="1">
              <a:lnSpc>
                <a:spcPct val="90000"/>
              </a:lnSpc>
              <a:buClr>
                <a:schemeClr val="tx1"/>
              </a:buClr>
              <a:defRPr/>
            </a:pPr>
            <a:r>
              <a:rPr lang="en-US" dirty="0"/>
              <a:t>Account for both onsite and offsite </a:t>
            </a:r>
            <a:r>
              <a:rPr lang="en-US" dirty="0" err="1"/>
              <a:t>stormwater</a:t>
            </a:r>
            <a:r>
              <a:rPr lang="en-US" dirty="0"/>
              <a:t> during construction.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Photo Editor Photo" r:id="rId3" imgW="9754445" imgH="7315834" progId="">
                  <p:embed/>
                </p:oleObj>
              </mc:Choice>
              <mc:Fallback>
                <p:oleObj name="Photo Editor Photo" r:id="rId3" imgW="9754445" imgH="7315834"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72131" name="Rectangle 3"/>
          <p:cNvSpPr>
            <a:spLocks noGrp="1" noChangeArrowheads="1"/>
          </p:cNvSpPr>
          <p:nvPr>
            <p:ph type="title"/>
          </p:nvPr>
        </p:nvSpPr>
        <p:spPr>
          <a:xfrm>
            <a:off x="304800" y="381000"/>
            <a:ext cx="4648200" cy="922338"/>
          </a:xfrm>
        </p:spPr>
        <p:txBody>
          <a:bodyPr/>
          <a:lstStyle/>
          <a:p>
            <a:pPr eaLnBrk="1" hangingPunct="1">
              <a:defRPr/>
            </a:pPr>
            <a:r>
              <a:rPr lang="en-US"/>
              <a:t>Procedural BMPs</a:t>
            </a:r>
          </a:p>
        </p:txBody>
      </p:sp>
      <p:sp>
        <p:nvSpPr>
          <p:cNvPr id="1072132" name="Rectangle 4"/>
          <p:cNvSpPr>
            <a:spLocks noGrp="1" noChangeArrowheads="1"/>
          </p:cNvSpPr>
          <p:nvPr>
            <p:ph type="body" idx="1"/>
          </p:nvPr>
        </p:nvSpPr>
        <p:spPr>
          <a:xfrm>
            <a:off x="152400" y="3048000"/>
            <a:ext cx="8763000" cy="3581400"/>
          </a:xfrm>
        </p:spPr>
        <p:txBody>
          <a:bodyPr/>
          <a:lstStyle/>
          <a:p>
            <a:pPr eaLnBrk="1" hangingPunct="1">
              <a:buClr>
                <a:schemeClr val="tx1"/>
              </a:buClr>
              <a:defRPr/>
            </a:pPr>
            <a:r>
              <a:rPr lang="en-US"/>
              <a:t>Time major soil disturbance for dry season</a:t>
            </a:r>
          </a:p>
          <a:p>
            <a:pPr eaLnBrk="1" hangingPunct="1">
              <a:buClr>
                <a:schemeClr val="tx1"/>
              </a:buClr>
              <a:buFont typeface="Wingdings" pitchFamily="2" charset="2"/>
              <a:buNone/>
              <a:defRPr/>
            </a:pPr>
            <a:endParaRPr lang="en-US"/>
          </a:p>
          <a:p>
            <a:pPr eaLnBrk="1" hangingPunct="1">
              <a:buClr>
                <a:schemeClr val="tx1"/>
              </a:buClr>
              <a:defRPr/>
            </a:pPr>
            <a:r>
              <a:rPr lang="en-US"/>
              <a:t>Complete project in phases</a:t>
            </a:r>
          </a:p>
          <a:p>
            <a:pPr eaLnBrk="1" hangingPunct="1">
              <a:buClr>
                <a:schemeClr val="tx1"/>
              </a:buClr>
              <a:buFont typeface="Wingdings" pitchFamily="2" charset="2"/>
              <a:buNone/>
              <a:defRPr/>
            </a:pPr>
            <a:endParaRPr lang="en-US"/>
          </a:p>
          <a:p>
            <a:pPr eaLnBrk="1" hangingPunct="1">
              <a:buClr>
                <a:schemeClr val="tx1"/>
              </a:buClr>
              <a:defRPr/>
            </a:pPr>
            <a:r>
              <a:rPr lang="en-US"/>
              <a:t>Integrate erosion control and construction schedules (they don’t have to conflict)</a:t>
            </a:r>
          </a:p>
          <a:p>
            <a:pPr eaLnBrk="1" hangingPunct="1">
              <a:buClr>
                <a:schemeClr val="tx1"/>
              </a:buClr>
              <a:buFont typeface="Wingdings" pitchFamily="2" charset="2"/>
              <a:buNone/>
              <a:defRPr/>
            </a:pPr>
            <a:endParaRPr lang="en-US"/>
          </a:p>
        </p:txBody>
      </p:sp>
      <p:sp>
        <p:nvSpPr>
          <p:cNvPr id="2053" name="AutoShape 5"/>
          <p:cNvSpPr>
            <a:spLocks noChangeArrowheads="1"/>
          </p:cNvSpPr>
          <p:nvPr/>
        </p:nvSpPr>
        <p:spPr bwMode="auto">
          <a:xfrm>
            <a:off x="8458200" y="3276600"/>
            <a:ext cx="685800" cy="381000"/>
          </a:xfrm>
          <a:prstGeom prst="roundRect">
            <a:avLst>
              <a:gd name="adj" fmla="val 16667"/>
            </a:avLst>
          </a:prstGeom>
          <a:solidFill>
            <a:srgbClr val="F26200"/>
          </a:solidFill>
          <a:ln w="9525">
            <a:noFill/>
            <a:round/>
            <a:headEnd/>
            <a:tailEnd/>
          </a:ln>
        </p:spPr>
        <p:txBody>
          <a:bodyPr wrap="none" anchor="ctr"/>
          <a:lstStyle/>
          <a:p>
            <a:pPr eaLnBrk="0" hangingPunct="0"/>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76227" name="Rectangle 3"/>
          <p:cNvSpPr>
            <a:spLocks noGrp="1" noChangeArrowheads="1"/>
          </p:cNvSpPr>
          <p:nvPr>
            <p:ph type="title"/>
          </p:nvPr>
        </p:nvSpPr>
        <p:spPr>
          <a:xfrm>
            <a:off x="304800" y="304800"/>
            <a:ext cx="3810000" cy="685800"/>
          </a:xfrm>
        </p:spPr>
        <p:txBody>
          <a:bodyPr>
            <a:normAutofit fontScale="90000"/>
          </a:bodyPr>
          <a:lstStyle/>
          <a:p>
            <a:pPr eaLnBrk="1" hangingPunct="1">
              <a:defRPr/>
            </a:pPr>
            <a:r>
              <a:rPr lang="en-US"/>
              <a:t>Physical BMPs</a:t>
            </a:r>
          </a:p>
        </p:txBody>
      </p:sp>
      <p:sp>
        <p:nvSpPr>
          <p:cNvPr id="1076228" name="Rectangle 4"/>
          <p:cNvSpPr>
            <a:spLocks noGrp="1" noChangeArrowheads="1"/>
          </p:cNvSpPr>
          <p:nvPr>
            <p:ph type="body" idx="1"/>
          </p:nvPr>
        </p:nvSpPr>
        <p:spPr>
          <a:xfrm>
            <a:off x="0" y="3505200"/>
            <a:ext cx="8763000" cy="3200400"/>
          </a:xfrm>
        </p:spPr>
        <p:txBody>
          <a:bodyPr/>
          <a:lstStyle/>
          <a:p>
            <a:pPr eaLnBrk="1" hangingPunct="1">
              <a:lnSpc>
                <a:spcPct val="90000"/>
              </a:lnSpc>
              <a:buClr>
                <a:schemeClr val="tx1"/>
              </a:buClr>
              <a:buFont typeface="Wingdings" pitchFamily="2" charset="2"/>
              <a:buNone/>
              <a:defRPr/>
            </a:pPr>
            <a:endParaRPr lang="en-US" dirty="0"/>
          </a:p>
          <a:p>
            <a:pPr eaLnBrk="1" hangingPunct="1">
              <a:lnSpc>
                <a:spcPct val="90000"/>
              </a:lnSpc>
              <a:buClr>
                <a:schemeClr val="tx1"/>
              </a:buClr>
              <a:defRPr/>
            </a:pPr>
            <a:r>
              <a:rPr lang="en-US" dirty="0"/>
              <a:t>Implementation of erosion &amp; sediment control practices in the field.</a:t>
            </a:r>
          </a:p>
          <a:p>
            <a:pPr eaLnBrk="1" hangingPunct="1">
              <a:lnSpc>
                <a:spcPct val="90000"/>
              </a:lnSpc>
              <a:buClr>
                <a:schemeClr val="tx1"/>
              </a:buClr>
              <a:buFont typeface="Wingdings" pitchFamily="2" charset="2"/>
              <a:buNone/>
              <a:defRPr/>
            </a:pPr>
            <a:endParaRPr lang="en-US" dirty="0"/>
          </a:p>
          <a:p>
            <a:pPr eaLnBrk="1" hangingPunct="1">
              <a:lnSpc>
                <a:spcPct val="90000"/>
              </a:lnSpc>
              <a:buClr>
                <a:schemeClr val="tx1"/>
              </a:buClr>
              <a:defRPr/>
            </a:pPr>
            <a:r>
              <a:rPr lang="en-US" dirty="0"/>
              <a:t>Must be a supplement to and not a replacement for design &amp; procedural BMPs.</a:t>
            </a:r>
          </a:p>
          <a:p>
            <a:pPr eaLnBrk="1" hangingPunct="1">
              <a:lnSpc>
                <a:spcPct val="90000"/>
              </a:lnSpc>
              <a:buClr>
                <a:schemeClr val="tx1"/>
              </a:buClr>
              <a:defRPr/>
            </a:pPr>
            <a:endParaRPr lang="en-US" dirty="0"/>
          </a:p>
          <a:p>
            <a:pPr eaLnBrk="1" hangingPunct="1">
              <a:lnSpc>
                <a:spcPct val="90000"/>
              </a:lnSpc>
              <a:buClr>
                <a:schemeClr val="tx1"/>
              </a:buClr>
              <a:defRPr/>
            </a:pP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C:\Users\alex\Pictures\best\Alder Creek 10-25-10 270 (18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1043458" name="Rectangle 2"/>
          <p:cNvSpPr>
            <a:spLocks noGrp="1" noChangeArrowheads="1"/>
          </p:cNvSpPr>
          <p:nvPr>
            <p:ph type="title"/>
          </p:nvPr>
        </p:nvSpPr>
        <p:spPr>
          <a:xfrm>
            <a:off x="609600" y="0"/>
            <a:ext cx="7772400" cy="1143000"/>
          </a:xfrm>
        </p:spPr>
        <p:txBody>
          <a:bodyPr/>
          <a:lstStyle/>
          <a:p>
            <a:pPr eaLnBrk="1" hangingPunct="1">
              <a:defRPr/>
            </a:pPr>
            <a:r>
              <a:rPr lang="en-US" sz="4800" b="1" dirty="0">
                <a:effectLst>
                  <a:outerShdw blurRad="38100" dist="38100" dir="2700000" algn="tl">
                    <a:srgbClr val="000000">
                      <a:alpha val="43137"/>
                    </a:srgbClr>
                  </a:outerShdw>
                </a:effectLst>
              </a:rPr>
              <a:t>General Principles</a:t>
            </a:r>
          </a:p>
        </p:txBody>
      </p:sp>
      <p:sp>
        <p:nvSpPr>
          <p:cNvPr id="1043459" name="Rectangle 3"/>
          <p:cNvSpPr>
            <a:spLocks noGrp="1" noChangeArrowheads="1"/>
          </p:cNvSpPr>
          <p:nvPr>
            <p:ph type="body" sz="half" idx="1"/>
          </p:nvPr>
        </p:nvSpPr>
        <p:spPr>
          <a:xfrm>
            <a:off x="228600" y="4267200"/>
            <a:ext cx="8915400" cy="2590800"/>
          </a:xfrm>
        </p:spPr>
        <p:txBody>
          <a:bodyPr>
            <a:noAutofit/>
          </a:bodyPr>
          <a:lstStyle/>
          <a:p>
            <a:pPr eaLnBrk="1" hangingPunct="1">
              <a:buClr>
                <a:schemeClr val="tx2"/>
              </a:buClr>
              <a:defRPr/>
            </a:pPr>
            <a:r>
              <a:rPr lang="en-US" sz="2800" b="1" dirty="0">
                <a:effectLst>
                  <a:outerShdw blurRad="38100" dist="38100" dir="2700000" algn="tl">
                    <a:srgbClr val="000000">
                      <a:alpha val="43137"/>
                    </a:srgbClr>
                  </a:outerShdw>
                </a:effectLst>
              </a:rPr>
              <a:t>Retain duff layer,  tundra, native topsoil &amp; vegetation</a:t>
            </a:r>
          </a:p>
          <a:p>
            <a:pPr eaLnBrk="1" hangingPunct="1">
              <a:buClr>
                <a:schemeClr val="tx2"/>
              </a:buClr>
              <a:defRPr/>
            </a:pPr>
            <a:r>
              <a:rPr lang="en-US" sz="2800" b="1" dirty="0">
                <a:effectLst>
                  <a:outerShdw blurRad="38100" dist="38100" dir="2700000" algn="tl">
                    <a:srgbClr val="000000">
                      <a:alpha val="43137"/>
                    </a:srgbClr>
                  </a:outerShdw>
                </a:effectLst>
              </a:rPr>
              <a:t>Source control: preventing erosion is easier and cheaper than managing sediment</a:t>
            </a:r>
          </a:p>
          <a:p>
            <a:pPr eaLnBrk="1" hangingPunct="1">
              <a:buClr>
                <a:schemeClr val="tx2"/>
              </a:buClr>
              <a:defRPr/>
            </a:pPr>
            <a:r>
              <a:rPr lang="en-US" sz="2800" b="1" dirty="0">
                <a:effectLst>
                  <a:outerShdw blurRad="38100" dist="38100" dir="2700000" algn="tl">
                    <a:srgbClr val="000000">
                      <a:alpha val="43137"/>
                    </a:srgbClr>
                  </a:outerShdw>
                </a:effectLst>
              </a:rPr>
              <a:t>Divert run-on / runoff</a:t>
            </a:r>
          </a:p>
          <a:p>
            <a:pPr eaLnBrk="1" hangingPunct="1">
              <a:buClr>
                <a:schemeClr val="tx2"/>
              </a:buClr>
              <a:defRPr/>
            </a:pPr>
            <a:r>
              <a:rPr lang="en-US" sz="2800" b="1" dirty="0">
                <a:effectLst>
                  <a:outerShdw blurRad="38100" dist="38100" dir="2700000" algn="tl">
                    <a:srgbClr val="000000">
                      <a:alpha val="43137"/>
                    </a:srgbClr>
                  </a:outerShdw>
                </a:effectLst>
              </a:rPr>
              <a:t>Creativity is a BMP</a:t>
            </a:r>
          </a:p>
          <a:p>
            <a:pPr algn="r" eaLnBrk="1" hangingPunct="1">
              <a:buFont typeface="Wingdings" pitchFamily="2" charset="2"/>
              <a:buNone/>
              <a:defRPr/>
            </a:pPr>
            <a:endParaRPr lang="en-US" sz="2800" dirty="0">
              <a:solidFill>
                <a:srgbClr val="FF9900"/>
              </a:solidFill>
              <a:effectLst>
                <a:outerShdw blurRad="38100" dist="38100" dir="2700000" algn="tl">
                  <a:srgbClr val="000000">
                    <a:alpha val="43137"/>
                  </a:srgbClr>
                </a:outerShdw>
              </a:effectLst>
            </a:endParaRPr>
          </a:p>
          <a:p>
            <a:pPr algn="r" eaLnBrk="1" hangingPunct="1">
              <a:buFont typeface="Wingdings" pitchFamily="2" charset="2"/>
              <a:buNone/>
              <a:defRPr/>
            </a:pPr>
            <a:endParaRPr lang="en-US" sz="2800" dirty="0">
              <a:effectLst>
                <a:outerShdw blurRad="38100" dist="38100" dir="2700000" algn="tl">
                  <a:srgbClr val="000000">
                    <a:alpha val="43137"/>
                  </a:srgbClr>
                </a:outerShdw>
              </a:effectLs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Rescue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4755" name="Text Box 3"/>
          <p:cNvSpPr txBox="1">
            <a:spLocks noChangeArrowheads="1"/>
          </p:cNvSpPr>
          <p:nvPr/>
        </p:nvSpPr>
        <p:spPr bwMode="auto">
          <a:xfrm>
            <a:off x="457200" y="152400"/>
            <a:ext cx="8247063" cy="1066800"/>
          </a:xfrm>
          <a:prstGeom prst="rect">
            <a:avLst/>
          </a:prstGeom>
          <a:noFill/>
          <a:ln w="9525">
            <a:noFill/>
            <a:miter lim="800000"/>
            <a:headEnd/>
            <a:tailEnd/>
          </a:ln>
        </p:spPr>
        <p:txBody>
          <a:bodyPr wrap="none">
            <a:spAutoFit/>
          </a:bodyPr>
          <a:lstStyle/>
          <a:p>
            <a:pPr algn="ctr"/>
            <a:r>
              <a:rPr lang="en-US" sz="3200">
                <a:latin typeface="Times New Roman" pitchFamily="18" charset="0"/>
              </a:rPr>
              <a:t>BMP’s and your SWPPP should consider designs</a:t>
            </a:r>
          </a:p>
          <a:p>
            <a:pPr algn="ctr"/>
            <a:r>
              <a:rPr lang="en-US" sz="3200">
                <a:latin typeface="Times New Roman" pitchFamily="18" charset="0"/>
              </a:rPr>
              <a:t>to exceed your sites conditions.</a:t>
            </a:r>
          </a:p>
        </p:txBody>
      </p:sp>
      <p:pic>
        <p:nvPicPr>
          <p:cNvPr id="1045508" name="Picture 4" descr="Rescue4"/>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5508"/>
                                        </p:tgtEl>
                                        <p:attrNameLst>
                                          <p:attrName>style.visibility</p:attrName>
                                        </p:attrNameLst>
                                      </p:cBhvr>
                                      <p:to>
                                        <p:strVal val="visible"/>
                                      </p:to>
                                    </p:set>
                                    <p:animEffect transition="in" filter="fade">
                                      <p:cBhvr>
                                        <p:cTn id="7" dur="2000"/>
                                        <p:tgtEl>
                                          <p:spTgt spid="1045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Rescue7"/>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75779" name="Text Box 3"/>
          <p:cNvSpPr txBox="1">
            <a:spLocks noChangeArrowheads="1"/>
          </p:cNvSpPr>
          <p:nvPr/>
        </p:nvSpPr>
        <p:spPr bwMode="auto">
          <a:xfrm>
            <a:off x="2803525" y="0"/>
            <a:ext cx="6340475" cy="1190625"/>
          </a:xfrm>
          <a:prstGeom prst="rect">
            <a:avLst/>
          </a:prstGeom>
          <a:solidFill>
            <a:srgbClr val="808080">
              <a:alpha val="74117"/>
            </a:srgbClr>
          </a:solidFill>
          <a:ln w="9525">
            <a:noFill/>
            <a:miter lim="800000"/>
            <a:headEnd/>
            <a:tailEnd/>
          </a:ln>
        </p:spPr>
        <p:txBody>
          <a:bodyPr>
            <a:spAutoFit/>
          </a:bodyPr>
          <a:lstStyle/>
          <a:p>
            <a:pPr algn="ctr"/>
            <a:r>
              <a:rPr lang="en-US" sz="3600">
                <a:latin typeface="Times New Roman" pitchFamily="18" charset="0"/>
              </a:rPr>
              <a:t>Much Cheaper to start with</a:t>
            </a:r>
          </a:p>
          <a:p>
            <a:pPr algn="ctr"/>
            <a:r>
              <a:rPr lang="en-US" sz="3600">
                <a:latin typeface="Times New Roman" pitchFamily="18" charset="0"/>
              </a:rPr>
              <a:t> the right BMP first</a:t>
            </a:r>
          </a:p>
        </p:txBody>
      </p:sp>
      <p:pic>
        <p:nvPicPr>
          <p:cNvPr id="1046532" name="Picture 4" descr="Rescue9"/>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75781" name="Text Box 5"/>
          <p:cNvSpPr txBox="1">
            <a:spLocks noChangeArrowheads="1"/>
          </p:cNvSpPr>
          <p:nvPr/>
        </p:nvSpPr>
        <p:spPr bwMode="auto">
          <a:xfrm>
            <a:off x="76200" y="152400"/>
            <a:ext cx="9037667" cy="1077218"/>
          </a:xfrm>
          <a:prstGeom prst="rect">
            <a:avLst/>
          </a:prstGeom>
          <a:noFill/>
          <a:ln w="9525">
            <a:noFill/>
            <a:miter lim="800000"/>
            <a:headEnd/>
            <a:tailEnd/>
          </a:ln>
        </p:spPr>
        <p:txBody>
          <a:bodyPr wrap="none">
            <a:spAutoFit/>
          </a:bodyPr>
          <a:lstStyle/>
          <a:p>
            <a:pPr algn="ctr"/>
            <a:r>
              <a:rPr lang="en-US" sz="3200" b="1" dirty="0">
                <a:solidFill>
                  <a:schemeClr val="bg1"/>
                </a:solidFill>
              </a:rPr>
              <a:t>BMP’s should meet &amp; exceed designed performance</a:t>
            </a:r>
          </a:p>
          <a:p>
            <a:pPr algn="ctr"/>
            <a:r>
              <a:rPr lang="en-US" sz="3200" b="1" dirty="0">
                <a:solidFill>
                  <a:schemeClr val="bg1"/>
                </a:solidFill>
              </a:rPr>
              <a:t>goals or outlast the strongest, longest storm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6532"/>
                                        </p:tgtEl>
                                        <p:attrNameLst>
                                          <p:attrName>style.visibility</p:attrName>
                                        </p:attrNameLst>
                                      </p:cBhvr>
                                      <p:to>
                                        <p:strVal val="visible"/>
                                      </p:to>
                                    </p:set>
                                    <p:animEffect transition="in" filter="fade">
                                      <p:cBhvr>
                                        <p:cTn id="7" dur="2000"/>
                                        <p:tgtEl>
                                          <p:spTgt spid="1046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orest II 057"/>
          <p:cNvPicPr>
            <a:picLocks noGrp="1" noChangeAspect="1" noChangeArrowheads="1"/>
          </p:cNvPicPr>
          <p:nvPr>
            <p:ph sz="half" idx="2"/>
          </p:nvPr>
        </p:nvPicPr>
        <p:blipFill>
          <a:blip r:embed="rId2" cstate="email">
            <a:lum bright="-42000" contrast="5000"/>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1044483" name="Rectangle 3"/>
          <p:cNvSpPr>
            <a:spLocks noGrp="1" noChangeArrowheads="1"/>
          </p:cNvSpPr>
          <p:nvPr>
            <p:ph type="body" sz="half" idx="1"/>
          </p:nvPr>
        </p:nvSpPr>
        <p:spPr>
          <a:xfrm>
            <a:off x="-152400" y="381000"/>
            <a:ext cx="9144000" cy="4343400"/>
          </a:xfrm>
        </p:spPr>
        <p:txBody>
          <a:bodyPr>
            <a:noAutofit/>
          </a:bodyPr>
          <a:lstStyle/>
          <a:p>
            <a:pPr marL="609600" indent="-609600" algn="ctr" eaLnBrk="1" hangingPunct="1">
              <a:buFont typeface="Wingdings" pitchFamily="2" charset="2"/>
              <a:buNone/>
              <a:defRPr/>
            </a:pPr>
            <a:r>
              <a:rPr lang="en-US" sz="4000" b="1" dirty="0">
                <a:effectLst>
                  <a:outerShdw blurRad="38100" dist="38100" dir="2700000" algn="tl">
                    <a:srgbClr val="000000">
                      <a:alpha val="43137"/>
                    </a:srgbClr>
                  </a:outerShdw>
                </a:effectLst>
              </a:rPr>
              <a:t>	Two Main Categories of BMPs in Stormwater &amp; Erosion Control Manuals   </a:t>
            </a:r>
          </a:p>
          <a:p>
            <a:pPr marL="609600" indent="-609600" eaLnBrk="1" hangingPunct="1">
              <a:buFont typeface="Wingdings" pitchFamily="2" charset="2"/>
              <a:buNone/>
              <a:defRPr/>
            </a:pPr>
            <a:endParaRPr lang="en-US" sz="4000" b="1" dirty="0">
              <a:effectLst>
                <a:outerShdw blurRad="38100" dist="38100" dir="2700000" algn="tl">
                  <a:srgbClr val="000000">
                    <a:alpha val="43137"/>
                  </a:srgbClr>
                </a:outerShdw>
              </a:effectLst>
            </a:endParaRPr>
          </a:p>
          <a:p>
            <a:pPr marL="609600" indent="-609600" eaLnBrk="1" hangingPunct="1">
              <a:buClr>
                <a:schemeClr val="tx2"/>
              </a:buClr>
              <a:buNone/>
              <a:defRPr/>
            </a:pPr>
            <a:r>
              <a:rPr lang="en-US" sz="4000" b="1" dirty="0">
                <a:effectLst>
                  <a:outerShdw blurRad="38100" dist="38100" dir="2700000" algn="tl">
                    <a:srgbClr val="000000">
                      <a:alpha val="43137"/>
                    </a:srgbClr>
                  </a:outerShdw>
                </a:effectLst>
              </a:rPr>
              <a:t>  Source Control BMPs</a:t>
            </a:r>
          </a:p>
          <a:p>
            <a:pPr marL="609600" indent="-609600" eaLnBrk="1" hangingPunct="1">
              <a:buClr>
                <a:schemeClr val="tx2"/>
              </a:buClr>
              <a:buFont typeface="Wingdings" pitchFamily="2" charset="2"/>
              <a:buNone/>
              <a:defRPr/>
            </a:pPr>
            <a:r>
              <a:rPr lang="en-US" sz="4000" b="1" dirty="0">
                <a:effectLst>
                  <a:outerShdw blurRad="38100" dist="38100" dir="2700000" algn="tl">
                    <a:srgbClr val="000000">
                      <a:alpha val="43137"/>
                    </a:srgbClr>
                  </a:outerShdw>
                </a:effectLst>
              </a:rPr>
              <a:t>		- Prevent the Problem</a:t>
            </a:r>
          </a:p>
          <a:p>
            <a:pPr marL="609600" indent="-609600" eaLnBrk="1" hangingPunct="1">
              <a:buClr>
                <a:schemeClr val="tx2"/>
              </a:buClr>
              <a:buNone/>
              <a:defRPr/>
            </a:pPr>
            <a:r>
              <a:rPr lang="en-US" sz="4000" b="1" dirty="0">
                <a:effectLst>
                  <a:outerShdw blurRad="38100" dist="38100" dir="2700000" algn="tl">
                    <a:srgbClr val="000000">
                      <a:alpha val="43137"/>
                    </a:srgbClr>
                  </a:outerShdw>
                </a:effectLst>
              </a:rPr>
              <a:t>  Runoff Conveyance &amp; Treatment BMPs</a:t>
            </a:r>
          </a:p>
          <a:p>
            <a:pPr marL="990600" lvl="1" indent="-533400" eaLnBrk="1" hangingPunct="1">
              <a:buClr>
                <a:schemeClr val="tx2"/>
              </a:buClr>
              <a:buNone/>
              <a:defRPr/>
            </a:pPr>
            <a:r>
              <a:rPr lang="en-US" sz="4000" b="1" dirty="0">
                <a:effectLst>
                  <a:outerShdw blurRad="38100" dist="38100" dir="2700000" algn="tl">
                    <a:srgbClr val="000000">
                      <a:alpha val="43137"/>
                    </a:srgbClr>
                  </a:outerShdw>
                </a:effectLst>
              </a:rPr>
              <a:t>	-Control Flows On &amp; Around Your Site</a:t>
            </a:r>
          </a:p>
          <a:p>
            <a:pPr marL="990600" lvl="1" indent="-533400" eaLnBrk="1" hangingPunct="1">
              <a:buClr>
                <a:schemeClr val="tx2"/>
              </a:buClr>
              <a:buNone/>
              <a:defRPr/>
            </a:pPr>
            <a:r>
              <a:rPr lang="en-US" sz="4000" b="1" dirty="0">
                <a:effectLst>
                  <a:outerShdw blurRad="38100" dist="38100" dir="2700000" algn="tl">
                    <a:srgbClr val="000000">
                      <a:alpha val="43137"/>
                    </a:srgbClr>
                  </a:outerShdw>
                </a:effectLst>
              </a:rPr>
              <a:t>	-Treat the Problem</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PHX\PHX 010.jpg"/>
          <p:cNvPicPr>
            <a:picLocks noChangeAspect="1" noChangeArrowheads="1"/>
          </p:cNvPicPr>
          <p:nvPr/>
        </p:nvPicPr>
        <p:blipFill>
          <a:blip r:embed="rId3" cstate="email">
            <a:lum bright="-27000"/>
            <a:extLst>
              <a:ext uri="{28A0092B-C50C-407E-A947-70E740481C1C}">
                <a14:useLocalDpi xmlns:a14="http://schemas.microsoft.com/office/drawing/2010/main"/>
              </a:ext>
            </a:extLst>
          </a:blip>
          <a:srcRect/>
          <a:stretch>
            <a:fillRect/>
          </a:stretch>
        </p:blipFill>
        <p:spPr bwMode="auto">
          <a:xfrm>
            <a:off x="0" y="0"/>
            <a:ext cx="9211873" cy="6858000"/>
          </a:xfrm>
          <a:prstGeom prst="rect">
            <a:avLst/>
          </a:prstGeom>
          <a:noFill/>
          <a:scene3d>
            <a:camera prst="orthographicFront">
              <a:rot lat="0" lon="0" rev="0"/>
            </a:camera>
            <a:lightRig rig="threePt" dir="t"/>
          </a:scene3d>
        </p:spPr>
      </p:pic>
      <p:sp>
        <p:nvSpPr>
          <p:cNvPr id="2" name="Rectangle 1"/>
          <p:cNvSpPr/>
          <p:nvPr/>
        </p:nvSpPr>
        <p:spPr>
          <a:xfrm>
            <a:off x="533400" y="1477712"/>
            <a:ext cx="8077200" cy="5262979"/>
          </a:xfrm>
          <a:prstGeom prst="rect">
            <a:avLst/>
          </a:prstGeom>
        </p:spPr>
        <p:txBody>
          <a:bodyPr wrap="square">
            <a:spAutoFit/>
          </a:bodyPr>
          <a:lstStyle/>
          <a:p>
            <a:pPr marL="457200" indent="-457200" eaLnBrk="0" hangingPunct="0">
              <a:buFont typeface="+mj-lt"/>
              <a:buAutoNum type="arabicPeriod"/>
              <a:defRPr/>
            </a:pPr>
            <a:r>
              <a:rPr lang="en-US" sz="2400" dirty="0">
                <a:effectLst>
                  <a:outerShdw blurRad="38100" dist="38100" dir="2700000" algn="tl">
                    <a:srgbClr val="000000">
                      <a:alpha val="43137"/>
                    </a:srgbClr>
                  </a:outerShdw>
                </a:effectLst>
                <a:cs typeface="+mn-cs"/>
              </a:rPr>
              <a:t>Minimize disturbed area and protect natural features and soil</a:t>
            </a:r>
          </a:p>
          <a:p>
            <a:pPr marL="457200" indent="-457200" eaLnBrk="0" hangingPunct="0">
              <a:buFont typeface="+mj-lt"/>
              <a:buAutoNum type="arabicPeriod"/>
              <a:defRPr/>
            </a:pPr>
            <a:r>
              <a:rPr lang="en-US" sz="2400" dirty="0">
                <a:effectLst>
                  <a:outerShdw blurRad="38100" dist="38100" dir="2700000" algn="tl">
                    <a:srgbClr val="000000">
                      <a:alpha val="43137"/>
                    </a:srgbClr>
                  </a:outerShdw>
                </a:effectLst>
                <a:cs typeface="+mn-cs"/>
              </a:rPr>
              <a:t>Phase construction activity</a:t>
            </a:r>
          </a:p>
          <a:p>
            <a:pPr marL="457200" indent="-457200" eaLnBrk="0" hangingPunct="0">
              <a:buFont typeface="+mj-lt"/>
              <a:buAutoNum type="arabicPeriod"/>
              <a:defRPr/>
            </a:pPr>
            <a:r>
              <a:rPr lang="en-US" sz="2400" dirty="0">
                <a:effectLst>
                  <a:outerShdw blurRad="38100" dist="38100" dir="2700000" algn="tl">
                    <a:srgbClr val="000000">
                      <a:alpha val="43137"/>
                    </a:srgbClr>
                  </a:outerShdw>
                </a:effectLst>
                <a:cs typeface="+mn-cs"/>
              </a:rPr>
              <a:t>Control stormwater flowing onto and through the project</a:t>
            </a:r>
          </a:p>
          <a:p>
            <a:pPr marL="457200" indent="-457200" eaLnBrk="0" hangingPunct="0">
              <a:buFont typeface="+mj-lt"/>
              <a:buAutoNum type="arabicPeriod"/>
              <a:defRPr/>
            </a:pPr>
            <a:r>
              <a:rPr lang="en-US" sz="2400" dirty="0">
                <a:effectLst>
                  <a:outerShdw blurRad="38100" dist="38100" dir="2700000" algn="tl">
                    <a:srgbClr val="000000">
                      <a:alpha val="43137"/>
                    </a:srgbClr>
                  </a:outerShdw>
                </a:effectLst>
                <a:cs typeface="+mn-cs"/>
              </a:rPr>
              <a:t>Stabilize soils promptly</a:t>
            </a:r>
          </a:p>
          <a:p>
            <a:pPr marL="457200" indent="-457200" eaLnBrk="0" hangingPunct="0">
              <a:buFont typeface="+mj-lt"/>
              <a:buAutoNum type="arabicPeriod"/>
              <a:defRPr/>
            </a:pPr>
            <a:r>
              <a:rPr lang="en-US" sz="2400" dirty="0">
                <a:effectLst>
                  <a:outerShdw blurRad="38100" dist="38100" dir="2700000" algn="tl">
                    <a:srgbClr val="000000">
                      <a:alpha val="43137"/>
                    </a:srgbClr>
                  </a:outerShdw>
                </a:effectLst>
                <a:cs typeface="+mn-cs"/>
              </a:rPr>
              <a:t>Protect slopes</a:t>
            </a:r>
          </a:p>
          <a:p>
            <a:pPr eaLnBrk="0" hangingPunct="0">
              <a:defRPr/>
            </a:pPr>
            <a:endParaRPr lang="en-US" sz="2000" dirty="0">
              <a:effectLst>
                <a:outerShdw blurRad="38100" dist="38100" dir="2700000" algn="tl">
                  <a:srgbClr val="000000">
                    <a:alpha val="43137"/>
                  </a:srgbClr>
                </a:outerShdw>
              </a:effectLst>
              <a:cs typeface="+mn-cs"/>
            </a:endParaRPr>
          </a:p>
          <a:p>
            <a:pPr eaLnBrk="0" hangingPunct="0">
              <a:defRPr/>
            </a:pPr>
            <a:r>
              <a:rPr lang="en-US" sz="3200" i="1" dirty="0">
                <a:effectLst>
                  <a:outerShdw blurRad="38100" dist="38100" dir="2700000" algn="tl">
                    <a:srgbClr val="000000">
                      <a:alpha val="43137"/>
                    </a:srgbClr>
                  </a:outerShdw>
                </a:effectLst>
                <a:cs typeface="+mn-cs"/>
              </a:rPr>
              <a:t>Sediment Controls (the second line of defense)</a:t>
            </a:r>
          </a:p>
          <a:p>
            <a:pPr eaLnBrk="0" hangingPunct="0">
              <a:defRPr/>
            </a:pPr>
            <a:endParaRPr lang="en-US" sz="2000" dirty="0">
              <a:effectLst>
                <a:outerShdw blurRad="38100" dist="38100" dir="2700000" algn="tl">
                  <a:srgbClr val="000000">
                    <a:alpha val="43137"/>
                  </a:srgbClr>
                </a:outerShdw>
              </a:effectLst>
              <a:cs typeface="+mn-cs"/>
            </a:endParaRPr>
          </a:p>
          <a:p>
            <a:pPr marL="457200" indent="-457200" eaLnBrk="0" hangingPunct="0">
              <a:buFont typeface="+mj-lt"/>
              <a:buAutoNum type="arabicPeriod" startAt="6"/>
              <a:defRPr/>
            </a:pPr>
            <a:r>
              <a:rPr lang="en-US" sz="2400" dirty="0">
                <a:effectLst>
                  <a:outerShdw blurRad="38100" dist="38100" dir="2700000" algn="tl">
                    <a:srgbClr val="000000">
                      <a:alpha val="43137"/>
                    </a:srgbClr>
                  </a:outerShdw>
                </a:effectLst>
                <a:cs typeface="+mn-cs"/>
              </a:rPr>
              <a:t>Protect storm drain inlets</a:t>
            </a:r>
          </a:p>
          <a:p>
            <a:pPr marL="457200" indent="-457200" eaLnBrk="0" hangingPunct="0">
              <a:buFont typeface="+mj-lt"/>
              <a:buAutoNum type="arabicPeriod" startAt="6"/>
              <a:defRPr/>
            </a:pPr>
            <a:r>
              <a:rPr lang="en-US" sz="2400" dirty="0">
                <a:effectLst>
                  <a:outerShdw blurRad="38100" dist="38100" dir="2700000" algn="tl">
                    <a:srgbClr val="000000">
                      <a:alpha val="43137"/>
                    </a:srgbClr>
                  </a:outerShdw>
                </a:effectLst>
                <a:cs typeface="+mn-cs"/>
              </a:rPr>
              <a:t>Establish perimeter controls</a:t>
            </a:r>
          </a:p>
          <a:p>
            <a:pPr marL="457200" indent="-457200" eaLnBrk="0" hangingPunct="0">
              <a:buFont typeface="+mj-lt"/>
              <a:buAutoNum type="arabicPeriod" startAt="6"/>
              <a:defRPr/>
            </a:pPr>
            <a:r>
              <a:rPr lang="en-US" sz="2400" dirty="0">
                <a:effectLst>
                  <a:outerShdw blurRad="38100" dist="38100" dir="2700000" algn="tl">
                    <a:srgbClr val="000000">
                      <a:alpha val="43137"/>
                    </a:srgbClr>
                  </a:outerShdw>
                </a:effectLst>
                <a:cs typeface="+mn-cs"/>
              </a:rPr>
              <a:t>Retain sediment on-site and control dewatering practices</a:t>
            </a:r>
          </a:p>
          <a:p>
            <a:pPr marL="457200" indent="-457200" eaLnBrk="0" hangingPunct="0">
              <a:buFont typeface="+mj-lt"/>
              <a:buAutoNum type="arabicPeriod" startAt="6"/>
              <a:defRPr/>
            </a:pPr>
            <a:r>
              <a:rPr lang="en-US" sz="2400" dirty="0">
                <a:effectLst>
                  <a:outerShdw blurRad="38100" dist="38100" dir="2700000" algn="tl">
                    <a:srgbClr val="000000">
                      <a:alpha val="43137"/>
                    </a:srgbClr>
                  </a:outerShdw>
                </a:effectLst>
                <a:cs typeface="+mn-cs"/>
              </a:rPr>
              <a:t>Establish stabilized construction exits</a:t>
            </a:r>
          </a:p>
          <a:p>
            <a:pPr marL="457200" indent="-457200" eaLnBrk="0" hangingPunct="0">
              <a:buFont typeface="+mj-lt"/>
              <a:buAutoNum type="arabicPeriod" startAt="6"/>
              <a:defRPr/>
            </a:pPr>
            <a:r>
              <a:rPr lang="en-US" sz="2400" dirty="0">
                <a:effectLst>
                  <a:outerShdw blurRad="38100" dist="38100" dir="2700000" algn="tl">
                    <a:srgbClr val="000000">
                      <a:alpha val="43137"/>
                    </a:srgbClr>
                  </a:outerShdw>
                </a:effectLst>
                <a:cs typeface="+mn-cs"/>
              </a:rPr>
              <a:t>Inspect and maintain controls</a:t>
            </a:r>
          </a:p>
        </p:txBody>
      </p:sp>
      <p:sp>
        <p:nvSpPr>
          <p:cNvPr id="3" name="Rectangle 2"/>
          <p:cNvSpPr/>
          <p:nvPr/>
        </p:nvSpPr>
        <p:spPr>
          <a:xfrm>
            <a:off x="762000" y="282490"/>
            <a:ext cx="8382000" cy="1077913"/>
          </a:xfrm>
          <a:prstGeom prst="rect">
            <a:avLst/>
          </a:prstGeom>
        </p:spPr>
        <p:txBody>
          <a:bodyPr>
            <a:spAutoFit/>
          </a:bodyPr>
          <a:lstStyle/>
          <a:p>
            <a:pPr eaLnBrk="0" hangingPunct="0">
              <a:defRPr/>
            </a:pPr>
            <a:r>
              <a:rPr lang="en-US" sz="3200" i="1" dirty="0">
                <a:effectLst>
                  <a:outerShdw blurRad="38100" dist="38100" dir="2700000" algn="tl">
                    <a:srgbClr val="000000">
                      <a:alpha val="43137"/>
                    </a:srgbClr>
                  </a:outerShdw>
                </a:effectLst>
                <a:cs typeface="+mn-cs"/>
              </a:rPr>
              <a:t>Erosion Control (keeping the dirt in place) &amp;</a:t>
            </a:r>
          </a:p>
          <a:p>
            <a:pPr eaLnBrk="0" hangingPunct="0">
              <a:defRPr/>
            </a:pPr>
            <a:r>
              <a:rPr lang="en-US" sz="3200" i="1" dirty="0">
                <a:effectLst>
                  <a:outerShdw blurRad="38100" dist="38100" dir="2700000" algn="tl">
                    <a:srgbClr val="000000">
                      <a:alpha val="43137"/>
                    </a:srgbClr>
                  </a:outerShdw>
                </a:effectLst>
                <a:cs typeface="+mn-cs"/>
              </a:rPr>
              <a:t>Minimizing the Impact of Construction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Text Box 3"/>
          <p:cNvSpPr txBox="1">
            <a:spLocks noChangeArrowheads="1"/>
          </p:cNvSpPr>
          <p:nvPr/>
        </p:nvSpPr>
        <p:spPr bwMode="auto">
          <a:xfrm>
            <a:off x="5562600" y="1143000"/>
            <a:ext cx="3581400" cy="4801314"/>
          </a:xfrm>
          <a:prstGeom prst="rect">
            <a:avLst/>
          </a:prstGeom>
          <a:noFill/>
          <a:ln w="9525">
            <a:noFill/>
            <a:miter lim="800000"/>
            <a:headEnd/>
            <a:tailEnd/>
          </a:ln>
        </p:spPr>
        <p:txBody>
          <a:bodyPr wrap="square">
            <a:spAutoFit/>
          </a:bodyPr>
          <a:lstStyle/>
          <a:p>
            <a:pPr algn="ctr" eaLnBrk="0" hangingPunct="0">
              <a:spcBef>
                <a:spcPct val="50000"/>
              </a:spcBef>
            </a:pPr>
            <a:r>
              <a:rPr lang="en-US" sz="3600" dirty="0"/>
              <a:t>Guidance Differs from Place to Place &amp; Contracting Agency</a:t>
            </a:r>
          </a:p>
          <a:p>
            <a:pPr algn="ctr" eaLnBrk="0" hangingPunct="0">
              <a:spcBef>
                <a:spcPct val="50000"/>
              </a:spcBef>
            </a:pPr>
            <a:r>
              <a:rPr lang="en-US" sz="3600" dirty="0"/>
              <a:t>Check With Your Local Agency &amp; Owner</a:t>
            </a:r>
          </a:p>
        </p:txBody>
      </p:sp>
      <p:pic>
        <p:nvPicPr>
          <p:cNvPr id="6" name="Picture 5" descr="A map of the state of alaska&#10;&#10;AI-generated content may be incorrect.">
            <a:extLst>
              <a:ext uri="{FF2B5EF4-FFF2-40B4-BE49-F238E27FC236}">
                <a16:creationId xmlns:a16="http://schemas.microsoft.com/office/drawing/2014/main" id="{BB37AFA6-B2D2-C34E-ADE9-60C994B60851}"/>
              </a:ext>
            </a:extLst>
          </p:cNvPr>
          <p:cNvPicPr>
            <a:picLocks noChangeAspect="1"/>
          </p:cNvPicPr>
          <p:nvPr/>
        </p:nvPicPr>
        <p:blipFill>
          <a:blip r:embed="rId3"/>
          <a:stretch>
            <a:fillRect/>
          </a:stretch>
        </p:blipFill>
        <p:spPr>
          <a:xfrm>
            <a:off x="138793" y="940708"/>
            <a:ext cx="5542642" cy="5201556"/>
          </a:xfrm>
          <a:prstGeom prst="rect">
            <a:avLst/>
          </a:prstGeom>
        </p:spPr>
      </p:pic>
      <p:pic>
        <p:nvPicPr>
          <p:cNvPr id="7" name="Picture 6" descr="A close-up of a sign&#10;&#10;AI-generated content may be incorrect.">
            <a:extLst>
              <a:ext uri="{FF2B5EF4-FFF2-40B4-BE49-F238E27FC236}">
                <a16:creationId xmlns:a16="http://schemas.microsoft.com/office/drawing/2014/main" id="{317CE852-62D0-8504-412C-DBFF3FB534CA}"/>
              </a:ext>
            </a:extLst>
          </p:cNvPr>
          <p:cNvPicPr>
            <a:picLocks noChangeAspect="1"/>
          </p:cNvPicPr>
          <p:nvPr/>
        </p:nvPicPr>
        <p:blipFill>
          <a:blip r:embed="rId4"/>
          <a:stretch>
            <a:fillRect/>
          </a:stretch>
        </p:blipFill>
        <p:spPr>
          <a:xfrm>
            <a:off x="135844" y="56243"/>
            <a:ext cx="5584825" cy="6745514"/>
          </a:xfrm>
          <a:prstGeom prst="rect">
            <a:avLst/>
          </a:prstGeom>
        </p:spPr>
      </p:pic>
      <p:pic>
        <p:nvPicPr>
          <p:cNvPr id="8" name="Picture 7" descr="A cover of a book&#10;&#10;AI-generated content may be incorrect.">
            <a:extLst>
              <a:ext uri="{FF2B5EF4-FFF2-40B4-BE49-F238E27FC236}">
                <a16:creationId xmlns:a16="http://schemas.microsoft.com/office/drawing/2014/main" id="{C1CBA8E1-8E71-F07B-B74B-F99A9A8EE055}"/>
              </a:ext>
            </a:extLst>
          </p:cNvPr>
          <p:cNvPicPr>
            <a:picLocks noChangeAspect="1"/>
          </p:cNvPicPr>
          <p:nvPr/>
        </p:nvPicPr>
        <p:blipFill>
          <a:blip r:embed="rId5"/>
          <a:stretch>
            <a:fillRect/>
          </a:stretch>
        </p:blipFill>
        <p:spPr>
          <a:xfrm>
            <a:off x="347890" y="200025"/>
            <a:ext cx="5124450" cy="6457950"/>
          </a:xfrm>
          <a:prstGeom prst="rect">
            <a:avLst/>
          </a:prstGeom>
        </p:spPr>
      </p:pic>
      <p:pic>
        <p:nvPicPr>
          <p:cNvPr id="9" name="Picture 8" descr="A document with text on it&#10;&#10;AI-generated content may be incorrect.">
            <a:extLst>
              <a:ext uri="{FF2B5EF4-FFF2-40B4-BE49-F238E27FC236}">
                <a16:creationId xmlns:a16="http://schemas.microsoft.com/office/drawing/2014/main" id="{5A6BE6EA-3188-B605-EB3F-607EE92DABDA}"/>
              </a:ext>
            </a:extLst>
          </p:cNvPr>
          <p:cNvPicPr>
            <a:picLocks noChangeAspect="1"/>
          </p:cNvPicPr>
          <p:nvPr/>
        </p:nvPicPr>
        <p:blipFill>
          <a:blip r:embed="rId6"/>
          <a:stretch>
            <a:fillRect/>
          </a:stretch>
        </p:blipFill>
        <p:spPr>
          <a:xfrm>
            <a:off x="137433" y="134256"/>
            <a:ext cx="5574392" cy="6596743"/>
          </a:xfrm>
          <a:prstGeom prst="rect">
            <a:avLst/>
          </a:prstGeom>
        </p:spPr>
      </p:pic>
      <p:pic>
        <p:nvPicPr>
          <p:cNvPr id="10" name="Picture 9" descr="A brochure of a water management program&#10;&#10;AI-generated content may be incorrect.">
            <a:extLst>
              <a:ext uri="{FF2B5EF4-FFF2-40B4-BE49-F238E27FC236}">
                <a16:creationId xmlns:a16="http://schemas.microsoft.com/office/drawing/2014/main" id="{BABE3A10-2D7E-B2F2-C637-91C1C07965C0}"/>
              </a:ext>
            </a:extLst>
          </p:cNvPr>
          <p:cNvPicPr>
            <a:picLocks noChangeAspect="1"/>
          </p:cNvPicPr>
          <p:nvPr/>
        </p:nvPicPr>
        <p:blipFill>
          <a:blip r:embed="rId7"/>
          <a:stretch>
            <a:fillRect/>
          </a:stretch>
        </p:blipFill>
        <p:spPr>
          <a:xfrm>
            <a:off x="139598" y="130629"/>
            <a:ext cx="5577318" cy="64951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21105" y="76200"/>
            <a:ext cx="8229600" cy="762000"/>
          </a:xfrm>
        </p:spPr>
        <p:txBody>
          <a:bodyPr/>
          <a:lstStyle/>
          <a:p>
            <a:pPr>
              <a:defRPr/>
            </a:pPr>
            <a:r>
              <a:rPr lang="en-US" dirty="0"/>
              <a:t>Alaska Storm Water Guidance</a:t>
            </a:r>
          </a:p>
        </p:txBody>
      </p:sp>
      <p:sp>
        <p:nvSpPr>
          <p:cNvPr id="6147" name="Rectangle 3"/>
          <p:cNvSpPr>
            <a:spLocks noGrp="1" noChangeArrowheads="1"/>
          </p:cNvSpPr>
          <p:nvPr>
            <p:ph type="body" idx="1"/>
          </p:nvPr>
        </p:nvSpPr>
        <p:spPr>
          <a:xfrm>
            <a:off x="457200" y="1219200"/>
            <a:ext cx="8229600" cy="5029200"/>
          </a:xfrm>
        </p:spPr>
        <p:txBody>
          <a:bodyPr>
            <a:normAutofit fontScale="92500" lnSpcReduction="20000"/>
          </a:bodyPr>
          <a:lstStyle/>
          <a:p>
            <a:pPr>
              <a:lnSpc>
                <a:spcPct val="90000"/>
              </a:lnSpc>
              <a:buClr>
                <a:schemeClr val="tx1"/>
              </a:buClr>
              <a:defRPr/>
            </a:pPr>
            <a:r>
              <a:rPr lang="en-US" dirty="0"/>
              <a:t>ADEC Storm Water Guide</a:t>
            </a:r>
          </a:p>
          <a:p>
            <a:pPr lvl="1">
              <a:lnSpc>
                <a:spcPct val="90000"/>
              </a:lnSpc>
              <a:buClr>
                <a:schemeClr val="tx1"/>
              </a:buClr>
              <a:defRPr/>
            </a:pPr>
            <a:r>
              <a:rPr lang="en-US" dirty="0"/>
              <a:t>Program procedures</a:t>
            </a:r>
          </a:p>
          <a:p>
            <a:pPr lvl="1">
              <a:lnSpc>
                <a:spcPct val="90000"/>
              </a:lnSpc>
              <a:buClr>
                <a:schemeClr val="tx1"/>
              </a:buClr>
              <a:buFontTx/>
              <a:buNone/>
              <a:defRPr/>
            </a:pPr>
            <a:r>
              <a:rPr lang="en-US" dirty="0"/>
              <a:t>http://www.dec.state.ak.us/water/wnpspc/stormwater/Guidance.html</a:t>
            </a:r>
          </a:p>
          <a:p>
            <a:pPr>
              <a:lnSpc>
                <a:spcPct val="90000"/>
              </a:lnSpc>
              <a:buClr>
                <a:schemeClr val="tx1"/>
              </a:buClr>
              <a:defRPr/>
            </a:pPr>
            <a:r>
              <a:rPr lang="en-US" dirty="0"/>
              <a:t>DOT&amp;PF Alaska Storm Water Pollution Prevention Guide</a:t>
            </a:r>
          </a:p>
          <a:p>
            <a:pPr lvl="1">
              <a:lnSpc>
                <a:spcPct val="90000"/>
              </a:lnSpc>
              <a:buClr>
                <a:schemeClr val="tx1"/>
              </a:buClr>
              <a:defRPr/>
            </a:pPr>
            <a:r>
              <a:rPr lang="en-US" dirty="0"/>
              <a:t>Best Management Practices</a:t>
            </a:r>
          </a:p>
          <a:p>
            <a:pPr lvl="1">
              <a:lnSpc>
                <a:spcPct val="90000"/>
              </a:lnSpc>
              <a:buClr>
                <a:schemeClr val="tx1"/>
              </a:buClr>
              <a:defRPr/>
            </a:pPr>
            <a:r>
              <a:rPr lang="en-US" dirty="0"/>
              <a:t>Department-Specific Requirements</a:t>
            </a:r>
          </a:p>
          <a:p>
            <a:pPr lvl="1">
              <a:lnSpc>
                <a:spcPct val="90000"/>
              </a:lnSpc>
              <a:buClr>
                <a:schemeClr val="tx1"/>
              </a:buClr>
              <a:buFontTx/>
              <a:buNone/>
              <a:defRPr/>
            </a:pPr>
            <a:r>
              <a:rPr lang="en-US" dirty="0">
                <a:hlinkClick r:id="rId2">
                  <a:extLst>
                    <a:ext uri="{A12FA001-AC4F-418D-AE19-62706E023703}">
                      <ahyp:hlinkClr xmlns:ahyp="http://schemas.microsoft.com/office/drawing/2018/hyperlinkcolor" val="tx"/>
                    </a:ext>
                  </a:extLst>
                </a:hlinkClick>
              </a:rPr>
              <a:t>http://www.dot.state.ak.us/stwddes/desenviron/resources/stormwater.shtml</a:t>
            </a:r>
            <a:endParaRPr lang="en-US" dirty="0"/>
          </a:p>
          <a:p>
            <a:pPr>
              <a:lnSpc>
                <a:spcPct val="90000"/>
              </a:lnSpc>
              <a:buClr>
                <a:schemeClr val="tx1"/>
              </a:buClr>
              <a:defRPr/>
            </a:pPr>
            <a:r>
              <a:rPr lang="en-US" dirty="0"/>
              <a:t>AK-CESCL</a:t>
            </a:r>
          </a:p>
          <a:p>
            <a:pPr lvl="1">
              <a:lnSpc>
                <a:spcPct val="90000"/>
              </a:lnSpc>
              <a:buClr>
                <a:schemeClr val="tx1"/>
              </a:buClr>
              <a:defRPr/>
            </a:pPr>
            <a:r>
              <a:rPr lang="en-US" dirty="0"/>
              <a:t>Videos &amp; training documents</a:t>
            </a:r>
          </a:p>
          <a:p>
            <a:pPr marL="457200" lvl="1" indent="0">
              <a:lnSpc>
                <a:spcPct val="90000"/>
              </a:lnSpc>
              <a:buClr>
                <a:schemeClr val="tx1"/>
              </a:buClr>
              <a:buNone/>
              <a:defRPr/>
            </a:pPr>
            <a:r>
              <a:rPr lang="en-US" dirty="0"/>
              <a:t>ak-cescl.com</a:t>
            </a:r>
          </a:p>
          <a:p>
            <a:pPr lvl="1">
              <a:lnSpc>
                <a:spcPct val="90000"/>
              </a:lnSpc>
              <a:buClr>
                <a:schemeClr val="tx1"/>
              </a:buClr>
              <a:buFontTx/>
              <a:buNone/>
              <a:defRPr/>
            </a:pPr>
            <a:endParaRPr lang="en-US" dirty="0"/>
          </a:p>
          <a:p>
            <a:pPr lvl="1">
              <a:lnSpc>
                <a:spcPct val="90000"/>
              </a:lnSpc>
              <a:buClr>
                <a:schemeClr val="tx1"/>
              </a:buClr>
              <a:buFontTx/>
              <a:buNone/>
              <a:defRPr/>
            </a:pPr>
            <a:endParaRPr lang="en-US" dirty="0"/>
          </a:p>
          <a:p>
            <a:pPr lvl="1">
              <a:lnSpc>
                <a:spcPct val="90000"/>
              </a:lnSpc>
              <a:buClr>
                <a:schemeClr val="tx1"/>
              </a:buClr>
              <a:buFontTx/>
              <a:buNone/>
              <a:defRPr/>
            </a:pP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4" descr="W5-15-06 003"/>
          <p:cNvPicPr>
            <a:picLocks noChangeAspect="1" noChangeArrowheads="1"/>
          </p:cNvPicPr>
          <p:nvPr/>
        </p:nvPicPr>
        <p:blipFill>
          <a:blip r:embed="rId2" cstate="email">
            <a:lum bright="-31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654338" name="Rectangle 2"/>
          <p:cNvSpPr>
            <a:spLocks noGrp="1" noChangeArrowheads="1"/>
          </p:cNvSpPr>
          <p:nvPr>
            <p:ph type="title"/>
          </p:nvPr>
        </p:nvSpPr>
        <p:spPr>
          <a:xfrm>
            <a:off x="457200" y="0"/>
            <a:ext cx="8229600" cy="1371600"/>
          </a:xfrm>
        </p:spPr>
        <p:txBody>
          <a:bodyPr/>
          <a:lstStyle/>
          <a:p>
            <a:pPr eaLnBrk="1" hangingPunct="1">
              <a:defRPr/>
            </a:pPr>
            <a:r>
              <a:rPr lang="en-US" sz="4000" b="1" dirty="0">
                <a:effectLst>
                  <a:outerShdw blurRad="38100" dist="38100" dir="2700000" algn="tl">
                    <a:srgbClr val="000000">
                      <a:alpha val="43137"/>
                    </a:srgbClr>
                  </a:outerShdw>
                </a:effectLst>
              </a:rPr>
              <a:t>Most Used BMPs for Construction Sites Include:</a:t>
            </a:r>
          </a:p>
        </p:txBody>
      </p:sp>
      <p:sp>
        <p:nvSpPr>
          <p:cNvPr id="654339" name="Rectangle 3"/>
          <p:cNvSpPr>
            <a:spLocks noGrp="1" noChangeArrowheads="1"/>
          </p:cNvSpPr>
          <p:nvPr>
            <p:ph type="body" idx="1"/>
          </p:nvPr>
        </p:nvSpPr>
        <p:spPr>
          <a:xfrm>
            <a:off x="228600" y="2743200"/>
            <a:ext cx="8229600" cy="4114800"/>
          </a:xfrm>
        </p:spPr>
        <p:txBody>
          <a:bodyPr>
            <a:normAutofit lnSpcReduction="10000"/>
          </a:bodyPr>
          <a:lstStyle/>
          <a:p>
            <a:pPr eaLnBrk="1" hangingPunct="1">
              <a:lnSpc>
                <a:spcPct val="80000"/>
              </a:lnSpc>
              <a:buClr>
                <a:schemeClr val="tx2"/>
              </a:buClr>
              <a:defRPr/>
            </a:pPr>
            <a:r>
              <a:rPr lang="en-US" sz="2800" b="1" dirty="0">
                <a:effectLst>
                  <a:outerShdw blurRad="38100" dist="38100" dir="2700000" algn="tl">
                    <a:srgbClr val="000000">
                      <a:alpha val="43137"/>
                    </a:srgbClr>
                  </a:outerShdw>
                </a:effectLst>
              </a:rPr>
              <a:t>Minimizing Soil Disturbance</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Preserving Natural Vegetation</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Good Housekeeping</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Mulch/Seeding</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Stockpile Covers</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Silt Fence</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Inlet Protection</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Check Dams</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Stabilized Rock Construction Entrances</a:t>
            </a:r>
          </a:p>
          <a:p>
            <a:pPr eaLnBrk="1" hangingPunct="1">
              <a:lnSpc>
                <a:spcPct val="80000"/>
              </a:lnSpc>
              <a:buClr>
                <a:schemeClr val="tx2"/>
              </a:buClr>
              <a:defRPr/>
            </a:pPr>
            <a:r>
              <a:rPr lang="en-US" sz="2800" b="1" dirty="0">
                <a:effectLst>
                  <a:outerShdw blurRad="38100" dist="38100" dir="2700000" algn="tl">
                    <a:srgbClr val="000000">
                      <a:alpha val="43137"/>
                    </a:srgbClr>
                  </a:outerShdw>
                </a:effectLst>
              </a:rPr>
              <a:t>Sediment Traps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Rectangle 2"/>
          <p:cNvSpPr>
            <a:spLocks noGrp="1" noChangeArrowheads="1"/>
          </p:cNvSpPr>
          <p:nvPr>
            <p:ph type="title"/>
          </p:nvPr>
        </p:nvSpPr>
        <p:spPr>
          <a:xfrm>
            <a:off x="457200" y="0"/>
            <a:ext cx="8229600" cy="1143000"/>
          </a:xfrm>
        </p:spPr>
        <p:txBody>
          <a:bodyPr/>
          <a:lstStyle/>
          <a:p>
            <a:pPr eaLnBrk="1" hangingPunct="1">
              <a:defRPr/>
            </a:pPr>
            <a:r>
              <a:rPr lang="en-US" sz="4000" b="1" dirty="0">
                <a:effectLst>
                  <a:outerShdw blurRad="38100" dist="38100" dir="2700000" algn="tl">
                    <a:srgbClr val="000000">
                      <a:alpha val="43137"/>
                    </a:srgbClr>
                  </a:outerShdw>
                </a:effectLst>
              </a:rPr>
              <a:t>BMPs may Require an Engineer</a:t>
            </a:r>
          </a:p>
        </p:txBody>
      </p:sp>
      <p:sp>
        <p:nvSpPr>
          <p:cNvPr id="655363" name="Rectangle 3"/>
          <p:cNvSpPr>
            <a:spLocks noGrp="1" noChangeArrowheads="1"/>
          </p:cNvSpPr>
          <p:nvPr>
            <p:ph type="body" sz="half" idx="1"/>
          </p:nvPr>
        </p:nvSpPr>
        <p:spPr>
          <a:xfrm>
            <a:off x="381000" y="1371600"/>
            <a:ext cx="4038600" cy="3489325"/>
          </a:xfrm>
        </p:spPr>
        <p:txBody>
          <a:bodyPr>
            <a:noAutofit/>
          </a:bodyPr>
          <a:lstStyle/>
          <a:p>
            <a:pPr eaLnBrk="1" hangingPunct="1">
              <a:lnSpc>
                <a:spcPct val="90000"/>
              </a:lnSpc>
              <a:buClr>
                <a:schemeClr val="tx2"/>
              </a:buClr>
              <a:defRPr/>
            </a:pPr>
            <a:r>
              <a:rPr lang="en-US" sz="2400" dirty="0">
                <a:effectLst>
                  <a:outerShdw blurRad="38100" dist="38100" dir="2700000" algn="tl">
                    <a:srgbClr val="000000">
                      <a:alpha val="43137"/>
                    </a:srgbClr>
                  </a:outerShdw>
                </a:effectLst>
              </a:rPr>
              <a:t>Gradient Terraces</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Interceptor Swales or Dikes</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Orifice/Dams</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Grass Lined Channel</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Pipe Slope Drains</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Subsurface Drains</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Level Spreaders</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Outlet Protection</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Gravel Filter Berm</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Sediment Traps &amp; Ponds</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Chemical Treatment</a:t>
            </a:r>
          </a:p>
          <a:p>
            <a:pPr eaLnBrk="1" hangingPunct="1">
              <a:lnSpc>
                <a:spcPct val="90000"/>
              </a:lnSpc>
              <a:buClr>
                <a:schemeClr val="tx2"/>
              </a:buClr>
              <a:defRPr/>
            </a:pPr>
            <a:r>
              <a:rPr lang="en-US" sz="2400" dirty="0">
                <a:effectLst>
                  <a:outerShdw blurRad="38100" dist="38100" dir="2700000" algn="tl">
                    <a:srgbClr val="000000">
                      <a:alpha val="43137"/>
                    </a:srgbClr>
                  </a:outerShdw>
                </a:effectLst>
              </a:rPr>
              <a:t>Filtration</a:t>
            </a:r>
          </a:p>
        </p:txBody>
      </p:sp>
      <p:pic>
        <p:nvPicPr>
          <p:cNvPr id="86020" name="Picture 4" descr="Paradise Hills No"/>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648200" y="1295400"/>
            <a:ext cx="4191000" cy="5029200"/>
          </a:xfrm>
          <a:effectLst>
            <a:innerShdw blurRad="114300">
              <a:prstClr val="black"/>
            </a:innerShdw>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6-25-06 03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060866" name="Rectangle 2"/>
          <p:cNvSpPr>
            <a:spLocks noGrp="1" noChangeArrowheads="1"/>
          </p:cNvSpPr>
          <p:nvPr>
            <p:ph type="title"/>
          </p:nvPr>
        </p:nvSpPr>
        <p:spPr>
          <a:xfrm>
            <a:off x="533400" y="0"/>
            <a:ext cx="8229600" cy="1143000"/>
          </a:xfrm>
        </p:spPr>
        <p:txBody>
          <a:bodyPr>
            <a:normAutofit fontScale="90000"/>
          </a:bodyPr>
          <a:lstStyle/>
          <a:p>
            <a:pPr eaLnBrk="1" hangingPunct="1">
              <a:defRPr/>
            </a:pPr>
            <a:r>
              <a:rPr lang="en-US" sz="4000" b="1" dirty="0">
                <a:solidFill>
                  <a:schemeClr val="bg2"/>
                </a:solidFill>
              </a:rPr>
              <a:t>Stormwater Design Engineering Considerations</a:t>
            </a:r>
          </a:p>
        </p:txBody>
      </p:sp>
      <p:sp>
        <p:nvSpPr>
          <p:cNvPr id="1060867" name="Rectangle 3"/>
          <p:cNvSpPr>
            <a:spLocks noGrp="1" noChangeArrowheads="1"/>
          </p:cNvSpPr>
          <p:nvPr>
            <p:ph type="body" idx="1"/>
          </p:nvPr>
        </p:nvSpPr>
        <p:spPr>
          <a:xfrm>
            <a:off x="152400" y="4191000"/>
            <a:ext cx="8915400" cy="2514600"/>
          </a:xfrm>
        </p:spPr>
        <p:txBody>
          <a:bodyPr/>
          <a:lstStyle/>
          <a:p>
            <a:pPr eaLnBrk="1" hangingPunct="1">
              <a:lnSpc>
                <a:spcPct val="90000"/>
              </a:lnSpc>
              <a:buClr>
                <a:schemeClr val="tx2"/>
              </a:buClr>
              <a:defRPr/>
            </a:pPr>
            <a:r>
              <a:rPr lang="en-US" sz="2800" b="1" dirty="0">
                <a:effectLst>
                  <a:outerShdw blurRad="38100" dist="38100" dir="2700000" algn="tl">
                    <a:srgbClr val="000000">
                      <a:alpha val="43137"/>
                    </a:srgbClr>
                  </a:outerShdw>
                </a:effectLst>
              </a:rPr>
              <a:t>Identify Areas for Stormwater Infiltration</a:t>
            </a:r>
          </a:p>
          <a:p>
            <a:pPr eaLnBrk="1" hangingPunct="1">
              <a:lnSpc>
                <a:spcPct val="90000"/>
              </a:lnSpc>
              <a:buClr>
                <a:schemeClr val="tx2"/>
              </a:buClr>
              <a:defRPr/>
            </a:pPr>
            <a:r>
              <a:rPr lang="en-US" sz="2800" b="1" dirty="0">
                <a:effectLst>
                  <a:outerShdw blurRad="38100" dist="38100" dir="2700000" algn="tl">
                    <a:srgbClr val="000000">
                      <a:alpha val="43137"/>
                    </a:srgbClr>
                  </a:outerShdw>
                </a:effectLst>
              </a:rPr>
              <a:t>Identify Area for Stormwater Collection</a:t>
            </a:r>
          </a:p>
          <a:p>
            <a:pPr eaLnBrk="1" hangingPunct="1">
              <a:lnSpc>
                <a:spcPct val="90000"/>
              </a:lnSpc>
              <a:buClr>
                <a:schemeClr val="tx2"/>
              </a:buClr>
              <a:defRPr/>
            </a:pPr>
            <a:r>
              <a:rPr lang="en-US" sz="2800" b="1" dirty="0">
                <a:effectLst>
                  <a:outerShdw blurRad="38100" dist="38100" dir="2700000" algn="tl">
                    <a:srgbClr val="000000">
                      <a:alpha val="43137"/>
                    </a:srgbClr>
                  </a:outerShdw>
                </a:effectLst>
              </a:rPr>
              <a:t>Identify Construction Access</a:t>
            </a:r>
          </a:p>
          <a:p>
            <a:pPr eaLnBrk="1" hangingPunct="1">
              <a:lnSpc>
                <a:spcPct val="90000"/>
              </a:lnSpc>
              <a:buClr>
                <a:schemeClr val="tx2"/>
              </a:buClr>
              <a:defRPr/>
            </a:pPr>
            <a:r>
              <a:rPr lang="en-US" sz="2800" b="1" dirty="0">
                <a:effectLst>
                  <a:outerShdw blurRad="38100" dist="38100" dir="2700000" algn="tl">
                    <a:srgbClr val="000000">
                      <a:alpha val="43137"/>
                    </a:srgbClr>
                  </a:outerShdw>
                </a:effectLst>
              </a:rPr>
              <a:t>Identify Lay-Down Areas for Materials</a:t>
            </a:r>
          </a:p>
          <a:p>
            <a:pPr eaLnBrk="1" hangingPunct="1">
              <a:lnSpc>
                <a:spcPct val="90000"/>
              </a:lnSpc>
              <a:buClr>
                <a:schemeClr val="tx2"/>
              </a:buClr>
              <a:defRPr/>
            </a:pPr>
            <a:r>
              <a:rPr lang="en-US" sz="2800" b="1" dirty="0">
                <a:effectLst>
                  <a:outerShdw blurRad="38100" dist="38100" dir="2700000" algn="tl">
                    <a:srgbClr val="000000">
                      <a:alpha val="43137"/>
                    </a:srgbClr>
                  </a:outerShdw>
                </a:effectLst>
              </a:rPr>
              <a:t>Plan Contours to Eliminate Long and/or Steep Slopes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02-07-06 02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90115" name="Text Box 3"/>
          <p:cNvSpPr txBox="1">
            <a:spLocks noChangeArrowheads="1"/>
          </p:cNvSpPr>
          <p:nvPr/>
        </p:nvSpPr>
        <p:spPr bwMode="auto">
          <a:xfrm>
            <a:off x="304800" y="973138"/>
            <a:ext cx="3063875" cy="579437"/>
          </a:xfrm>
          <a:prstGeom prst="rect">
            <a:avLst/>
          </a:prstGeom>
          <a:noFill/>
          <a:ln w="9525">
            <a:noFill/>
            <a:miter lim="800000"/>
            <a:headEnd/>
            <a:tailEnd/>
          </a:ln>
        </p:spPr>
        <p:txBody>
          <a:bodyPr wrap="none">
            <a:spAutoFit/>
          </a:bodyPr>
          <a:lstStyle/>
          <a:p>
            <a:r>
              <a:rPr lang="en-US" sz="3200" b="1">
                <a:solidFill>
                  <a:schemeClr val="tx2"/>
                </a:solidFill>
              </a:rPr>
              <a:t>Compost Sock</a:t>
            </a:r>
          </a:p>
        </p:txBody>
      </p:sp>
      <p:sp>
        <p:nvSpPr>
          <p:cNvPr id="90116" name="Text Box 4"/>
          <p:cNvSpPr txBox="1">
            <a:spLocks noChangeArrowheads="1"/>
          </p:cNvSpPr>
          <p:nvPr/>
        </p:nvSpPr>
        <p:spPr bwMode="auto">
          <a:xfrm>
            <a:off x="6553200" y="3786188"/>
            <a:ext cx="1836738" cy="519112"/>
          </a:xfrm>
          <a:prstGeom prst="rect">
            <a:avLst/>
          </a:prstGeom>
          <a:noFill/>
          <a:ln w="9525">
            <a:noFill/>
            <a:miter lim="800000"/>
            <a:headEnd/>
            <a:tailEnd/>
          </a:ln>
        </p:spPr>
        <p:txBody>
          <a:bodyPr wrap="none">
            <a:spAutoFit/>
          </a:bodyPr>
          <a:lstStyle/>
          <a:p>
            <a:r>
              <a:rPr lang="en-US" sz="2800" b="1">
                <a:solidFill>
                  <a:schemeClr val="bg2"/>
                </a:solidFill>
              </a:rPr>
              <a:t>Coir Logs</a:t>
            </a:r>
          </a:p>
        </p:txBody>
      </p:sp>
      <p:sp>
        <p:nvSpPr>
          <p:cNvPr id="90117" name="Text Box 5"/>
          <p:cNvSpPr txBox="1">
            <a:spLocks noChangeArrowheads="1"/>
          </p:cNvSpPr>
          <p:nvPr/>
        </p:nvSpPr>
        <p:spPr bwMode="auto">
          <a:xfrm>
            <a:off x="3581400" y="1735138"/>
            <a:ext cx="1358900" cy="579437"/>
          </a:xfrm>
          <a:prstGeom prst="rect">
            <a:avLst/>
          </a:prstGeom>
          <a:noFill/>
          <a:ln w="9525">
            <a:noFill/>
            <a:miter lim="800000"/>
            <a:headEnd/>
            <a:tailEnd/>
          </a:ln>
        </p:spPr>
        <p:txBody>
          <a:bodyPr wrap="none">
            <a:spAutoFit/>
          </a:bodyPr>
          <a:lstStyle/>
          <a:p>
            <a:r>
              <a:rPr lang="en-US" sz="3200" b="1">
                <a:solidFill>
                  <a:schemeClr val="tx2"/>
                </a:solidFill>
              </a:rPr>
              <a:t>Creek</a:t>
            </a:r>
          </a:p>
        </p:txBody>
      </p:sp>
      <p:sp>
        <p:nvSpPr>
          <p:cNvPr id="90118" name="Text Box 6"/>
          <p:cNvSpPr txBox="1">
            <a:spLocks noChangeArrowheads="1"/>
          </p:cNvSpPr>
          <p:nvPr/>
        </p:nvSpPr>
        <p:spPr bwMode="auto">
          <a:xfrm>
            <a:off x="4572000" y="4495800"/>
            <a:ext cx="2392363" cy="519113"/>
          </a:xfrm>
          <a:prstGeom prst="rect">
            <a:avLst/>
          </a:prstGeom>
          <a:noFill/>
          <a:ln w="9525">
            <a:noFill/>
            <a:miter lim="800000"/>
            <a:headEnd/>
            <a:tailEnd/>
          </a:ln>
        </p:spPr>
        <p:txBody>
          <a:bodyPr wrap="none">
            <a:spAutoFit/>
          </a:bodyPr>
          <a:lstStyle/>
          <a:p>
            <a:r>
              <a:rPr lang="en-US" sz="2800" b="1">
                <a:solidFill>
                  <a:schemeClr val="bg2"/>
                </a:solidFill>
              </a:rPr>
              <a:t>Jute Netting</a:t>
            </a:r>
          </a:p>
        </p:txBody>
      </p:sp>
      <p:sp>
        <p:nvSpPr>
          <p:cNvPr id="90119" name="Text Box 7"/>
          <p:cNvSpPr txBox="1">
            <a:spLocks noChangeArrowheads="1"/>
          </p:cNvSpPr>
          <p:nvPr/>
        </p:nvSpPr>
        <p:spPr bwMode="auto">
          <a:xfrm>
            <a:off x="5962650" y="1855788"/>
            <a:ext cx="2997200" cy="641350"/>
          </a:xfrm>
          <a:prstGeom prst="rect">
            <a:avLst/>
          </a:prstGeom>
          <a:noFill/>
          <a:ln w="9525">
            <a:noFill/>
            <a:miter lim="800000"/>
            <a:headEnd/>
            <a:tailEnd/>
          </a:ln>
        </p:spPr>
        <p:txBody>
          <a:bodyPr wrap="none">
            <a:spAutoFit/>
          </a:bodyPr>
          <a:lstStyle/>
          <a:p>
            <a:r>
              <a:rPr lang="en-US" sz="3600" b="1">
                <a:solidFill>
                  <a:schemeClr val="tx2"/>
                </a:solidFill>
              </a:rPr>
              <a:t>Coir Blanket</a:t>
            </a:r>
          </a:p>
        </p:txBody>
      </p:sp>
      <p:sp>
        <p:nvSpPr>
          <p:cNvPr id="90120" name="Line 8"/>
          <p:cNvSpPr>
            <a:spLocks noChangeShapeType="1"/>
          </p:cNvSpPr>
          <p:nvPr/>
        </p:nvSpPr>
        <p:spPr bwMode="auto">
          <a:xfrm>
            <a:off x="8229600" y="2514600"/>
            <a:ext cx="0" cy="457200"/>
          </a:xfrm>
          <a:prstGeom prst="line">
            <a:avLst/>
          </a:prstGeom>
          <a:noFill/>
          <a:ln w="57150">
            <a:solidFill>
              <a:schemeClr val="tx2"/>
            </a:solidFill>
            <a:round/>
            <a:headEnd/>
            <a:tailEnd type="triangle" w="med" len="med"/>
          </a:ln>
        </p:spPr>
        <p:txBody>
          <a:bodyPr/>
          <a:lstStyle/>
          <a:p>
            <a:endParaRPr lang="en-US"/>
          </a:p>
        </p:txBody>
      </p:sp>
      <p:sp>
        <p:nvSpPr>
          <p:cNvPr id="90121" name="Line 9"/>
          <p:cNvSpPr>
            <a:spLocks noChangeShapeType="1"/>
          </p:cNvSpPr>
          <p:nvPr/>
        </p:nvSpPr>
        <p:spPr bwMode="auto">
          <a:xfrm flipH="1" flipV="1">
            <a:off x="5791200" y="3581400"/>
            <a:ext cx="685800" cy="381000"/>
          </a:xfrm>
          <a:prstGeom prst="line">
            <a:avLst/>
          </a:prstGeom>
          <a:noFill/>
          <a:ln w="57150">
            <a:solidFill>
              <a:schemeClr val="tx2"/>
            </a:solidFill>
            <a:round/>
            <a:headEnd/>
            <a:tailEnd type="triangle" w="med" len="med"/>
          </a:ln>
        </p:spPr>
        <p:txBody>
          <a:bodyPr/>
          <a:lstStyle/>
          <a:p>
            <a:endParaRPr lang="en-US"/>
          </a:p>
        </p:txBody>
      </p:sp>
      <p:sp>
        <p:nvSpPr>
          <p:cNvPr id="90122" name="Line 10"/>
          <p:cNvSpPr>
            <a:spLocks noChangeShapeType="1"/>
          </p:cNvSpPr>
          <p:nvPr/>
        </p:nvSpPr>
        <p:spPr bwMode="auto">
          <a:xfrm flipH="1" flipV="1">
            <a:off x="4267200" y="3505200"/>
            <a:ext cx="990600" cy="990600"/>
          </a:xfrm>
          <a:prstGeom prst="line">
            <a:avLst/>
          </a:prstGeom>
          <a:noFill/>
          <a:ln w="57150">
            <a:solidFill>
              <a:schemeClr val="tx2"/>
            </a:solidFill>
            <a:round/>
            <a:headEnd/>
            <a:tailEnd type="triangle" w="med" len="med"/>
          </a:ln>
        </p:spPr>
        <p:txBody>
          <a:bodyPr/>
          <a:lstStyle/>
          <a:p>
            <a:endParaRPr lang="en-US"/>
          </a:p>
        </p:txBody>
      </p:sp>
      <p:sp>
        <p:nvSpPr>
          <p:cNvPr id="90123" name="Line 11"/>
          <p:cNvSpPr>
            <a:spLocks noChangeShapeType="1"/>
          </p:cNvSpPr>
          <p:nvPr/>
        </p:nvSpPr>
        <p:spPr bwMode="auto">
          <a:xfrm>
            <a:off x="2438400" y="1676400"/>
            <a:ext cx="457200" cy="838200"/>
          </a:xfrm>
          <a:prstGeom prst="line">
            <a:avLst/>
          </a:prstGeom>
          <a:noFill/>
          <a:ln w="57150">
            <a:solidFill>
              <a:schemeClr val="tx2"/>
            </a:solidFill>
            <a:round/>
            <a:headEnd/>
            <a:tailEnd type="triangle" w="med" len="med"/>
          </a:ln>
        </p:spPr>
        <p:txBody>
          <a:bodyPr/>
          <a:lstStyle/>
          <a:p>
            <a:endParaRPr lang="en-US"/>
          </a:p>
        </p:txBody>
      </p:sp>
      <p:sp>
        <p:nvSpPr>
          <p:cNvPr id="1047564" name="Text Box 12"/>
          <p:cNvSpPr txBox="1">
            <a:spLocks noChangeArrowheads="1"/>
          </p:cNvSpPr>
          <p:nvPr/>
        </p:nvSpPr>
        <p:spPr bwMode="auto">
          <a:xfrm>
            <a:off x="457200" y="228600"/>
            <a:ext cx="8289925" cy="701675"/>
          </a:xfrm>
          <a:prstGeom prst="rect">
            <a:avLst/>
          </a:prstGeom>
          <a:noFill/>
          <a:ln w="9525">
            <a:noFill/>
            <a:miter lim="800000"/>
            <a:headEnd/>
            <a:tailEnd/>
          </a:ln>
          <a:effectLst/>
        </p:spPr>
        <p:txBody>
          <a:bodyPr>
            <a:spAutoFit/>
          </a:bodyPr>
          <a:lstStyle/>
          <a:p>
            <a:pPr>
              <a:defRPr/>
            </a:pPr>
            <a:r>
              <a:rPr lang="en-US" sz="4000" b="1">
                <a:solidFill>
                  <a:schemeClr val="bg2"/>
                </a:solidFill>
                <a:effectLst>
                  <a:outerShdw blurRad="38100" dist="38100" dir="2700000" algn="tl">
                    <a:srgbClr val="000000"/>
                  </a:outerShdw>
                </a:effectLst>
              </a:rPr>
              <a:t>All Sites Require Multiple BMP’s</a:t>
            </a:r>
          </a:p>
        </p:txBody>
      </p:sp>
      <p:sp>
        <p:nvSpPr>
          <p:cNvPr id="90125" name="Text Box 13"/>
          <p:cNvSpPr txBox="1">
            <a:spLocks noChangeArrowheads="1"/>
          </p:cNvSpPr>
          <p:nvPr/>
        </p:nvSpPr>
        <p:spPr bwMode="auto">
          <a:xfrm>
            <a:off x="2438400" y="4648200"/>
            <a:ext cx="1411288" cy="457200"/>
          </a:xfrm>
          <a:prstGeom prst="rect">
            <a:avLst/>
          </a:prstGeom>
          <a:noFill/>
          <a:ln w="9525">
            <a:noFill/>
            <a:miter lim="800000"/>
            <a:headEnd/>
            <a:tailEnd/>
          </a:ln>
        </p:spPr>
        <p:txBody>
          <a:bodyPr wrap="none">
            <a:spAutoFit/>
          </a:bodyPr>
          <a:lstStyle/>
          <a:p>
            <a:r>
              <a:rPr lang="en-US" sz="2400" b="1">
                <a:solidFill>
                  <a:schemeClr val="bg2"/>
                </a:solidFill>
              </a:rPr>
              <a:t>Seeding</a:t>
            </a:r>
          </a:p>
        </p:txBody>
      </p:sp>
      <p:sp>
        <p:nvSpPr>
          <p:cNvPr id="90126" name="Line 14"/>
          <p:cNvSpPr>
            <a:spLocks noChangeShapeType="1"/>
          </p:cNvSpPr>
          <p:nvPr/>
        </p:nvSpPr>
        <p:spPr bwMode="auto">
          <a:xfrm flipH="1" flipV="1">
            <a:off x="2362200" y="3048000"/>
            <a:ext cx="914400" cy="1600200"/>
          </a:xfrm>
          <a:prstGeom prst="line">
            <a:avLst/>
          </a:prstGeom>
          <a:noFill/>
          <a:ln w="57150">
            <a:solidFill>
              <a:schemeClr val="tx2"/>
            </a:solidFill>
            <a:round/>
            <a:headEnd/>
            <a:tailEnd type="triangle" w="med" len="med"/>
          </a:ln>
        </p:spPr>
        <p:txBody>
          <a:bodyPr/>
          <a:lstStyle/>
          <a:p>
            <a:endParaRPr lang="en-US"/>
          </a:p>
        </p:txBody>
      </p:sp>
      <p:sp>
        <p:nvSpPr>
          <p:cNvPr id="90127" name="Line 15"/>
          <p:cNvSpPr>
            <a:spLocks noChangeShapeType="1"/>
          </p:cNvSpPr>
          <p:nvPr/>
        </p:nvSpPr>
        <p:spPr bwMode="auto">
          <a:xfrm flipH="1" flipV="1">
            <a:off x="685800" y="4343400"/>
            <a:ext cx="1524000" cy="457200"/>
          </a:xfrm>
          <a:prstGeom prst="line">
            <a:avLst/>
          </a:prstGeom>
          <a:noFill/>
          <a:ln w="57150">
            <a:solidFill>
              <a:schemeClr val="tx2"/>
            </a:solidFill>
            <a:round/>
            <a:headEnd/>
            <a:tailEnd type="triangle" w="med" len="med"/>
          </a:ln>
        </p:spPr>
        <p:txBody>
          <a:bodyPr/>
          <a:lstStyle/>
          <a:p>
            <a:endParaRPr lang="en-US"/>
          </a:p>
        </p:txBody>
      </p:sp>
      <p:sp>
        <p:nvSpPr>
          <p:cNvPr id="90128" name="Text Box 16"/>
          <p:cNvSpPr txBox="1">
            <a:spLocks noChangeArrowheads="1"/>
          </p:cNvSpPr>
          <p:nvPr/>
        </p:nvSpPr>
        <p:spPr bwMode="auto">
          <a:xfrm>
            <a:off x="0" y="3513138"/>
            <a:ext cx="1673225" cy="457200"/>
          </a:xfrm>
          <a:prstGeom prst="rect">
            <a:avLst/>
          </a:prstGeom>
          <a:noFill/>
          <a:ln w="9525">
            <a:noFill/>
            <a:miter lim="800000"/>
            <a:headEnd/>
            <a:tailEnd/>
          </a:ln>
        </p:spPr>
        <p:txBody>
          <a:bodyPr wrap="none">
            <a:spAutoFit/>
          </a:bodyPr>
          <a:lstStyle/>
          <a:p>
            <a:r>
              <a:rPr lang="en-US" sz="2400" b="1">
                <a:solidFill>
                  <a:schemeClr val="tx2"/>
                </a:solidFill>
              </a:rPr>
              <a:t>Silt Fence</a:t>
            </a:r>
          </a:p>
        </p:txBody>
      </p:sp>
      <p:sp>
        <p:nvSpPr>
          <p:cNvPr id="90129" name="Text Box 17"/>
          <p:cNvSpPr txBox="1">
            <a:spLocks noChangeArrowheads="1"/>
          </p:cNvSpPr>
          <p:nvPr/>
        </p:nvSpPr>
        <p:spPr bwMode="auto">
          <a:xfrm>
            <a:off x="5334000" y="5257800"/>
            <a:ext cx="3341688" cy="641350"/>
          </a:xfrm>
          <a:prstGeom prst="rect">
            <a:avLst/>
          </a:prstGeom>
          <a:noFill/>
          <a:ln w="9525">
            <a:noFill/>
            <a:miter lim="800000"/>
            <a:headEnd/>
            <a:tailEnd/>
          </a:ln>
        </p:spPr>
        <p:txBody>
          <a:bodyPr wrap="none">
            <a:spAutoFit/>
          </a:bodyPr>
          <a:lstStyle/>
          <a:p>
            <a:r>
              <a:rPr lang="en-US" sz="3600" b="1">
                <a:solidFill>
                  <a:schemeClr val="bg2"/>
                </a:solidFill>
              </a:rPr>
              <a:t>Gravel Access</a:t>
            </a:r>
          </a:p>
        </p:txBody>
      </p:sp>
      <p:sp>
        <p:nvSpPr>
          <p:cNvPr id="90130" name="Text Box 18"/>
          <p:cNvSpPr txBox="1">
            <a:spLocks noChangeArrowheads="1"/>
          </p:cNvSpPr>
          <p:nvPr/>
        </p:nvSpPr>
        <p:spPr bwMode="auto">
          <a:xfrm>
            <a:off x="1447800" y="6154738"/>
            <a:ext cx="6157327" cy="584775"/>
          </a:xfrm>
          <a:prstGeom prst="rect">
            <a:avLst/>
          </a:prstGeom>
          <a:noFill/>
          <a:ln w="9525">
            <a:noFill/>
            <a:miter lim="800000"/>
            <a:headEnd/>
            <a:tailEnd/>
          </a:ln>
        </p:spPr>
        <p:txBody>
          <a:bodyPr wrap="none">
            <a:spAutoFit/>
          </a:bodyPr>
          <a:lstStyle/>
          <a:p>
            <a:r>
              <a:rPr lang="en-US" sz="3200" b="1" dirty="0">
                <a:solidFill>
                  <a:schemeClr val="bg2"/>
                </a:solidFill>
              </a:rPr>
              <a:t>in the right place, at the right time!</a:t>
            </a:r>
          </a:p>
        </p:txBody>
      </p:sp>
      <p:sp>
        <p:nvSpPr>
          <p:cNvPr id="90131" name="Text Box 19"/>
          <p:cNvSpPr txBox="1">
            <a:spLocks noChangeArrowheads="1"/>
          </p:cNvSpPr>
          <p:nvPr/>
        </p:nvSpPr>
        <p:spPr bwMode="auto">
          <a:xfrm rot="-1338935">
            <a:off x="0" y="5334000"/>
            <a:ext cx="2143125" cy="457200"/>
          </a:xfrm>
          <a:prstGeom prst="rect">
            <a:avLst/>
          </a:prstGeom>
          <a:noFill/>
          <a:ln w="9525">
            <a:noFill/>
            <a:miter lim="800000"/>
            <a:headEnd/>
            <a:tailEnd/>
          </a:ln>
        </p:spPr>
        <p:txBody>
          <a:bodyPr wrap="none">
            <a:spAutoFit/>
          </a:bodyPr>
          <a:lstStyle/>
          <a:p>
            <a:r>
              <a:rPr lang="en-US" sz="2400" b="1" dirty="0">
                <a:solidFill>
                  <a:schemeClr val="bg2"/>
                </a:solidFill>
                <a:latin typeface="Comic Sans MS" pitchFamily="66" charset="0"/>
              </a:rPr>
              <a:t>The trick is…</a:t>
            </a:r>
          </a:p>
        </p:txBody>
      </p:sp>
      <p:sp>
        <p:nvSpPr>
          <p:cNvPr id="90132" name="Text Box 20"/>
          <p:cNvSpPr txBox="1">
            <a:spLocks noChangeArrowheads="1"/>
          </p:cNvSpPr>
          <p:nvPr/>
        </p:nvSpPr>
        <p:spPr bwMode="auto">
          <a:xfrm>
            <a:off x="838200" y="5697538"/>
            <a:ext cx="2687980" cy="584775"/>
          </a:xfrm>
          <a:prstGeom prst="rect">
            <a:avLst/>
          </a:prstGeom>
          <a:noFill/>
          <a:ln w="9525">
            <a:noFill/>
            <a:miter lim="800000"/>
            <a:headEnd/>
            <a:tailEnd/>
          </a:ln>
        </p:spPr>
        <p:txBody>
          <a:bodyPr wrap="none">
            <a:spAutoFit/>
          </a:bodyPr>
          <a:lstStyle/>
          <a:p>
            <a:r>
              <a:rPr lang="en-US" sz="3200" b="1" dirty="0">
                <a:solidFill>
                  <a:schemeClr val="bg2"/>
                </a:solidFill>
              </a:rPr>
              <a:t>The right BMP</a:t>
            </a:r>
            <a:r>
              <a:rPr lang="en-US" sz="2400" b="1" dirty="0">
                <a:solidFill>
                  <a:schemeClr val="bg2"/>
                </a:solidFill>
              </a:rPr>
              <a: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Picture 1 02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65238"/>
            <a:ext cx="9144000" cy="5592762"/>
          </a:xfrm>
          <a:prstGeom prst="rect">
            <a:avLst/>
          </a:prstGeom>
          <a:noFill/>
          <a:ln w="9525">
            <a:noFill/>
            <a:miter lim="800000"/>
            <a:headEnd/>
            <a:tailEnd/>
          </a:ln>
        </p:spPr>
      </p:pic>
      <p:sp>
        <p:nvSpPr>
          <p:cNvPr id="91139" name="Text Box 3"/>
          <p:cNvSpPr txBox="1">
            <a:spLocks noChangeArrowheads="1"/>
          </p:cNvSpPr>
          <p:nvPr/>
        </p:nvSpPr>
        <p:spPr bwMode="auto">
          <a:xfrm>
            <a:off x="381000" y="5181600"/>
            <a:ext cx="1373188" cy="457200"/>
          </a:xfrm>
          <a:prstGeom prst="rect">
            <a:avLst/>
          </a:prstGeom>
          <a:noFill/>
          <a:ln w="9525">
            <a:noFill/>
            <a:miter lim="800000"/>
            <a:headEnd/>
            <a:tailEnd/>
          </a:ln>
        </p:spPr>
        <p:txBody>
          <a:bodyPr wrap="none">
            <a:spAutoFit/>
          </a:bodyPr>
          <a:lstStyle/>
          <a:p>
            <a:r>
              <a:rPr lang="en-US" sz="2400" b="1"/>
              <a:t>Rip Rap</a:t>
            </a:r>
          </a:p>
        </p:txBody>
      </p:sp>
      <p:sp>
        <p:nvSpPr>
          <p:cNvPr id="91140" name="Text Box 4"/>
          <p:cNvSpPr txBox="1">
            <a:spLocks noChangeArrowheads="1"/>
          </p:cNvSpPr>
          <p:nvPr/>
        </p:nvSpPr>
        <p:spPr bwMode="auto">
          <a:xfrm>
            <a:off x="152400" y="6159500"/>
            <a:ext cx="2511425" cy="457200"/>
          </a:xfrm>
          <a:prstGeom prst="rect">
            <a:avLst/>
          </a:prstGeom>
          <a:noFill/>
          <a:ln w="9525">
            <a:noFill/>
            <a:miter lim="800000"/>
            <a:headEnd/>
            <a:tailEnd/>
          </a:ln>
        </p:spPr>
        <p:txBody>
          <a:bodyPr wrap="none">
            <a:spAutoFit/>
          </a:bodyPr>
          <a:lstStyle/>
          <a:p>
            <a:r>
              <a:rPr lang="en-US" sz="2400" b="1"/>
              <a:t>Columbia River</a:t>
            </a:r>
          </a:p>
        </p:txBody>
      </p:sp>
      <p:sp>
        <p:nvSpPr>
          <p:cNvPr id="91141" name="Text Box 5"/>
          <p:cNvSpPr txBox="1">
            <a:spLocks noChangeArrowheads="1"/>
          </p:cNvSpPr>
          <p:nvPr/>
        </p:nvSpPr>
        <p:spPr bwMode="auto">
          <a:xfrm>
            <a:off x="2895600" y="3111500"/>
            <a:ext cx="1595438" cy="457200"/>
          </a:xfrm>
          <a:prstGeom prst="rect">
            <a:avLst/>
          </a:prstGeom>
          <a:noFill/>
          <a:ln w="9525">
            <a:noFill/>
            <a:miter lim="800000"/>
            <a:headEnd/>
            <a:tailEnd/>
          </a:ln>
        </p:spPr>
        <p:txBody>
          <a:bodyPr wrap="none">
            <a:spAutoFit/>
          </a:bodyPr>
          <a:lstStyle/>
          <a:p>
            <a:r>
              <a:rPr lang="en-US" sz="2400" b="1"/>
              <a:t>Stockpile</a:t>
            </a:r>
          </a:p>
        </p:txBody>
      </p:sp>
      <p:sp>
        <p:nvSpPr>
          <p:cNvPr id="91142" name="Text Box 6"/>
          <p:cNvSpPr txBox="1">
            <a:spLocks noChangeArrowheads="1"/>
          </p:cNvSpPr>
          <p:nvPr/>
        </p:nvSpPr>
        <p:spPr bwMode="auto">
          <a:xfrm>
            <a:off x="6172200" y="2743200"/>
            <a:ext cx="2755900" cy="457200"/>
          </a:xfrm>
          <a:prstGeom prst="rect">
            <a:avLst/>
          </a:prstGeom>
          <a:noFill/>
          <a:ln w="9525">
            <a:noFill/>
            <a:miter lim="800000"/>
            <a:headEnd/>
            <a:tailEnd/>
          </a:ln>
        </p:spPr>
        <p:txBody>
          <a:bodyPr wrap="none">
            <a:spAutoFit/>
          </a:bodyPr>
          <a:lstStyle/>
          <a:p>
            <a:r>
              <a:rPr lang="en-US" sz="2400" b="1"/>
              <a:t>BFM Spray Truck</a:t>
            </a:r>
          </a:p>
        </p:txBody>
      </p:sp>
      <p:sp>
        <p:nvSpPr>
          <p:cNvPr id="91143" name="Line 7"/>
          <p:cNvSpPr>
            <a:spLocks noChangeShapeType="1"/>
          </p:cNvSpPr>
          <p:nvPr/>
        </p:nvSpPr>
        <p:spPr bwMode="auto">
          <a:xfrm flipH="1">
            <a:off x="6248400" y="3352800"/>
            <a:ext cx="381000" cy="609600"/>
          </a:xfrm>
          <a:prstGeom prst="line">
            <a:avLst/>
          </a:prstGeom>
          <a:noFill/>
          <a:ln w="50800">
            <a:solidFill>
              <a:schemeClr val="tx1"/>
            </a:solidFill>
            <a:round/>
            <a:headEnd/>
            <a:tailEnd type="triangle" w="med" len="med"/>
          </a:ln>
        </p:spPr>
        <p:txBody>
          <a:bodyPr/>
          <a:lstStyle/>
          <a:p>
            <a:endParaRPr lang="en-US"/>
          </a:p>
        </p:txBody>
      </p:sp>
      <p:sp>
        <p:nvSpPr>
          <p:cNvPr id="1056776" name="Text Box 8"/>
          <p:cNvSpPr txBox="1">
            <a:spLocks noChangeArrowheads="1"/>
          </p:cNvSpPr>
          <p:nvPr/>
        </p:nvSpPr>
        <p:spPr bwMode="auto">
          <a:xfrm>
            <a:off x="838200" y="0"/>
            <a:ext cx="7350125" cy="1066800"/>
          </a:xfrm>
          <a:prstGeom prst="rect">
            <a:avLst/>
          </a:prstGeom>
          <a:noFill/>
          <a:ln w="9525">
            <a:noFill/>
            <a:miter lim="800000"/>
            <a:headEnd/>
            <a:tailEnd/>
          </a:ln>
          <a:effectLst/>
        </p:spPr>
        <p:txBody>
          <a:bodyPr>
            <a:spAutoFit/>
          </a:bodyPr>
          <a:lstStyle/>
          <a:p>
            <a:pPr algn="ctr">
              <a:defRPr/>
            </a:pPr>
            <a:r>
              <a:rPr lang="en-US" sz="3200" b="1">
                <a:solidFill>
                  <a:schemeClr val="tx2"/>
                </a:solidFill>
                <a:effectLst>
                  <a:outerShdw blurRad="38100" dist="38100" dir="2700000" algn="tl">
                    <a:srgbClr val="000000"/>
                  </a:outerShdw>
                </a:effectLst>
              </a:rPr>
              <a:t>USACE Bonneville Dam Fish Bypass</a:t>
            </a:r>
          </a:p>
          <a:p>
            <a:pPr algn="ctr">
              <a:defRPr/>
            </a:pPr>
            <a:r>
              <a:rPr lang="en-US" sz="3200" b="1">
                <a:solidFill>
                  <a:schemeClr val="tx2"/>
                </a:solidFill>
                <a:effectLst>
                  <a:outerShdw blurRad="38100" dist="38100" dir="2700000" algn="tl">
                    <a:srgbClr val="000000"/>
                  </a:outerShdw>
                </a:effectLst>
              </a:rPr>
              <a:t>BMPs During Construction</a:t>
            </a:r>
          </a:p>
        </p:txBody>
      </p:sp>
      <p:sp>
        <p:nvSpPr>
          <p:cNvPr id="91145" name="Text Box 9"/>
          <p:cNvSpPr txBox="1">
            <a:spLocks noChangeArrowheads="1"/>
          </p:cNvSpPr>
          <p:nvPr/>
        </p:nvSpPr>
        <p:spPr bwMode="auto">
          <a:xfrm>
            <a:off x="685800" y="4572000"/>
            <a:ext cx="1673225" cy="457200"/>
          </a:xfrm>
          <a:prstGeom prst="rect">
            <a:avLst/>
          </a:prstGeom>
          <a:noFill/>
          <a:ln w="9525">
            <a:noFill/>
            <a:miter lim="800000"/>
            <a:headEnd/>
            <a:tailEnd/>
          </a:ln>
        </p:spPr>
        <p:txBody>
          <a:bodyPr wrap="none">
            <a:spAutoFit/>
          </a:bodyPr>
          <a:lstStyle/>
          <a:p>
            <a:r>
              <a:rPr lang="en-US" sz="2400" b="1"/>
              <a:t>Silt Fence</a:t>
            </a:r>
          </a:p>
        </p:txBody>
      </p:sp>
      <p:sp>
        <p:nvSpPr>
          <p:cNvPr id="91146" name="Line 10"/>
          <p:cNvSpPr>
            <a:spLocks noChangeShapeType="1"/>
          </p:cNvSpPr>
          <p:nvPr/>
        </p:nvSpPr>
        <p:spPr bwMode="auto">
          <a:xfrm flipV="1">
            <a:off x="2438400" y="4419600"/>
            <a:ext cx="533400" cy="381000"/>
          </a:xfrm>
          <a:prstGeom prst="line">
            <a:avLst/>
          </a:prstGeom>
          <a:noFill/>
          <a:ln w="50800">
            <a:solidFill>
              <a:schemeClr val="tx1"/>
            </a:solidFill>
            <a:round/>
            <a:headEnd/>
            <a:tailEnd type="triangle" w="med" len="med"/>
          </a:ln>
        </p:spPr>
        <p:txBody>
          <a:bodyPr/>
          <a:lstStyle/>
          <a:p>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7-7-07 23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92163" name="Text Box 5"/>
          <p:cNvSpPr txBox="1">
            <a:spLocks noChangeArrowheads="1"/>
          </p:cNvSpPr>
          <p:nvPr/>
        </p:nvSpPr>
        <p:spPr bwMode="auto">
          <a:xfrm>
            <a:off x="304800" y="381000"/>
            <a:ext cx="1917700" cy="579438"/>
          </a:xfrm>
          <a:prstGeom prst="rect">
            <a:avLst/>
          </a:prstGeom>
          <a:noFill/>
          <a:ln w="9525">
            <a:noFill/>
            <a:miter lim="800000"/>
            <a:headEnd/>
            <a:tailEnd/>
          </a:ln>
        </p:spPr>
        <p:txBody>
          <a:bodyPr wrap="none">
            <a:spAutoFit/>
          </a:bodyPr>
          <a:lstStyle/>
          <a:p>
            <a:pPr eaLnBrk="0" hangingPunct="0"/>
            <a:r>
              <a:rPr lang="en-US" sz="3200"/>
              <a:t>Silt Fence</a:t>
            </a:r>
          </a:p>
        </p:txBody>
      </p:sp>
      <p:sp>
        <p:nvSpPr>
          <p:cNvPr id="92164" name="Text Box 6"/>
          <p:cNvSpPr txBox="1">
            <a:spLocks noChangeArrowheads="1"/>
          </p:cNvSpPr>
          <p:nvPr/>
        </p:nvSpPr>
        <p:spPr bwMode="auto">
          <a:xfrm>
            <a:off x="1447800" y="1041400"/>
            <a:ext cx="2193925" cy="579438"/>
          </a:xfrm>
          <a:prstGeom prst="rect">
            <a:avLst/>
          </a:prstGeom>
          <a:noFill/>
          <a:ln w="9525">
            <a:noFill/>
            <a:miter lim="800000"/>
            <a:headEnd/>
            <a:tailEnd/>
          </a:ln>
        </p:spPr>
        <p:txBody>
          <a:bodyPr wrap="none">
            <a:spAutoFit/>
          </a:bodyPr>
          <a:lstStyle/>
          <a:p>
            <a:pPr eaLnBrk="0" hangingPunct="0"/>
            <a:r>
              <a:rPr lang="en-US" sz="3200"/>
              <a:t>Slash Berm</a:t>
            </a:r>
          </a:p>
        </p:txBody>
      </p:sp>
      <p:sp>
        <p:nvSpPr>
          <p:cNvPr id="92165" name="Text Box 7"/>
          <p:cNvSpPr txBox="1">
            <a:spLocks noChangeArrowheads="1"/>
          </p:cNvSpPr>
          <p:nvPr/>
        </p:nvSpPr>
        <p:spPr bwMode="auto">
          <a:xfrm>
            <a:off x="2057400" y="4851400"/>
            <a:ext cx="2392363" cy="579438"/>
          </a:xfrm>
          <a:prstGeom prst="rect">
            <a:avLst/>
          </a:prstGeom>
          <a:noFill/>
          <a:ln w="9525">
            <a:noFill/>
            <a:miter lim="800000"/>
            <a:headEnd/>
            <a:tailEnd/>
          </a:ln>
        </p:spPr>
        <p:txBody>
          <a:bodyPr wrap="none">
            <a:spAutoFit/>
          </a:bodyPr>
          <a:lstStyle/>
          <a:p>
            <a:pPr eaLnBrk="0" hangingPunct="0"/>
            <a:r>
              <a:rPr lang="en-US" sz="3200" b="1">
                <a:solidFill>
                  <a:srgbClr val="000000"/>
                </a:solidFill>
              </a:rPr>
              <a:t>Rock Berm</a:t>
            </a:r>
          </a:p>
        </p:txBody>
      </p:sp>
      <p:sp>
        <p:nvSpPr>
          <p:cNvPr id="92166" name="Text Box 8"/>
          <p:cNvSpPr txBox="1">
            <a:spLocks noChangeArrowheads="1"/>
          </p:cNvSpPr>
          <p:nvPr/>
        </p:nvSpPr>
        <p:spPr bwMode="auto">
          <a:xfrm>
            <a:off x="5562600" y="1447800"/>
            <a:ext cx="3405188" cy="579438"/>
          </a:xfrm>
          <a:prstGeom prst="rect">
            <a:avLst/>
          </a:prstGeom>
          <a:noFill/>
          <a:ln w="9525">
            <a:noFill/>
            <a:miter lim="800000"/>
            <a:headEnd/>
            <a:tailEnd/>
          </a:ln>
        </p:spPr>
        <p:txBody>
          <a:bodyPr wrap="none">
            <a:spAutoFit/>
          </a:bodyPr>
          <a:lstStyle/>
          <a:p>
            <a:pPr eaLnBrk="0" hangingPunct="0"/>
            <a:r>
              <a:rPr lang="en-US" sz="3200"/>
              <a:t>J Hook Sand Bags</a:t>
            </a:r>
          </a:p>
        </p:txBody>
      </p:sp>
      <p:sp>
        <p:nvSpPr>
          <p:cNvPr id="92167" name="Line 9"/>
          <p:cNvSpPr>
            <a:spLocks noChangeShapeType="1"/>
          </p:cNvSpPr>
          <p:nvPr/>
        </p:nvSpPr>
        <p:spPr bwMode="auto">
          <a:xfrm flipH="1">
            <a:off x="6858000" y="2667000"/>
            <a:ext cx="762000" cy="533400"/>
          </a:xfrm>
          <a:prstGeom prst="line">
            <a:avLst/>
          </a:prstGeom>
          <a:noFill/>
          <a:ln w="63500">
            <a:solidFill>
              <a:schemeClr val="tx1"/>
            </a:solidFill>
            <a:round/>
            <a:headEnd/>
            <a:tailEnd type="triangle" w="med" len="med"/>
          </a:ln>
        </p:spPr>
        <p:txBody>
          <a:bodyPr/>
          <a:lstStyle/>
          <a:p>
            <a:endParaRPr lang="en-US"/>
          </a:p>
        </p:txBody>
      </p:sp>
      <p:sp>
        <p:nvSpPr>
          <p:cNvPr id="92168" name="Line 11"/>
          <p:cNvSpPr>
            <a:spLocks noChangeShapeType="1"/>
          </p:cNvSpPr>
          <p:nvPr/>
        </p:nvSpPr>
        <p:spPr bwMode="auto">
          <a:xfrm>
            <a:off x="533400" y="1219200"/>
            <a:ext cx="304800" cy="533400"/>
          </a:xfrm>
          <a:prstGeom prst="line">
            <a:avLst/>
          </a:prstGeom>
          <a:noFill/>
          <a:ln w="63500">
            <a:solidFill>
              <a:schemeClr val="tx1"/>
            </a:solidFill>
            <a:round/>
            <a:headEnd/>
            <a:tailEnd type="triangle" w="med" len="med"/>
          </a:ln>
        </p:spPr>
        <p:txBody>
          <a:bodyPr/>
          <a:lstStyle/>
          <a:p>
            <a:endParaRPr lang="en-US"/>
          </a:p>
        </p:txBody>
      </p:sp>
      <p:sp>
        <p:nvSpPr>
          <p:cNvPr id="92169" name="Line 12"/>
          <p:cNvSpPr>
            <a:spLocks noChangeShapeType="1"/>
          </p:cNvSpPr>
          <p:nvPr/>
        </p:nvSpPr>
        <p:spPr bwMode="auto">
          <a:xfrm>
            <a:off x="2590800" y="1676400"/>
            <a:ext cx="914400" cy="533400"/>
          </a:xfrm>
          <a:prstGeom prst="line">
            <a:avLst/>
          </a:prstGeom>
          <a:noFill/>
          <a:ln w="63500">
            <a:solidFill>
              <a:schemeClr val="tx1"/>
            </a:solidFill>
            <a:round/>
            <a:headEnd/>
            <a:tailEnd type="triangle" w="med" len="med"/>
          </a:ln>
        </p:spPr>
        <p:txBody>
          <a:bodyPr/>
          <a:lstStyle/>
          <a:p>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10-28-05 00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905000"/>
            <a:ext cx="9144000" cy="4953000"/>
          </a:xfrm>
          <a:prstGeom prst="rect">
            <a:avLst/>
          </a:prstGeom>
          <a:noFill/>
          <a:ln w="9525">
            <a:noFill/>
            <a:miter lim="800000"/>
            <a:headEnd/>
            <a:tailEnd/>
          </a:ln>
        </p:spPr>
      </p:pic>
      <p:sp>
        <p:nvSpPr>
          <p:cNvPr id="93187" name="Text Box 3"/>
          <p:cNvSpPr txBox="1">
            <a:spLocks noChangeArrowheads="1"/>
          </p:cNvSpPr>
          <p:nvPr/>
        </p:nvSpPr>
        <p:spPr bwMode="auto">
          <a:xfrm>
            <a:off x="-1235075" y="422275"/>
            <a:ext cx="184150" cy="457200"/>
          </a:xfrm>
          <a:prstGeom prst="rect">
            <a:avLst/>
          </a:prstGeom>
          <a:noFill/>
          <a:ln w="9525">
            <a:noFill/>
            <a:miter lim="800000"/>
            <a:headEnd/>
            <a:tailEnd/>
          </a:ln>
        </p:spPr>
        <p:txBody>
          <a:bodyPr wrap="none">
            <a:spAutoFit/>
          </a:bodyPr>
          <a:lstStyle/>
          <a:p>
            <a:endParaRPr lang="en-US" sz="2400">
              <a:latin typeface="Times New Roman" pitchFamily="18" charset="0"/>
            </a:endParaRPr>
          </a:p>
        </p:txBody>
      </p:sp>
      <p:sp>
        <p:nvSpPr>
          <p:cNvPr id="1048580" name="Text Box 4"/>
          <p:cNvSpPr txBox="1">
            <a:spLocks noChangeArrowheads="1"/>
          </p:cNvSpPr>
          <p:nvPr/>
        </p:nvSpPr>
        <p:spPr bwMode="auto">
          <a:xfrm>
            <a:off x="685800" y="0"/>
            <a:ext cx="7620000" cy="1739900"/>
          </a:xfrm>
          <a:prstGeom prst="rect">
            <a:avLst/>
          </a:prstGeom>
          <a:noFill/>
          <a:ln w="9525">
            <a:noFill/>
            <a:miter lim="800000"/>
            <a:headEnd/>
            <a:tailEnd/>
          </a:ln>
          <a:effectLst/>
        </p:spPr>
        <p:txBody>
          <a:bodyPr>
            <a:spAutoFit/>
          </a:bodyPr>
          <a:lstStyle/>
          <a:p>
            <a:pPr>
              <a:defRPr/>
            </a:pPr>
            <a:r>
              <a:rPr lang="en-US" sz="3600" b="1" dirty="0">
                <a:solidFill>
                  <a:schemeClr val="tx2"/>
                </a:solidFill>
                <a:effectLst>
                  <a:outerShdw blurRad="38100" dist="38100" dir="2700000" algn="tl">
                    <a:srgbClr val="000000"/>
                  </a:outerShdw>
                </a:effectLst>
              </a:rPr>
              <a:t>Stockpile Covered &amp; Contained</a:t>
            </a:r>
          </a:p>
          <a:p>
            <a:pPr>
              <a:defRPr/>
            </a:pPr>
            <a:r>
              <a:rPr lang="en-US" sz="3600" b="1" dirty="0">
                <a:solidFill>
                  <a:schemeClr val="tx2"/>
                </a:solidFill>
                <a:effectLst>
                  <a:outerShdw blurRad="38100" dist="38100" dir="2700000" algn="tl">
                    <a:srgbClr val="000000"/>
                  </a:outerShdw>
                </a:effectLst>
              </a:rPr>
              <a:t>Dump Truck on Gravel</a:t>
            </a:r>
          </a:p>
          <a:p>
            <a:pPr>
              <a:defRPr/>
            </a:pPr>
            <a:r>
              <a:rPr lang="en-US" sz="3600" b="1" dirty="0">
                <a:solidFill>
                  <a:schemeClr val="tx2"/>
                </a:solidFill>
                <a:effectLst>
                  <a:outerShdw blurRad="38100" dist="38100" dir="2700000" algn="tl">
                    <a:srgbClr val="000000"/>
                  </a:outerShdw>
                </a:effectLst>
              </a:rPr>
              <a:t>Street Kept Clean</a:t>
            </a:r>
          </a:p>
        </p:txBody>
      </p:sp>
      <p:sp>
        <p:nvSpPr>
          <p:cNvPr id="93189" name="Oval 5"/>
          <p:cNvSpPr>
            <a:spLocks noChangeArrowheads="1"/>
          </p:cNvSpPr>
          <p:nvPr/>
        </p:nvSpPr>
        <p:spPr bwMode="auto">
          <a:xfrm>
            <a:off x="3733800" y="5867400"/>
            <a:ext cx="152400" cy="152400"/>
          </a:xfrm>
          <a:prstGeom prst="ellipse">
            <a:avLst/>
          </a:prstGeom>
          <a:solidFill>
            <a:srgbClr val="FFCC00"/>
          </a:solidFill>
          <a:ln w="9525">
            <a:solidFill>
              <a:schemeClr val="tx1"/>
            </a:solidFill>
            <a:round/>
            <a:headEnd/>
            <a:tailEnd/>
          </a:ln>
        </p:spPr>
        <p:txBody>
          <a:bodyPr wrap="none" anchor="ctr"/>
          <a:lstStyle/>
          <a:p>
            <a:pPr eaLnBrk="0" hangingPunct="0"/>
            <a:endParaRPr lang="en-US"/>
          </a:p>
        </p:txBody>
      </p:sp>
      <p:sp>
        <p:nvSpPr>
          <p:cNvPr id="2" name="Title 1">
            <a:extLst>
              <a:ext uri="{FF2B5EF4-FFF2-40B4-BE49-F238E27FC236}">
                <a16:creationId xmlns:a16="http://schemas.microsoft.com/office/drawing/2014/main" id="{30593174-B84D-909D-EAA2-398124FA2345}"/>
              </a:ext>
            </a:extLst>
          </p:cNvPr>
          <p:cNvSpPr txBox="1">
            <a:spLocks/>
          </p:cNvSpPr>
          <p:nvPr/>
        </p:nvSpPr>
        <p:spPr>
          <a:xfrm>
            <a:off x="5715000" y="9906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4.3.7 Pg. 26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4" descr="IMG_118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588"/>
            <a:ext cx="9144000" cy="6856412"/>
          </a:xfrm>
          <a:prstGeom prst="rect">
            <a:avLst/>
          </a:prstGeom>
          <a:noFill/>
          <a:ln w="9525">
            <a:noFill/>
            <a:miter lim="800000"/>
            <a:headEnd/>
            <a:tailEnd/>
          </a:ln>
        </p:spPr>
      </p:pic>
      <p:sp>
        <p:nvSpPr>
          <p:cNvPr id="94211" name="Text Box 5"/>
          <p:cNvSpPr txBox="1">
            <a:spLocks noChangeArrowheads="1"/>
          </p:cNvSpPr>
          <p:nvPr/>
        </p:nvSpPr>
        <p:spPr bwMode="auto">
          <a:xfrm>
            <a:off x="0" y="2438400"/>
            <a:ext cx="3562350" cy="2528888"/>
          </a:xfrm>
          <a:prstGeom prst="rect">
            <a:avLst/>
          </a:prstGeom>
          <a:noFill/>
          <a:ln w="9525">
            <a:noFill/>
            <a:miter lim="800000"/>
            <a:headEnd/>
            <a:tailEnd/>
          </a:ln>
        </p:spPr>
        <p:txBody>
          <a:bodyPr wrap="none">
            <a:spAutoFit/>
          </a:bodyPr>
          <a:lstStyle/>
          <a:p>
            <a:pPr eaLnBrk="0" hangingPunct="0"/>
            <a:r>
              <a:rPr lang="en-US" sz="3200">
                <a:solidFill>
                  <a:schemeClr val="bg2"/>
                </a:solidFill>
              </a:rPr>
              <a:t>Gravel Road</a:t>
            </a:r>
          </a:p>
          <a:p>
            <a:pPr eaLnBrk="0" hangingPunct="0"/>
            <a:r>
              <a:rPr lang="en-US" sz="3200">
                <a:solidFill>
                  <a:schemeClr val="bg2"/>
                </a:solidFill>
              </a:rPr>
              <a:t>Wattles</a:t>
            </a:r>
          </a:p>
          <a:p>
            <a:pPr eaLnBrk="0" hangingPunct="0"/>
            <a:r>
              <a:rPr lang="en-US" sz="3200">
                <a:solidFill>
                  <a:schemeClr val="bg2"/>
                </a:solidFill>
              </a:rPr>
              <a:t>Seeding</a:t>
            </a:r>
          </a:p>
          <a:p>
            <a:pPr eaLnBrk="0" hangingPunct="0"/>
            <a:r>
              <a:rPr lang="en-US" sz="3200">
                <a:solidFill>
                  <a:schemeClr val="bg2"/>
                </a:solidFill>
              </a:rPr>
              <a:t>Stockpiles Covered</a:t>
            </a:r>
          </a:p>
          <a:p>
            <a:pPr eaLnBrk="0" hangingPunct="0"/>
            <a:r>
              <a:rPr lang="en-US" sz="3200">
                <a:solidFill>
                  <a:schemeClr val="bg2"/>
                </a:solidFill>
              </a:rPr>
              <a:t>Tree Protection</a:t>
            </a:r>
          </a:p>
        </p:txBody>
      </p:sp>
      <p:sp>
        <p:nvSpPr>
          <p:cNvPr id="1081350" name="Text Box 6"/>
          <p:cNvSpPr txBox="1">
            <a:spLocks noChangeArrowheads="1"/>
          </p:cNvSpPr>
          <p:nvPr/>
        </p:nvSpPr>
        <p:spPr bwMode="auto">
          <a:xfrm>
            <a:off x="0" y="6172200"/>
            <a:ext cx="9448800" cy="457200"/>
          </a:xfrm>
          <a:prstGeom prst="rect">
            <a:avLst/>
          </a:prstGeom>
          <a:noFill/>
          <a:ln w="9525">
            <a:noFill/>
            <a:miter lim="800000"/>
            <a:headEnd/>
            <a:tailEnd/>
          </a:ln>
        </p:spPr>
        <p:txBody>
          <a:bodyPr>
            <a:spAutoFit/>
          </a:bodyPr>
          <a:lstStyle/>
          <a:p>
            <a:pPr eaLnBrk="0" hangingPunct="0"/>
            <a:r>
              <a:rPr lang="en-US" sz="2400"/>
              <a:t>The Right BMP in the Right Place at the Right Time Takes Planning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081350"/>
                                        </p:tgtEl>
                                      </p:cBhvr>
                                    </p:animEffect>
                                    <p:animScale>
                                      <p:cBhvr>
                                        <p:cTn id="7" dur="250" autoRev="1" fill="hold"/>
                                        <p:tgtEl>
                                          <p:spTgt spid="108135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1350"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2" descr="11-22-05 02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97283" name="Picture 3" descr="11-22-05 03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1000" y="4676775"/>
            <a:ext cx="4953000" cy="2181225"/>
          </a:xfrm>
          <a:prstGeom prst="rect">
            <a:avLst/>
          </a:prstGeom>
          <a:noFill/>
          <a:ln w="28575">
            <a:solidFill>
              <a:srgbClr val="FFFF00"/>
            </a:solidFill>
            <a:miter lim="800000"/>
            <a:headEnd/>
            <a:tailEnd/>
          </a:ln>
        </p:spPr>
      </p:pic>
      <p:sp>
        <p:nvSpPr>
          <p:cNvPr id="97284" name="Text Box 4"/>
          <p:cNvSpPr txBox="1">
            <a:spLocks noChangeArrowheads="1"/>
          </p:cNvSpPr>
          <p:nvPr/>
        </p:nvSpPr>
        <p:spPr bwMode="auto">
          <a:xfrm>
            <a:off x="0" y="0"/>
            <a:ext cx="9144000" cy="641350"/>
          </a:xfrm>
          <a:prstGeom prst="rect">
            <a:avLst/>
          </a:prstGeom>
          <a:solidFill>
            <a:schemeClr val="tx1">
              <a:alpha val="59999"/>
            </a:schemeClr>
          </a:solidFill>
          <a:ln w="9525">
            <a:noFill/>
            <a:miter lim="800000"/>
            <a:headEnd/>
            <a:tailEnd/>
          </a:ln>
        </p:spPr>
        <p:txBody>
          <a:bodyPr>
            <a:spAutoFit/>
          </a:bodyPr>
          <a:lstStyle/>
          <a:p>
            <a:pPr eaLnBrk="0" hangingPunct="0"/>
            <a:r>
              <a:rPr lang="en-US" sz="3600" b="1">
                <a:solidFill>
                  <a:schemeClr val="bg2"/>
                </a:solidFill>
              </a:rPr>
              <a:t>Plan Implementation / Task Execution </a:t>
            </a:r>
            <a:endParaRPr lang="en-US" sz="360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IMG_013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052675" name="Text Box 3"/>
          <p:cNvSpPr txBox="1">
            <a:spLocks noChangeArrowheads="1"/>
          </p:cNvSpPr>
          <p:nvPr/>
        </p:nvSpPr>
        <p:spPr bwMode="auto">
          <a:xfrm>
            <a:off x="131763" y="5935663"/>
            <a:ext cx="3306762" cy="822325"/>
          </a:xfrm>
          <a:prstGeom prst="rect">
            <a:avLst/>
          </a:prstGeom>
          <a:noFill/>
          <a:ln w="9525" algn="ctr">
            <a:noFill/>
            <a:miter lim="800000"/>
            <a:headEnd/>
            <a:tailEnd/>
          </a:ln>
          <a:effectLst/>
        </p:spPr>
        <p:txBody>
          <a:bodyPr wrap="none">
            <a:spAutoFit/>
          </a:bodyPr>
          <a:lstStyle/>
          <a:p>
            <a:pPr algn="ctr">
              <a:defRPr/>
            </a:pPr>
            <a:r>
              <a:rPr lang="en-US" sz="2400" b="1">
                <a:solidFill>
                  <a:schemeClr val="tx2"/>
                </a:solidFill>
                <a:effectLst>
                  <a:outerShdw blurRad="38100" dist="38100" dir="2700000" algn="tl">
                    <a:srgbClr val="000000"/>
                  </a:outerShdw>
                </a:effectLst>
              </a:rPr>
              <a:t>Creek Culvert Outlet</a:t>
            </a:r>
          </a:p>
          <a:p>
            <a:pPr algn="ctr">
              <a:defRPr/>
            </a:pPr>
            <a:r>
              <a:rPr lang="en-US" sz="2400" b="1">
                <a:solidFill>
                  <a:schemeClr val="tx2"/>
                </a:solidFill>
                <a:effectLst>
                  <a:outerShdw blurRad="38100" dist="38100" dir="2700000" algn="tl">
                    <a:srgbClr val="000000"/>
                  </a:outerShdw>
                </a:effectLst>
              </a:rPr>
              <a:t>Energy Dissipation</a:t>
            </a:r>
          </a:p>
        </p:txBody>
      </p:sp>
      <p:sp>
        <p:nvSpPr>
          <p:cNvPr id="1052676" name="Text Box 4"/>
          <p:cNvSpPr txBox="1">
            <a:spLocks noChangeArrowheads="1"/>
          </p:cNvSpPr>
          <p:nvPr/>
        </p:nvSpPr>
        <p:spPr bwMode="auto">
          <a:xfrm>
            <a:off x="-38100" y="142875"/>
            <a:ext cx="4662488" cy="3081338"/>
          </a:xfrm>
          <a:prstGeom prst="rect">
            <a:avLst/>
          </a:prstGeom>
          <a:noFill/>
          <a:ln w="9525" algn="ctr">
            <a:noFill/>
            <a:miter lim="800000"/>
            <a:headEnd/>
            <a:tailEnd/>
          </a:ln>
          <a:effectLst/>
        </p:spPr>
        <p:txBody>
          <a:bodyPr wrap="none">
            <a:spAutoFit/>
          </a:bodyPr>
          <a:lstStyle/>
          <a:p>
            <a:pPr algn="ctr">
              <a:defRPr/>
            </a:pPr>
            <a:r>
              <a:rPr lang="en-US" sz="2800" b="1">
                <a:solidFill>
                  <a:schemeClr val="tx2"/>
                </a:solidFill>
                <a:effectLst>
                  <a:outerShdw blurRad="38100" dist="38100" dir="2700000" algn="tl">
                    <a:srgbClr val="000000"/>
                  </a:outerShdw>
                </a:effectLst>
              </a:rPr>
              <a:t>Coconut Blanket</a:t>
            </a:r>
          </a:p>
          <a:p>
            <a:pPr algn="ctr">
              <a:defRPr/>
            </a:pPr>
            <a:endParaRPr lang="en-US" sz="2800" b="1">
              <a:solidFill>
                <a:schemeClr val="tx2"/>
              </a:solidFill>
              <a:effectLst>
                <a:outerShdw blurRad="38100" dist="38100" dir="2700000" algn="tl">
                  <a:srgbClr val="000000"/>
                </a:outerShdw>
              </a:effectLst>
            </a:endParaRPr>
          </a:p>
          <a:p>
            <a:pPr algn="ctr">
              <a:defRPr/>
            </a:pPr>
            <a:r>
              <a:rPr lang="en-US" sz="2800" b="1">
                <a:solidFill>
                  <a:schemeClr val="tx2"/>
                </a:solidFill>
                <a:effectLst>
                  <a:outerShdw blurRad="38100" dist="38100" dir="2700000" algn="tl">
                    <a:srgbClr val="000000"/>
                  </a:outerShdw>
                </a:effectLst>
              </a:rPr>
              <a:t>Hand Strewn Straw</a:t>
            </a:r>
          </a:p>
          <a:p>
            <a:pPr algn="ctr">
              <a:defRPr/>
            </a:pPr>
            <a:endParaRPr lang="en-US" sz="2800" b="1">
              <a:solidFill>
                <a:schemeClr val="tx2"/>
              </a:solidFill>
              <a:effectLst>
                <a:outerShdw blurRad="38100" dist="38100" dir="2700000" algn="tl">
                  <a:srgbClr val="000000"/>
                </a:outerShdw>
              </a:effectLst>
            </a:endParaRPr>
          </a:p>
          <a:p>
            <a:pPr algn="ctr">
              <a:defRPr/>
            </a:pPr>
            <a:r>
              <a:rPr lang="en-US" sz="2800" b="1">
                <a:solidFill>
                  <a:schemeClr val="tx2"/>
                </a:solidFill>
                <a:effectLst>
                  <a:outerShdw blurRad="38100" dist="38100" dir="2700000" algn="tl">
                    <a:srgbClr val="000000"/>
                  </a:outerShdw>
                </a:effectLst>
              </a:rPr>
              <a:t>Coconut &amp; Straw Blanket</a:t>
            </a:r>
          </a:p>
          <a:p>
            <a:pPr algn="ctr">
              <a:defRPr/>
            </a:pPr>
            <a:endParaRPr lang="en-US" sz="2800" b="1">
              <a:solidFill>
                <a:schemeClr val="tx2"/>
              </a:solidFill>
              <a:effectLst>
                <a:outerShdw blurRad="38100" dist="38100" dir="2700000" algn="tl">
                  <a:srgbClr val="000000"/>
                </a:outerShdw>
              </a:effectLst>
            </a:endParaRPr>
          </a:p>
          <a:p>
            <a:pPr algn="ctr">
              <a:defRPr/>
            </a:pPr>
            <a:r>
              <a:rPr lang="en-US" sz="2800" b="1">
                <a:solidFill>
                  <a:schemeClr val="tx2"/>
                </a:solidFill>
                <a:effectLst>
                  <a:outerShdw blurRad="38100" dist="38100" dir="2700000" algn="tl">
                    <a:srgbClr val="000000"/>
                  </a:outerShdw>
                </a:effectLst>
              </a:rPr>
              <a:t>Straw Wattle</a:t>
            </a:r>
          </a:p>
        </p:txBody>
      </p:sp>
      <p:sp>
        <p:nvSpPr>
          <p:cNvPr id="98309" name="Line 5"/>
          <p:cNvSpPr>
            <a:spLocks noChangeShapeType="1"/>
          </p:cNvSpPr>
          <p:nvPr/>
        </p:nvSpPr>
        <p:spPr bwMode="auto">
          <a:xfrm>
            <a:off x="3962400" y="533400"/>
            <a:ext cx="2743200" cy="1524000"/>
          </a:xfrm>
          <a:prstGeom prst="line">
            <a:avLst/>
          </a:prstGeom>
          <a:noFill/>
          <a:ln w="50800">
            <a:solidFill>
              <a:schemeClr val="tx2"/>
            </a:solidFill>
            <a:round/>
            <a:headEnd/>
            <a:tailEnd type="triangle" w="med" len="med"/>
          </a:ln>
        </p:spPr>
        <p:txBody>
          <a:bodyPr/>
          <a:lstStyle/>
          <a:p>
            <a:endParaRPr lang="en-US"/>
          </a:p>
        </p:txBody>
      </p:sp>
      <p:sp>
        <p:nvSpPr>
          <p:cNvPr id="98310" name="Line 6"/>
          <p:cNvSpPr>
            <a:spLocks noChangeShapeType="1"/>
          </p:cNvSpPr>
          <p:nvPr/>
        </p:nvSpPr>
        <p:spPr bwMode="auto">
          <a:xfrm>
            <a:off x="4267200" y="1447800"/>
            <a:ext cx="1447800" cy="609600"/>
          </a:xfrm>
          <a:prstGeom prst="line">
            <a:avLst/>
          </a:prstGeom>
          <a:noFill/>
          <a:ln w="50800">
            <a:solidFill>
              <a:schemeClr val="tx2"/>
            </a:solidFill>
            <a:round/>
            <a:headEnd/>
            <a:tailEnd type="triangle" w="med" len="med"/>
          </a:ln>
        </p:spPr>
        <p:txBody>
          <a:bodyPr/>
          <a:lstStyle/>
          <a:p>
            <a:endParaRPr lang="en-US"/>
          </a:p>
        </p:txBody>
      </p:sp>
      <p:sp>
        <p:nvSpPr>
          <p:cNvPr id="98311" name="Line 7"/>
          <p:cNvSpPr>
            <a:spLocks noChangeShapeType="1"/>
          </p:cNvSpPr>
          <p:nvPr/>
        </p:nvSpPr>
        <p:spPr bwMode="auto">
          <a:xfrm>
            <a:off x="5029200" y="1752600"/>
            <a:ext cx="76200" cy="1066800"/>
          </a:xfrm>
          <a:prstGeom prst="line">
            <a:avLst/>
          </a:prstGeom>
          <a:noFill/>
          <a:ln w="50800">
            <a:solidFill>
              <a:schemeClr val="tx2"/>
            </a:solidFill>
            <a:round/>
            <a:headEnd/>
            <a:tailEnd type="triangle" w="med" len="med"/>
          </a:ln>
        </p:spPr>
        <p:txBody>
          <a:bodyPr/>
          <a:lstStyle/>
          <a:p>
            <a:endParaRPr lang="en-US"/>
          </a:p>
        </p:txBody>
      </p:sp>
      <p:sp>
        <p:nvSpPr>
          <p:cNvPr id="98312" name="Line 8"/>
          <p:cNvSpPr>
            <a:spLocks noChangeShapeType="1"/>
          </p:cNvSpPr>
          <p:nvPr/>
        </p:nvSpPr>
        <p:spPr bwMode="auto">
          <a:xfrm>
            <a:off x="4114800" y="2514600"/>
            <a:ext cx="609600" cy="1295400"/>
          </a:xfrm>
          <a:prstGeom prst="line">
            <a:avLst/>
          </a:prstGeom>
          <a:noFill/>
          <a:ln w="50800">
            <a:solidFill>
              <a:schemeClr val="tx2"/>
            </a:solidFill>
            <a:round/>
            <a:headEnd/>
            <a:tailEnd type="triangle" w="med" len="med"/>
          </a:ln>
        </p:spPr>
        <p:txBody>
          <a:bodyPr/>
          <a:lstStyle/>
          <a:p>
            <a:endParaRPr lang="en-US"/>
          </a:p>
        </p:txBody>
      </p:sp>
      <p:sp>
        <p:nvSpPr>
          <p:cNvPr id="98313" name="Line 9"/>
          <p:cNvSpPr>
            <a:spLocks noChangeShapeType="1"/>
          </p:cNvSpPr>
          <p:nvPr/>
        </p:nvSpPr>
        <p:spPr bwMode="auto">
          <a:xfrm>
            <a:off x="2590800" y="3276600"/>
            <a:ext cx="609600" cy="1066800"/>
          </a:xfrm>
          <a:prstGeom prst="line">
            <a:avLst/>
          </a:prstGeom>
          <a:noFill/>
          <a:ln w="50800">
            <a:solidFill>
              <a:schemeClr val="tx2"/>
            </a:solidFill>
            <a:round/>
            <a:headEnd/>
            <a:tailEnd type="triangle" w="med" len="med"/>
          </a:ln>
        </p:spPr>
        <p:txBody>
          <a:bodyPr/>
          <a:lstStyle/>
          <a:p>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G:\DCIM\120NIKON\DSCN1970.JPG">
            <a:extLst>
              <a:ext uri="{FF2B5EF4-FFF2-40B4-BE49-F238E27FC236}">
                <a16:creationId xmlns:a16="http://schemas.microsoft.com/office/drawing/2014/main" id="{B14CFDD4-39E2-4042-A781-79B391BA4F70}"/>
              </a:ext>
            </a:extLst>
          </p:cNvPr>
          <p:cNvPicPr>
            <a:picLocks noGrp="1" noChangeAspect="1" noChangeArrowheads="1"/>
          </p:cNvPicPr>
          <p:nvPr>
            <p:ph idx="1"/>
          </p:nvPr>
        </p:nvPicPr>
        <p:blipFill>
          <a:blip r:embed="rId3">
            <a:lum bright="12000" contrast="16000"/>
            <a:extLst>
              <a:ext uri="{28A0092B-C50C-407E-A947-70E740481C1C}">
                <a14:useLocalDpi xmlns:a14="http://schemas.microsoft.com/office/drawing/2010/main" val="0"/>
              </a:ext>
            </a:extLst>
          </a:blip>
          <a:srcRect/>
          <a:stretch>
            <a:fillRect/>
          </a:stretch>
        </p:blipFill>
        <p:spPr>
          <a:xfrm>
            <a:off x="0" y="0"/>
            <a:ext cx="9144000" cy="6858000"/>
          </a:xfrm>
        </p:spPr>
      </p:pic>
      <p:sp>
        <p:nvSpPr>
          <p:cNvPr id="5" name="TextBox 4">
            <a:extLst>
              <a:ext uri="{FF2B5EF4-FFF2-40B4-BE49-F238E27FC236}">
                <a16:creationId xmlns:a16="http://schemas.microsoft.com/office/drawing/2014/main" id="{69967F28-3FCD-4D61-A050-039920B5BE9A}"/>
              </a:ext>
            </a:extLst>
          </p:cNvPr>
          <p:cNvSpPr txBox="1"/>
          <p:nvPr/>
        </p:nvSpPr>
        <p:spPr>
          <a:xfrm>
            <a:off x="2133600" y="5638800"/>
            <a:ext cx="6826250" cy="101600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What-Where-When?</a:t>
            </a:r>
          </a:p>
        </p:txBody>
      </p:sp>
      <p:sp>
        <p:nvSpPr>
          <p:cNvPr id="6" name="TextBox 5">
            <a:extLst>
              <a:ext uri="{FF2B5EF4-FFF2-40B4-BE49-F238E27FC236}">
                <a16:creationId xmlns:a16="http://schemas.microsoft.com/office/drawing/2014/main" id="{FC280ED5-5474-4680-BF12-372FF667304F}"/>
              </a:ext>
            </a:extLst>
          </p:cNvPr>
          <p:cNvSpPr txBox="1"/>
          <p:nvPr/>
        </p:nvSpPr>
        <p:spPr>
          <a:xfrm>
            <a:off x="7391400" y="3657600"/>
            <a:ext cx="1570038" cy="8302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Preserve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Vegetation</a:t>
            </a:r>
          </a:p>
        </p:txBody>
      </p:sp>
      <p:sp>
        <p:nvSpPr>
          <p:cNvPr id="7" name="TextBox 6">
            <a:extLst>
              <a:ext uri="{FF2B5EF4-FFF2-40B4-BE49-F238E27FC236}">
                <a16:creationId xmlns:a16="http://schemas.microsoft.com/office/drawing/2014/main" id="{986D42A6-6B09-44CB-9229-74BE760EEEB1}"/>
              </a:ext>
            </a:extLst>
          </p:cNvPr>
          <p:cNvSpPr txBox="1"/>
          <p:nvPr/>
        </p:nvSpPr>
        <p:spPr>
          <a:xfrm>
            <a:off x="5486400" y="2895600"/>
            <a:ext cx="139858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Silt Fence</a:t>
            </a:r>
          </a:p>
        </p:txBody>
      </p:sp>
      <p:sp>
        <p:nvSpPr>
          <p:cNvPr id="60422" name="TextBox 7">
            <a:extLst>
              <a:ext uri="{FF2B5EF4-FFF2-40B4-BE49-F238E27FC236}">
                <a16:creationId xmlns:a16="http://schemas.microsoft.com/office/drawing/2014/main" id="{92285547-21A2-41AB-849A-DE75A9F82AA8}"/>
              </a:ext>
            </a:extLst>
          </p:cNvPr>
          <p:cNvSpPr txBox="1">
            <a:spLocks noChangeArrowheads="1"/>
          </p:cNvSpPr>
          <p:nvPr/>
        </p:nvSpPr>
        <p:spPr bwMode="auto">
          <a:xfrm>
            <a:off x="1905000" y="1524000"/>
            <a:ext cx="1192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Seeding</a:t>
            </a:r>
          </a:p>
        </p:txBody>
      </p:sp>
      <p:sp>
        <p:nvSpPr>
          <p:cNvPr id="9" name="TextBox 8">
            <a:extLst>
              <a:ext uri="{FF2B5EF4-FFF2-40B4-BE49-F238E27FC236}">
                <a16:creationId xmlns:a16="http://schemas.microsoft.com/office/drawing/2014/main" id="{69C82301-5B8E-418A-AEEF-AAF9FC1593DF}"/>
              </a:ext>
            </a:extLst>
          </p:cNvPr>
          <p:cNvSpPr txBox="1"/>
          <p:nvPr/>
        </p:nvSpPr>
        <p:spPr>
          <a:xfrm>
            <a:off x="838200" y="1981200"/>
            <a:ext cx="1166813"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Wattles</a:t>
            </a:r>
          </a:p>
        </p:txBody>
      </p:sp>
      <p:sp>
        <p:nvSpPr>
          <p:cNvPr id="10" name="TextBox 9">
            <a:extLst>
              <a:ext uri="{FF2B5EF4-FFF2-40B4-BE49-F238E27FC236}">
                <a16:creationId xmlns:a16="http://schemas.microsoft.com/office/drawing/2014/main" id="{CF15E855-5C6D-45C6-A9CD-3AA6CA61DE57}"/>
              </a:ext>
            </a:extLst>
          </p:cNvPr>
          <p:cNvSpPr txBox="1"/>
          <p:nvPr/>
        </p:nvSpPr>
        <p:spPr>
          <a:xfrm>
            <a:off x="2514600" y="3962400"/>
            <a:ext cx="1023938" cy="46196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RECP’s</a:t>
            </a:r>
          </a:p>
        </p:txBody>
      </p:sp>
      <p:sp>
        <p:nvSpPr>
          <p:cNvPr id="60425" name="TextBox 10">
            <a:extLst>
              <a:ext uri="{FF2B5EF4-FFF2-40B4-BE49-F238E27FC236}">
                <a16:creationId xmlns:a16="http://schemas.microsoft.com/office/drawing/2014/main" id="{C730C690-CC23-4098-A48E-A4433CD6D2DA}"/>
              </a:ext>
            </a:extLst>
          </p:cNvPr>
          <p:cNvSpPr txBox="1">
            <a:spLocks noChangeArrowheads="1"/>
          </p:cNvSpPr>
          <p:nvPr/>
        </p:nvSpPr>
        <p:spPr bwMode="auto">
          <a:xfrm>
            <a:off x="3733800" y="1535113"/>
            <a:ext cx="1006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Plastic</a:t>
            </a:r>
          </a:p>
        </p:txBody>
      </p:sp>
      <p:sp>
        <p:nvSpPr>
          <p:cNvPr id="12" name="TextBox 11">
            <a:extLst>
              <a:ext uri="{FF2B5EF4-FFF2-40B4-BE49-F238E27FC236}">
                <a16:creationId xmlns:a16="http://schemas.microsoft.com/office/drawing/2014/main" id="{39172E93-A49D-4E9E-8F29-AFAE9121C122}"/>
              </a:ext>
            </a:extLst>
          </p:cNvPr>
          <p:cNvSpPr txBox="1"/>
          <p:nvPr/>
        </p:nvSpPr>
        <p:spPr>
          <a:xfrm>
            <a:off x="7391400" y="4800600"/>
            <a:ext cx="1227138" cy="830263"/>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Channel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Lining</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5">
            <a:extLst>
              <a:ext uri="{FF2B5EF4-FFF2-40B4-BE49-F238E27FC236}">
                <a16:creationId xmlns:a16="http://schemas.microsoft.com/office/drawing/2014/main" id="{27C8F45A-2DC4-4573-A03D-795BD33C60C4}"/>
              </a:ext>
            </a:extLst>
          </p:cNvPr>
          <p:cNvPicPr>
            <a:picLocks noChangeAspect="1" noChangeArrowheads="1"/>
          </p:cNvPicPr>
          <p:nvPr/>
        </p:nvPicPr>
        <p:blipFill rotWithShape="1">
          <a:blip r:embed="rId3" cstate="print">
            <a:lum contrast="12000"/>
            <a:extLst>
              <a:ext uri="{28A0092B-C50C-407E-A947-70E740481C1C}">
                <a14:useLocalDpi xmlns:a14="http://schemas.microsoft.com/office/drawing/2010/main" val="0"/>
              </a:ext>
            </a:extLst>
          </a:blip>
          <a:srcRect l="10373" t="-19" r="735" b="-3"/>
          <a:stretch/>
        </p:blipFill>
        <p:spPr bwMode="auto">
          <a:xfrm>
            <a:off x="19050" y="0"/>
            <a:ext cx="9144000" cy="6858000"/>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467" name="TextBox 1">
            <a:extLst>
              <a:ext uri="{FF2B5EF4-FFF2-40B4-BE49-F238E27FC236}">
                <a16:creationId xmlns:a16="http://schemas.microsoft.com/office/drawing/2014/main" id="{33965944-BE8C-409C-B336-FC22EAA5FD91}"/>
              </a:ext>
            </a:extLst>
          </p:cNvPr>
          <p:cNvSpPr txBox="1">
            <a:spLocks noChangeArrowheads="1"/>
          </p:cNvSpPr>
          <p:nvPr/>
        </p:nvSpPr>
        <p:spPr bwMode="auto">
          <a:xfrm>
            <a:off x="4114800" y="152400"/>
            <a:ext cx="495141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Finish as you go</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Turn Liabilities into Assets</a:t>
            </a:r>
          </a:p>
          <a:p>
            <a:pPr marL="457200" marR="0" lvl="0" indent="-4572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3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Manage Risk</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4">
            <a:extLst>
              <a:ext uri="{FF2B5EF4-FFF2-40B4-BE49-F238E27FC236}">
                <a16:creationId xmlns:a16="http://schemas.microsoft.com/office/drawing/2014/main" id="{1402B025-F5E9-4421-8698-CA84F1165965}"/>
              </a:ext>
            </a:extLst>
          </p:cNvPr>
          <p:cNvPicPr>
            <a:picLocks noChangeAspect="1" noChangeArrowheads="1"/>
          </p:cNvPicPr>
          <p:nvPr/>
        </p:nvPicPr>
        <p:blipFill>
          <a:blip r:embed="rId3">
            <a:lum contrast="10000"/>
            <a:extLst>
              <a:ext uri="{28A0092B-C50C-407E-A947-70E740481C1C}">
                <a14:useLocalDpi xmlns:a14="http://schemas.microsoft.com/office/drawing/2010/main" val="0"/>
              </a:ext>
            </a:extLst>
          </a:blip>
          <a:srcRect l="28751" r="2"/>
          <a:stretch>
            <a:fillRect/>
          </a:stretch>
        </p:blipFill>
        <p:spPr bwMode="auto">
          <a:xfrm>
            <a:off x="0" y="0"/>
            <a:ext cx="9144000" cy="68580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515" name="TextBox 1">
            <a:extLst>
              <a:ext uri="{FF2B5EF4-FFF2-40B4-BE49-F238E27FC236}">
                <a16:creationId xmlns:a16="http://schemas.microsoft.com/office/drawing/2014/main" id="{2619B759-5486-44AC-B797-4BF25789A412}"/>
              </a:ext>
            </a:extLst>
          </p:cNvPr>
          <p:cNvSpPr txBox="1">
            <a:spLocks noChangeArrowheads="1"/>
          </p:cNvSpPr>
          <p:nvPr/>
        </p:nvSpPr>
        <p:spPr bwMode="auto">
          <a:xfrm>
            <a:off x="5486400" y="5943600"/>
            <a:ext cx="3508375" cy="461963"/>
          </a:xfrm>
          <a:prstGeom prst="rect">
            <a:avLst/>
          </a:prstGeom>
          <a:solidFill>
            <a:srgbClr val="714B25">
              <a:alpha val="9882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Detail the planned process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2" name="Picture 4" descr="DSCN0562">
            <a:extLst>
              <a:ext uri="{FF2B5EF4-FFF2-40B4-BE49-F238E27FC236}">
                <a16:creationId xmlns:a16="http://schemas.microsoft.com/office/drawing/2014/main" id="{7BDF5D1D-2A2A-4EDD-B325-1D1105D2B862}"/>
              </a:ext>
            </a:extLst>
          </p:cNvPr>
          <p:cNvPicPr>
            <a:picLocks noChangeAspect="1" noChangeArrowheads="1"/>
          </p:cNvPicPr>
          <p:nvPr/>
        </p:nvPicPr>
        <p:blipFill>
          <a:blip r:embed="rId3">
            <a:lum contrast="10000"/>
            <a:extLst>
              <a:ext uri="{28A0092B-C50C-407E-A947-70E740481C1C}">
                <a14:useLocalDpi xmlns:a14="http://schemas.microsoft.com/office/drawing/2010/main" val="0"/>
              </a:ext>
            </a:extLst>
          </a:blip>
          <a:srcRect/>
          <a:stretch>
            <a:fillRect/>
          </a:stretch>
        </p:blipFill>
        <p:spPr bwMode="auto">
          <a:xfrm>
            <a:off x="0" y="0"/>
            <a:ext cx="9140825" cy="6838950"/>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76811C5D-ABFF-4102-9A95-BF1A8021B19B}"/>
              </a:ext>
            </a:extLst>
          </p:cNvPr>
          <p:cNvSpPr txBox="1"/>
          <p:nvPr/>
        </p:nvSpPr>
        <p:spPr>
          <a:xfrm>
            <a:off x="5257800" y="5867400"/>
            <a:ext cx="3552825" cy="646113"/>
          </a:xfrm>
          <a:prstGeom prst="rect">
            <a:avLst/>
          </a:prstGeom>
          <a:solidFill>
            <a:schemeClr val="bg1">
              <a:lumMod val="50000"/>
              <a:lumOff val="50000"/>
            </a:schemeClr>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Phase the Process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F:\100_624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44450"/>
            <a:ext cx="9144000" cy="6902450"/>
          </a:xfrm>
          <a:prstGeom prst="rect">
            <a:avLst/>
          </a:prstGeom>
          <a:noFill/>
          <a:ln w="9525">
            <a:noFill/>
            <a:miter lim="800000"/>
            <a:headEnd/>
            <a:tailEnd/>
          </a:ln>
        </p:spPr>
      </p:pic>
      <p:pic>
        <p:nvPicPr>
          <p:cNvPr id="1108995" name="Picture 3" descr="F:\100_624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902450"/>
          </a:xfrm>
          <a:prstGeom prst="rect">
            <a:avLst/>
          </a:prstGeom>
          <a:noFill/>
          <a:ln w="9525">
            <a:noFill/>
            <a:miter lim="800000"/>
            <a:headEnd/>
            <a:tailEnd/>
          </a:ln>
        </p:spPr>
      </p:pic>
      <p:sp>
        <p:nvSpPr>
          <p:cNvPr id="4" name="TextBox 3"/>
          <p:cNvSpPr txBox="1"/>
          <p:nvPr/>
        </p:nvSpPr>
        <p:spPr>
          <a:xfrm>
            <a:off x="3276600" y="5410200"/>
            <a:ext cx="5867400" cy="1200150"/>
          </a:xfrm>
          <a:prstGeom prst="rect">
            <a:avLst/>
          </a:prstGeom>
          <a:noFill/>
        </p:spPr>
        <p:txBody>
          <a:bodyPr>
            <a:spAutoFit/>
          </a:bodyPr>
          <a:lstStyle/>
          <a:p>
            <a:pPr algn="ctr" eaLnBrk="0" hangingPunct="0">
              <a:defRPr/>
            </a:pPr>
            <a:r>
              <a:rPr lang="en-US" sz="3600" dirty="0">
                <a:effectLst>
                  <a:outerShdw blurRad="38100" dist="38100" dir="2700000" algn="tl">
                    <a:srgbClr val="000000">
                      <a:alpha val="43137"/>
                    </a:srgbClr>
                  </a:outerShdw>
                </a:effectLst>
                <a:cs typeface="+mn-cs"/>
              </a:rPr>
              <a:t>Avoid preparing for spring runoff the hard way!</a:t>
            </a:r>
          </a:p>
        </p:txBody>
      </p:sp>
      <p:sp>
        <p:nvSpPr>
          <p:cNvPr id="5" name="TextBox 4"/>
          <p:cNvSpPr txBox="1"/>
          <p:nvPr/>
        </p:nvSpPr>
        <p:spPr>
          <a:xfrm>
            <a:off x="304800" y="228600"/>
            <a:ext cx="3005951" cy="830997"/>
          </a:xfrm>
          <a:prstGeom prst="rect">
            <a:avLst/>
          </a:prstGeom>
          <a:noFill/>
        </p:spPr>
        <p:txBody>
          <a:bodyPr wrap="none">
            <a:spAutoFit/>
          </a:bodyPr>
          <a:lstStyle/>
          <a:p>
            <a:pPr eaLnBrk="0" hangingPunct="0">
              <a:defRPr/>
            </a:pPr>
            <a:r>
              <a:rPr lang="en-US" sz="4800" dirty="0">
                <a:solidFill>
                  <a:srgbClr val="3717BF"/>
                </a:solidFill>
                <a:effectLst>
                  <a:outerShdw blurRad="38100" dist="38100" dir="2700000" algn="tl">
                    <a:srgbClr val="000000">
                      <a:alpha val="43137"/>
                    </a:srgbClr>
                  </a:outerShdw>
                </a:effectLst>
                <a:cs typeface="+mn-cs"/>
              </a:rPr>
              <a:t>Plan Ahead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899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UFFALO-1\share\pictures\2008-08-14\02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478"/>
            <a:ext cx="9144000" cy="6858478"/>
          </a:xfrm>
          <a:prstGeom prst="rect">
            <a:avLst/>
          </a:prstGeom>
          <a:noFill/>
          <a:effectLst>
            <a:innerShdw blurRad="127000">
              <a:prstClr val="black"/>
            </a:innerShdw>
          </a:effectLst>
        </p:spPr>
      </p:pic>
      <p:sp>
        <p:nvSpPr>
          <p:cNvPr id="2" name="Rectangle 1"/>
          <p:cNvSpPr/>
          <p:nvPr/>
        </p:nvSpPr>
        <p:spPr>
          <a:xfrm>
            <a:off x="0" y="5657671"/>
            <a:ext cx="9144000" cy="1200329"/>
          </a:xfrm>
          <a:prstGeom prst="rect">
            <a:avLst/>
          </a:prstGeom>
          <a:solidFill>
            <a:schemeClr val="tx1">
              <a:lumMod val="95000"/>
              <a:alpha val="82000"/>
            </a:schemeClr>
          </a:solidFill>
          <a:effectLst>
            <a:innerShdw blurRad="114300">
              <a:schemeClr val="tx1">
                <a:lumMod val="95000"/>
                <a:alpha val="62000"/>
              </a:schemeClr>
            </a:innerShdw>
          </a:effectLst>
        </p:spPr>
        <p:txBody>
          <a:bodyPr>
            <a:spAutoFit/>
          </a:bodyPr>
          <a:lstStyle/>
          <a:p>
            <a:r>
              <a:rPr lang="en-US" sz="2400" dirty="0">
                <a:solidFill>
                  <a:schemeClr val="bg1"/>
                </a:solidFill>
              </a:rPr>
              <a:t>A permittee must ensure that employees and subcontractors receive adequate training to ensure proper installation, maintenance, and removal of the control measures described in the SWPPP for the project.</a:t>
            </a:r>
          </a:p>
        </p:txBody>
      </p:sp>
      <p:sp>
        <p:nvSpPr>
          <p:cNvPr id="64518" name="Rectangle 2"/>
          <p:cNvSpPr>
            <a:spLocks noChangeArrowheads="1"/>
          </p:cNvSpPr>
          <p:nvPr/>
        </p:nvSpPr>
        <p:spPr bwMode="auto">
          <a:xfrm>
            <a:off x="176213" y="309383"/>
            <a:ext cx="6637843" cy="523220"/>
          </a:xfrm>
          <a:prstGeom prst="rect">
            <a:avLst/>
          </a:prstGeom>
          <a:noFill/>
          <a:ln w="9525">
            <a:noFill/>
            <a:miter lim="800000"/>
            <a:headEnd/>
            <a:tailEnd/>
          </a:ln>
        </p:spPr>
        <p:txBody>
          <a:bodyPr wrap="none">
            <a:spAutoFit/>
          </a:bodyPr>
          <a:lstStyle/>
          <a:p>
            <a:pPr eaLnBrk="0" hangingPunct="0"/>
            <a:r>
              <a:rPr lang="en-US" sz="2800" b="1" dirty="0">
                <a:solidFill>
                  <a:schemeClr val="bg1"/>
                </a:solidFill>
              </a:rPr>
              <a:t>Storm Water Lead &amp; Training of Employees </a:t>
            </a:r>
          </a:p>
        </p:txBody>
      </p:sp>
      <p:pic>
        <p:nvPicPr>
          <p:cNvPr id="8" name="Picture 7" descr="DEC Logo 1"/>
          <p:cNvPicPr/>
          <p:nvPr/>
        </p:nvPicPr>
        <p:blipFill>
          <a:blip r:embed="rId3" cstate="print"/>
          <a:srcRect/>
          <a:stretch>
            <a:fillRect/>
          </a:stretch>
        </p:blipFill>
        <p:spPr bwMode="auto">
          <a:xfrm>
            <a:off x="8001000" y="87600"/>
            <a:ext cx="9667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B7099097-29AF-A5DD-EBCC-AA4F299A22CB}"/>
              </a:ext>
            </a:extLst>
          </p:cNvPr>
          <p:cNvSpPr txBox="1">
            <a:spLocks/>
          </p:cNvSpPr>
          <p:nvPr/>
        </p:nvSpPr>
        <p:spPr>
          <a:xfrm>
            <a:off x="304800" y="105438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4.14 Pg. 35</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10-20-07 030"/>
          <p:cNvPicPr preferRelativeResize="0">
            <a:picLocks noChangeArrowheads="1"/>
          </p:cNvPicPr>
          <p:nvPr/>
        </p:nvPicPr>
        <p:blipFill>
          <a:blip r:embed="rId2" cstate="email">
            <a:lum bright="10000"/>
            <a:extLst>
              <a:ext uri="{28A0092B-C50C-407E-A947-70E740481C1C}">
                <a14:useLocalDpi xmlns:a14="http://schemas.microsoft.com/office/drawing/2010/main"/>
              </a:ext>
            </a:extLst>
          </a:blip>
          <a:srcRect/>
          <a:stretch>
            <a:fillRect/>
          </a:stretch>
        </p:blipFill>
        <p:spPr>
          <a:xfrm>
            <a:off x="0" y="1588"/>
            <a:ext cx="9140825" cy="6856412"/>
          </a:xfrm>
          <a:prstGeom prst="rect">
            <a:avLst/>
          </a:prstGeom>
          <a:noFill/>
        </p:spPr>
      </p:pic>
      <p:sp>
        <p:nvSpPr>
          <p:cNvPr id="3" name="Content Placeholder 2"/>
          <p:cNvSpPr>
            <a:spLocks noGrp="1"/>
          </p:cNvSpPr>
          <p:nvPr>
            <p:ph idx="1"/>
          </p:nvPr>
        </p:nvSpPr>
        <p:spPr>
          <a:xfrm>
            <a:off x="0" y="1371600"/>
            <a:ext cx="8686800" cy="1752600"/>
          </a:xfrm>
        </p:spPr>
        <p:txBody>
          <a:bodyPr>
            <a:normAutofit fontScale="92500" lnSpcReduction="20000"/>
          </a:bodyPr>
          <a:lstStyle/>
          <a:p>
            <a:pPr>
              <a:buNone/>
            </a:pPr>
            <a:r>
              <a:rPr lang="en-US" u="sng" dirty="0">
                <a:solidFill>
                  <a:schemeClr val="bg2">
                    <a:lumMod val="50000"/>
                  </a:schemeClr>
                </a:solidFill>
              </a:rPr>
              <a:t>Subcontractor Certification</a:t>
            </a:r>
          </a:p>
          <a:p>
            <a:pPr>
              <a:buNone/>
            </a:pPr>
            <a:r>
              <a:rPr lang="en-US" dirty="0">
                <a:solidFill>
                  <a:schemeClr val="bg2">
                    <a:lumMod val="50000"/>
                  </a:schemeClr>
                </a:solidFill>
              </a:rPr>
              <a:t>Subcontractors must certify that they have read and will abide by the CGP &amp; conditions of the project SWPPP.</a:t>
            </a:r>
          </a:p>
          <a:p>
            <a:endParaRPr lang="en-US" dirty="0">
              <a:solidFill>
                <a:schemeClr val="bg2">
                  <a:lumMod val="50000"/>
                </a:schemeClr>
              </a:solidFill>
            </a:endParaRPr>
          </a:p>
        </p:txBody>
      </p:sp>
      <p:sp>
        <p:nvSpPr>
          <p:cNvPr id="6145" name="Rectangle 1"/>
          <p:cNvSpPr>
            <a:spLocks noChangeArrowheads="1"/>
          </p:cNvSpPr>
          <p:nvPr/>
        </p:nvSpPr>
        <p:spPr bwMode="auto">
          <a:xfrm>
            <a:off x="0" y="381000"/>
            <a:ext cx="9144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chemeClr val="bg2">
                    <a:lumMod val="50000"/>
                  </a:schemeClr>
                </a:solidFill>
                <a:effectLst/>
                <a:latin typeface="Arial" pitchFamily="34" charset="0"/>
                <a:ea typeface="Times New Roman" pitchFamily="18" charset="0"/>
                <a:cs typeface="Arial" pitchFamily="34" charset="0"/>
              </a:rPr>
              <a:t>DOT&amp;PF specification</a:t>
            </a:r>
            <a:r>
              <a:rPr lang="en-US" sz="2800" b="1" dirty="0">
                <a:solidFill>
                  <a:schemeClr val="bg2">
                    <a:lumMod val="50000"/>
                  </a:schemeClr>
                </a:solidFill>
                <a:latin typeface="Arial" pitchFamily="34" charset="0"/>
                <a:ea typeface="Times New Roman" pitchFamily="18" charset="0"/>
                <a:cs typeface="Arial" pitchFamily="34" charset="0"/>
              </a:rPr>
              <a:t> </a:t>
            </a:r>
            <a:r>
              <a:rPr kumimoji="0" lang="en-US" sz="2800" b="1" i="0" u="none" strike="noStrike" cap="none" normalizeH="0" baseline="0" dirty="0">
                <a:ln>
                  <a:noFill/>
                </a:ln>
                <a:solidFill>
                  <a:schemeClr val="bg2">
                    <a:lumMod val="50000"/>
                  </a:schemeClr>
                </a:solidFill>
                <a:effectLst/>
                <a:latin typeface="Arial" pitchFamily="34" charset="0"/>
                <a:ea typeface="Times New Roman" pitchFamily="18" charset="0"/>
                <a:cs typeface="Arial" pitchFamily="34" charset="0"/>
              </a:rPr>
              <a:t>641-1.05</a:t>
            </a:r>
            <a:r>
              <a:rPr kumimoji="0" lang="en-US" sz="2800" b="1" i="0" u="none" strike="noStrike" cap="none" normalizeH="0" dirty="0">
                <a:ln>
                  <a:noFill/>
                </a:ln>
                <a:solidFill>
                  <a:schemeClr val="bg2">
                    <a:lumMod val="50000"/>
                  </a:schemeClr>
                </a:solidFill>
                <a:effectLst/>
                <a:latin typeface="Arial" pitchFamily="34" charset="0"/>
                <a:ea typeface="Times New Roman" pitchFamily="18" charset="0"/>
                <a:cs typeface="Arial" pitchFamily="34" charset="0"/>
              </a:rPr>
              <a:t> </a:t>
            </a:r>
            <a:r>
              <a:rPr kumimoji="0" lang="en-US" sz="2800" b="1" i="0" u="none" strike="noStrike" cap="none" normalizeH="0" baseline="0" dirty="0">
                <a:ln>
                  <a:noFill/>
                </a:ln>
                <a:solidFill>
                  <a:schemeClr val="bg2">
                    <a:lumMod val="50000"/>
                  </a:schemeClr>
                </a:solidFill>
                <a:effectLst/>
                <a:latin typeface="Arial" pitchFamily="34" charset="0"/>
                <a:ea typeface="Times New Roman" pitchFamily="18" charset="0"/>
                <a:cs typeface="Arial" pitchFamily="34" charset="0"/>
              </a:rPr>
              <a:t>SIGNATURE</a:t>
            </a:r>
            <a:r>
              <a:rPr kumimoji="0" lang="en-US" sz="2800" b="1" i="0" u="none" strike="noStrike" cap="none" normalizeH="0" dirty="0">
                <a:ln>
                  <a:noFill/>
                </a:ln>
                <a:solidFill>
                  <a:schemeClr val="bg2">
                    <a:lumMod val="50000"/>
                  </a:schemeClr>
                </a:solidFill>
                <a:effectLst/>
                <a:latin typeface="Arial" pitchFamily="34" charset="0"/>
                <a:ea typeface="Times New Roman" pitchFamily="18" charset="0"/>
                <a:cs typeface="Arial" pitchFamily="34" charset="0"/>
              </a:rPr>
              <a:t> </a:t>
            </a:r>
            <a:r>
              <a:rPr kumimoji="0" lang="en-US" sz="2800" b="1" i="0" u="none" strike="noStrike" cap="none" normalizeH="0" baseline="0" dirty="0">
                <a:ln>
                  <a:noFill/>
                </a:ln>
                <a:solidFill>
                  <a:schemeClr val="bg2">
                    <a:lumMod val="50000"/>
                  </a:schemeClr>
                </a:solidFill>
                <a:effectLst/>
                <a:latin typeface="Arial" pitchFamily="34" charset="0"/>
                <a:ea typeface="Times New Roman" pitchFamily="18" charset="0"/>
                <a:cs typeface="Arial" pitchFamily="34" charset="0"/>
              </a:rPr>
              <a:t>CERTIFICATION</a:t>
            </a:r>
            <a:r>
              <a:rPr lang="en-US" sz="2800" b="1" dirty="0">
                <a:solidFill>
                  <a:schemeClr val="bg2">
                    <a:lumMod val="50000"/>
                  </a:schemeClr>
                </a:solidFill>
                <a:latin typeface="Arial" pitchFamily="34" charset="0"/>
                <a:ea typeface="Times New Roman" pitchFamily="18" charset="0"/>
                <a:cs typeface="Arial" pitchFamily="34" charset="0"/>
              </a:rPr>
              <a:t> </a:t>
            </a:r>
            <a:r>
              <a:rPr kumimoji="0" lang="en-US" sz="2800" b="1" i="0" u="none" strike="noStrike" cap="none" normalizeH="0" baseline="0" dirty="0">
                <a:ln>
                  <a:noFill/>
                </a:ln>
                <a:solidFill>
                  <a:schemeClr val="bg2">
                    <a:lumMod val="50000"/>
                  </a:schemeClr>
                </a:solidFill>
                <a:effectLst/>
                <a:latin typeface="Arial" pitchFamily="34" charset="0"/>
                <a:ea typeface="Times New Roman" pitchFamily="18" charset="0"/>
                <a:cs typeface="Arial" pitchFamily="34" charset="0"/>
              </a:rPr>
              <a:t>REQUIREMENTS &amp;</a:t>
            </a:r>
            <a:r>
              <a:rPr kumimoji="0" lang="en-US" sz="2800" b="1" i="0" u="none" strike="noStrike" cap="none" normalizeH="0" dirty="0">
                <a:ln>
                  <a:noFill/>
                </a:ln>
                <a:solidFill>
                  <a:schemeClr val="bg2">
                    <a:lumMod val="50000"/>
                  </a:schemeClr>
                </a:solidFill>
                <a:effectLst/>
                <a:latin typeface="Arial" pitchFamily="34" charset="0"/>
                <a:ea typeface="Times New Roman" pitchFamily="18" charset="0"/>
                <a:cs typeface="Arial" pitchFamily="34" charset="0"/>
              </a:rPr>
              <a:t> </a:t>
            </a:r>
            <a:r>
              <a:rPr kumimoji="0" lang="en-US" sz="2800" b="1" i="0" u="none" strike="noStrike" cap="none" normalizeH="0" baseline="0" dirty="0">
                <a:ln>
                  <a:noFill/>
                </a:ln>
                <a:solidFill>
                  <a:schemeClr val="bg2">
                    <a:lumMod val="50000"/>
                  </a:schemeClr>
                </a:solidFill>
                <a:effectLst/>
                <a:latin typeface="Arial" pitchFamily="34" charset="0"/>
                <a:ea typeface="Times New Roman" pitchFamily="18" charset="0"/>
                <a:cs typeface="Arial" pitchFamily="34" charset="0"/>
              </a:rPr>
              <a:t>DELEGATIONS.</a:t>
            </a:r>
            <a:endParaRPr kumimoji="0" lang="en-US" sz="2800" b="0" i="0" u="none" strike="noStrike" cap="none" normalizeH="0" baseline="0" dirty="0">
              <a:ln>
                <a:noFill/>
              </a:ln>
              <a:solidFill>
                <a:schemeClr val="bg2">
                  <a:lumMod val="50000"/>
                </a:schemeClr>
              </a:solidFill>
              <a:effectLst/>
              <a:latin typeface="Arial" pitchFamily="34" charset="0"/>
              <a:cs typeface="Arial" pitchFamily="34" charset="0"/>
            </a:endParaRPr>
          </a:p>
        </p:txBody>
      </p:sp>
      <p:pic>
        <p:nvPicPr>
          <p:cNvPr id="5" name="Picture 4" descr="dot_se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70796" y="5181600"/>
            <a:ext cx="1542315" cy="1497330"/>
          </a:xfrm>
          <a:prstGeom prst="rect">
            <a:avLst/>
          </a:prstGeom>
          <a:noFill/>
          <a:ln w="9525">
            <a:noFill/>
            <a:miter lim="800000"/>
            <a:headEnd/>
            <a:tailEnd/>
          </a:ln>
        </p:spPr>
      </p:pic>
      <p:sp>
        <p:nvSpPr>
          <p:cNvPr id="6" name="TextBox 5"/>
          <p:cNvSpPr txBox="1"/>
          <p:nvPr/>
        </p:nvSpPr>
        <p:spPr>
          <a:xfrm>
            <a:off x="228600" y="6400800"/>
            <a:ext cx="3604320" cy="400110"/>
          </a:xfrm>
          <a:prstGeom prst="rect">
            <a:avLst/>
          </a:prstGeom>
          <a:noFill/>
        </p:spPr>
        <p:txBody>
          <a:bodyPr wrap="none" rtlCol="0">
            <a:spAutoFit/>
          </a:bodyPr>
          <a:lstStyle/>
          <a:p>
            <a:r>
              <a:rPr lang="en-US" sz="2000" dirty="0"/>
              <a:t>*Subcontractors marching in line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BUFFALO-1\share\pictures\10-10-08 04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65539" name="TextBox 1"/>
          <p:cNvSpPr txBox="1">
            <a:spLocks noChangeArrowheads="1"/>
          </p:cNvSpPr>
          <p:nvPr/>
        </p:nvSpPr>
        <p:spPr bwMode="auto">
          <a:xfrm>
            <a:off x="0" y="228600"/>
            <a:ext cx="9144000" cy="707886"/>
          </a:xfrm>
          <a:prstGeom prst="rect">
            <a:avLst/>
          </a:prstGeom>
          <a:noFill/>
          <a:ln w="9525">
            <a:noFill/>
            <a:miter lim="800000"/>
            <a:headEnd/>
            <a:tailEnd/>
          </a:ln>
        </p:spPr>
        <p:txBody>
          <a:bodyPr>
            <a:spAutoFit/>
          </a:bodyPr>
          <a:lstStyle/>
          <a:p>
            <a:pPr algn="ctr"/>
            <a:r>
              <a:rPr lang="en-US" sz="4000" i="1" dirty="0">
                <a:solidFill>
                  <a:schemeClr val="bg2"/>
                </a:solidFill>
                <a:latin typeface="Segoe Print" pitchFamily="2" charset="0"/>
              </a:rPr>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13477</TotalTime>
  <Words>4541</Words>
  <Application>Microsoft Office PowerPoint</Application>
  <PresentationFormat>On-screen Show (4:3)</PresentationFormat>
  <Paragraphs>605</Paragraphs>
  <Slides>99</Slides>
  <Notes>37</Notes>
  <HiddenSlides>0</HiddenSlides>
  <MMClips>0</MMClips>
  <ScaleCrop>false</ScaleCrop>
  <HeadingPairs>
    <vt:vector size="4" baseType="variant">
      <vt:variant>
        <vt:lpstr>Theme</vt:lpstr>
      </vt:variant>
      <vt:variant>
        <vt:i4>5</vt:i4>
      </vt:variant>
      <vt:variant>
        <vt:lpstr>Slide Titles</vt:lpstr>
      </vt:variant>
      <vt:variant>
        <vt:i4>99</vt:i4>
      </vt:variant>
    </vt:vector>
  </HeadingPairs>
  <TitlesOfParts>
    <vt:vector size="104" baseType="lpstr">
      <vt:lpstr>Office Theme</vt:lpstr>
      <vt:lpstr>1_Office Theme</vt:lpstr>
      <vt:lpstr>2_Office Theme</vt:lpstr>
      <vt:lpstr>3_Office Theme</vt:lpstr>
      <vt:lpstr>4_Office Theme</vt:lpstr>
      <vt:lpstr>PowerPoint Presentation</vt:lpstr>
      <vt:lpstr>SWPPP Introduction</vt:lpstr>
      <vt:lpstr>PowerPoint Presentation</vt:lpstr>
      <vt:lpstr>What is an Adequate Stormwater Pollution Prevention Plan?</vt:lpstr>
      <vt:lpstr>PowerPoint Presentation</vt:lpstr>
      <vt:lpstr>PowerPoint Presentation</vt:lpstr>
      <vt:lpstr>PowerPoint Presentation</vt:lpstr>
      <vt:lpstr>PowerPoint Presentation</vt:lpstr>
      <vt:lpstr>PowerPoint Presentation</vt:lpstr>
      <vt:lpstr>Basics of a SWPPP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xmacis.rcc-acis.org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Insert Video LID Phasing and Scheduling</vt:lpstr>
      <vt:lpstr>PowerPoint Presentation</vt:lpstr>
      <vt:lpstr>PowerPoint Presentation</vt:lpstr>
      <vt:lpstr>PowerPoint Presentation</vt:lpstr>
      <vt:lpstr>PowerPoint Presentation</vt:lpstr>
      <vt:lpstr>PowerPoint Presentation</vt:lpstr>
      <vt:lpstr>PowerPoint Presentation</vt:lpstr>
      <vt:lpstr>Locations of support activities</vt:lpstr>
      <vt:lpstr>PowerPoint Presentation</vt:lpstr>
      <vt:lpstr>Locations of support activities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Personnel Qualifications in the SWPPP </vt:lpstr>
      <vt:lpstr>PowerPoint Presentation</vt:lpstr>
      <vt:lpstr>PowerPoint Presentation</vt:lpstr>
      <vt:lpstr>PowerPoint Presentation</vt:lpstr>
      <vt:lpstr>When using the DEC SWPPP template:</vt:lpstr>
      <vt:lpstr>Proper BMP Specification, Application, Installation &amp; Maintenance are Critical</vt:lpstr>
      <vt:lpstr>PowerPoint Presentation</vt:lpstr>
      <vt:lpstr>What is a BMP?</vt:lpstr>
      <vt:lpstr>Design BMPs</vt:lpstr>
      <vt:lpstr>Procedural BMPs</vt:lpstr>
      <vt:lpstr>Physical BMPs</vt:lpstr>
      <vt:lpstr>General Principles</vt:lpstr>
      <vt:lpstr>PowerPoint Presentation</vt:lpstr>
      <vt:lpstr>PowerPoint Presentation</vt:lpstr>
      <vt:lpstr>PowerPoint Presentation</vt:lpstr>
      <vt:lpstr>PowerPoint Presentation</vt:lpstr>
      <vt:lpstr>PowerPoint Presentation</vt:lpstr>
      <vt:lpstr>Alaska Storm Water Guidance</vt:lpstr>
      <vt:lpstr>Most Used BMPs for Construction Sites Include:</vt:lpstr>
      <vt:lpstr>BMPs may Require an Engineer</vt:lpstr>
      <vt:lpstr>Stormwater Design Engineering Considerations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Jeanette Holt</cp:lastModifiedBy>
  <cp:revision>341</cp:revision>
  <dcterms:created xsi:type="dcterms:W3CDTF">2006-08-16T00:00:00Z</dcterms:created>
  <dcterms:modified xsi:type="dcterms:W3CDTF">2026-07-13T21:33:11Z</dcterms:modified>
</cp:coreProperties>
</file>