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309" r:id="rId3"/>
    <p:sldId id="257" r:id="rId4"/>
    <p:sldId id="258" r:id="rId5"/>
    <p:sldId id="259" r:id="rId6"/>
    <p:sldId id="260" r:id="rId7"/>
    <p:sldId id="313" r:id="rId8"/>
    <p:sldId id="261" r:id="rId9"/>
    <p:sldId id="262" r:id="rId10"/>
    <p:sldId id="267" r:id="rId11"/>
    <p:sldId id="264" r:id="rId12"/>
    <p:sldId id="265" r:id="rId13"/>
    <p:sldId id="266" r:id="rId14"/>
    <p:sldId id="269" r:id="rId15"/>
    <p:sldId id="270" r:id="rId16"/>
    <p:sldId id="271" r:id="rId17"/>
    <p:sldId id="272" r:id="rId18"/>
    <p:sldId id="273" r:id="rId19"/>
    <p:sldId id="274" r:id="rId20"/>
    <p:sldId id="275" r:id="rId21"/>
    <p:sldId id="276" r:id="rId22"/>
    <p:sldId id="277" r:id="rId23"/>
    <p:sldId id="278" r:id="rId24"/>
    <p:sldId id="312" r:id="rId25"/>
    <p:sldId id="311" r:id="rId26"/>
    <p:sldId id="279" r:id="rId27"/>
    <p:sldId id="280" r:id="rId28"/>
    <p:sldId id="302" r:id="rId29"/>
    <p:sldId id="303" r:id="rId30"/>
    <p:sldId id="304" r:id="rId31"/>
    <p:sldId id="305" r:id="rId32"/>
    <p:sldId id="306" r:id="rId33"/>
    <p:sldId id="307" r:id="rId34"/>
    <p:sldId id="308" r:id="rId35"/>
    <p:sldId id="31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17" autoAdjust="0"/>
    <p:restoredTop sz="80493" autoAdjust="0"/>
  </p:normalViewPr>
  <p:slideViewPr>
    <p:cSldViewPr>
      <p:cViewPr varScale="1">
        <p:scale>
          <a:sx n="100" d="100"/>
          <a:sy n="100" d="100"/>
        </p:scale>
        <p:origin x="1400" y="160"/>
      </p:cViewPr>
      <p:guideLst>
        <p:guide orient="horz" pos="2160"/>
        <p:guide pos="2880"/>
      </p:guideLst>
    </p:cSldViewPr>
  </p:slideViewPr>
  <p:notesTextViewPr>
    <p:cViewPr>
      <p:scale>
        <a:sx n="3" d="2"/>
        <a:sy n="3" d="2"/>
      </p:scale>
      <p:origin x="0" y="0"/>
    </p:cViewPr>
  </p:notesTextViewPr>
  <p:sorterViewPr>
    <p:cViewPr varScale="1">
      <p:scale>
        <a:sx n="1" d="1"/>
        <a:sy n="1" d="1"/>
      </p:scale>
      <p:origin x="0" y="-76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182EA3-014E-49CC-B6FE-BA76BBF4AD89}"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1CA2E0-803B-45E3-8EC1-E6C30F31540E}" type="slidenum">
              <a:rPr lang="en-US" smtClean="0"/>
              <a:t>‹#›</a:t>
            </a:fld>
            <a:endParaRPr lang="en-US"/>
          </a:p>
        </p:txBody>
      </p:sp>
    </p:spTree>
    <p:extLst>
      <p:ext uri="{BB962C8B-B14F-4D97-AF65-F5344CB8AC3E}">
        <p14:creationId xmlns:p14="http://schemas.microsoft.com/office/powerpoint/2010/main" val="409576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a:ea typeface="Calibri"/>
                <a:cs typeface="Times New Roman"/>
              </a:rPr>
              <a:t>What are some examples of risk that affect construction sites?</a:t>
            </a:r>
            <a:endParaRPr lang="en-US" sz="1100" dirty="0">
              <a:effectLst/>
              <a:latin typeface="+mn-lt"/>
              <a:ea typeface="Calibri"/>
              <a:cs typeface="Times New Roman"/>
            </a:endParaRPr>
          </a:p>
          <a:p>
            <a:pPr marL="342900" marR="0" lvl="0" indent="-342900">
              <a:spcBef>
                <a:spcPts val="0"/>
              </a:spcBef>
              <a:spcAft>
                <a:spcPts val="0"/>
              </a:spcAft>
              <a:buFont typeface="Symbol"/>
              <a:buChar char=""/>
            </a:pPr>
            <a:r>
              <a:rPr lang="en-US" sz="1200" dirty="0">
                <a:effectLst/>
                <a:latin typeface="Times New Roman"/>
                <a:ea typeface="Calibri"/>
                <a:cs typeface="Times New Roman"/>
              </a:rPr>
              <a:t>Rain storm forecast for the same day that project clears large area of vegetation –increasing risk of erosion and sediment runoff.</a:t>
            </a:r>
            <a:endParaRPr lang="en-US" sz="1100" dirty="0">
              <a:effectLst/>
              <a:latin typeface="+mn-lt"/>
              <a:ea typeface="Calibri"/>
              <a:cs typeface="Times New Roman"/>
            </a:endParaRPr>
          </a:p>
          <a:p>
            <a:pPr marL="342900" marR="0" lvl="0" indent="-342900">
              <a:spcBef>
                <a:spcPts val="0"/>
              </a:spcBef>
              <a:spcAft>
                <a:spcPts val="0"/>
              </a:spcAft>
              <a:buFont typeface="Symbol"/>
              <a:buChar char=""/>
            </a:pPr>
            <a:r>
              <a:rPr lang="en-US" sz="1200" dirty="0">
                <a:effectLst/>
                <a:latin typeface="Times New Roman"/>
                <a:ea typeface="Calibri"/>
                <a:cs typeface="Times New Roman"/>
              </a:rPr>
              <a:t>Skip permit required site -inspections to save time and money increasing risk of liability if Agency inspects compliance with the permit.</a:t>
            </a:r>
            <a:endParaRPr lang="en-US" sz="1100" dirty="0">
              <a:effectLst/>
              <a:latin typeface="+mn-lt"/>
              <a:ea typeface="Calibri"/>
              <a:cs typeface="Times New Roman"/>
            </a:endParaRPr>
          </a:p>
          <a:p>
            <a:pPr marL="342900" marR="0" lvl="0" indent="-342900">
              <a:spcBef>
                <a:spcPts val="0"/>
              </a:spcBef>
              <a:spcAft>
                <a:spcPts val="0"/>
              </a:spcAft>
              <a:buFont typeface="Symbol"/>
              <a:buChar char=""/>
            </a:pPr>
            <a:r>
              <a:rPr lang="en-US" sz="1200" dirty="0">
                <a:effectLst/>
                <a:latin typeface="Times New Roman"/>
                <a:ea typeface="Calibri"/>
                <a:cs typeface="Times New Roman"/>
              </a:rPr>
              <a:t>Skip installation of BMP called for in SWPPP to save money increasing risk of liability of rain storm causing sediment runoff</a:t>
            </a:r>
            <a:endParaRPr lang="en-US" sz="1100" dirty="0">
              <a:effectLst/>
              <a:latin typeface="+mn-lt"/>
              <a:ea typeface="Calibri"/>
              <a:cs typeface="Times New Roman"/>
            </a:endParaRPr>
          </a:p>
          <a:p>
            <a:pPr marL="0" marR="0">
              <a:spcBef>
                <a:spcPts val="0"/>
              </a:spcBef>
              <a:spcAft>
                <a:spcPts val="0"/>
              </a:spcAft>
            </a:pPr>
            <a:r>
              <a:rPr lang="en-US" sz="1200" dirty="0">
                <a:effectLst/>
                <a:latin typeface="Times New Roman"/>
                <a:ea typeface="Calibri"/>
                <a:cs typeface="Times New Roman"/>
              </a:rPr>
              <a:t>Ask audience if they can think of other Risks a construction site deals with.</a:t>
            </a:r>
            <a:endParaRPr lang="en-US" sz="1100" dirty="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3</a:t>
            </a:fld>
            <a:endParaRPr lang="en-US"/>
          </a:p>
        </p:txBody>
      </p:sp>
    </p:spTree>
    <p:extLst>
      <p:ext uri="{BB962C8B-B14F-4D97-AF65-F5344CB8AC3E}">
        <p14:creationId xmlns:p14="http://schemas.microsoft.com/office/powerpoint/2010/main" val="1370769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FA01F07-4C69-4FF0-A753-EA1E2AB74A5F}" type="slidenum">
              <a:rPr lang="en-US" smtClean="0">
                <a:solidFill>
                  <a:prstClr val="black"/>
                </a:solidFill>
                <a:latin typeface="Arial" charset="0"/>
              </a:rPr>
              <a:pPr/>
              <a:t>12</a:t>
            </a:fld>
            <a:endParaRPr lang="en-US">
              <a:solidFill>
                <a:prstClr val="black"/>
              </a:solidFill>
              <a:latin typeface="Arial" charset="0"/>
            </a:endParaRPr>
          </a:p>
        </p:txBody>
      </p:sp>
      <p:sp>
        <p:nvSpPr>
          <p:cNvPr id="39939" name="Rectangle 2"/>
          <p:cNvSpPr>
            <a:spLocks noGrp="1" noRot="1" noChangeAspect="1" noChangeArrowheads="1" noTextEdit="1"/>
          </p:cNvSpPr>
          <p:nvPr>
            <p:ph type="sldImg"/>
          </p:nvPr>
        </p:nvSpPr>
        <p:spPr>
          <a:xfrm>
            <a:off x="1144588" y="685800"/>
            <a:ext cx="4572000" cy="34290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Implement the SWPPP to reduce/eliminate the risks of erosion/sedimentation. Having a good plan won’t do anything if it’s not </a:t>
            </a:r>
            <a:r>
              <a:rPr lang="en-US"/>
              <a:t>implemented.</a:t>
            </a:r>
            <a:endParaRPr lang="en-US" dirty="0"/>
          </a:p>
          <a:p>
            <a:r>
              <a:rPr lang="en-US" sz="1200" kern="1200" dirty="0">
                <a:solidFill>
                  <a:schemeClr val="tx1"/>
                </a:solidFill>
                <a:effectLst/>
                <a:latin typeface="+mn-lt"/>
                <a:ea typeface="+mn-ea"/>
                <a:cs typeface="+mn-cs"/>
              </a:rPr>
              <a:t>A few slides ago we saw the figure on precipitation probability.</a:t>
            </a:r>
          </a:p>
          <a:p>
            <a:pPr lvl="0"/>
            <a:r>
              <a:rPr lang="en-US" sz="1200" kern="1200" dirty="0">
                <a:solidFill>
                  <a:schemeClr val="tx1"/>
                </a:solidFill>
                <a:effectLst/>
                <a:latin typeface="+mn-lt"/>
                <a:ea typeface="+mn-ea"/>
                <a:cs typeface="+mn-cs"/>
              </a:rPr>
              <a:t>Identify Sources of Potential Harm -- In June there is less than a 20% probability of a 2.0 inch rainfall in a fifteen day period. Whereas in September there is nearly a 70% probability of a 2.0 inch rainfall in a fifteen day period.  </a:t>
            </a:r>
          </a:p>
          <a:p>
            <a:pPr lvl="0"/>
            <a:r>
              <a:rPr lang="en-US" sz="1200" kern="1200" dirty="0">
                <a:solidFill>
                  <a:schemeClr val="tx1"/>
                </a:solidFill>
                <a:effectLst/>
                <a:latin typeface="+mn-lt"/>
                <a:ea typeface="+mn-ea"/>
                <a:cs typeface="+mn-cs"/>
              </a:rPr>
              <a:t>Develop Strategies to Manage Risk --  Plan to expose erosive soils in June and July.</a:t>
            </a:r>
          </a:p>
          <a:p>
            <a:pPr lvl="0"/>
            <a:r>
              <a:rPr lang="en-US" sz="1200" kern="1200" dirty="0">
                <a:solidFill>
                  <a:schemeClr val="tx1"/>
                </a:solidFill>
                <a:effectLst/>
                <a:latin typeface="+mn-lt"/>
                <a:ea typeface="+mn-ea"/>
                <a:cs typeface="+mn-cs"/>
              </a:rPr>
              <a:t>Implement Plans to Reduce or Eliminate Risk --  Spread mulch and grass seed in July and August and don’t wait until September or October.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audience for some other examples of identify risk, develop strategy, and implement plans.</a:t>
            </a:r>
          </a:p>
          <a:p>
            <a:pPr eaLnBrk="1" hangingPunct="1"/>
            <a:endParaRPr lang="en-US" dirty="0"/>
          </a:p>
        </p:txBody>
      </p:sp>
    </p:spTree>
    <p:extLst>
      <p:ext uri="{BB962C8B-B14F-4D97-AF65-F5344CB8AC3E}">
        <p14:creationId xmlns:p14="http://schemas.microsoft.com/office/powerpoint/2010/main" val="105622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7E84BC-0A77-4B91-9BFE-43A35AF7257F}" type="slidenum">
              <a:rPr lang="en-US" smtClean="0">
                <a:solidFill>
                  <a:prstClr val="black"/>
                </a:solidFill>
                <a:latin typeface="Arial" charset="0"/>
              </a:rPr>
              <a:pPr/>
              <a:t>15</a:t>
            </a:fld>
            <a:endParaRPr lang="en-US">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1144588" y="685800"/>
            <a:ext cx="4572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By assessing the potential risk we can guide the level</a:t>
            </a:r>
            <a:r>
              <a:rPr lang="en-US" baseline="0" dirty="0"/>
              <a:t> of response. Note the words monitor and manage. Use BMP’s to manage, use inspections to monitor.</a:t>
            </a:r>
            <a:endParaRPr lang="en-US" dirty="0"/>
          </a:p>
        </p:txBody>
      </p:sp>
    </p:spTree>
    <p:extLst>
      <p:ext uri="{BB962C8B-B14F-4D97-AF65-F5344CB8AC3E}">
        <p14:creationId xmlns:p14="http://schemas.microsoft.com/office/powerpoint/2010/main" val="45202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24EA9-F6DA-44CA-B0A3-3E57F997C1B0}" type="slidenum">
              <a:rPr lang="en-US" smtClean="0">
                <a:solidFill>
                  <a:prstClr val="black"/>
                </a:solidFill>
                <a:latin typeface="Arial" charset="0"/>
              </a:rPr>
              <a:pPr/>
              <a:t>18</a:t>
            </a:fld>
            <a:endParaRPr lang="en-US">
              <a:solidFill>
                <a:prstClr val="black"/>
              </a:solidFill>
              <a:latin typeface="Arial" charset="0"/>
            </a:endParaRPr>
          </a:p>
        </p:txBody>
      </p:sp>
      <p:sp>
        <p:nvSpPr>
          <p:cNvPr id="44035" name="Rectangle 2"/>
          <p:cNvSpPr>
            <a:spLocks noGrp="1" noRot="1" noChangeAspec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a:latin typeface="Times New Roman" pitchFamily="18" charset="0"/>
              </a:rPr>
              <a:t>From the DECs perspective: storm water guides</a:t>
            </a:r>
            <a:r>
              <a:rPr lang="en-US" baseline="0" dirty="0">
                <a:latin typeface="Times New Roman" pitchFamily="18" charset="0"/>
              </a:rPr>
              <a:t> and the</a:t>
            </a:r>
            <a:r>
              <a:rPr lang="en-US" dirty="0">
                <a:latin typeface="Times New Roman" pitchFamily="18" charset="0"/>
              </a:rPr>
              <a:t> permit are risk management tools.</a:t>
            </a:r>
          </a:p>
          <a:p>
            <a:pPr lvl="1" eaLnBrk="1" hangingPunct="1"/>
            <a:r>
              <a:rPr lang="en-US" dirty="0">
                <a:latin typeface="Times New Roman" pitchFamily="18" charset="0"/>
              </a:rPr>
              <a:t>From the </a:t>
            </a:r>
            <a:r>
              <a:rPr lang="en-US" dirty="0" err="1">
                <a:latin typeface="Times New Roman" pitchFamily="18" charset="0"/>
              </a:rPr>
              <a:t>permittee’s</a:t>
            </a:r>
            <a:r>
              <a:rPr lang="en-US" dirty="0">
                <a:latin typeface="Times New Roman" pitchFamily="18" charset="0"/>
              </a:rPr>
              <a:t> perspective: SWPPP, BMPs are risk management tools. How well did this guy assess and manage the risks?</a:t>
            </a:r>
          </a:p>
          <a:p>
            <a:pPr eaLnBrk="1" hangingPunct="1"/>
            <a:endParaRPr lang="en-US" dirty="0"/>
          </a:p>
        </p:txBody>
      </p:sp>
    </p:spTree>
    <p:extLst>
      <p:ext uri="{BB962C8B-B14F-4D97-AF65-F5344CB8AC3E}">
        <p14:creationId xmlns:p14="http://schemas.microsoft.com/office/powerpoint/2010/main" val="1036688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CC62F5-C8BB-48E6-9F28-996C968973FD}" type="slidenum">
              <a:rPr lang="en-US" smtClean="0">
                <a:solidFill>
                  <a:prstClr val="black"/>
                </a:solidFill>
                <a:latin typeface="Arial" charset="0"/>
              </a:rPr>
              <a:pPr/>
              <a:t>20</a:t>
            </a:fld>
            <a:endParaRPr lang="en-US">
              <a:solidFill>
                <a:prstClr val="black"/>
              </a:solidFill>
              <a:latin typeface="Arial" charset="0"/>
            </a:endParaRPr>
          </a:p>
        </p:txBody>
      </p:sp>
      <p:sp>
        <p:nvSpPr>
          <p:cNvPr id="44035" name="Rectangle 2"/>
          <p:cNvSpPr>
            <a:spLocks noGrp="1" noRot="1" noChangeAspec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Technical, site specific tool for assessing risk of soil loss.</a:t>
            </a:r>
          </a:p>
        </p:txBody>
      </p:sp>
    </p:spTree>
    <p:extLst>
      <p:ext uri="{BB962C8B-B14F-4D97-AF65-F5344CB8AC3E}">
        <p14:creationId xmlns:p14="http://schemas.microsoft.com/office/powerpoint/2010/main" val="407255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F06D41-8184-413E-AAF3-93064025CF6C}" type="slidenum">
              <a:rPr lang="en-US" smtClean="0">
                <a:solidFill>
                  <a:prstClr val="black"/>
                </a:solidFill>
                <a:latin typeface="Arial" charset="0"/>
              </a:rPr>
              <a:pPr/>
              <a:t>21</a:t>
            </a:fld>
            <a:endParaRPr lang="en-US">
              <a:solidFill>
                <a:prstClr val="black"/>
              </a:solidFill>
              <a:latin typeface="Arial" charset="0"/>
            </a:endParaRPr>
          </a:p>
        </p:txBody>
      </p:sp>
      <p:sp>
        <p:nvSpPr>
          <p:cNvPr id="45059" name="Rectangle 2"/>
          <p:cNvSpPr>
            <a:spLocks noGrp="1" noRot="1" noChangeAspect="1" noChangeArrowheads="1" noTextEdit="1"/>
          </p:cNvSpPr>
          <p:nvPr>
            <p:ph type="sldImg"/>
          </p:nvPr>
        </p:nvSpPr>
        <p:spPr>
          <a:xfrm>
            <a:off x="1144588" y="685800"/>
            <a:ext cx="4572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is for demonstration and the math is approximate to</a:t>
            </a:r>
            <a:r>
              <a:rPr lang="en-US" baseline="0" dirty="0"/>
              <a:t> illustrate the differences</a:t>
            </a:r>
            <a:endParaRPr lang="en-US" dirty="0"/>
          </a:p>
          <a:p>
            <a:pPr eaLnBrk="1" hangingPunct="1"/>
            <a:r>
              <a:rPr lang="en-US" dirty="0"/>
              <a:t>Calculations using RUSLE demonstrate what site factors most affect risk, and by how much. </a:t>
            </a:r>
          </a:p>
        </p:txBody>
      </p:sp>
    </p:spTree>
    <p:extLst>
      <p:ext uri="{BB962C8B-B14F-4D97-AF65-F5344CB8AC3E}">
        <p14:creationId xmlns:p14="http://schemas.microsoft.com/office/powerpoint/2010/main" val="145886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28775D-6793-4FBF-877E-7DEE90A3DB17}" type="slidenum">
              <a:rPr lang="en-US" smtClean="0">
                <a:solidFill>
                  <a:prstClr val="black"/>
                </a:solidFill>
                <a:latin typeface="Arial" charset="0"/>
              </a:rPr>
              <a:pPr/>
              <a:t>22</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Increasing slope from 10 to 30 degrees increases soil loss 109%.  Protecting soil with straw mulch will reduce soil loss from 105.5 Tons per acre to 21- a reduction of 80%</a:t>
            </a:r>
          </a:p>
        </p:txBody>
      </p:sp>
    </p:spTree>
    <p:extLst>
      <p:ext uri="{BB962C8B-B14F-4D97-AF65-F5344CB8AC3E}">
        <p14:creationId xmlns:p14="http://schemas.microsoft.com/office/powerpoint/2010/main" val="711695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28775D-6793-4FBF-877E-7DEE90A3DB17}" type="slidenum">
              <a:rPr lang="en-US" smtClean="0">
                <a:solidFill>
                  <a:prstClr val="black"/>
                </a:solidFill>
                <a:latin typeface="Arial" charset="0"/>
              </a:rPr>
              <a:pPr/>
              <a:t>24</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Increasing slope from 10 to 30 degrees increases soil loss 109%.  Protecting soil with straw mulch will reduce soil loss from 105.5 Tons per acre to 21- a reduction of 80%</a:t>
            </a:r>
          </a:p>
          <a:p>
            <a:pPr eaLnBrk="1" hangingPunct="1"/>
            <a:endParaRPr lang="en-US" dirty="0"/>
          </a:p>
          <a:p>
            <a:r>
              <a:rPr lang="en-US" sz="1200" kern="1200" dirty="0">
                <a:solidFill>
                  <a:schemeClr val="tx1"/>
                </a:solidFill>
                <a:effectLst/>
                <a:latin typeface="+mn-lt"/>
                <a:ea typeface="+mn-ea"/>
                <a:cs typeface="+mn-cs"/>
              </a:rPr>
              <a:t>Take away message RUSLE helps us understand that if we increase the slope then we need to apply some slope treatment, in this case straw mulch, to maintain or reduce the soil loss. An easy rule of thumb</a:t>
            </a:r>
          </a:p>
          <a:p>
            <a:pPr lvl="0"/>
            <a:r>
              <a:rPr lang="en-US" sz="1200" kern="1200" dirty="0">
                <a:solidFill>
                  <a:schemeClr val="tx1"/>
                </a:solidFill>
                <a:effectLst/>
                <a:latin typeface="+mn-lt"/>
                <a:ea typeface="+mn-ea"/>
                <a:cs typeface="+mn-cs"/>
              </a:rPr>
              <a:t>Doubling the slope length increases erosion potential by 4 times</a:t>
            </a:r>
          </a:p>
          <a:p>
            <a:pPr lvl="0"/>
            <a:r>
              <a:rPr lang="en-US" sz="1200" kern="1200" dirty="0">
                <a:solidFill>
                  <a:schemeClr val="tx1"/>
                </a:solidFill>
                <a:effectLst/>
                <a:latin typeface="+mn-lt"/>
                <a:ea typeface="+mn-ea"/>
                <a:cs typeface="+mn-cs"/>
              </a:rPr>
              <a:t>Doubling the slope gradient increases erosion potential by 5 times</a:t>
            </a:r>
          </a:p>
          <a:p>
            <a:r>
              <a:rPr lang="en-US" sz="1200" kern="1200" dirty="0">
                <a:solidFill>
                  <a:schemeClr val="tx1"/>
                </a:solidFill>
                <a:effectLst/>
                <a:latin typeface="+mn-lt"/>
                <a:ea typeface="+mn-ea"/>
                <a:cs typeface="+mn-cs"/>
              </a:rPr>
              <a:t> </a:t>
            </a:r>
          </a:p>
          <a:p>
            <a:pPr eaLnBrk="1" hangingPunct="1"/>
            <a:endParaRPr lang="en-US" dirty="0"/>
          </a:p>
        </p:txBody>
      </p:sp>
    </p:spTree>
    <p:extLst>
      <p:ext uri="{BB962C8B-B14F-4D97-AF65-F5344CB8AC3E}">
        <p14:creationId xmlns:p14="http://schemas.microsoft.com/office/powerpoint/2010/main" val="1410645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38F026-E6BF-4C11-942A-206359DDE72C}" type="slidenum">
              <a:rPr lang="en-US" smtClean="0">
                <a:solidFill>
                  <a:prstClr val="black"/>
                </a:solidFill>
                <a:latin typeface="Arial" charset="0"/>
              </a:rPr>
              <a:pPr/>
              <a:t>27</a:t>
            </a:fld>
            <a:endParaRPr lang="en-US">
              <a:solidFill>
                <a:prstClr val="black"/>
              </a:solidFill>
              <a:latin typeface="Arial" charset="0"/>
            </a:endParaRPr>
          </a:p>
        </p:txBody>
      </p:sp>
      <p:sp>
        <p:nvSpPr>
          <p:cNvPr id="48131" name="Rectangle 2"/>
          <p:cNvSpPr>
            <a:spLocks noGrp="1" noRot="1" noChangeAspect="1" noChangeArrowheads="1" noTextEdit="1"/>
          </p:cNvSpPr>
          <p:nvPr>
            <p:ph type="sldImg"/>
          </p:nvPr>
        </p:nvSpPr>
        <p:spPr>
          <a:xfrm>
            <a:off x="1144588" y="685800"/>
            <a:ext cx="4572000" cy="342900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Personal experience is critical in accurate site risk assessment.</a:t>
            </a:r>
          </a:p>
        </p:txBody>
      </p:sp>
    </p:spTree>
    <p:extLst>
      <p:ext uri="{BB962C8B-B14F-4D97-AF65-F5344CB8AC3E}">
        <p14:creationId xmlns:p14="http://schemas.microsoft.com/office/powerpoint/2010/main" val="2603529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37340-F83D-4AF1-B607-EB51CAEBDBD5}" type="slidenum">
              <a:rPr lang="en-US" smtClean="0">
                <a:solidFill>
                  <a:prstClr val="black"/>
                </a:solidFill>
                <a:latin typeface="Arial" charset="0"/>
              </a:rPr>
              <a:pPr/>
              <a:t>28</a:t>
            </a:fld>
            <a:endParaRPr lang="en-US">
              <a:solidFill>
                <a:prstClr val="black"/>
              </a:solidFill>
              <a:latin typeface="Arial" charset="0"/>
            </a:endParaRPr>
          </a:p>
        </p:txBody>
      </p:sp>
      <p:sp>
        <p:nvSpPr>
          <p:cNvPr id="49155" name="Rectangle 2"/>
          <p:cNvSpPr>
            <a:spLocks noGrp="1" noRot="1" noChangeAspect="1" noChangeArrowheads="1" noTextEdit="1"/>
          </p:cNvSpPr>
          <p:nvPr>
            <p:ph type="sldImg"/>
          </p:nvPr>
        </p:nvSpPr>
        <p:spPr>
          <a:xfrm>
            <a:off x="1144588" y="685800"/>
            <a:ext cx="4572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BMPs require inspection, maintenance, and, often, upgrading to work properly.  Only vegetation or pavement will prevent erosion without frequent inspection and support.</a:t>
            </a:r>
          </a:p>
          <a:p>
            <a:pPr eaLnBrk="1" hangingPunct="1"/>
            <a:endParaRPr lang="en-US"/>
          </a:p>
          <a:p>
            <a:pPr eaLnBrk="1" hangingPunct="1"/>
            <a:r>
              <a:rPr lang="en-US"/>
              <a:t>Cutting corners on erosion control is risky, invest the resources necessary to do the job properly.</a:t>
            </a:r>
          </a:p>
        </p:txBody>
      </p:sp>
    </p:spTree>
    <p:extLst>
      <p:ext uri="{BB962C8B-B14F-4D97-AF65-F5344CB8AC3E}">
        <p14:creationId xmlns:p14="http://schemas.microsoft.com/office/powerpoint/2010/main" val="1662517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644668-9BCD-4D8B-B7E2-20F5AD8C7E43}" type="slidenum">
              <a:rPr lang="en-US" smtClean="0">
                <a:solidFill>
                  <a:prstClr val="black"/>
                </a:solidFill>
                <a:latin typeface="Arial" charset="0"/>
              </a:rPr>
              <a:pPr/>
              <a:t>29</a:t>
            </a:fld>
            <a:endParaRPr lang="en-US">
              <a:solidFill>
                <a:prstClr val="black"/>
              </a:solidFill>
              <a:latin typeface="Arial" charset="0"/>
            </a:endParaRPr>
          </a:p>
        </p:txBody>
      </p:sp>
      <p:sp>
        <p:nvSpPr>
          <p:cNvPr id="51203" name="Rectangle 2"/>
          <p:cNvSpPr>
            <a:spLocks noGrp="1" noRot="1" noChangeAspect="1" noChangeArrowheads="1" noTextEdit="1"/>
          </p:cNvSpPr>
          <p:nvPr>
            <p:ph type="sldImg"/>
          </p:nvPr>
        </p:nvSpPr>
        <p:spPr>
          <a:xfrm>
            <a:off x="1144588" y="685800"/>
            <a:ext cx="4572000" cy="34290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Examples of risk response and consequences. Can we go too far?</a:t>
            </a:r>
          </a:p>
        </p:txBody>
      </p:sp>
    </p:spTree>
    <p:extLst>
      <p:ext uri="{BB962C8B-B14F-4D97-AF65-F5344CB8AC3E}">
        <p14:creationId xmlns:p14="http://schemas.microsoft.com/office/powerpoint/2010/main" val="342100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864E59-AB63-4B01-97AD-D2E978F704ED}" type="slidenum">
              <a:rPr lang="en-US" smtClean="0">
                <a:solidFill>
                  <a:prstClr val="black"/>
                </a:solidFill>
                <a:latin typeface="Arial" charset="0"/>
              </a:rPr>
              <a:pPr/>
              <a:t>4</a:t>
            </a:fld>
            <a:endParaRPr lang="en-US">
              <a:solidFill>
                <a:prstClr val="black"/>
              </a:solidFill>
              <a:latin typeface="Arial" charset="0"/>
            </a:endParaRPr>
          </a:p>
        </p:txBody>
      </p:sp>
      <p:sp>
        <p:nvSpPr>
          <p:cNvPr id="35843" name="Rectangle 2"/>
          <p:cNvSpPr>
            <a:spLocks noGrp="1" noRot="1" noChangeAspect="1" noChangeArrowheads="1" noTextEdit="1"/>
          </p:cNvSpPr>
          <p:nvPr>
            <p:ph type="sldImg"/>
          </p:nvPr>
        </p:nvSpPr>
        <p:spPr>
          <a:xfrm>
            <a:off x="1144588" y="685800"/>
            <a:ext cx="4572000" cy="342900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Clr>
                <a:srgbClr val="FFFF00"/>
              </a:buClr>
              <a:buFont typeface="Wingdings" pitchFamily="2" charset="2"/>
              <a:buNone/>
            </a:pPr>
            <a:r>
              <a:rPr lang="en-US" dirty="0">
                <a:solidFill>
                  <a:srgbClr val="FFFF00"/>
                </a:solidFill>
              </a:rPr>
              <a:t>Erosion risk factors:</a:t>
            </a:r>
          </a:p>
          <a:p>
            <a:pPr eaLnBrk="1" hangingPunct="1">
              <a:buFontTx/>
              <a:buChar char="•"/>
            </a:pPr>
            <a:r>
              <a:rPr lang="en-US" dirty="0"/>
              <a:t>Rainfall: </a:t>
            </a:r>
            <a:r>
              <a:rPr lang="en-US" dirty="0">
                <a:solidFill>
                  <a:srgbClr val="FFFF00"/>
                </a:solidFill>
              </a:rPr>
              <a:t>timing, intensity, duration</a:t>
            </a:r>
          </a:p>
          <a:p>
            <a:pPr eaLnBrk="1" hangingPunct="1">
              <a:buFontTx/>
              <a:buChar char="•"/>
            </a:pPr>
            <a:r>
              <a:rPr lang="en-US" dirty="0">
                <a:solidFill>
                  <a:srgbClr val="FFFF00"/>
                </a:solidFill>
              </a:rPr>
              <a:t>Soils: texture, cohesion</a:t>
            </a:r>
          </a:p>
          <a:p>
            <a:pPr eaLnBrk="1" hangingPunct="1">
              <a:buFontTx/>
              <a:buChar char="•"/>
            </a:pPr>
            <a:r>
              <a:rPr lang="en-US" dirty="0">
                <a:solidFill>
                  <a:srgbClr val="FFFF00"/>
                </a:solidFill>
              </a:rPr>
              <a:t>Topography: slope steepness and length, basin area, exposure</a:t>
            </a:r>
          </a:p>
          <a:p>
            <a:pPr eaLnBrk="1" hangingPunct="1">
              <a:spcBef>
                <a:spcPct val="50000"/>
              </a:spcBef>
              <a:buClr>
                <a:srgbClr val="FFFF00"/>
              </a:buClr>
              <a:buFont typeface="Wingdings" pitchFamily="2" charset="2"/>
              <a:buChar char="Ø"/>
            </a:pPr>
            <a:r>
              <a:rPr lang="en-US" dirty="0">
                <a:solidFill>
                  <a:srgbClr val="FFFF00"/>
                </a:solidFill>
              </a:rPr>
              <a:t>Proximity to off-site resources: natural resources, the neighbor’s yard</a:t>
            </a:r>
          </a:p>
          <a:p>
            <a:pPr eaLnBrk="1" hangingPunct="1">
              <a:spcBef>
                <a:spcPct val="50000"/>
              </a:spcBef>
              <a:buClr>
                <a:srgbClr val="FFFF00"/>
              </a:buClr>
              <a:buFont typeface="Wingdings" pitchFamily="2" charset="2"/>
              <a:buNone/>
            </a:pPr>
            <a:r>
              <a:rPr lang="en-US" dirty="0">
                <a:solidFill>
                  <a:srgbClr val="FFFF00"/>
                </a:solidFill>
              </a:rPr>
              <a:t>Note that the first 3 relate to on-site hazards, 4</a:t>
            </a:r>
            <a:r>
              <a:rPr lang="en-US" baseline="30000" dirty="0">
                <a:solidFill>
                  <a:srgbClr val="FFFF00"/>
                </a:solidFill>
              </a:rPr>
              <a:t>th</a:t>
            </a:r>
            <a:r>
              <a:rPr lang="en-US" dirty="0">
                <a:solidFill>
                  <a:srgbClr val="FFFF00"/>
                </a:solidFill>
              </a:rPr>
              <a:t> relates to off-site consequences</a:t>
            </a:r>
          </a:p>
          <a:p>
            <a:pPr eaLnBrk="1" hangingPunct="1">
              <a:spcBef>
                <a:spcPct val="50000"/>
              </a:spcBef>
              <a:buClr>
                <a:srgbClr val="FFFF00"/>
              </a:buClr>
              <a:buFont typeface="Wingdings" pitchFamily="2" charset="2"/>
              <a:buNone/>
            </a:pPr>
            <a:endParaRPr lang="en-US" dirty="0">
              <a:solidFill>
                <a:srgbClr val="FFFF00"/>
              </a:solidFill>
            </a:endParaRPr>
          </a:p>
          <a:p>
            <a:pPr eaLnBrk="1" hangingPunct="1"/>
            <a:r>
              <a:rPr lang="en-US" dirty="0">
                <a:solidFill>
                  <a:srgbClr val="FFFF00"/>
                </a:solidFill>
              </a:rPr>
              <a:t>Erosion/sedimentation consequences:</a:t>
            </a:r>
          </a:p>
          <a:p>
            <a:pPr eaLnBrk="1" hangingPunct="1">
              <a:buFontTx/>
              <a:buChar char="•"/>
            </a:pPr>
            <a:r>
              <a:rPr lang="en-US" dirty="0">
                <a:solidFill>
                  <a:srgbClr val="FFFF00"/>
                </a:solidFill>
              </a:rPr>
              <a:t>On-site damage </a:t>
            </a:r>
          </a:p>
          <a:p>
            <a:pPr eaLnBrk="1" hangingPunct="1">
              <a:buFontTx/>
              <a:buChar char="•"/>
            </a:pPr>
            <a:r>
              <a:rPr lang="en-US" dirty="0">
                <a:solidFill>
                  <a:srgbClr val="FFFF00"/>
                </a:solidFill>
              </a:rPr>
              <a:t>Impacts to off-site resources: riparian area, water quality, stream channel integrity, aquatic habitat, community watershed issues (</a:t>
            </a:r>
            <a:r>
              <a:rPr lang="en-US" dirty="0" err="1">
                <a:solidFill>
                  <a:srgbClr val="FFFF00"/>
                </a:solidFill>
              </a:rPr>
              <a:t>ie</a:t>
            </a:r>
            <a:r>
              <a:rPr lang="en-US" dirty="0">
                <a:solidFill>
                  <a:srgbClr val="FFFF00"/>
                </a:solidFill>
              </a:rPr>
              <a:t>, flooding)</a:t>
            </a:r>
          </a:p>
          <a:p>
            <a:pPr eaLnBrk="1" hangingPunct="1">
              <a:buFontTx/>
              <a:buChar char="•"/>
            </a:pPr>
            <a:r>
              <a:rPr lang="en-US" dirty="0">
                <a:solidFill>
                  <a:srgbClr val="FFFF00"/>
                </a:solidFill>
              </a:rPr>
              <a:t>Public perception and goodwill</a:t>
            </a:r>
          </a:p>
          <a:p>
            <a:pPr eaLnBrk="1" hangingPunct="1">
              <a:buFontTx/>
              <a:buChar char="•"/>
            </a:pPr>
            <a:r>
              <a:rPr lang="en-US" dirty="0">
                <a:solidFill>
                  <a:srgbClr val="FFFF00"/>
                </a:solidFill>
              </a:rPr>
              <a:t>Legal consequences</a:t>
            </a:r>
          </a:p>
          <a:p>
            <a:pPr eaLnBrk="1" hangingPunct="1"/>
            <a:endParaRPr lang="en-US" dirty="0">
              <a:solidFill>
                <a:srgbClr val="FFFF00"/>
              </a:solidFill>
            </a:endParaRPr>
          </a:p>
          <a:p>
            <a:pPr eaLnBrk="1" hangingPunct="1"/>
            <a:endParaRPr lang="en-US" dirty="0">
              <a:solidFill>
                <a:srgbClr val="FFFF00"/>
              </a:solidFill>
            </a:endParaRPr>
          </a:p>
        </p:txBody>
      </p:sp>
    </p:spTree>
    <p:extLst>
      <p:ext uri="{BB962C8B-B14F-4D97-AF65-F5344CB8AC3E}">
        <p14:creationId xmlns:p14="http://schemas.microsoft.com/office/powerpoint/2010/main" val="3544575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C4BB9CB-FE5F-4E32-932D-0AC66CE1E7AC}" type="slidenum">
              <a:rPr lang="en-US" smtClean="0">
                <a:solidFill>
                  <a:prstClr val="black"/>
                </a:solidFill>
                <a:latin typeface="Arial" charset="0"/>
              </a:rPr>
              <a:pPr/>
              <a:t>30</a:t>
            </a:fld>
            <a:endParaRPr lang="en-US">
              <a:solidFill>
                <a:prstClr val="black"/>
              </a:solidFill>
              <a:latin typeface="Arial" charset="0"/>
            </a:endParaRPr>
          </a:p>
        </p:txBody>
      </p:sp>
      <p:sp>
        <p:nvSpPr>
          <p:cNvPr id="52227" name="Rectangle 2"/>
          <p:cNvSpPr>
            <a:spLocks noGrp="1" noRot="1" noChangeAspect="1" noChangeArrowheads="1" noTextEdit="1"/>
          </p:cNvSpPr>
          <p:nvPr>
            <p:ph type="sldImg"/>
          </p:nvPr>
        </p:nvSpPr>
        <p:spPr>
          <a:xfrm>
            <a:off x="1144588" y="685800"/>
            <a:ext cx="4572000" cy="34290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Work sites are dynamic, risk and consequences are determined by day to day choices.</a:t>
            </a:r>
          </a:p>
        </p:txBody>
      </p:sp>
    </p:spTree>
    <p:extLst>
      <p:ext uri="{BB962C8B-B14F-4D97-AF65-F5344CB8AC3E}">
        <p14:creationId xmlns:p14="http://schemas.microsoft.com/office/powerpoint/2010/main" val="329905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EB5F66-57EC-4F0A-8DEB-595BBE3ACE88}" type="slidenum">
              <a:rPr lang="en-US" smtClean="0">
                <a:solidFill>
                  <a:prstClr val="black"/>
                </a:solidFill>
                <a:latin typeface="Arial" charset="0"/>
              </a:rPr>
              <a:pPr/>
              <a:t>31</a:t>
            </a:fld>
            <a:endParaRPr lang="en-US">
              <a:solidFill>
                <a:prstClr val="black"/>
              </a:solidFill>
              <a:latin typeface="Arial" charset="0"/>
            </a:endParaRPr>
          </a:p>
        </p:txBody>
      </p:sp>
      <p:sp>
        <p:nvSpPr>
          <p:cNvPr id="54275" name="Rectangle 2"/>
          <p:cNvSpPr>
            <a:spLocks noGrp="1" noRot="1" noChangeAspect="1" noChangeArrowheads="1" noTextEdit="1"/>
          </p:cNvSpPr>
          <p:nvPr>
            <p:ph type="sldImg"/>
          </p:nvPr>
        </p:nvSpPr>
        <p:spPr>
          <a:xfrm>
            <a:off x="1144588" y="685800"/>
            <a:ext cx="4572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Example of good risk management. Remember to document the good things you find on the project.</a:t>
            </a:r>
          </a:p>
          <a:p>
            <a:pPr eaLnBrk="1" hangingPunct="1"/>
            <a:endParaRPr lang="en-US" dirty="0"/>
          </a:p>
        </p:txBody>
      </p:sp>
    </p:spTree>
    <p:extLst>
      <p:ext uri="{BB962C8B-B14F-4D97-AF65-F5344CB8AC3E}">
        <p14:creationId xmlns:p14="http://schemas.microsoft.com/office/powerpoint/2010/main" val="228506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22A657-975F-46E3-AE53-3844C41C65B0}" type="slidenum">
              <a:rPr lang="en-US" smtClean="0">
                <a:solidFill>
                  <a:prstClr val="black"/>
                </a:solidFill>
                <a:latin typeface="Arial" charset="0"/>
              </a:rPr>
              <a:pPr/>
              <a:t>32</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xfrm>
            <a:off x="1144588" y="685800"/>
            <a:ext cx="4572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Some risks may be difficult or impossible to anticipate.</a:t>
            </a:r>
          </a:p>
        </p:txBody>
      </p:sp>
    </p:spTree>
    <p:extLst>
      <p:ext uri="{BB962C8B-B14F-4D97-AF65-F5344CB8AC3E}">
        <p14:creationId xmlns:p14="http://schemas.microsoft.com/office/powerpoint/2010/main" val="263545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9CAE9D-1E38-4C0B-A280-C4ED7D34061F}" type="slidenum">
              <a:rPr lang="en-US" smtClean="0">
                <a:solidFill>
                  <a:prstClr val="black"/>
                </a:solidFill>
                <a:latin typeface="Arial" charset="0"/>
              </a:rPr>
              <a:pPr/>
              <a:t>33</a:t>
            </a:fld>
            <a:endParaRPr lang="en-US">
              <a:solidFill>
                <a:prstClr val="black"/>
              </a:solidFill>
              <a:latin typeface="Arial" charset="0"/>
            </a:endParaRPr>
          </a:p>
        </p:txBody>
      </p:sp>
      <p:sp>
        <p:nvSpPr>
          <p:cNvPr id="56323" name="Rectangle 2"/>
          <p:cNvSpPr>
            <a:spLocks noGrp="1" noRot="1" noChangeAspect="1" noChangeArrowheads="1" noTextEdit="1"/>
          </p:cNvSpPr>
          <p:nvPr>
            <p:ph type="sldImg"/>
          </p:nvPr>
        </p:nvSpPr>
        <p:spPr>
          <a:xfrm>
            <a:off x="1144588" y="685800"/>
            <a:ext cx="4572000"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8305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DF793AB-5E6E-4D03-80C3-0F2130F4F27C}" type="slidenum">
              <a:rPr lang="en-US" smtClean="0">
                <a:solidFill>
                  <a:prstClr val="black"/>
                </a:solidFill>
                <a:latin typeface="Arial" charset="0"/>
              </a:rPr>
              <a:pPr/>
              <a:t>5</a:t>
            </a:fld>
            <a:endParaRPr lang="en-US">
              <a:solidFill>
                <a:prstClr val="black"/>
              </a:solidFill>
              <a:latin typeface="Arial" charset="0"/>
            </a:endParaRPr>
          </a:p>
        </p:txBody>
      </p:sp>
      <p:sp>
        <p:nvSpPr>
          <p:cNvPr id="36867" name="Rectangle 2"/>
          <p:cNvSpPr>
            <a:spLocks noGrp="1" noRot="1" noChangeAspect="1" noChangeArrowheads="1" noTextEdit="1"/>
          </p:cNvSpPr>
          <p:nvPr>
            <p:ph type="sldImg"/>
          </p:nvPr>
        </p:nvSpPr>
        <p:spPr>
          <a:xfrm>
            <a:off x="1144588" y="685800"/>
            <a:ext cx="4572000" cy="342900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dirty="0">
                <a:solidFill>
                  <a:srgbClr val="FFFF00"/>
                </a:solidFill>
              </a:rPr>
              <a:t>On-site damage,</a:t>
            </a:r>
            <a:r>
              <a:rPr lang="en-US" baseline="0" dirty="0">
                <a:solidFill>
                  <a:srgbClr val="FFFF00"/>
                </a:solidFill>
              </a:rPr>
              <a:t> Takes time and costs money to fix.</a:t>
            </a:r>
            <a:endParaRPr lang="en-US" dirty="0">
              <a:solidFill>
                <a:srgbClr val="FFFF00"/>
              </a:solidFill>
            </a:endParaRPr>
          </a:p>
          <a:p>
            <a:pPr eaLnBrk="1" hangingPunct="1">
              <a:buFontTx/>
              <a:buChar char="•"/>
            </a:pPr>
            <a:r>
              <a:rPr lang="en-US" dirty="0">
                <a:solidFill>
                  <a:srgbClr val="FFFF00"/>
                </a:solidFill>
              </a:rPr>
              <a:t>Impacts to off-site resources: riparian area, water quality, stream channel integrity, aquatic habitat, community watershed issues (</a:t>
            </a:r>
            <a:r>
              <a:rPr lang="en-US" dirty="0" err="1">
                <a:solidFill>
                  <a:srgbClr val="FFFF00"/>
                </a:solidFill>
              </a:rPr>
              <a:t>ie</a:t>
            </a:r>
            <a:r>
              <a:rPr lang="en-US" dirty="0">
                <a:solidFill>
                  <a:srgbClr val="FFFF00"/>
                </a:solidFill>
              </a:rPr>
              <a:t>, flooding)</a:t>
            </a:r>
          </a:p>
          <a:p>
            <a:pPr eaLnBrk="1" hangingPunct="1">
              <a:buFontTx/>
              <a:buChar char="•"/>
            </a:pPr>
            <a:r>
              <a:rPr lang="en-US" dirty="0">
                <a:solidFill>
                  <a:srgbClr val="FFFF00"/>
                </a:solidFill>
              </a:rPr>
              <a:t>Public perception and goodwill</a:t>
            </a:r>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a:solidFill>
                  <a:srgbClr val="FFFF00"/>
                </a:solidFill>
              </a:rPr>
              <a:t>Legal consequences</a:t>
            </a:r>
            <a:r>
              <a:rPr lang="en-US" sz="1200" kern="1200" dirty="0">
                <a:solidFill>
                  <a:schemeClr val="tx1"/>
                </a:solidFill>
                <a:effectLst/>
                <a:latin typeface="+mn-lt"/>
                <a:ea typeface="+mn-ea"/>
                <a:cs typeface="+mn-cs"/>
              </a:rPr>
              <a:t>:  Contractor skipped doing permit required onsite inspections. They were inspected by Permitting agency, ended up paying $18,000 fine for not doing inspections and documenting them in SWPPP.  The Contractor took a risk and paid a fine.</a:t>
            </a:r>
          </a:p>
          <a:p>
            <a:pPr eaLnBrk="1" hangingPunct="1">
              <a:buFontTx/>
              <a:buChar char="•"/>
            </a:pPr>
            <a:endParaRPr lang="en-US" dirty="0">
              <a:solidFill>
                <a:srgbClr val="FFFF00"/>
              </a:solidFill>
            </a:endParaRPr>
          </a:p>
          <a:p>
            <a:pPr eaLnBrk="1" hangingPunct="1"/>
            <a:endParaRPr lang="en-US" dirty="0"/>
          </a:p>
        </p:txBody>
      </p:sp>
    </p:spTree>
    <p:extLst>
      <p:ext uri="{BB962C8B-B14F-4D97-AF65-F5344CB8AC3E}">
        <p14:creationId xmlns:p14="http://schemas.microsoft.com/office/powerpoint/2010/main" val="198799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Keep in mind that with increased oversight or enforcement will come extra paperwork and legal fees. These costs often exceed the fines.</a:t>
            </a:r>
          </a:p>
          <a:p>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6</a:t>
            </a:fld>
            <a:endParaRPr lang="en-US"/>
          </a:p>
        </p:txBody>
      </p:sp>
    </p:spTree>
    <p:extLst>
      <p:ext uri="{BB962C8B-B14F-4D97-AF65-F5344CB8AC3E}">
        <p14:creationId xmlns:p14="http://schemas.microsoft.com/office/powerpoint/2010/main" val="59161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classic probability of a negative event is the forecast of a rain storm. If the weatherperson is correct in their forecast of a large storm event in your area what’s going to be the impact to your project.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audience if they can think of other negative events and their probabilities and the consequences of that event.</a:t>
            </a:r>
          </a:p>
          <a:p>
            <a:endParaRPr lang="en-US" dirty="0"/>
          </a:p>
        </p:txBody>
      </p:sp>
      <p:sp>
        <p:nvSpPr>
          <p:cNvPr id="4" name="Slide Number Placeholder 3"/>
          <p:cNvSpPr>
            <a:spLocks noGrp="1"/>
          </p:cNvSpPr>
          <p:nvPr>
            <p:ph type="sldNum" sz="quarter" idx="10"/>
          </p:nvPr>
        </p:nvSpPr>
        <p:spPr/>
        <p:txBody>
          <a:bodyPr/>
          <a:lstStyle/>
          <a:p>
            <a:fld id="{201CA2E0-803B-45E3-8EC1-E6C30F31540E}" type="slidenum">
              <a:rPr lang="en-US" smtClean="0"/>
              <a:t>7</a:t>
            </a:fld>
            <a:endParaRPr lang="en-US"/>
          </a:p>
        </p:txBody>
      </p:sp>
    </p:spTree>
    <p:extLst>
      <p:ext uri="{BB962C8B-B14F-4D97-AF65-F5344CB8AC3E}">
        <p14:creationId xmlns:p14="http://schemas.microsoft.com/office/powerpoint/2010/main" val="103591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1412E51-3CB3-4A45-89BC-B3C75DA47FB9}" type="slidenum">
              <a:rPr lang="en-US" smtClean="0">
                <a:solidFill>
                  <a:prstClr val="black"/>
                </a:solidFill>
                <a:latin typeface="Arial" charset="0"/>
              </a:rPr>
              <a:pPr/>
              <a:t>8</a:t>
            </a:fld>
            <a:endParaRPr lang="en-US">
              <a:solidFill>
                <a:prstClr val="black"/>
              </a:solidFill>
              <a:latin typeface="Arial" charset="0"/>
            </a:endParaRPr>
          </a:p>
        </p:txBody>
      </p:sp>
      <p:sp>
        <p:nvSpPr>
          <p:cNvPr id="37891" name="Rectangle 2"/>
          <p:cNvSpPr>
            <a:spLocks noGrp="1" noRot="1" noChangeAspect="1" noChangeArrowheads="1" noTextEdit="1"/>
          </p:cNvSpPr>
          <p:nvPr>
            <p:ph type="sldImg"/>
          </p:nvPr>
        </p:nvSpPr>
        <p:spPr>
          <a:xfrm>
            <a:off x="1144588"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Precipitation records provide basis for predicting future events, even to the point of assigning probabilities</a:t>
            </a:r>
          </a:p>
          <a:p>
            <a:pPr eaLnBrk="1" hangingPunct="1"/>
            <a:r>
              <a:rPr lang="en-US" dirty="0"/>
              <a:t>Extreme precipitation events are not as predictable- they are irregularly distributed over time, and the coming year may bring below average, average, or record-breaking events.</a:t>
            </a:r>
          </a:p>
          <a:p>
            <a:pPr eaLnBrk="1" hangingPunct="1"/>
            <a:r>
              <a:rPr lang="en-US" dirty="0"/>
              <a:t>These graphs could be risk management curves. What must we do when we move out of optimum?</a:t>
            </a:r>
          </a:p>
          <a:p>
            <a:pPr eaLnBrk="1" hangingPunct="1"/>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Figure in lower left labeled “Precipitation Probability in a 15-day period.”  In June there is less than a 20% probability of a 2.0 inch rainfall in a fifteen day period. Whereas in September there is nearly a 70% probability of a 2.0 inch rainfall in a fifteen day period.  Which month has a higher risk of rainfall and therefore a higher risk sediment runoff?</a:t>
            </a:r>
          </a:p>
          <a:p>
            <a:pPr eaLnBrk="1" hangingPunct="1"/>
            <a:endParaRPr lang="en-US" dirty="0"/>
          </a:p>
        </p:txBody>
      </p:sp>
    </p:spTree>
    <p:extLst>
      <p:ext uri="{BB962C8B-B14F-4D97-AF65-F5344CB8AC3E}">
        <p14:creationId xmlns:p14="http://schemas.microsoft.com/office/powerpoint/2010/main" val="308304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7FBE1B-6BC8-4508-9459-4E8D9682EBD9}" type="slidenum">
              <a:rPr lang="en-US" smtClean="0">
                <a:solidFill>
                  <a:prstClr val="black"/>
                </a:solidFill>
                <a:latin typeface="Arial" charset="0"/>
              </a:rPr>
              <a:pPr/>
              <a:t>9</a:t>
            </a:fld>
            <a:endParaRPr lang="en-US">
              <a:solidFill>
                <a:prstClr val="black"/>
              </a:solidFill>
              <a:latin typeface="Arial" charset="0"/>
            </a:endParaRPr>
          </a:p>
        </p:txBody>
      </p:sp>
      <p:sp>
        <p:nvSpPr>
          <p:cNvPr id="41987" name="Rectangle 2"/>
          <p:cNvSpPr>
            <a:spLocks noGrp="1" noRot="1" noChangeAspect="1" noChangeArrowheads="1" noTextEdit="1"/>
          </p:cNvSpPr>
          <p:nvPr>
            <p:ph type="sldImg"/>
          </p:nvPr>
        </p:nvSpPr>
        <p:spPr>
          <a:xfrm>
            <a:off x="1144588" y="685800"/>
            <a:ext cx="4572000" cy="342900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Taking these steps will direct resources to the highest priority risks- those with the greatest likelihood of occurrence and the greatest consequences if they do occur.</a:t>
            </a:r>
          </a:p>
        </p:txBody>
      </p:sp>
    </p:spTree>
    <p:extLst>
      <p:ext uri="{BB962C8B-B14F-4D97-AF65-F5344CB8AC3E}">
        <p14:creationId xmlns:p14="http://schemas.microsoft.com/office/powerpoint/2010/main" val="314084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7AC16BF-1283-4CBC-88D5-AE1405167B0F}" type="slidenum">
              <a:rPr lang="en-US" smtClean="0">
                <a:solidFill>
                  <a:prstClr val="black"/>
                </a:solidFill>
                <a:latin typeface="Arial" charset="0"/>
              </a:rPr>
              <a:pPr/>
              <a:t>10</a:t>
            </a:fld>
            <a:endParaRPr lang="en-US">
              <a:solidFill>
                <a:prstClr val="black"/>
              </a:solidFill>
              <a:latin typeface="Arial" charset="0"/>
            </a:endParaRPr>
          </a:p>
        </p:txBody>
      </p:sp>
      <p:sp>
        <p:nvSpPr>
          <p:cNvPr id="37891" name="Rectangle 2"/>
          <p:cNvSpPr>
            <a:spLocks noGrp="1" noRot="1" noChangeAspect="1" noChangeArrowheads="1" noTextEdit="1"/>
          </p:cNvSpPr>
          <p:nvPr>
            <p:ph type="sldImg"/>
          </p:nvPr>
        </p:nvSpPr>
        <p:spPr>
          <a:xfrm>
            <a:off x="1144588"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Where on site are the risks of erosion…and consequences from erosion or sedimentation…the greatest?  The</a:t>
            </a:r>
            <a:r>
              <a:rPr lang="en-US" baseline="0" dirty="0"/>
              <a:t> risk is the bare soil, what have we done to manage the risk? Some half way done plastic. What are we doing if we do have some erosion? Some silt fence that will simply direct the flow to the curb gutter and make the clean flow dirty. When we look at our sites with a critical eye like this it is pretty clear where the risks are and whether our responses are adequate.</a:t>
            </a:r>
            <a:endParaRPr lang="en-US" dirty="0"/>
          </a:p>
        </p:txBody>
      </p:sp>
    </p:spTree>
    <p:extLst>
      <p:ext uri="{BB962C8B-B14F-4D97-AF65-F5344CB8AC3E}">
        <p14:creationId xmlns:p14="http://schemas.microsoft.com/office/powerpoint/2010/main" val="91467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D7036B-7268-4C60-9A06-4A4BB2D1684F}" type="slidenum">
              <a:rPr lang="en-US" smtClean="0">
                <a:solidFill>
                  <a:prstClr val="black"/>
                </a:solidFill>
                <a:latin typeface="Arial" charset="0"/>
              </a:rPr>
              <a:pPr/>
              <a:t>11</a:t>
            </a:fld>
            <a:endParaRPr lang="en-US">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1144588" y="685800"/>
            <a:ext cx="4572000" cy="34290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SWPPP is all about identifying risks and then crafting strategies to address them. A good SWPPP provides a narrative that details why</a:t>
            </a:r>
            <a:r>
              <a:rPr lang="en-US" baseline="0" dirty="0"/>
              <a:t> the BMPs that have been selected are the best BMPs for the project, site conditions, schedule etc.</a:t>
            </a:r>
            <a:endParaRPr lang="en-US" dirty="0"/>
          </a:p>
        </p:txBody>
      </p:sp>
    </p:spTree>
    <p:extLst>
      <p:ext uri="{BB962C8B-B14F-4D97-AF65-F5344CB8AC3E}">
        <p14:creationId xmlns:p14="http://schemas.microsoft.com/office/powerpoint/2010/main" val="1837348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0048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2554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8620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25505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5976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95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8778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653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1221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978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8351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47069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86696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49F8C-FFDC-4C77-8FB5-DC109E62B1D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988749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D45534-3C0E-4FED-9DCA-E6F236B32BD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16999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79386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amp;esrc=s&amp;frm=1&amp;source=images&amp;cd=&amp;cad=rja&amp;docid=lh1L2dl7FfIQTM&amp;tbnid=mv5CkXu9G_O5IM:&amp;ved=0CAUQjRw&amp;url=http://www.seo-alien.com/positive-quotes/questions/&amp;ei=6JNhUrCqDajgiAK4toG4DQ&amp;bvm=bv.54934254,d.cGE&amp;psig=AFQjCNFZrfBYoTZ2Fq3q5Uvr2nwuaMWT1A&amp;ust=1382212337752167"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429000"/>
            <a:ext cx="5282600" cy="830997"/>
          </a:xfrm>
          <a:prstGeom prst="rect">
            <a:avLst/>
          </a:prstGeom>
          <a:noFill/>
        </p:spPr>
        <p:txBody>
          <a:bodyPr wrap="none" rtlCol="0">
            <a:spAutoFit/>
          </a:bodyPr>
          <a:lstStyle/>
          <a:p>
            <a:r>
              <a:rPr lang="en-US" sz="4800" dirty="0">
                <a:effectLst>
                  <a:outerShdw blurRad="38100" dist="38100" dir="2700000" algn="tl">
                    <a:srgbClr val="000000">
                      <a:alpha val="43137"/>
                    </a:srgbClr>
                  </a:outerShdw>
                </a:effectLst>
              </a:rPr>
              <a:t>4. Risk Management</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2362200" y="5638800"/>
            <a:ext cx="6666312" cy="1077218"/>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A different way of thinking about</a:t>
            </a:r>
          </a:p>
          <a:p>
            <a:r>
              <a:rPr lang="en-US" sz="3200" dirty="0">
                <a:effectLst>
                  <a:outerShdw blurRad="38100" dist="38100" dir="2700000" algn="tl">
                    <a:srgbClr val="000000">
                      <a:alpha val="43137"/>
                    </a:srgbClr>
                  </a:outerShdw>
                </a:effectLst>
              </a:rPr>
              <a:t>Erosion prevention &amp; Sediment control</a:t>
            </a:r>
          </a:p>
        </p:txBody>
      </p:sp>
      <p:sp>
        <p:nvSpPr>
          <p:cNvPr id="6" name="TextBox 2"/>
          <p:cNvSpPr txBox="1"/>
          <p:nvPr/>
        </p:nvSpPr>
        <p:spPr>
          <a:xfrm>
            <a:off x="0" y="6504801"/>
            <a:ext cx="1219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extLst>
      <p:ext uri="{BB962C8B-B14F-4D97-AF65-F5344CB8AC3E}">
        <p14:creationId xmlns:p14="http://schemas.microsoft.com/office/powerpoint/2010/main" val="930987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a:xfrm>
            <a:off x="381000" y="274637"/>
            <a:ext cx="8229600" cy="639763"/>
          </a:xfrm>
        </p:spPr>
        <p:txBody>
          <a:bodyPr>
            <a:noAutofit/>
          </a:bodyPr>
          <a:lstStyle/>
          <a:p>
            <a:pPr eaLnBrk="1" hangingPunct="1">
              <a:defRPr/>
            </a:pPr>
            <a:r>
              <a:rPr lang="en-US" sz="7200" b="1" dirty="0">
                <a:solidFill>
                  <a:schemeClr val="tx1"/>
                </a:solidFill>
              </a:rPr>
              <a:t>Managing Risk</a:t>
            </a:r>
          </a:p>
        </p:txBody>
      </p:sp>
      <p:sp>
        <p:nvSpPr>
          <p:cNvPr id="1326083" name="Rectangle 3"/>
          <p:cNvSpPr>
            <a:spLocks noGrp="1" noChangeArrowheads="1"/>
          </p:cNvSpPr>
          <p:nvPr>
            <p:ph type="body" idx="1"/>
          </p:nvPr>
        </p:nvSpPr>
        <p:spPr>
          <a:xfrm>
            <a:off x="-30724" y="1524000"/>
            <a:ext cx="3002524" cy="2209800"/>
          </a:xfrm>
        </p:spPr>
        <p:txBody>
          <a:bodyPr>
            <a:noAutofit/>
          </a:bodyPr>
          <a:lstStyle/>
          <a:p>
            <a:pPr marL="533400" indent="-533400" eaLnBrk="1" hangingPunct="1">
              <a:buFont typeface="Wingdings" pitchFamily="2" charset="2"/>
              <a:buNone/>
              <a:defRPr/>
            </a:pPr>
            <a:r>
              <a:rPr lang="en-US" sz="3600" dirty="0"/>
              <a:t>	1. </a:t>
            </a:r>
            <a:r>
              <a:rPr lang="en-US" sz="3600" b="1" dirty="0">
                <a:solidFill>
                  <a:schemeClr val="tx2"/>
                </a:solidFill>
              </a:rPr>
              <a:t>Identify Sources of Potential Harm</a:t>
            </a:r>
          </a:p>
        </p:txBody>
      </p:sp>
      <p:pic>
        <p:nvPicPr>
          <p:cNvPr id="8196" name="Picture 4" descr="05 LkCity EC 03"/>
          <p:cNvPicPr>
            <a:picLocks noChangeAspect="1" noChangeArrowheads="1"/>
          </p:cNvPicPr>
          <p:nvPr/>
        </p:nvPicPr>
        <p:blipFill>
          <a:blip r:embed="rId3">
            <a:extLst>
              <a:ext uri="{28A0092B-C50C-407E-A947-70E740481C1C}">
                <a14:useLocalDpi xmlns:a14="http://schemas.microsoft.com/office/drawing/2010/main" val="0"/>
              </a:ext>
            </a:extLst>
          </a:blip>
          <a:srcRect l="18672"/>
          <a:stretch>
            <a:fillRect/>
          </a:stretch>
        </p:blipFill>
        <p:spPr bwMode="auto">
          <a:xfrm>
            <a:off x="3352800" y="1295400"/>
            <a:ext cx="5486400" cy="524986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encrypted-tbn3.gstatic.com/images?q=tbn:ANd9GcRkpJjLSfGc9CDE0yev6gUC6mPlyl3UAeao9N8aDicteFKN4q4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76" y="4419601"/>
            <a:ext cx="2783450" cy="212278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68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7-06 024"/>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8131" name="Rectangle 3"/>
          <p:cNvSpPr>
            <a:spLocks noGrp="1" noChangeArrowheads="1"/>
          </p:cNvSpPr>
          <p:nvPr>
            <p:ph type="title"/>
          </p:nvPr>
        </p:nvSpPr>
        <p:spPr>
          <a:xfrm>
            <a:off x="457200" y="228600"/>
            <a:ext cx="8229600" cy="838200"/>
          </a:xfrm>
        </p:spPr>
        <p:txBody>
          <a:bodyPr>
            <a:noAutofit/>
          </a:bodyPr>
          <a:lstStyle/>
          <a:p>
            <a:pPr eaLnBrk="1" hangingPunct="1">
              <a:defRPr/>
            </a:pPr>
            <a:r>
              <a:rPr lang="en-US" sz="6000" b="1" dirty="0">
                <a:solidFill>
                  <a:srgbClr val="32159D"/>
                </a:solidFill>
              </a:rPr>
              <a:t>Managing Risk</a:t>
            </a:r>
          </a:p>
        </p:txBody>
      </p:sp>
      <p:sp>
        <p:nvSpPr>
          <p:cNvPr id="1328132" name="Rectangle 4"/>
          <p:cNvSpPr>
            <a:spLocks noGrp="1" noChangeArrowheads="1"/>
          </p:cNvSpPr>
          <p:nvPr>
            <p:ph type="body" idx="1"/>
          </p:nvPr>
        </p:nvSpPr>
        <p:spPr>
          <a:xfrm>
            <a:off x="457200" y="2111375"/>
            <a:ext cx="8229600" cy="1103313"/>
          </a:xfrm>
        </p:spPr>
        <p:txBody>
          <a:bodyPr>
            <a:normAutofit lnSpcReduction="10000"/>
          </a:bodyPr>
          <a:lstStyle/>
          <a:p>
            <a:pPr marL="609600" indent="-609600" eaLnBrk="1" hangingPunct="1">
              <a:buClr>
                <a:srgbClr val="32159D"/>
              </a:buClr>
              <a:buFont typeface="Wingdings" pitchFamily="2" charset="2"/>
              <a:buAutoNum type="arabicPeriod"/>
              <a:defRPr/>
            </a:pPr>
            <a:r>
              <a:rPr lang="en-US" dirty="0">
                <a:solidFill>
                  <a:srgbClr val="32159D"/>
                </a:solidFill>
              </a:rPr>
              <a:t>Identify Sources of Potential Harm</a:t>
            </a:r>
          </a:p>
          <a:p>
            <a:pPr marL="609600" indent="-609600" eaLnBrk="1" hangingPunct="1">
              <a:buClr>
                <a:srgbClr val="32159D"/>
              </a:buClr>
              <a:buFont typeface="Wingdings" pitchFamily="2" charset="2"/>
              <a:buAutoNum type="arabicPeriod"/>
              <a:defRPr/>
            </a:pPr>
            <a:r>
              <a:rPr lang="en-US" b="1" dirty="0">
                <a:solidFill>
                  <a:srgbClr val="32159D"/>
                </a:solidFill>
              </a:rPr>
              <a:t>Develop Strategies to Manage Risk</a:t>
            </a:r>
          </a:p>
        </p:txBody>
      </p:sp>
    </p:spTree>
    <p:extLst>
      <p:ext uri="{BB962C8B-B14F-4D97-AF65-F5344CB8AC3E}">
        <p14:creationId xmlns:p14="http://schemas.microsoft.com/office/powerpoint/2010/main" val="294023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zimzeke\Desktop\Hoonah pictures\hnh1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0" y="-4313"/>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30178" name="Rectangle 2"/>
          <p:cNvSpPr>
            <a:spLocks noGrp="1" noChangeArrowheads="1"/>
          </p:cNvSpPr>
          <p:nvPr>
            <p:ph type="title"/>
          </p:nvPr>
        </p:nvSpPr>
        <p:spPr>
          <a:xfrm>
            <a:off x="914400" y="76200"/>
            <a:ext cx="6477000" cy="533400"/>
          </a:xfrm>
        </p:spPr>
        <p:txBody>
          <a:bodyPr>
            <a:noAutofit/>
          </a:bodyPr>
          <a:lstStyle/>
          <a:p>
            <a:pPr eaLnBrk="1" hangingPunct="1">
              <a:defRPr/>
            </a:pPr>
            <a:r>
              <a:rPr lang="en-US" sz="4800" b="1" dirty="0">
                <a:solidFill>
                  <a:schemeClr val="bg1"/>
                </a:solidFill>
              </a:rPr>
              <a:t>Managing Risk</a:t>
            </a:r>
          </a:p>
        </p:txBody>
      </p:sp>
      <p:sp>
        <p:nvSpPr>
          <p:cNvPr id="1330180" name="Rectangle 4"/>
          <p:cNvSpPr>
            <a:spLocks noGrp="1" noChangeArrowheads="1"/>
          </p:cNvSpPr>
          <p:nvPr>
            <p:ph type="body" idx="1"/>
          </p:nvPr>
        </p:nvSpPr>
        <p:spPr>
          <a:xfrm>
            <a:off x="152400" y="3424687"/>
            <a:ext cx="5105400" cy="3348487"/>
          </a:xfrm>
        </p:spPr>
        <p:txBody>
          <a:bodyPr/>
          <a:lstStyle/>
          <a:p>
            <a:pPr marL="609600" indent="-609600" eaLnBrk="1" hangingPunct="1">
              <a:buClr>
                <a:schemeClr val="tx2"/>
              </a:buClr>
              <a:buFont typeface="Wingdings" pitchFamily="2" charset="2"/>
              <a:buAutoNum type="arabicPeriod"/>
              <a:defRPr/>
            </a:pPr>
            <a:r>
              <a:rPr lang="en-US" dirty="0">
                <a:solidFill>
                  <a:schemeClr val="tx2"/>
                </a:solidFill>
              </a:rPr>
              <a:t>Identify Sources of Potential Harm</a:t>
            </a:r>
          </a:p>
          <a:p>
            <a:pPr marL="609600" indent="-609600" eaLnBrk="1" hangingPunct="1">
              <a:buClr>
                <a:schemeClr val="tx2"/>
              </a:buClr>
              <a:buFont typeface="Wingdings" pitchFamily="2" charset="2"/>
              <a:buAutoNum type="arabicPeriod"/>
              <a:defRPr/>
            </a:pPr>
            <a:r>
              <a:rPr lang="en-US" dirty="0">
                <a:solidFill>
                  <a:schemeClr val="tx2"/>
                </a:solidFill>
              </a:rPr>
              <a:t>Develop Strategies to Manage Risk</a:t>
            </a:r>
          </a:p>
          <a:p>
            <a:pPr marL="609600" indent="-609600" eaLnBrk="1" hangingPunct="1">
              <a:buClr>
                <a:schemeClr val="tx2"/>
              </a:buClr>
              <a:buFont typeface="Wingdings" pitchFamily="2" charset="2"/>
              <a:buAutoNum type="arabicPeriod"/>
              <a:defRPr/>
            </a:pPr>
            <a:r>
              <a:rPr lang="en-US" b="1" dirty="0"/>
              <a:t>Implement Plans to Reduce or Eliminate Risk</a:t>
            </a:r>
          </a:p>
          <a:p>
            <a:pPr marL="609600" indent="-609600" eaLnBrk="1" hangingPunct="1">
              <a:buClr>
                <a:schemeClr val="tx2"/>
              </a:buClr>
              <a:buFont typeface="Wingdings" pitchFamily="2" charset="2"/>
              <a:buAutoNum type="arabicPeriod"/>
              <a:defRPr/>
            </a:pPr>
            <a:endParaRPr lang="en-US" b="1" dirty="0"/>
          </a:p>
        </p:txBody>
      </p:sp>
      <p:sp>
        <p:nvSpPr>
          <p:cNvPr id="2" name="TextBox 1"/>
          <p:cNvSpPr txBox="1"/>
          <p:nvPr/>
        </p:nvSpPr>
        <p:spPr>
          <a:xfrm>
            <a:off x="8217143" y="6412468"/>
            <a:ext cx="926857" cy="369332"/>
          </a:xfrm>
          <a:prstGeom prst="rect">
            <a:avLst/>
          </a:prstGeom>
          <a:noFill/>
        </p:spPr>
        <p:txBody>
          <a:bodyPr wrap="none" rtlCol="0">
            <a:spAutoFit/>
          </a:bodyPr>
          <a:lstStyle/>
          <a:p>
            <a:r>
              <a:rPr lang="en-US" dirty="0">
                <a:solidFill>
                  <a:prstClr val="white"/>
                </a:solidFill>
              </a:rPr>
              <a:t>Hoonah</a:t>
            </a:r>
          </a:p>
        </p:txBody>
      </p:sp>
      <p:sp>
        <p:nvSpPr>
          <p:cNvPr id="3" name="Rectangle 2"/>
          <p:cNvSpPr/>
          <p:nvPr/>
        </p:nvSpPr>
        <p:spPr>
          <a:xfrm>
            <a:off x="6781800" y="6019800"/>
            <a:ext cx="1752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47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ump containment"/>
          <p:cNvPicPr>
            <a:picLocks noChangeAspect="1" noChangeArrowheads="1"/>
          </p:cNvPicPr>
          <p:nvPr/>
        </p:nvPicPr>
        <p:blipFill>
          <a:blip r:embed="rId2">
            <a:extLst>
              <a:ext uri="{28A0092B-C50C-407E-A947-70E740481C1C}">
                <a14:useLocalDpi xmlns:a14="http://schemas.microsoft.com/office/drawing/2010/main" val="0"/>
              </a:ext>
            </a:extLst>
          </a:blip>
          <a:srcRect l="4169" t="7988" b="16837"/>
          <a:stretch>
            <a:fillRect/>
          </a:stretch>
        </p:blipFill>
        <p:spPr bwMode="auto">
          <a:xfrm>
            <a:off x="1676400" y="3263900"/>
            <a:ext cx="5867400" cy="34507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99" name="Rectangle 3"/>
          <p:cNvSpPr>
            <a:spLocks noGrp="1" noChangeArrowheads="1"/>
          </p:cNvSpPr>
          <p:nvPr>
            <p:ph type="title"/>
          </p:nvPr>
        </p:nvSpPr>
        <p:spPr>
          <a:xfrm>
            <a:off x="457200" y="0"/>
            <a:ext cx="8229600" cy="762000"/>
          </a:xfrm>
        </p:spPr>
        <p:txBody>
          <a:bodyPr/>
          <a:lstStyle/>
          <a:p>
            <a:pPr eaLnBrk="1" hangingPunct="1">
              <a:defRPr/>
            </a:pPr>
            <a:r>
              <a:rPr lang="en-US" b="1">
                <a:solidFill>
                  <a:schemeClr val="tx1"/>
                </a:solidFill>
              </a:rPr>
              <a:t>Risk Responses</a:t>
            </a:r>
          </a:p>
        </p:txBody>
      </p:sp>
      <p:sp>
        <p:nvSpPr>
          <p:cNvPr id="1335300" name="Rectangle 4"/>
          <p:cNvSpPr>
            <a:spLocks noGrp="1" noChangeArrowheads="1"/>
          </p:cNvSpPr>
          <p:nvPr>
            <p:ph type="body" idx="1"/>
          </p:nvPr>
        </p:nvSpPr>
        <p:spPr>
          <a:xfrm>
            <a:off x="381000" y="762000"/>
            <a:ext cx="8610600" cy="2057400"/>
          </a:xfrm>
        </p:spPr>
        <p:txBody>
          <a:bodyPr>
            <a:noAutofit/>
          </a:bodyPr>
          <a:lstStyle/>
          <a:p>
            <a:pPr marL="463550" indent="-463550" eaLnBrk="1" hangingPunct="1">
              <a:lnSpc>
                <a:spcPct val="90000"/>
              </a:lnSpc>
              <a:spcBef>
                <a:spcPct val="80000"/>
              </a:spcBef>
              <a:buClr>
                <a:schemeClr val="tx2"/>
              </a:buClr>
              <a:buFontTx/>
              <a:buNone/>
              <a:defRPr/>
            </a:pPr>
            <a:r>
              <a:rPr lang="en-US" sz="2400" b="1" dirty="0">
                <a:solidFill>
                  <a:schemeClr val="tx2"/>
                </a:solidFill>
              </a:rPr>
              <a:t>Risk Avoidance:</a:t>
            </a:r>
          </a:p>
          <a:p>
            <a:pPr marL="463550" indent="-463550" eaLnBrk="1" hangingPunct="1">
              <a:lnSpc>
                <a:spcPct val="90000"/>
              </a:lnSpc>
              <a:spcBef>
                <a:spcPct val="80000"/>
              </a:spcBef>
              <a:buClr>
                <a:schemeClr val="tx2"/>
              </a:buClr>
              <a:buFontTx/>
              <a:buChar char="•"/>
              <a:defRPr/>
            </a:pPr>
            <a:r>
              <a:rPr lang="en-US" sz="2400" b="1" dirty="0">
                <a:solidFill>
                  <a:schemeClr val="tx2"/>
                </a:solidFill>
              </a:rPr>
              <a:t>Not performing an activity that could carry risk</a:t>
            </a:r>
          </a:p>
          <a:p>
            <a:pPr marL="463550" indent="-463550" eaLnBrk="1" hangingPunct="1">
              <a:lnSpc>
                <a:spcPct val="90000"/>
              </a:lnSpc>
              <a:spcBef>
                <a:spcPct val="80000"/>
              </a:spcBef>
              <a:buClr>
                <a:schemeClr val="tx2"/>
              </a:buClr>
              <a:buFontTx/>
              <a:buChar char="•"/>
              <a:defRPr/>
            </a:pPr>
            <a:r>
              <a:rPr lang="en-US" sz="2400" b="1" dirty="0">
                <a:solidFill>
                  <a:schemeClr val="tx2"/>
                </a:solidFill>
              </a:rPr>
              <a:t>Eliminate risk - but this also eliminates potential gain </a:t>
            </a:r>
          </a:p>
          <a:p>
            <a:pPr marL="463550" indent="-463550" eaLnBrk="1" hangingPunct="1">
              <a:lnSpc>
                <a:spcPct val="90000"/>
              </a:lnSpc>
              <a:spcBef>
                <a:spcPct val="80000"/>
              </a:spcBef>
              <a:buClr>
                <a:schemeClr val="tx2"/>
              </a:buClr>
              <a:buFontTx/>
              <a:buChar char="•"/>
              <a:defRPr/>
            </a:pPr>
            <a:r>
              <a:rPr lang="en-US" sz="2400" b="1" dirty="0">
                <a:solidFill>
                  <a:schemeClr val="tx2"/>
                </a:solidFill>
              </a:rPr>
              <a:t>Risk reduction - take action to reduce the severity of the loss</a:t>
            </a:r>
          </a:p>
        </p:txBody>
      </p:sp>
    </p:spTree>
    <p:extLst>
      <p:ext uri="{BB962C8B-B14F-4D97-AF65-F5344CB8AC3E}">
        <p14:creationId xmlns:p14="http://schemas.microsoft.com/office/powerpoint/2010/main" val="263445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5 LkCity EC 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1295400"/>
            <a:ext cx="3429000" cy="4800600"/>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36323" name="Rectangle 3"/>
          <p:cNvSpPr>
            <a:spLocks noGrp="1" noChangeArrowheads="1"/>
          </p:cNvSpPr>
          <p:nvPr>
            <p:ph type="title"/>
          </p:nvPr>
        </p:nvSpPr>
        <p:spPr>
          <a:xfrm>
            <a:off x="457200" y="0"/>
            <a:ext cx="8229600" cy="762000"/>
          </a:xfrm>
        </p:spPr>
        <p:txBody>
          <a:bodyPr/>
          <a:lstStyle/>
          <a:p>
            <a:pPr eaLnBrk="1" hangingPunct="1">
              <a:defRPr/>
            </a:pPr>
            <a:r>
              <a:rPr lang="en-US" sz="4000" b="1">
                <a:solidFill>
                  <a:schemeClr val="tx1"/>
                </a:solidFill>
              </a:rPr>
              <a:t>Accepting Risk Consequences</a:t>
            </a:r>
          </a:p>
        </p:txBody>
      </p:sp>
      <p:sp>
        <p:nvSpPr>
          <p:cNvPr id="15364" name="Text Box 4"/>
          <p:cNvSpPr txBox="1">
            <a:spLocks noChangeArrowheads="1"/>
          </p:cNvSpPr>
          <p:nvPr/>
        </p:nvSpPr>
        <p:spPr bwMode="auto">
          <a:xfrm>
            <a:off x="0" y="1295400"/>
            <a:ext cx="52578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40000"/>
              </a:spcBef>
              <a:buClr>
                <a:srgbClr val="EEECE1"/>
              </a:buClr>
              <a:buFontTx/>
              <a:buChar char="•"/>
            </a:pPr>
            <a:r>
              <a:rPr lang="en-US" sz="2000" b="1">
                <a:solidFill>
                  <a:srgbClr val="EEECE1"/>
                </a:solidFill>
              </a:rPr>
              <a:t>Minimize Risk</a:t>
            </a:r>
            <a:endParaRPr lang="en-US" sz="2000" b="1" dirty="0">
              <a:solidFill>
                <a:srgbClr val="EEECE1"/>
              </a:solidFill>
            </a:endParaRPr>
          </a:p>
          <a:p>
            <a:pPr lvl="1">
              <a:spcBef>
                <a:spcPct val="40000"/>
              </a:spcBef>
              <a:buClr>
                <a:srgbClr val="EEECE1"/>
              </a:buClr>
            </a:pPr>
            <a:r>
              <a:rPr lang="en-US" sz="2000" b="1" dirty="0">
                <a:solidFill>
                  <a:srgbClr val="FFFF00"/>
                </a:solidFill>
              </a:rPr>
              <a:t>BMPs to Manage Erosion/ Sedimentation</a:t>
            </a:r>
          </a:p>
          <a:p>
            <a:pPr>
              <a:spcBef>
                <a:spcPct val="40000"/>
              </a:spcBef>
              <a:buClr>
                <a:srgbClr val="EEECE1"/>
              </a:buClr>
              <a:buFontTx/>
              <a:buChar char="•"/>
            </a:pPr>
            <a:r>
              <a:rPr lang="en-US" sz="2000" b="1" dirty="0">
                <a:solidFill>
                  <a:srgbClr val="EEECE1"/>
                </a:solidFill>
              </a:rPr>
              <a:t>Terminate Risk</a:t>
            </a:r>
          </a:p>
          <a:p>
            <a:pPr lvl="1">
              <a:spcBef>
                <a:spcPct val="40000"/>
              </a:spcBef>
              <a:buClr>
                <a:srgbClr val="EEECE1"/>
              </a:buClr>
            </a:pPr>
            <a:r>
              <a:rPr lang="en-US" sz="2000" b="1" dirty="0">
                <a:solidFill>
                  <a:srgbClr val="FFFF00"/>
                </a:solidFill>
              </a:rPr>
              <a:t>Winter Shutdown</a:t>
            </a:r>
          </a:p>
          <a:p>
            <a:pPr>
              <a:spcBef>
                <a:spcPct val="40000"/>
              </a:spcBef>
              <a:buClr>
                <a:srgbClr val="EEECE1"/>
              </a:buClr>
              <a:buFontTx/>
              <a:buChar char="•"/>
            </a:pPr>
            <a:r>
              <a:rPr lang="en-US" sz="2000" b="1" dirty="0">
                <a:solidFill>
                  <a:srgbClr val="EEECE1"/>
                </a:solidFill>
              </a:rPr>
              <a:t>Transfer Risk</a:t>
            </a:r>
          </a:p>
          <a:p>
            <a:pPr lvl="1">
              <a:spcBef>
                <a:spcPct val="40000"/>
              </a:spcBef>
              <a:buClr>
                <a:srgbClr val="FFFF00"/>
              </a:buClr>
              <a:buFont typeface="Wingdings" pitchFamily="2" charset="2"/>
              <a:buChar char="§"/>
            </a:pPr>
            <a:r>
              <a:rPr lang="en-US" sz="2000" b="1" dirty="0">
                <a:solidFill>
                  <a:srgbClr val="EEECE1"/>
                </a:solidFill>
              </a:rPr>
              <a:t> </a:t>
            </a:r>
            <a:r>
              <a:rPr lang="en-US" sz="2000" b="1" dirty="0">
                <a:solidFill>
                  <a:srgbClr val="FFFF00"/>
                </a:solidFill>
              </a:rPr>
              <a:t>Insurance</a:t>
            </a:r>
          </a:p>
          <a:p>
            <a:pPr lvl="1">
              <a:spcBef>
                <a:spcPct val="40000"/>
              </a:spcBef>
              <a:buClr>
                <a:srgbClr val="FFFF00"/>
              </a:buClr>
              <a:buFont typeface="Wingdings" pitchFamily="2" charset="2"/>
              <a:buChar char="§"/>
            </a:pPr>
            <a:r>
              <a:rPr lang="en-US" sz="2000" b="1" dirty="0">
                <a:solidFill>
                  <a:srgbClr val="FFFF00"/>
                </a:solidFill>
              </a:rPr>
              <a:t> Subcontract</a:t>
            </a:r>
          </a:p>
          <a:p>
            <a:pPr lvl="1">
              <a:spcBef>
                <a:spcPct val="40000"/>
              </a:spcBef>
              <a:buClr>
                <a:srgbClr val="FFFF00"/>
              </a:buClr>
              <a:buFont typeface="Wingdings" pitchFamily="2" charset="2"/>
              <a:buChar char="§"/>
            </a:pPr>
            <a:r>
              <a:rPr lang="en-US" sz="2000" b="1" dirty="0">
                <a:solidFill>
                  <a:srgbClr val="FFFF00"/>
                </a:solidFill>
              </a:rPr>
              <a:t> Notice of Transfer</a:t>
            </a:r>
          </a:p>
          <a:p>
            <a:pPr>
              <a:spcBef>
                <a:spcPct val="40000"/>
              </a:spcBef>
              <a:buClr>
                <a:srgbClr val="EEECE1"/>
              </a:buClr>
              <a:buFontTx/>
              <a:buChar char="•"/>
            </a:pPr>
            <a:r>
              <a:rPr lang="en-US" sz="2000" b="1" dirty="0">
                <a:solidFill>
                  <a:srgbClr val="EEECE1"/>
                </a:solidFill>
              </a:rPr>
              <a:t>Tolerate Risk</a:t>
            </a:r>
          </a:p>
          <a:p>
            <a:pPr lvl="1">
              <a:spcBef>
                <a:spcPct val="40000"/>
              </a:spcBef>
              <a:buClr>
                <a:srgbClr val="FFFF00"/>
              </a:buClr>
              <a:buFont typeface="Wingdings" pitchFamily="2" charset="2"/>
              <a:buChar char="§"/>
            </a:pPr>
            <a:r>
              <a:rPr lang="en-US" sz="2000" b="1" dirty="0">
                <a:solidFill>
                  <a:srgbClr val="FFFF00"/>
                </a:solidFill>
              </a:rPr>
              <a:t>“fines are a cost of doing business”</a:t>
            </a:r>
          </a:p>
          <a:p>
            <a:pPr lvl="1">
              <a:spcBef>
                <a:spcPct val="40000"/>
              </a:spcBef>
              <a:buClr>
                <a:srgbClr val="FFFF00"/>
              </a:buClr>
              <a:buFont typeface="Wingdings" pitchFamily="2" charset="2"/>
              <a:buChar char="§"/>
            </a:pPr>
            <a:r>
              <a:rPr lang="en-US" sz="2000" b="1" dirty="0">
                <a:solidFill>
                  <a:srgbClr val="FFFF00"/>
                </a:solidFill>
              </a:rPr>
              <a:t>“the damage won’t be </a:t>
            </a:r>
            <a:r>
              <a:rPr lang="en-US" sz="2000" b="1" u="sng" dirty="0">
                <a:solidFill>
                  <a:srgbClr val="FFFF00"/>
                </a:solidFill>
              </a:rPr>
              <a:t>that</a:t>
            </a:r>
            <a:r>
              <a:rPr lang="en-US" sz="2000" b="1" dirty="0">
                <a:solidFill>
                  <a:srgbClr val="FFFF00"/>
                </a:solidFill>
              </a:rPr>
              <a:t> bad…”</a:t>
            </a:r>
          </a:p>
          <a:p>
            <a:pPr lvl="1">
              <a:spcBef>
                <a:spcPct val="40000"/>
              </a:spcBef>
              <a:buClr>
                <a:srgbClr val="FFFF00"/>
              </a:buClr>
              <a:buFont typeface="Wingdings" pitchFamily="2" charset="2"/>
              <a:buChar char="§"/>
            </a:pPr>
            <a:endParaRPr lang="en-US" sz="2000" b="1" dirty="0">
              <a:solidFill>
                <a:srgbClr val="FFFF00"/>
              </a:solidFill>
            </a:endParaRPr>
          </a:p>
        </p:txBody>
      </p:sp>
      <p:pic>
        <p:nvPicPr>
          <p:cNvPr id="5" name="Picture 4"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2192" y="2182567"/>
            <a:ext cx="675917" cy="1099688"/>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229" y="1066800"/>
            <a:ext cx="685800" cy="111576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900" y="3666797"/>
            <a:ext cx="2012500" cy="136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6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Grp="1" noChangeArrowheads="1"/>
          </p:cNvSpPr>
          <p:nvPr>
            <p:ph type="body" idx="1"/>
          </p:nvPr>
        </p:nvSpPr>
        <p:spPr>
          <a:xfrm>
            <a:off x="5638800" y="762000"/>
            <a:ext cx="3352800" cy="5562600"/>
          </a:xfrm>
        </p:spPr>
        <p:txBody>
          <a:bodyPr/>
          <a:lstStyle/>
          <a:p>
            <a:pPr algn="ctr" eaLnBrk="1" hangingPunct="1">
              <a:buFont typeface="Wingdings" pitchFamily="2" charset="2"/>
              <a:buNone/>
              <a:defRPr/>
            </a:pPr>
            <a:r>
              <a:rPr lang="en-US" b="1" dirty="0"/>
              <a:t>Risk Response</a:t>
            </a:r>
          </a:p>
          <a:p>
            <a:pPr eaLnBrk="1" hangingPunct="1">
              <a:buFont typeface="Wingdings" pitchFamily="2" charset="2"/>
              <a:buNone/>
              <a:defRPr/>
            </a:pPr>
            <a:endParaRPr lang="en-US" b="1" dirty="0"/>
          </a:p>
          <a:p>
            <a:pPr eaLnBrk="1" hangingPunct="1">
              <a:spcAft>
                <a:spcPct val="50000"/>
              </a:spcAft>
              <a:buClr>
                <a:schemeClr val="tx2"/>
              </a:buClr>
              <a:buFontTx/>
              <a:buChar char="•"/>
              <a:defRPr/>
            </a:pPr>
            <a:r>
              <a:rPr lang="en-US" sz="2000" b="1" dirty="0">
                <a:solidFill>
                  <a:schemeClr val="tx2"/>
                </a:solidFill>
              </a:rPr>
              <a:t>Examples of “acceptable” Construction Risks?</a:t>
            </a:r>
          </a:p>
          <a:p>
            <a:pPr eaLnBrk="1" hangingPunct="1">
              <a:spcAft>
                <a:spcPct val="50000"/>
              </a:spcAft>
              <a:buClr>
                <a:schemeClr val="tx2"/>
              </a:buClr>
              <a:buFontTx/>
              <a:buChar char="•"/>
              <a:defRPr/>
            </a:pPr>
            <a:r>
              <a:rPr lang="en-US" sz="2000" b="1" dirty="0">
                <a:solidFill>
                  <a:schemeClr val="tx2"/>
                </a:solidFill>
              </a:rPr>
              <a:t>“Unacceptable” Risks: how can we reduce likelihood/ consequences?</a:t>
            </a:r>
          </a:p>
          <a:p>
            <a:pPr eaLnBrk="1" hangingPunct="1">
              <a:spcAft>
                <a:spcPct val="50000"/>
              </a:spcAft>
              <a:buClr>
                <a:schemeClr val="tx2"/>
              </a:buClr>
              <a:buFontTx/>
              <a:buChar char="•"/>
              <a:defRPr/>
            </a:pPr>
            <a:r>
              <a:rPr lang="en-US" sz="2000" b="1" i="1" dirty="0">
                <a:solidFill>
                  <a:schemeClr val="tx2"/>
                </a:solidFill>
              </a:rPr>
              <a:t>Monitoring</a:t>
            </a:r>
            <a:r>
              <a:rPr lang="en-US" sz="2000" b="1" dirty="0">
                <a:solidFill>
                  <a:schemeClr val="tx2"/>
                </a:solidFill>
              </a:rPr>
              <a:t> is Critical Element of Risk Management</a:t>
            </a:r>
            <a:endParaRPr lang="en-US" sz="2000" b="1" i="1" dirty="0">
              <a:solidFill>
                <a:schemeClr val="tx2"/>
              </a:solidFill>
            </a:endParaRPr>
          </a:p>
          <a:p>
            <a:pPr eaLnBrk="1" hangingPunct="1">
              <a:defRPr/>
            </a:pPr>
            <a:endParaRPr lang="en-US" sz="2000" b="1" dirty="0">
              <a:solidFill>
                <a:schemeClr val="tx2"/>
              </a:solidFill>
            </a:endParaRPr>
          </a:p>
        </p:txBody>
      </p:sp>
      <p:pic>
        <p:nvPicPr>
          <p:cNvPr id="5124" name="Picture 4" descr="Risk management model"/>
          <p:cNvPicPr>
            <a:picLocks noChangeAspect="1" noChangeArrowheads="1"/>
          </p:cNvPicPr>
          <p:nvPr/>
        </p:nvPicPr>
        <p:blipFill rotWithShape="1">
          <a:blip r:embed="rId3">
            <a:extLst>
              <a:ext uri="{28A0092B-C50C-407E-A947-70E740481C1C}">
                <a14:useLocalDpi xmlns:a14="http://schemas.microsoft.com/office/drawing/2010/main" val="0"/>
              </a:ext>
            </a:extLst>
          </a:blip>
          <a:srcRect l="8651" r="7694"/>
          <a:stretch/>
        </p:blipFill>
        <p:spPr bwMode="auto">
          <a:xfrm>
            <a:off x="76200" y="1219200"/>
            <a:ext cx="5577840" cy="43719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342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7500" t="12001" r="7500" b="4500"/>
          <a:stretch>
            <a:fillRect/>
          </a:stretch>
        </p:blipFill>
        <p:spPr bwMode="auto">
          <a:xfrm>
            <a:off x="4573588" y="4038600"/>
            <a:ext cx="45704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395" name="Rectangle 3"/>
          <p:cNvSpPr>
            <a:spLocks noGrp="1" noChangeArrowheads="1"/>
          </p:cNvSpPr>
          <p:nvPr>
            <p:ph type="title"/>
          </p:nvPr>
        </p:nvSpPr>
        <p:spPr>
          <a:xfrm>
            <a:off x="533400" y="228600"/>
            <a:ext cx="8229600" cy="868363"/>
          </a:xfrm>
        </p:spPr>
        <p:txBody>
          <a:bodyPr>
            <a:normAutofit fontScale="90000"/>
          </a:bodyPr>
          <a:lstStyle/>
          <a:p>
            <a:pPr eaLnBrk="1" hangingPunct="1">
              <a:defRPr/>
            </a:pPr>
            <a:r>
              <a:rPr lang="en-US" sz="3800" b="1" dirty="0">
                <a:solidFill>
                  <a:schemeClr val="tx1"/>
                </a:solidFill>
              </a:rPr>
              <a:t>Risk Management is a Continuous Process</a:t>
            </a:r>
          </a:p>
        </p:txBody>
      </p:sp>
      <p:sp>
        <p:nvSpPr>
          <p:cNvPr id="1339396" name="Rectangle 4"/>
          <p:cNvSpPr>
            <a:spLocks noGrp="1" noChangeArrowheads="1"/>
          </p:cNvSpPr>
          <p:nvPr>
            <p:ph type="body" idx="1"/>
          </p:nvPr>
        </p:nvSpPr>
        <p:spPr>
          <a:xfrm>
            <a:off x="0" y="1828800"/>
            <a:ext cx="4572000" cy="4114800"/>
          </a:xfrm>
        </p:spPr>
        <p:txBody>
          <a:bodyPr/>
          <a:lstStyle/>
          <a:p>
            <a:pPr eaLnBrk="1" hangingPunct="1">
              <a:lnSpc>
                <a:spcPct val="80000"/>
              </a:lnSpc>
              <a:buClr>
                <a:schemeClr val="tx2"/>
              </a:buClr>
              <a:buFontTx/>
              <a:buChar char="•"/>
              <a:defRPr/>
            </a:pPr>
            <a:r>
              <a:rPr lang="en-US" sz="2400" b="1" dirty="0">
                <a:solidFill>
                  <a:schemeClr val="tx2"/>
                </a:solidFill>
              </a:rPr>
              <a:t>SWPPP </a:t>
            </a:r>
          </a:p>
          <a:p>
            <a:pPr lvl="1" eaLnBrk="1" hangingPunct="1">
              <a:lnSpc>
                <a:spcPct val="80000"/>
              </a:lnSpc>
              <a:buClr>
                <a:srgbClr val="FFFF00"/>
              </a:buClr>
              <a:buFont typeface="Wingdings" pitchFamily="2" charset="2"/>
              <a:buChar char="§"/>
              <a:defRPr/>
            </a:pPr>
            <a:r>
              <a:rPr lang="en-US" sz="2400" b="1" dirty="0">
                <a:solidFill>
                  <a:srgbClr val="FFFF00"/>
                </a:solidFill>
              </a:rPr>
              <a:t>Assess Risks</a:t>
            </a:r>
          </a:p>
          <a:p>
            <a:pPr lvl="1" eaLnBrk="1" hangingPunct="1">
              <a:lnSpc>
                <a:spcPct val="80000"/>
              </a:lnSpc>
              <a:buClr>
                <a:srgbClr val="FFFF00"/>
              </a:buClr>
              <a:buFont typeface="Wingdings" pitchFamily="2" charset="2"/>
              <a:buChar char="§"/>
              <a:defRPr/>
            </a:pPr>
            <a:r>
              <a:rPr lang="en-US" sz="2400" b="1" dirty="0">
                <a:solidFill>
                  <a:srgbClr val="FFFF00"/>
                </a:solidFill>
              </a:rPr>
              <a:t>Plan to Avoid/Mitigate</a:t>
            </a:r>
          </a:p>
          <a:p>
            <a:pPr lvl="1" eaLnBrk="1" hangingPunct="1">
              <a:lnSpc>
                <a:spcPct val="80000"/>
              </a:lnSpc>
              <a:buClr>
                <a:srgbClr val="FFFF00"/>
              </a:buClr>
              <a:buFont typeface="Wingdings" pitchFamily="2" charset="2"/>
              <a:buNone/>
              <a:defRPr/>
            </a:pPr>
            <a:endParaRPr lang="en-US" sz="2400" b="1" dirty="0">
              <a:solidFill>
                <a:srgbClr val="FFFF00"/>
              </a:solidFill>
            </a:endParaRPr>
          </a:p>
          <a:p>
            <a:pPr eaLnBrk="1" hangingPunct="1">
              <a:lnSpc>
                <a:spcPct val="80000"/>
              </a:lnSpc>
              <a:buClr>
                <a:schemeClr val="tx2"/>
              </a:buClr>
              <a:buFontTx/>
              <a:buChar char="•"/>
              <a:defRPr/>
            </a:pPr>
            <a:r>
              <a:rPr lang="en-US" sz="2400" b="1" dirty="0">
                <a:solidFill>
                  <a:schemeClr val="tx2"/>
                </a:solidFill>
              </a:rPr>
              <a:t>Inspection</a:t>
            </a:r>
          </a:p>
          <a:p>
            <a:pPr lvl="1" eaLnBrk="1" hangingPunct="1">
              <a:lnSpc>
                <a:spcPct val="80000"/>
              </a:lnSpc>
              <a:buClr>
                <a:srgbClr val="FFFF00"/>
              </a:buClr>
              <a:buFont typeface="Wingdings" pitchFamily="2" charset="2"/>
              <a:buChar char="§"/>
              <a:defRPr/>
            </a:pPr>
            <a:r>
              <a:rPr lang="en-US" sz="2400" b="1" dirty="0">
                <a:solidFill>
                  <a:srgbClr val="FFFF00"/>
                </a:solidFill>
              </a:rPr>
              <a:t>Review Performance</a:t>
            </a:r>
          </a:p>
          <a:p>
            <a:pPr lvl="1" eaLnBrk="1" hangingPunct="1">
              <a:lnSpc>
                <a:spcPct val="80000"/>
              </a:lnSpc>
              <a:buClr>
                <a:srgbClr val="FFFF00"/>
              </a:buClr>
              <a:buFont typeface="Wingdings" pitchFamily="2" charset="2"/>
              <a:buChar char="§"/>
              <a:defRPr/>
            </a:pPr>
            <a:r>
              <a:rPr lang="en-US" sz="2400" b="1" dirty="0">
                <a:solidFill>
                  <a:srgbClr val="FFFF00"/>
                </a:solidFill>
              </a:rPr>
              <a:t>Identify Emerging Problems</a:t>
            </a:r>
          </a:p>
          <a:p>
            <a:pPr lvl="1" eaLnBrk="1" hangingPunct="1">
              <a:lnSpc>
                <a:spcPct val="80000"/>
              </a:lnSpc>
              <a:buClr>
                <a:srgbClr val="FFFF00"/>
              </a:buClr>
              <a:buFont typeface="Wingdings" pitchFamily="2" charset="2"/>
              <a:buNone/>
              <a:defRPr/>
            </a:pPr>
            <a:endParaRPr lang="en-US" sz="2400" b="1" dirty="0">
              <a:solidFill>
                <a:srgbClr val="FFFF00"/>
              </a:solidFill>
            </a:endParaRPr>
          </a:p>
          <a:p>
            <a:pPr eaLnBrk="1" hangingPunct="1">
              <a:lnSpc>
                <a:spcPct val="80000"/>
              </a:lnSpc>
              <a:buClr>
                <a:schemeClr val="tx2"/>
              </a:buClr>
              <a:buFontTx/>
              <a:buChar char="•"/>
              <a:defRPr/>
            </a:pPr>
            <a:r>
              <a:rPr lang="en-US" sz="2400" b="1" dirty="0">
                <a:solidFill>
                  <a:schemeClr val="tx2"/>
                </a:solidFill>
              </a:rPr>
              <a:t>Adaptive Management</a:t>
            </a:r>
          </a:p>
          <a:p>
            <a:pPr lvl="1" eaLnBrk="1" hangingPunct="1">
              <a:lnSpc>
                <a:spcPct val="80000"/>
              </a:lnSpc>
              <a:buClr>
                <a:srgbClr val="FFFF00"/>
              </a:buClr>
              <a:buFont typeface="Wingdings" pitchFamily="2" charset="2"/>
              <a:buChar char="§"/>
              <a:defRPr/>
            </a:pPr>
            <a:r>
              <a:rPr lang="en-US" sz="2400" b="1" dirty="0">
                <a:solidFill>
                  <a:srgbClr val="FFFF00"/>
                </a:solidFill>
              </a:rPr>
              <a:t>Add or Modify Responses to Risk </a:t>
            </a:r>
          </a:p>
        </p:txBody>
      </p:sp>
      <p:pic>
        <p:nvPicPr>
          <p:cNvPr id="17413" name="Picture 5" descr="DSCN3304"/>
          <p:cNvPicPr>
            <a:picLocks noChangeAspect="1" noChangeArrowheads="1"/>
          </p:cNvPicPr>
          <p:nvPr/>
        </p:nvPicPr>
        <p:blipFill>
          <a:blip r:embed="rId3">
            <a:extLst>
              <a:ext uri="{28A0092B-C50C-407E-A947-70E740481C1C}">
                <a14:useLocalDpi xmlns:a14="http://schemas.microsoft.com/office/drawing/2010/main" val="0"/>
              </a:ext>
            </a:extLst>
          </a:blip>
          <a:srcRect t="11070" b="6670"/>
          <a:stretch>
            <a:fillRect/>
          </a:stretch>
        </p:blipFill>
        <p:spPr bwMode="auto">
          <a:xfrm>
            <a:off x="4573588" y="1295400"/>
            <a:ext cx="45704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15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9" name="Rectangle 3"/>
          <p:cNvSpPr>
            <a:spLocks noGrp="1" noChangeArrowheads="1"/>
          </p:cNvSpPr>
          <p:nvPr>
            <p:ph type="title"/>
          </p:nvPr>
        </p:nvSpPr>
        <p:spPr>
          <a:xfrm>
            <a:off x="457200" y="457200"/>
            <a:ext cx="8229600" cy="838200"/>
          </a:xfrm>
        </p:spPr>
        <p:txBody>
          <a:bodyPr/>
          <a:lstStyle/>
          <a:p>
            <a:pPr eaLnBrk="1" hangingPunct="1">
              <a:defRPr/>
            </a:pPr>
            <a:r>
              <a:rPr lang="en-US" b="1" dirty="0"/>
              <a:t>Risk Summary</a:t>
            </a:r>
          </a:p>
        </p:txBody>
      </p:sp>
      <p:sp>
        <p:nvSpPr>
          <p:cNvPr id="1340420" name="Rectangle 4"/>
          <p:cNvSpPr>
            <a:spLocks noGrp="1" noChangeArrowheads="1"/>
          </p:cNvSpPr>
          <p:nvPr>
            <p:ph type="body" sz="half" idx="1"/>
          </p:nvPr>
        </p:nvSpPr>
        <p:spPr>
          <a:xfrm>
            <a:off x="28575" y="1874838"/>
            <a:ext cx="5229225" cy="4830762"/>
          </a:xfrm>
        </p:spPr>
        <p:txBody>
          <a:bodyPr>
            <a:normAutofit fontScale="92500"/>
          </a:bodyPr>
          <a:lstStyle/>
          <a:p>
            <a:pPr eaLnBrk="1" hangingPunct="1">
              <a:lnSpc>
                <a:spcPct val="90000"/>
              </a:lnSpc>
              <a:spcBef>
                <a:spcPct val="100000"/>
              </a:spcBef>
              <a:buSzTx/>
              <a:buFontTx/>
              <a:buNone/>
              <a:defRPr/>
            </a:pPr>
            <a:r>
              <a:rPr lang="en-US" sz="2000" b="1" dirty="0">
                <a:solidFill>
                  <a:srgbClr val="FFFF00"/>
                </a:solidFill>
              </a:rPr>
              <a:t> </a:t>
            </a:r>
            <a:r>
              <a:rPr lang="en-US" sz="2600" b="1" dirty="0">
                <a:solidFill>
                  <a:srgbClr val="FFFF00"/>
                </a:solidFill>
              </a:rPr>
              <a:t>Risk is</a:t>
            </a:r>
            <a:r>
              <a:rPr lang="en-US" sz="2600" b="1" dirty="0">
                <a:solidFill>
                  <a:srgbClr val="FFFF00"/>
                </a:solidFill>
                <a:latin typeface="Comic Sans MS"/>
              </a:rPr>
              <a:t>…</a:t>
            </a:r>
            <a:endParaRPr lang="en-US" sz="2600" b="1" dirty="0">
              <a:solidFill>
                <a:srgbClr val="FFFF00"/>
              </a:solidFill>
            </a:endParaRPr>
          </a:p>
          <a:p>
            <a:pPr lvl="1" eaLnBrk="1" hangingPunct="1">
              <a:lnSpc>
                <a:spcPct val="90000"/>
              </a:lnSpc>
              <a:spcBef>
                <a:spcPct val="100000"/>
              </a:spcBef>
              <a:buClr>
                <a:srgbClr val="FFFF00"/>
              </a:buClr>
              <a:buSzTx/>
              <a:buFontTx/>
              <a:buChar char="•"/>
              <a:defRPr/>
            </a:pPr>
            <a:r>
              <a:rPr lang="en-US" sz="2600" b="1" dirty="0">
                <a:solidFill>
                  <a:srgbClr val="FFFF00"/>
                </a:solidFill>
              </a:rPr>
              <a:t>Negative Impact that may arise from a Future Event</a:t>
            </a:r>
          </a:p>
          <a:p>
            <a:pPr lvl="1" eaLnBrk="1" hangingPunct="1">
              <a:lnSpc>
                <a:spcPct val="90000"/>
              </a:lnSpc>
              <a:spcBef>
                <a:spcPct val="100000"/>
              </a:spcBef>
              <a:buClr>
                <a:srgbClr val="FFFF00"/>
              </a:buClr>
              <a:buSzTx/>
              <a:buFontTx/>
              <a:buChar char="•"/>
              <a:defRPr/>
            </a:pPr>
            <a:r>
              <a:rPr lang="en-US" sz="2600" b="1" dirty="0">
                <a:solidFill>
                  <a:srgbClr val="FFFF00"/>
                </a:solidFill>
              </a:rPr>
              <a:t>Product of Onsite Hazard &amp; Offsite Consequence</a:t>
            </a:r>
          </a:p>
          <a:p>
            <a:pPr lvl="1" eaLnBrk="1" hangingPunct="1">
              <a:lnSpc>
                <a:spcPct val="90000"/>
              </a:lnSpc>
              <a:spcBef>
                <a:spcPct val="100000"/>
              </a:spcBef>
              <a:buClr>
                <a:srgbClr val="FFFF00"/>
              </a:buClr>
              <a:buSzTx/>
              <a:buFontTx/>
              <a:buChar char="•"/>
              <a:defRPr/>
            </a:pPr>
            <a:r>
              <a:rPr lang="en-US" sz="2600" b="1" dirty="0">
                <a:solidFill>
                  <a:srgbClr val="FFFF00"/>
                </a:solidFill>
              </a:rPr>
              <a:t>Uncertain in an Individual event, Certain over Multiple Events</a:t>
            </a:r>
          </a:p>
          <a:p>
            <a:pPr lvl="1" eaLnBrk="1" hangingPunct="1">
              <a:lnSpc>
                <a:spcPct val="90000"/>
              </a:lnSpc>
              <a:spcBef>
                <a:spcPct val="100000"/>
              </a:spcBef>
              <a:buClr>
                <a:srgbClr val="FFFF00"/>
              </a:buClr>
              <a:buSzTx/>
              <a:buFontTx/>
              <a:buChar char="•"/>
              <a:defRPr/>
            </a:pPr>
            <a:r>
              <a:rPr lang="en-US" sz="2600" b="1" dirty="0">
                <a:solidFill>
                  <a:srgbClr val="FFFF00"/>
                </a:solidFill>
              </a:rPr>
              <a:t>Proportional to Expected Loss &amp; Probability of Event</a:t>
            </a:r>
          </a:p>
        </p:txBody>
      </p:sp>
      <p:pic>
        <p:nvPicPr>
          <p:cNvPr id="3074" name="Picture 2" descr="http://www.wainwright.army.mil/safety/Documents/Bea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667000"/>
            <a:ext cx="3746500" cy="29341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237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3" name="Rectangle 3"/>
          <p:cNvSpPr>
            <a:spLocks noGrp="1" noChangeArrowheads="1"/>
          </p:cNvSpPr>
          <p:nvPr>
            <p:ph type="title"/>
          </p:nvPr>
        </p:nvSpPr>
        <p:spPr>
          <a:xfrm>
            <a:off x="457200" y="0"/>
            <a:ext cx="8229600" cy="792163"/>
          </a:xfrm>
        </p:spPr>
        <p:txBody>
          <a:bodyPr/>
          <a:lstStyle/>
          <a:p>
            <a:pPr eaLnBrk="1" hangingPunct="1">
              <a:defRPr/>
            </a:pPr>
            <a:r>
              <a:rPr lang="en-US" b="1">
                <a:solidFill>
                  <a:schemeClr val="tx1"/>
                </a:solidFill>
              </a:rPr>
              <a:t>To Manage Risk</a:t>
            </a:r>
          </a:p>
        </p:txBody>
      </p:sp>
      <p:sp>
        <p:nvSpPr>
          <p:cNvPr id="1341444" name="Rectangle 4"/>
          <p:cNvSpPr>
            <a:spLocks noGrp="1" noChangeArrowheads="1"/>
          </p:cNvSpPr>
          <p:nvPr>
            <p:ph type="body" sz="half" idx="1"/>
          </p:nvPr>
        </p:nvSpPr>
        <p:spPr>
          <a:xfrm>
            <a:off x="304800" y="762000"/>
            <a:ext cx="8458200" cy="1981200"/>
          </a:xfrm>
        </p:spPr>
        <p:txBody>
          <a:bodyPr/>
          <a:lstStyle/>
          <a:p>
            <a:pPr eaLnBrk="1" hangingPunct="1">
              <a:buClr>
                <a:schemeClr val="tx2"/>
              </a:buClr>
              <a:buFontTx/>
              <a:buChar char="•"/>
              <a:defRPr/>
            </a:pPr>
            <a:r>
              <a:rPr lang="en-US" sz="2800" dirty="0">
                <a:solidFill>
                  <a:schemeClr val="tx2"/>
                </a:solidFill>
              </a:rPr>
              <a:t>Identify Sources of Harm</a:t>
            </a:r>
          </a:p>
          <a:p>
            <a:pPr eaLnBrk="1" hangingPunct="1">
              <a:buClr>
                <a:schemeClr val="tx2"/>
              </a:buClr>
              <a:buFontTx/>
              <a:buChar char="•"/>
              <a:defRPr/>
            </a:pPr>
            <a:r>
              <a:rPr lang="en-US" sz="2800" dirty="0">
                <a:solidFill>
                  <a:schemeClr val="tx2"/>
                </a:solidFill>
              </a:rPr>
              <a:t>Assess Likelihood &amp; Consequences of Harm</a:t>
            </a:r>
          </a:p>
          <a:p>
            <a:pPr eaLnBrk="1" hangingPunct="1">
              <a:buClr>
                <a:schemeClr val="tx2"/>
              </a:buClr>
              <a:buFontTx/>
              <a:buChar char="•"/>
              <a:defRPr/>
            </a:pPr>
            <a:r>
              <a:rPr lang="en-US" sz="2800" dirty="0">
                <a:solidFill>
                  <a:schemeClr val="tx2"/>
                </a:solidFill>
              </a:rPr>
              <a:t>Develop Strategies: avoid, accept, transfer, mitigate</a:t>
            </a:r>
          </a:p>
        </p:txBody>
      </p:sp>
      <p:pic>
        <p:nvPicPr>
          <p:cNvPr id="1026" name="Picture 2" descr="http://www.wainwright.army.mil/safety/WHYWOMENLIVELONGERTHAN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260" y="2514600"/>
            <a:ext cx="6443940" cy="413384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08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5 Yakima BMP tng 5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43491" name="Rectangle 3"/>
          <p:cNvSpPr>
            <a:spLocks noGrp="1" noChangeArrowheads="1"/>
          </p:cNvSpPr>
          <p:nvPr>
            <p:ph type="title"/>
          </p:nvPr>
        </p:nvSpPr>
        <p:spPr>
          <a:xfrm>
            <a:off x="381000" y="0"/>
            <a:ext cx="8229600" cy="1371600"/>
          </a:xfrm>
        </p:spPr>
        <p:txBody>
          <a:bodyPr>
            <a:normAutofit fontScale="90000"/>
          </a:bodyPr>
          <a:lstStyle/>
          <a:p>
            <a:pPr eaLnBrk="1" hangingPunct="1">
              <a:defRPr/>
            </a:pPr>
            <a:r>
              <a:rPr lang="en-US" b="1" dirty="0">
                <a:solidFill>
                  <a:schemeClr val="bg1"/>
                </a:solidFill>
              </a:rPr>
              <a:t>Stormwater Pollution Prevention Plan</a:t>
            </a:r>
          </a:p>
        </p:txBody>
      </p:sp>
      <p:sp>
        <p:nvSpPr>
          <p:cNvPr id="1343492" name="Rectangle 4"/>
          <p:cNvSpPr>
            <a:spLocks noGrp="1" noChangeArrowheads="1"/>
          </p:cNvSpPr>
          <p:nvPr>
            <p:ph type="body" sz="half" idx="1"/>
          </p:nvPr>
        </p:nvSpPr>
        <p:spPr>
          <a:xfrm>
            <a:off x="0" y="1219200"/>
            <a:ext cx="9144000" cy="1066800"/>
          </a:xfrm>
        </p:spPr>
        <p:txBody>
          <a:bodyPr>
            <a:noAutofit/>
          </a:bodyPr>
          <a:lstStyle/>
          <a:p>
            <a:pPr algn="ctr" eaLnBrk="1" hangingPunct="1">
              <a:lnSpc>
                <a:spcPct val="90000"/>
              </a:lnSpc>
              <a:buFont typeface="Wingdings" pitchFamily="2" charset="2"/>
              <a:buNone/>
              <a:defRPr/>
            </a:pPr>
            <a:r>
              <a:rPr lang="en-US" sz="3600" b="1" dirty="0">
                <a:solidFill>
                  <a:schemeClr val="bg1"/>
                </a:solidFill>
              </a:rPr>
              <a:t>SWPPP =  </a:t>
            </a:r>
          </a:p>
          <a:p>
            <a:pPr algn="ctr" eaLnBrk="1" hangingPunct="1">
              <a:lnSpc>
                <a:spcPct val="90000"/>
              </a:lnSpc>
              <a:buFont typeface="Wingdings" pitchFamily="2" charset="2"/>
              <a:buNone/>
              <a:defRPr/>
            </a:pPr>
            <a:r>
              <a:rPr lang="en-US" sz="3600" b="1" dirty="0">
                <a:solidFill>
                  <a:schemeClr val="bg1"/>
                </a:solidFill>
              </a:rPr>
              <a:t>Risk Assessment, Management &amp; Mitigation</a:t>
            </a:r>
            <a:r>
              <a:rPr lang="en-US" sz="3600" dirty="0">
                <a:solidFill>
                  <a:schemeClr val="bg1"/>
                </a:solidFill>
              </a:rPr>
              <a:t> </a:t>
            </a:r>
          </a:p>
        </p:txBody>
      </p:sp>
      <p:sp>
        <p:nvSpPr>
          <p:cNvPr id="1343493" name="Text Box 5"/>
          <p:cNvSpPr txBox="1">
            <a:spLocks noChangeArrowheads="1"/>
          </p:cNvSpPr>
          <p:nvPr/>
        </p:nvSpPr>
        <p:spPr bwMode="auto">
          <a:xfrm>
            <a:off x="533400" y="3776663"/>
            <a:ext cx="8305800" cy="3081337"/>
          </a:xfrm>
          <a:prstGeom prst="rect">
            <a:avLst/>
          </a:prstGeom>
          <a:noFill/>
          <a:ln w="9525">
            <a:noFill/>
            <a:miter lim="800000"/>
            <a:headEnd/>
            <a:tailEnd/>
          </a:ln>
          <a:effectLst/>
        </p:spPr>
        <p:txBody>
          <a:bodyPr>
            <a:spAutoFit/>
          </a:bodyPr>
          <a:lstStyle/>
          <a:p>
            <a:pPr marL="342900" indent="-342900">
              <a:spcBef>
                <a:spcPct val="100000"/>
              </a:spcBef>
              <a:buClr>
                <a:srgbClr val="FFFF00"/>
              </a:buClr>
              <a:buFontTx/>
              <a:buChar char="•"/>
              <a:defRPr/>
            </a:pPr>
            <a:r>
              <a:rPr lang="en-US" sz="2800" b="1">
                <a:solidFill>
                  <a:srgbClr val="FFFF00"/>
                </a:solidFill>
                <a:effectLst>
                  <a:outerShdw blurRad="38100" dist="38100" dir="2700000" algn="tl">
                    <a:srgbClr val="000000"/>
                  </a:outerShdw>
                </a:effectLst>
                <a:latin typeface="Tahoma" charset="0"/>
              </a:rPr>
              <a:t>Identify Potentials for Erosion/Sedimentation</a:t>
            </a:r>
          </a:p>
          <a:p>
            <a:pPr marL="342900" indent="-342900">
              <a:spcBef>
                <a:spcPct val="100000"/>
              </a:spcBef>
              <a:buClr>
                <a:srgbClr val="FFFF00"/>
              </a:buClr>
              <a:buFontTx/>
              <a:buChar char="•"/>
              <a:defRPr/>
            </a:pPr>
            <a:r>
              <a:rPr lang="en-US" sz="2800" b="1">
                <a:solidFill>
                  <a:srgbClr val="FFFF00"/>
                </a:solidFill>
                <a:effectLst>
                  <a:outerShdw blurRad="38100" dist="38100" dir="2700000" algn="tl">
                    <a:srgbClr val="000000"/>
                  </a:outerShdw>
                </a:effectLst>
                <a:latin typeface="Tahoma" charset="0"/>
              </a:rPr>
              <a:t>Identify Potential Consequences</a:t>
            </a:r>
          </a:p>
          <a:p>
            <a:pPr marL="342900" indent="-342900">
              <a:spcBef>
                <a:spcPct val="100000"/>
              </a:spcBef>
              <a:buClr>
                <a:srgbClr val="FFFF00"/>
              </a:buClr>
              <a:buFontTx/>
              <a:buChar char="•"/>
              <a:defRPr/>
            </a:pPr>
            <a:r>
              <a:rPr lang="en-US" sz="2800" b="1">
                <a:solidFill>
                  <a:srgbClr val="FFFF00"/>
                </a:solidFill>
                <a:effectLst>
                  <a:outerShdw blurRad="38100" dist="38100" dir="2700000" algn="tl">
                    <a:srgbClr val="000000"/>
                  </a:outerShdw>
                </a:effectLst>
                <a:latin typeface="Tahoma" charset="0"/>
              </a:rPr>
              <a:t>Plan to Prevent/Avoid/Contain/Mitigate Consequences</a:t>
            </a:r>
          </a:p>
        </p:txBody>
      </p:sp>
    </p:spTree>
    <p:extLst>
      <p:ext uri="{BB962C8B-B14F-4D97-AF65-F5344CB8AC3E}">
        <p14:creationId xmlns:p14="http://schemas.microsoft.com/office/powerpoint/2010/main" val="166547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00_017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rcRect l="1833" r="14871" b="17361"/>
          <a:stretch>
            <a:fillRect/>
          </a:stretch>
        </p:blipFill>
        <p:spPr bwMode="auto">
          <a:xfrm>
            <a:off x="0" y="0"/>
            <a:ext cx="9144000" cy="684688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6868" name="Rectangle 4"/>
          <p:cNvSpPr>
            <a:spLocks noGrp="1" noChangeArrowheads="1"/>
          </p:cNvSpPr>
          <p:nvPr>
            <p:ph type="title"/>
          </p:nvPr>
        </p:nvSpPr>
        <p:spPr>
          <a:xfrm>
            <a:off x="457200" y="1752600"/>
            <a:ext cx="8229600" cy="1249363"/>
          </a:xfrm>
        </p:spPr>
        <p:txBody>
          <a:bodyPr>
            <a:normAutofit fontScale="90000"/>
          </a:bodyPr>
          <a:lstStyle/>
          <a:p>
            <a:pPr eaLnBrk="1" hangingPunct="1">
              <a:defRPr/>
            </a:pPr>
            <a:r>
              <a:rPr lang="en-US" b="1" dirty="0">
                <a:effectLst>
                  <a:outerShdw blurRad="38100" dist="38100" dir="2700000" algn="tl">
                    <a:srgbClr val="000000">
                      <a:alpha val="43137"/>
                    </a:srgbClr>
                  </a:outerShdw>
                </a:effectLst>
              </a:rPr>
              <a:t>A Strategic Approach to Erosion Control Planning</a:t>
            </a:r>
          </a:p>
        </p:txBody>
      </p:sp>
      <p:sp>
        <p:nvSpPr>
          <p:cNvPr id="1316869" name="Rectangle 5"/>
          <p:cNvSpPr>
            <a:spLocks noGrp="1" noChangeArrowheads="1"/>
          </p:cNvSpPr>
          <p:nvPr>
            <p:ph type="body" idx="1"/>
          </p:nvPr>
        </p:nvSpPr>
        <p:spPr>
          <a:xfrm>
            <a:off x="0" y="3581400"/>
            <a:ext cx="9144000" cy="3886200"/>
          </a:xfrm>
        </p:spPr>
        <p:txBody>
          <a:bodyPr/>
          <a:lstStyle/>
          <a:p>
            <a:pPr eaLnBrk="1" hangingPunct="1">
              <a:buFont typeface="Wingdings" pitchFamily="2" charset="2"/>
              <a:buNone/>
              <a:defRPr/>
            </a:pPr>
            <a:r>
              <a:rPr lang="en-US" sz="2800" b="1" dirty="0">
                <a:solidFill>
                  <a:schemeClr val="tx2"/>
                </a:solidFill>
                <a:effectLst>
                  <a:outerShdw blurRad="38100" dist="38100" dir="2700000" algn="tl">
                    <a:srgbClr val="000000">
                      <a:alpha val="43137"/>
                    </a:srgbClr>
                  </a:outerShdw>
                </a:effectLst>
              </a:rPr>
              <a:t>1. Assessing risks of erosion &amp; sedimentation</a:t>
            </a:r>
          </a:p>
          <a:p>
            <a:pPr eaLnBrk="1" hangingPunct="1">
              <a:buFont typeface="Wingdings" pitchFamily="2" charset="2"/>
              <a:buNone/>
              <a:defRPr/>
            </a:pPr>
            <a:r>
              <a:rPr lang="en-US" sz="2800" b="1" dirty="0">
                <a:solidFill>
                  <a:schemeClr val="tx2"/>
                </a:solidFill>
                <a:effectLst>
                  <a:outerShdw blurRad="38100" dist="38100" dir="2700000" algn="tl">
                    <a:srgbClr val="000000">
                      <a:alpha val="43137"/>
                    </a:srgbClr>
                  </a:outerShdw>
                </a:effectLst>
              </a:rPr>
              <a:t>2. Managing risks through </a:t>
            </a:r>
          </a:p>
          <a:p>
            <a:pPr lvl="1" eaLnBrk="1" hangingPunct="1">
              <a:buClr>
                <a:schemeClr val="tx1"/>
              </a:buClr>
              <a:buFontTx/>
              <a:buChar char="•"/>
              <a:defRPr/>
            </a:pPr>
            <a:r>
              <a:rPr lang="en-US" b="1" dirty="0">
                <a:effectLst>
                  <a:outerShdw blurRad="38100" dist="38100" dir="2700000" algn="tl">
                    <a:srgbClr val="000000">
                      <a:alpha val="43137"/>
                    </a:srgbClr>
                  </a:outerShdw>
                </a:effectLst>
              </a:rPr>
              <a:t>Planning: SWPPP</a:t>
            </a:r>
          </a:p>
          <a:p>
            <a:pPr lvl="1" eaLnBrk="1" hangingPunct="1">
              <a:buClr>
                <a:schemeClr val="tx1"/>
              </a:buClr>
              <a:buFontTx/>
              <a:buChar char="•"/>
              <a:defRPr/>
            </a:pPr>
            <a:r>
              <a:rPr lang="en-US" b="1" dirty="0">
                <a:effectLst>
                  <a:outerShdw blurRad="38100" dist="38100" dir="2700000" algn="tl">
                    <a:srgbClr val="000000">
                      <a:alpha val="43137"/>
                    </a:srgbClr>
                  </a:outerShdw>
                </a:effectLst>
              </a:rPr>
              <a:t>BMP implementation: Work the plan.</a:t>
            </a:r>
          </a:p>
          <a:p>
            <a:pPr lvl="1" eaLnBrk="1" hangingPunct="1">
              <a:buClr>
                <a:schemeClr val="tx1"/>
              </a:buClr>
              <a:buFontTx/>
              <a:buChar char="•"/>
              <a:defRPr/>
            </a:pPr>
            <a:r>
              <a:rPr lang="en-US" b="1" dirty="0">
                <a:effectLst>
                  <a:outerShdw blurRad="38100" dist="38100" dir="2700000" algn="tl">
                    <a:srgbClr val="000000">
                      <a:alpha val="43137"/>
                    </a:srgbClr>
                  </a:outerShdw>
                </a:effectLst>
              </a:rPr>
              <a:t>Inspection: Did we do it?  Is it working?</a:t>
            </a:r>
          </a:p>
          <a:p>
            <a:pPr lvl="1" eaLnBrk="1" hangingPunct="1">
              <a:buClr>
                <a:schemeClr val="tx1"/>
              </a:buClr>
              <a:buFontTx/>
              <a:buChar char="•"/>
              <a:defRPr/>
            </a:pPr>
            <a:r>
              <a:rPr lang="en-US" b="1" dirty="0">
                <a:effectLst>
                  <a:outerShdw blurRad="38100" dist="38100" dir="2700000" algn="tl">
                    <a:srgbClr val="000000">
                      <a:alpha val="43137"/>
                    </a:srgbClr>
                  </a:outerShdw>
                </a:effectLst>
              </a:rPr>
              <a:t>Adaptive Management – Make it work!</a:t>
            </a:r>
          </a:p>
        </p:txBody>
      </p:sp>
    </p:spTree>
    <p:extLst>
      <p:ext uri="{BB962C8B-B14F-4D97-AF65-F5344CB8AC3E}">
        <p14:creationId xmlns:p14="http://schemas.microsoft.com/office/powerpoint/2010/main" val="2413487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ChangeArrowheads="1"/>
          </p:cNvSpPr>
          <p:nvPr>
            <p:ph type="title"/>
          </p:nvPr>
        </p:nvSpPr>
        <p:spPr>
          <a:xfrm>
            <a:off x="304800" y="685800"/>
            <a:ext cx="8229600" cy="609600"/>
          </a:xfrm>
        </p:spPr>
        <p:txBody>
          <a:bodyPr/>
          <a:lstStyle/>
          <a:p>
            <a:pPr eaLnBrk="1" hangingPunct="1">
              <a:defRPr/>
            </a:pPr>
            <a:r>
              <a:rPr lang="en-US" sz="3200" b="1" dirty="0"/>
              <a:t>Revised Universal Soil Loss Equation (R.U.S.L.E.)</a:t>
            </a:r>
          </a:p>
        </p:txBody>
      </p:sp>
      <p:sp>
        <p:nvSpPr>
          <p:cNvPr id="1344515" name="Rectangle 3"/>
          <p:cNvSpPr>
            <a:spLocks noGrp="1" noChangeArrowheads="1"/>
          </p:cNvSpPr>
          <p:nvPr>
            <p:ph type="body" idx="1"/>
          </p:nvPr>
        </p:nvSpPr>
        <p:spPr>
          <a:xfrm>
            <a:off x="457200" y="1447800"/>
            <a:ext cx="8229600" cy="3505200"/>
          </a:xfrm>
        </p:spPr>
        <p:txBody>
          <a:bodyPr>
            <a:normAutofit lnSpcReduction="10000"/>
          </a:bodyPr>
          <a:lstStyle/>
          <a:p>
            <a:pPr eaLnBrk="1" hangingPunct="1">
              <a:buFont typeface="Wingdings" pitchFamily="2" charset="2"/>
              <a:buNone/>
              <a:defRPr/>
            </a:pPr>
            <a:r>
              <a:rPr lang="en-US" sz="2600" dirty="0">
                <a:solidFill>
                  <a:schemeClr val="tx2"/>
                </a:solidFill>
              </a:rPr>
              <a:t>A = R x K x LS x C x P</a:t>
            </a:r>
          </a:p>
          <a:p>
            <a:pPr lvl="1" eaLnBrk="1" hangingPunct="1">
              <a:buFontTx/>
              <a:buNone/>
              <a:defRPr/>
            </a:pPr>
            <a:r>
              <a:rPr lang="en-US" sz="2600" dirty="0">
                <a:solidFill>
                  <a:schemeClr val="tx2"/>
                </a:solidFill>
              </a:rPr>
              <a:t>A = Annual Rate of Erosion per unit area</a:t>
            </a:r>
          </a:p>
          <a:p>
            <a:pPr lvl="1" eaLnBrk="1" hangingPunct="1">
              <a:buClr>
                <a:srgbClr val="FFFF00"/>
              </a:buClr>
              <a:buFontTx/>
              <a:buChar char="•"/>
              <a:defRPr/>
            </a:pPr>
            <a:r>
              <a:rPr lang="en-US" sz="2600" dirty="0">
                <a:solidFill>
                  <a:srgbClr val="FFFF00"/>
                </a:solidFill>
              </a:rPr>
              <a:t>R = Rainfall Factor</a:t>
            </a:r>
          </a:p>
          <a:p>
            <a:pPr lvl="1" eaLnBrk="1" hangingPunct="1">
              <a:buClr>
                <a:srgbClr val="FFFF00"/>
              </a:buClr>
              <a:buFontTx/>
              <a:buChar char="•"/>
              <a:defRPr/>
            </a:pPr>
            <a:r>
              <a:rPr lang="en-US" sz="2600" dirty="0">
                <a:solidFill>
                  <a:srgbClr val="FFFF00"/>
                </a:solidFill>
              </a:rPr>
              <a:t>K = Soil Erodibility Factor</a:t>
            </a:r>
          </a:p>
          <a:p>
            <a:pPr lvl="1" eaLnBrk="1" hangingPunct="1">
              <a:buClr>
                <a:srgbClr val="FFFF00"/>
              </a:buClr>
              <a:buFontTx/>
              <a:buChar char="•"/>
              <a:defRPr/>
            </a:pPr>
            <a:r>
              <a:rPr lang="en-US" sz="2600" dirty="0">
                <a:solidFill>
                  <a:srgbClr val="FFFF00"/>
                </a:solidFill>
              </a:rPr>
              <a:t>LS = Slope Angle &amp; Length Factor</a:t>
            </a:r>
          </a:p>
          <a:p>
            <a:pPr lvl="1" eaLnBrk="1" hangingPunct="1">
              <a:buClr>
                <a:srgbClr val="FFFF00"/>
              </a:buClr>
              <a:buFontTx/>
              <a:buChar char="•"/>
              <a:defRPr/>
            </a:pPr>
            <a:r>
              <a:rPr lang="en-US" sz="2600" dirty="0">
                <a:solidFill>
                  <a:srgbClr val="FFFF00"/>
                </a:solidFill>
              </a:rPr>
              <a:t>C = Soil Cover Factor</a:t>
            </a:r>
          </a:p>
          <a:p>
            <a:pPr lvl="1" eaLnBrk="1" hangingPunct="1">
              <a:buClr>
                <a:srgbClr val="FFFF00"/>
              </a:buClr>
              <a:buFontTx/>
              <a:buChar char="•"/>
              <a:defRPr/>
            </a:pPr>
            <a:r>
              <a:rPr lang="en-US" sz="2600" dirty="0">
                <a:solidFill>
                  <a:srgbClr val="FFFF00"/>
                </a:solidFill>
              </a:rPr>
              <a:t>P = Conservation Practices</a:t>
            </a:r>
          </a:p>
          <a:p>
            <a:pPr lvl="1" eaLnBrk="1" hangingPunct="1">
              <a:buFontTx/>
              <a:buNone/>
              <a:defRPr/>
            </a:pPr>
            <a:r>
              <a:rPr lang="en-US" sz="2200" dirty="0"/>
              <a:t>	</a:t>
            </a:r>
          </a:p>
        </p:txBody>
      </p:sp>
      <p:sp>
        <p:nvSpPr>
          <p:cNvPr id="20484" name="Text Box 4"/>
          <p:cNvSpPr txBox="1">
            <a:spLocks noChangeArrowheads="1"/>
          </p:cNvSpPr>
          <p:nvPr/>
        </p:nvSpPr>
        <p:spPr bwMode="auto">
          <a:xfrm>
            <a:off x="609600" y="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3600" b="1">
                <a:solidFill>
                  <a:prstClr val="white"/>
                </a:solidFill>
              </a:rPr>
              <a:t>Erosion Risk Calculation Tool</a:t>
            </a:r>
          </a:p>
        </p:txBody>
      </p:sp>
      <p:sp>
        <p:nvSpPr>
          <p:cNvPr id="20485" name="Rectangle 5"/>
          <p:cNvSpPr>
            <a:spLocks noChangeArrowheads="1"/>
          </p:cNvSpPr>
          <p:nvPr/>
        </p:nvSpPr>
        <p:spPr bwMode="auto">
          <a:xfrm>
            <a:off x="1524000" y="4572000"/>
            <a:ext cx="6172200" cy="533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white"/>
              </a:solidFill>
            </a:endParaRPr>
          </a:p>
        </p:txBody>
      </p:sp>
      <p:sp>
        <p:nvSpPr>
          <p:cNvPr id="1344518" name="Rectangle 6"/>
          <p:cNvSpPr>
            <a:spLocks noChangeArrowheads="1"/>
          </p:cNvSpPr>
          <p:nvPr/>
        </p:nvSpPr>
        <p:spPr bwMode="auto">
          <a:xfrm>
            <a:off x="2339169" y="4648200"/>
            <a:ext cx="4324350" cy="366713"/>
          </a:xfrm>
          <a:prstGeom prst="rect">
            <a:avLst/>
          </a:prstGeom>
          <a:noFill/>
          <a:ln w="9525">
            <a:noFill/>
            <a:miter lim="800000"/>
            <a:headEnd/>
            <a:tailEnd/>
          </a:ln>
          <a:effectLst/>
        </p:spPr>
        <p:txBody>
          <a:bodyPr wrap="none">
            <a:spAutoFit/>
          </a:bodyPr>
          <a:lstStyle/>
          <a:p>
            <a:pPr>
              <a:spcBef>
                <a:spcPct val="20000"/>
              </a:spcBef>
              <a:buClr>
                <a:srgbClr val="0000FF"/>
              </a:buClr>
              <a:buSzPct val="65000"/>
              <a:buFont typeface="Wingdings" pitchFamily="2" charset="2"/>
              <a:buNone/>
              <a:defRPr/>
            </a:pPr>
            <a:r>
              <a:rPr lang="en-US" b="1" dirty="0">
                <a:solidFill>
                  <a:prstClr val="white"/>
                </a:solidFill>
                <a:effectLst>
                  <a:outerShdw blurRad="38100" dist="38100" dir="2700000" algn="tl">
                    <a:srgbClr val="000000"/>
                  </a:outerShdw>
                </a:effectLst>
                <a:latin typeface="Tahoma" charset="0"/>
              </a:rPr>
              <a:t>default values for LS, C, P are all 1.0</a:t>
            </a:r>
          </a:p>
        </p:txBody>
      </p:sp>
      <p:pic>
        <p:nvPicPr>
          <p:cNvPr id="7" name="Picture 12" descr="https://encrypted-tbn2.gstatic.com/images?q=tbn:ANd9GcQr2H4VYa0G4JgJQpJIXS3WB7cffmW5gUoHRzmS0ZuVup16Me0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1"/>
            <a:ext cx="2136720" cy="14218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6" descr="https://encrypted-tbn3.gstatic.com/images?q=tbn:ANd9GcR6IjISL1UIQ2DJHo_VFc3uPjZcliEbzzkKhQ1ZeOCzYiY1MO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334001"/>
            <a:ext cx="2084922" cy="14128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16" descr="https://encrypted-tbn2.gstatic.com/images?q=tbn:ANd9GcSYWMiTuGei28htplh4HfkBrZxPxzMwmCtA4ACvMhkFXmhDn9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653" y="5334001"/>
            <a:ext cx="2123148" cy="14128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 name="Content Placeholder 11" descr="https://encrypted-tbn1.gstatic.com/images?q=tbn:ANd9GcSAvNpikqYMs9OosjPripZ2_lFonqWIzb3U4cA65wa0wG4lI_x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1078" y="5334000"/>
            <a:ext cx="2136722" cy="14218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015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6 BMPs 2-22 06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a:stretch>
            <a:fillRect/>
          </a:stretch>
        </p:blipFill>
        <p:spPr>
          <a:xfrm>
            <a:off x="0" y="0"/>
            <a:ext cx="9140825" cy="6854825"/>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46563" name="Rectangle 3"/>
          <p:cNvSpPr>
            <a:spLocks noGrp="1" noChangeArrowheads="1"/>
          </p:cNvSpPr>
          <p:nvPr>
            <p:ph type="title"/>
          </p:nvPr>
        </p:nvSpPr>
        <p:spPr>
          <a:xfrm>
            <a:off x="0" y="304800"/>
            <a:ext cx="9144000" cy="990600"/>
          </a:xfrm>
        </p:spPr>
        <p:txBody>
          <a:bodyPr/>
          <a:lstStyle/>
          <a:p>
            <a:pPr eaLnBrk="1" hangingPunct="1">
              <a:defRPr/>
            </a:pPr>
            <a:r>
              <a:rPr lang="en-US" sz="4000" b="1" dirty="0">
                <a:solidFill>
                  <a:schemeClr val="tx1"/>
                </a:solidFill>
              </a:rPr>
              <a:t>R.U.S.L.E. Example: Focus on Slope</a:t>
            </a:r>
          </a:p>
        </p:txBody>
      </p:sp>
      <p:sp>
        <p:nvSpPr>
          <p:cNvPr id="21508" name="Rectangle 4"/>
          <p:cNvSpPr>
            <a:spLocks noGrp="1" noChangeArrowheads="1"/>
          </p:cNvSpPr>
          <p:nvPr>
            <p:ph type="body" sz="half" idx="1"/>
          </p:nvPr>
        </p:nvSpPr>
        <p:spPr>
          <a:xfrm>
            <a:off x="0" y="1371600"/>
            <a:ext cx="8686800" cy="2590800"/>
          </a:xfrm>
          <a:noFill/>
          <a:extLst>
            <a:ext uri="{909E8E84-426E-40DD-AFC4-6F175D3DCCD1}">
              <a14:hiddenFill xmlns:a14="http://schemas.microsoft.com/office/drawing/2010/main">
                <a:solidFill>
                  <a:srgbClr val="FFFFFF"/>
                </a:solidFill>
              </a14:hiddenFill>
            </a:ext>
          </a:extLst>
        </p:spPr>
        <p:txBody>
          <a:bodyPr/>
          <a:lstStyle/>
          <a:p>
            <a:pPr eaLnBrk="1" hangingPunct="1">
              <a:buClr>
                <a:schemeClr val="tx2"/>
              </a:buClr>
              <a:buSzTx/>
              <a:buFontTx/>
              <a:buNone/>
            </a:pPr>
            <a:r>
              <a:rPr lang="en-US" sz="2400" b="1" dirty="0">
                <a:solidFill>
                  <a:schemeClr val="tx2"/>
                </a:solidFill>
                <a:effectLst/>
              </a:rPr>
              <a:t>What is the Difference in Potential Soil Loss Between 20% &amp; 60% Slopes?</a:t>
            </a:r>
          </a:p>
          <a:p>
            <a:pPr lvl="1" eaLnBrk="1" hangingPunct="1">
              <a:buClr>
                <a:srgbClr val="FFFF00"/>
              </a:buClr>
              <a:buSzTx/>
              <a:buFontTx/>
              <a:buChar char="•"/>
            </a:pPr>
            <a:r>
              <a:rPr lang="en-US" sz="2400" b="1" dirty="0">
                <a:solidFill>
                  <a:srgbClr val="FFFF00"/>
                </a:solidFill>
                <a:effectLst/>
              </a:rPr>
              <a:t>20% Slope </a:t>
            </a:r>
            <a:r>
              <a:rPr lang="en-US" sz="2400" b="1" i="1" dirty="0">
                <a:solidFill>
                  <a:srgbClr val="FFFF00"/>
                </a:solidFill>
                <a:effectLst/>
              </a:rPr>
              <a:t>(10 degrees, 4:1)</a:t>
            </a:r>
            <a:r>
              <a:rPr lang="en-US" sz="2400" b="1" dirty="0">
                <a:solidFill>
                  <a:srgbClr val="FFFF00"/>
                </a:solidFill>
                <a:effectLst/>
              </a:rPr>
              <a:t>		100’ length, LS = 4.5</a:t>
            </a:r>
          </a:p>
          <a:p>
            <a:pPr lvl="1" eaLnBrk="1" hangingPunct="1">
              <a:buClr>
                <a:srgbClr val="FFFF00"/>
              </a:buClr>
              <a:buSzTx/>
              <a:buFontTx/>
              <a:buChar char="•"/>
            </a:pPr>
            <a:r>
              <a:rPr lang="en-US" sz="2400" b="1" dirty="0">
                <a:solidFill>
                  <a:srgbClr val="FFFF00"/>
                </a:solidFill>
              </a:rPr>
              <a:t>60</a:t>
            </a:r>
            <a:r>
              <a:rPr lang="en-US" sz="2400" b="1" dirty="0">
                <a:solidFill>
                  <a:srgbClr val="FFFF00"/>
                </a:solidFill>
                <a:effectLst/>
              </a:rPr>
              <a:t>% Slope </a:t>
            </a:r>
            <a:r>
              <a:rPr lang="en-US" sz="2400" b="1" i="1" dirty="0">
                <a:solidFill>
                  <a:srgbClr val="FFFF00"/>
                </a:solidFill>
                <a:effectLst/>
              </a:rPr>
              <a:t>(30 degrees, 1 .5:1)</a:t>
            </a:r>
            <a:r>
              <a:rPr lang="en-US" sz="2400" b="1" dirty="0">
                <a:solidFill>
                  <a:srgbClr val="FFFF00"/>
                </a:solidFill>
                <a:effectLst/>
              </a:rPr>
              <a:t>		100’ length, LS = 9.4</a:t>
            </a:r>
          </a:p>
        </p:txBody>
      </p:sp>
      <p:cxnSp>
        <p:nvCxnSpPr>
          <p:cNvPr id="3" name="Straight Connector 2"/>
          <p:cNvCxnSpPr/>
          <p:nvPr/>
        </p:nvCxnSpPr>
        <p:spPr>
          <a:xfrm>
            <a:off x="3124200" y="6400800"/>
            <a:ext cx="42672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124200" y="5715000"/>
            <a:ext cx="4191000" cy="6858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124200" y="4648200"/>
            <a:ext cx="3429000" cy="1752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9887862">
            <a:off x="3480357" y="5151475"/>
            <a:ext cx="2224455" cy="461665"/>
          </a:xfrm>
          <a:prstGeom prst="rect">
            <a:avLst/>
          </a:prstGeom>
          <a:noFill/>
        </p:spPr>
        <p:txBody>
          <a:bodyPr wrap="none" rtlCol="0">
            <a:spAutoFit/>
          </a:bodyPr>
          <a:lstStyle/>
          <a:p>
            <a:r>
              <a:rPr lang="en-US" sz="2400" dirty="0">
                <a:solidFill>
                  <a:srgbClr val="FFFF00"/>
                </a:solidFill>
              </a:rPr>
              <a:t>60%  30 degrees</a:t>
            </a:r>
          </a:p>
        </p:txBody>
      </p:sp>
      <p:sp>
        <p:nvSpPr>
          <p:cNvPr id="20" name="TextBox 19"/>
          <p:cNvSpPr txBox="1"/>
          <p:nvPr/>
        </p:nvSpPr>
        <p:spPr>
          <a:xfrm rot="21000833">
            <a:off x="4991366" y="5447174"/>
            <a:ext cx="2224455" cy="461665"/>
          </a:xfrm>
          <a:prstGeom prst="rect">
            <a:avLst/>
          </a:prstGeom>
          <a:noFill/>
        </p:spPr>
        <p:txBody>
          <a:bodyPr wrap="none" rtlCol="0">
            <a:spAutoFit/>
          </a:bodyPr>
          <a:lstStyle/>
          <a:p>
            <a:r>
              <a:rPr lang="en-US" sz="2400" dirty="0">
                <a:solidFill>
                  <a:srgbClr val="FFFF00"/>
                </a:solidFill>
              </a:rPr>
              <a:t>20%  10 degrees</a:t>
            </a:r>
          </a:p>
        </p:txBody>
      </p:sp>
    </p:spTree>
    <p:extLst>
      <p:ext uri="{BB962C8B-B14F-4D97-AF65-F5344CB8AC3E}">
        <p14:creationId xmlns:p14="http://schemas.microsoft.com/office/powerpoint/2010/main" val="46454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3505200" y="609600"/>
            <a:ext cx="5638800" cy="914400"/>
          </a:xfrm>
        </p:spPr>
        <p:txBody>
          <a:bodyPr/>
          <a:lstStyle/>
          <a:p>
            <a:pPr eaLnBrk="1" hangingPunct="1">
              <a:defRPr/>
            </a:pPr>
            <a:r>
              <a:rPr lang="en-US" sz="4000" b="1">
                <a:solidFill>
                  <a:schemeClr val="tx1"/>
                </a:solidFill>
              </a:rPr>
              <a:t>A = </a:t>
            </a:r>
            <a:r>
              <a:rPr lang="en-US" sz="3600" b="1">
                <a:solidFill>
                  <a:schemeClr val="tx1"/>
                </a:solidFill>
              </a:rPr>
              <a:t>R x K x LS x C x P</a:t>
            </a:r>
          </a:p>
        </p:txBody>
      </p:sp>
      <p:graphicFrame>
        <p:nvGraphicFramePr>
          <p:cNvPr id="1348650" name="Group 42"/>
          <p:cNvGraphicFramePr>
            <a:graphicFrameLocks noGrp="1"/>
          </p:cNvGraphicFramePr>
          <p:nvPr>
            <p:ph idx="1"/>
            <p:extLst>
              <p:ext uri="{D42A27DB-BD31-4B8C-83A1-F6EECF244321}">
                <p14:modId xmlns:p14="http://schemas.microsoft.com/office/powerpoint/2010/main" val="147252255"/>
              </p:ext>
            </p:extLst>
          </p:nvPr>
        </p:nvGraphicFramePr>
        <p:xfrm>
          <a:off x="381000" y="2148942"/>
          <a:ext cx="8382000" cy="3261258"/>
        </p:xfrm>
        <a:graphic>
          <a:graphicData uri="http://schemas.openxmlformats.org/drawingml/2006/table">
            <a:tbl>
              <a:tblPr/>
              <a:tblGrid>
                <a:gridCol w="16764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gridCol w="881062">
                  <a:extLst>
                    <a:ext uri="{9D8B030D-6E8A-4147-A177-3AD203B41FA5}">
                      <a16:colId xmlns:a16="http://schemas.microsoft.com/office/drawing/2014/main" val="20002"/>
                    </a:ext>
                  </a:extLst>
                </a:gridCol>
                <a:gridCol w="141128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gridCol w="1057275">
                  <a:extLst>
                    <a:ext uri="{9D8B030D-6E8A-4147-A177-3AD203B41FA5}">
                      <a16:colId xmlns:a16="http://schemas.microsoft.com/office/drawing/2014/main" val="20005"/>
                    </a:ext>
                  </a:extLst>
                </a:gridCol>
                <a:gridCol w="1058862">
                  <a:extLst>
                    <a:ext uri="{9D8B030D-6E8A-4147-A177-3AD203B41FA5}">
                      <a16:colId xmlns:a16="http://schemas.microsoft.com/office/drawing/2014/main" val="20006"/>
                    </a:ext>
                  </a:extLst>
                </a:gridCol>
              </a:tblGrid>
              <a:tr h="518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SLOPE</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A=</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R </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K</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LS</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C</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P</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20%      10</a:t>
                      </a:r>
                      <a:r>
                        <a:rPr kumimoji="0" lang="en-US" sz="2800" b="0" i="0" u="none" strike="noStrike" cap="none" normalizeH="0" baseline="0" dirty="0">
                          <a:ln>
                            <a:noFill/>
                          </a:ln>
                          <a:solidFill>
                            <a:schemeClr val="tx2"/>
                          </a:solidFill>
                          <a:effectLst>
                            <a:outerShdw blurRad="38100" dist="38100" dir="2700000" algn="tl">
                              <a:srgbClr val="000000"/>
                            </a:outerShdw>
                          </a:effectLst>
                          <a:latin typeface="Symbol" pitchFamily="18" charset="2"/>
                        </a:rPr>
                        <a:t> </a:t>
                      </a: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deg. 4:1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50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 (sandy loam)</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4.5</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60%      30 deg. 1.5:1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106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9.4</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2565" name="Group 37"/>
          <p:cNvGrpSpPr>
            <a:grpSpLocks/>
          </p:cNvGrpSpPr>
          <p:nvPr/>
        </p:nvGrpSpPr>
        <p:grpSpPr bwMode="auto">
          <a:xfrm>
            <a:off x="2590800" y="5410200"/>
            <a:ext cx="4724400" cy="533400"/>
            <a:chOff x="2064" y="3264"/>
            <a:chExt cx="2640" cy="336"/>
          </a:xfrm>
        </p:grpSpPr>
        <p:sp>
          <p:nvSpPr>
            <p:cNvPr id="22568" name="Text Box 38"/>
            <p:cNvSpPr txBox="1">
              <a:spLocks noChangeArrowheads="1"/>
            </p:cNvSpPr>
            <p:nvPr/>
          </p:nvSpPr>
          <p:spPr bwMode="auto">
            <a:xfrm>
              <a:off x="2208" y="3312"/>
              <a:ext cx="24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EEECE1"/>
                  </a:solidFill>
                </a:rPr>
                <a:t>109% Increase in Soil Loss</a:t>
              </a:r>
            </a:p>
          </p:txBody>
        </p:sp>
        <p:sp>
          <p:nvSpPr>
            <p:cNvPr id="22569" name="Line 39"/>
            <p:cNvSpPr>
              <a:spLocks noChangeShapeType="1"/>
            </p:cNvSpPr>
            <p:nvPr/>
          </p:nvSpPr>
          <p:spPr bwMode="auto">
            <a:xfrm flipH="1" flipV="1">
              <a:off x="2064" y="3264"/>
              <a:ext cx="192" cy="240"/>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grpSp>
      <p:sp>
        <p:nvSpPr>
          <p:cNvPr id="22567" name="Text Box 41"/>
          <p:cNvSpPr txBox="1">
            <a:spLocks noChangeArrowheads="1"/>
          </p:cNvSpPr>
          <p:nvPr/>
        </p:nvSpPr>
        <p:spPr bwMode="auto">
          <a:xfrm>
            <a:off x="685800" y="6248400"/>
            <a:ext cx="7959725" cy="4095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FFFF00"/>
                </a:solidFill>
              </a:rPr>
              <a:t>Note: for straw mulch, “C” factor is 0.2- how will that affect soil loss?</a:t>
            </a:r>
          </a:p>
        </p:txBody>
      </p:sp>
      <p:pic>
        <p:nvPicPr>
          <p:cNvPr id="1026" name="Picture 2" descr="https://encrypted-tbn3.gstatic.com/images?q=tbn:ANd9GcS0ctVtoI8v7SYrX24nU2EnoB03pPY4YMLm4gTIX0yAcRISWup7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0" y="152400"/>
            <a:ext cx="3657080" cy="18478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24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CIM\101NIKON\DSCN8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371600"/>
          </a:xfrm>
        </p:spPr>
        <p:txBody>
          <a:bodyPr/>
          <a:lstStyle/>
          <a:p>
            <a:r>
              <a:rPr lang="en-US" dirty="0"/>
              <a:t>Cover Factors      </a:t>
            </a:r>
            <a:r>
              <a:rPr lang="en-US" sz="7200" dirty="0"/>
              <a:t>C</a:t>
            </a:r>
          </a:p>
        </p:txBody>
      </p:sp>
      <p:sp>
        <p:nvSpPr>
          <p:cNvPr id="6" name="TextBox 5"/>
          <p:cNvSpPr txBox="1"/>
          <p:nvPr/>
        </p:nvSpPr>
        <p:spPr>
          <a:xfrm>
            <a:off x="554144" y="2590800"/>
            <a:ext cx="7800533" cy="2308324"/>
          </a:xfrm>
          <a:prstGeom prst="rect">
            <a:avLst/>
          </a:prstGeom>
          <a:noFill/>
        </p:spPr>
        <p:txBody>
          <a:bodyPr wrap="none" rtlCol="0">
            <a:spAutoFit/>
          </a:bodyPr>
          <a:lstStyle/>
          <a:p>
            <a:r>
              <a:rPr lang="en-US" sz="3600" dirty="0"/>
              <a:t>RECPs					0.10 – 0.25</a:t>
            </a:r>
          </a:p>
          <a:p>
            <a:r>
              <a:rPr lang="en-US" sz="3600" dirty="0"/>
              <a:t>Straw Mulch (must stay)		0.18 – 0.24</a:t>
            </a:r>
          </a:p>
          <a:p>
            <a:r>
              <a:rPr lang="en-US" sz="3600" dirty="0"/>
              <a:t>Good </a:t>
            </a:r>
            <a:r>
              <a:rPr lang="en-US" sz="3600" dirty="0" err="1"/>
              <a:t>Hydromulch</a:t>
            </a:r>
            <a:r>
              <a:rPr lang="en-US" sz="3600" dirty="0"/>
              <a:t> &amp; Tack	0.1</a:t>
            </a:r>
          </a:p>
          <a:p>
            <a:r>
              <a:rPr lang="en-US" sz="3600" dirty="0"/>
              <a:t>BFM					    	0.02</a:t>
            </a:r>
          </a:p>
        </p:txBody>
      </p:sp>
      <p:sp>
        <p:nvSpPr>
          <p:cNvPr id="3" name="TextBox 2"/>
          <p:cNvSpPr txBox="1"/>
          <p:nvPr/>
        </p:nvSpPr>
        <p:spPr>
          <a:xfrm>
            <a:off x="1600200" y="1537919"/>
            <a:ext cx="5708422" cy="707886"/>
          </a:xfrm>
          <a:prstGeom prst="rect">
            <a:avLst/>
          </a:prstGeom>
          <a:noFill/>
        </p:spPr>
        <p:txBody>
          <a:bodyPr wrap="none" rtlCol="0">
            <a:spAutoFit/>
          </a:bodyPr>
          <a:lstStyle/>
          <a:p>
            <a:r>
              <a:rPr lang="en-US" sz="4000" dirty="0"/>
              <a:t>Will vary with the soil type</a:t>
            </a:r>
          </a:p>
        </p:txBody>
      </p:sp>
      <p:sp>
        <p:nvSpPr>
          <p:cNvPr id="4" name="TextBox 3"/>
          <p:cNvSpPr txBox="1"/>
          <p:nvPr/>
        </p:nvSpPr>
        <p:spPr>
          <a:xfrm>
            <a:off x="685800" y="5791200"/>
            <a:ext cx="8017708" cy="923330"/>
          </a:xfrm>
          <a:prstGeom prst="rect">
            <a:avLst/>
          </a:prstGeom>
          <a:noFill/>
        </p:spPr>
        <p:txBody>
          <a:bodyPr wrap="none" rtlCol="0">
            <a:spAutoFit/>
          </a:bodyPr>
          <a:lstStyle/>
          <a:p>
            <a:r>
              <a:rPr lang="en-US" sz="5400" dirty="0"/>
              <a:t>How long will the BMP last?</a:t>
            </a:r>
          </a:p>
        </p:txBody>
      </p:sp>
    </p:spTree>
    <p:extLst>
      <p:ext uri="{BB962C8B-B14F-4D97-AF65-F5344CB8AC3E}">
        <p14:creationId xmlns:p14="http://schemas.microsoft.com/office/powerpoint/2010/main" val="1210410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3505200" y="609600"/>
            <a:ext cx="5638800" cy="914400"/>
          </a:xfrm>
        </p:spPr>
        <p:txBody>
          <a:bodyPr/>
          <a:lstStyle/>
          <a:p>
            <a:pPr eaLnBrk="1" hangingPunct="1">
              <a:defRPr/>
            </a:pPr>
            <a:r>
              <a:rPr lang="en-US" sz="4000" b="1">
                <a:solidFill>
                  <a:schemeClr val="tx1"/>
                </a:solidFill>
              </a:rPr>
              <a:t>A = </a:t>
            </a:r>
            <a:r>
              <a:rPr lang="en-US" sz="3600" b="1">
                <a:solidFill>
                  <a:schemeClr val="tx1"/>
                </a:solidFill>
              </a:rPr>
              <a:t>R x K x LS x C x P</a:t>
            </a:r>
          </a:p>
        </p:txBody>
      </p:sp>
      <p:graphicFrame>
        <p:nvGraphicFramePr>
          <p:cNvPr id="1348650" name="Group 42"/>
          <p:cNvGraphicFramePr>
            <a:graphicFrameLocks noGrp="1"/>
          </p:cNvGraphicFramePr>
          <p:nvPr>
            <p:ph idx="1"/>
            <p:extLst>
              <p:ext uri="{D42A27DB-BD31-4B8C-83A1-F6EECF244321}">
                <p14:modId xmlns:p14="http://schemas.microsoft.com/office/powerpoint/2010/main" val="617134292"/>
              </p:ext>
            </p:extLst>
          </p:nvPr>
        </p:nvGraphicFramePr>
        <p:xfrm>
          <a:off x="381000" y="2148942"/>
          <a:ext cx="8382000" cy="3261258"/>
        </p:xfrm>
        <a:graphic>
          <a:graphicData uri="http://schemas.openxmlformats.org/drawingml/2006/table">
            <a:tbl>
              <a:tblPr/>
              <a:tblGrid>
                <a:gridCol w="16764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gridCol w="881062">
                  <a:extLst>
                    <a:ext uri="{9D8B030D-6E8A-4147-A177-3AD203B41FA5}">
                      <a16:colId xmlns:a16="http://schemas.microsoft.com/office/drawing/2014/main" val="20002"/>
                    </a:ext>
                  </a:extLst>
                </a:gridCol>
                <a:gridCol w="141128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gridCol w="1057275">
                  <a:extLst>
                    <a:ext uri="{9D8B030D-6E8A-4147-A177-3AD203B41FA5}">
                      <a16:colId xmlns:a16="http://schemas.microsoft.com/office/drawing/2014/main" val="20005"/>
                    </a:ext>
                  </a:extLst>
                </a:gridCol>
                <a:gridCol w="1058862">
                  <a:extLst>
                    <a:ext uri="{9D8B030D-6E8A-4147-A177-3AD203B41FA5}">
                      <a16:colId xmlns:a16="http://schemas.microsoft.com/office/drawing/2014/main" val="20006"/>
                    </a:ext>
                  </a:extLst>
                </a:gridCol>
              </a:tblGrid>
              <a:tr h="518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SLOPE</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A=</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R </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K</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LS</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C</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P</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20%      10</a:t>
                      </a:r>
                      <a:r>
                        <a:rPr kumimoji="0" lang="en-US" sz="2800" b="0" i="0" u="none" strike="noStrike" cap="none" normalizeH="0" baseline="0" dirty="0">
                          <a:ln>
                            <a:noFill/>
                          </a:ln>
                          <a:solidFill>
                            <a:schemeClr val="tx2"/>
                          </a:solidFill>
                          <a:effectLst>
                            <a:outerShdw blurRad="38100" dist="38100" dir="2700000" algn="tl">
                              <a:srgbClr val="000000"/>
                            </a:outerShdw>
                          </a:effectLst>
                          <a:latin typeface="Symbol" pitchFamily="18" charset="2"/>
                        </a:rPr>
                        <a:t> </a:t>
                      </a: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deg. 4:1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50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 (sandy loam)</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4.5</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60%      30 deg. 1.5:1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a:ln>
                            <a:noFill/>
                          </a:ln>
                          <a:solidFill>
                            <a:schemeClr val="tx2"/>
                          </a:solidFill>
                          <a:effectLst>
                            <a:outerShdw blurRad="38100" dist="38100" dir="2700000" algn="tl">
                              <a:srgbClr val="000000"/>
                            </a:outerShdw>
                          </a:effectLst>
                          <a:latin typeface="Tahoma" charset="0"/>
                        </a:rPr>
                        <a:t>21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9.4</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0.2</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567" name="Text Box 41"/>
          <p:cNvSpPr txBox="1">
            <a:spLocks noChangeArrowheads="1"/>
          </p:cNvSpPr>
          <p:nvPr/>
        </p:nvSpPr>
        <p:spPr bwMode="auto">
          <a:xfrm>
            <a:off x="533400" y="6019800"/>
            <a:ext cx="8148577" cy="40011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dirty="0">
                <a:solidFill>
                  <a:srgbClr val="FFFF00"/>
                </a:solidFill>
              </a:rPr>
              <a:t>Note: for straw mulch, “C” factor is 0.2- how will that affect soil loss?</a:t>
            </a:r>
          </a:p>
        </p:txBody>
      </p:sp>
      <p:pic>
        <p:nvPicPr>
          <p:cNvPr id="1026" name="Picture 2" descr="https://encrypted-tbn3.gstatic.com/images?q=tbn:ANd9GcS0ctVtoI8v7SYrX24nU2EnoB03pPY4YMLm4gTIX0yAcRISWup7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0" y="152400"/>
            <a:ext cx="3657080" cy="18478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986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Users\alex\Pictures\best\IMG_25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innerShdw blurRad="114300">
              <a:prstClr val="black"/>
            </a:innerShdw>
          </a:effectLst>
        </p:spPr>
      </p:pic>
      <p:sp>
        <p:nvSpPr>
          <p:cNvPr id="1064963" name="Text Box 3"/>
          <p:cNvSpPr txBox="1">
            <a:spLocks noChangeArrowheads="1"/>
          </p:cNvSpPr>
          <p:nvPr/>
        </p:nvSpPr>
        <p:spPr bwMode="auto">
          <a:xfrm>
            <a:off x="1123673" y="152400"/>
            <a:ext cx="6879191" cy="1200329"/>
          </a:xfrm>
          <a:prstGeom prst="rect">
            <a:avLst/>
          </a:prstGeom>
          <a:noFill/>
          <a:ln w="38100">
            <a:noFill/>
            <a:miter lim="800000"/>
            <a:headEnd/>
            <a:tailEnd/>
          </a:ln>
          <a:effectLst/>
        </p:spPr>
        <p:txBody>
          <a:bodyPr wrap="none">
            <a:spAutoFit/>
          </a:bodyPr>
          <a:lstStyle/>
          <a:p>
            <a:pPr algn="ctr">
              <a:defRPr/>
            </a:pPr>
            <a:r>
              <a:rPr lang="en-US" sz="3600" b="1" dirty="0">
                <a:solidFill>
                  <a:prstClr val="black"/>
                </a:solidFill>
              </a:rPr>
              <a:t>Managing Construction Site Runoff</a:t>
            </a:r>
          </a:p>
          <a:p>
            <a:pPr algn="ctr">
              <a:defRPr/>
            </a:pPr>
            <a:r>
              <a:rPr lang="en-US" sz="3600" b="1" dirty="0">
                <a:solidFill>
                  <a:prstClr val="black"/>
                </a:solidFill>
              </a:rPr>
              <a:t> is Not an Easy Task….</a:t>
            </a:r>
          </a:p>
        </p:txBody>
      </p:sp>
      <p:sp>
        <p:nvSpPr>
          <p:cNvPr id="6" name="Rounded Rectangle 5"/>
          <p:cNvSpPr/>
          <p:nvPr/>
        </p:nvSpPr>
        <p:spPr>
          <a:xfrm>
            <a:off x="7162800" y="5943600"/>
            <a:ext cx="1447800" cy="381000"/>
          </a:xfrm>
          <a:prstGeom prst="round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4964" name="Text Box 4"/>
          <p:cNvSpPr txBox="1">
            <a:spLocks noChangeArrowheads="1"/>
          </p:cNvSpPr>
          <p:nvPr/>
        </p:nvSpPr>
        <p:spPr bwMode="auto">
          <a:xfrm>
            <a:off x="277483" y="4114800"/>
            <a:ext cx="8763000" cy="2554545"/>
          </a:xfrm>
          <a:prstGeom prst="rect">
            <a:avLst/>
          </a:prstGeom>
          <a:noFill/>
          <a:ln w="38100">
            <a:noFill/>
            <a:miter lim="800000"/>
            <a:headEnd/>
            <a:tailEnd/>
          </a:ln>
          <a:effectLst/>
        </p:spPr>
        <p:txBody>
          <a:bodyPr wrap="square">
            <a:spAutoFit/>
          </a:bodyPr>
          <a:lstStyle/>
          <a:p>
            <a:pPr>
              <a:buClr>
                <a:prstClr val="white"/>
              </a:buClr>
              <a:buFont typeface="Wingdings" pitchFamily="2" charset="2"/>
              <a:buChar char="§"/>
              <a:defRPr/>
            </a:pPr>
            <a:r>
              <a:rPr lang="en-US" sz="3200" b="1" dirty="0">
                <a:solidFill>
                  <a:prstClr val="white"/>
                </a:solidFill>
                <a:effectLst>
                  <a:outerShdw blurRad="38100" dist="38100" dir="2700000" algn="tl">
                    <a:srgbClr val="000000">
                      <a:alpha val="43137"/>
                    </a:srgbClr>
                  </a:outerShdw>
                </a:effectLst>
              </a:rPr>
              <a:t>Budgets are tight, environmental protection</a:t>
            </a:r>
          </a:p>
          <a:p>
            <a:pPr>
              <a:buClr>
                <a:prstClr val="white"/>
              </a:buClr>
              <a:buFont typeface="Wingdings" pitchFamily="2" charset="2"/>
              <a:buNone/>
              <a:defRPr/>
            </a:pPr>
            <a:r>
              <a:rPr lang="en-US" sz="3200" b="1" dirty="0">
                <a:solidFill>
                  <a:prstClr val="white"/>
                </a:solidFill>
                <a:effectLst>
                  <a:outerShdw blurRad="38100" dist="38100" dir="2700000" algn="tl">
                    <a:srgbClr val="000000">
                      <a:alpha val="43137"/>
                    </a:srgbClr>
                  </a:outerShdw>
                </a:effectLst>
              </a:rPr>
              <a:t>   is often underestimated along with other</a:t>
            </a:r>
          </a:p>
          <a:p>
            <a:pPr>
              <a:buClr>
                <a:prstClr val="white"/>
              </a:buClr>
              <a:buFont typeface="Wingdings" pitchFamily="2" charset="2"/>
              <a:buNone/>
              <a:defRPr/>
            </a:pPr>
            <a:r>
              <a:rPr lang="en-US" sz="3200" b="1" dirty="0">
                <a:solidFill>
                  <a:prstClr val="white"/>
                </a:solidFill>
                <a:effectLst>
                  <a:outerShdw blurRad="38100" dist="38100" dir="2700000" algn="tl">
                    <a:srgbClr val="000000">
                      <a:alpha val="43137"/>
                    </a:srgbClr>
                  </a:outerShdw>
                </a:effectLst>
              </a:rPr>
              <a:t>   “unaccounted for” variables</a:t>
            </a:r>
          </a:p>
          <a:p>
            <a:pPr>
              <a:buClr>
                <a:prstClr val="white"/>
              </a:buClr>
              <a:buFont typeface="Wingdings" pitchFamily="2" charset="2"/>
              <a:buChar char="§"/>
              <a:defRPr/>
            </a:pPr>
            <a:r>
              <a:rPr lang="en-US" sz="3200" b="1" dirty="0">
                <a:solidFill>
                  <a:prstClr val="white"/>
                </a:solidFill>
                <a:effectLst>
                  <a:outerShdw blurRad="38100" dist="38100" dir="2700000" algn="tl">
                    <a:srgbClr val="000000">
                      <a:alpha val="43137"/>
                    </a:srgbClr>
                  </a:outerShdw>
                </a:effectLst>
              </a:rPr>
              <a:t> The market is looking for a “one step solution”</a:t>
            </a:r>
          </a:p>
          <a:p>
            <a:pPr>
              <a:buClr>
                <a:prstClr val="white"/>
              </a:buClr>
              <a:buFont typeface="Wingdings" pitchFamily="2" charset="2"/>
              <a:buNone/>
              <a:defRPr/>
            </a:pPr>
            <a:r>
              <a:rPr lang="en-US" sz="3200" b="1" dirty="0">
                <a:solidFill>
                  <a:prstClr val="white"/>
                </a:solidFill>
                <a:effectLst>
                  <a:outerShdw blurRad="38100" dist="38100" dir="2700000" algn="tl">
                    <a:srgbClr val="000000">
                      <a:alpha val="43137"/>
                    </a:srgbClr>
                  </a:outerShdw>
                </a:effectLst>
              </a:rPr>
              <a:t>   answer and it does not exist</a:t>
            </a:r>
          </a:p>
        </p:txBody>
      </p:sp>
    </p:spTree>
    <p:extLst>
      <p:ext uri="{BB962C8B-B14F-4D97-AF65-F5344CB8AC3E}">
        <p14:creationId xmlns:p14="http://schemas.microsoft.com/office/powerpoint/2010/main" val="1803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64964"/>
                                        </p:tgtEl>
                                        <p:attrNameLst>
                                          <p:attrName>style.visibility</p:attrName>
                                        </p:attrNameLst>
                                      </p:cBhvr>
                                      <p:to>
                                        <p:strVal val="visible"/>
                                      </p:to>
                                    </p:set>
                                    <p:animEffect transition="in" filter="wipe(down)">
                                      <p:cBhvr>
                                        <p:cTn id="7" dur="500"/>
                                        <p:tgtEl>
                                          <p:spTgt spid="1064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2.bp.blogspot.com/_Ol9kPK22qtM/R-XclO_CWSI/AAAAAAAAAZQ/8TGaQ_tC5VE/s320/newsflash.gif"/>
          <p:cNvPicPr>
            <a:picLocks noChangeAspect="1" noChangeArrowheads="1"/>
          </p:cNvPicPr>
          <p:nvPr/>
        </p:nvPicPr>
        <p:blipFill>
          <a:blip r:embed="rId2" cstate="print"/>
          <a:srcRect/>
          <a:stretch>
            <a:fillRect/>
          </a:stretch>
        </p:blipFill>
        <p:spPr bwMode="auto">
          <a:xfrm>
            <a:off x="228600" y="277840"/>
            <a:ext cx="5791200" cy="6380136"/>
          </a:xfrm>
          <a:prstGeom prst="rect">
            <a:avLst/>
          </a:prstGeom>
          <a:noFill/>
        </p:spPr>
      </p:pic>
      <p:sp>
        <p:nvSpPr>
          <p:cNvPr id="6" name="TextBox 5"/>
          <p:cNvSpPr txBox="1"/>
          <p:nvPr/>
        </p:nvSpPr>
        <p:spPr>
          <a:xfrm rot="1707364">
            <a:off x="2666462" y="3429642"/>
            <a:ext cx="3333788" cy="523220"/>
          </a:xfrm>
          <a:prstGeom prst="rect">
            <a:avLst/>
          </a:prstGeom>
          <a:solidFill>
            <a:schemeClr val="tx1">
              <a:lumMod val="95000"/>
            </a:schemeClr>
          </a:solidFill>
        </p:spPr>
        <p:txBody>
          <a:bodyPr wrap="square" rtlCol="0">
            <a:spAutoFit/>
          </a:bodyPr>
          <a:lstStyle/>
          <a:p>
            <a:r>
              <a:rPr lang="en-US" sz="2800" b="1" dirty="0">
                <a:solidFill>
                  <a:prstClr val="black"/>
                </a:solidFill>
              </a:rPr>
              <a:t>Best BMPs are FREE!</a:t>
            </a:r>
          </a:p>
        </p:txBody>
      </p:sp>
      <p:sp>
        <p:nvSpPr>
          <p:cNvPr id="7" name="TextBox 6"/>
          <p:cNvSpPr txBox="1"/>
          <p:nvPr/>
        </p:nvSpPr>
        <p:spPr>
          <a:xfrm>
            <a:off x="6019800" y="228600"/>
            <a:ext cx="3124200" cy="3785652"/>
          </a:xfrm>
          <a:prstGeom prst="rect">
            <a:avLst/>
          </a:prstGeom>
          <a:noFill/>
        </p:spPr>
        <p:txBody>
          <a:bodyPr wrap="square" rtlCol="0">
            <a:spAutoFit/>
          </a:bodyPr>
          <a:lstStyle/>
          <a:p>
            <a:pPr algn="ctr"/>
            <a:r>
              <a:rPr lang="en-US" sz="4000" b="1" dirty="0">
                <a:solidFill>
                  <a:prstClr val="white"/>
                </a:solidFill>
                <a:effectLst>
                  <a:outerShdw blurRad="38100" dist="38100" dir="2700000" algn="tl">
                    <a:srgbClr val="000000">
                      <a:alpha val="43137"/>
                    </a:srgbClr>
                  </a:outerShdw>
                </a:effectLst>
              </a:rPr>
              <a:t>NEWS FLASH</a:t>
            </a:r>
          </a:p>
          <a:p>
            <a:pPr algn="ctr"/>
            <a:r>
              <a:rPr lang="en-US" sz="4000" dirty="0">
                <a:solidFill>
                  <a:prstClr val="white"/>
                </a:solidFill>
                <a:effectLst>
                  <a:outerShdw blurRad="38100" dist="38100" dir="2700000" algn="tl">
                    <a:srgbClr val="000000">
                      <a:alpha val="43137"/>
                    </a:srgbClr>
                  </a:outerShdw>
                </a:effectLst>
              </a:rPr>
              <a:t>It’s about</a:t>
            </a:r>
          </a:p>
          <a:p>
            <a:pPr algn="ctr"/>
            <a:r>
              <a:rPr lang="en-US" sz="4000" dirty="0">
                <a:solidFill>
                  <a:prstClr val="white"/>
                </a:solidFill>
                <a:effectLst>
                  <a:outerShdw blurRad="38100" dist="38100" dir="2700000" algn="tl">
                    <a:srgbClr val="000000">
                      <a:alpha val="43137"/>
                    </a:srgbClr>
                  </a:outerShdw>
                </a:effectLst>
              </a:rPr>
              <a:t>how you do, what you do,</a:t>
            </a:r>
          </a:p>
          <a:p>
            <a:pPr algn="ctr"/>
            <a:r>
              <a:rPr lang="en-US" sz="4000" dirty="0">
                <a:solidFill>
                  <a:prstClr val="white"/>
                </a:solidFill>
                <a:effectLst>
                  <a:outerShdw blurRad="38100" dist="38100" dir="2700000" algn="tl">
                    <a:srgbClr val="000000">
                      <a:alpha val="43137"/>
                    </a:srgbClr>
                  </a:outerShdw>
                </a:effectLst>
              </a:rPr>
              <a:t>and when</a:t>
            </a:r>
          </a:p>
          <a:p>
            <a:pPr algn="ctr"/>
            <a:r>
              <a:rPr lang="en-US" sz="4000" dirty="0">
                <a:solidFill>
                  <a:prstClr val="white"/>
                </a:solidFill>
                <a:effectLst>
                  <a:outerShdw blurRad="38100" dist="38100" dir="2700000" algn="tl">
                    <a:srgbClr val="000000">
                      <a:alpha val="43137"/>
                    </a:srgbClr>
                  </a:outerShdw>
                </a:effectLst>
              </a:rPr>
              <a:t>you do it!</a:t>
            </a:r>
          </a:p>
        </p:txBody>
      </p:sp>
      <p:pic>
        <p:nvPicPr>
          <p:cNvPr id="81924" name="Picture 4" descr="http://school.discoveryeducation.com/clipart/images/thinkingcapwhoa_color.gif"/>
          <p:cNvPicPr>
            <a:picLocks noChangeAspect="1" noChangeArrowheads="1"/>
          </p:cNvPicPr>
          <p:nvPr/>
        </p:nvPicPr>
        <p:blipFill>
          <a:blip r:embed="rId3" cstate="print"/>
          <a:srcRect/>
          <a:stretch>
            <a:fillRect/>
          </a:stretch>
        </p:blipFill>
        <p:spPr bwMode="auto">
          <a:xfrm>
            <a:off x="6400800" y="4203700"/>
            <a:ext cx="2357575" cy="2425700"/>
          </a:xfrm>
          <a:prstGeom prst="rect">
            <a:avLst/>
          </a:prstGeom>
          <a:noFill/>
          <a:effectLst>
            <a:innerShdw blurRad="114300">
              <a:prstClr val="black"/>
            </a:innerShdw>
          </a:effectLst>
        </p:spPr>
      </p:pic>
    </p:spTree>
    <p:extLst>
      <p:ext uri="{BB962C8B-B14F-4D97-AF65-F5344CB8AC3E}">
        <p14:creationId xmlns:p14="http://schemas.microsoft.com/office/powerpoint/2010/main" val="8392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fade">
                                      <p:cBhvr>
                                        <p:cTn id="7" dur="50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6 Vancouver EC sit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0659" name="Rectangle 3"/>
          <p:cNvSpPr>
            <a:spLocks noGrp="1" noChangeArrowheads="1"/>
          </p:cNvSpPr>
          <p:nvPr>
            <p:ph type="title"/>
          </p:nvPr>
        </p:nvSpPr>
        <p:spPr>
          <a:xfrm>
            <a:off x="457200" y="0"/>
            <a:ext cx="8229600" cy="609600"/>
          </a:xfrm>
        </p:spPr>
        <p:txBody>
          <a:bodyPr>
            <a:normAutofit fontScale="90000"/>
          </a:bodyPr>
          <a:lstStyle/>
          <a:p>
            <a:pPr eaLnBrk="1" hangingPunct="1">
              <a:defRPr/>
            </a:pPr>
            <a:r>
              <a:rPr lang="en-US" sz="4000" b="1">
                <a:solidFill>
                  <a:schemeClr val="tx1"/>
                </a:solidFill>
              </a:rPr>
              <a:t>Erosion Risk Summary</a:t>
            </a:r>
          </a:p>
        </p:txBody>
      </p:sp>
      <p:sp>
        <p:nvSpPr>
          <p:cNvPr id="1350660" name="Rectangle 4"/>
          <p:cNvSpPr>
            <a:spLocks noGrp="1" noChangeArrowheads="1"/>
          </p:cNvSpPr>
          <p:nvPr>
            <p:ph type="body" idx="1"/>
          </p:nvPr>
        </p:nvSpPr>
        <p:spPr>
          <a:xfrm>
            <a:off x="457200" y="1752600"/>
            <a:ext cx="8382000" cy="5105400"/>
          </a:xfrm>
        </p:spPr>
        <p:txBody>
          <a:bodyPr/>
          <a:lstStyle/>
          <a:p>
            <a:pPr eaLnBrk="1" hangingPunct="1">
              <a:buClr>
                <a:schemeClr val="tx2"/>
              </a:buClr>
              <a:buFontTx/>
              <a:buChar char="•"/>
              <a:defRPr/>
            </a:pPr>
            <a:r>
              <a:rPr lang="en-US" sz="2800" b="1">
                <a:solidFill>
                  <a:schemeClr val="tx2"/>
                </a:solidFill>
              </a:rPr>
              <a:t>Use Risk Assessment Tools:</a:t>
            </a:r>
          </a:p>
          <a:p>
            <a:pPr lvl="1" eaLnBrk="1" hangingPunct="1">
              <a:buClr>
                <a:srgbClr val="FFFF00"/>
              </a:buClr>
              <a:buFont typeface="Wingdings" pitchFamily="2" charset="2"/>
              <a:buChar char="ü"/>
              <a:defRPr/>
            </a:pPr>
            <a:r>
              <a:rPr lang="en-US" b="1">
                <a:solidFill>
                  <a:srgbClr val="FFFF00"/>
                </a:solidFill>
              </a:rPr>
              <a:t>Site Data: area, slopes, soils, past precipitation, planned activities</a:t>
            </a:r>
          </a:p>
          <a:p>
            <a:pPr lvl="1" eaLnBrk="1" hangingPunct="1">
              <a:buClr>
                <a:srgbClr val="FFFF00"/>
              </a:buClr>
              <a:buFont typeface="Wingdings" pitchFamily="2" charset="2"/>
              <a:buChar char="ü"/>
              <a:defRPr/>
            </a:pPr>
            <a:r>
              <a:rPr lang="en-US" b="1">
                <a:solidFill>
                  <a:srgbClr val="FFFF00"/>
                </a:solidFill>
              </a:rPr>
              <a:t>R.U.S.L.E</a:t>
            </a:r>
          </a:p>
          <a:p>
            <a:pPr lvl="1" eaLnBrk="1" hangingPunct="1">
              <a:buClr>
                <a:srgbClr val="FFFF00"/>
              </a:buClr>
              <a:buFont typeface="Wingdings" pitchFamily="2" charset="2"/>
              <a:buChar char="ü"/>
              <a:defRPr/>
            </a:pPr>
            <a:r>
              <a:rPr lang="en-US" b="1">
                <a:solidFill>
                  <a:srgbClr val="FFFF00"/>
                </a:solidFill>
              </a:rPr>
              <a:t>Personal Experience</a:t>
            </a:r>
          </a:p>
          <a:p>
            <a:pPr eaLnBrk="1" hangingPunct="1">
              <a:buClr>
                <a:schemeClr val="tx2"/>
              </a:buClr>
              <a:buFontTx/>
              <a:buChar char="•"/>
              <a:defRPr/>
            </a:pPr>
            <a:r>
              <a:rPr lang="en-US" sz="2800" b="1">
                <a:solidFill>
                  <a:schemeClr val="tx2"/>
                </a:solidFill>
              </a:rPr>
              <a:t>SWPPP Applies Data to Assess Risks, then Describes Responses</a:t>
            </a:r>
          </a:p>
          <a:p>
            <a:pPr eaLnBrk="1" hangingPunct="1">
              <a:buClr>
                <a:schemeClr val="tx2"/>
              </a:buClr>
              <a:buFontTx/>
              <a:buChar char="•"/>
              <a:defRPr/>
            </a:pPr>
            <a:r>
              <a:rPr lang="en-US" sz="2800" b="1">
                <a:solidFill>
                  <a:schemeClr val="tx2"/>
                </a:solidFill>
              </a:rPr>
              <a:t>Inspection/Monitoring Assesses Performance, Identifies Emerging Risks, Guides Adaptive Management</a:t>
            </a:r>
          </a:p>
          <a:p>
            <a:pPr lvl="1" eaLnBrk="1" hangingPunct="1">
              <a:defRPr/>
            </a:pPr>
            <a:endParaRPr lang="en-US" b="1"/>
          </a:p>
        </p:txBody>
      </p:sp>
    </p:spTree>
    <p:extLst>
      <p:ext uri="{BB962C8B-B14F-4D97-AF65-F5344CB8AC3E}">
        <p14:creationId xmlns:p14="http://schemas.microsoft.com/office/powerpoint/2010/main" val="257946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81000" y="3124200"/>
            <a:ext cx="8534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FFFF00"/>
                </a:solidFill>
                <a:latin typeface="Comic Sans MS" pitchFamily="66" charset="0"/>
                <a:cs typeface="Arial" charset="0"/>
              </a:rPr>
              <a:t>“</a:t>
            </a:r>
            <a:r>
              <a:rPr lang="en-US" sz="2400" b="1">
                <a:solidFill>
                  <a:srgbClr val="FFFF00"/>
                </a:solidFill>
                <a:cs typeface="Arial" charset="0"/>
              </a:rPr>
              <a:t>There are only two BMPs that always, always work - leave the site vegetated and undisturbed, or pave it”</a:t>
            </a:r>
          </a:p>
          <a:p>
            <a:pPr algn="r">
              <a:spcBef>
                <a:spcPct val="50000"/>
              </a:spcBef>
            </a:pPr>
            <a:r>
              <a:rPr lang="en-US" sz="2400" b="1">
                <a:solidFill>
                  <a:srgbClr val="EEECE1"/>
                </a:solidFill>
                <a:cs typeface="Arial" charset="0"/>
              </a:rPr>
              <a:t>- Unnamed Erosion Professional</a:t>
            </a:r>
          </a:p>
        </p:txBody>
      </p:sp>
      <p:pic>
        <p:nvPicPr>
          <p:cNvPr id="25603" name="Picture 3" descr="Pics 2 258"/>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762000" y="381000"/>
            <a:ext cx="4953000" cy="2597150"/>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304800" y="4876800"/>
            <a:ext cx="8534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FFFF00"/>
                </a:solidFill>
                <a:cs typeface="Arial" charset="0"/>
              </a:rPr>
              <a:t>“Working for a company willing to spend money on erosion control is a critical BMP”</a:t>
            </a:r>
          </a:p>
          <a:p>
            <a:pPr algn="r">
              <a:spcBef>
                <a:spcPct val="50000"/>
              </a:spcBef>
            </a:pPr>
            <a:r>
              <a:rPr lang="en-US" sz="2400" b="1">
                <a:solidFill>
                  <a:srgbClr val="EEECE1"/>
                </a:solidFill>
                <a:cs typeface="Arial" charset="0"/>
              </a:rPr>
              <a:t>- Same Guy</a:t>
            </a:r>
          </a:p>
        </p:txBody>
      </p:sp>
    </p:spTree>
    <p:extLst>
      <p:ext uri="{BB962C8B-B14F-4D97-AF65-F5344CB8AC3E}">
        <p14:creationId xmlns:p14="http://schemas.microsoft.com/office/powerpoint/2010/main" val="119466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4 res erosion ctrl 06"/>
          <p:cNvPicPr preferRelativeResize="0">
            <a:picLocks noChangeArrowheads="1"/>
          </p:cNvPicPr>
          <p:nvPr/>
        </p:nvPicPr>
        <p:blipFill>
          <a:blip r:embed="rId3">
            <a:extLst>
              <a:ext uri="{28A0092B-C50C-407E-A947-70E740481C1C}">
                <a14:useLocalDpi xmlns:a14="http://schemas.microsoft.com/office/drawing/2010/main" val="0"/>
              </a:ext>
            </a:extLst>
          </a:blip>
          <a:srcRect t="11438" r="19969"/>
          <a:stretch>
            <a:fillRect/>
          </a:stretch>
        </p:blipFill>
        <p:spPr bwMode="auto">
          <a:xfrm>
            <a:off x="0" y="0"/>
            <a:ext cx="9140825" cy="685641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bbon: Tilted Down 2">
            <a:extLst>
              <a:ext uri="{FF2B5EF4-FFF2-40B4-BE49-F238E27FC236}">
                <a16:creationId xmlns:a16="http://schemas.microsoft.com/office/drawing/2014/main" id="{1E48D87A-1E93-49D1-8494-632309297F49}"/>
              </a:ext>
            </a:extLst>
          </p:cNvPr>
          <p:cNvSpPr/>
          <p:nvPr/>
        </p:nvSpPr>
        <p:spPr>
          <a:xfrm>
            <a:off x="281781" y="6248400"/>
            <a:ext cx="838200" cy="3048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rPr>
              <a:t>30</a:t>
            </a:r>
            <a:endParaRPr lang="en-US" dirty="0">
              <a:solidFill>
                <a:schemeClr val="bg1"/>
              </a:solidFill>
            </a:endParaRPr>
          </a:p>
        </p:txBody>
      </p:sp>
    </p:spTree>
    <p:extLst>
      <p:ext uri="{BB962C8B-B14F-4D97-AF65-F5344CB8AC3E}">
        <p14:creationId xmlns:p14="http://schemas.microsoft.com/office/powerpoint/2010/main" val="215231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K excavator muck"/>
          <p:cNvPicPr>
            <a:picLocks noChangeAspect="1" noChangeArrowheads="1"/>
          </p:cNvPicPr>
          <p:nvPr/>
        </p:nvPicPr>
        <p:blipFill>
          <a:blip r:embed="rId3">
            <a:extLst>
              <a:ext uri="{28A0092B-C50C-407E-A947-70E740481C1C}">
                <a14:useLocalDpi xmlns:a14="http://schemas.microsoft.com/office/drawing/2010/main" val="0"/>
              </a:ext>
            </a:extLst>
          </a:blip>
          <a:srcRect l="18054" r="21329"/>
          <a:stretch>
            <a:fillRect/>
          </a:stretch>
        </p:blipFill>
        <p:spPr bwMode="auto">
          <a:xfrm>
            <a:off x="4724400" y="1143000"/>
            <a:ext cx="4114800" cy="5334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1" name="Rectangle 3"/>
          <p:cNvSpPr>
            <a:spLocks noGrp="1" noChangeArrowheads="1"/>
          </p:cNvSpPr>
          <p:nvPr>
            <p:ph type="title"/>
          </p:nvPr>
        </p:nvSpPr>
        <p:spPr>
          <a:xfrm>
            <a:off x="457200" y="228600"/>
            <a:ext cx="8229600" cy="609600"/>
          </a:xfrm>
        </p:spPr>
        <p:txBody>
          <a:bodyPr>
            <a:normAutofit fontScale="90000"/>
          </a:bodyPr>
          <a:lstStyle/>
          <a:p>
            <a:pPr eaLnBrk="1" hangingPunct="1">
              <a:defRPr/>
            </a:pPr>
            <a:r>
              <a:rPr lang="en-US" b="1" dirty="0">
                <a:solidFill>
                  <a:schemeClr val="tx1"/>
                </a:solidFill>
              </a:rPr>
              <a:t>What is Risk?</a:t>
            </a:r>
          </a:p>
        </p:txBody>
      </p:sp>
      <p:sp>
        <p:nvSpPr>
          <p:cNvPr id="1317892" name="Rectangle 4"/>
          <p:cNvSpPr>
            <a:spLocks noGrp="1" noChangeArrowheads="1"/>
          </p:cNvSpPr>
          <p:nvPr>
            <p:ph type="body" idx="1"/>
          </p:nvPr>
        </p:nvSpPr>
        <p:spPr>
          <a:xfrm>
            <a:off x="76200" y="1219200"/>
            <a:ext cx="4572000" cy="4648200"/>
          </a:xfrm>
        </p:spPr>
        <p:txBody>
          <a:bodyPr/>
          <a:lstStyle/>
          <a:p>
            <a:pPr eaLnBrk="1" hangingPunct="1">
              <a:spcBef>
                <a:spcPct val="80000"/>
              </a:spcBef>
              <a:buFont typeface="Wingdings" pitchFamily="2" charset="2"/>
              <a:buNone/>
              <a:defRPr/>
            </a:pPr>
            <a:r>
              <a:rPr lang="en-US" sz="2800" b="1" dirty="0">
                <a:solidFill>
                  <a:schemeClr val="tx2"/>
                </a:solidFill>
              </a:rPr>
              <a:t>RISK definitions:</a:t>
            </a:r>
          </a:p>
          <a:p>
            <a:pPr eaLnBrk="1" hangingPunct="1">
              <a:spcBef>
                <a:spcPct val="80000"/>
              </a:spcBef>
              <a:buClr>
                <a:schemeClr val="tx2"/>
              </a:buClr>
              <a:buFontTx/>
              <a:buChar char="•"/>
              <a:defRPr/>
            </a:pPr>
            <a:r>
              <a:rPr lang="en-US" sz="2600" b="1" dirty="0">
                <a:solidFill>
                  <a:schemeClr val="tx2"/>
                </a:solidFill>
              </a:rPr>
              <a:t>Potential negative impact to an asset that may arise from some present process or future event</a:t>
            </a:r>
          </a:p>
          <a:p>
            <a:pPr eaLnBrk="1" hangingPunct="1">
              <a:spcBef>
                <a:spcPct val="80000"/>
              </a:spcBef>
              <a:buClr>
                <a:schemeClr val="tx2"/>
              </a:buClr>
              <a:buFontTx/>
              <a:buChar char="•"/>
              <a:defRPr/>
            </a:pPr>
            <a:r>
              <a:rPr lang="en-US" sz="2600" b="1" dirty="0">
                <a:solidFill>
                  <a:schemeClr val="tx2"/>
                </a:solidFill>
              </a:rPr>
              <a:t>Probability of a known loss</a:t>
            </a:r>
          </a:p>
          <a:p>
            <a:pPr eaLnBrk="1" hangingPunct="1">
              <a:spcBef>
                <a:spcPct val="80000"/>
              </a:spcBef>
              <a:buClr>
                <a:schemeClr val="tx2"/>
              </a:buClr>
              <a:buFontTx/>
              <a:buChar char="•"/>
              <a:defRPr/>
            </a:pPr>
            <a:r>
              <a:rPr lang="en-US" sz="2600" b="1" dirty="0">
                <a:solidFill>
                  <a:schemeClr val="tx2"/>
                </a:solidFill>
              </a:rPr>
              <a:t>Product of </a:t>
            </a:r>
            <a:r>
              <a:rPr lang="en-US" sz="2600" b="1" i="1" dirty="0">
                <a:solidFill>
                  <a:schemeClr val="tx2"/>
                </a:solidFill>
              </a:rPr>
              <a:t>onsite</a:t>
            </a:r>
            <a:r>
              <a:rPr lang="en-US" sz="2600" b="1" dirty="0">
                <a:solidFill>
                  <a:schemeClr val="tx2"/>
                </a:solidFill>
              </a:rPr>
              <a:t> hazard &amp; consequences</a:t>
            </a:r>
          </a:p>
        </p:txBody>
      </p:sp>
    </p:spTree>
    <p:extLst>
      <p:ext uri="{BB962C8B-B14F-4D97-AF65-F5344CB8AC3E}">
        <p14:creationId xmlns:p14="http://schemas.microsoft.com/office/powerpoint/2010/main" val="3738578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08-06 02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Text Box 3"/>
          <p:cNvSpPr txBox="1">
            <a:spLocks noChangeArrowheads="1"/>
          </p:cNvSpPr>
          <p:nvPr/>
        </p:nvSpPr>
        <p:spPr bwMode="auto">
          <a:xfrm>
            <a:off x="1066800" y="4965700"/>
            <a:ext cx="6858000" cy="1739900"/>
          </a:xfrm>
          <a:prstGeom prst="rect">
            <a:avLst/>
          </a:prstGeom>
          <a:noFill/>
          <a:ln w="9525">
            <a:noFill/>
            <a:miter lim="800000"/>
            <a:headEnd/>
            <a:tailEnd/>
          </a:ln>
          <a:effectLst/>
        </p:spPr>
        <p:txBody>
          <a:bodyPr>
            <a:spAutoFit/>
          </a:bodyPr>
          <a:lstStyle/>
          <a:p>
            <a:pPr algn="ctr">
              <a:defRPr/>
            </a:pPr>
            <a:r>
              <a:rPr lang="en-US" sz="3600" b="1" dirty="0">
                <a:solidFill>
                  <a:srgbClr val="FFFF00"/>
                </a:solidFill>
                <a:effectLst>
                  <a:outerShdw blurRad="38100" dist="38100" dir="2700000" algn="tl">
                    <a:srgbClr val="000000"/>
                  </a:outerShdw>
                </a:effectLst>
                <a:latin typeface="Tahoma" charset="0"/>
                <a:cs typeface="Arial" charset="0"/>
              </a:rPr>
              <a:t>Its about </a:t>
            </a:r>
            <a:r>
              <a:rPr lang="en-US" sz="3600" b="1" u="sng" dirty="0">
                <a:solidFill>
                  <a:srgbClr val="FFFF00"/>
                </a:solidFill>
                <a:effectLst>
                  <a:outerShdw blurRad="38100" dist="38100" dir="2700000" algn="tl">
                    <a:srgbClr val="000000"/>
                  </a:outerShdw>
                </a:effectLst>
                <a:latin typeface="Tahoma" charset="0"/>
                <a:cs typeface="Arial" charset="0"/>
              </a:rPr>
              <a:t>How</a:t>
            </a:r>
            <a:r>
              <a:rPr lang="en-US" sz="3600" b="1" dirty="0">
                <a:solidFill>
                  <a:srgbClr val="FFFF00"/>
                </a:solidFill>
                <a:effectLst>
                  <a:outerShdw blurRad="38100" dist="38100" dir="2700000" algn="tl">
                    <a:srgbClr val="000000"/>
                  </a:outerShdw>
                </a:effectLst>
                <a:latin typeface="Tahoma" charset="0"/>
                <a:cs typeface="Arial" charset="0"/>
              </a:rPr>
              <a:t> you do,</a:t>
            </a:r>
          </a:p>
          <a:p>
            <a:pPr algn="ctr">
              <a:defRPr/>
            </a:pPr>
            <a:r>
              <a:rPr lang="en-US" sz="3600" b="1" u="sng" dirty="0">
                <a:solidFill>
                  <a:srgbClr val="FFFF00"/>
                </a:solidFill>
                <a:effectLst>
                  <a:outerShdw blurRad="38100" dist="38100" dir="2700000" algn="tl">
                    <a:srgbClr val="000000"/>
                  </a:outerShdw>
                </a:effectLst>
                <a:latin typeface="Tahoma" charset="0"/>
                <a:cs typeface="Arial" charset="0"/>
              </a:rPr>
              <a:t>What</a:t>
            </a:r>
            <a:r>
              <a:rPr lang="en-US" sz="3600" b="1" dirty="0">
                <a:solidFill>
                  <a:srgbClr val="FFFF00"/>
                </a:solidFill>
                <a:effectLst>
                  <a:outerShdw blurRad="38100" dist="38100" dir="2700000" algn="tl">
                    <a:srgbClr val="000000"/>
                  </a:outerShdw>
                </a:effectLst>
                <a:latin typeface="Tahoma" charset="0"/>
                <a:cs typeface="Arial" charset="0"/>
              </a:rPr>
              <a:t> you do,</a:t>
            </a:r>
          </a:p>
          <a:p>
            <a:pPr algn="ctr">
              <a:defRPr/>
            </a:pPr>
            <a:r>
              <a:rPr lang="en-US" sz="3600" b="1" dirty="0">
                <a:solidFill>
                  <a:srgbClr val="FFFF00"/>
                </a:solidFill>
                <a:effectLst>
                  <a:outerShdw blurRad="38100" dist="38100" dir="2700000" algn="tl">
                    <a:srgbClr val="000000"/>
                  </a:outerShdw>
                </a:effectLst>
                <a:latin typeface="Tahoma" charset="0"/>
                <a:cs typeface="Arial" charset="0"/>
              </a:rPr>
              <a:t>and </a:t>
            </a:r>
            <a:r>
              <a:rPr lang="en-US" sz="3600" b="1" u="sng" dirty="0">
                <a:solidFill>
                  <a:srgbClr val="FFFF00"/>
                </a:solidFill>
                <a:effectLst>
                  <a:outerShdw blurRad="38100" dist="38100" dir="2700000" algn="tl">
                    <a:srgbClr val="000000"/>
                  </a:outerShdw>
                </a:effectLst>
                <a:latin typeface="Tahoma" charset="0"/>
                <a:cs typeface="Arial" charset="0"/>
              </a:rPr>
              <a:t>When</a:t>
            </a:r>
            <a:r>
              <a:rPr lang="en-US" sz="3600" b="1" dirty="0">
                <a:solidFill>
                  <a:srgbClr val="FFFF00"/>
                </a:solidFill>
                <a:effectLst>
                  <a:outerShdw blurRad="38100" dist="38100" dir="2700000" algn="tl">
                    <a:srgbClr val="000000"/>
                  </a:outerShdw>
                </a:effectLst>
                <a:latin typeface="Tahoma" charset="0"/>
                <a:cs typeface="Arial" charset="0"/>
              </a:rPr>
              <a:t> you do it</a:t>
            </a:r>
          </a:p>
        </p:txBody>
      </p:sp>
      <p:sp>
        <p:nvSpPr>
          <p:cNvPr id="1358852" name="Text Box 4"/>
          <p:cNvSpPr txBox="1">
            <a:spLocks noChangeArrowheads="1"/>
          </p:cNvSpPr>
          <p:nvPr/>
        </p:nvSpPr>
        <p:spPr bwMode="auto">
          <a:xfrm>
            <a:off x="1752600" y="685800"/>
            <a:ext cx="5272088" cy="701675"/>
          </a:xfrm>
          <a:prstGeom prst="rect">
            <a:avLst/>
          </a:prstGeom>
          <a:noFill/>
          <a:ln w="9525">
            <a:noFill/>
            <a:miter lim="800000"/>
            <a:headEnd/>
            <a:tailEnd/>
          </a:ln>
          <a:effectLst/>
        </p:spPr>
        <p:txBody>
          <a:bodyPr wrap="none">
            <a:spAutoFit/>
          </a:bodyPr>
          <a:lstStyle/>
          <a:p>
            <a:pPr>
              <a:defRPr/>
            </a:pPr>
            <a:r>
              <a:rPr lang="en-US" sz="4000" b="1" dirty="0">
                <a:solidFill>
                  <a:srgbClr val="1006DC"/>
                </a:solidFill>
                <a:effectLst>
                  <a:outerShdw blurRad="38100" dist="38100" dir="2700000" algn="tl">
                    <a:srgbClr val="000000"/>
                  </a:outerShdw>
                </a:effectLst>
                <a:latin typeface="Tahoma" charset="0"/>
                <a:cs typeface="Arial" charset="0"/>
              </a:rPr>
              <a:t>MEANS &amp; METHODS</a:t>
            </a:r>
          </a:p>
        </p:txBody>
      </p:sp>
    </p:spTree>
    <p:extLst>
      <p:ext uri="{BB962C8B-B14F-4D97-AF65-F5344CB8AC3E}">
        <p14:creationId xmlns:p14="http://schemas.microsoft.com/office/powerpoint/2010/main" val="1662194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2-08-06 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947" name="Text Box 3"/>
          <p:cNvSpPr txBox="1">
            <a:spLocks noChangeArrowheads="1"/>
          </p:cNvSpPr>
          <p:nvPr/>
        </p:nvSpPr>
        <p:spPr bwMode="auto">
          <a:xfrm>
            <a:off x="0" y="3663950"/>
            <a:ext cx="8856663" cy="2528888"/>
          </a:xfrm>
          <a:prstGeom prst="rect">
            <a:avLst/>
          </a:prstGeom>
          <a:noFill/>
          <a:ln w="9525">
            <a:noFill/>
            <a:miter lim="800000"/>
            <a:headEnd/>
            <a:tailEnd/>
          </a:ln>
          <a:effectLst/>
        </p:spPr>
        <p:txBody>
          <a:bodyPr wrap="none">
            <a:spAutoFit/>
          </a:bodyPr>
          <a:lstStyle/>
          <a:p>
            <a:pPr>
              <a:buClr>
                <a:srgbClr val="FFFF00"/>
              </a:buClr>
              <a:buFont typeface="Wingdings" pitchFamily="2" charset="2"/>
              <a:buChar char="ü"/>
              <a:defRPr/>
            </a:pPr>
            <a:r>
              <a:rPr lang="en-US" sz="3200">
                <a:solidFill>
                  <a:srgbClr val="FFFF00"/>
                </a:solidFill>
                <a:effectLst>
                  <a:outerShdw blurRad="38100" dist="38100" dir="2700000" algn="tl">
                    <a:srgbClr val="000000"/>
                  </a:outerShdw>
                </a:effectLst>
                <a:latin typeface="Comic Sans MS" pitchFamily="66" charset="0"/>
                <a:cs typeface="Arial" charset="0"/>
              </a:rPr>
              <a:t> </a:t>
            </a:r>
            <a:r>
              <a:rPr lang="en-US" sz="3200" b="1">
                <a:solidFill>
                  <a:srgbClr val="FFFF00"/>
                </a:solidFill>
                <a:effectLst>
                  <a:outerShdw blurRad="38100" dist="38100" dir="2700000" algn="tl">
                    <a:srgbClr val="000000"/>
                  </a:outerShdw>
                </a:effectLst>
                <a:latin typeface="Tahoma" charset="0"/>
                <a:cs typeface="Arial" charset="0"/>
              </a:rPr>
              <a:t>Stockpile Covered</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Stockpile Silt Fence, Reinforced</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Lot Grading Perimeter Silt Fence</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Buffer Zone</a:t>
            </a:r>
          </a:p>
          <a:p>
            <a:pPr>
              <a:buClr>
                <a:srgbClr val="FFFF00"/>
              </a:buClr>
              <a:buFont typeface="Wingdings" pitchFamily="2" charset="2"/>
              <a:buChar char="ü"/>
              <a:defRPr/>
            </a:pPr>
            <a:r>
              <a:rPr lang="en-US" sz="3200" b="1">
                <a:solidFill>
                  <a:srgbClr val="FFFF00"/>
                </a:solidFill>
                <a:effectLst>
                  <a:outerShdw blurRad="38100" dist="38100" dir="2700000" algn="tl">
                    <a:srgbClr val="000000"/>
                  </a:outerShdw>
                </a:effectLst>
                <a:latin typeface="Tahoma" charset="0"/>
                <a:cs typeface="Arial" charset="0"/>
              </a:rPr>
              <a:t> Wire Backed Silt Fence at Site Perimeter</a:t>
            </a:r>
          </a:p>
        </p:txBody>
      </p:sp>
    </p:spTree>
    <p:extLst>
      <p:ext uri="{BB962C8B-B14F-4D97-AF65-F5344CB8AC3E}">
        <p14:creationId xmlns:p14="http://schemas.microsoft.com/office/powerpoint/2010/main" val="2593426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RE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4995" name="Text Box 3"/>
          <p:cNvSpPr txBox="1">
            <a:spLocks noChangeArrowheads="1"/>
          </p:cNvSpPr>
          <p:nvPr/>
        </p:nvSpPr>
        <p:spPr bwMode="auto">
          <a:xfrm>
            <a:off x="228600" y="685800"/>
            <a:ext cx="4030663" cy="1552575"/>
          </a:xfrm>
          <a:prstGeom prst="rect">
            <a:avLst/>
          </a:prstGeom>
          <a:noFill/>
          <a:ln w="9525">
            <a:noFill/>
            <a:miter lim="800000"/>
            <a:headEnd/>
            <a:tailEnd/>
          </a:ln>
          <a:effectLst/>
        </p:spPr>
        <p:txBody>
          <a:bodyPr wrap="none">
            <a:spAutoFit/>
          </a:bodyPr>
          <a:lstStyle/>
          <a:p>
            <a:pPr>
              <a:buFont typeface="Wingdings" pitchFamily="2" charset="2"/>
              <a:buNone/>
              <a:defRPr/>
            </a:pPr>
            <a:r>
              <a:rPr lang="en-US" sz="2400" b="1">
                <a:solidFill>
                  <a:srgbClr val="EEECE1"/>
                </a:solidFill>
                <a:effectLst>
                  <a:outerShdw blurRad="38100" dist="38100" dir="2700000" algn="tl">
                    <a:srgbClr val="000000"/>
                  </a:outerShdw>
                </a:effectLst>
                <a:latin typeface="Tahoma" charset="0"/>
                <a:cs typeface="Arial" charset="0"/>
              </a:rPr>
              <a:t>Good Stuff:</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No Tracking</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Grass Lined Swale</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Vegetation Established</a:t>
            </a:r>
          </a:p>
        </p:txBody>
      </p:sp>
      <p:sp>
        <p:nvSpPr>
          <p:cNvPr id="1364996" name="Text Box 4"/>
          <p:cNvSpPr txBox="1">
            <a:spLocks noChangeArrowheads="1"/>
          </p:cNvSpPr>
          <p:nvPr/>
        </p:nvSpPr>
        <p:spPr bwMode="auto">
          <a:xfrm>
            <a:off x="0" y="5305425"/>
            <a:ext cx="7315200" cy="1552575"/>
          </a:xfrm>
          <a:prstGeom prst="rect">
            <a:avLst/>
          </a:prstGeom>
          <a:solidFill>
            <a:srgbClr val="969696">
              <a:alpha val="72000"/>
            </a:srgbClr>
          </a:solidFill>
          <a:ln w="9525">
            <a:noFill/>
            <a:miter lim="800000"/>
            <a:headEnd/>
            <a:tailEnd/>
          </a:ln>
          <a:effectLst/>
        </p:spPr>
        <p:txBody>
          <a:bodyPr>
            <a:spAutoFit/>
          </a:bodyPr>
          <a:lstStyle/>
          <a:p>
            <a:pPr>
              <a:defRPr/>
            </a:pPr>
            <a:r>
              <a:rPr lang="en-US" sz="2400" b="1">
                <a:solidFill>
                  <a:srgbClr val="EEECE1"/>
                </a:solidFill>
                <a:latin typeface="Tahoma" charset="0"/>
                <a:cs typeface="Arial" charset="0"/>
              </a:rPr>
              <a:t>Bad Stuff:</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Highway Missing in Both Directions</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Off ramp relocated to Downstream Location</a:t>
            </a:r>
          </a:p>
          <a:p>
            <a:pPr>
              <a:buFont typeface="Wingdings" pitchFamily="2" charset="2"/>
              <a:buChar char="ü"/>
              <a:defRPr/>
            </a:pPr>
            <a:r>
              <a:rPr lang="en-US" sz="2400" b="1">
                <a:solidFill>
                  <a:srgbClr val="FFFF00"/>
                </a:solidFill>
                <a:effectLst>
                  <a:outerShdw blurRad="38100" dist="38100" dir="2700000" algn="tl">
                    <a:srgbClr val="000000"/>
                  </a:outerShdw>
                </a:effectLst>
                <a:latin typeface="Tahoma" charset="0"/>
                <a:cs typeface="Arial" charset="0"/>
              </a:rPr>
              <a:t> Repair Costs ???</a:t>
            </a:r>
          </a:p>
        </p:txBody>
      </p:sp>
      <p:sp>
        <p:nvSpPr>
          <p:cNvPr id="32773" name="AutoShape 5"/>
          <p:cNvSpPr>
            <a:spLocks noChangeArrowheads="1"/>
          </p:cNvSpPr>
          <p:nvPr/>
        </p:nvSpPr>
        <p:spPr bwMode="auto">
          <a:xfrm>
            <a:off x="7696200" y="2667000"/>
            <a:ext cx="914400" cy="457200"/>
          </a:xfrm>
          <a:prstGeom prst="roundRect">
            <a:avLst>
              <a:gd name="adj" fmla="val 16667"/>
            </a:avLst>
          </a:prstGeom>
          <a:solidFill>
            <a:srgbClr val="003300">
              <a:alpha val="83920"/>
            </a:srgbClr>
          </a:solidFill>
          <a:ln w="9525">
            <a:solidFill>
              <a:schemeClr val="tx1"/>
            </a:solidFill>
            <a:round/>
            <a:headEnd/>
            <a:tailEnd/>
          </a:ln>
        </p:spPr>
        <p:txBody>
          <a:bodyPr wrap="none" anchor="ctr"/>
          <a:lstStyle/>
          <a:p>
            <a:endParaRPr lang="en-US">
              <a:solidFill>
                <a:prstClr val="white"/>
              </a:solidFill>
            </a:endParaRPr>
          </a:p>
        </p:txBody>
      </p:sp>
    </p:spTree>
    <p:extLst>
      <p:ext uri="{BB962C8B-B14F-4D97-AF65-F5344CB8AC3E}">
        <p14:creationId xmlns:p14="http://schemas.microsoft.com/office/powerpoint/2010/main" val="3974087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2" name="Rectangle 2"/>
          <p:cNvSpPr>
            <a:spLocks noGrp="1" noChangeArrowheads="1"/>
          </p:cNvSpPr>
          <p:nvPr>
            <p:ph type="title"/>
          </p:nvPr>
        </p:nvSpPr>
        <p:spPr>
          <a:xfrm>
            <a:off x="457200" y="0"/>
            <a:ext cx="8229600" cy="698500"/>
          </a:xfrm>
        </p:spPr>
        <p:txBody>
          <a:bodyPr>
            <a:normAutofit fontScale="90000"/>
          </a:bodyPr>
          <a:lstStyle/>
          <a:p>
            <a:pPr eaLnBrk="1" hangingPunct="1">
              <a:defRPr/>
            </a:pPr>
            <a:r>
              <a:rPr lang="en-US" sz="4000" b="1">
                <a:solidFill>
                  <a:schemeClr val="tx1"/>
                </a:solidFill>
              </a:rPr>
              <a:t>MANAGE THE PROJECT</a:t>
            </a:r>
          </a:p>
        </p:txBody>
      </p:sp>
      <p:pic>
        <p:nvPicPr>
          <p:cNvPr id="33795" name="Picture 3" descr="Picture 0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667000"/>
            <a:ext cx="2514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Picture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648200"/>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CCR tour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7432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P1010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6858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precon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858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PIC000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685800"/>
            <a:ext cx="2819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DSC00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8768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sig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4648200"/>
            <a:ext cx="243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swee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2743200"/>
            <a:ext cx="3124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silt happe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7053" name="Text Box 13"/>
          <p:cNvSpPr txBox="1">
            <a:spLocks noChangeArrowheads="1"/>
          </p:cNvSpPr>
          <p:nvPr/>
        </p:nvSpPr>
        <p:spPr bwMode="auto">
          <a:xfrm>
            <a:off x="0" y="5943600"/>
            <a:ext cx="9144000" cy="549275"/>
          </a:xfrm>
          <a:prstGeom prst="rect">
            <a:avLst/>
          </a:prstGeom>
          <a:noFill/>
          <a:ln w="9525">
            <a:noFill/>
            <a:miter lim="800000"/>
            <a:headEnd/>
            <a:tailEnd/>
          </a:ln>
          <a:effectLst/>
        </p:spPr>
        <p:txBody>
          <a:bodyPr>
            <a:spAutoFit/>
          </a:bodyPr>
          <a:lstStyle/>
          <a:p>
            <a:pPr>
              <a:spcBef>
                <a:spcPct val="50000"/>
              </a:spcBef>
              <a:defRPr/>
            </a:pPr>
            <a:r>
              <a:rPr lang="en-US" sz="3000" b="1">
                <a:solidFill>
                  <a:srgbClr val="EEECE1"/>
                </a:solidFill>
                <a:effectLst>
                  <a:outerShdw blurRad="38100" dist="38100" dir="2700000" algn="tl">
                    <a:srgbClr val="000000"/>
                  </a:outerShdw>
                </a:effectLst>
                <a:latin typeface="Tahoma" charset="0"/>
              </a:rPr>
              <a:t>We can’t Eliminate Risk, but We can Manage it</a:t>
            </a:r>
          </a:p>
        </p:txBody>
      </p:sp>
    </p:spTree>
    <p:extLst>
      <p:ext uri="{BB962C8B-B14F-4D97-AF65-F5344CB8AC3E}">
        <p14:creationId xmlns:p14="http://schemas.microsoft.com/office/powerpoint/2010/main" val="1020182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http://www.seo-alien.com/wp-content/uploads/2012/04/questions.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28"/>
          <a:stretch/>
        </p:blipFill>
        <p:spPr bwMode="auto">
          <a:xfrm>
            <a:off x="838200" y="-1"/>
            <a:ext cx="738187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34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04 Cowlitz 6_08 1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8916" name="Rectangle 4"/>
          <p:cNvSpPr>
            <a:spLocks noGrp="1" noChangeArrowheads="1"/>
          </p:cNvSpPr>
          <p:nvPr>
            <p:ph type="title"/>
          </p:nvPr>
        </p:nvSpPr>
        <p:spPr>
          <a:xfrm>
            <a:off x="228600" y="457200"/>
            <a:ext cx="8229600" cy="609600"/>
          </a:xfrm>
        </p:spPr>
        <p:txBody>
          <a:bodyPr>
            <a:normAutofit fontScale="90000"/>
          </a:bodyPr>
          <a:lstStyle/>
          <a:p>
            <a:pPr eaLnBrk="1" hangingPunct="1">
              <a:defRPr/>
            </a:pPr>
            <a:r>
              <a:rPr lang="en-US" b="1" dirty="0">
                <a:effectLst>
                  <a:outerShdw blurRad="38100" dist="38100" dir="2700000" algn="tl">
                    <a:srgbClr val="000000">
                      <a:alpha val="43137"/>
                    </a:srgbClr>
                  </a:outerShdw>
                </a:effectLst>
              </a:rPr>
              <a:t>Erosion Control is all about Risk…</a:t>
            </a:r>
          </a:p>
        </p:txBody>
      </p:sp>
      <p:sp>
        <p:nvSpPr>
          <p:cNvPr id="1318917" name="Text Box 5"/>
          <p:cNvSpPr txBox="1">
            <a:spLocks noChangeArrowheads="1"/>
          </p:cNvSpPr>
          <p:nvPr/>
        </p:nvSpPr>
        <p:spPr bwMode="auto">
          <a:xfrm>
            <a:off x="457200" y="1600200"/>
            <a:ext cx="4191000" cy="519113"/>
          </a:xfrm>
          <a:prstGeom prst="rect">
            <a:avLst/>
          </a:prstGeom>
          <a:noFill/>
          <a:ln w="9525">
            <a:noFill/>
            <a:miter lim="800000"/>
            <a:headEnd/>
            <a:tailEnd/>
          </a:ln>
          <a:effectLst/>
        </p:spPr>
        <p:txBody>
          <a:bodyPr>
            <a:spAutoFit/>
          </a:bodyPr>
          <a:lstStyle/>
          <a:p>
            <a:pPr marL="579438" indent="-411163">
              <a:spcBef>
                <a:spcPct val="50000"/>
              </a:spcBef>
              <a:buClr>
                <a:srgbClr val="FFFF00"/>
              </a:buClr>
              <a:buFont typeface="Wingdings" pitchFamily="2" charset="2"/>
              <a:buNone/>
              <a:defRPr/>
            </a:pPr>
            <a:r>
              <a:rPr lang="en-US" sz="2800" b="1" dirty="0">
                <a:effectLst>
                  <a:outerShdw blurRad="38100" dist="38100" dir="2700000" algn="tl">
                    <a:srgbClr val="000000"/>
                  </a:outerShdw>
                </a:effectLst>
                <a:latin typeface="Tahoma" charset="0"/>
              </a:rPr>
              <a:t>Erosion Risk Factors:</a:t>
            </a:r>
          </a:p>
        </p:txBody>
      </p:sp>
      <p:sp>
        <p:nvSpPr>
          <p:cNvPr id="1318918" name="Text Box 6"/>
          <p:cNvSpPr txBox="1">
            <a:spLocks noChangeArrowheads="1"/>
          </p:cNvSpPr>
          <p:nvPr/>
        </p:nvSpPr>
        <p:spPr bwMode="auto">
          <a:xfrm>
            <a:off x="990600" y="2286000"/>
            <a:ext cx="7620000" cy="457200"/>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Rainfall: Timing, Intensity &amp; Duration</a:t>
            </a:r>
          </a:p>
        </p:txBody>
      </p:sp>
      <p:sp>
        <p:nvSpPr>
          <p:cNvPr id="1318919" name="Text Box 7"/>
          <p:cNvSpPr txBox="1">
            <a:spLocks noChangeArrowheads="1"/>
          </p:cNvSpPr>
          <p:nvPr/>
        </p:nvSpPr>
        <p:spPr bwMode="auto">
          <a:xfrm>
            <a:off x="990600" y="3048000"/>
            <a:ext cx="5638800" cy="457200"/>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Soils: Texture &amp; Cohesion</a:t>
            </a:r>
          </a:p>
        </p:txBody>
      </p:sp>
      <p:sp>
        <p:nvSpPr>
          <p:cNvPr id="1318920" name="Text Box 8"/>
          <p:cNvSpPr txBox="1">
            <a:spLocks noChangeArrowheads="1"/>
          </p:cNvSpPr>
          <p:nvPr/>
        </p:nvSpPr>
        <p:spPr bwMode="auto">
          <a:xfrm>
            <a:off x="990600" y="3657600"/>
            <a:ext cx="4364038" cy="457200"/>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Vegetation</a:t>
            </a:r>
          </a:p>
        </p:txBody>
      </p:sp>
      <p:sp>
        <p:nvSpPr>
          <p:cNvPr id="1318921" name="Text Box 9"/>
          <p:cNvSpPr txBox="1">
            <a:spLocks noChangeArrowheads="1"/>
          </p:cNvSpPr>
          <p:nvPr/>
        </p:nvSpPr>
        <p:spPr bwMode="auto">
          <a:xfrm>
            <a:off x="990600" y="4267200"/>
            <a:ext cx="7086600" cy="830997"/>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Topography: Slope Steepness &amp; Length, 	basin area, exposure</a:t>
            </a:r>
          </a:p>
        </p:txBody>
      </p:sp>
      <p:sp>
        <p:nvSpPr>
          <p:cNvPr id="1318922" name="Text Box 10"/>
          <p:cNvSpPr txBox="1">
            <a:spLocks noChangeArrowheads="1"/>
          </p:cNvSpPr>
          <p:nvPr/>
        </p:nvSpPr>
        <p:spPr bwMode="auto">
          <a:xfrm>
            <a:off x="990600" y="5181600"/>
            <a:ext cx="7745413" cy="1384995"/>
          </a:xfrm>
          <a:prstGeom prst="rect">
            <a:avLst/>
          </a:prstGeom>
          <a:noFill/>
          <a:ln w="9525">
            <a:noFill/>
            <a:miter lim="800000"/>
            <a:headEnd/>
            <a:tailEnd/>
          </a:ln>
          <a:effectLst/>
        </p:spPr>
        <p:txBody>
          <a:bodyPr>
            <a:spAutoFit/>
          </a:bodyPr>
          <a:lstStyle/>
          <a:p>
            <a:pPr>
              <a:spcBef>
                <a:spcPct val="50000"/>
              </a:spcBef>
              <a:buClr>
                <a:schemeClr val="tx1"/>
              </a:buClr>
              <a:buFontTx/>
              <a:buChar char="•"/>
              <a:defRPr/>
            </a:pPr>
            <a:r>
              <a:rPr lang="en-US" sz="2400" b="1" dirty="0">
                <a:effectLst>
                  <a:outerShdw blurRad="38100" dist="38100" dir="2700000" algn="tl">
                    <a:srgbClr val="000000"/>
                  </a:outerShdw>
                </a:effectLst>
                <a:latin typeface="Tahoma" charset="0"/>
              </a:rPr>
              <a:t> Proximity to off-site resources: natural 	resources, the neighbor’s yard</a:t>
            </a:r>
          </a:p>
          <a:p>
            <a:pPr>
              <a:spcBef>
                <a:spcPct val="50000"/>
              </a:spcBef>
              <a:buClr>
                <a:schemeClr val="tx1"/>
              </a:buClr>
              <a:buFont typeface="Wingdings" pitchFamily="2" charset="2"/>
              <a:buChar char="Ø"/>
              <a:defRPr/>
            </a:pPr>
            <a:endParaRPr lang="en-US" sz="2400" b="1" dirty="0">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839848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89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8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89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89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8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18" grpId="0"/>
      <p:bldP spid="1318919" grpId="0"/>
      <p:bldP spid="1318920" grpId="0"/>
      <p:bldP spid="1318921" grpId="0"/>
      <p:bldP spid="13189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6-28-07 Alaska Hicks\6-28-07 Alaska Hicks 14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l="10732" r="3"/>
          <a:stretch/>
        </p:blipFill>
        <p:spPr bwMode="auto">
          <a:xfrm>
            <a:off x="9525"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20963" name="Rectangle 3"/>
          <p:cNvSpPr>
            <a:spLocks noGrp="1" noChangeArrowheads="1"/>
          </p:cNvSpPr>
          <p:nvPr>
            <p:ph type="title"/>
          </p:nvPr>
        </p:nvSpPr>
        <p:spPr>
          <a:xfrm>
            <a:off x="2057400" y="-5316"/>
            <a:ext cx="7086600" cy="838200"/>
          </a:xfrm>
        </p:spPr>
        <p:txBody>
          <a:bodyPr/>
          <a:lstStyle/>
          <a:p>
            <a:pPr eaLnBrk="1" hangingPunct="1">
              <a:defRPr/>
            </a:pPr>
            <a:r>
              <a:rPr lang="en-US" b="1" dirty="0">
                <a:solidFill>
                  <a:srgbClr val="FFFF00"/>
                </a:solidFill>
              </a:rPr>
              <a:t>….and Consequences</a:t>
            </a:r>
          </a:p>
        </p:txBody>
      </p:sp>
      <p:sp>
        <p:nvSpPr>
          <p:cNvPr id="1320962" name="Text Box 2"/>
          <p:cNvSpPr txBox="1">
            <a:spLocks noGrp="1" noChangeArrowheads="1"/>
          </p:cNvSpPr>
          <p:nvPr>
            <p:ph type="body" sz="half" idx="1"/>
          </p:nvPr>
        </p:nvSpPr>
        <p:spPr>
          <a:xfrm>
            <a:off x="0" y="838200"/>
            <a:ext cx="8305800" cy="6019800"/>
          </a:xfrm>
        </p:spPr>
        <p:txBody>
          <a:bodyPr>
            <a:normAutofit/>
          </a:bodyPr>
          <a:lstStyle/>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Onsite Damage </a:t>
            </a:r>
          </a:p>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Public Perception &amp; Goodwill</a:t>
            </a:r>
          </a:p>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Legal Consequences</a:t>
            </a:r>
          </a:p>
          <a:p>
            <a:pPr marL="168275" indent="0" eaLnBrk="1" hangingPunct="1">
              <a:spcBef>
                <a:spcPct val="30000"/>
              </a:spcBef>
              <a:buClr>
                <a:srgbClr val="FFFF00"/>
              </a:buClr>
              <a:buNone/>
              <a:defRPr/>
            </a:pPr>
            <a:endParaRPr lang="en-US" sz="2800" b="1" dirty="0">
              <a:solidFill>
                <a:srgbClr val="FFFF00"/>
              </a:solidFill>
              <a:effectLst>
                <a:outerShdw blurRad="38100" dist="38100" dir="2700000" algn="tl">
                  <a:srgbClr val="000000">
                    <a:alpha val="43137"/>
                  </a:srgbClr>
                </a:outerShdw>
              </a:effectLst>
            </a:endParaRPr>
          </a:p>
          <a:p>
            <a:pPr marL="568325" indent="-400050" eaLnBrk="1" hangingPunct="1">
              <a:spcBef>
                <a:spcPct val="30000"/>
              </a:spcBef>
              <a:buClr>
                <a:srgbClr val="FFFF00"/>
              </a:buClr>
              <a:buFontTx/>
              <a:buChar char="•"/>
              <a:defRPr/>
            </a:pPr>
            <a:endParaRPr lang="en-US" sz="2800" b="1" dirty="0">
              <a:solidFill>
                <a:srgbClr val="FFFF00"/>
              </a:solidFill>
              <a:effectLst>
                <a:outerShdw blurRad="38100" dist="38100" dir="2700000" algn="tl">
                  <a:srgbClr val="000000">
                    <a:alpha val="43137"/>
                  </a:srgbClr>
                </a:outerShdw>
              </a:effectLst>
            </a:endParaRPr>
          </a:p>
          <a:p>
            <a:pPr marL="568325" indent="-400050" eaLnBrk="1" hangingPunct="1">
              <a:spcBef>
                <a:spcPct val="30000"/>
              </a:spcBef>
              <a:buClr>
                <a:srgbClr val="FFFF00"/>
              </a:buClr>
              <a:buFontTx/>
              <a:buChar char="•"/>
              <a:defRPr/>
            </a:pPr>
            <a:r>
              <a:rPr lang="en-US" sz="2800" b="1" dirty="0">
                <a:solidFill>
                  <a:srgbClr val="FFFF00"/>
                </a:solidFill>
                <a:effectLst>
                  <a:outerShdw blurRad="38100" dist="38100" dir="2700000" algn="tl">
                    <a:srgbClr val="000000">
                      <a:alpha val="43137"/>
                    </a:srgbClr>
                  </a:outerShdw>
                </a:effectLst>
              </a:rPr>
              <a:t>Impacts to Offsite Resources:</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riparian area</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water quality</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stream channel integrity</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aquatic habitat</a:t>
            </a:r>
          </a:p>
          <a:p>
            <a:pPr marL="682625" lvl="1" indent="231775" eaLnBrk="1" hangingPunct="1">
              <a:buClr>
                <a:srgbClr val="FFFF00"/>
              </a:buClr>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community watershed issues 	(i.e. ,flooding)</a:t>
            </a:r>
          </a:p>
          <a:p>
            <a:pPr marL="568325" indent="-400050" eaLnBrk="1" hangingPunct="1">
              <a:spcBef>
                <a:spcPct val="30000"/>
              </a:spcBef>
              <a:defRPr/>
            </a:pP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857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 Don’t Comply?</a:t>
            </a:r>
          </a:p>
        </p:txBody>
      </p:sp>
      <p:sp>
        <p:nvSpPr>
          <p:cNvPr id="3" name="Content Placeholder 2"/>
          <p:cNvSpPr>
            <a:spLocks noGrp="1"/>
          </p:cNvSpPr>
          <p:nvPr>
            <p:ph idx="1"/>
          </p:nvPr>
        </p:nvSpPr>
        <p:spPr/>
        <p:txBody>
          <a:bodyPr/>
          <a:lstStyle/>
          <a:p>
            <a:pPr>
              <a:lnSpc>
                <a:spcPct val="80000"/>
              </a:lnSpc>
            </a:pPr>
            <a:r>
              <a:rPr lang="en-US" sz="2800" dirty="0">
                <a:effectLst>
                  <a:outerShdw blurRad="38100" dist="38100" dir="2700000" algn="tl">
                    <a:srgbClr val="000000">
                      <a:alpha val="43137"/>
                    </a:srgbClr>
                  </a:outerShdw>
                </a:effectLst>
              </a:rPr>
              <a:t>Civil penalties</a:t>
            </a:r>
          </a:p>
          <a:p>
            <a:pPr marL="914400" lvl="1" indent="-457200">
              <a:lnSpc>
                <a:spcPct val="80000"/>
              </a:lnSpc>
            </a:pPr>
            <a:r>
              <a:rPr lang="en-US" sz="2400" dirty="0">
                <a:effectLst>
                  <a:outerShdw blurRad="38100" dist="38100" dir="2700000" algn="tl">
                    <a:srgbClr val="000000">
                      <a:alpha val="43137"/>
                    </a:srgbClr>
                  </a:outerShdw>
                </a:effectLst>
              </a:rPr>
              <a:t>EPA:  $52,414 per day/per violation</a:t>
            </a:r>
          </a:p>
          <a:p>
            <a:pPr marL="914400" lvl="1" indent="-457200">
              <a:lnSpc>
                <a:spcPct val="80000"/>
              </a:lnSpc>
            </a:pPr>
            <a:r>
              <a:rPr lang="en-US" sz="2400" dirty="0">
                <a:effectLst>
                  <a:outerShdw blurRad="38100" dist="38100" dir="2700000" algn="tl">
                    <a:srgbClr val="000000">
                      <a:alpha val="43137"/>
                    </a:srgbClr>
                  </a:outerShdw>
                </a:effectLst>
              </a:rPr>
              <a:t>DEC </a:t>
            </a:r>
            <a:r>
              <a:rPr lang="en-US" sz="2400">
                <a:effectLst>
                  <a:outerShdw blurRad="38100" dist="38100" dir="2700000" algn="tl">
                    <a:srgbClr val="000000">
                      <a:alpha val="43137"/>
                    </a:srgbClr>
                  </a:outerShdw>
                </a:effectLst>
              </a:rPr>
              <a:t>Monetary fines</a:t>
            </a:r>
            <a:endParaRPr lang="en-US" sz="2400" dirty="0">
              <a:effectLst>
                <a:outerShdw blurRad="38100" dist="38100" dir="2700000" algn="tl">
                  <a:srgbClr val="000000">
                    <a:alpha val="43137"/>
                  </a:srgbClr>
                </a:outerShdw>
              </a:effectLst>
            </a:endParaRPr>
          </a:p>
          <a:p>
            <a:pPr>
              <a:lnSpc>
                <a:spcPct val="80000"/>
              </a:lnSpc>
            </a:pPr>
            <a:r>
              <a:rPr lang="en-US" sz="2800" dirty="0">
                <a:effectLst>
                  <a:outerShdw blurRad="38100" dist="38100" dir="2700000" algn="tl">
                    <a:srgbClr val="000000">
                      <a:alpha val="43137"/>
                    </a:srgbClr>
                  </a:outerShdw>
                </a:effectLst>
              </a:rPr>
              <a:t>Stop Work Orders</a:t>
            </a:r>
          </a:p>
          <a:p>
            <a:pPr marL="914400" lvl="1" indent="-457200">
              <a:lnSpc>
                <a:spcPct val="80000"/>
              </a:lnSpc>
            </a:pPr>
            <a:r>
              <a:rPr lang="en-US" sz="2400" dirty="0">
                <a:effectLst>
                  <a:outerShdw blurRad="38100" dist="38100" dir="2700000" algn="tl">
                    <a:srgbClr val="000000">
                      <a:alpha val="43137"/>
                    </a:srgbClr>
                  </a:outerShdw>
                </a:effectLst>
              </a:rPr>
              <a:t>Requires formal notice from Permitting authority</a:t>
            </a:r>
          </a:p>
          <a:p>
            <a:pPr>
              <a:lnSpc>
                <a:spcPct val="80000"/>
              </a:lnSpc>
            </a:pPr>
            <a:r>
              <a:rPr lang="en-US" sz="2800" dirty="0">
                <a:effectLst>
                  <a:outerShdw blurRad="38100" dist="38100" dir="2700000" algn="tl">
                    <a:srgbClr val="000000">
                      <a:alpha val="43137"/>
                    </a:srgbClr>
                  </a:outerShdw>
                </a:effectLst>
              </a:rPr>
              <a:t>Criminal Sanctions</a:t>
            </a:r>
          </a:p>
          <a:p>
            <a:pPr marL="914400" lvl="1" indent="-457200">
              <a:lnSpc>
                <a:spcPct val="80000"/>
              </a:lnSpc>
            </a:pPr>
            <a:r>
              <a:rPr lang="en-US" sz="2400" dirty="0">
                <a:effectLst>
                  <a:outerShdw blurRad="38100" dist="38100" dir="2700000" algn="tl">
                    <a:srgbClr val="000000">
                      <a:alpha val="43137"/>
                    </a:srgbClr>
                  </a:outerShdw>
                </a:effectLst>
              </a:rPr>
              <a:t>If violation knowing &amp; willful, criminal penalties up to $10,000 and possible jail time</a:t>
            </a:r>
          </a:p>
          <a:p>
            <a:pPr>
              <a:lnSpc>
                <a:spcPct val="80000"/>
              </a:lnSpc>
            </a:pPr>
            <a:r>
              <a:rPr lang="en-US" sz="2800" dirty="0">
                <a:effectLst>
                  <a:outerShdw blurRad="38100" dist="38100" dir="2700000" algn="tl">
                    <a:srgbClr val="000000">
                      <a:alpha val="43137"/>
                    </a:srgbClr>
                  </a:outerShdw>
                </a:effectLst>
              </a:rPr>
              <a:t>Citizen Suits</a:t>
            </a:r>
          </a:p>
          <a:p>
            <a:pPr marL="914400" lvl="1" indent="-457200">
              <a:lnSpc>
                <a:spcPct val="80000"/>
              </a:lnSpc>
            </a:pPr>
            <a:r>
              <a:rPr lang="en-US" sz="2400" dirty="0">
                <a:effectLst>
                  <a:outerShdw blurRad="38100" dist="38100" dir="2700000" algn="tl">
                    <a:srgbClr val="000000">
                      <a:alpha val="43137"/>
                    </a:srgbClr>
                  </a:outerShdw>
                </a:effectLst>
              </a:rPr>
              <a:t>Permit noncompliance is violation of Clean Water Act</a:t>
            </a:r>
          </a:p>
          <a:p>
            <a:pPr marL="914400" lvl="1" indent="-457200">
              <a:lnSpc>
                <a:spcPct val="80000"/>
              </a:lnSpc>
            </a:pPr>
            <a:r>
              <a:rPr lang="en-US" sz="2400" dirty="0">
                <a:effectLst>
                  <a:outerShdw blurRad="38100" dist="38100" dir="2700000" algn="tl">
                    <a:srgbClr val="000000">
                      <a:alpha val="43137"/>
                    </a:srgbClr>
                  </a:outerShdw>
                </a:effectLst>
              </a:rPr>
              <a:t>Citizens can use SWPPPs, inspection reports, log entries, and DMRs to sue you</a:t>
            </a:r>
          </a:p>
          <a:p>
            <a:endParaRPr lang="en-US" dirty="0"/>
          </a:p>
        </p:txBody>
      </p:sp>
    </p:spTree>
    <p:extLst>
      <p:ext uri="{BB962C8B-B14F-4D97-AF65-F5344CB8AC3E}">
        <p14:creationId xmlns:p14="http://schemas.microsoft.com/office/powerpoint/2010/main" val="2842941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C01409"/>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7000"/>
                    </a14:imgEffect>
                  </a14:imgLayer>
                </a14:imgProps>
              </a:ext>
              <a:ext uri="{28A0092B-C50C-407E-A947-70E740481C1C}">
                <a14:useLocalDpi xmlns:a14="http://schemas.microsoft.com/office/drawing/2010/main" val="0"/>
              </a:ext>
            </a:extLst>
          </a:blip>
          <a:srcRect l="5040" r="6000" b="12584"/>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3012" name="Rectangle 4"/>
          <p:cNvSpPr>
            <a:spLocks noGrp="1" noChangeArrowheads="1"/>
          </p:cNvSpPr>
          <p:nvPr>
            <p:ph type="title"/>
          </p:nvPr>
        </p:nvSpPr>
        <p:spPr>
          <a:xfrm>
            <a:off x="304800" y="381000"/>
            <a:ext cx="8229600" cy="685800"/>
          </a:xfrm>
        </p:spPr>
        <p:txBody>
          <a:bodyPr>
            <a:normAutofit fontScale="90000"/>
          </a:bodyPr>
          <a:lstStyle/>
          <a:p>
            <a:pPr eaLnBrk="1" hangingPunct="1">
              <a:defRPr/>
            </a:pPr>
            <a:r>
              <a:rPr lang="en-US" b="1" dirty="0">
                <a:solidFill>
                  <a:srgbClr val="FFFF00"/>
                </a:solidFill>
                <a:effectLst>
                  <a:outerShdw blurRad="38100" dist="38100" dir="2700000" algn="tl">
                    <a:srgbClr val="000000">
                      <a:alpha val="43137"/>
                    </a:srgbClr>
                  </a:outerShdw>
                </a:effectLst>
              </a:rPr>
              <a:t>Risk Calculation</a:t>
            </a:r>
          </a:p>
        </p:txBody>
      </p:sp>
      <p:sp>
        <p:nvSpPr>
          <p:cNvPr id="1323014" name="Text Box 6"/>
          <p:cNvSpPr txBox="1">
            <a:spLocks noChangeArrowheads="1"/>
          </p:cNvSpPr>
          <p:nvPr/>
        </p:nvSpPr>
        <p:spPr bwMode="auto">
          <a:xfrm>
            <a:off x="1143000" y="4724400"/>
            <a:ext cx="6553200" cy="1577975"/>
          </a:xfrm>
          <a:prstGeom prst="rect">
            <a:avLst/>
          </a:prstGeom>
          <a:noFill/>
          <a:ln w="25400">
            <a:solidFill>
              <a:srgbClr val="FFFF00"/>
            </a:solidFill>
            <a:miter lim="800000"/>
            <a:headEnd/>
            <a:tailEnd/>
          </a:ln>
          <a:effectLst/>
        </p:spPr>
        <p:txBody>
          <a:bodyPr>
            <a:spAutoFit/>
          </a:bodyPr>
          <a:lstStyle/>
          <a:p>
            <a:pPr marL="400050" indent="-400050">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To calculate risk:</a:t>
            </a:r>
          </a:p>
          <a:p>
            <a:pPr marL="400050" indent="-400050">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Consider probability of negative event</a:t>
            </a:r>
          </a:p>
          <a:p>
            <a:pPr marL="400050" indent="-400050">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Consider consequences of that event</a:t>
            </a:r>
          </a:p>
        </p:txBody>
      </p:sp>
      <p:sp>
        <p:nvSpPr>
          <p:cNvPr id="1323015" name="Text Box 7"/>
          <p:cNvSpPr txBox="1">
            <a:spLocks noChangeArrowheads="1"/>
          </p:cNvSpPr>
          <p:nvPr/>
        </p:nvSpPr>
        <p:spPr bwMode="auto">
          <a:xfrm>
            <a:off x="381000" y="1117600"/>
            <a:ext cx="8382000" cy="3416320"/>
          </a:xfrm>
          <a:prstGeom prst="rect">
            <a:avLst/>
          </a:prstGeom>
          <a:noFill/>
          <a:ln w="9525">
            <a:noFill/>
            <a:miter lim="800000"/>
            <a:headEnd/>
            <a:tailEnd/>
          </a:ln>
          <a:effectLst/>
        </p:spPr>
        <p:txBody>
          <a:bodyPr>
            <a:spAutoFit/>
          </a:bodyPr>
          <a:lstStyle/>
          <a:p>
            <a:pPr>
              <a:buFontTx/>
              <a:buChar char="•"/>
              <a:defRPr/>
            </a:pPr>
            <a:r>
              <a:rPr lang="en-US" sz="2400" b="1" dirty="0">
                <a:solidFill>
                  <a:srgbClr val="FFFF00"/>
                </a:solidFill>
                <a:effectLst>
                  <a:outerShdw blurRad="38100" dist="38100" dir="2700000" algn="tl">
                    <a:srgbClr val="000000">
                      <a:alpha val="43137"/>
                    </a:srgbClr>
                  </a:outerShdw>
                </a:effectLst>
                <a:latin typeface="Tahoma" charset="0"/>
              </a:rPr>
              <a:t> Uncertain in 1 event, Certain over Multiple Events</a:t>
            </a:r>
          </a:p>
          <a:p>
            <a:pPr>
              <a:buFontTx/>
              <a:buChar char="•"/>
              <a:defRPr/>
            </a:pPr>
            <a:r>
              <a:rPr lang="en-US" sz="2400" b="1" dirty="0">
                <a:solidFill>
                  <a:srgbClr val="FFFF00"/>
                </a:solidFill>
                <a:effectLst>
                  <a:outerShdw blurRad="38100" dist="38100" dir="2700000" algn="tl">
                    <a:srgbClr val="000000">
                      <a:alpha val="43137"/>
                    </a:srgbClr>
                  </a:outerShdw>
                </a:effectLst>
                <a:latin typeface="Tahoma" charset="0"/>
              </a:rPr>
              <a:t> There may or may not be a big storm this week –       	but over time there </a:t>
            </a:r>
            <a:r>
              <a:rPr lang="en-US" sz="2400" b="1" u="sng" dirty="0">
                <a:solidFill>
                  <a:srgbClr val="FFFF00"/>
                </a:solidFill>
                <a:effectLst>
                  <a:outerShdw blurRad="38100" dist="38100" dir="2700000" algn="tl">
                    <a:srgbClr val="000000">
                      <a:alpha val="43137"/>
                    </a:srgbClr>
                  </a:outerShdw>
                </a:effectLst>
                <a:latin typeface="Tahoma" charset="0"/>
              </a:rPr>
              <a:t>will</a:t>
            </a:r>
            <a:r>
              <a:rPr lang="en-US" sz="2400" b="1" dirty="0">
                <a:solidFill>
                  <a:srgbClr val="FFFF00"/>
                </a:solidFill>
                <a:effectLst>
                  <a:outerShdw blurRad="38100" dist="38100" dir="2700000" algn="tl">
                    <a:srgbClr val="000000">
                      <a:alpha val="43137"/>
                    </a:srgbClr>
                  </a:outerShdw>
                </a:effectLst>
                <a:latin typeface="Tahoma" charset="0"/>
              </a:rPr>
              <a:t> be a big storm</a:t>
            </a:r>
          </a:p>
          <a:p>
            <a:pPr>
              <a:buFontTx/>
              <a:buChar char="•"/>
              <a:defRPr/>
            </a:pPr>
            <a:endParaRPr lang="en-US" sz="2400" b="1" dirty="0">
              <a:solidFill>
                <a:srgbClr val="FFFF00"/>
              </a:solidFill>
              <a:effectLst>
                <a:outerShdw blurRad="38100" dist="38100" dir="2700000" algn="tl">
                  <a:srgbClr val="000000">
                    <a:alpha val="43137"/>
                  </a:srgbClr>
                </a:outerShdw>
              </a:effectLst>
              <a:latin typeface="Tahoma" charset="0"/>
            </a:endParaRPr>
          </a:p>
          <a:p>
            <a:pPr>
              <a:buFontTx/>
              <a:buChar char="•"/>
              <a:defRPr/>
            </a:pPr>
            <a:endParaRPr lang="en-US" sz="2400" b="1" dirty="0">
              <a:solidFill>
                <a:srgbClr val="FFFF00"/>
              </a:solidFill>
              <a:effectLst>
                <a:outerShdw blurRad="38100" dist="38100" dir="2700000" algn="tl">
                  <a:srgbClr val="000000">
                    <a:alpha val="43137"/>
                  </a:srgbClr>
                </a:outerShdw>
              </a:effectLst>
              <a:latin typeface="Tahoma" charset="0"/>
            </a:endParaRPr>
          </a:p>
          <a:p>
            <a:pPr>
              <a:defRPr/>
            </a:pPr>
            <a:r>
              <a:rPr lang="en-US" b="1" dirty="0">
                <a:solidFill>
                  <a:srgbClr val="FFFF00"/>
                </a:solidFill>
                <a:effectLst>
                  <a:outerShdw blurRad="38100" dist="38100" dir="2700000" algn="tl">
                    <a:srgbClr val="000000">
                      <a:alpha val="43137"/>
                    </a:srgbClr>
                  </a:outerShdw>
                </a:effectLst>
                <a:latin typeface="Tahoma" charset="0"/>
              </a:rPr>
              <a:t> </a:t>
            </a:r>
            <a:r>
              <a:rPr lang="en-US" sz="2400" b="1" dirty="0">
                <a:solidFill>
                  <a:srgbClr val="FFFF00"/>
                </a:solidFill>
                <a:effectLst>
                  <a:outerShdw blurRad="38100" dist="38100" dir="2700000" algn="tl">
                    <a:srgbClr val="000000">
                      <a:alpha val="43137"/>
                    </a:srgbClr>
                  </a:outerShdw>
                </a:effectLst>
                <a:latin typeface="Tahoma" charset="0"/>
              </a:rPr>
              <a:t>Proportional to expected </a:t>
            </a:r>
            <a:r>
              <a:rPr lang="en-US" sz="2400" b="1" i="1" dirty="0">
                <a:solidFill>
                  <a:srgbClr val="FFFF00"/>
                </a:solidFill>
                <a:effectLst>
                  <a:outerShdw blurRad="38100" dist="38100" dir="2700000" algn="tl">
                    <a:srgbClr val="000000">
                      <a:alpha val="43137"/>
                    </a:srgbClr>
                  </a:outerShdw>
                </a:effectLst>
                <a:latin typeface="Tahoma" charset="0"/>
              </a:rPr>
              <a:t>losses</a:t>
            </a:r>
            <a:r>
              <a:rPr lang="en-US" sz="2400" b="1" dirty="0">
                <a:solidFill>
                  <a:srgbClr val="FFFF00"/>
                </a:solidFill>
                <a:effectLst>
                  <a:outerShdw blurRad="38100" dist="38100" dir="2700000" algn="tl">
                    <a:srgbClr val="000000">
                      <a:alpha val="43137"/>
                    </a:srgbClr>
                  </a:outerShdw>
                </a:effectLst>
                <a:latin typeface="Tahoma" charset="0"/>
              </a:rPr>
              <a:t> from an event </a:t>
            </a:r>
            <a:r>
              <a:rPr lang="en-US" sz="2400" b="1" u="sng" dirty="0">
                <a:solidFill>
                  <a:srgbClr val="FFFF00"/>
                </a:solidFill>
                <a:effectLst>
                  <a:outerShdw blurRad="38100" dist="38100" dir="2700000" algn="tl">
                    <a:srgbClr val="000000">
                      <a:alpha val="43137"/>
                    </a:srgbClr>
                  </a:outerShdw>
                </a:effectLst>
                <a:latin typeface="Tahoma" charset="0"/>
              </a:rPr>
              <a:t>and</a:t>
            </a:r>
            <a:r>
              <a:rPr lang="en-US" sz="2400" b="1" dirty="0">
                <a:solidFill>
                  <a:srgbClr val="FFFF00"/>
                </a:solidFill>
                <a:effectLst>
                  <a:outerShdw blurRad="38100" dist="38100" dir="2700000" algn="tl">
                    <a:srgbClr val="000000">
                      <a:alpha val="43137"/>
                    </a:srgbClr>
                  </a:outerShdw>
                </a:effectLst>
                <a:latin typeface="Tahoma" charset="0"/>
              </a:rPr>
              <a:t> 	to </a:t>
            </a:r>
            <a:r>
              <a:rPr lang="en-US" sz="2400" b="1" i="1" dirty="0">
                <a:solidFill>
                  <a:srgbClr val="FFFF00"/>
                </a:solidFill>
                <a:effectLst>
                  <a:outerShdw blurRad="38100" dist="38100" dir="2700000" algn="tl">
                    <a:srgbClr val="000000">
                      <a:alpha val="43137"/>
                    </a:srgbClr>
                  </a:outerShdw>
                </a:effectLst>
                <a:latin typeface="Tahoma" charset="0"/>
              </a:rPr>
              <a:t>probability</a:t>
            </a:r>
            <a:r>
              <a:rPr lang="en-US" sz="2400" b="1" dirty="0">
                <a:solidFill>
                  <a:srgbClr val="FFFF00"/>
                </a:solidFill>
                <a:effectLst>
                  <a:outerShdw blurRad="38100" dist="38100" dir="2700000" algn="tl">
                    <a:srgbClr val="000000">
                      <a:alpha val="43137"/>
                    </a:srgbClr>
                  </a:outerShdw>
                </a:effectLst>
                <a:latin typeface="Tahoma" charset="0"/>
              </a:rPr>
              <a:t> of event</a:t>
            </a:r>
          </a:p>
          <a:p>
            <a:pPr>
              <a:buFontTx/>
              <a:buChar char="•"/>
              <a:defRPr/>
            </a:pPr>
            <a:r>
              <a:rPr lang="en-US" sz="2400" b="1" dirty="0">
                <a:solidFill>
                  <a:srgbClr val="FFFF00"/>
                </a:solidFill>
                <a:effectLst>
                  <a:outerShdw blurRad="38100" dist="38100" dir="2700000" algn="tl">
                    <a:srgbClr val="000000">
                      <a:alpha val="43137"/>
                    </a:srgbClr>
                  </a:outerShdw>
                </a:effectLst>
                <a:latin typeface="Tahoma" charset="0"/>
              </a:rPr>
              <a:t> The harsher the loss and the more likely the event, 	the greater we count the overall risk</a:t>
            </a:r>
            <a:endParaRPr lang="en-US" sz="2400" b="1" dirty="0">
              <a:solidFill>
                <a:prstClr val="white"/>
              </a:solidFill>
              <a:effectLst>
                <a:outerShdw blurRad="38100" dist="38100" dir="2700000" algn="tl">
                  <a:srgbClr val="000000">
                    <a:alpha val="43137"/>
                  </a:srgbClr>
                </a:outerShdw>
              </a:effectLst>
              <a:latin typeface="Tahoma" charset="0"/>
            </a:endParaRPr>
          </a:p>
        </p:txBody>
      </p:sp>
    </p:spTree>
    <p:extLst>
      <p:ext uri="{BB962C8B-B14F-4D97-AF65-F5344CB8AC3E}">
        <p14:creationId xmlns:p14="http://schemas.microsoft.com/office/powerpoint/2010/main" val="270598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30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14" grpId="0" animBg="1"/>
      <p:bldP spid="13230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body" idx="1"/>
          </p:nvPr>
        </p:nvSpPr>
        <p:spPr>
          <a:xfrm>
            <a:off x="30413" y="685800"/>
            <a:ext cx="9113587" cy="1600200"/>
          </a:xfrm>
        </p:spPr>
        <p:txBody>
          <a:bodyPr>
            <a:noAutofit/>
          </a:bodyPr>
          <a:lstStyle/>
          <a:p>
            <a:pPr eaLnBrk="1" hangingPunct="1">
              <a:buClr>
                <a:schemeClr val="tx2"/>
              </a:buClr>
              <a:buFontTx/>
              <a:buChar char="•"/>
              <a:defRPr/>
            </a:pPr>
            <a:r>
              <a:rPr lang="en-US" sz="2800" b="1" dirty="0">
                <a:solidFill>
                  <a:schemeClr val="tx2"/>
                </a:solidFill>
              </a:rPr>
              <a:t>Measuring Risk is Often Difficult</a:t>
            </a:r>
          </a:p>
          <a:p>
            <a:pPr eaLnBrk="1" hangingPunct="1">
              <a:buClr>
                <a:schemeClr val="tx2"/>
              </a:buClr>
              <a:buFontTx/>
              <a:buChar char="•"/>
              <a:defRPr/>
            </a:pPr>
            <a:r>
              <a:rPr lang="en-US" sz="2800" b="1" dirty="0">
                <a:solidFill>
                  <a:schemeClr val="tx2"/>
                </a:solidFill>
              </a:rPr>
              <a:t>Assess Probability by the Frequency of Past Similar Events</a:t>
            </a:r>
          </a:p>
          <a:p>
            <a:pPr eaLnBrk="1" hangingPunct="1">
              <a:buClr>
                <a:schemeClr val="tx2"/>
              </a:buClr>
              <a:buFontTx/>
              <a:buChar char="•"/>
              <a:defRPr/>
            </a:pPr>
            <a:r>
              <a:rPr lang="en-US" sz="2800" b="1" dirty="0">
                <a:solidFill>
                  <a:schemeClr val="tx2"/>
                </a:solidFill>
              </a:rPr>
              <a:t>Rare Events are Hard to Estimate</a:t>
            </a:r>
          </a:p>
        </p:txBody>
      </p:sp>
      <p:sp>
        <p:nvSpPr>
          <p:cNvPr id="1324035" name="Rectangle 3"/>
          <p:cNvSpPr>
            <a:spLocks noGrp="1" noChangeArrowheads="1"/>
          </p:cNvSpPr>
          <p:nvPr>
            <p:ph type="title"/>
          </p:nvPr>
        </p:nvSpPr>
        <p:spPr>
          <a:xfrm>
            <a:off x="304800" y="0"/>
            <a:ext cx="8229600" cy="762000"/>
          </a:xfrm>
        </p:spPr>
        <p:txBody>
          <a:bodyPr/>
          <a:lstStyle/>
          <a:p>
            <a:pPr eaLnBrk="1" hangingPunct="1">
              <a:defRPr/>
            </a:pPr>
            <a:r>
              <a:rPr lang="en-US" b="1" dirty="0">
                <a:solidFill>
                  <a:schemeClr val="tx1"/>
                </a:solidFill>
              </a:rPr>
              <a:t>Risk Issues</a:t>
            </a:r>
          </a:p>
        </p:txBody>
      </p:sp>
      <p:pic>
        <p:nvPicPr>
          <p:cNvPr id="6" name="Picture 2" descr="http://www.wrcc.dri.edu/cgi-bin/cliPrecM.pl?ak3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86110"/>
            <a:ext cx="4556738" cy="1963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66912"/>
            <a:ext cx="4556739" cy="25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8" y="4278145"/>
            <a:ext cx="4536986" cy="257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zimzeke\Desktop\Hoonah pictures\P10009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70" b="35997"/>
          <a:stretch/>
        </p:blipFill>
        <p:spPr bwMode="auto">
          <a:xfrm>
            <a:off x="228600" y="2324116"/>
            <a:ext cx="4191000" cy="178765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5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imzeke\Desktop\Hoonah pictures\P10009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2" y="-5751"/>
            <a:ext cx="9132498" cy="684937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32228" name="Rectangle 4"/>
          <p:cNvSpPr>
            <a:spLocks noGrp="1" noChangeArrowheads="1"/>
          </p:cNvSpPr>
          <p:nvPr>
            <p:ph type="title"/>
          </p:nvPr>
        </p:nvSpPr>
        <p:spPr>
          <a:xfrm>
            <a:off x="304800" y="0"/>
            <a:ext cx="8458200" cy="838200"/>
          </a:xfrm>
        </p:spPr>
        <p:txBody>
          <a:bodyPr/>
          <a:lstStyle/>
          <a:p>
            <a:pPr eaLnBrk="1" hangingPunct="1">
              <a:defRPr/>
            </a:pPr>
            <a:r>
              <a:rPr lang="en-US" b="1" dirty="0">
                <a:solidFill>
                  <a:schemeClr val="bg1"/>
                </a:solidFill>
              </a:rPr>
              <a:t>To Assess Risk :</a:t>
            </a:r>
          </a:p>
        </p:txBody>
      </p:sp>
      <p:sp>
        <p:nvSpPr>
          <p:cNvPr id="1332229" name="Text Box 5"/>
          <p:cNvSpPr txBox="1">
            <a:spLocks noChangeArrowheads="1"/>
          </p:cNvSpPr>
          <p:nvPr/>
        </p:nvSpPr>
        <p:spPr bwMode="auto">
          <a:xfrm>
            <a:off x="76200" y="1500187"/>
            <a:ext cx="8001000" cy="5281613"/>
          </a:xfrm>
          <a:prstGeom prst="rect">
            <a:avLst/>
          </a:prstGeom>
          <a:noFill/>
          <a:ln w="9525">
            <a:noFill/>
            <a:miter lim="800000"/>
            <a:headEnd/>
            <a:tailEnd/>
          </a:ln>
          <a:effectLst/>
        </p:spPr>
        <p:txBody>
          <a:bodyPr>
            <a:spAutoFit/>
          </a:bodyPr>
          <a:lstStyle/>
          <a:p>
            <a:pPr marL="231775" indent="-231775">
              <a:spcBef>
                <a:spcPct val="50000"/>
              </a:spcBef>
              <a:defRPr/>
            </a:pPr>
            <a:r>
              <a:rPr lang="en-US" sz="2800" b="1" dirty="0">
                <a:solidFill>
                  <a:srgbClr val="FFFF00"/>
                </a:solidFill>
                <a:effectLst>
                  <a:outerShdw blurRad="38100" dist="38100" dir="2700000" algn="tl">
                    <a:srgbClr val="000000"/>
                  </a:outerShdw>
                </a:effectLst>
                <a:latin typeface="Tahoma" charset="0"/>
              </a:rPr>
              <a:t>Identify -</a:t>
            </a:r>
          </a:p>
          <a:p>
            <a:pPr marL="231775" indent="-231775">
              <a:spcBef>
                <a:spcPct val="50000"/>
              </a:spcBef>
              <a:buFontTx/>
              <a:buChar char="•"/>
              <a:defRPr/>
            </a:pPr>
            <a:r>
              <a:rPr lang="en-US" sz="2400" b="1" dirty="0">
                <a:solidFill>
                  <a:srgbClr val="FFFF00"/>
                </a:solidFill>
                <a:effectLst>
                  <a:outerShdw blurRad="38100" dist="38100" dir="2700000" algn="tl">
                    <a:srgbClr val="000000"/>
                  </a:outerShdw>
                </a:effectLst>
                <a:latin typeface="Tahoma" charset="0"/>
              </a:rPr>
              <a:t> </a:t>
            </a:r>
            <a:r>
              <a:rPr lang="en-US" sz="2600" b="1" dirty="0">
                <a:solidFill>
                  <a:srgbClr val="FFFF00"/>
                </a:solidFill>
                <a:effectLst>
                  <a:outerShdw blurRad="38100" dist="38100" dir="2700000" algn="tl">
                    <a:srgbClr val="000000"/>
                  </a:outerShdw>
                </a:effectLst>
                <a:latin typeface="Tahoma" charset="0"/>
              </a:rPr>
              <a:t>Sources of Harm &amp; their Erosion Risk Factors</a:t>
            </a:r>
          </a:p>
          <a:p>
            <a:pPr marL="231775" indent="-231775">
              <a:spcBef>
                <a:spcPct val="50000"/>
              </a:spcBef>
              <a:buFontTx/>
              <a:buChar char="•"/>
              <a:defRPr/>
            </a:pPr>
            <a:r>
              <a:rPr lang="en-US" sz="2600" b="1" dirty="0">
                <a:solidFill>
                  <a:srgbClr val="FFFF00"/>
                </a:solidFill>
                <a:effectLst>
                  <a:outerShdw blurRad="38100" dist="38100" dir="2700000" algn="tl">
                    <a:srgbClr val="000000"/>
                  </a:outerShdw>
                </a:effectLst>
                <a:latin typeface="Tahoma" charset="0"/>
              </a:rPr>
              <a:t>Likelihood that Harm Will Occur </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Precipitation Patterns</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Site Conditions</a:t>
            </a:r>
          </a:p>
          <a:p>
            <a:pPr marL="231775" indent="-231775">
              <a:spcBef>
                <a:spcPct val="50000"/>
              </a:spcBef>
              <a:buFontTx/>
              <a:buChar char="•"/>
              <a:defRPr/>
            </a:pPr>
            <a:r>
              <a:rPr lang="en-US" sz="2600" b="1" dirty="0">
                <a:solidFill>
                  <a:srgbClr val="FFFF00"/>
                </a:solidFill>
                <a:effectLst>
                  <a:outerShdw blurRad="38100" dist="38100" dir="2700000" algn="tl">
                    <a:srgbClr val="000000"/>
                  </a:outerShdw>
                </a:effectLst>
                <a:latin typeface="Tahoma" charset="0"/>
              </a:rPr>
              <a:t>The Consequences if Harm </a:t>
            </a:r>
            <a:r>
              <a:rPr lang="en-US" sz="2600" b="1" u="sng" dirty="0">
                <a:solidFill>
                  <a:srgbClr val="FFFF00"/>
                </a:solidFill>
                <a:effectLst>
                  <a:outerShdw blurRad="38100" dist="38100" dir="2700000" algn="tl">
                    <a:srgbClr val="000000"/>
                  </a:outerShdw>
                </a:effectLst>
                <a:latin typeface="Tahoma" charset="0"/>
              </a:rPr>
              <a:t>Does</a:t>
            </a:r>
            <a:r>
              <a:rPr lang="en-US" sz="2600" b="1" dirty="0">
                <a:solidFill>
                  <a:srgbClr val="FFFF00"/>
                </a:solidFill>
                <a:effectLst>
                  <a:outerShdw blurRad="38100" dist="38100" dir="2700000" algn="tl">
                    <a:srgbClr val="000000"/>
                  </a:outerShdw>
                </a:effectLst>
                <a:latin typeface="Tahoma" charset="0"/>
              </a:rPr>
              <a:t> Occur</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Site repairs</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Legal Penalties</a:t>
            </a:r>
          </a:p>
          <a:p>
            <a:pPr marL="509588" lvl="1">
              <a:spcBef>
                <a:spcPct val="50000"/>
              </a:spcBef>
              <a:buFont typeface="Wingdings" pitchFamily="2" charset="2"/>
              <a:buChar char="§"/>
              <a:defRPr/>
            </a:pPr>
            <a:r>
              <a:rPr lang="en-US" sz="2600" b="1" dirty="0">
                <a:solidFill>
                  <a:srgbClr val="FFFF00"/>
                </a:solidFill>
                <a:effectLst>
                  <a:outerShdw blurRad="38100" dist="38100" dir="2700000" algn="tl">
                    <a:srgbClr val="000000"/>
                  </a:outerShdw>
                </a:effectLst>
                <a:latin typeface="Tahoma" charset="0"/>
              </a:rPr>
              <a:t> Off-site Repair/Mitigation</a:t>
            </a:r>
          </a:p>
        </p:txBody>
      </p:sp>
      <p:sp>
        <p:nvSpPr>
          <p:cNvPr id="2" name="TextBox 1"/>
          <p:cNvSpPr txBox="1"/>
          <p:nvPr/>
        </p:nvSpPr>
        <p:spPr>
          <a:xfrm>
            <a:off x="8140943" y="6412468"/>
            <a:ext cx="926857" cy="369332"/>
          </a:xfrm>
          <a:prstGeom prst="rect">
            <a:avLst/>
          </a:prstGeom>
          <a:noFill/>
        </p:spPr>
        <p:txBody>
          <a:bodyPr wrap="none" rtlCol="0">
            <a:spAutoFit/>
          </a:bodyPr>
          <a:lstStyle/>
          <a:p>
            <a:r>
              <a:rPr lang="en-US" dirty="0"/>
              <a:t>Hoonah</a:t>
            </a:r>
          </a:p>
        </p:txBody>
      </p:sp>
    </p:spTree>
    <p:extLst>
      <p:ext uri="{BB962C8B-B14F-4D97-AF65-F5344CB8AC3E}">
        <p14:creationId xmlns:p14="http://schemas.microsoft.com/office/powerpoint/2010/main" val="472005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1951</TotalTime>
  <Words>2494</Words>
  <Application>Microsoft Macintosh PowerPoint</Application>
  <PresentationFormat>On-screen Show (4:3)</PresentationFormat>
  <Paragraphs>329</Paragraphs>
  <Slides>34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Comic Sans MS</vt:lpstr>
      <vt:lpstr>Symbol</vt:lpstr>
      <vt:lpstr>Tahoma</vt:lpstr>
      <vt:lpstr>Times New Roman</vt:lpstr>
      <vt:lpstr>Wingdings</vt:lpstr>
      <vt:lpstr>Office Theme</vt:lpstr>
      <vt:lpstr>1_Office Theme</vt:lpstr>
      <vt:lpstr>PowerPoint Presentation</vt:lpstr>
      <vt:lpstr>A Strategic Approach to Erosion Control Planning</vt:lpstr>
      <vt:lpstr>What is Risk?</vt:lpstr>
      <vt:lpstr>Erosion Control is all about Risk…</vt:lpstr>
      <vt:lpstr>….and Consequences</vt:lpstr>
      <vt:lpstr>What If I Don’t Comply?</vt:lpstr>
      <vt:lpstr>Risk Calculation</vt:lpstr>
      <vt:lpstr>Risk Issues</vt:lpstr>
      <vt:lpstr>To Assess Risk :</vt:lpstr>
      <vt:lpstr>Managing Risk</vt:lpstr>
      <vt:lpstr>Managing Risk</vt:lpstr>
      <vt:lpstr>Managing Risk</vt:lpstr>
      <vt:lpstr>Risk Responses</vt:lpstr>
      <vt:lpstr>Accepting Risk Consequences</vt:lpstr>
      <vt:lpstr>PowerPoint Presentation</vt:lpstr>
      <vt:lpstr>Risk Management is a Continuous Process</vt:lpstr>
      <vt:lpstr>Risk Summary</vt:lpstr>
      <vt:lpstr>To Manage Risk</vt:lpstr>
      <vt:lpstr>Stormwater Pollution Prevention Plan</vt:lpstr>
      <vt:lpstr>Revised Universal Soil Loss Equation (R.U.S.L.E.)</vt:lpstr>
      <vt:lpstr>R.U.S.L.E. Example: Focus on Slope</vt:lpstr>
      <vt:lpstr>A = R x K x LS x C x P</vt:lpstr>
      <vt:lpstr>Cover Factors      C</vt:lpstr>
      <vt:lpstr>A = R x K x LS x C x P</vt:lpstr>
      <vt:lpstr>PowerPoint Presentation</vt:lpstr>
      <vt:lpstr>PowerPoint Presentation</vt:lpstr>
      <vt:lpstr>Erosion Risk Summary</vt:lpstr>
      <vt:lpstr>PowerPoint Presentation</vt:lpstr>
      <vt:lpstr>PowerPoint Presentation</vt:lpstr>
      <vt:lpstr>PowerPoint Presentation</vt:lpstr>
      <vt:lpstr>PowerPoint Presentation</vt:lpstr>
      <vt:lpstr>PowerPoint Presentation</vt:lpstr>
      <vt:lpstr>MANAGE THE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Managment</dc:title>
  <dc:creator>zimzeke</dc:creator>
  <cp:lastModifiedBy>Katrina Paul</cp:lastModifiedBy>
  <cp:revision>56</cp:revision>
  <dcterms:created xsi:type="dcterms:W3CDTF">2006-08-16T00:00:00Z</dcterms:created>
  <dcterms:modified xsi:type="dcterms:W3CDTF">2022-01-24T21:33:58Z</dcterms:modified>
</cp:coreProperties>
</file>