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 id="2147483698" r:id="rId3"/>
    <p:sldMasterId id="2147483710" r:id="rId4"/>
    <p:sldMasterId id="2147483746" r:id="rId5"/>
  </p:sldMasterIdLst>
  <p:notesMasterIdLst>
    <p:notesMasterId r:id="rId87"/>
  </p:notesMasterIdLst>
  <p:sldIdLst>
    <p:sldId id="257" r:id="rId6"/>
    <p:sldId id="359" r:id="rId7"/>
    <p:sldId id="262" r:id="rId8"/>
    <p:sldId id="584" r:id="rId9"/>
    <p:sldId id="585" r:id="rId10"/>
    <p:sldId id="341" r:id="rId11"/>
    <p:sldId id="331" r:id="rId12"/>
    <p:sldId id="586" r:id="rId13"/>
    <p:sldId id="587" r:id="rId14"/>
    <p:sldId id="345" r:id="rId15"/>
    <p:sldId id="346" r:id="rId16"/>
    <p:sldId id="354" r:id="rId17"/>
    <p:sldId id="368" r:id="rId18"/>
    <p:sldId id="369" r:id="rId19"/>
    <p:sldId id="383" r:id="rId20"/>
    <p:sldId id="382" r:id="rId21"/>
    <p:sldId id="370" r:id="rId22"/>
    <p:sldId id="371" r:id="rId23"/>
    <p:sldId id="372" r:id="rId24"/>
    <p:sldId id="373" r:id="rId25"/>
    <p:sldId id="374" r:id="rId26"/>
    <p:sldId id="388" r:id="rId27"/>
    <p:sldId id="375" r:id="rId28"/>
    <p:sldId id="376" r:id="rId29"/>
    <p:sldId id="377" r:id="rId30"/>
    <p:sldId id="378" r:id="rId31"/>
    <p:sldId id="379" r:id="rId32"/>
    <p:sldId id="380" r:id="rId33"/>
    <p:sldId id="381" r:id="rId34"/>
    <p:sldId id="348" r:id="rId35"/>
    <p:sldId id="272" r:id="rId36"/>
    <p:sldId id="273" r:id="rId37"/>
    <p:sldId id="274" r:id="rId38"/>
    <p:sldId id="344" r:id="rId39"/>
    <p:sldId id="275" r:id="rId40"/>
    <p:sldId id="259" r:id="rId41"/>
    <p:sldId id="391" r:id="rId42"/>
    <p:sldId id="390" r:id="rId43"/>
    <p:sldId id="362" r:id="rId44"/>
    <p:sldId id="278" r:id="rId45"/>
    <p:sldId id="326" r:id="rId46"/>
    <p:sldId id="260" r:id="rId47"/>
    <p:sldId id="327" r:id="rId48"/>
    <p:sldId id="329" r:id="rId49"/>
    <p:sldId id="322" r:id="rId50"/>
    <p:sldId id="324" r:id="rId51"/>
    <p:sldId id="316" r:id="rId52"/>
    <p:sldId id="284" r:id="rId53"/>
    <p:sldId id="285" r:id="rId54"/>
    <p:sldId id="397" r:id="rId55"/>
    <p:sldId id="392" r:id="rId56"/>
    <p:sldId id="325" r:id="rId57"/>
    <p:sldId id="588" r:id="rId58"/>
    <p:sldId id="343" r:id="rId59"/>
    <p:sldId id="363" r:id="rId60"/>
    <p:sldId id="288" r:id="rId61"/>
    <p:sldId id="289" r:id="rId62"/>
    <p:sldId id="290" r:id="rId63"/>
    <p:sldId id="583" r:id="rId64"/>
    <p:sldId id="292" r:id="rId65"/>
    <p:sldId id="296" r:id="rId66"/>
    <p:sldId id="294" r:id="rId67"/>
    <p:sldId id="297" r:id="rId68"/>
    <p:sldId id="298" r:id="rId69"/>
    <p:sldId id="299" r:id="rId70"/>
    <p:sldId id="394" r:id="rId71"/>
    <p:sldId id="357" r:id="rId72"/>
    <p:sldId id="358" r:id="rId73"/>
    <p:sldId id="300" r:id="rId74"/>
    <p:sldId id="301" r:id="rId75"/>
    <p:sldId id="302" r:id="rId76"/>
    <p:sldId id="364" r:id="rId77"/>
    <p:sldId id="303" r:id="rId78"/>
    <p:sldId id="398" r:id="rId79"/>
    <p:sldId id="305" r:id="rId80"/>
    <p:sldId id="306" r:id="rId81"/>
    <p:sldId id="307" r:id="rId82"/>
    <p:sldId id="308" r:id="rId83"/>
    <p:sldId id="309" r:id="rId84"/>
    <p:sldId id="310" r:id="rId85"/>
    <p:sldId id="312"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309144-36BD-C9E6-FC40-38243CA61D92}" name="Guest User" initials="GU" userId="S::urn:spo:tenantanon#5a6dc059-5067-416e-af81-4b579d9003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00CC"/>
    <a:srgbClr val="550B1B"/>
    <a:srgbClr val="8E5508"/>
    <a:srgbClr val="995B09"/>
    <a:srgbClr val="700E23"/>
    <a:srgbClr val="2117E7"/>
    <a:srgbClr val="75A4DD"/>
    <a:srgbClr val="621C30"/>
    <a:srgbClr val="1204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F4F5F7-2ECF-2E9A-3581-02DDB2A418F4}" v="6" dt="2026-07-13T21:30:26.0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85781" autoAdjust="0"/>
  </p:normalViewPr>
  <p:slideViewPr>
    <p:cSldViewPr>
      <p:cViewPr varScale="1">
        <p:scale>
          <a:sx n="54" d="100"/>
          <a:sy n="54" d="100"/>
        </p:scale>
        <p:origin x="52" y="44"/>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2443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5.xml"/><Relationship Id="rId90" Type="http://schemas.openxmlformats.org/officeDocument/2006/relationships/theme" Target="theme/theme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microsoft.com/office/2016/11/relationships/changesInfo" Target="changesInfos/changesInfo1.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notesMaster" Target="notesMasters/notesMaster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5a6dc059-5067-416e-af81-4b579d900323::" providerId="AD" clId="Web-{A96B7F5A-93F2-84FC-B826-985FFA101D82}"/>
    <pc:docChg chg="delSld modSld">
      <pc:chgData name="Guest User" userId="S::urn:spo:tenantanon#5a6dc059-5067-416e-af81-4b579d900323::" providerId="AD" clId="Web-{A96B7F5A-93F2-84FC-B826-985FFA101D82}" dt="2026-07-10T19:01:57.969" v="246" actId="1076"/>
      <pc:docMkLst>
        <pc:docMk/>
      </pc:docMkLst>
      <pc:sldChg chg="addSp delSp modSp">
        <pc:chgData name="Guest User" userId="S::urn:spo:tenantanon#5a6dc059-5067-416e-af81-4b579d900323::" providerId="AD" clId="Web-{A96B7F5A-93F2-84FC-B826-985FFA101D82}" dt="2026-07-10T18:15:03.311" v="149" actId="14100"/>
        <pc:sldMkLst>
          <pc:docMk/>
          <pc:sldMk cId="0" sldId="274"/>
        </pc:sldMkLst>
        <pc:spChg chg="mod">
          <ac:chgData name="Guest User" userId="S::urn:spo:tenantanon#5a6dc059-5067-416e-af81-4b579d900323::" providerId="AD" clId="Web-{A96B7F5A-93F2-84FC-B826-985FFA101D82}" dt="2026-07-10T18:14:53.186" v="147" actId="1076"/>
          <ac:spMkLst>
            <pc:docMk/>
            <pc:sldMk cId="0" sldId="274"/>
            <ac:spMk id="23555" creationId="{00000000-0000-0000-0000-000000000000}"/>
          </ac:spMkLst>
        </pc:spChg>
        <pc:picChg chg="add mod">
          <ac:chgData name="Guest User" userId="S::urn:spo:tenantanon#5a6dc059-5067-416e-af81-4b579d900323::" providerId="AD" clId="Web-{A96B7F5A-93F2-84FC-B826-985FFA101D82}" dt="2026-07-10T18:15:03.311" v="149" actId="14100"/>
          <ac:picMkLst>
            <pc:docMk/>
            <pc:sldMk cId="0" sldId="274"/>
            <ac:picMk id="2" creationId="{1727932E-9436-772A-274E-53F80B8A9666}"/>
          </ac:picMkLst>
        </pc:picChg>
        <pc:picChg chg="mod">
          <ac:chgData name="Guest User" userId="S::urn:spo:tenantanon#5a6dc059-5067-416e-af81-4b579d900323::" providerId="AD" clId="Web-{A96B7F5A-93F2-84FC-B826-985FFA101D82}" dt="2026-07-10T18:14:58.123" v="148" actId="1076"/>
          <ac:picMkLst>
            <pc:docMk/>
            <pc:sldMk cId="0" sldId="274"/>
            <ac:picMk id="1026" creationId="{00000000-0000-0000-0000-000000000000}"/>
          </ac:picMkLst>
        </pc:picChg>
      </pc:sldChg>
      <pc:sldChg chg="modSp">
        <pc:chgData name="Guest User" userId="S::urn:spo:tenantanon#5a6dc059-5067-416e-af81-4b579d900323::" providerId="AD" clId="Web-{A96B7F5A-93F2-84FC-B826-985FFA101D82}" dt="2026-07-10T18:53:26.501" v="223" actId="20577"/>
        <pc:sldMkLst>
          <pc:docMk/>
          <pc:sldMk cId="0" sldId="278"/>
        </pc:sldMkLst>
        <pc:spChg chg="mod">
          <ac:chgData name="Guest User" userId="S::urn:spo:tenantanon#5a6dc059-5067-416e-af81-4b579d900323::" providerId="AD" clId="Web-{A96B7F5A-93F2-84FC-B826-985FFA101D82}" dt="2026-07-10T18:53:26.501" v="223" actId="20577"/>
          <ac:spMkLst>
            <pc:docMk/>
            <pc:sldMk cId="0" sldId="278"/>
            <ac:spMk id="7" creationId="{00000000-0000-0000-0000-000000000000}"/>
          </ac:spMkLst>
        </pc:spChg>
      </pc:sldChg>
      <pc:sldChg chg="modSp">
        <pc:chgData name="Guest User" userId="S::urn:spo:tenantanon#5a6dc059-5067-416e-af81-4b579d900323::" providerId="AD" clId="Web-{A96B7F5A-93F2-84FC-B826-985FFA101D82}" dt="2026-07-10T18:17:57.687" v="175" actId="20577"/>
        <pc:sldMkLst>
          <pc:docMk/>
          <pc:sldMk cId="0" sldId="289"/>
        </pc:sldMkLst>
        <pc:spChg chg="mod">
          <ac:chgData name="Guest User" userId="S::urn:spo:tenantanon#5a6dc059-5067-416e-af81-4b579d900323::" providerId="AD" clId="Web-{A96B7F5A-93F2-84FC-B826-985FFA101D82}" dt="2026-07-10T18:17:57.687" v="175" actId="20577"/>
          <ac:spMkLst>
            <pc:docMk/>
            <pc:sldMk cId="0" sldId="289"/>
            <ac:spMk id="2" creationId="{CA41C39F-CCA7-4DFD-8C2C-D431BDC2FB96}"/>
          </ac:spMkLst>
        </pc:spChg>
      </pc:sldChg>
      <pc:sldChg chg="modSp">
        <pc:chgData name="Guest User" userId="S::urn:spo:tenantanon#5a6dc059-5067-416e-af81-4b579d900323::" providerId="AD" clId="Web-{A96B7F5A-93F2-84FC-B826-985FFA101D82}" dt="2026-07-10T18:56:14.969" v="237" actId="1076"/>
        <pc:sldMkLst>
          <pc:docMk/>
          <pc:sldMk cId="0" sldId="325"/>
        </pc:sldMkLst>
        <pc:spChg chg="mod">
          <ac:chgData name="Guest User" userId="S::urn:spo:tenantanon#5a6dc059-5067-416e-af81-4b579d900323::" providerId="AD" clId="Web-{A96B7F5A-93F2-84FC-B826-985FFA101D82}" dt="2026-07-10T18:56:14.969" v="237" actId="1076"/>
          <ac:spMkLst>
            <pc:docMk/>
            <pc:sldMk cId="0" sldId="325"/>
            <ac:spMk id="43010" creationId="{00000000-0000-0000-0000-000000000000}"/>
          </ac:spMkLst>
        </pc:spChg>
        <pc:spChg chg="mod">
          <ac:chgData name="Guest User" userId="S::urn:spo:tenantanon#5a6dc059-5067-416e-af81-4b579d900323::" providerId="AD" clId="Web-{A96B7F5A-93F2-84FC-B826-985FFA101D82}" dt="2026-07-10T18:56:01.298" v="234" actId="1076"/>
          <ac:spMkLst>
            <pc:docMk/>
            <pc:sldMk cId="0" sldId="325"/>
            <ac:spMk id="43012" creationId="{00000000-0000-0000-0000-000000000000}"/>
          </ac:spMkLst>
        </pc:spChg>
        <pc:picChg chg="mod">
          <ac:chgData name="Guest User" userId="S::urn:spo:tenantanon#5a6dc059-5067-416e-af81-4b579d900323::" providerId="AD" clId="Web-{A96B7F5A-93F2-84FC-B826-985FFA101D82}" dt="2026-07-10T18:56:08.251" v="236" actId="1076"/>
          <ac:picMkLst>
            <pc:docMk/>
            <pc:sldMk cId="0" sldId="325"/>
            <ac:picMk id="4098" creationId="{00000000-0000-0000-0000-000000000000}"/>
          </ac:picMkLst>
        </pc:picChg>
      </pc:sldChg>
      <pc:sldChg chg="addSp delSp modSp">
        <pc:chgData name="Guest User" userId="S::urn:spo:tenantanon#5a6dc059-5067-416e-af81-4b579d900323::" providerId="AD" clId="Web-{A96B7F5A-93F2-84FC-B826-985FFA101D82}" dt="2026-07-10T19:01:57.969" v="246" actId="1076"/>
        <pc:sldMkLst>
          <pc:docMk/>
          <pc:sldMk cId="1383233366" sldId="357"/>
        </pc:sldMkLst>
        <pc:spChg chg="mod">
          <ac:chgData name="Guest User" userId="S::urn:spo:tenantanon#5a6dc059-5067-416e-af81-4b579d900323::" providerId="AD" clId="Web-{A96B7F5A-93F2-84FC-B826-985FFA101D82}" dt="2026-07-10T19:01:57.969" v="246" actId="1076"/>
          <ac:spMkLst>
            <pc:docMk/>
            <pc:sldMk cId="1383233366" sldId="357"/>
            <ac:spMk id="6" creationId="{00000000-0000-0000-0000-000000000000}"/>
          </ac:spMkLst>
        </pc:spChg>
        <pc:picChg chg="add mod">
          <ac:chgData name="Guest User" userId="S::urn:spo:tenantanon#5a6dc059-5067-416e-af81-4b579d900323::" providerId="AD" clId="Web-{A96B7F5A-93F2-84FC-B826-985FFA101D82}" dt="2026-07-10T19:01:54.438" v="245" actId="14100"/>
          <ac:picMkLst>
            <pc:docMk/>
            <pc:sldMk cId="1383233366" sldId="357"/>
            <ac:picMk id="3" creationId="{9712ED82-2B0E-54D2-3887-03951DA551A0}"/>
          </ac:picMkLst>
        </pc:picChg>
      </pc:sldChg>
      <pc:sldChg chg="modSp">
        <pc:chgData name="Guest User" userId="S::urn:spo:tenantanon#5a6dc059-5067-416e-af81-4b579d900323::" providerId="AD" clId="Web-{A96B7F5A-93F2-84FC-B826-985FFA101D82}" dt="2026-07-10T18:16:49.749" v="170" actId="1076"/>
        <pc:sldMkLst>
          <pc:docMk/>
          <pc:sldMk cId="757154327" sldId="362"/>
        </pc:sldMkLst>
        <pc:spChg chg="mod">
          <ac:chgData name="Guest User" userId="S::urn:spo:tenantanon#5a6dc059-5067-416e-af81-4b579d900323::" providerId="AD" clId="Web-{A96B7F5A-93F2-84FC-B826-985FFA101D82}" dt="2026-07-10T18:16:49.749" v="170" actId="1076"/>
          <ac:spMkLst>
            <pc:docMk/>
            <pc:sldMk cId="757154327" sldId="362"/>
            <ac:spMk id="2" creationId="{00000000-0000-0000-0000-000000000000}"/>
          </ac:spMkLst>
        </pc:spChg>
      </pc:sldChg>
      <pc:sldChg chg="addSp delSp modSp">
        <pc:chgData name="Guest User" userId="S::urn:spo:tenantanon#5a6dc059-5067-416e-af81-4b579d900323::" providerId="AD" clId="Web-{A96B7F5A-93F2-84FC-B826-985FFA101D82}" dt="2026-07-10T16:29:13.420" v="42" actId="1076"/>
        <pc:sldMkLst>
          <pc:docMk/>
          <pc:sldMk cId="1763665706" sldId="369"/>
        </pc:sldMkLst>
        <pc:spChg chg="mod">
          <ac:chgData name="Guest User" userId="S::urn:spo:tenantanon#5a6dc059-5067-416e-af81-4b579d900323::" providerId="AD" clId="Web-{A96B7F5A-93F2-84FC-B826-985FFA101D82}" dt="2026-07-10T16:28:50.811" v="40" actId="1076"/>
          <ac:spMkLst>
            <pc:docMk/>
            <pc:sldMk cId="1763665706" sldId="369"/>
            <ac:spMk id="3" creationId="{00000000-0000-0000-0000-000000000000}"/>
          </ac:spMkLst>
        </pc:spChg>
        <pc:spChg chg="mod">
          <ac:chgData name="Guest User" userId="S::urn:spo:tenantanon#5a6dc059-5067-416e-af81-4b579d900323::" providerId="AD" clId="Web-{A96B7F5A-93F2-84FC-B826-985FFA101D82}" dt="2026-07-10T16:28:55.029" v="41" actId="1076"/>
          <ac:spMkLst>
            <pc:docMk/>
            <pc:sldMk cId="1763665706" sldId="369"/>
            <ac:spMk id="11" creationId="{B5186396-3C24-44DF-A048-781488F9F6DA}"/>
          </ac:spMkLst>
        </pc:spChg>
        <pc:spChg chg="mod">
          <ac:chgData name="Guest User" userId="S::urn:spo:tenantanon#5a6dc059-5067-416e-af81-4b579d900323::" providerId="AD" clId="Web-{A96B7F5A-93F2-84FC-B826-985FFA101D82}" dt="2026-07-10T16:29:13.420" v="42" actId="1076"/>
          <ac:spMkLst>
            <pc:docMk/>
            <pc:sldMk cId="1763665706" sldId="369"/>
            <ac:spMk id="12" creationId="{E3938D3F-B038-40D4-B700-8185F2840B97}"/>
          </ac:spMkLst>
        </pc:spChg>
        <pc:picChg chg="add mod">
          <ac:chgData name="Guest User" userId="S::urn:spo:tenantanon#5a6dc059-5067-416e-af81-4b579d900323::" providerId="AD" clId="Web-{A96B7F5A-93F2-84FC-B826-985FFA101D82}" dt="2026-07-10T16:28:33.795" v="37" actId="14100"/>
          <ac:picMkLst>
            <pc:docMk/>
            <pc:sldMk cId="1763665706" sldId="369"/>
            <ac:picMk id="4" creationId="{52B7006E-490A-CC24-0D26-E0DCCC6FC9A5}"/>
          </ac:picMkLst>
        </pc:picChg>
        <pc:picChg chg="mod">
          <ac:chgData name="Guest User" userId="S::urn:spo:tenantanon#5a6dc059-5067-416e-af81-4b579d900323::" providerId="AD" clId="Web-{A96B7F5A-93F2-84FC-B826-985FFA101D82}" dt="2026-07-10T16:28:42.733" v="39" actId="1076"/>
          <ac:picMkLst>
            <pc:docMk/>
            <pc:sldMk cId="1763665706" sldId="369"/>
            <ac:picMk id="1026" creationId="{DBE05B77-F9AF-4068-BD32-458F66375A86}"/>
          </ac:picMkLst>
        </pc:picChg>
      </pc:sldChg>
      <pc:sldChg chg="modSp">
        <pc:chgData name="Guest User" userId="S::urn:spo:tenantanon#5a6dc059-5067-416e-af81-4b579d900323::" providerId="AD" clId="Web-{A96B7F5A-93F2-84FC-B826-985FFA101D82}" dt="2026-07-10T16:36:51.088" v="105" actId="20577"/>
        <pc:sldMkLst>
          <pc:docMk/>
          <pc:sldMk cId="3574522991" sldId="371"/>
        </pc:sldMkLst>
        <pc:spChg chg="mod">
          <ac:chgData name="Guest User" userId="S::urn:spo:tenantanon#5a6dc059-5067-416e-af81-4b579d900323::" providerId="AD" clId="Web-{A96B7F5A-93F2-84FC-B826-985FFA101D82}" dt="2026-07-10T16:36:51.088" v="105" actId="20577"/>
          <ac:spMkLst>
            <pc:docMk/>
            <pc:sldMk cId="3574522991" sldId="371"/>
            <ac:spMk id="3" creationId="{00000000-0000-0000-0000-000000000000}"/>
          </ac:spMkLst>
        </pc:spChg>
      </pc:sldChg>
      <pc:sldChg chg="addSp delSp modSp">
        <pc:chgData name="Guest User" userId="S::urn:spo:tenantanon#5a6dc059-5067-416e-af81-4b579d900323::" providerId="AD" clId="Web-{A96B7F5A-93F2-84FC-B826-985FFA101D82}" dt="2026-07-10T16:54:47.843" v="130" actId="1076"/>
        <pc:sldMkLst>
          <pc:docMk/>
          <pc:sldMk cId="1770410999" sldId="379"/>
        </pc:sldMkLst>
        <pc:spChg chg="mod">
          <ac:chgData name="Guest User" userId="S::urn:spo:tenantanon#5a6dc059-5067-416e-af81-4b579d900323::" providerId="AD" clId="Web-{A96B7F5A-93F2-84FC-B826-985FFA101D82}" dt="2026-07-10T16:53:21.047" v="115" actId="1076"/>
          <ac:spMkLst>
            <pc:docMk/>
            <pc:sldMk cId="1770410999" sldId="379"/>
            <ac:spMk id="3" creationId="{00000000-0000-0000-0000-000000000000}"/>
          </ac:spMkLst>
        </pc:spChg>
        <pc:picChg chg="add mod">
          <ac:chgData name="Guest User" userId="S::urn:spo:tenantanon#5a6dc059-5067-416e-af81-4b579d900323::" providerId="AD" clId="Web-{A96B7F5A-93F2-84FC-B826-985FFA101D82}" dt="2026-07-10T16:54:47.843" v="130" actId="1076"/>
          <ac:picMkLst>
            <pc:docMk/>
            <pc:sldMk cId="1770410999" sldId="379"/>
            <ac:picMk id="4" creationId="{BA509201-245E-6B14-A15E-334A7CF4F5BF}"/>
          </ac:picMkLst>
        </pc:picChg>
        <pc:picChg chg="mod">
          <ac:chgData name="Guest User" userId="S::urn:spo:tenantanon#5a6dc059-5067-416e-af81-4b579d900323::" providerId="AD" clId="Web-{A96B7F5A-93F2-84FC-B826-985FFA101D82}" dt="2026-07-10T16:53:22.969" v="116" actId="1076"/>
          <ac:picMkLst>
            <pc:docMk/>
            <pc:sldMk cId="1770410999" sldId="379"/>
            <ac:picMk id="5" creationId="{00000000-0000-0000-0000-000000000000}"/>
          </ac:picMkLst>
        </pc:picChg>
      </pc:sldChg>
      <pc:sldChg chg="addSp delSp modSp">
        <pc:chgData name="Guest User" userId="S::urn:spo:tenantanon#5a6dc059-5067-416e-af81-4b579d900323::" providerId="AD" clId="Web-{A96B7F5A-93F2-84FC-B826-985FFA101D82}" dt="2026-07-10T16:55:58.499" v="136" actId="1076"/>
        <pc:sldMkLst>
          <pc:docMk/>
          <pc:sldMk cId="148560024" sldId="380"/>
        </pc:sldMkLst>
        <pc:spChg chg="mod">
          <ac:chgData name="Guest User" userId="S::urn:spo:tenantanon#5a6dc059-5067-416e-af81-4b579d900323::" providerId="AD" clId="Web-{A96B7F5A-93F2-84FC-B826-985FFA101D82}" dt="2026-07-10T16:55:53.421" v="135" actId="14100"/>
          <ac:spMkLst>
            <pc:docMk/>
            <pc:sldMk cId="148560024" sldId="380"/>
            <ac:spMk id="2" creationId="{00000000-0000-0000-0000-000000000000}"/>
          </ac:spMkLst>
        </pc:spChg>
        <pc:spChg chg="mod">
          <ac:chgData name="Guest User" userId="S::urn:spo:tenantanon#5a6dc059-5067-416e-af81-4b579d900323::" providerId="AD" clId="Web-{A96B7F5A-93F2-84FC-B826-985FFA101D82}" dt="2026-07-10T16:55:58.499" v="136" actId="1076"/>
          <ac:spMkLst>
            <pc:docMk/>
            <pc:sldMk cId="148560024" sldId="380"/>
            <ac:spMk id="3" creationId="{00000000-0000-0000-0000-000000000000}"/>
          </ac:spMkLst>
        </pc:spChg>
        <pc:picChg chg="add mod">
          <ac:chgData name="Guest User" userId="S::urn:spo:tenantanon#5a6dc059-5067-416e-af81-4b579d900323::" providerId="AD" clId="Web-{A96B7F5A-93F2-84FC-B826-985FFA101D82}" dt="2026-07-10T16:55:43.015" v="133" actId="1076"/>
          <ac:picMkLst>
            <pc:docMk/>
            <pc:sldMk cId="148560024" sldId="380"/>
            <ac:picMk id="4" creationId="{52BD084E-0CA9-BFC4-B741-BDA244765D7C}"/>
          </ac:picMkLst>
        </pc:picChg>
      </pc:sldChg>
      <pc:sldChg chg="addSp delSp modSp">
        <pc:chgData name="Guest User" userId="S::urn:spo:tenantanon#5a6dc059-5067-416e-af81-4b579d900323::" providerId="AD" clId="Web-{A96B7F5A-93F2-84FC-B826-985FFA101D82}" dt="2026-07-10T18:49:28.814" v="193" actId="1076"/>
        <pc:sldMkLst>
          <pc:docMk/>
          <pc:sldMk cId="975732861" sldId="382"/>
        </pc:sldMkLst>
        <pc:spChg chg="mod">
          <ac:chgData name="Guest User" userId="S::urn:spo:tenantanon#5a6dc059-5067-416e-af81-4b579d900323::" providerId="AD" clId="Web-{A96B7F5A-93F2-84FC-B826-985FFA101D82}" dt="2026-07-10T16:35:21.073" v="89" actId="1076"/>
          <ac:spMkLst>
            <pc:docMk/>
            <pc:sldMk cId="975732861" sldId="382"/>
            <ac:spMk id="2" creationId="{3CAC770F-D5AD-04B5-5490-EA4212B1F808}"/>
          </ac:spMkLst>
        </pc:spChg>
        <pc:spChg chg="mod">
          <ac:chgData name="Guest User" userId="S::urn:spo:tenantanon#5a6dc059-5067-416e-af81-4b579d900323::" providerId="AD" clId="Web-{A96B7F5A-93F2-84FC-B826-985FFA101D82}" dt="2026-07-10T16:35:23.589" v="90" actId="1076"/>
          <ac:spMkLst>
            <pc:docMk/>
            <pc:sldMk cId="975732861" sldId="382"/>
            <ac:spMk id="8" creationId="{C707584C-2D87-48F0-BDC3-C4C852673719}"/>
          </ac:spMkLst>
        </pc:spChg>
        <pc:picChg chg="add mod modCrop">
          <ac:chgData name="Guest User" userId="S::urn:spo:tenantanon#5a6dc059-5067-416e-af81-4b579d900323::" providerId="AD" clId="Web-{A96B7F5A-93F2-84FC-B826-985FFA101D82}" dt="2026-07-10T18:49:28.814" v="193" actId="1076"/>
          <ac:picMkLst>
            <pc:docMk/>
            <pc:sldMk cId="975732861" sldId="382"/>
            <ac:picMk id="3" creationId="{3A9780DF-5E86-3E0F-33EA-D046E265D5CD}"/>
          </ac:picMkLst>
        </pc:picChg>
        <pc:picChg chg="add mod">
          <ac:chgData name="Guest User" userId="S::urn:spo:tenantanon#5a6dc059-5067-416e-af81-4b579d900323::" providerId="AD" clId="Web-{A96B7F5A-93F2-84FC-B826-985FFA101D82}" dt="2026-07-10T16:34:39.527" v="84" actId="14100"/>
          <ac:picMkLst>
            <pc:docMk/>
            <pc:sldMk cId="975732861" sldId="382"/>
            <ac:picMk id="4" creationId="{91CB6497-5B24-CB0A-08B6-543C9E09721C}"/>
          </ac:picMkLst>
        </pc:picChg>
        <pc:picChg chg="mod">
          <ac:chgData name="Guest User" userId="S::urn:spo:tenantanon#5a6dc059-5067-416e-af81-4b579d900323::" providerId="AD" clId="Web-{A96B7F5A-93F2-84FC-B826-985FFA101D82}" dt="2026-07-10T16:35:31.183" v="92" actId="1076"/>
          <ac:picMkLst>
            <pc:docMk/>
            <pc:sldMk cId="975732861" sldId="382"/>
            <ac:picMk id="3076" creationId="{25142541-422C-4CC8-AF0B-C5EA78B15539}"/>
          </ac:picMkLst>
        </pc:picChg>
      </pc:sldChg>
      <pc:sldChg chg="addSp delSp modSp">
        <pc:chgData name="Guest User" userId="S::urn:spo:tenantanon#5a6dc059-5067-416e-af81-4b579d900323::" providerId="AD" clId="Web-{A96B7F5A-93F2-84FC-B826-985FFA101D82}" dt="2026-07-10T16:31:38.591" v="63" actId="1076"/>
        <pc:sldMkLst>
          <pc:docMk/>
          <pc:sldMk cId="714432933" sldId="383"/>
        </pc:sldMkLst>
        <pc:spChg chg="mod">
          <ac:chgData name="Guest User" userId="S::urn:spo:tenantanon#5a6dc059-5067-416e-af81-4b579d900323::" providerId="AD" clId="Web-{A96B7F5A-93F2-84FC-B826-985FFA101D82}" dt="2026-07-10T16:31:26.372" v="62" actId="1076"/>
          <ac:spMkLst>
            <pc:docMk/>
            <pc:sldMk cId="714432933" sldId="383"/>
            <ac:spMk id="5" creationId="{4BAEBE28-96C2-1AAC-5330-F0F61C802CD9}"/>
          </ac:spMkLst>
        </pc:spChg>
        <pc:spChg chg="mod">
          <ac:chgData name="Guest User" userId="S::urn:spo:tenantanon#5a6dc059-5067-416e-af81-4b579d900323::" providerId="AD" clId="Web-{A96B7F5A-93F2-84FC-B826-985FFA101D82}" dt="2026-07-10T16:31:22.060" v="61" actId="1076"/>
          <ac:spMkLst>
            <pc:docMk/>
            <pc:sldMk cId="714432933" sldId="383"/>
            <ac:spMk id="11" creationId="{B5186396-3C24-44DF-A048-781488F9F6DA}"/>
          </ac:spMkLst>
        </pc:spChg>
        <pc:spChg chg="mod">
          <ac:chgData name="Guest User" userId="S::urn:spo:tenantanon#5a6dc059-5067-416e-af81-4b579d900323::" providerId="AD" clId="Web-{A96B7F5A-93F2-84FC-B826-985FFA101D82}" dt="2026-07-10T16:31:08.169" v="58" actId="1076"/>
          <ac:spMkLst>
            <pc:docMk/>
            <pc:sldMk cId="714432933" sldId="383"/>
            <ac:spMk id="12" creationId="{E3938D3F-B038-40D4-B700-8185F2840B97}"/>
          </ac:spMkLst>
        </pc:spChg>
        <pc:picChg chg="add mod">
          <ac:chgData name="Guest User" userId="S::urn:spo:tenantanon#5a6dc059-5067-416e-af81-4b579d900323::" providerId="AD" clId="Web-{A96B7F5A-93F2-84FC-B826-985FFA101D82}" dt="2026-07-10T16:30:58.873" v="55" actId="14100"/>
          <ac:picMkLst>
            <pc:docMk/>
            <pc:sldMk cId="714432933" sldId="383"/>
            <ac:picMk id="3" creationId="{EAFB8CD9-C55D-6B3D-F9B6-EA33A220CA99}"/>
          </ac:picMkLst>
        </pc:picChg>
        <pc:picChg chg="mod">
          <ac:chgData name="Guest User" userId="S::urn:spo:tenantanon#5a6dc059-5067-416e-af81-4b579d900323::" providerId="AD" clId="Web-{A96B7F5A-93F2-84FC-B826-985FFA101D82}" dt="2026-07-10T16:31:38.591" v="63" actId="1076"/>
          <ac:picMkLst>
            <pc:docMk/>
            <pc:sldMk cId="714432933" sldId="383"/>
            <ac:picMk id="2050" creationId="{60AAA833-A46D-4531-8E97-CE9D545F1EFD}"/>
          </ac:picMkLst>
        </pc:picChg>
      </pc:sldChg>
      <pc:sldChg chg="modSp">
        <pc:chgData name="Guest User" userId="S::urn:spo:tenantanon#5a6dc059-5067-416e-af81-4b579d900323::" providerId="AD" clId="Web-{A96B7F5A-93F2-84FC-B826-985FFA101D82}" dt="2026-07-10T18:15:29.749" v="154" actId="1076"/>
        <pc:sldMkLst>
          <pc:docMk/>
          <pc:sldMk cId="2169374760" sldId="391"/>
        </pc:sldMkLst>
        <pc:spChg chg="mod">
          <ac:chgData name="Guest User" userId="S::urn:spo:tenantanon#5a6dc059-5067-416e-af81-4b579d900323::" providerId="AD" clId="Web-{A96B7F5A-93F2-84FC-B826-985FFA101D82}" dt="2026-07-10T18:15:29.749" v="154" actId="1076"/>
          <ac:spMkLst>
            <pc:docMk/>
            <pc:sldMk cId="2169374760" sldId="391"/>
            <ac:spMk id="2" creationId="{F75CDA2C-DCE4-4078-8F17-814A19EA962D}"/>
          </ac:spMkLst>
        </pc:spChg>
      </pc:sldChg>
      <pc:sldChg chg="modSp">
        <pc:chgData name="Guest User" userId="S::urn:spo:tenantanon#5a6dc059-5067-416e-af81-4b579d900323::" providerId="AD" clId="Web-{A96B7F5A-93F2-84FC-B826-985FFA101D82}" dt="2026-07-10T16:22:34.127" v="8" actId="1076"/>
        <pc:sldMkLst>
          <pc:docMk/>
          <pc:sldMk cId="491322837" sldId="586"/>
        </pc:sldMkLst>
        <pc:spChg chg="mod">
          <ac:chgData name="Guest User" userId="S::urn:spo:tenantanon#5a6dc059-5067-416e-af81-4b579d900323::" providerId="AD" clId="Web-{A96B7F5A-93F2-84FC-B826-985FFA101D82}" dt="2026-07-10T16:22:34.127" v="8" actId="1076"/>
          <ac:spMkLst>
            <pc:docMk/>
            <pc:sldMk cId="491322837" sldId="586"/>
            <ac:spMk id="3" creationId="{3A5F4FD5-19A2-6C4D-E217-32FF436A6029}"/>
          </ac:spMkLst>
        </pc:spChg>
      </pc:sldChg>
      <pc:sldChg chg="modSp">
        <pc:chgData name="Guest User" userId="S::urn:spo:tenantanon#5a6dc059-5067-416e-af81-4b579d900323::" providerId="AD" clId="Web-{A96B7F5A-93F2-84FC-B826-985FFA101D82}" dt="2026-07-10T16:23:11.986" v="15" actId="1076"/>
        <pc:sldMkLst>
          <pc:docMk/>
          <pc:sldMk cId="4023850553" sldId="587"/>
        </pc:sldMkLst>
        <pc:spChg chg="mod">
          <ac:chgData name="Guest User" userId="S::urn:spo:tenantanon#5a6dc059-5067-416e-af81-4b579d900323::" providerId="AD" clId="Web-{A96B7F5A-93F2-84FC-B826-985FFA101D82}" dt="2026-07-10T16:23:11.986" v="15" actId="1076"/>
          <ac:spMkLst>
            <pc:docMk/>
            <pc:sldMk cId="4023850553" sldId="587"/>
            <ac:spMk id="2" creationId="{1B9F9DBA-32CA-64D9-D828-8C58874595EB}"/>
          </ac:spMkLst>
        </pc:spChg>
        <pc:spChg chg="mod">
          <ac:chgData name="Guest User" userId="S::urn:spo:tenantanon#5a6dc059-5067-416e-af81-4b579d900323::" providerId="AD" clId="Web-{A96B7F5A-93F2-84FC-B826-985FFA101D82}" dt="2026-07-10T16:22:45.877" v="10" actId="20577"/>
          <ac:spMkLst>
            <pc:docMk/>
            <pc:sldMk cId="4023850553" sldId="587"/>
            <ac:spMk id="3" creationId="{1162BD90-9BE5-7DEA-9652-5BB9643A25E4}"/>
          </ac:spMkLst>
        </pc:spChg>
      </pc:sldChg>
      <pc:sldChg chg="modSp">
        <pc:chgData name="Guest User" userId="S::urn:spo:tenantanon#5a6dc059-5067-416e-af81-4b579d900323::" providerId="AD" clId="Web-{A96B7F5A-93F2-84FC-B826-985FFA101D82}" dt="2026-07-10T18:17:31.484" v="173" actId="20577"/>
        <pc:sldMkLst>
          <pc:docMk/>
          <pc:sldMk cId="1907018984" sldId="588"/>
        </pc:sldMkLst>
        <pc:spChg chg="mod">
          <ac:chgData name="Guest User" userId="S::urn:spo:tenantanon#5a6dc059-5067-416e-af81-4b579d900323::" providerId="AD" clId="Web-{A96B7F5A-93F2-84FC-B826-985FFA101D82}" dt="2026-07-10T18:17:31.484" v="173" actId="20577"/>
          <ac:spMkLst>
            <pc:docMk/>
            <pc:sldMk cId="1907018984" sldId="588"/>
            <ac:spMk id="19" creationId="{85AEEBB3-7108-B5BD-06E5-3C62FE88209E}"/>
          </ac:spMkLst>
        </pc:spChg>
      </pc:sldChg>
    </pc:docChg>
  </pc:docChgLst>
  <pc:docChgLst>
    <pc:chgData name="Jeanette Holt" userId="S::holtj_akrr.com#ext#@univalaska.onmicrosoft.com::33fae1c7-7c53-4a52-9a4e-edc3295918f4" providerId="AD" clId="Web-{82F4F5F7-2ECF-2E9A-3581-02DDB2A418F4}"/>
    <pc:docChg chg="modSld">
      <pc:chgData name="Jeanette Holt" userId="S::holtj_akrr.com#ext#@univalaska.onmicrosoft.com::33fae1c7-7c53-4a52-9a4e-edc3295918f4" providerId="AD" clId="Web-{82F4F5F7-2ECF-2E9A-3581-02DDB2A418F4}" dt="2026-07-13T21:30:26.081" v="5" actId="1076"/>
      <pc:docMkLst>
        <pc:docMk/>
      </pc:docMkLst>
      <pc:sldChg chg="delSp modSp">
        <pc:chgData name="Jeanette Holt" userId="S::holtj_akrr.com#ext#@univalaska.onmicrosoft.com::33fae1c7-7c53-4a52-9a4e-edc3295918f4" providerId="AD" clId="Web-{82F4F5F7-2ECF-2E9A-3581-02DDB2A418F4}" dt="2026-07-13T21:30:26.081" v="5" actId="1076"/>
        <pc:sldMkLst>
          <pc:docMk/>
          <pc:sldMk cId="0" sldId="305"/>
        </pc:sldMkLst>
        <pc:spChg chg="del">
          <ac:chgData name="Jeanette Holt" userId="S::holtj_akrr.com#ext#@univalaska.onmicrosoft.com::33fae1c7-7c53-4a52-9a4e-edc3295918f4" providerId="AD" clId="Web-{82F4F5F7-2ECF-2E9A-3581-02DDB2A418F4}" dt="2026-07-13T21:30:21.940" v="4"/>
          <ac:spMkLst>
            <pc:docMk/>
            <pc:sldMk cId="0" sldId="305"/>
            <ac:spMk id="55298" creationId="{00000000-0000-0000-0000-000000000000}"/>
          </ac:spMkLst>
        </pc:spChg>
        <pc:picChg chg="mod">
          <ac:chgData name="Jeanette Holt" userId="S::holtj_akrr.com#ext#@univalaska.onmicrosoft.com::33fae1c7-7c53-4a52-9a4e-edc3295918f4" providerId="AD" clId="Web-{82F4F5F7-2ECF-2E9A-3581-02DDB2A418F4}" dt="2026-07-13T21:30:26.081" v="5" actId="1076"/>
          <ac:picMkLst>
            <pc:docMk/>
            <pc:sldMk cId="0" sldId="305"/>
            <ac:picMk id="55299" creationId="{00000000-0000-0000-0000-000000000000}"/>
          </ac:picMkLst>
        </pc:picChg>
      </pc:sldChg>
      <pc:sldChg chg="delSp modSp">
        <pc:chgData name="Jeanette Holt" userId="S::holtj_akrr.com#ext#@univalaska.onmicrosoft.com::33fae1c7-7c53-4a52-9a4e-edc3295918f4" providerId="AD" clId="Web-{82F4F5F7-2ECF-2E9A-3581-02DDB2A418F4}" dt="2026-07-13T21:30:02.455" v="2" actId="1076"/>
        <pc:sldMkLst>
          <pc:docMk/>
          <pc:sldMk cId="3429862709" sldId="394"/>
        </pc:sldMkLst>
        <pc:spChg chg="del">
          <ac:chgData name="Jeanette Holt" userId="S::holtj_akrr.com#ext#@univalaska.onmicrosoft.com::33fae1c7-7c53-4a52-9a4e-edc3295918f4" providerId="AD" clId="Web-{82F4F5F7-2ECF-2E9A-3581-02DDB2A418F4}" dt="2026-07-13T21:29:58.705" v="1"/>
          <ac:spMkLst>
            <pc:docMk/>
            <pc:sldMk cId="3429862709" sldId="394"/>
            <ac:spMk id="2" creationId="{B07FBD5C-B822-40F8-87CA-B8872656300D}"/>
          </ac:spMkLst>
        </pc:spChg>
        <pc:picChg chg="mod">
          <ac:chgData name="Jeanette Holt" userId="S::holtj_akrr.com#ext#@univalaska.onmicrosoft.com::33fae1c7-7c53-4a52-9a4e-edc3295918f4" providerId="AD" clId="Web-{82F4F5F7-2ECF-2E9A-3581-02DDB2A418F4}" dt="2026-07-13T21:30:02.455" v="2" actId="1076"/>
          <ac:picMkLst>
            <pc:docMk/>
            <pc:sldMk cId="3429862709" sldId="394"/>
            <ac:picMk id="5" creationId="{09DBFA14-7399-4772-9F76-24656FF6A52D}"/>
          </ac:picMkLst>
        </pc:picChg>
      </pc:sldChg>
    </pc:docChg>
  </pc:docChgLst>
  <pc:docChgLst>
    <pc:chgData name="Guest User" userId="S::urn:spo:tenantanon#5a6dc059-5067-416e-af81-4b579d900323::" providerId="AD" clId="Web-{0E2EE766-9506-6B28-584B-BA1889487563}"/>
    <pc:docChg chg="modSld">
      <pc:chgData name="Guest User" userId="S::urn:spo:tenantanon#5a6dc059-5067-416e-af81-4b579d900323::" providerId="AD" clId="Web-{0E2EE766-9506-6B28-584B-BA1889487563}" dt="2026-07-08T23:54:13.386" v="56" actId="20577"/>
      <pc:docMkLst>
        <pc:docMk/>
      </pc:docMkLst>
      <pc:sldChg chg="modSp">
        <pc:chgData name="Guest User" userId="S::urn:spo:tenantanon#5a6dc059-5067-416e-af81-4b579d900323::" providerId="AD" clId="Web-{0E2EE766-9506-6B28-584B-BA1889487563}" dt="2026-07-08T21:52:22.214" v="22" actId="14100"/>
        <pc:sldMkLst>
          <pc:docMk/>
          <pc:sldMk cId="0" sldId="262"/>
        </pc:sldMkLst>
        <pc:spChg chg="mod">
          <ac:chgData name="Guest User" userId="S::urn:spo:tenantanon#5a6dc059-5067-416e-af81-4b579d900323::" providerId="AD" clId="Web-{0E2EE766-9506-6B28-584B-BA1889487563}" dt="2026-07-08T21:50:57.245" v="3" actId="20577"/>
          <ac:spMkLst>
            <pc:docMk/>
            <pc:sldMk cId="0" sldId="262"/>
            <ac:spMk id="6" creationId="{00000000-0000-0000-0000-000000000000}"/>
          </ac:spMkLst>
        </pc:spChg>
        <pc:spChg chg="mod">
          <ac:chgData name="Guest User" userId="S::urn:spo:tenantanon#5a6dc059-5067-416e-af81-4b579d900323::" providerId="AD" clId="Web-{0E2EE766-9506-6B28-584B-BA1889487563}" dt="2026-07-08T21:52:22.214" v="22" actId="14100"/>
          <ac:spMkLst>
            <pc:docMk/>
            <pc:sldMk cId="0" sldId="262"/>
            <ac:spMk id="81924" creationId="{00000000-0000-0000-0000-000000000000}"/>
          </ac:spMkLst>
        </pc:spChg>
      </pc:sldChg>
      <pc:sldChg chg="modSp">
        <pc:chgData name="Guest User" userId="S::urn:spo:tenantanon#5a6dc059-5067-416e-af81-4b579d900323::" providerId="AD" clId="Web-{0E2EE766-9506-6B28-584B-BA1889487563}" dt="2026-07-08T23:54:13.386" v="56" actId="20577"/>
        <pc:sldMkLst>
          <pc:docMk/>
          <pc:sldMk cId="2980454797" sldId="584"/>
        </pc:sldMkLst>
        <pc:spChg chg="mod">
          <ac:chgData name="Guest User" userId="S::urn:spo:tenantanon#5a6dc059-5067-416e-af81-4b579d900323::" providerId="AD" clId="Web-{0E2EE766-9506-6B28-584B-BA1889487563}" dt="2026-07-08T23:52:19.323" v="33" actId="1076"/>
          <ac:spMkLst>
            <pc:docMk/>
            <pc:sldMk cId="2980454797" sldId="584"/>
            <ac:spMk id="2" creationId="{4FC6755C-91AA-E5ED-73D5-B64F37B047F0}"/>
          </ac:spMkLst>
        </pc:spChg>
        <pc:spChg chg="mod">
          <ac:chgData name="Guest User" userId="S::urn:spo:tenantanon#5a6dc059-5067-416e-af81-4b579d900323::" providerId="AD" clId="Web-{0E2EE766-9506-6B28-584B-BA1889487563}" dt="2026-07-08T23:54:13.386" v="56" actId="20577"/>
          <ac:spMkLst>
            <pc:docMk/>
            <pc:sldMk cId="2980454797" sldId="584"/>
            <ac:spMk id="3" creationId="{B65FE95A-1AC4-3B07-B957-260D29AFE9E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E73B1D-A932-4B3D-9BE2-952EC6262846}"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0137EFD0-DF8F-46A4-BFE2-1FBD0DEDC4BC}">
      <dgm:prSet/>
      <dgm:spPr/>
      <dgm:t>
        <a:bodyPr/>
        <a:lstStyle/>
        <a:p>
          <a:r>
            <a:rPr lang="en-US"/>
            <a:t>Local Permitting Requirements</a:t>
          </a:r>
        </a:p>
      </dgm:t>
    </dgm:pt>
    <dgm:pt modelId="{19497B5A-06F1-491F-A3DD-12291BC08444}" type="parTrans" cxnId="{0F508B76-5A67-4A87-9E3C-2719C086A072}">
      <dgm:prSet/>
      <dgm:spPr/>
      <dgm:t>
        <a:bodyPr/>
        <a:lstStyle/>
        <a:p>
          <a:endParaRPr lang="en-US"/>
        </a:p>
      </dgm:t>
    </dgm:pt>
    <dgm:pt modelId="{4099C1B8-85B0-4796-BC94-8DA849065AD7}" type="sibTrans" cxnId="{0F508B76-5A67-4A87-9E3C-2719C086A072}">
      <dgm:prSet/>
      <dgm:spPr/>
      <dgm:t>
        <a:bodyPr/>
        <a:lstStyle/>
        <a:p>
          <a:endParaRPr lang="en-US"/>
        </a:p>
      </dgm:t>
    </dgm:pt>
    <dgm:pt modelId="{91F82DA3-74F6-47D2-BA3A-50DE1EB89C55}">
      <dgm:prSet/>
      <dgm:spPr/>
      <dgm:t>
        <a:bodyPr/>
        <a:lstStyle/>
        <a:p>
          <a:r>
            <a:rPr lang="en-US"/>
            <a:t>Municipality of Anchorage</a:t>
          </a:r>
        </a:p>
      </dgm:t>
    </dgm:pt>
    <dgm:pt modelId="{FFBD2505-C8A3-4A0F-B836-76E088C58D2A}" type="parTrans" cxnId="{7FD84C0A-EF8D-4885-8C40-324984AE4312}">
      <dgm:prSet/>
      <dgm:spPr/>
      <dgm:t>
        <a:bodyPr/>
        <a:lstStyle/>
        <a:p>
          <a:endParaRPr lang="en-US"/>
        </a:p>
      </dgm:t>
    </dgm:pt>
    <dgm:pt modelId="{ADB973A8-9192-4605-8704-34215ECDAA04}" type="sibTrans" cxnId="{7FD84C0A-EF8D-4885-8C40-324984AE4312}">
      <dgm:prSet/>
      <dgm:spPr/>
      <dgm:t>
        <a:bodyPr/>
        <a:lstStyle/>
        <a:p>
          <a:endParaRPr lang="en-US"/>
        </a:p>
      </dgm:t>
    </dgm:pt>
    <dgm:pt modelId="{13DC10A9-A307-4711-A899-CC4E19C80301}">
      <dgm:prSet/>
      <dgm:spPr/>
      <dgm:t>
        <a:bodyPr/>
        <a:lstStyle/>
        <a:p>
          <a:r>
            <a:rPr lang="en-US"/>
            <a:t>Fairbanks North Star Borough</a:t>
          </a:r>
        </a:p>
      </dgm:t>
    </dgm:pt>
    <dgm:pt modelId="{80E543E1-90BE-45DE-A709-C76EE2123F59}" type="parTrans" cxnId="{74B0EE52-92D6-43E3-AD9A-43FA381D70DA}">
      <dgm:prSet/>
      <dgm:spPr/>
      <dgm:t>
        <a:bodyPr/>
        <a:lstStyle/>
        <a:p>
          <a:endParaRPr lang="en-US"/>
        </a:p>
      </dgm:t>
    </dgm:pt>
    <dgm:pt modelId="{2B2F55D8-D399-4B49-BCCB-EB2BDDEAA84D}" type="sibTrans" cxnId="{74B0EE52-92D6-43E3-AD9A-43FA381D70DA}">
      <dgm:prSet/>
      <dgm:spPr/>
      <dgm:t>
        <a:bodyPr/>
        <a:lstStyle/>
        <a:p>
          <a:endParaRPr lang="en-US"/>
        </a:p>
      </dgm:t>
    </dgm:pt>
    <dgm:pt modelId="{76312B5B-339A-49CD-B9B3-1ED0BEE6C69C}">
      <dgm:prSet/>
      <dgm:spPr/>
      <dgm:t>
        <a:bodyPr/>
        <a:lstStyle/>
        <a:p>
          <a:r>
            <a:rPr lang="en-US"/>
            <a:t>City of Fairbanks</a:t>
          </a:r>
        </a:p>
      </dgm:t>
    </dgm:pt>
    <dgm:pt modelId="{3CC3E64B-ACC9-4533-8A6A-DEA217F90812}" type="parTrans" cxnId="{A4F6ADE2-A0BE-4561-85EA-9C6165AC4061}">
      <dgm:prSet/>
      <dgm:spPr/>
      <dgm:t>
        <a:bodyPr/>
        <a:lstStyle/>
        <a:p>
          <a:endParaRPr lang="en-US"/>
        </a:p>
      </dgm:t>
    </dgm:pt>
    <dgm:pt modelId="{9D74A3D3-3F5C-4D33-A894-9FF0AE1B2E13}" type="sibTrans" cxnId="{A4F6ADE2-A0BE-4561-85EA-9C6165AC4061}">
      <dgm:prSet/>
      <dgm:spPr/>
      <dgm:t>
        <a:bodyPr/>
        <a:lstStyle/>
        <a:p>
          <a:endParaRPr lang="en-US"/>
        </a:p>
      </dgm:t>
    </dgm:pt>
    <dgm:pt modelId="{BDB77B93-4A70-4EE6-853B-A278233237C3}">
      <dgm:prSet/>
      <dgm:spPr/>
      <dgm:t>
        <a:bodyPr/>
        <a:lstStyle/>
        <a:p>
          <a:r>
            <a:rPr lang="en-US"/>
            <a:t>City of North Pole</a:t>
          </a:r>
        </a:p>
      </dgm:t>
    </dgm:pt>
    <dgm:pt modelId="{BA2A063B-A885-4047-ACA5-1F8EAA8A396C}" type="parTrans" cxnId="{01F7D116-472D-40DB-B303-BF24192D4EB4}">
      <dgm:prSet/>
      <dgm:spPr/>
      <dgm:t>
        <a:bodyPr/>
        <a:lstStyle/>
        <a:p>
          <a:endParaRPr lang="en-US"/>
        </a:p>
      </dgm:t>
    </dgm:pt>
    <dgm:pt modelId="{CF3F6E87-8873-4B04-B977-40C77EBE0EC4}" type="sibTrans" cxnId="{01F7D116-472D-40DB-B303-BF24192D4EB4}">
      <dgm:prSet/>
      <dgm:spPr/>
      <dgm:t>
        <a:bodyPr/>
        <a:lstStyle/>
        <a:p>
          <a:endParaRPr lang="en-US"/>
        </a:p>
      </dgm:t>
    </dgm:pt>
    <dgm:pt modelId="{D4DB6FFD-E31A-40FF-A289-4FF2D5C3F027}">
      <dgm:prSet/>
      <dgm:spPr/>
      <dgm:t>
        <a:bodyPr/>
        <a:lstStyle/>
        <a:p>
          <a:pPr rtl="0"/>
          <a:r>
            <a:rPr lang="en-US">
              <a:latin typeface="Calibri"/>
            </a:rPr>
            <a:t>Port  </a:t>
          </a:r>
          <a:r>
            <a:rPr lang="en-US"/>
            <a:t>Authorities</a:t>
          </a:r>
        </a:p>
      </dgm:t>
    </dgm:pt>
    <dgm:pt modelId="{DDCE34A8-70CC-4693-81F9-79BCDB45C4D3}" type="parTrans" cxnId="{EB33C53C-5058-4A66-9218-EAE61AC50339}">
      <dgm:prSet/>
      <dgm:spPr/>
      <dgm:t>
        <a:bodyPr/>
        <a:lstStyle/>
        <a:p>
          <a:endParaRPr lang="en-US"/>
        </a:p>
      </dgm:t>
    </dgm:pt>
    <dgm:pt modelId="{5C030D79-B3CD-4FBE-9278-F1B4DEF20DA2}" type="sibTrans" cxnId="{EB33C53C-5058-4A66-9218-EAE61AC50339}">
      <dgm:prSet/>
      <dgm:spPr/>
      <dgm:t>
        <a:bodyPr/>
        <a:lstStyle/>
        <a:p>
          <a:endParaRPr lang="en-US"/>
        </a:p>
      </dgm:t>
    </dgm:pt>
    <dgm:pt modelId="{F456E57A-69C3-43FD-956B-4A97013E9A51}">
      <dgm:prSet/>
      <dgm:spPr/>
      <dgm:t>
        <a:bodyPr/>
        <a:lstStyle/>
        <a:p>
          <a:r>
            <a:rPr lang="en-US"/>
            <a:t>DOT&amp;PF</a:t>
          </a:r>
        </a:p>
      </dgm:t>
    </dgm:pt>
    <dgm:pt modelId="{CF6682DD-AE5D-4F50-AE21-C8D5E19FA633}" type="parTrans" cxnId="{4B37F0CC-E766-49DA-9A7A-EF4F1E5C5F4C}">
      <dgm:prSet/>
      <dgm:spPr/>
      <dgm:t>
        <a:bodyPr/>
        <a:lstStyle/>
        <a:p>
          <a:endParaRPr lang="en-US"/>
        </a:p>
      </dgm:t>
    </dgm:pt>
    <dgm:pt modelId="{2930CA9C-1BBE-439D-8C29-43B7E1DC5C15}" type="sibTrans" cxnId="{4B37F0CC-E766-49DA-9A7A-EF4F1E5C5F4C}">
      <dgm:prSet/>
      <dgm:spPr/>
      <dgm:t>
        <a:bodyPr/>
        <a:lstStyle/>
        <a:p>
          <a:endParaRPr lang="en-US"/>
        </a:p>
      </dgm:t>
    </dgm:pt>
    <dgm:pt modelId="{47795BC4-B685-4F9F-BEC1-E80901D0D33A}" type="pres">
      <dgm:prSet presAssocID="{63E73B1D-A932-4B3D-9BE2-952EC6262846}" presName="diagram" presStyleCnt="0">
        <dgm:presLayoutVars>
          <dgm:dir/>
          <dgm:resizeHandles val="exact"/>
        </dgm:presLayoutVars>
      </dgm:prSet>
      <dgm:spPr/>
    </dgm:pt>
    <dgm:pt modelId="{1AEBC219-96C9-4891-8A73-DA80A2D68F95}" type="pres">
      <dgm:prSet presAssocID="{0137EFD0-DF8F-46A4-BFE2-1FBD0DEDC4BC}" presName="node" presStyleLbl="node1" presStyleIdx="0" presStyleCnt="7">
        <dgm:presLayoutVars>
          <dgm:bulletEnabled val="1"/>
        </dgm:presLayoutVars>
      </dgm:prSet>
      <dgm:spPr/>
    </dgm:pt>
    <dgm:pt modelId="{1D0F6F5B-893C-40E1-BFBD-4ACD4DC3508F}" type="pres">
      <dgm:prSet presAssocID="{4099C1B8-85B0-4796-BC94-8DA849065AD7}" presName="sibTrans" presStyleCnt="0"/>
      <dgm:spPr/>
    </dgm:pt>
    <dgm:pt modelId="{2B9DD511-B3D5-4B52-AB61-6360D9A28D0F}" type="pres">
      <dgm:prSet presAssocID="{91F82DA3-74F6-47D2-BA3A-50DE1EB89C55}" presName="node" presStyleLbl="node1" presStyleIdx="1" presStyleCnt="7">
        <dgm:presLayoutVars>
          <dgm:bulletEnabled val="1"/>
        </dgm:presLayoutVars>
      </dgm:prSet>
      <dgm:spPr/>
    </dgm:pt>
    <dgm:pt modelId="{8F4C26C6-0925-4E8E-90E9-E210BCB38C27}" type="pres">
      <dgm:prSet presAssocID="{ADB973A8-9192-4605-8704-34215ECDAA04}" presName="sibTrans" presStyleCnt="0"/>
      <dgm:spPr/>
    </dgm:pt>
    <dgm:pt modelId="{FC5F9E50-2B14-4625-AD70-9A22F281C3A5}" type="pres">
      <dgm:prSet presAssocID="{13DC10A9-A307-4711-A899-CC4E19C80301}" presName="node" presStyleLbl="node1" presStyleIdx="2" presStyleCnt="7">
        <dgm:presLayoutVars>
          <dgm:bulletEnabled val="1"/>
        </dgm:presLayoutVars>
      </dgm:prSet>
      <dgm:spPr/>
    </dgm:pt>
    <dgm:pt modelId="{1EA32E21-0F4D-40E8-A847-AA018D0624CF}" type="pres">
      <dgm:prSet presAssocID="{2B2F55D8-D399-4B49-BCCB-EB2BDDEAA84D}" presName="sibTrans" presStyleCnt="0"/>
      <dgm:spPr/>
    </dgm:pt>
    <dgm:pt modelId="{2031FD5C-95FE-40F0-981D-FD4E5E3489E3}" type="pres">
      <dgm:prSet presAssocID="{76312B5B-339A-49CD-B9B3-1ED0BEE6C69C}" presName="node" presStyleLbl="node1" presStyleIdx="3" presStyleCnt="7">
        <dgm:presLayoutVars>
          <dgm:bulletEnabled val="1"/>
        </dgm:presLayoutVars>
      </dgm:prSet>
      <dgm:spPr/>
    </dgm:pt>
    <dgm:pt modelId="{A08C62DF-8BF4-4AB5-8843-12D3CD32C745}" type="pres">
      <dgm:prSet presAssocID="{9D74A3D3-3F5C-4D33-A894-9FF0AE1B2E13}" presName="sibTrans" presStyleCnt="0"/>
      <dgm:spPr/>
    </dgm:pt>
    <dgm:pt modelId="{D11EC1D0-3D82-427B-B8DC-DB0748FD4C98}" type="pres">
      <dgm:prSet presAssocID="{BDB77B93-4A70-4EE6-853B-A278233237C3}" presName="node" presStyleLbl="node1" presStyleIdx="4" presStyleCnt="7">
        <dgm:presLayoutVars>
          <dgm:bulletEnabled val="1"/>
        </dgm:presLayoutVars>
      </dgm:prSet>
      <dgm:spPr/>
    </dgm:pt>
    <dgm:pt modelId="{0ED20785-B9AA-409E-8434-E1F06C5D7CF7}" type="pres">
      <dgm:prSet presAssocID="{CF3F6E87-8873-4B04-B977-40C77EBE0EC4}" presName="sibTrans" presStyleCnt="0"/>
      <dgm:spPr/>
    </dgm:pt>
    <dgm:pt modelId="{16F3C176-E179-4DC1-B9DF-6A47D44AC076}" type="pres">
      <dgm:prSet presAssocID="{D4DB6FFD-E31A-40FF-A289-4FF2D5C3F027}" presName="node" presStyleLbl="node1" presStyleIdx="5" presStyleCnt="7">
        <dgm:presLayoutVars>
          <dgm:bulletEnabled val="1"/>
        </dgm:presLayoutVars>
      </dgm:prSet>
      <dgm:spPr/>
    </dgm:pt>
    <dgm:pt modelId="{7B73C5F2-D3F3-452C-9C95-951653DF2718}" type="pres">
      <dgm:prSet presAssocID="{5C030D79-B3CD-4FBE-9278-F1B4DEF20DA2}" presName="sibTrans" presStyleCnt="0"/>
      <dgm:spPr/>
    </dgm:pt>
    <dgm:pt modelId="{646F4EE0-848C-4100-91A6-AEC40DF9E894}" type="pres">
      <dgm:prSet presAssocID="{F456E57A-69C3-43FD-956B-4A97013E9A51}" presName="node" presStyleLbl="node1" presStyleIdx="6" presStyleCnt="7">
        <dgm:presLayoutVars>
          <dgm:bulletEnabled val="1"/>
        </dgm:presLayoutVars>
      </dgm:prSet>
      <dgm:spPr/>
    </dgm:pt>
  </dgm:ptLst>
  <dgm:cxnLst>
    <dgm:cxn modelId="{1577D900-7BE5-474C-95B4-026D0F6C0FED}" type="presOf" srcId="{0137EFD0-DF8F-46A4-BFE2-1FBD0DEDC4BC}" destId="{1AEBC219-96C9-4891-8A73-DA80A2D68F95}" srcOrd="0" destOrd="0" presId="urn:microsoft.com/office/officeart/2005/8/layout/default"/>
    <dgm:cxn modelId="{7FD84C0A-EF8D-4885-8C40-324984AE4312}" srcId="{63E73B1D-A932-4B3D-9BE2-952EC6262846}" destId="{91F82DA3-74F6-47D2-BA3A-50DE1EB89C55}" srcOrd="1" destOrd="0" parTransId="{FFBD2505-C8A3-4A0F-B836-76E088C58D2A}" sibTransId="{ADB973A8-9192-4605-8704-34215ECDAA04}"/>
    <dgm:cxn modelId="{01F7D116-472D-40DB-B303-BF24192D4EB4}" srcId="{63E73B1D-A932-4B3D-9BE2-952EC6262846}" destId="{BDB77B93-4A70-4EE6-853B-A278233237C3}" srcOrd="4" destOrd="0" parTransId="{BA2A063B-A885-4047-ACA5-1F8EAA8A396C}" sibTransId="{CF3F6E87-8873-4B04-B977-40C77EBE0EC4}"/>
    <dgm:cxn modelId="{C5710038-3D8F-40B3-AE78-2DC6E1F1F427}" type="presOf" srcId="{76312B5B-339A-49CD-B9B3-1ED0BEE6C69C}" destId="{2031FD5C-95FE-40F0-981D-FD4E5E3489E3}" srcOrd="0" destOrd="0" presId="urn:microsoft.com/office/officeart/2005/8/layout/default"/>
    <dgm:cxn modelId="{E594303A-C80E-4059-93B3-11CCEB45352C}" type="presOf" srcId="{13DC10A9-A307-4711-A899-CC4E19C80301}" destId="{FC5F9E50-2B14-4625-AD70-9A22F281C3A5}" srcOrd="0" destOrd="0" presId="urn:microsoft.com/office/officeart/2005/8/layout/default"/>
    <dgm:cxn modelId="{EB33C53C-5058-4A66-9218-EAE61AC50339}" srcId="{63E73B1D-A932-4B3D-9BE2-952EC6262846}" destId="{D4DB6FFD-E31A-40FF-A289-4FF2D5C3F027}" srcOrd="5" destOrd="0" parTransId="{DDCE34A8-70CC-4693-81F9-79BCDB45C4D3}" sibTransId="{5C030D79-B3CD-4FBE-9278-F1B4DEF20DA2}"/>
    <dgm:cxn modelId="{74B0EE52-92D6-43E3-AD9A-43FA381D70DA}" srcId="{63E73B1D-A932-4B3D-9BE2-952EC6262846}" destId="{13DC10A9-A307-4711-A899-CC4E19C80301}" srcOrd="2" destOrd="0" parTransId="{80E543E1-90BE-45DE-A709-C76EE2123F59}" sibTransId="{2B2F55D8-D399-4B49-BCCB-EB2BDDEAA84D}"/>
    <dgm:cxn modelId="{D9CA8674-6A45-4851-969C-D5E2E4566C51}" type="presOf" srcId="{BDB77B93-4A70-4EE6-853B-A278233237C3}" destId="{D11EC1D0-3D82-427B-B8DC-DB0748FD4C98}" srcOrd="0" destOrd="0" presId="urn:microsoft.com/office/officeart/2005/8/layout/default"/>
    <dgm:cxn modelId="{0F508B76-5A67-4A87-9E3C-2719C086A072}" srcId="{63E73B1D-A932-4B3D-9BE2-952EC6262846}" destId="{0137EFD0-DF8F-46A4-BFE2-1FBD0DEDC4BC}" srcOrd="0" destOrd="0" parTransId="{19497B5A-06F1-491F-A3DD-12291BC08444}" sibTransId="{4099C1B8-85B0-4796-BC94-8DA849065AD7}"/>
    <dgm:cxn modelId="{E261E658-DF56-4706-A438-26BD445CCCC5}" type="presOf" srcId="{91F82DA3-74F6-47D2-BA3A-50DE1EB89C55}" destId="{2B9DD511-B3D5-4B52-AB61-6360D9A28D0F}" srcOrd="0" destOrd="0" presId="urn:microsoft.com/office/officeart/2005/8/layout/default"/>
    <dgm:cxn modelId="{E137C494-8C5D-49F0-96A9-64D25A05459B}" type="presOf" srcId="{F456E57A-69C3-43FD-956B-4A97013E9A51}" destId="{646F4EE0-848C-4100-91A6-AEC40DF9E894}" srcOrd="0" destOrd="0" presId="urn:microsoft.com/office/officeart/2005/8/layout/default"/>
    <dgm:cxn modelId="{9C16539D-2696-4933-A7BD-CE847EE14194}" type="presOf" srcId="{D4DB6FFD-E31A-40FF-A289-4FF2D5C3F027}" destId="{16F3C176-E179-4DC1-B9DF-6A47D44AC076}" srcOrd="0" destOrd="0" presId="urn:microsoft.com/office/officeart/2005/8/layout/default"/>
    <dgm:cxn modelId="{4B37F0CC-E766-49DA-9A7A-EF4F1E5C5F4C}" srcId="{63E73B1D-A932-4B3D-9BE2-952EC6262846}" destId="{F456E57A-69C3-43FD-956B-4A97013E9A51}" srcOrd="6" destOrd="0" parTransId="{CF6682DD-AE5D-4F50-AE21-C8D5E19FA633}" sibTransId="{2930CA9C-1BBE-439D-8C29-43B7E1DC5C15}"/>
    <dgm:cxn modelId="{DAAAB8D2-22F3-4933-869A-38905A95E6AE}" type="presOf" srcId="{63E73B1D-A932-4B3D-9BE2-952EC6262846}" destId="{47795BC4-B685-4F9F-BEC1-E80901D0D33A}" srcOrd="0" destOrd="0" presId="urn:microsoft.com/office/officeart/2005/8/layout/default"/>
    <dgm:cxn modelId="{A4F6ADE2-A0BE-4561-85EA-9C6165AC4061}" srcId="{63E73B1D-A932-4B3D-9BE2-952EC6262846}" destId="{76312B5B-339A-49CD-B9B3-1ED0BEE6C69C}" srcOrd="3" destOrd="0" parTransId="{3CC3E64B-ACC9-4533-8A6A-DEA217F90812}" sibTransId="{9D74A3D3-3F5C-4D33-A894-9FF0AE1B2E13}"/>
    <dgm:cxn modelId="{B8DCFC69-5C68-4C97-8E11-26D0949490DC}" type="presParOf" srcId="{47795BC4-B685-4F9F-BEC1-E80901D0D33A}" destId="{1AEBC219-96C9-4891-8A73-DA80A2D68F95}" srcOrd="0" destOrd="0" presId="urn:microsoft.com/office/officeart/2005/8/layout/default"/>
    <dgm:cxn modelId="{63BA99F1-5619-4E3F-9275-B97DCBC478E2}" type="presParOf" srcId="{47795BC4-B685-4F9F-BEC1-E80901D0D33A}" destId="{1D0F6F5B-893C-40E1-BFBD-4ACD4DC3508F}" srcOrd="1" destOrd="0" presId="urn:microsoft.com/office/officeart/2005/8/layout/default"/>
    <dgm:cxn modelId="{8FD42E44-1604-43CC-BC49-45CC9216B0A9}" type="presParOf" srcId="{47795BC4-B685-4F9F-BEC1-E80901D0D33A}" destId="{2B9DD511-B3D5-4B52-AB61-6360D9A28D0F}" srcOrd="2" destOrd="0" presId="urn:microsoft.com/office/officeart/2005/8/layout/default"/>
    <dgm:cxn modelId="{47407B47-D746-4FD2-BAEF-EAE3E73229BE}" type="presParOf" srcId="{47795BC4-B685-4F9F-BEC1-E80901D0D33A}" destId="{8F4C26C6-0925-4E8E-90E9-E210BCB38C27}" srcOrd="3" destOrd="0" presId="urn:microsoft.com/office/officeart/2005/8/layout/default"/>
    <dgm:cxn modelId="{B44A23B6-8FC4-4E97-8488-C6B63B489601}" type="presParOf" srcId="{47795BC4-B685-4F9F-BEC1-E80901D0D33A}" destId="{FC5F9E50-2B14-4625-AD70-9A22F281C3A5}" srcOrd="4" destOrd="0" presId="urn:microsoft.com/office/officeart/2005/8/layout/default"/>
    <dgm:cxn modelId="{8A146B72-09FC-45CC-9FC1-8DED3E5332E4}" type="presParOf" srcId="{47795BC4-B685-4F9F-BEC1-E80901D0D33A}" destId="{1EA32E21-0F4D-40E8-A847-AA018D0624CF}" srcOrd="5" destOrd="0" presId="urn:microsoft.com/office/officeart/2005/8/layout/default"/>
    <dgm:cxn modelId="{775E844F-2B3D-4295-8D2C-7F1506C7093F}" type="presParOf" srcId="{47795BC4-B685-4F9F-BEC1-E80901D0D33A}" destId="{2031FD5C-95FE-40F0-981D-FD4E5E3489E3}" srcOrd="6" destOrd="0" presId="urn:microsoft.com/office/officeart/2005/8/layout/default"/>
    <dgm:cxn modelId="{0D446D10-54C7-414C-B575-8698A4BEF2BA}" type="presParOf" srcId="{47795BC4-B685-4F9F-BEC1-E80901D0D33A}" destId="{A08C62DF-8BF4-4AB5-8843-12D3CD32C745}" srcOrd="7" destOrd="0" presId="urn:microsoft.com/office/officeart/2005/8/layout/default"/>
    <dgm:cxn modelId="{9618DD35-20A3-49FD-BAF4-017AF65DC452}" type="presParOf" srcId="{47795BC4-B685-4F9F-BEC1-E80901D0D33A}" destId="{D11EC1D0-3D82-427B-B8DC-DB0748FD4C98}" srcOrd="8" destOrd="0" presId="urn:microsoft.com/office/officeart/2005/8/layout/default"/>
    <dgm:cxn modelId="{D309AA23-88F6-4C86-BC0B-E98A35F6528B}" type="presParOf" srcId="{47795BC4-B685-4F9F-BEC1-E80901D0D33A}" destId="{0ED20785-B9AA-409E-8434-E1F06C5D7CF7}" srcOrd="9" destOrd="0" presId="urn:microsoft.com/office/officeart/2005/8/layout/default"/>
    <dgm:cxn modelId="{7D1B1983-92C8-4D7F-B510-6B4B10CCBC19}" type="presParOf" srcId="{47795BC4-B685-4F9F-BEC1-E80901D0D33A}" destId="{16F3C176-E179-4DC1-B9DF-6A47D44AC076}" srcOrd="10" destOrd="0" presId="urn:microsoft.com/office/officeart/2005/8/layout/default"/>
    <dgm:cxn modelId="{2C8C7F39-E5D9-4C8F-8EA5-7A76DBE01174}" type="presParOf" srcId="{47795BC4-B685-4F9F-BEC1-E80901D0D33A}" destId="{7B73C5F2-D3F3-452C-9C95-951653DF2718}" srcOrd="11" destOrd="0" presId="urn:microsoft.com/office/officeart/2005/8/layout/default"/>
    <dgm:cxn modelId="{15ED0387-161B-419E-94B0-847685E5A003}" type="presParOf" srcId="{47795BC4-B685-4F9F-BEC1-E80901D0D33A}" destId="{646F4EE0-848C-4100-91A6-AEC40DF9E894}"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EBC219-96C9-4891-8A73-DA80A2D68F95}">
      <dsp:nvSpPr>
        <dsp:cNvPr id="0" name=""/>
        <dsp:cNvSpPr/>
      </dsp:nvSpPr>
      <dsp:spPr>
        <a:xfrm>
          <a:off x="468272" y="3745"/>
          <a:ext cx="2171923" cy="130315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Local Permitting Requirements</a:t>
          </a:r>
        </a:p>
      </dsp:txBody>
      <dsp:txXfrm>
        <a:off x="468272" y="3745"/>
        <a:ext cx="2171923" cy="1303153"/>
      </dsp:txXfrm>
    </dsp:sp>
    <dsp:sp modelId="{2B9DD511-B3D5-4B52-AB61-6360D9A28D0F}">
      <dsp:nvSpPr>
        <dsp:cNvPr id="0" name=""/>
        <dsp:cNvSpPr/>
      </dsp:nvSpPr>
      <dsp:spPr>
        <a:xfrm>
          <a:off x="2857388" y="3745"/>
          <a:ext cx="2171923" cy="1303153"/>
        </a:xfrm>
        <a:prstGeom prst="rect">
          <a:avLst/>
        </a:prstGeom>
        <a:solidFill>
          <a:schemeClr val="accent2">
            <a:hueOff val="780253"/>
            <a:satOff val="-973"/>
            <a:lumOff val="2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Municipality of Anchorage</a:t>
          </a:r>
        </a:p>
      </dsp:txBody>
      <dsp:txXfrm>
        <a:off x="2857388" y="3745"/>
        <a:ext cx="2171923" cy="1303153"/>
      </dsp:txXfrm>
    </dsp:sp>
    <dsp:sp modelId="{FC5F9E50-2B14-4625-AD70-9A22F281C3A5}">
      <dsp:nvSpPr>
        <dsp:cNvPr id="0" name=""/>
        <dsp:cNvSpPr/>
      </dsp:nvSpPr>
      <dsp:spPr>
        <a:xfrm>
          <a:off x="5246503" y="3745"/>
          <a:ext cx="2171923" cy="1303153"/>
        </a:xfrm>
        <a:prstGeom prst="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Fairbanks North Star Borough</a:t>
          </a:r>
        </a:p>
      </dsp:txBody>
      <dsp:txXfrm>
        <a:off x="5246503" y="3745"/>
        <a:ext cx="2171923" cy="1303153"/>
      </dsp:txXfrm>
    </dsp:sp>
    <dsp:sp modelId="{2031FD5C-95FE-40F0-981D-FD4E5E3489E3}">
      <dsp:nvSpPr>
        <dsp:cNvPr id="0" name=""/>
        <dsp:cNvSpPr/>
      </dsp:nvSpPr>
      <dsp:spPr>
        <a:xfrm>
          <a:off x="468272" y="1524092"/>
          <a:ext cx="2171923" cy="1303153"/>
        </a:xfrm>
        <a:prstGeom prst="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City of Fairbanks</a:t>
          </a:r>
        </a:p>
      </dsp:txBody>
      <dsp:txXfrm>
        <a:off x="468272" y="1524092"/>
        <a:ext cx="2171923" cy="1303153"/>
      </dsp:txXfrm>
    </dsp:sp>
    <dsp:sp modelId="{D11EC1D0-3D82-427B-B8DC-DB0748FD4C98}">
      <dsp:nvSpPr>
        <dsp:cNvPr id="0" name=""/>
        <dsp:cNvSpPr/>
      </dsp:nvSpPr>
      <dsp:spPr>
        <a:xfrm>
          <a:off x="2857388" y="1524092"/>
          <a:ext cx="2171923" cy="1303153"/>
        </a:xfrm>
        <a:prstGeom prst="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City of North Pole</a:t>
          </a:r>
        </a:p>
      </dsp:txBody>
      <dsp:txXfrm>
        <a:off x="2857388" y="1524092"/>
        <a:ext cx="2171923" cy="1303153"/>
      </dsp:txXfrm>
    </dsp:sp>
    <dsp:sp modelId="{16F3C176-E179-4DC1-B9DF-6A47D44AC076}">
      <dsp:nvSpPr>
        <dsp:cNvPr id="0" name=""/>
        <dsp:cNvSpPr/>
      </dsp:nvSpPr>
      <dsp:spPr>
        <a:xfrm>
          <a:off x="5246503" y="1524092"/>
          <a:ext cx="2171923" cy="1303153"/>
        </a:xfrm>
        <a:prstGeom prst="rect">
          <a:avLst/>
        </a:prstGeom>
        <a:solidFill>
          <a:schemeClr val="accent2">
            <a:hueOff val="3901266"/>
            <a:satOff val="-4866"/>
            <a:lumOff val="11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a:rPr>
            <a:t>Port  </a:t>
          </a:r>
          <a:r>
            <a:rPr lang="en-US" sz="2600" kern="1200"/>
            <a:t>Authorities</a:t>
          </a:r>
        </a:p>
      </dsp:txBody>
      <dsp:txXfrm>
        <a:off x="5246503" y="1524092"/>
        <a:ext cx="2171923" cy="1303153"/>
      </dsp:txXfrm>
    </dsp:sp>
    <dsp:sp modelId="{646F4EE0-848C-4100-91A6-AEC40DF9E894}">
      <dsp:nvSpPr>
        <dsp:cNvPr id="0" name=""/>
        <dsp:cNvSpPr/>
      </dsp:nvSpPr>
      <dsp:spPr>
        <a:xfrm>
          <a:off x="2857388" y="3044438"/>
          <a:ext cx="2171923" cy="1303153"/>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DOT&amp;PF</a:t>
          </a:r>
        </a:p>
      </dsp:txBody>
      <dsp:txXfrm>
        <a:off x="2857388" y="3044438"/>
        <a:ext cx="2171923" cy="130315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789FC6-120D-4995-8F7E-805830866B0E}" type="datetimeFigureOut">
              <a:rPr lang="en-US" smtClean="0"/>
              <a:pPr/>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A18AA3-FB19-43D1-AD26-70B9616A137C}" type="slidenum">
              <a:rPr lang="en-US" smtClean="0"/>
              <a:pPr/>
              <a:t>‹#›</a:t>
            </a:fld>
            <a:endParaRPr lang="en-US"/>
          </a:p>
        </p:txBody>
      </p:sp>
    </p:spTree>
    <p:extLst>
      <p:ext uri="{BB962C8B-B14F-4D97-AF65-F5344CB8AC3E}">
        <p14:creationId xmlns:p14="http://schemas.microsoft.com/office/powerpoint/2010/main" val="3326591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88D645B-5760-465B-BA16-53159BEEFC6D}" type="slidenum">
              <a:rPr lang="en-US" smtClean="0"/>
              <a:pPr/>
              <a:t>1</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eaLnBrk="1" hangingPunct="1"/>
            <a:endParaRPr lang="en-US" dirty="0"/>
          </a:p>
        </p:txBody>
      </p:sp>
    </p:spTree>
    <p:extLst>
      <p:ext uri="{BB962C8B-B14F-4D97-AF65-F5344CB8AC3E}">
        <p14:creationId xmlns:p14="http://schemas.microsoft.com/office/powerpoint/2010/main" val="2580329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DBE2312-D950-4A2E-94F1-65A92CF27F1D}" type="slidenum">
              <a:rPr lang="en-US" smtClean="0"/>
              <a:pPr/>
              <a:t>10</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a:spcBef>
                <a:spcPct val="0"/>
              </a:spcBef>
            </a:pPr>
            <a:r>
              <a:rPr lang="en-US"/>
              <a:t>Acreage includes letdown areas, equipment storage areas and single project offsite material staging and storage areas. Picture is of a discharge point from the Juneau interchange in the Mendenhall Wildlife Refuge. Taken while on approach to JNU</a:t>
            </a:r>
          </a:p>
          <a:p>
            <a:pPr>
              <a:spcBef>
                <a:spcPct val="0"/>
              </a:spcBef>
            </a:pPr>
            <a:r>
              <a:rPr lang="en-US"/>
              <a:t>A picture of the dewatering pump comes up in the program later.</a:t>
            </a:r>
          </a:p>
        </p:txBody>
      </p:sp>
    </p:spTree>
    <p:extLst>
      <p:ext uri="{BB962C8B-B14F-4D97-AF65-F5344CB8AC3E}">
        <p14:creationId xmlns:p14="http://schemas.microsoft.com/office/powerpoint/2010/main" val="3849334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i="0" u="none" strike="noStrike" baseline="0" dirty="0">
                <a:latin typeface="Times New Roman"/>
              </a:rPr>
              <a:t>CGP defines a </a:t>
            </a:r>
            <a:r>
              <a:rPr lang="en-US" sz="1200" b="1" i="0" u="sng" strike="noStrike" baseline="0" dirty="0">
                <a:latin typeface="Times New Roman"/>
              </a:rPr>
              <a:t>Disturbed Area </a:t>
            </a:r>
            <a:r>
              <a:rPr lang="en-US" sz="1200" b="1" i="0" u="none" strike="noStrike" baseline="0" dirty="0">
                <a:latin typeface="Times New Roman"/>
              </a:rPr>
              <a:t>as a portion of any site that has been altered from pre-existing conditions, including but not limited to the following: providing access to a site, grubbing and clearing of vegetation (including the roots), grading, earth moving, altering land forms, and other construction-related activities (such as placement of project related stockpiles atop a soil surface).</a:t>
            </a:r>
            <a:endParaRPr lang="en-US" b="1" dirty="0"/>
          </a:p>
        </p:txBody>
      </p:sp>
      <p:sp>
        <p:nvSpPr>
          <p:cNvPr id="4" name="Slide Number Placeholder 3"/>
          <p:cNvSpPr>
            <a:spLocks noGrp="1"/>
          </p:cNvSpPr>
          <p:nvPr>
            <p:ph type="sldNum" sz="quarter" idx="10"/>
          </p:nvPr>
        </p:nvSpPr>
        <p:spPr/>
        <p:txBody>
          <a:bodyPr/>
          <a:lstStyle/>
          <a:p>
            <a:fld id="{D3A18AA3-FB19-43D1-AD26-70B9616A137C}" type="slidenum">
              <a:rPr lang="en-US" smtClean="0"/>
              <a:pPr/>
              <a:t>11</a:t>
            </a:fld>
            <a:endParaRPr lang="en-US"/>
          </a:p>
        </p:txBody>
      </p:sp>
    </p:spTree>
    <p:extLst>
      <p:ext uri="{BB962C8B-B14F-4D97-AF65-F5344CB8AC3E}">
        <p14:creationId xmlns:p14="http://schemas.microsoft.com/office/powerpoint/2010/main" val="3802522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A18AA3-FB19-43D1-AD26-70B9616A137C}" type="slidenum">
              <a:rPr lang="en-US" smtClean="0"/>
              <a:pPr/>
              <a:t>14</a:t>
            </a:fld>
            <a:endParaRPr lang="en-US"/>
          </a:p>
        </p:txBody>
      </p:sp>
    </p:spTree>
    <p:extLst>
      <p:ext uri="{BB962C8B-B14F-4D97-AF65-F5344CB8AC3E}">
        <p14:creationId xmlns:p14="http://schemas.microsoft.com/office/powerpoint/2010/main" val="64886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A18AA3-FB19-43D1-AD26-70B9616A137C}" type="slidenum">
              <a:rPr lang="en-US" smtClean="0"/>
              <a:pPr/>
              <a:t>15</a:t>
            </a:fld>
            <a:endParaRPr lang="en-US"/>
          </a:p>
        </p:txBody>
      </p:sp>
    </p:spTree>
    <p:extLst>
      <p:ext uri="{BB962C8B-B14F-4D97-AF65-F5344CB8AC3E}">
        <p14:creationId xmlns:p14="http://schemas.microsoft.com/office/powerpoint/2010/main" val="1097116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A18AA3-FB19-43D1-AD26-70B9616A137C}" type="slidenum">
              <a:rPr lang="en-US" smtClean="0"/>
              <a:pPr/>
              <a:t>16</a:t>
            </a:fld>
            <a:endParaRPr lang="en-US"/>
          </a:p>
        </p:txBody>
      </p:sp>
    </p:spTree>
    <p:extLst>
      <p:ext uri="{BB962C8B-B14F-4D97-AF65-F5344CB8AC3E}">
        <p14:creationId xmlns:p14="http://schemas.microsoft.com/office/powerpoint/2010/main" val="2363482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A18AA3-FB19-43D1-AD26-70B9616A137C}" type="slidenum">
              <a:rPr lang="en-US" smtClean="0"/>
              <a:pPr/>
              <a:t>27</a:t>
            </a:fld>
            <a:endParaRPr lang="en-US"/>
          </a:p>
        </p:txBody>
      </p:sp>
    </p:spTree>
    <p:extLst>
      <p:ext uri="{BB962C8B-B14F-4D97-AF65-F5344CB8AC3E}">
        <p14:creationId xmlns:p14="http://schemas.microsoft.com/office/powerpoint/2010/main" val="1750858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2667D75E-808A-4AA5-BC8E-6DF407A39E71}" type="slidenum">
              <a:rPr lang="en-US" smtClean="0"/>
              <a:pPr/>
              <a:t>31</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r>
              <a:rPr lang="en-US" b="1"/>
              <a:t>One regulation in particular affects all construction activity in the Pacific Northwest.</a:t>
            </a:r>
          </a:p>
        </p:txBody>
      </p:sp>
    </p:spTree>
    <p:extLst>
      <p:ext uri="{BB962C8B-B14F-4D97-AF65-F5344CB8AC3E}">
        <p14:creationId xmlns:p14="http://schemas.microsoft.com/office/powerpoint/2010/main" val="1351960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760856F2-E936-4CC7-B45C-CD85F1E2B4B6}" type="slidenum">
              <a:rPr lang="en-US" smtClean="0"/>
              <a:pPr/>
              <a:t>32</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r>
              <a:rPr lang="en-US"/>
              <a:t>May require schedule adjustment for clearing activities.</a:t>
            </a:r>
          </a:p>
        </p:txBody>
      </p:sp>
    </p:spTree>
    <p:extLst>
      <p:ext uri="{BB962C8B-B14F-4D97-AF65-F5344CB8AC3E}">
        <p14:creationId xmlns:p14="http://schemas.microsoft.com/office/powerpoint/2010/main" val="3993560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32B46AAE-EC7E-47B8-A66D-2EEB670F3577}" type="slidenum">
              <a:rPr lang="en-US" smtClean="0"/>
              <a:pPr/>
              <a:t>35</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r>
              <a:rPr lang="en-US" b="1"/>
              <a:t>As a contractor be aware the owner may have permits you don’t even know about.</a:t>
            </a:r>
          </a:p>
          <a:p>
            <a:pPr eaLnBrk="1" hangingPunct="1"/>
            <a:r>
              <a:rPr lang="en-US" b="1"/>
              <a:t>Obtain &amp; Understand all the information and requirements regarding your work.</a:t>
            </a:r>
          </a:p>
        </p:txBody>
      </p:sp>
    </p:spTree>
    <p:extLst>
      <p:ext uri="{BB962C8B-B14F-4D97-AF65-F5344CB8AC3E}">
        <p14:creationId xmlns:p14="http://schemas.microsoft.com/office/powerpoint/2010/main" val="1095281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99906EAB-98BA-4880-8F29-61EE7247E719}" type="slidenum">
              <a:rPr lang="en-US" smtClean="0"/>
              <a:pPr/>
              <a:t>36</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a:t>Get consultation letters for the Historical Sites as well as the Endangered &amp; threatened species. If you can’t get a response from the agency document your own research and request for response from the agency. States may not have authority to give clearance on federally listed species. More coming soon.</a:t>
            </a:r>
          </a:p>
        </p:txBody>
      </p:sp>
    </p:spTree>
    <p:extLst>
      <p:ext uri="{BB962C8B-B14F-4D97-AF65-F5344CB8AC3E}">
        <p14:creationId xmlns:p14="http://schemas.microsoft.com/office/powerpoint/2010/main" val="3072331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04DBE952-3E6C-4075-B818-EC1312FE0E1A}" type="slidenum">
              <a:rPr lang="en-US" smtClean="0"/>
              <a:pPr/>
              <a:t>40</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r>
              <a:rPr lang="en-US"/>
              <a:t>Picture is on approach to ANC</a:t>
            </a:r>
          </a:p>
        </p:txBody>
      </p:sp>
    </p:spTree>
    <p:extLst>
      <p:ext uri="{BB962C8B-B14F-4D97-AF65-F5344CB8AC3E}">
        <p14:creationId xmlns:p14="http://schemas.microsoft.com/office/powerpoint/2010/main" val="2409060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a:t>
            </a:r>
            <a:r>
              <a:rPr lang="en-US" baseline="0" dirty="0"/>
              <a:t> uses the following guidelines to determine whether a waterbody is impaired:</a:t>
            </a:r>
          </a:p>
          <a:p>
            <a:r>
              <a:rPr lang="en-US" baseline="0" dirty="0"/>
              <a:t>1. Water quality monitoring data</a:t>
            </a:r>
          </a:p>
          <a:p>
            <a:r>
              <a:rPr lang="en-US" baseline="0" dirty="0"/>
              <a:t>2. EPA guidelines</a:t>
            </a:r>
          </a:p>
          <a:p>
            <a:r>
              <a:rPr lang="en-US" baseline="0" dirty="0"/>
              <a:t>3. Photos or video with documenting presence of residues (floating solids, debris, sludge) on or in the water, on the sub-straight, or on the shoreline</a:t>
            </a:r>
          </a:p>
          <a:p>
            <a:r>
              <a:rPr lang="en-US" baseline="0" dirty="0"/>
              <a:t>4. Water quality data or reports within the last five years</a:t>
            </a:r>
          </a:p>
          <a:p>
            <a:r>
              <a:rPr lang="en-US" baseline="0" dirty="0"/>
              <a:t>5. Documentation from a resource agency</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of 2021 Alaska has 20 impaired 303d water bodies.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586345-32E8-4044-8181-39285C2758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4175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B8B76D7E-07AF-4B23-BF80-7D4A6C193511}" type="slidenum">
              <a:rPr lang="en-US" smtClean="0"/>
              <a:pPr/>
              <a:t>46</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r>
              <a:rPr lang="en-US" b="1"/>
              <a:t>Don’t have a sweeper with a plume of dust behind it.</a:t>
            </a:r>
          </a:p>
          <a:p>
            <a:pPr eaLnBrk="1" hangingPunct="1"/>
            <a:r>
              <a:rPr lang="en-US" b="1"/>
              <a:t>Just like the clean water act we have the clean air act.</a:t>
            </a:r>
          </a:p>
        </p:txBody>
      </p:sp>
    </p:spTree>
    <p:extLst>
      <p:ext uri="{BB962C8B-B14F-4D97-AF65-F5344CB8AC3E}">
        <p14:creationId xmlns:p14="http://schemas.microsoft.com/office/powerpoint/2010/main" val="2678563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F53F3910-CDFD-487F-96A1-44997A17DF36}" type="slidenum">
              <a:rPr lang="en-US" smtClean="0"/>
              <a:pPr/>
              <a:t>47</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b="1" dirty="0"/>
              <a:t>ADF&amp;G</a:t>
            </a:r>
            <a:r>
              <a:rPr lang="en-US" b="1" baseline="0" dirty="0"/>
              <a:t> fish habitat permit is needed if a project is within or across a water body that is specified as an anadromous waterbody or will impede fish passage</a:t>
            </a:r>
            <a:endParaRPr lang="en-US" b="1" dirty="0"/>
          </a:p>
          <a:p>
            <a:pPr eaLnBrk="1" hangingPunct="1"/>
            <a:r>
              <a:rPr lang="en-US" b="1" dirty="0"/>
              <a:t>As a contractor be aware the owner may have permits you don’t even know about – check with Fisheries &amp; Army Corps of Engineers</a:t>
            </a:r>
          </a:p>
          <a:p>
            <a:pPr eaLnBrk="1" hangingPunct="1"/>
            <a:r>
              <a:rPr lang="en-US" b="1" dirty="0"/>
              <a:t>Obtain &amp; Understand all the information and requirements regarding your work.</a:t>
            </a:r>
          </a:p>
        </p:txBody>
      </p:sp>
    </p:spTree>
    <p:extLst>
      <p:ext uri="{BB962C8B-B14F-4D97-AF65-F5344CB8AC3E}">
        <p14:creationId xmlns:p14="http://schemas.microsoft.com/office/powerpoint/2010/main" val="1639925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E609DA12-F7B7-48A9-84ED-DAAE315BA84D}" type="slidenum">
              <a:rPr lang="en-US" smtClean="0"/>
              <a:pPr/>
              <a:t>48</a:t>
            </a:fld>
            <a:endParaRPr lang="en-US"/>
          </a:p>
        </p:txBody>
      </p:sp>
      <p:sp>
        <p:nvSpPr>
          <p:cNvPr id="7782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E40376B-EE79-4E98-BAEA-39430B4E4140}" type="slidenum">
              <a:rPr lang="en-US" sz="1200"/>
              <a:pPr algn="r"/>
              <a:t>48</a:t>
            </a:fld>
            <a:endParaRPr lang="en-US" sz="1200"/>
          </a:p>
        </p:txBody>
      </p:sp>
      <p:sp>
        <p:nvSpPr>
          <p:cNvPr id="77828" name="Rectangle 2"/>
          <p:cNvSpPr>
            <a:spLocks noGrp="1" noRot="1" noChangeAspect="1" noChangeArrowheads="1" noTextEdit="1"/>
          </p:cNvSpPr>
          <p:nvPr>
            <p:ph type="sldImg"/>
          </p:nvPr>
        </p:nvSpPr>
        <p:spPr>
          <a:ln/>
        </p:spPr>
      </p:sp>
      <p:sp>
        <p:nvSpPr>
          <p:cNvPr id="77829" name="Rectangle 3"/>
          <p:cNvSpPr>
            <a:spLocks noGrp="1" noChangeArrowheads="1"/>
          </p:cNvSpPr>
          <p:nvPr>
            <p:ph type="body" idx="1"/>
          </p:nvPr>
        </p:nvSpPr>
        <p:spPr>
          <a:noFill/>
          <a:ln/>
        </p:spPr>
        <p:txBody>
          <a:bodyPr/>
          <a:lstStyle/>
          <a:p>
            <a:r>
              <a:rPr lang="en-US"/>
              <a:t>SWPPP required for permit application</a:t>
            </a:r>
          </a:p>
        </p:txBody>
      </p:sp>
    </p:spTree>
    <p:extLst>
      <p:ext uri="{BB962C8B-B14F-4D97-AF65-F5344CB8AC3E}">
        <p14:creationId xmlns:p14="http://schemas.microsoft.com/office/powerpoint/2010/main" val="2952663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139675CF-F187-48C7-96B4-2D70400793C4}" type="slidenum">
              <a:rPr lang="en-US" smtClean="0"/>
              <a:pPr/>
              <a:t>52</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r>
              <a:rPr lang="en-US" b="1"/>
              <a:t>Local governments will be ramping up their enforcement and oversight of clean water act goals and NPDES requirements.</a:t>
            </a:r>
          </a:p>
        </p:txBody>
      </p:sp>
    </p:spTree>
    <p:extLst>
      <p:ext uri="{BB962C8B-B14F-4D97-AF65-F5344CB8AC3E}">
        <p14:creationId xmlns:p14="http://schemas.microsoft.com/office/powerpoint/2010/main" val="628077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A18AA3-FB19-43D1-AD26-70B9616A137C}" type="slidenum">
              <a:rPr lang="en-US" smtClean="0"/>
              <a:pPr/>
              <a:t>56</a:t>
            </a:fld>
            <a:endParaRPr lang="en-US"/>
          </a:p>
        </p:txBody>
      </p:sp>
    </p:spTree>
    <p:extLst>
      <p:ext uri="{BB962C8B-B14F-4D97-AF65-F5344CB8AC3E}">
        <p14:creationId xmlns:p14="http://schemas.microsoft.com/office/powerpoint/2010/main" val="1041937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0D3C996-B19E-4F4C-91B8-7E74CA0CD9CF}" type="slidenum">
              <a:rPr lang="en-US" smtClean="0"/>
              <a:pPr/>
              <a:t>58</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dirty="0"/>
              <a:t>Inspect the posting at every inspection, faded signatures, damaged documents, weathered paperwork can result in non-compliance.</a:t>
            </a:r>
          </a:p>
        </p:txBody>
      </p:sp>
    </p:spTree>
    <p:extLst>
      <p:ext uri="{BB962C8B-B14F-4D97-AF65-F5344CB8AC3E}">
        <p14:creationId xmlns:p14="http://schemas.microsoft.com/office/powerpoint/2010/main" val="15410794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NOI Postings are frequently out of date and do not correctly identify the current</a:t>
            </a:r>
            <a:r>
              <a:rPr lang="en-US" baseline="0" dirty="0"/>
              <a:t> personnel. </a:t>
            </a:r>
            <a:r>
              <a:rPr lang="en-US" dirty="0"/>
              <a:t>This is a SWPPP posting where the</a:t>
            </a:r>
            <a:r>
              <a:rPr lang="en-US" baseline="0" dirty="0"/>
              <a:t> documents have blown away, note the thumbtacks without paperwork. The paper on the board are the corps placards.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D63D-D60A-47F4-9930-62B6CF6AF28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272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3EBEF563-7DC4-439C-95C7-A3074EB5F4EB}" type="slidenum">
              <a:rPr lang="en-US" smtClean="0"/>
              <a:pPr/>
              <a:t>60</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b="1" dirty="0"/>
              <a:t>Indemnify</a:t>
            </a:r>
            <a:r>
              <a:rPr lang="en-US" dirty="0"/>
              <a:t> = indemnify (pay for losses), defend (pay legal costs), hold harmless (protect from third party or your own suit)</a:t>
            </a:r>
          </a:p>
          <a:p>
            <a:pPr eaLnBrk="1" hangingPunct="1"/>
            <a:r>
              <a:rPr lang="en-US" dirty="0"/>
              <a:t>Builders’ insurance requires indemnity clauses of subcontractors</a:t>
            </a:r>
          </a:p>
          <a:p>
            <a:pPr eaLnBrk="1" hangingPunct="1"/>
            <a:r>
              <a:rPr lang="en-US" dirty="0"/>
              <a:t>If CESCL has </a:t>
            </a:r>
            <a:r>
              <a:rPr lang="en-US" dirty="0" err="1"/>
              <a:t>profesional</a:t>
            </a:r>
            <a:r>
              <a:rPr lang="en-US" dirty="0"/>
              <a:t> liability policy, only covered for own negligent acts.</a:t>
            </a:r>
          </a:p>
          <a:p>
            <a:pPr eaLnBrk="1" hangingPunct="1"/>
            <a:r>
              <a:rPr lang="en-US" b="1" dirty="0"/>
              <a:t>Mutual indemnity</a:t>
            </a:r>
            <a:r>
              <a:rPr lang="en-US" dirty="0"/>
              <a:t> means CESCL indemnifies builder for negligent acts and vice versa.</a:t>
            </a:r>
          </a:p>
          <a:p>
            <a:pPr eaLnBrk="1" hangingPunct="1"/>
            <a:r>
              <a:rPr lang="en-US" b="1" dirty="0"/>
              <a:t>Make sure your indemnity doesn’t transfer to new owner without your agreement.</a:t>
            </a:r>
          </a:p>
        </p:txBody>
      </p:sp>
    </p:spTree>
    <p:extLst>
      <p:ext uri="{BB962C8B-B14F-4D97-AF65-F5344CB8AC3E}">
        <p14:creationId xmlns:p14="http://schemas.microsoft.com/office/powerpoint/2010/main" val="2165003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5326D229-89DE-43FE-9591-0372697453CF}" type="slidenum">
              <a:rPr lang="en-US" smtClean="0"/>
              <a:pPr/>
              <a:t>61</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r>
              <a:rPr lang="en-US" b="1" dirty="0"/>
              <a:t>This includes clearing and grubbing activities.</a:t>
            </a:r>
          </a:p>
          <a:p>
            <a:pPr eaLnBrk="1" hangingPunct="1"/>
            <a:endParaRPr lang="en-US" b="1" dirty="0"/>
          </a:p>
          <a:p>
            <a:pPr algn="l"/>
            <a:r>
              <a:rPr lang="en-US" sz="1200" b="1" i="0" u="none" strike="noStrike" baseline="0" dirty="0">
                <a:latin typeface="Times New Roman"/>
              </a:rPr>
              <a:t>CGP 4.2.4 Clearing of vegetation that disturbs the vegetative mat and exposes soil is prohibited prior to obtaining authorization under this permit.</a:t>
            </a:r>
            <a:endParaRPr lang="en-US" b="1" dirty="0"/>
          </a:p>
        </p:txBody>
      </p:sp>
    </p:spTree>
    <p:extLst>
      <p:ext uri="{BB962C8B-B14F-4D97-AF65-F5344CB8AC3E}">
        <p14:creationId xmlns:p14="http://schemas.microsoft.com/office/powerpoint/2010/main" val="299065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B33E4304-758B-45F6-990C-2DDBB39E5E2B}" type="slidenum">
              <a:rPr lang="en-US" smtClean="0"/>
              <a:pPr/>
              <a:t>62</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r>
              <a:rPr lang="en-US" b="1"/>
              <a:t>Discharge from only a cleared site, wood chips “Hog Fuel” Was covering site.</a:t>
            </a:r>
          </a:p>
        </p:txBody>
      </p:sp>
    </p:spTree>
    <p:extLst>
      <p:ext uri="{BB962C8B-B14F-4D97-AF65-F5344CB8AC3E}">
        <p14:creationId xmlns:p14="http://schemas.microsoft.com/office/powerpoint/2010/main" val="1907424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7AC176F0-02E7-4B46-A5F0-DA2E98716E45}" type="slidenum">
              <a:rPr lang="en-US" smtClean="0"/>
              <a:pPr/>
              <a:t>63</a:t>
            </a:fld>
            <a:endParaRPr 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r>
              <a:rPr lang="en-US"/>
              <a:t>Preserve and protect any designed infiltration facilities</a:t>
            </a:r>
          </a:p>
          <a:p>
            <a:pPr eaLnBrk="1" hangingPunct="1"/>
            <a:r>
              <a:rPr lang="en-US"/>
              <a:t>Underground Injection Controls (UIC)</a:t>
            </a:r>
          </a:p>
        </p:txBody>
      </p:sp>
    </p:spTree>
    <p:extLst>
      <p:ext uri="{BB962C8B-B14F-4D97-AF65-F5344CB8AC3E}">
        <p14:creationId xmlns:p14="http://schemas.microsoft.com/office/powerpoint/2010/main" val="731685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1433DEB8-D8B9-4E36-8239-A8C112C1D9AD}" type="slidenum">
              <a:rPr lang="en-US" smtClean="0"/>
              <a:pPr/>
              <a:t>64</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b="1" dirty="0"/>
          </a:p>
        </p:txBody>
      </p:sp>
    </p:spTree>
    <p:extLst>
      <p:ext uri="{BB962C8B-B14F-4D97-AF65-F5344CB8AC3E}">
        <p14:creationId xmlns:p14="http://schemas.microsoft.com/office/powerpoint/2010/main" val="1639804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24D9E019-22D8-4E17-B9E5-DBE726A25169}" type="slidenum">
              <a:rPr lang="en-US" smtClean="0"/>
              <a:pPr/>
              <a:t>65</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r>
              <a:rPr lang="en-US" b="1"/>
              <a:t>Scheduling &amp; Permitting of all phases of development will need to consider erosion prevention and sediment control.</a:t>
            </a:r>
          </a:p>
        </p:txBody>
      </p:sp>
    </p:spTree>
    <p:extLst>
      <p:ext uri="{BB962C8B-B14F-4D97-AF65-F5344CB8AC3E}">
        <p14:creationId xmlns:p14="http://schemas.microsoft.com/office/powerpoint/2010/main" val="31440119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Multi-Sector General Permit (MSGP) for industrial storm water covers</a:t>
            </a:r>
            <a:r>
              <a:rPr lang="en-US" baseline="0" dirty="0"/>
              <a:t> 29 industrial sectors. All the facilities covered by the permit have to develop a SWPPP to address storm water management. For 26 of these sectors the MSGP addresses storm water management after the facility is constructed. For three of the sectors – metal mining, coal mining, and sand and gravel mining – the MSGP includes requirements for a SWPPP and inspections during exploration and construction activities as well as active and inactive mining. For additional information see ADEC’s webpage on the MSGP.</a:t>
            </a:r>
            <a:endParaRPr lang="en-US" dirty="0"/>
          </a:p>
        </p:txBody>
      </p:sp>
      <p:sp>
        <p:nvSpPr>
          <p:cNvPr id="4" name="Slide Number Placeholder 3"/>
          <p:cNvSpPr>
            <a:spLocks noGrp="1"/>
          </p:cNvSpPr>
          <p:nvPr>
            <p:ph type="sldNum" sz="quarter" idx="10"/>
          </p:nvPr>
        </p:nvSpPr>
        <p:spPr/>
        <p:txBody>
          <a:bodyPr/>
          <a:lstStyle/>
          <a:p>
            <a:fld id="{20EA28F8-C29D-4788-AC83-8594093EC55B}"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33664292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the Construction General Permit (CGP) </a:t>
            </a:r>
            <a:r>
              <a:rPr lang="en-US" baseline="0" dirty="0"/>
              <a:t>material sites are considered support activities. </a:t>
            </a:r>
            <a:r>
              <a:rPr lang="en-US" dirty="0"/>
              <a:t>How a material site is developed, managed, and used will determine</a:t>
            </a:r>
            <a:r>
              <a:rPr lang="en-US" baseline="0" dirty="0"/>
              <a:t> whether the m</a:t>
            </a:r>
            <a:r>
              <a:rPr lang="en-US" dirty="0"/>
              <a:t>aterial site is regulated</a:t>
            </a:r>
            <a:r>
              <a:rPr lang="en-US" baseline="0" dirty="0"/>
              <a:t> by either the CGP or the Multi-Sector General Permit (MSGP). A material site can not be permitted by both permits at the same time. Part 1.4.1.3 of the CGP  explains that 1) the material site must be directly related to the construction site  required to have permit coverage, 2) the material site is not a commercial operation serving multiple unrelated construction projects by different permittees, 3) the material site does not operate beyond the completion of the construction activity at the project that supports it, and 4) appropriate control measures are identified in the project SWPPP. (There are some exceptions for projects off the road system – see definition for “support activities” in Appendix C of the CGP.)</a:t>
            </a:r>
          </a:p>
          <a:p>
            <a:endParaRPr lang="en-US" baseline="0" dirty="0"/>
          </a:p>
          <a:p>
            <a:r>
              <a:rPr lang="en-US" baseline="0" dirty="0"/>
              <a:t>Sector J of the MSGP explains Sand and Gravel operations from exploration through, construction, active mining, inactive mining and restoration.  For example, a commercial material site that sells material for multiple CGP Projects would have MSGP coverage. For example, a material site on DNR land leased by DOT and used for multiple projects would need MSGP coverage. For example, a </a:t>
            </a:r>
            <a:r>
              <a:rPr lang="en-US" baseline="0"/>
              <a:t>material site  </a:t>
            </a:r>
            <a:r>
              <a:rPr lang="en-US" baseline="0" dirty="0"/>
              <a:t>in a community that is used for </a:t>
            </a:r>
            <a:r>
              <a:rPr lang="en-US" baseline="0"/>
              <a:t>multiple projects.</a:t>
            </a:r>
            <a:endParaRPr lang="en-US" dirty="0"/>
          </a:p>
        </p:txBody>
      </p:sp>
      <p:sp>
        <p:nvSpPr>
          <p:cNvPr id="4" name="Slide Number Placeholder 3"/>
          <p:cNvSpPr>
            <a:spLocks noGrp="1"/>
          </p:cNvSpPr>
          <p:nvPr>
            <p:ph type="sldNum" sz="quarter" idx="10"/>
          </p:nvPr>
        </p:nvSpPr>
        <p:spPr/>
        <p:txBody>
          <a:bodyPr/>
          <a:lstStyle/>
          <a:p>
            <a:fld id="{20EA28F8-C29D-4788-AC83-8594093EC55B}"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30945315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9946C4B6-4219-42D8-8064-E129706A797C}" type="slidenum">
              <a:rPr lang="en-US" smtClean="0"/>
              <a:pPr/>
              <a:t>69</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dirty="0"/>
              <a:t>Keep in mind that with increased oversight or enforcement will come extra paperwork and legal fees. These costs often exceed the fines.</a:t>
            </a:r>
          </a:p>
        </p:txBody>
      </p:sp>
    </p:spTree>
    <p:extLst>
      <p:ext uri="{BB962C8B-B14F-4D97-AF65-F5344CB8AC3E}">
        <p14:creationId xmlns:p14="http://schemas.microsoft.com/office/powerpoint/2010/main" val="22759786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087E2B2C-5580-413C-B4C4-0BA870BC9E23}" type="slidenum">
              <a:rPr lang="en-US" smtClean="0"/>
              <a:pPr/>
              <a:t>70</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r>
              <a:rPr lang="en-US"/>
              <a:t>Even more so than Agency Inspectors understand the potential of the Third Party Lawsuit.</a:t>
            </a:r>
          </a:p>
        </p:txBody>
      </p:sp>
    </p:spTree>
    <p:extLst>
      <p:ext uri="{BB962C8B-B14F-4D97-AF65-F5344CB8AC3E}">
        <p14:creationId xmlns:p14="http://schemas.microsoft.com/office/powerpoint/2010/main" val="4173566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5878A40-9B8D-4762-8F51-8D04F6006E79}" type="slidenum">
              <a:rPr lang="en-US" smtClean="0"/>
              <a:pPr/>
              <a:t>71</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r>
              <a:rPr lang="en-US"/>
              <a:t>Third Party Inspection Materials. We are being asked to self police, consider the alternative.</a:t>
            </a:r>
          </a:p>
        </p:txBody>
      </p:sp>
    </p:spTree>
    <p:extLst>
      <p:ext uri="{BB962C8B-B14F-4D97-AF65-F5344CB8AC3E}">
        <p14:creationId xmlns:p14="http://schemas.microsoft.com/office/powerpoint/2010/main" val="17708067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AFA9CFB4-5E5D-4CFB-BD5F-876F9BBE1BBF}" type="slidenum">
              <a:rPr lang="en-US" smtClean="0"/>
              <a:pPr/>
              <a:t>73</a:t>
            </a:fld>
            <a:endParaRPr 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4875366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F0662A27-87BD-4884-A9B3-2DB25127D6C0}" type="slidenum">
              <a:rPr lang="en-US" smtClean="0"/>
              <a:pPr/>
              <a:t>75</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r>
              <a:rPr lang="en-US"/>
              <a:t>Read your permit and NOT for stabilization requirements</a:t>
            </a:r>
          </a:p>
        </p:txBody>
      </p:sp>
    </p:spTree>
    <p:extLst>
      <p:ext uri="{BB962C8B-B14F-4D97-AF65-F5344CB8AC3E}">
        <p14:creationId xmlns:p14="http://schemas.microsoft.com/office/powerpoint/2010/main" val="38214436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0A42F424-46C9-4704-BCDB-727DCD57F244}" type="slidenum">
              <a:rPr lang="en-US" smtClean="0"/>
              <a:pPr/>
              <a:t>77</a:t>
            </a:fld>
            <a:endParaRPr 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r>
              <a:rPr lang="en-US"/>
              <a:t>Remove Silt Fence? For termination of permit coverage and maintenance issues.</a:t>
            </a:r>
          </a:p>
        </p:txBody>
      </p:sp>
    </p:spTree>
    <p:extLst>
      <p:ext uri="{BB962C8B-B14F-4D97-AF65-F5344CB8AC3E}">
        <p14:creationId xmlns:p14="http://schemas.microsoft.com/office/powerpoint/2010/main" val="30509957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2BBA0F4F-AB28-452C-BE74-ED71E15279FE}" type="slidenum">
              <a:rPr lang="en-US" smtClean="0"/>
              <a:pPr/>
              <a:t>78</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r>
              <a:rPr lang="en-US" b="1"/>
              <a:t>This subdivision is still under permit but homeowner is doing the work.</a:t>
            </a:r>
          </a:p>
          <a:p>
            <a:pPr eaLnBrk="1" hangingPunct="1"/>
            <a:r>
              <a:rPr lang="en-US" b="1"/>
              <a:t>Many developers send out letters of notice regarding permit requirements and bill back subcontractors for clean up costs.</a:t>
            </a:r>
          </a:p>
        </p:txBody>
      </p:sp>
    </p:spTree>
    <p:extLst>
      <p:ext uri="{BB962C8B-B14F-4D97-AF65-F5344CB8AC3E}">
        <p14:creationId xmlns:p14="http://schemas.microsoft.com/office/powerpoint/2010/main" val="34180950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DFC823E1-C74A-4A9C-9EEC-8AC61BE04828}" type="slidenum">
              <a:rPr lang="en-US" smtClean="0"/>
              <a:pPr/>
              <a:t>80</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r>
              <a:rPr lang="en-US" b="1"/>
              <a:t>Your sites are being monitored</a:t>
            </a:r>
            <a:r>
              <a:rPr lang="en-US"/>
              <a:t>, Transportation projects are highly visible.</a:t>
            </a:r>
          </a:p>
        </p:txBody>
      </p:sp>
    </p:spTree>
    <p:extLst>
      <p:ext uri="{BB962C8B-B14F-4D97-AF65-F5344CB8AC3E}">
        <p14:creationId xmlns:p14="http://schemas.microsoft.com/office/powerpoint/2010/main" val="31068873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DA21A0D5-1D74-4C8B-B6FC-10FDD7E75F59}" type="slidenum">
              <a:rPr lang="en-US" smtClean="0"/>
              <a:pPr/>
              <a:t>81</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b="1"/>
          </a:p>
        </p:txBody>
      </p:sp>
    </p:spTree>
    <p:extLst>
      <p:ext uri="{BB962C8B-B14F-4D97-AF65-F5344CB8AC3E}">
        <p14:creationId xmlns:p14="http://schemas.microsoft.com/office/powerpoint/2010/main" val="641978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744BE9-014D-4845-A259-4D0C0663136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6034BF80-0548-47B3-8174-43F2DF22F96B}"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50635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3286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0616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5430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4723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645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46508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5739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3291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00104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49302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42805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28861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3238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61001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57751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61329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2017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2287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05263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84043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13046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flipH="1">
            <a:off x="6170613" y="7938"/>
            <a:ext cx="28575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flipH="1">
            <a:off x="4581525" y="92075"/>
            <a:ext cx="4560888" cy="608012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5427663" y="228600"/>
            <a:ext cx="371475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5502275" y="31750"/>
            <a:ext cx="3640138" cy="4852988"/>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5884863" y="609600"/>
            <a:ext cx="3257550" cy="434340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513159" y="685800"/>
            <a:ext cx="6000750" cy="2971801"/>
          </a:xfrm>
        </p:spPr>
        <p:txBody>
          <a:bodyPr anchor="b"/>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513159" y="3843868"/>
            <a:ext cx="48006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Date Placeholder 3"/>
          <p:cNvSpPr>
            <a:spLocks noGrp="1"/>
          </p:cNvSpPr>
          <p:nvPr>
            <p:ph type="dt" sz="half" idx="10"/>
          </p:nvPr>
        </p:nvSpPr>
        <p:spPr/>
        <p:txBody>
          <a:bodyPr/>
          <a:lstStyle>
            <a:lvl1pPr fontAlgn="base">
              <a:spcBef>
                <a:spcPct val="0"/>
              </a:spcBef>
              <a:spcAft>
                <a:spcPct val="0"/>
              </a:spcAft>
              <a:defRPr/>
            </a:lvl1pPr>
          </a:lstStyle>
          <a:p>
            <a:pPr>
              <a:defRPr/>
            </a:pPr>
            <a:fld id="{DA08AB67-7564-435B-B313-E7BBA62DF91F}" type="datetimeFigureOut">
              <a:rPr lang="en-US"/>
              <a:pPr>
                <a:defRPr/>
              </a:pPr>
              <a:t>7/13/2026</a:t>
            </a:fld>
            <a:endParaRPr lang="en-US" dirty="0"/>
          </a:p>
        </p:txBody>
      </p:sp>
      <p:sp>
        <p:nvSpPr>
          <p:cNvPr id="10"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11" name="Slide Number Placeholder 5"/>
          <p:cNvSpPr>
            <a:spLocks noGrp="1"/>
          </p:cNvSpPr>
          <p:nvPr>
            <p:ph type="sldNum" sz="quarter" idx="12"/>
          </p:nvPr>
        </p:nvSpPr>
        <p:spPr/>
        <p:txBody>
          <a:bodyPr/>
          <a:lstStyle>
            <a:lvl1pPr>
              <a:defRPr smtClean="0"/>
            </a:lvl1pPr>
          </a:lstStyle>
          <a:p>
            <a:pPr>
              <a:defRPr/>
            </a:pPr>
            <a:fld id="{7F025A1B-3D7D-4245-BA1C-74D74CECD1B6}" type="slidenum">
              <a:rPr lang="en-US" altLang="en-US"/>
              <a:pPr>
                <a:defRPr/>
              </a:pPr>
              <a:t>‹#›</a:t>
            </a:fld>
            <a:endParaRPr lang="en-US" altLang="en-US"/>
          </a:p>
        </p:txBody>
      </p:sp>
    </p:spTree>
    <p:extLst>
      <p:ext uri="{BB962C8B-B14F-4D97-AF65-F5344CB8AC3E}">
        <p14:creationId xmlns:p14="http://schemas.microsoft.com/office/powerpoint/2010/main" val="2292803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AF5D5627-BE34-4BF2-83A8-F65B2F566291}" type="datetimeFigureOut">
              <a:rPr lang="en-US"/>
              <a:pPr>
                <a:defRPr/>
              </a:pPr>
              <a:t>7/13/2026</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A4EF53AA-27C0-4D38-B12C-C5D1D05CA9C5}" type="slidenum">
              <a:rPr lang="en-US" altLang="en-US"/>
              <a:pPr>
                <a:defRPr/>
              </a:pPr>
              <a:t>‹#›</a:t>
            </a:fld>
            <a:endParaRPr lang="en-US" altLang="en-US"/>
          </a:p>
        </p:txBody>
      </p:sp>
    </p:spTree>
    <p:extLst>
      <p:ext uri="{BB962C8B-B14F-4D97-AF65-F5344CB8AC3E}">
        <p14:creationId xmlns:p14="http://schemas.microsoft.com/office/powerpoint/2010/main" val="25561445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3159" y="2006600"/>
            <a:ext cx="6400801" cy="2281600"/>
          </a:xfrm>
        </p:spPr>
        <p:txBody>
          <a:bodyPr anchor="b"/>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13160" y="4495800"/>
            <a:ext cx="64008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3D79C0E4-4FCE-45A7-812C-0EF13C8DD28E}" type="datetimeFigureOut">
              <a:rPr lang="en-US"/>
              <a:pPr>
                <a:defRPr/>
              </a:pPr>
              <a:t>7/13/2026</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BEA4AD3D-254A-408D-AEB7-CE7DB7DE97F1}" type="slidenum">
              <a:rPr lang="en-US" altLang="en-US"/>
              <a:pPr>
                <a:defRPr/>
              </a:pPr>
              <a:t>‹#›</a:t>
            </a:fld>
            <a:endParaRPr lang="en-US" altLang="en-US"/>
          </a:p>
        </p:txBody>
      </p:sp>
    </p:spTree>
    <p:extLst>
      <p:ext uri="{BB962C8B-B14F-4D97-AF65-F5344CB8AC3E}">
        <p14:creationId xmlns:p14="http://schemas.microsoft.com/office/powerpoint/2010/main" val="1349139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3159" y="685801"/>
            <a:ext cx="3703241"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356100" y="685801"/>
            <a:ext cx="370085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lvl1pPr>
          </a:lstStyle>
          <a:p>
            <a:pPr>
              <a:defRPr/>
            </a:pPr>
            <a:fld id="{3CD3C851-DD8E-4924-9735-6ED8DD57BFF3}" type="datetimeFigureOut">
              <a:rPr lang="en-US"/>
              <a:pPr>
                <a:defRPr/>
              </a:pPr>
              <a:t>7/13/2026</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ACEBF729-2B65-46F9-BAE2-C0F1213ED23C}" type="slidenum">
              <a:rPr lang="en-US" altLang="en-US"/>
              <a:pPr>
                <a:defRPr/>
              </a:pPr>
              <a:t>‹#›</a:t>
            </a:fld>
            <a:endParaRPr lang="en-US" altLang="en-US"/>
          </a:p>
        </p:txBody>
      </p:sp>
    </p:spTree>
    <p:extLst>
      <p:ext uri="{BB962C8B-B14F-4D97-AF65-F5344CB8AC3E}">
        <p14:creationId xmlns:p14="http://schemas.microsoft.com/office/powerpoint/2010/main" val="39337819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29061" y="685800"/>
            <a:ext cx="3487340"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3159" y="1270529"/>
            <a:ext cx="3703241"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59299" y="685800"/>
            <a:ext cx="3498851"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354909" y="1262062"/>
            <a:ext cx="3696891"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lvl1pPr>
          </a:lstStyle>
          <a:p>
            <a:pPr>
              <a:defRPr/>
            </a:pPr>
            <a:fld id="{0AE780A6-4A91-44A3-AEE7-366AD0462131}" type="datetimeFigureOut">
              <a:rPr lang="en-US"/>
              <a:pPr>
                <a:defRPr/>
              </a:pPr>
              <a:t>7/13/2026</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14008051-E4CA-4203-A2F2-31EF413B52B9}" type="slidenum">
              <a:rPr lang="en-US" altLang="en-US"/>
              <a:pPr>
                <a:defRPr/>
              </a:pPr>
              <a:t>‹#›</a:t>
            </a:fld>
            <a:endParaRPr lang="en-US" altLang="en-US"/>
          </a:p>
        </p:txBody>
      </p:sp>
    </p:spTree>
    <p:extLst>
      <p:ext uri="{BB962C8B-B14F-4D97-AF65-F5344CB8AC3E}">
        <p14:creationId xmlns:p14="http://schemas.microsoft.com/office/powerpoint/2010/main" val="12072746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lvl1pPr>
          </a:lstStyle>
          <a:p>
            <a:pPr>
              <a:defRPr/>
            </a:pPr>
            <a:fld id="{F5DE38F9-3976-4D8A-BF5A-630A9992CC18}" type="datetimeFigureOut">
              <a:rPr lang="en-US"/>
              <a:pPr>
                <a:defRPr/>
              </a:pPr>
              <a:t>7/13/2026</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BA3F1FA5-D116-4E9F-B603-A8F63240FF1A}" type="slidenum">
              <a:rPr lang="en-US" altLang="en-US"/>
              <a:pPr>
                <a:defRPr/>
              </a:pPr>
              <a:t>‹#›</a:t>
            </a:fld>
            <a:endParaRPr lang="en-US" altLang="en-US"/>
          </a:p>
        </p:txBody>
      </p:sp>
    </p:spTree>
    <p:extLst>
      <p:ext uri="{BB962C8B-B14F-4D97-AF65-F5344CB8AC3E}">
        <p14:creationId xmlns:p14="http://schemas.microsoft.com/office/powerpoint/2010/main" val="28960094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vl1pPr>
          </a:lstStyle>
          <a:p>
            <a:pPr>
              <a:defRPr/>
            </a:pPr>
            <a:fld id="{4D94916F-8021-4B02-AA52-43CCBBA107FC}" type="datetimeFigureOut">
              <a:rPr lang="en-US"/>
              <a:pPr>
                <a:defRPr/>
              </a:pPr>
              <a:t>7/13/2026</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2C3E5B67-CA0E-4EAE-B00C-492673D336E3}" type="slidenum">
              <a:rPr lang="en-US" altLang="en-US"/>
              <a:pPr>
                <a:defRPr/>
              </a:pPr>
              <a:t>‹#›</a:t>
            </a:fld>
            <a:endParaRPr lang="en-US" altLang="en-US"/>
          </a:p>
        </p:txBody>
      </p:sp>
    </p:spTree>
    <p:extLst>
      <p:ext uri="{BB962C8B-B14F-4D97-AF65-F5344CB8AC3E}">
        <p14:creationId xmlns:p14="http://schemas.microsoft.com/office/powerpoint/2010/main" val="5623805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13759" y="685800"/>
            <a:ext cx="2743200" cy="13716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3159" y="685800"/>
            <a:ext cx="4457701" cy="5308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13759" y="2209800"/>
            <a:ext cx="27432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vl1pPr>
          </a:lstStyle>
          <a:p>
            <a:pPr>
              <a:defRPr/>
            </a:pPr>
            <a:fld id="{8EF59DBD-1C51-4307-B2A5-0B8D635B05F3}" type="datetimeFigureOut">
              <a:rPr lang="en-US"/>
              <a:pPr>
                <a:defRPr/>
              </a:pPr>
              <a:t>7/13/2026</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97007B98-CE89-48C2-B33E-E1D5AF34D4C3}" type="slidenum">
              <a:rPr lang="en-US" altLang="en-US"/>
              <a:pPr>
                <a:defRPr/>
              </a:pPr>
              <a:t>‹#›</a:t>
            </a:fld>
            <a:endParaRPr lang="en-US" altLang="en-US"/>
          </a:p>
        </p:txBody>
      </p:sp>
    </p:spTree>
    <p:extLst>
      <p:ext uri="{BB962C8B-B14F-4D97-AF65-F5344CB8AC3E}">
        <p14:creationId xmlns:p14="http://schemas.microsoft.com/office/powerpoint/2010/main" val="27499690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42109" y="1447800"/>
            <a:ext cx="4514850" cy="1143000"/>
          </a:xfrm>
        </p:spPr>
        <p:txBody>
          <a:bodyPr anchor="b"/>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1759" y="914400"/>
            <a:ext cx="2460731"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542109" y="2777067"/>
            <a:ext cx="4516041"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vl1pPr>
          </a:lstStyle>
          <a:p>
            <a:pPr>
              <a:defRPr/>
            </a:pPr>
            <a:fld id="{7E610828-D27C-4C45-AE52-5A166F567A55}" type="datetimeFigureOut">
              <a:rPr lang="en-US"/>
              <a:pPr>
                <a:defRPr/>
              </a:pPr>
              <a:t>7/13/2026</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F2E9E884-ABE3-41D9-AF10-3010DF61A48C}" type="slidenum">
              <a:rPr lang="en-US" altLang="en-US"/>
              <a:pPr>
                <a:defRPr/>
              </a:pPr>
              <a:t>‹#›</a:t>
            </a:fld>
            <a:endParaRPr lang="en-US" altLang="en-US"/>
          </a:p>
        </p:txBody>
      </p:sp>
    </p:spTree>
    <p:extLst>
      <p:ext uri="{BB962C8B-B14F-4D97-AF65-F5344CB8AC3E}">
        <p14:creationId xmlns:p14="http://schemas.microsoft.com/office/powerpoint/2010/main" val="2996492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514350" y="533400"/>
            <a:ext cx="8114109"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16" name="Text Placeholder 9"/>
          <p:cNvSpPr>
            <a:spLocks noGrp="1"/>
          </p:cNvSpPr>
          <p:nvPr>
            <p:ph type="body" sz="quarter" idx="14"/>
          </p:nvPr>
        </p:nvSpPr>
        <p:spPr>
          <a:xfrm>
            <a:off x="685801" y="3843867"/>
            <a:ext cx="6228158"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5" name="Date Placeholder 2"/>
          <p:cNvSpPr>
            <a:spLocks noGrp="1"/>
          </p:cNvSpPr>
          <p:nvPr>
            <p:ph type="dt" sz="half" idx="15"/>
          </p:nvPr>
        </p:nvSpPr>
        <p:spPr/>
        <p:txBody>
          <a:bodyPr/>
          <a:lstStyle>
            <a:lvl1pPr fontAlgn="base">
              <a:spcBef>
                <a:spcPct val="0"/>
              </a:spcBef>
              <a:spcAft>
                <a:spcPct val="0"/>
              </a:spcAft>
              <a:defRPr/>
            </a:lvl1pPr>
          </a:lstStyle>
          <a:p>
            <a:pPr>
              <a:defRPr/>
            </a:pPr>
            <a:fld id="{ED431779-7287-4051-8DB2-F9FFD4FE502F}" type="datetimeFigureOut">
              <a:rPr lang="en-US"/>
              <a:pPr>
                <a:defRPr/>
              </a:pPr>
              <a:t>7/13/2026</a:t>
            </a:fld>
            <a:endParaRPr lang="en-US" dirty="0"/>
          </a:p>
        </p:txBody>
      </p:sp>
      <p:sp>
        <p:nvSpPr>
          <p:cNvPr id="6" name="Footer Placeholder 3"/>
          <p:cNvSpPr>
            <a:spLocks noGrp="1"/>
          </p:cNvSpPr>
          <p:nvPr>
            <p:ph type="ftr" sz="quarter" idx="16"/>
          </p:nvPr>
        </p:nvSpPr>
        <p:spPr/>
        <p:txBody>
          <a:bodyPr/>
          <a:lstStyle>
            <a:lvl1pPr fontAlgn="base">
              <a:spcBef>
                <a:spcPct val="0"/>
              </a:spcBef>
              <a:spcAft>
                <a:spcPct val="0"/>
              </a:spcAft>
              <a:defRPr/>
            </a:lvl1pPr>
          </a:lstStyle>
          <a:p>
            <a:pPr>
              <a:defRPr/>
            </a:pPr>
            <a:endParaRPr lang="en-US"/>
          </a:p>
        </p:txBody>
      </p:sp>
      <p:sp>
        <p:nvSpPr>
          <p:cNvPr id="7" name="Slide Number Placeholder 4"/>
          <p:cNvSpPr>
            <a:spLocks noGrp="1"/>
          </p:cNvSpPr>
          <p:nvPr>
            <p:ph type="sldNum" sz="quarter" idx="17"/>
          </p:nvPr>
        </p:nvSpPr>
        <p:spPr/>
        <p:txBody>
          <a:bodyPr/>
          <a:lstStyle>
            <a:lvl1pPr>
              <a:defRPr smtClean="0"/>
            </a:lvl1pPr>
          </a:lstStyle>
          <a:p>
            <a:pPr>
              <a:defRPr/>
            </a:pPr>
            <a:fld id="{8BF264C4-3E8A-4D38-8FB9-812240B94FE4}" type="slidenum">
              <a:rPr lang="en-US" altLang="en-US"/>
              <a:pPr>
                <a:defRPr/>
              </a:pPr>
              <a:t>‹#›</a:t>
            </a:fld>
            <a:endParaRPr lang="en-US" altLang="en-US"/>
          </a:p>
        </p:txBody>
      </p:sp>
    </p:spTree>
    <p:extLst>
      <p:ext uri="{BB962C8B-B14F-4D97-AF65-F5344CB8AC3E}">
        <p14:creationId xmlns:p14="http://schemas.microsoft.com/office/powerpoint/2010/main" val="27707559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3160" y="685800"/>
            <a:ext cx="7543800" cy="2743200"/>
          </a:xfrm>
        </p:spPr>
        <p:txBody>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13159" y="4114800"/>
            <a:ext cx="6401991" cy="1879600"/>
          </a:xfrm>
        </p:spPr>
        <p:txBody>
          <a:bodyP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7D167F4F-6CCA-4C96-92BA-5D9C81837188}" type="datetimeFigureOut">
              <a:rPr lang="en-US"/>
              <a:pPr>
                <a:defRPr/>
              </a:pPr>
              <a:t>7/13/2026</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838D7BBA-0584-4ABE-BF6F-3843E08A8629}" type="slidenum">
              <a:rPr lang="en-US" altLang="en-US"/>
              <a:pPr>
                <a:defRPr/>
              </a:pPr>
              <a:t>‹#›</a:t>
            </a:fld>
            <a:endParaRPr lang="en-US" altLang="en-US"/>
          </a:p>
        </p:txBody>
      </p:sp>
    </p:spTree>
    <p:extLst>
      <p:ext uri="{BB962C8B-B14F-4D97-AF65-F5344CB8AC3E}">
        <p14:creationId xmlns:p14="http://schemas.microsoft.com/office/powerpoint/2010/main" val="31988699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398463" y="8128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r>
              <a:rPr lang="en-US" altLang="en-US" sz="8000">
                <a:solidFill>
                  <a:srgbClr val="FFFFFF"/>
                </a:solidFill>
                <a:latin typeface="Century Gothic" pitchFamily="34" charset="0"/>
              </a:rPr>
              <a:t>“</a:t>
            </a:r>
          </a:p>
        </p:txBody>
      </p:sp>
      <p:sp>
        <p:nvSpPr>
          <p:cNvPr id="6" name="TextBox 5"/>
          <p:cNvSpPr txBox="1">
            <a:spLocks noChangeArrowheads="1"/>
          </p:cNvSpPr>
          <p:nvPr/>
        </p:nvSpPr>
        <p:spPr bwMode="auto">
          <a:xfrm>
            <a:off x="7713663" y="27686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fontAlgn="base" hangingPunct="1">
              <a:spcBef>
                <a:spcPct val="0"/>
              </a:spcBef>
              <a:spcAft>
                <a:spcPct val="0"/>
              </a:spcAft>
              <a:defRPr/>
            </a:pPr>
            <a:r>
              <a:rPr lang="en-US" altLang="en-US" sz="8000">
                <a:solidFill>
                  <a:srgbClr val="FFFFFF"/>
                </a:solidFill>
                <a:latin typeface="Century Gothic" pitchFamily="34" charset="0"/>
              </a:rPr>
              <a:t>”</a:t>
            </a:r>
          </a:p>
        </p:txBody>
      </p:sp>
      <p:sp>
        <p:nvSpPr>
          <p:cNvPr id="2" name="Title 1"/>
          <p:cNvSpPr>
            <a:spLocks noGrp="1"/>
          </p:cNvSpPr>
          <p:nvPr>
            <p:ph type="title"/>
          </p:nvPr>
        </p:nvSpPr>
        <p:spPr>
          <a:xfrm>
            <a:off x="856059" y="685800"/>
            <a:ext cx="6858001" cy="2743200"/>
          </a:xfrm>
        </p:spPr>
        <p:txBody>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84659" y="3429000"/>
            <a:ext cx="6400800" cy="381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13160" y="4301068"/>
            <a:ext cx="6400800" cy="1684865"/>
          </a:xfrm>
        </p:spPr>
        <p:txBody>
          <a:bodyP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4"/>
          </p:nvPr>
        </p:nvSpPr>
        <p:spPr/>
        <p:txBody>
          <a:bodyPr/>
          <a:lstStyle>
            <a:lvl1pPr fontAlgn="base">
              <a:spcBef>
                <a:spcPct val="0"/>
              </a:spcBef>
              <a:spcAft>
                <a:spcPct val="0"/>
              </a:spcAft>
              <a:defRPr/>
            </a:lvl1pPr>
          </a:lstStyle>
          <a:p>
            <a:pPr>
              <a:defRPr/>
            </a:pPr>
            <a:fld id="{863CD6E7-8ACC-47BE-9FB9-4A09A2B2B617}" type="datetimeFigureOut">
              <a:rPr lang="en-US"/>
              <a:pPr>
                <a:defRPr/>
              </a:pPr>
              <a:t>7/13/2026</a:t>
            </a:fld>
            <a:endParaRPr lang="en-US" dirty="0"/>
          </a:p>
        </p:txBody>
      </p:sp>
      <p:sp>
        <p:nvSpPr>
          <p:cNvPr id="8" name="Footer Placeholder 4"/>
          <p:cNvSpPr>
            <a:spLocks noGrp="1"/>
          </p:cNvSpPr>
          <p:nvPr>
            <p:ph type="ftr" sz="quarter" idx="15"/>
          </p:nvPr>
        </p:nvSpPr>
        <p:spPr/>
        <p:txBody>
          <a:bodyPr/>
          <a:lstStyle>
            <a:lvl1pPr fontAlgn="base">
              <a:spcBef>
                <a:spcPct val="0"/>
              </a:spcBef>
              <a:spcAft>
                <a:spcPct val="0"/>
              </a:spcAft>
              <a:defRPr/>
            </a:lvl1pPr>
          </a:lstStyle>
          <a:p>
            <a:pPr>
              <a:defRPr/>
            </a:pPr>
            <a:endParaRPr lang="en-US"/>
          </a:p>
        </p:txBody>
      </p:sp>
      <p:sp>
        <p:nvSpPr>
          <p:cNvPr id="9" name="Slide Number Placeholder 5"/>
          <p:cNvSpPr>
            <a:spLocks noGrp="1"/>
          </p:cNvSpPr>
          <p:nvPr>
            <p:ph type="sldNum" sz="quarter" idx="16"/>
          </p:nvPr>
        </p:nvSpPr>
        <p:spPr/>
        <p:txBody>
          <a:bodyPr/>
          <a:lstStyle>
            <a:lvl1pPr>
              <a:defRPr smtClean="0"/>
            </a:lvl1pPr>
          </a:lstStyle>
          <a:p>
            <a:pPr>
              <a:defRPr/>
            </a:pPr>
            <a:fld id="{0669D75E-52A4-4422-941E-24124CCBCA39}" type="slidenum">
              <a:rPr lang="en-US" altLang="en-US"/>
              <a:pPr>
                <a:defRPr/>
              </a:pPr>
              <a:t>‹#›</a:t>
            </a:fld>
            <a:endParaRPr lang="en-US" altLang="en-US"/>
          </a:p>
        </p:txBody>
      </p:sp>
    </p:spTree>
    <p:extLst>
      <p:ext uri="{BB962C8B-B14F-4D97-AF65-F5344CB8AC3E}">
        <p14:creationId xmlns:p14="http://schemas.microsoft.com/office/powerpoint/2010/main" val="41559431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3159" y="3429000"/>
            <a:ext cx="6400800" cy="1697400"/>
          </a:xfrm>
        </p:spPr>
        <p:txBody>
          <a:bodyPr anchor="b"/>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13158" y="5132981"/>
            <a:ext cx="6401993"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29E6260F-A0EA-4D92-8413-5089E651948E}" type="datetimeFigureOut">
              <a:rPr lang="en-US"/>
              <a:pPr>
                <a:defRPr/>
              </a:pPr>
              <a:t>7/13/2026</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066C8A36-1719-4F74-AA08-73717A17D82C}" type="slidenum">
              <a:rPr lang="en-US" altLang="en-US"/>
              <a:pPr>
                <a:defRPr/>
              </a:pPr>
              <a:t>‹#›</a:t>
            </a:fld>
            <a:endParaRPr lang="en-US" altLang="en-US"/>
          </a:p>
        </p:txBody>
      </p:sp>
    </p:spTree>
    <p:extLst>
      <p:ext uri="{BB962C8B-B14F-4D97-AF65-F5344CB8AC3E}">
        <p14:creationId xmlns:p14="http://schemas.microsoft.com/office/powerpoint/2010/main" val="28876685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398463" y="8128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r>
              <a:rPr lang="en-US" altLang="en-US" sz="8000">
                <a:solidFill>
                  <a:srgbClr val="FFFFFF"/>
                </a:solidFill>
                <a:latin typeface="Century Gothic" pitchFamily="34" charset="0"/>
              </a:rPr>
              <a:t>“</a:t>
            </a:r>
          </a:p>
        </p:txBody>
      </p:sp>
      <p:sp>
        <p:nvSpPr>
          <p:cNvPr id="6" name="TextBox 5"/>
          <p:cNvSpPr txBox="1">
            <a:spLocks noChangeArrowheads="1"/>
          </p:cNvSpPr>
          <p:nvPr/>
        </p:nvSpPr>
        <p:spPr bwMode="auto">
          <a:xfrm>
            <a:off x="7713663" y="27686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fontAlgn="base" hangingPunct="1">
              <a:spcBef>
                <a:spcPct val="0"/>
              </a:spcBef>
              <a:spcAft>
                <a:spcPct val="0"/>
              </a:spcAft>
              <a:defRPr/>
            </a:pPr>
            <a:r>
              <a:rPr lang="en-US" altLang="en-US" sz="8000">
                <a:solidFill>
                  <a:srgbClr val="FFFFFF"/>
                </a:solidFill>
                <a:latin typeface="Century Gothic" pitchFamily="34" charset="0"/>
              </a:rPr>
              <a:t>”</a:t>
            </a:r>
          </a:p>
        </p:txBody>
      </p:sp>
      <p:sp>
        <p:nvSpPr>
          <p:cNvPr id="2" name="Title 1"/>
          <p:cNvSpPr>
            <a:spLocks noGrp="1"/>
          </p:cNvSpPr>
          <p:nvPr>
            <p:ph type="title"/>
          </p:nvPr>
        </p:nvSpPr>
        <p:spPr>
          <a:xfrm>
            <a:off x="856060" y="685800"/>
            <a:ext cx="6858000" cy="2743200"/>
          </a:xfrm>
        </p:spPr>
        <p:txBody>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13159" y="3928534"/>
            <a:ext cx="6400801" cy="1049866"/>
          </a:xfrm>
        </p:spPr>
        <p:txBody>
          <a:bodyPr rtlCol="0" anchor="b">
            <a:normAutofit/>
          </a:bodyPr>
          <a:lstStyle>
            <a:lvl1pPr>
              <a:buNone/>
              <a:defRPr lang="en-US" sz="2400" b="0" cap="all" dirty="0">
                <a:ln w="3175" cmpd="sng">
                  <a:noFill/>
                </a:ln>
                <a:solidFill>
                  <a:schemeClr val="tx1"/>
                </a:solidFill>
                <a:effectLst/>
              </a:defRPr>
            </a:lvl1pPr>
          </a:lstStyle>
          <a:p>
            <a:pPr lvl="0"/>
            <a:r>
              <a:rPr lang="en-US"/>
              <a:t>Click to edit Master text styles</a:t>
            </a:r>
          </a:p>
        </p:txBody>
      </p:sp>
      <p:sp>
        <p:nvSpPr>
          <p:cNvPr id="3" name="Text Placeholder 2"/>
          <p:cNvSpPr>
            <a:spLocks noGrp="1"/>
          </p:cNvSpPr>
          <p:nvPr>
            <p:ph type="body" idx="1"/>
          </p:nvPr>
        </p:nvSpPr>
        <p:spPr>
          <a:xfrm>
            <a:off x="513159" y="4978400"/>
            <a:ext cx="64008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4"/>
          </p:nvPr>
        </p:nvSpPr>
        <p:spPr/>
        <p:txBody>
          <a:bodyPr/>
          <a:lstStyle>
            <a:lvl1pPr fontAlgn="base">
              <a:spcBef>
                <a:spcPct val="0"/>
              </a:spcBef>
              <a:spcAft>
                <a:spcPct val="0"/>
              </a:spcAft>
              <a:defRPr/>
            </a:lvl1pPr>
          </a:lstStyle>
          <a:p>
            <a:pPr>
              <a:defRPr/>
            </a:pPr>
            <a:fld id="{DFB077D4-B5CA-4693-BED0-196BDC3339C6}" type="datetimeFigureOut">
              <a:rPr lang="en-US"/>
              <a:pPr>
                <a:defRPr/>
              </a:pPr>
              <a:t>7/13/2026</a:t>
            </a:fld>
            <a:endParaRPr lang="en-US" dirty="0"/>
          </a:p>
        </p:txBody>
      </p:sp>
      <p:sp>
        <p:nvSpPr>
          <p:cNvPr id="8" name="Footer Placeholder 4"/>
          <p:cNvSpPr>
            <a:spLocks noGrp="1"/>
          </p:cNvSpPr>
          <p:nvPr>
            <p:ph type="ftr" sz="quarter" idx="15"/>
          </p:nvPr>
        </p:nvSpPr>
        <p:spPr/>
        <p:txBody>
          <a:bodyPr/>
          <a:lstStyle>
            <a:lvl1pPr fontAlgn="base">
              <a:spcBef>
                <a:spcPct val="0"/>
              </a:spcBef>
              <a:spcAft>
                <a:spcPct val="0"/>
              </a:spcAft>
              <a:defRPr/>
            </a:lvl1pPr>
          </a:lstStyle>
          <a:p>
            <a:pPr>
              <a:defRPr/>
            </a:pPr>
            <a:endParaRPr lang="en-US"/>
          </a:p>
        </p:txBody>
      </p:sp>
      <p:sp>
        <p:nvSpPr>
          <p:cNvPr id="9" name="Slide Number Placeholder 5"/>
          <p:cNvSpPr>
            <a:spLocks noGrp="1"/>
          </p:cNvSpPr>
          <p:nvPr>
            <p:ph type="sldNum" sz="quarter" idx="16"/>
          </p:nvPr>
        </p:nvSpPr>
        <p:spPr/>
        <p:txBody>
          <a:bodyPr/>
          <a:lstStyle>
            <a:lvl1pPr>
              <a:defRPr smtClean="0"/>
            </a:lvl1pPr>
          </a:lstStyle>
          <a:p>
            <a:pPr>
              <a:defRPr/>
            </a:pPr>
            <a:fld id="{03D6EA59-8F8C-4D60-B861-4CA015C24FBA}" type="slidenum">
              <a:rPr lang="en-US" altLang="en-US"/>
              <a:pPr>
                <a:defRPr/>
              </a:pPr>
              <a:t>‹#›</a:t>
            </a:fld>
            <a:endParaRPr lang="en-US" altLang="en-US"/>
          </a:p>
        </p:txBody>
      </p:sp>
    </p:spTree>
    <p:extLst>
      <p:ext uri="{BB962C8B-B14F-4D97-AF65-F5344CB8AC3E}">
        <p14:creationId xmlns:p14="http://schemas.microsoft.com/office/powerpoint/2010/main" val="25647689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3160" y="685800"/>
            <a:ext cx="7543800" cy="2743200"/>
          </a:xfrm>
        </p:spPr>
        <p:txBody>
          <a:bodyPr/>
          <a:lstStyle>
            <a:lvl1pPr>
              <a:defRPr lang="en-US" b="0" dirty="0"/>
            </a:lvl1pPr>
          </a:lstStyle>
          <a:p>
            <a:pPr lvl="0"/>
            <a:r>
              <a:rPr lang="en-US"/>
              <a:t>Click to edit Master title style</a:t>
            </a:r>
            <a:endParaRPr lang="en-US" dirty="0"/>
          </a:p>
        </p:txBody>
      </p:sp>
      <p:sp>
        <p:nvSpPr>
          <p:cNvPr id="10" name="Text Placeholder 9"/>
          <p:cNvSpPr>
            <a:spLocks noGrp="1"/>
          </p:cNvSpPr>
          <p:nvPr>
            <p:ph type="body" sz="quarter" idx="13"/>
          </p:nvPr>
        </p:nvSpPr>
        <p:spPr>
          <a:xfrm>
            <a:off x="513159" y="3928534"/>
            <a:ext cx="6400800" cy="838200"/>
          </a:xfrm>
        </p:spPr>
        <p:txBody>
          <a:bodyPr rtlCol="0" anchor="b">
            <a:normAutofit/>
          </a:bodyPr>
          <a:lstStyle>
            <a:lvl1pPr>
              <a:buNone/>
              <a:defRPr lang="en-US" sz="2400" b="0" cap="all" dirty="0">
                <a:ln w="3175" cmpd="sng">
                  <a:noFill/>
                </a:ln>
                <a:solidFill>
                  <a:schemeClr val="tx1"/>
                </a:solidFill>
                <a:effectLst/>
              </a:defRPr>
            </a:lvl1pPr>
          </a:lstStyle>
          <a:p>
            <a:pPr lvl="0"/>
            <a:r>
              <a:rPr lang="en-US"/>
              <a:t>Click to edit Master text styles</a:t>
            </a:r>
          </a:p>
        </p:txBody>
      </p:sp>
      <p:sp>
        <p:nvSpPr>
          <p:cNvPr id="3" name="Text Placeholder 2"/>
          <p:cNvSpPr>
            <a:spLocks noGrp="1"/>
          </p:cNvSpPr>
          <p:nvPr>
            <p:ph type="body" idx="1"/>
          </p:nvPr>
        </p:nvSpPr>
        <p:spPr>
          <a:xfrm>
            <a:off x="513159" y="4766733"/>
            <a:ext cx="64008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4"/>
          </p:nvPr>
        </p:nvSpPr>
        <p:spPr/>
        <p:txBody>
          <a:bodyPr/>
          <a:lstStyle>
            <a:lvl1pPr fontAlgn="base">
              <a:spcBef>
                <a:spcPct val="0"/>
              </a:spcBef>
              <a:spcAft>
                <a:spcPct val="0"/>
              </a:spcAft>
              <a:defRPr/>
            </a:lvl1pPr>
          </a:lstStyle>
          <a:p>
            <a:pPr>
              <a:defRPr/>
            </a:pPr>
            <a:fld id="{C5CD277F-9478-41A2-9DC7-E8E894668359}" type="datetimeFigureOut">
              <a:rPr lang="en-US"/>
              <a:pPr>
                <a:defRPr/>
              </a:pPr>
              <a:t>7/13/2026</a:t>
            </a:fld>
            <a:endParaRPr lang="en-US" dirty="0"/>
          </a:p>
        </p:txBody>
      </p:sp>
      <p:sp>
        <p:nvSpPr>
          <p:cNvPr id="6" name="Footer Placeholder 4"/>
          <p:cNvSpPr>
            <a:spLocks noGrp="1"/>
          </p:cNvSpPr>
          <p:nvPr>
            <p:ph type="ftr" sz="quarter" idx="15"/>
          </p:nvPr>
        </p:nvSpPr>
        <p:spPr/>
        <p:txBody>
          <a:bodyPr/>
          <a:lstStyle>
            <a:lvl1pPr fontAlgn="base">
              <a:spcBef>
                <a:spcPct val="0"/>
              </a:spcBef>
              <a:spcAft>
                <a:spcPct val="0"/>
              </a:spcAft>
              <a:defRPr/>
            </a:lvl1pPr>
          </a:lstStyle>
          <a:p>
            <a:pPr>
              <a:defRPr/>
            </a:pPr>
            <a:endParaRPr lang="en-US"/>
          </a:p>
        </p:txBody>
      </p:sp>
      <p:sp>
        <p:nvSpPr>
          <p:cNvPr id="7" name="Slide Number Placeholder 5"/>
          <p:cNvSpPr>
            <a:spLocks noGrp="1"/>
          </p:cNvSpPr>
          <p:nvPr>
            <p:ph type="sldNum" sz="quarter" idx="16"/>
          </p:nvPr>
        </p:nvSpPr>
        <p:spPr/>
        <p:txBody>
          <a:bodyPr/>
          <a:lstStyle>
            <a:lvl1pPr>
              <a:defRPr smtClean="0"/>
            </a:lvl1pPr>
          </a:lstStyle>
          <a:p>
            <a:pPr>
              <a:defRPr/>
            </a:pPr>
            <a:fld id="{9C274EA4-2066-4A77-B73D-4AFD20EFC31F}" type="slidenum">
              <a:rPr lang="en-US" altLang="en-US"/>
              <a:pPr>
                <a:defRPr/>
              </a:pPr>
              <a:t>‹#›</a:t>
            </a:fld>
            <a:endParaRPr lang="en-US" altLang="en-US"/>
          </a:p>
        </p:txBody>
      </p:sp>
    </p:spTree>
    <p:extLst>
      <p:ext uri="{BB962C8B-B14F-4D97-AF65-F5344CB8AC3E}">
        <p14:creationId xmlns:p14="http://schemas.microsoft.com/office/powerpoint/2010/main" val="10760855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FC411D8B-A0E0-4EB2-BCD1-9DA563AF211C}" type="datetimeFigureOut">
              <a:rPr lang="en-US"/>
              <a:pPr>
                <a:defRPr/>
              </a:pPr>
              <a:t>7/13/2026</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4824A444-72EF-4FFE-A213-364299313379}" type="slidenum">
              <a:rPr lang="en-US" altLang="en-US"/>
              <a:pPr>
                <a:defRPr/>
              </a:pPr>
              <a:t>‹#›</a:t>
            </a:fld>
            <a:endParaRPr lang="en-US" altLang="en-US"/>
          </a:p>
        </p:txBody>
      </p:sp>
    </p:spTree>
    <p:extLst>
      <p:ext uri="{BB962C8B-B14F-4D97-AF65-F5344CB8AC3E}">
        <p14:creationId xmlns:p14="http://schemas.microsoft.com/office/powerpoint/2010/main" val="55137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909" y="685800"/>
            <a:ext cx="154305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4350" y="685800"/>
            <a:ext cx="58674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990A89EE-1F6E-4170-93A9-C0C21EF0AF90}" type="datetimeFigureOut">
              <a:rPr lang="en-US"/>
              <a:pPr>
                <a:defRPr/>
              </a:pPr>
              <a:t>7/13/2026</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0C60477B-DCA4-4B0D-8025-7749D87BBD1E}" type="slidenum">
              <a:rPr lang="en-US" altLang="en-US"/>
              <a:pPr>
                <a:defRPr/>
              </a:pPr>
              <a:t>‹#›</a:t>
            </a:fld>
            <a:endParaRPr lang="en-US" altLang="en-US"/>
          </a:p>
        </p:txBody>
      </p:sp>
    </p:spTree>
    <p:extLst>
      <p:ext uri="{BB962C8B-B14F-4D97-AF65-F5344CB8AC3E}">
        <p14:creationId xmlns:p14="http://schemas.microsoft.com/office/powerpoint/2010/main" val="38141096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FC261AC-9702-4D66-AF14-68E102ABBFBD}" type="datetimeFigureOut">
              <a:rPr lang="en-US">
                <a:solidFill>
                  <a:prstClr val="black">
                    <a:tint val="75000"/>
                  </a:prstClr>
                </a:solidFill>
              </a:rPr>
              <a:pPr>
                <a:def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81657E-DF29-4793-8BFA-CDA02B4AAF78}" type="slidenum">
              <a:rPr lang="en-US" altLang="en-US"/>
              <a:pPr>
                <a:defRPr/>
              </a:pPr>
              <a:t>‹#›</a:t>
            </a:fld>
            <a:endParaRPr lang="en-US" altLang="en-US"/>
          </a:p>
        </p:txBody>
      </p:sp>
    </p:spTree>
    <p:extLst>
      <p:ext uri="{BB962C8B-B14F-4D97-AF65-F5344CB8AC3E}">
        <p14:creationId xmlns:p14="http://schemas.microsoft.com/office/powerpoint/2010/main" val="18705143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1EB4A04-177A-477B-99E6-8D2AB9C1C85F}" type="datetimeFigureOut">
              <a:rPr lang="en-US">
                <a:solidFill>
                  <a:prstClr val="black">
                    <a:tint val="75000"/>
                  </a:prstClr>
                </a:solidFill>
              </a:rPr>
              <a:pPr>
                <a:def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FD686F1-31E0-4391-9599-50FD45AD6AA7}" type="slidenum">
              <a:rPr lang="en-US" altLang="en-US"/>
              <a:pPr>
                <a:defRPr/>
              </a:pPr>
              <a:t>‹#›</a:t>
            </a:fld>
            <a:endParaRPr lang="en-US" altLang="en-US"/>
          </a:p>
        </p:txBody>
      </p:sp>
    </p:spTree>
    <p:extLst>
      <p:ext uri="{BB962C8B-B14F-4D97-AF65-F5344CB8AC3E}">
        <p14:creationId xmlns:p14="http://schemas.microsoft.com/office/powerpoint/2010/main" val="34627204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7A5B880-7596-42D8-A301-6CF86922A10B}" type="datetimeFigureOut">
              <a:rPr lang="en-US">
                <a:solidFill>
                  <a:prstClr val="black">
                    <a:tint val="75000"/>
                  </a:prstClr>
                </a:solidFill>
              </a:rPr>
              <a:pPr>
                <a:def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65DECE5-18E6-4B98-9C59-ECCB763AB282}" type="slidenum">
              <a:rPr lang="en-US" altLang="en-US"/>
              <a:pPr>
                <a:defRPr/>
              </a:pPr>
              <a:t>‹#›</a:t>
            </a:fld>
            <a:endParaRPr lang="en-US" altLang="en-US"/>
          </a:p>
        </p:txBody>
      </p:sp>
    </p:spTree>
    <p:extLst>
      <p:ext uri="{BB962C8B-B14F-4D97-AF65-F5344CB8AC3E}">
        <p14:creationId xmlns:p14="http://schemas.microsoft.com/office/powerpoint/2010/main" val="37746561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4E4041D-267E-45E1-AED8-128B66BE7FE8}" type="datetimeFigureOut">
              <a:rPr lang="en-US">
                <a:solidFill>
                  <a:prstClr val="black">
                    <a:tint val="75000"/>
                  </a:prstClr>
                </a:solidFill>
              </a:rPr>
              <a:pPr>
                <a:defRPr/>
              </a:pPr>
              <a:t>7/13/2026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1C51C8E-6E61-4DBB-B16E-BC1A9B2650FA}" type="slidenum">
              <a:rPr lang="en-US" altLang="en-US"/>
              <a:pPr>
                <a:defRPr/>
              </a:pPr>
              <a:t>‹#›</a:t>
            </a:fld>
            <a:endParaRPr lang="en-US" altLang="en-US"/>
          </a:p>
        </p:txBody>
      </p:sp>
    </p:spTree>
    <p:extLst>
      <p:ext uri="{BB962C8B-B14F-4D97-AF65-F5344CB8AC3E}">
        <p14:creationId xmlns:p14="http://schemas.microsoft.com/office/powerpoint/2010/main" val="37782487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C3DF530-67DE-4A54-A38F-D4491F6573CE}" type="datetimeFigureOut">
              <a:rPr lang="en-US">
                <a:solidFill>
                  <a:prstClr val="black">
                    <a:tint val="75000"/>
                  </a:prstClr>
                </a:solidFill>
              </a:rPr>
              <a:pPr>
                <a:defRPr/>
              </a:pPr>
              <a:t>7/13/2026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7A98496D-A2F7-452C-9D3F-DB966918B8E6}" type="slidenum">
              <a:rPr lang="en-US" altLang="en-US"/>
              <a:pPr>
                <a:defRPr/>
              </a:pPr>
              <a:t>‹#›</a:t>
            </a:fld>
            <a:endParaRPr lang="en-US" altLang="en-US"/>
          </a:p>
        </p:txBody>
      </p:sp>
    </p:spTree>
    <p:extLst>
      <p:ext uri="{BB962C8B-B14F-4D97-AF65-F5344CB8AC3E}">
        <p14:creationId xmlns:p14="http://schemas.microsoft.com/office/powerpoint/2010/main" val="12024386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8123EB9-B071-49E4-86CC-C11772706EE3}" type="datetimeFigureOut">
              <a:rPr lang="en-US">
                <a:solidFill>
                  <a:prstClr val="black">
                    <a:tint val="75000"/>
                  </a:prstClr>
                </a:solidFill>
              </a:rPr>
              <a:pPr>
                <a:defRPr/>
              </a:pPr>
              <a:t>7/13/2026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DEA8ED5-1E41-4607-800B-4E882B0D53FE}" type="slidenum">
              <a:rPr lang="en-US" altLang="en-US"/>
              <a:pPr>
                <a:defRPr/>
              </a:pPr>
              <a:t>‹#›</a:t>
            </a:fld>
            <a:endParaRPr lang="en-US" altLang="en-US"/>
          </a:p>
        </p:txBody>
      </p:sp>
    </p:spTree>
    <p:extLst>
      <p:ext uri="{BB962C8B-B14F-4D97-AF65-F5344CB8AC3E}">
        <p14:creationId xmlns:p14="http://schemas.microsoft.com/office/powerpoint/2010/main" val="35393760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C7FC34C-73F4-4142-AE1D-71E1D7F98496}" type="datetimeFigureOut">
              <a:rPr lang="en-US">
                <a:solidFill>
                  <a:prstClr val="black">
                    <a:tint val="75000"/>
                  </a:prstClr>
                </a:solidFill>
              </a:rPr>
              <a:pPr>
                <a:defRPr/>
              </a:pPr>
              <a:t>7/13/2026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B307CAC1-87C5-4346-A367-B7FB1B43152F}" type="slidenum">
              <a:rPr lang="en-US" altLang="en-US"/>
              <a:pPr>
                <a:defRPr/>
              </a:pPr>
              <a:t>‹#›</a:t>
            </a:fld>
            <a:endParaRPr lang="en-US" altLang="en-US"/>
          </a:p>
        </p:txBody>
      </p:sp>
    </p:spTree>
    <p:extLst>
      <p:ext uri="{BB962C8B-B14F-4D97-AF65-F5344CB8AC3E}">
        <p14:creationId xmlns:p14="http://schemas.microsoft.com/office/powerpoint/2010/main" val="8394331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946BA5C-5A41-4A4F-A0B7-75CDE225BD91}" type="datetimeFigureOut">
              <a:rPr lang="en-US">
                <a:solidFill>
                  <a:prstClr val="black">
                    <a:tint val="75000"/>
                  </a:prstClr>
                </a:solidFill>
              </a:rPr>
              <a:pPr>
                <a:defRPr/>
              </a:pPr>
              <a:t>7/13/2026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02D75A9-E199-40CB-A4C8-59878F8D6593}" type="slidenum">
              <a:rPr lang="en-US" altLang="en-US"/>
              <a:pPr>
                <a:defRPr/>
              </a:pPr>
              <a:t>‹#›</a:t>
            </a:fld>
            <a:endParaRPr lang="en-US" altLang="en-US"/>
          </a:p>
        </p:txBody>
      </p:sp>
    </p:spTree>
    <p:extLst>
      <p:ext uri="{BB962C8B-B14F-4D97-AF65-F5344CB8AC3E}">
        <p14:creationId xmlns:p14="http://schemas.microsoft.com/office/powerpoint/2010/main" val="15603862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8A0FD5B-8561-4D00-9B8E-F45F1BDB4772}" type="datetimeFigureOut">
              <a:rPr lang="en-US">
                <a:solidFill>
                  <a:prstClr val="black">
                    <a:tint val="75000"/>
                  </a:prstClr>
                </a:solidFill>
              </a:rPr>
              <a:pPr>
                <a:defRPr/>
              </a:pPr>
              <a:t>7/13/2026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8D53295-4B18-4423-80FC-F568996108A0}" type="slidenum">
              <a:rPr lang="en-US" altLang="en-US"/>
              <a:pPr>
                <a:defRPr/>
              </a:pPr>
              <a:t>‹#›</a:t>
            </a:fld>
            <a:endParaRPr lang="en-US" altLang="en-US"/>
          </a:p>
        </p:txBody>
      </p:sp>
    </p:spTree>
    <p:extLst>
      <p:ext uri="{BB962C8B-B14F-4D97-AF65-F5344CB8AC3E}">
        <p14:creationId xmlns:p14="http://schemas.microsoft.com/office/powerpoint/2010/main" val="34614035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9F23173-1096-45FD-A326-22D05C5C5811}" type="datetimeFigureOut">
              <a:rPr lang="en-US">
                <a:solidFill>
                  <a:prstClr val="black">
                    <a:tint val="75000"/>
                  </a:prstClr>
                </a:solidFill>
              </a:rPr>
              <a:pPr>
                <a:def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52F2D8F-0E28-4CF1-A0DB-E6800DEF846D}" type="slidenum">
              <a:rPr lang="en-US" altLang="en-US"/>
              <a:pPr>
                <a:defRPr/>
              </a:pPr>
              <a:t>‹#›</a:t>
            </a:fld>
            <a:endParaRPr lang="en-US" altLang="en-US"/>
          </a:p>
        </p:txBody>
      </p:sp>
    </p:spTree>
    <p:extLst>
      <p:ext uri="{BB962C8B-B14F-4D97-AF65-F5344CB8AC3E}">
        <p14:creationId xmlns:p14="http://schemas.microsoft.com/office/powerpoint/2010/main" val="542680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6F570CE-D377-498B-A40A-DC4D5F63251B}" type="datetimeFigureOut">
              <a:rPr lang="en-US">
                <a:solidFill>
                  <a:prstClr val="black">
                    <a:tint val="75000"/>
                  </a:prstClr>
                </a:solidFill>
              </a:rPr>
              <a:pPr>
                <a:def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F98939C-7DDF-4B83-A887-3022A450BD23}" type="slidenum">
              <a:rPr lang="en-US" altLang="en-US"/>
              <a:pPr>
                <a:defRPr/>
              </a:pPr>
              <a:t>‹#›</a:t>
            </a:fld>
            <a:endParaRPr lang="en-US" altLang="en-US"/>
          </a:p>
        </p:txBody>
      </p:sp>
    </p:spTree>
    <p:extLst>
      <p:ext uri="{BB962C8B-B14F-4D97-AF65-F5344CB8AC3E}">
        <p14:creationId xmlns:p14="http://schemas.microsoft.com/office/powerpoint/2010/main" val="3694838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699919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080385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64D4EF"/>
            </a:gs>
            <a:gs pos="10001">
              <a:srgbClr val="64D4EF"/>
            </a:gs>
            <a:gs pos="100000">
              <a:srgbClr val="06588E"/>
            </a:gs>
          </a:gsLst>
          <a:lin ang="6120000" scaled="1"/>
        </a:gradFill>
        <a:effectLst/>
      </p:bgPr>
    </p:bg>
    <p:spTree>
      <p:nvGrpSpPr>
        <p:cNvPr id="1" name=""/>
        <p:cNvGrpSpPr/>
        <p:nvPr/>
      </p:nvGrpSpPr>
      <p:grpSpPr>
        <a:xfrm>
          <a:off x="0" y="0"/>
          <a:ext cx="0" cy="0"/>
          <a:chOff x="0" y="0"/>
          <a:chExt cx="0" cy="0"/>
        </a:xfrm>
      </p:grpSpPr>
      <p:grpSp>
        <p:nvGrpSpPr>
          <p:cNvPr id="2050" name="Group 6"/>
          <p:cNvGrpSpPr>
            <a:grpSpLocks/>
          </p:cNvGrpSpPr>
          <p:nvPr/>
        </p:nvGrpSpPr>
        <p:grpSpPr bwMode="auto">
          <a:xfrm>
            <a:off x="6905625" y="2963863"/>
            <a:ext cx="2236788" cy="3208337"/>
            <a:chOff x="9206969" y="2963333"/>
            <a:chExt cx="2981858" cy="3208867"/>
          </a:xfrm>
        </p:grpSpPr>
        <p:cxnSp>
          <p:nvCxnSpPr>
            <p:cNvPr id="8" name="Straight Connector 7"/>
            <p:cNvCxnSpPr/>
            <p:nvPr/>
          </p:nvCxnSpPr>
          <p:spPr>
            <a:xfrm flipH="1">
              <a:off x="11276704" y="2963333"/>
              <a:ext cx="912123" cy="91296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83"/>
              <a:ext cx="2981858" cy="2981817"/>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628" y="3285648"/>
              <a:ext cx="1896199" cy="1895788"/>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2884" y="3131636"/>
              <a:ext cx="1745943" cy="174495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9051" y="3682589"/>
              <a:ext cx="1269776" cy="127021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12763" y="4487863"/>
            <a:ext cx="6400800" cy="150653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2052" name="Text Placeholder 2"/>
          <p:cNvSpPr>
            <a:spLocks noGrp="1"/>
          </p:cNvSpPr>
          <p:nvPr>
            <p:ph type="body" idx="1"/>
          </p:nvPr>
        </p:nvSpPr>
        <p:spPr bwMode="auto">
          <a:xfrm>
            <a:off x="512763" y="685800"/>
            <a:ext cx="6400800" cy="361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7427913" y="6172200"/>
            <a:ext cx="1200150" cy="365125"/>
          </a:xfrm>
          <a:prstGeom prst="rect">
            <a:avLst/>
          </a:prstGeom>
        </p:spPr>
        <p:txBody>
          <a:bodyPr vert="horz" lIns="91440" tIns="45720" rIns="91440" bIns="45720" rtlCol="0" anchor="t"/>
          <a:lstStyle>
            <a:lvl1pPr algn="r" eaLnBrk="1" fontAlgn="auto" hangingPunct="1">
              <a:spcBef>
                <a:spcPts val="0"/>
              </a:spcBef>
              <a:spcAft>
                <a:spcPts val="0"/>
              </a:spcAft>
              <a:defRPr sz="1000" b="0" i="0">
                <a:solidFill>
                  <a:srgbClr val="146194">
                    <a:lumMod val="50000"/>
                  </a:srgbClr>
                </a:solidFill>
                <a:effectLst/>
                <a:latin typeface="+mn-lt"/>
              </a:defRPr>
            </a:lvl1pPr>
          </a:lstStyle>
          <a:p>
            <a:pPr>
              <a:defRPr/>
            </a:pPr>
            <a:fld id="{F4457E11-5F49-4C0A-90DA-F98DE89AF706}" type="datetimeFigureOut">
              <a:rPr lang="en-US"/>
              <a:pPr>
                <a:defRPr/>
              </a:pPr>
              <a:t>7/13/2026</a:t>
            </a:fld>
            <a:endParaRPr lang="en-US" dirty="0"/>
          </a:p>
        </p:txBody>
      </p:sp>
      <p:sp>
        <p:nvSpPr>
          <p:cNvPr id="5" name="Footer Placeholder 4"/>
          <p:cNvSpPr>
            <a:spLocks noGrp="1"/>
          </p:cNvSpPr>
          <p:nvPr>
            <p:ph type="ftr" sz="quarter" idx="3"/>
          </p:nvPr>
        </p:nvSpPr>
        <p:spPr>
          <a:xfrm>
            <a:off x="512763" y="6172200"/>
            <a:ext cx="5657850" cy="365125"/>
          </a:xfrm>
          <a:prstGeom prst="rect">
            <a:avLst/>
          </a:prstGeom>
        </p:spPr>
        <p:txBody>
          <a:bodyPr vert="horz" lIns="91440" tIns="45720" rIns="91440" bIns="45720" rtlCol="0" anchor="t"/>
          <a:lstStyle>
            <a:lvl1pPr algn="l" eaLnBrk="1" fontAlgn="auto" hangingPunct="1">
              <a:spcBef>
                <a:spcPts val="0"/>
              </a:spcBef>
              <a:spcAft>
                <a:spcPts val="0"/>
              </a:spcAft>
              <a:defRPr sz="1000" b="0" i="0">
                <a:solidFill>
                  <a:srgbClr val="146194">
                    <a:lumMod val="50000"/>
                  </a:srgbClr>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7772400" y="5578475"/>
            <a:ext cx="857250" cy="6699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3200" smtClean="0">
                <a:solidFill>
                  <a:srgbClr val="0A304A"/>
                </a:solidFill>
                <a:latin typeface="Century Gothic" panose="020B0502020202020204" pitchFamily="34" charset="0"/>
              </a:defRPr>
            </a:lvl1pPr>
          </a:lstStyle>
          <a:p>
            <a:pPr fontAlgn="base">
              <a:spcBef>
                <a:spcPct val="0"/>
              </a:spcBef>
              <a:spcAft>
                <a:spcPct val="0"/>
              </a:spcAft>
              <a:defRPr/>
            </a:pPr>
            <a:fld id="{C035EE93-1BE9-4D8D-BE50-BDEF7D602AA5}"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1362125035"/>
      </p:ext>
    </p:extLst>
  </p:cSld>
  <p:clrMap bg1="dk1" tx1="lt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Lst>
  <p:txStyles>
    <p:titleStyle>
      <a:lvl1pPr algn="l" defTabSz="457200" rtl="0" eaLnBrk="0" fontAlgn="base" hangingPunct="0">
        <a:spcBef>
          <a:spcPct val="0"/>
        </a:spcBef>
        <a:spcAft>
          <a:spcPct val="0"/>
        </a:spcAft>
        <a:defRPr sz="3600" kern="1200" cap="all">
          <a:ln w="3175" cmpd="sng">
            <a:noFill/>
          </a:ln>
          <a:solidFill>
            <a:schemeClr val="tx1"/>
          </a:solidFill>
          <a:latin typeface="+mj-lt"/>
          <a:ea typeface="+mj-ea"/>
          <a:cs typeface="+mj-cs"/>
        </a:defRPr>
      </a:lvl1pPr>
      <a:lvl2pPr algn="l" defTabSz="457200" rtl="0" eaLnBrk="0" fontAlgn="base" hangingPunct="0">
        <a:spcBef>
          <a:spcPct val="0"/>
        </a:spcBef>
        <a:spcAft>
          <a:spcPct val="0"/>
        </a:spcAft>
        <a:defRPr sz="3600">
          <a:solidFill>
            <a:schemeClr val="tx1"/>
          </a:solidFill>
          <a:latin typeface="Century Gothic" pitchFamily="34" charset="0"/>
        </a:defRPr>
      </a:lvl2pPr>
      <a:lvl3pPr algn="l" defTabSz="457200" rtl="0" eaLnBrk="0" fontAlgn="base" hangingPunct="0">
        <a:spcBef>
          <a:spcPct val="0"/>
        </a:spcBef>
        <a:spcAft>
          <a:spcPct val="0"/>
        </a:spcAft>
        <a:defRPr sz="3600">
          <a:solidFill>
            <a:schemeClr val="tx1"/>
          </a:solidFill>
          <a:latin typeface="Century Gothic" pitchFamily="34" charset="0"/>
        </a:defRPr>
      </a:lvl3pPr>
      <a:lvl4pPr algn="l" defTabSz="457200" rtl="0" eaLnBrk="0" fontAlgn="base" hangingPunct="0">
        <a:spcBef>
          <a:spcPct val="0"/>
        </a:spcBef>
        <a:spcAft>
          <a:spcPct val="0"/>
        </a:spcAft>
        <a:defRPr sz="3600">
          <a:solidFill>
            <a:schemeClr val="tx1"/>
          </a:solidFill>
          <a:latin typeface="Century Gothic" pitchFamily="34" charset="0"/>
        </a:defRPr>
      </a:lvl4pPr>
      <a:lvl5pPr algn="l" defTabSz="457200" rtl="0" eaLnBrk="0" fontAlgn="base" hangingPunct="0">
        <a:spcBef>
          <a:spcPct val="0"/>
        </a:spcBef>
        <a:spcAft>
          <a:spcPct val="0"/>
        </a:spcAft>
        <a:defRPr sz="3600">
          <a:solidFill>
            <a:schemeClr val="tx1"/>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2000" kern="1200">
          <a:solidFill>
            <a:srgbClr val="0F496F"/>
          </a:solidFill>
          <a:latin typeface="+mn-lt"/>
          <a:ea typeface="+mn-ea"/>
          <a:cs typeface="+mn-cs"/>
        </a:defRPr>
      </a:lvl1pPr>
      <a:lvl2pPr marL="7429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kern="1200">
          <a:solidFill>
            <a:srgbClr val="0F496F"/>
          </a:solidFill>
          <a:latin typeface="+mn-lt"/>
          <a:ea typeface="+mn-ea"/>
          <a:cs typeface="+mn-cs"/>
        </a:defRPr>
      </a:lvl2pPr>
      <a:lvl3pPr marL="12001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600" kern="1200">
          <a:solidFill>
            <a:srgbClr val="0F496F"/>
          </a:solidFill>
          <a:latin typeface="+mn-lt"/>
          <a:ea typeface="+mn-ea"/>
          <a:cs typeface="+mn-cs"/>
        </a:defRPr>
      </a:lvl3pPr>
      <a:lvl4pPr marL="15430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4pPr>
      <a:lvl5pPr marL="20002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FAEEF8BB-EDFB-438D-A99F-20399D7B3D7D}" type="datetimeFigureOut">
              <a:rPr lang="en-US">
                <a:solidFill>
                  <a:prstClr val="black">
                    <a:tint val="75000"/>
                  </a:prstClr>
                </a:solidFill>
              </a:rPr>
              <a:pPr>
                <a:defRPr/>
              </a:pPr>
              <a:t>7/13/2026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fontAlgn="base">
              <a:spcBef>
                <a:spcPct val="0"/>
              </a:spcBef>
              <a:spcAft>
                <a:spcPct val="0"/>
              </a:spcAft>
              <a:defRPr/>
            </a:pPr>
            <a:fld id="{DB10E2D1-5ECE-44A2-A844-480461E91B3A}"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413114697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www.epa.gov/cgi-bin/epalink?target=http://www.epa.gov/&amp;logname=epahome&amp;referrer=sea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2.png"/><Relationship Id="rId2" Type="http://schemas.openxmlformats.org/officeDocument/2006/relationships/image" Target="../media/image7.gif"/><Relationship Id="rId1" Type="http://schemas.openxmlformats.org/officeDocument/2006/relationships/slideLayout" Target="../slideLayouts/slideLayout7.xml"/><Relationship Id="rId6" Type="http://schemas.openxmlformats.org/officeDocument/2006/relationships/hyperlink" Target="http://www.epa.gov/cgi-bin/epalink?target=http://www.epa.gov/&amp;logname=epahome&amp;referrer=seal" TargetMode="External"/><Relationship Id="rId5" Type="http://schemas.openxmlformats.org/officeDocument/2006/relationships/image" Target="../media/image10.jpeg"/><Relationship Id="rId4" Type="http://schemas.openxmlformats.org/officeDocument/2006/relationships/image" Target="../media/image9.gi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2" Type="http://schemas.openxmlformats.org/officeDocument/2006/relationships/hyperlink" Target="http://dec.alaska.gov/water/wnpspc/stormwater/edhsgp.html"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59.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microsoft.com/office/2007/relationships/hdphoto" Target="../media/hdphoto3.wdp"/></Relationships>
</file>

<file path=ppt/slides/_rels/slide4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6.png"/><Relationship Id="rId1" Type="http://schemas.openxmlformats.org/officeDocument/2006/relationships/slideLayout" Target="../slideLayouts/slideLayout20.xml"/><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offVRUuGMYAPtM&amp;tbnid=DUbdLDdUehacKM:&amp;ved=0CAUQjRw&amp;url=http://www.ilankelman.org/traffic.html&amp;ei=pjX3Ufy4EvP7yAGsx4DoDA&amp;bvm=bv.49967636,d.aWc&amp;psig=AFQjCNGUb-V1RkGB1DgzTj0ZZhEV7iLeEA&amp;ust=1375241947630494" TargetMode="External"/><Relationship Id="rId2" Type="http://schemas.openxmlformats.org/officeDocument/2006/relationships/notesSlide" Target="../notesSlides/notesSlide20.xml"/><Relationship Id="rId1" Type="http://schemas.openxmlformats.org/officeDocument/2006/relationships/slideLayout" Target="../slideLayouts/slideLayout15.xml"/><Relationship Id="rId5" Type="http://schemas.openxmlformats.org/officeDocument/2006/relationships/image" Target="../media/image76.png"/><Relationship Id="rId4" Type="http://schemas.openxmlformats.org/officeDocument/2006/relationships/image" Target="../media/image75.jpeg"/></Relationships>
</file>

<file path=ppt/slides/_rels/slide6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79.png"/><Relationship Id="rId4" Type="http://schemas.openxmlformats.org/officeDocument/2006/relationships/notesSlide" Target="../notesSlides/notesSlide23.xml"/></Relationships>
</file>

<file path=ppt/slides/_rels/slide6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S-QLF0A\buffalo2\pictures\Bethal AK\08-25-09 25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48131" name="Rectangle 3"/>
          <p:cNvSpPr>
            <a:spLocks noGrp="1" noChangeArrowheads="1"/>
          </p:cNvSpPr>
          <p:nvPr>
            <p:ph type="title"/>
          </p:nvPr>
        </p:nvSpPr>
        <p:spPr>
          <a:xfrm>
            <a:off x="228600" y="381000"/>
            <a:ext cx="3581400" cy="1143000"/>
          </a:xfrm>
        </p:spPr>
        <p:txBody>
          <a:bodyPr>
            <a:normAutofit/>
          </a:bodyPr>
          <a:lstStyle/>
          <a:p>
            <a:pPr algn="l" eaLnBrk="1" hangingPunct="1">
              <a:defRPr/>
            </a:pPr>
            <a:r>
              <a:rPr lang="en-US" sz="4800" b="1" dirty="0">
                <a:solidFill>
                  <a:schemeClr val="bg1"/>
                </a:solidFill>
              </a:rPr>
              <a:t>Regulations</a:t>
            </a:r>
          </a:p>
        </p:txBody>
      </p:sp>
      <p:sp>
        <p:nvSpPr>
          <p:cNvPr id="48132" name="Rectangle 4"/>
          <p:cNvSpPr>
            <a:spLocks noGrp="1" noChangeArrowheads="1"/>
          </p:cNvSpPr>
          <p:nvPr>
            <p:ph type="body" idx="1"/>
          </p:nvPr>
        </p:nvSpPr>
        <p:spPr>
          <a:xfrm>
            <a:off x="152400" y="4495800"/>
            <a:ext cx="8686800" cy="1905000"/>
          </a:xfrm>
        </p:spPr>
        <p:txBody>
          <a:bodyPr/>
          <a:lstStyle/>
          <a:p>
            <a:pPr eaLnBrk="1" hangingPunct="1">
              <a:lnSpc>
                <a:spcPct val="95000"/>
              </a:lnSpc>
              <a:spcBef>
                <a:spcPct val="95000"/>
              </a:spcBef>
              <a:defRPr/>
            </a:pPr>
            <a:r>
              <a:rPr lang="en-US" dirty="0"/>
              <a:t>Clean Water Act</a:t>
            </a:r>
          </a:p>
          <a:p>
            <a:pPr eaLnBrk="1" hangingPunct="1">
              <a:lnSpc>
                <a:spcPct val="75000"/>
              </a:lnSpc>
              <a:spcBef>
                <a:spcPct val="100000"/>
              </a:spcBef>
              <a:defRPr/>
            </a:pPr>
            <a:r>
              <a:rPr lang="en-US" dirty="0"/>
              <a:t>APDES: Alaska Pollutant Discharge Elimination System General Permit for Construction Activities</a:t>
            </a:r>
          </a:p>
        </p:txBody>
      </p:sp>
      <p:pic>
        <p:nvPicPr>
          <p:cNvPr id="6" name="Picture 6" descr="United States Environmental Protection Agency">
            <a:hlinkClick r:id="rId4"/>
          </p:cNvPr>
          <p:cNvPicPr>
            <a:picLocks noChangeAspect="1" noChangeArrowheads="1"/>
          </p:cNvPicPr>
          <p:nvPr/>
        </p:nvPicPr>
        <p:blipFill>
          <a:blip r:embed="rId5" cstate="print"/>
          <a:srcRect/>
          <a:stretch>
            <a:fillRect/>
          </a:stretch>
        </p:blipFill>
        <p:spPr bwMode="auto">
          <a:xfrm>
            <a:off x="6477000" y="76200"/>
            <a:ext cx="1333500" cy="1295400"/>
          </a:xfrm>
          <a:prstGeom prst="rect">
            <a:avLst/>
          </a:prstGeom>
          <a:noFill/>
          <a:ln w="9525">
            <a:noFill/>
            <a:miter lim="800000"/>
            <a:headEnd/>
            <a:tailEnd/>
          </a:ln>
        </p:spPr>
      </p:pic>
      <p:sp>
        <p:nvSpPr>
          <p:cNvPr id="8" name="TextBox 7"/>
          <p:cNvSpPr txBox="1"/>
          <p:nvPr/>
        </p:nvSpPr>
        <p:spPr>
          <a:xfrm>
            <a:off x="7924800" y="6324600"/>
            <a:ext cx="1036246" cy="369332"/>
          </a:xfrm>
          <a:prstGeom prst="rect">
            <a:avLst/>
          </a:prstGeom>
          <a:noFill/>
        </p:spPr>
        <p:txBody>
          <a:bodyPr wrap="none" rtlCol="0">
            <a:spAutoFit/>
          </a:bodyPr>
          <a:lstStyle/>
          <a:p>
            <a:r>
              <a:rPr lang="en-US" dirty="0"/>
              <a:t>Y-K Delta</a:t>
            </a:r>
          </a:p>
        </p:txBody>
      </p:sp>
      <p:pic>
        <p:nvPicPr>
          <p:cNvPr id="9" name="Picture 8" descr="DEC Logo 1"/>
          <p:cNvPicPr/>
          <p:nvPr/>
        </p:nvPicPr>
        <p:blipFill>
          <a:blip r:embed="rId6" cstate="print"/>
          <a:srcRect/>
          <a:stretch>
            <a:fillRect/>
          </a:stretch>
        </p:blipFill>
        <p:spPr bwMode="auto">
          <a:xfrm>
            <a:off x="7883329" y="206404"/>
            <a:ext cx="1119187" cy="1042988"/>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Regulations</a:t>
            </a:r>
          </a:p>
        </p:txBody>
      </p:sp>
      <p:sp>
        <p:nvSpPr>
          <p:cNvPr id="3" name="Content Placeholder 2"/>
          <p:cNvSpPr>
            <a:spLocks noGrp="1"/>
          </p:cNvSpPr>
          <p:nvPr>
            <p:ph idx="1"/>
          </p:nvPr>
        </p:nvSpPr>
        <p:spPr/>
        <p:txBody>
          <a:bodyPr>
            <a:normAutofit/>
          </a:bodyPr>
          <a:lstStyle/>
          <a:p>
            <a:pPr marL="0" indent="0">
              <a:buNone/>
            </a:pPr>
            <a:r>
              <a:rPr lang="en-US" i="1" dirty="0"/>
              <a:t>Goals of this section</a:t>
            </a:r>
            <a:r>
              <a:rPr lang="en-US" dirty="0"/>
              <a:t>:</a:t>
            </a:r>
          </a:p>
          <a:p>
            <a:r>
              <a:rPr lang="en-US" dirty="0"/>
              <a:t>Learn which agencies regulate construction activity;</a:t>
            </a:r>
          </a:p>
          <a:p>
            <a:r>
              <a:rPr lang="en-US" dirty="0"/>
              <a:t>Understand what regulations affect construction; and</a:t>
            </a:r>
          </a:p>
          <a:p>
            <a:r>
              <a:rPr lang="en-US" dirty="0"/>
              <a:t>Recognize when the Construction General Permit is needed and how to get it.</a:t>
            </a:r>
          </a:p>
        </p:txBody>
      </p:sp>
    </p:spTree>
    <p:extLst>
      <p:ext uri="{BB962C8B-B14F-4D97-AF65-F5344CB8AC3E}">
        <p14:creationId xmlns:p14="http://schemas.microsoft.com/office/powerpoint/2010/main" val="1367423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S-QLF0A\buffalo2\pictures\Bethal AK\08-25-09 268.jpg"/>
          <p:cNvPicPr>
            <a:picLocks noChangeAspect="1" noChangeArrowheads="1"/>
          </p:cNvPicPr>
          <p:nvPr/>
        </p:nvPicPr>
        <p:blipFill>
          <a:blip r:embed="rId2" cstate="email">
            <a:lum bright="3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81924" name="Text Box 4"/>
          <p:cNvSpPr txBox="1">
            <a:spLocks noChangeArrowheads="1"/>
          </p:cNvSpPr>
          <p:nvPr/>
        </p:nvSpPr>
        <p:spPr bwMode="auto">
          <a:xfrm>
            <a:off x="152400" y="5011057"/>
            <a:ext cx="5953580" cy="1754326"/>
          </a:xfrm>
          <a:prstGeom prst="rect">
            <a:avLst/>
          </a:prstGeom>
          <a:solidFill>
            <a:schemeClr val="tx1"/>
          </a:solidFill>
          <a:ln w="38100">
            <a:solidFill>
              <a:schemeClr val="tx1"/>
            </a:solidFill>
            <a:miter lim="800000"/>
            <a:headEnd/>
            <a:tailEnd/>
          </a:ln>
          <a:effectLst/>
        </p:spPr>
        <p:txBody>
          <a:bodyPr wrap="square" lIns="91440" tIns="45720" rIns="91440" bIns="45720" anchor="t">
            <a:spAutoFit/>
          </a:bodyPr>
          <a:lstStyle/>
          <a:p>
            <a:pPr>
              <a:defRPr/>
            </a:pPr>
            <a:r>
              <a:rPr lang="en-US" sz="3600" b="1" dirty="0">
                <a:solidFill>
                  <a:schemeClr val="bg1"/>
                </a:solidFill>
              </a:rPr>
              <a:t>EPA has identified sediment from construction sites as the </a:t>
            </a:r>
            <a:r>
              <a:rPr lang="en-US" sz="3600" b="1">
                <a:solidFill>
                  <a:schemeClr val="bg1"/>
                </a:solidFill>
              </a:rPr>
              <a:t>#1 non-point source pollutant</a:t>
            </a:r>
            <a:endParaRPr lang="en-US" sz="3600">
              <a:solidFill>
                <a:schemeClr val="bg1"/>
              </a:solidFill>
              <a:ea typeface="Calibri"/>
              <a:cs typeface="Calibri"/>
            </a:endParaRPr>
          </a:p>
        </p:txBody>
      </p:sp>
      <p:sp>
        <p:nvSpPr>
          <p:cNvPr id="11268" name="Text Box 6"/>
          <p:cNvSpPr txBox="1">
            <a:spLocks noChangeArrowheads="1"/>
          </p:cNvSpPr>
          <p:nvPr/>
        </p:nvSpPr>
        <p:spPr bwMode="auto">
          <a:xfrm>
            <a:off x="304800" y="152400"/>
            <a:ext cx="2608919" cy="646331"/>
          </a:xfrm>
          <a:prstGeom prst="rect">
            <a:avLst/>
          </a:prstGeom>
          <a:noFill/>
          <a:ln w="38100">
            <a:noFill/>
            <a:miter lim="800000"/>
            <a:headEnd/>
            <a:tailEnd/>
          </a:ln>
        </p:spPr>
        <p:txBody>
          <a:bodyPr wrap="none">
            <a:spAutoFit/>
          </a:bodyPr>
          <a:lstStyle/>
          <a:p>
            <a:pPr algn="ctr"/>
            <a:r>
              <a:rPr lang="en-US" sz="3600" b="1" dirty="0">
                <a:solidFill>
                  <a:schemeClr val="bg1"/>
                </a:solidFill>
              </a:rPr>
              <a:t>Nationally….</a:t>
            </a:r>
          </a:p>
        </p:txBody>
      </p:sp>
      <p:sp>
        <p:nvSpPr>
          <p:cNvPr id="6" name="TextBox 5"/>
          <p:cNvSpPr txBox="1"/>
          <p:nvPr/>
        </p:nvSpPr>
        <p:spPr>
          <a:xfrm>
            <a:off x="7494421" y="6412468"/>
            <a:ext cx="1573379" cy="369332"/>
          </a:xfrm>
          <a:prstGeom prst="rect">
            <a:avLst/>
          </a:prstGeom>
          <a:noFill/>
        </p:spPr>
        <p:txBody>
          <a:bodyPr wrap="none" lIns="91440" tIns="45720" rIns="91440" bIns="45720" rtlCol="0" anchor="t">
            <a:spAutoFit/>
          </a:bodyPr>
          <a:lstStyle/>
          <a:p>
            <a:r>
              <a:rPr lang="en-US"/>
              <a:t>Goodnews</a:t>
            </a:r>
            <a:r>
              <a:rPr lang="en-US" dirty="0"/>
              <a:t> Bay</a:t>
            </a:r>
            <a:endParaRPr lang="en-US" dirty="0">
              <a:ea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562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FC6755C-91AA-E5ED-73D5-B64F37B047F0}"/>
              </a:ext>
            </a:extLst>
          </p:cNvPr>
          <p:cNvSpPr txBox="1"/>
          <p:nvPr/>
        </p:nvSpPr>
        <p:spPr>
          <a:xfrm>
            <a:off x="5313013" y="108858"/>
            <a:ext cx="3117384" cy="170824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3500">
                <a:latin typeface="+mj-lt"/>
                <a:ea typeface="+mj-ea"/>
                <a:cs typeface="+mj-cs"/>
              </a:rPr>
              <a:t>Clean Water Act </a:t>
            </a:r>
          </a:p>
          <a:p>
            <a:pPr>
              <a:lnSpc>
                <a:spcPct val="90000"/>
              </a:lnSpc>
              <a:spcBef>
                <a:spcPct val="0"/>
              </a:spcBef>
              <a:spcAft>
                <a:spcPts val="600"/>
              </a:spcAft>
            </a:pPr>
            <a:endParaRPr lang="en-US" sz="3500">
              <a:latin typeface="+mj-lt"/>
              <a:ea typeface="+mj-ea"/>
              <a:cs typeface="+mj-cs"/>
            </a:endParaRPr>
          </a:p>
        </p:txBody>
      </p:sp>
      <p:pic>
        <p:nvPicPr>
          <p:cNvPr id="5" name="Picture 4" descr="Waterdrops on a liquid surface">
            <a:extLst>
              <a:ext uri="{FF2B5EF4-FFF2-40B4-BE49-F238E27FC236}">
                <a16:creationId xmlns:a16="http://schemas.microsoft.com/office/drawing/2014/main" id="{24E4BDF8-02D7-FABC-D038-7BB161B384BA}"/>
              </a:ext>
            </a:extLst>
          </p:cNvPr>
          <p:cNvPicPr>
            <a:picLocks noChangeAspect="1"/>
          </p:cNvPicPr>
          <p:nvPr/>
        </p:nvPicPr>
        <p:blipFill>
          <a:blip r:embed="rId2"/>
          <a:srcRect l="34334" r="21231" b="-4"/>
          <a:stretch>
            <a:fillRect/>
          </a:stretch>
        </p:blipFill>
        <p:spPr>
          <a:xfrm>
            <a:off x="20" y="-2"/>
            <a:ext cx="4571980" cy="6858002"/>
          </a:xfrm>
          <a:prstGeom prst="rect">
            <a:avLst/>
          </a:prstGeom>
        </p:spPr>
      </p:pic>
      <p:sp>
        <p:nvSpPr>
          <p:cNvPr id="3" name="TextBox 2">
            <a:extLst>
              <a:ext uri="{FF2B5EF4-FFF2-40B4-BE49-F238E27FC236}">
                <a16:creationId xmlns:a16="http://schemas.microsoft.com/office/drawing/2014/main" id="{B65FE95A-1AC4-3B07-B957-260D29AFE9ED}"/>
              </a:ext>
            </a:extLst>
          </p:cNvPr>
          <p:cNvSpPr txBox="1"/>
          <p:nvPr/>
        </p:nvSpPr>
        <p:spPr>
          <a:xfrm>
            <a:off x="5102556" y="1316361"/>
            <a:ext cx="3560069" cy="5018061"/>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347345" indent="-228600">
              <a:lnSpc>
                <a:spcPct val="90000"/>
              </a:lnSpc>
              <a:spcAft>
                <a:spcPts val="600"/>
              </a:spcAft>
              <a:buFont typeface="Arial" panose="020B0604020202020204" pitchFamily="34" charset="0"/>
              <a:buChar char="•"/>
            </a:pPr>
            <a:r>
              <a:rPr lang="en-US" sz="2000"/>
              <a:t>Federal Clean Water Act</a:t>
            </a:r>
            <a:endParaRPr lang="en-US" sz="2000" dirty="0">
              <a:ea typeface="Calibri"/>
              <a:cs typeface="Calibri"/>
            </a:endParaRPr>
          </a:p>
          <a:p>
            <a:pPr marL="804545" lvl="1" indent="-228600">
              <a:lnSpc>
                <a:spcPct val="90000"/>
              </a:lnSpc>
              <a:spcAft>
                <a:spcPts val="600"/>
              </a:spcAft>
              <a:buFont typeface="Courier New" panose="020B0604020202020204" pitchFamily="34" charset="0"/>
              <a:buChar char="o"/>
            </a:pPr>
            <a:r>
              <a:rPr lang="en-US" sz="2000"/>
              <a:t>Revised in 1987 as the Water Quality Act</a:t>
            </a:r>
            <a:endParaRPr lang="en-US" sz="2000">
              <a:ea typeface="Calibri"/>
              <a:cs typeface="Calibri"/>
            </a:endParaRPr>
          </a:p>
          <a:p>
            <a:pPr marL="347345" indent="-228600">
              <a:lnSpc>
                <a:spcPct val="90000"/>
              </a:lnSpc>
              <a:spcAft>
                <a:spcPts val="600"/>
              </a:spcAft>
              <a:buFont typeface="Arial" panose="020B0604020202020204" pitchFamily="34" charset="0"/>
              <a:buChar char="•"/>
            </a:pPr>
            <a:endParaRPr lang="en-US" sz="2000" dirty="0"/>
          </a:p>
          <a:p>
            <a:pPr marL="347345" indent="-228600">
              <a:lnSpc>
                <a:spcPct val="90000"/>
              </a:lnSpc>
              <a:spcAft>
                <a:spcPts val="600"/>
              </a:spcAft>
              <a:buFont typeface="Arial" panose="020B0604020202020204" pitchFamily="34" charset="0"/>
              <a:buChar char="•"/>
            </a:pPr>
            <a:r>
              <a:rPr lang="en-US" sz="2000"/>
              <a:t>Environmental Protection Agency (EPA)</a:t>
            </a:r>
            <a:endParaRPr lang="en-US" sz="2000" dirty="0">
              <a:ea typeface="Calibri"/>
              <a:cs typeface="Calibri"/>
            </a:endParaRPr>
          </a:p>
          <a:p>
            <a:pPr marL="804545" lvl="1" indent="-228600">
              <a:lnSpc>
                <a:spcPct val="90000"/>
              </a:lnSpc>
              <a:spcAft>
                <a:spcPts val="600"/>
              </a:spcAft>
              <a:buFont typeface="Courier New" panose="020B0604020202020204" pitchFamily="34" charset="0"/>
              <a:buChar char="o"/>
            </a:pPr>
            <a:r>
              <a:rPr lang="en-US" sz="2000"/>
              <a:t>NPDES Program</a:t>
            </a:r>
            <a:endParaRPr lang="en-US" sz="2000">
              <a:ea typeface="Calibri"/>
              <a:cs typeface="Calibri"/>
            </a:endParaRPr>
          </a:p>
          <a:p>
            <a:pPr marL="347345" indent="-228600">
              <a:lnSpc>
                <a:spcPct val="90000"/>
              </a:lnSpc>
              <a:spcAft>
                <a:spcPts val="600"/>
              </a:spcAft>
              <a:buFont typeface="Arial" panose="020B0604020202020204" pitchFamily="34" charset="0"/>
              <a:buChar char="•"/>
            </a:pPr>
            <a:endParaRPr lang="en-US" sz="2000" dirty="0">
              <a:ea typeface="Calibri"/>
              <a:cs typeface="Calibri"/>
            </a:endParaRPr>
          </a:p>
          <a:p>
            <a:pPr marL="347345" indent="-228600">
              <a:lnSpc>
                <a:spcPct val="90000"/>
              </a:lnSpc>
              <a:spcAft>
                <a:spcPts val="600"/>
              </a:spcAft>
              <a:buFont typeface="Arial" panose="020B0604020202020204" pitchFamily="34" charset="0"/>
              <a:buChar char="•"/>
            </a:pPr>
            <a:r>
              <a:rPr lang="en-US" sz="2000"/>
              <a:t>State Implementation</a:t>
            </a:r>
            <a:endParaRPr lang="en-US" sz="2000" dirty="0">
              <a:ea typeface="Calibri"/>
              <a:cs typeface="Calibri"/>
            </a:endParaRPr>
          </a:p>
          <a:p>
            <a:pPr marL="804545" lvl="1" indent="-228600">
              <a:lnSpc>
                <a:spcPct val="90000"/>
              </a:lnSpc>
              <a:spcAft>
                <a:spcPts val="600"/>
              </a:spcAft>
              <a:buFont typeface="Courier New" panose="020B0604020202020204" pitchFamily="34" charset="0"/>
              <a:buChar char="o"/>
            </a:pPr>
            <a:r>
              <a:rPr lang="en-US" sz="2000"/>
              <a:t>Alaska Department of Environmental Conservation (ADEC) </a:t>
            </a:r>
            <a:endParaRPr lang="en-US" sz="2000" dirty="0">
              <a:ea typeface="Calibri"/>
              <a:cs typeface="Calibri"/>
            </a:endParaRPr>
          </a:p>
          <a:p>
            <a:pPr indent="-228600">
              <a:lnSpc>
                <a:spcPct val="90000"/>
              </a:lnSpc>
              <a:spcAft>
                <a:spcPts val="600"/>
              </a:spcAft>
              <a:buFont typeface="Arial" panose="020B0604020202020204" pitchFamily="34" charset="0"/>
              <a:buChar char="•"/>
            </a:pPr>
            <a:endParaRPr lang="en-US" sz="1700"/>
          </a:p>
        </p:txBody>
      </p:sp>
    </p:spTree>
    <p:extLst>
      <p:ext uri="{BB962C8B-B14F-4D97-AF65-F5344CB8AC3E}">
        <p14:creationId xmlns:p14="http://schemas.microsoft.com/office/powerpoint/2010/main" val="2980454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7C9163D-E921-871D-2CDA-0ECF6E697F79}"/>
              </a:ext>
            </a:extLst>
          </p:cNvPr>
          <p:cNvPicPr>
            <a:picLocks noChangeAspect="1"/>
          </p:cNvPicPr>
          <p:nvPr/>
        </p:nvPicPr>
        <p:blipFill>
          <a:blip r:embed="rId2">
            <a:duotone>
              <a:schemeClr val="bg2">
                <a:shade val="45000"/>
                <a:satMod val="135000"/>
              </a:schemeClr>
              <a:prstClr val="white"/>
            </a:duotone>
          </a:blip>
          <a:srcRect l="9434" t="9092" r="22380" b="-7"/>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2A6AD30-B202-BC72-662E-CC4752B5A3FD}"/>
              </a:ext>
            </a:extLst>
          </p:cNvPr>
          <p:cNvSpPr txBox="1"/>
          <p:nvPr/>
        </p:nvSpPr>
        <p:spPr>
          <a:xfrm>
            <a:off x="628650" y="365125"/>
            <a:ext cx="7886700" cy="13255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100">
                <a:latin typeface="+mj-lt"/>
                <a:ea typeface="+mj-ea"/>
                <a:cs typeface="+mj-cs"/>
              </a:rPr>
              <a:t>Local Stormwater Permitting Authorities</a:t>
            </a:r>
          </a:p>
          <a:p>
            <a:pPr>
              <a:lnSpc>
                <a:spcPct val="90000"/>
              </a:lnSpc>
              <a:spcBef>
                <a:spcPct val="0"/>
              </a:spcBef>
              <a:spcAft>
                <a:spcPts val="600"/>
              </a:spcAft>
            </a:pPr>
            <a:endParaRPr lang="en-US" sz="4100">
              <a:latin typeface="+mj-lt"/>
              <a:ea typeface="+mj-ea"/>
              <a:cs typeface="+mj-cs"/>
            </a:endParaRPr>
          </a:p>
        </p:txBody>
      </p:sp>
      <p:graphicFrame>
        <p:nvGraphicFramePr>
          <p:cNvPr id="5" name="TextBox 2">
            <a:extLst>
              <a:ext uri="{FF2B5EF4-FFF2-40B4-BE49-F238E27FC236}">
                <a16:creationId xmlns:a16="http://schemas.microsoft.com/office/drawing/2014/main" id="{5CB46B89-9198-7CF9-1B4F-DFE088ABA1A3}"/>
              </a:ext>
            </a:extLst>
          </p:cNvPr>
          <p:cNvGraphicFramePr/>
          <p:nvPr>
            <p:extLst>
              <p:ext uri="{D42A27DB-BD31-4B8C-83A1-F6EECF244321}">
                <p14:modId xmlns:p14="http://schemas.microsoft.com/office/powerpoint/2010/main" val="308614632"/>
              </p:ext>
            </p:extLst>
          </p:nvPr>
        </p:nvGraphicFramePr>
        <p:xfrm>
          <a:off x="723900" y="179387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8318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304800"/>
            <a:ext cx="5410200" cy="2000548"/>
          </a:xfrm>
          <a:prstGeom prst="rect">
            <a:avLst/>
          </a:prstGeom>
          <a:noFill/>
        </p:spPr>
        <p:txBody>
          <a:bodyPr wrap="square" rtlCol="0">
            <a:spAutoFit/>
          </a:bodyPr>
          <a:lstStyle/>
          <a:p>
            <a:r>
              <a:rPr lang="en-US" sz="3100" dirty="0"/>
              <a:t>Projects within Denali National Park &amp; Preserve &amp;</a:t>
            </a:r>
            <a:br>
              <a:rPr lang="en-US" sz="3100" dirty="0"/>
            </a:br>
            <a:r>
              <a:rPr lang="en-US" sz="3100" dirty="0"/>
              <a:t>Indian reservation of </a:t>
            </a:r>
            <a:r>
              <a:rPr lang="en-US" sz="3100" dirty="0" err="1"/>
              <a:t>Metlakatla</a:t>
            </a:r>
            <a:r>
              <a:rPr lang="en-US" sz="3100" dirty="0"/>
              <a:t> need EPA CGP coverage.</a:t>
            </a:r>
          </a:p>
        </p:txBody>
      </p:sp>
      <p:pic>
        <p:nvPicPr>
          <p:cNvPr id="1026" name="Picture 2" descr="http://www.hud.gov/offices/cpd/economicdevelopment/programs/rc/tour/ak/metlakatlaindian/map.gi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400" y="4394887"/>
            <a:ext cx="4191000" cy="2310713"/>
          </a:xfrm>
          <a:prstGeom prst="rect">
            <a:avLst/>
          </a:prstGeom>
          <a:noFill/>
          <a:effectLst>
            <a:outerShdw blurRad="50800" dist="50800" dir="5400000" algn="ctr" rotWithShape="0">
              <a:schemeClr val="bg1"/>
            </a:outerShdw>
          </a:effectLst>
        </p:spPr>
      </p:pic>
      <p:pic>
        <p:nvPicPr>
          <p:cNvPr id="1030" name="Picture 6" descr="http://www.itmatrustfunds.org/Tribes_folder/Metlakatla_0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1" y="2629842"/>
            <a:ext cx="2057400" cy="1580208"/>
          </a:xfrm>
          <a:prstGeom prst="rect">
            <a:avLst/>
          </a:prstGeom>
          <a:noFill/>
          <a:effectLst>
            <a:innerShdw blurRad="114300">
              <a:prstClr val="black"/>
            </a:innerShdw>
          </a:effectLst>
        </p:spPr>
      </p:pic>
      <p:pic>
        <p:nvPicPr>
          <p:cNvPr id="1032" name="Picture 8" descr="http://media.away.com/gifs/states/ak/denal_ov.gif"/>
          <p:cNvPicPr>
            <a:picLocks noChangeAspect="1" noChangeArrowheads="1"/>
          </p:cNvPicPr>
          <p:nvPr/>
        </p:nvPicPr>
        <p:blipFill>
          <a:blip r:embed="rId4" cstate="print"/>
          <a:srcRect/>
          <a:stretch>
            <a:fillRect/>
          </a:stretch>
        </p:blipFill>
        <p:spPr bwMode="auto">
          <a:xfrm>
            <a:off x="4495800" y="2571271"/>
            <a:ext cx="4495800" cy="4134329"/>
          </a:xfrm>
          <a:prstGeom prst="rect">
            <a:avLst/>
          </a:prstGeom>
          <a:noFill/>
          <a:effectLst>
            <a:innerShdw blurRad="114300">
              <a:prstClr val="black"/>
            </a:innerShdw>
          </a:effectLst>
        </p:spPr>
      </p:pic>
      <p:pic>
        <p:nvPicPr>
          <p:cNvPr id="1034" name="Picture 10" descr="http://www.boerner.net/jboerner/wp-content/uploads/2009/12/Mount_McKinley_Alaska.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86400" y="152400"/>
            <a:ext cx="3434366" cy="2286000"/>
          </a:xfrm>
          <a:prstGeom prst="rect">
            <a:avLst/>
          </a:prstGeom>
          <a:noFill/>
          <a:effectLst>
            <a:innerShdw blurRad="114300">
              <a:prstClr val="black"/>
            </a:innerShdw>
          </a:effectLst>
        </p:spPr>
      </p:pic>
      <p:pic>
        <p:nvPicPr>
          <p:cNvPr id="8" name="Picture 6" descr="United States Environmental Protection Agency">
            <a:hlinkClick r:id="rId6"/>
          </p:cNvPr>
          <p:cNvPicPr>
            <a:picLocks noChangeAspect="1" noChangeArrowheads="1"/>
          </p:cNvPicPr>
          <p:nvPr/>
        </p:nvPicPr>
        <p:blipFill>
          <a:blip r:embed="rId7" cstate="print"/>
          <a:srcRect/>
          <a:stretch>
            <a:fillRect/>
          </a:stretch>
        </p:blipFill>
        <p:spPr bwMode="auto">
          <a:xfrm>
            <a:off x="2590800" y="2590799"/>
            <a:ext cx="1676400" cy="162850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alex\Pictures\best\P519018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1" cy="6858000"/>
          </a:xfrm>
          <a:prstGeom prst="rect">
            <a:avLst/>
          </a:prstGeom>
          <a:noFill/>
          <a:effectLst>
            <a:innerShdw blurRad="114300">
              <a:prstClr val="black"/>
            </a:innerShdw>
          </a:effectLst>
        </p:spPr>
      </p:pic>
      <p:sp>
        <p:nvSpPr>
          <p:cNvPr id="2" name="Rectangle 1"/>
          <p:cNvSpPr/>
          <p:nvPr/>
        </p:nvSpPr>
        <p:spPr>
          <a:xfrm>
            <a:off x="76200" y="2380595"/>
            <a:ext cx="5029200" cy="4401205"/>
          </a:xfrm>
          <a:prstGeom prst="rect">
            <a:avLst/>
          </a:prstGeom>
          <a:solidFill>
            <a:schemeClr val="tx1">
              <a:lumMod val="75000"/>
              <a:alpha val="67000"/>
            </a:schemeClr>
          </a:solidFill>
        </p:spPr>
        <p:txBody>
          <a:bodyPr wrap="square">
            <a:spAutoFit/>
          </a:bodyPr>
          <a:lstStyle/>
          <a:p>
            <a:r>
              <a:rPr lang="en-US" sz="2800" dirty="0">
                <a:solidFill>
                  <a:schemeClr val="bg1"/>
                </a:solidFill>
              </a:rPr>
              <a:t>The Alaska Construction General Permit (CGP) authorizes storm water discharges from construction activities that disturb one acre or more and where those discharges enter waters of the United States (U.S.) or a municipal separate storm sewer system (MS4) leading to waters of the U.S.</a:t>
            </a:r>
          </a:p>
        </p:txBody>
      </p:sp>
      <p:pic>
        <p:nvPicPr>
          <p:cNvPr id="6" name="Picture 5" descr="DEC Logo 1"/>
          <p:cNvPicPr/>
          <p:nvPr/>
        </p:nvPicPr>
        <p:blipFill>
          <a:blip r:embed="rId3" cstate="print"/>
          <a:srcRect/>
          <a:stretch>
            <a:fillRect/>
          </a:stretch>
        </p:blipFill>
        <p:spPr bwMode="auto">
          <a:xfrm>
            <a:off x="7848600" y="168770"/>
            <a:ext cx="1119187" cy="1042988"/>
          </a:xfrm>
          <a:prstGeom prst="rect">
            <a:avLst/>
          </a:prstGeom>
          <a:noFill/>
          <a:ln w="9525">
            <a:noFill/>
            <a:miter lim="800000"/>
            <a:headEnd/>
            <a:tailEnd/>
          </a:ln>
        </p:spPr>
      </p:pic>
      <p:sp>
        <p:nvSpPr>
          <p:cNvPr id="5" name="Text Box 5">
            <a:extLst>
              <a:ext uri="{FF2B5EF4-FFF2-40B4-BE49-F238E27FC236}">
                <a16:creationId xmlns:a16="http://schemas.microsoft.com/office/drawing/2014/main" id="{83B07F20-1FDE-4A4F-917A-B1B8DBBE69F4}"/>
              </a:ext>
            </a:extLst>
          </p:cNvPr>
          <p:cNvSpPr txBox="1">
            <a:spLocks noChangeArrowheads="1"/>
          </p:cNvSpPr>
          <p:nvPr/>
        </p:nvSpPr>
        <p:spPr bwMode="auto">
          <a:xfrm>
            <a:off x="7146697" y="6384284"/>
            <a:ext cx="1910523" cy="369332"/>
          </a:xfrm>
          <a:prstGeom prst="rect">
            <a:avLst/>
          </a:prstGeom>
          <a:solidFill>
            <a:schemeClr val="bg1"/>
          </a:solidFill>
          <a:ln w="38100">
            <a:solidFill>
              <a:schemeClr val="tx1"/>
            </a:solidFill>
            <a:miter lim="800000"/>
            <a:headEnd/>
            <a:tailEnd/>
          </a:ln>
        </p:spPr>
        <p:txBody>
          <a:bodyPr wrap="none">
            <a:spAutoFit/>
          </a:bodyPr>
          <a:lstStyle/>
          <a:p>
            <a:r>
              <a:rPr lang="en-US" dirty="0"/>
              <a:t> CGP Part 1.1 Pg.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562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E985335-2B3A-9298-900A-6922424921DB}"/>
              </a:ext>
            </a:extLst>
          </p:cNvPr>
          <p:cNvSpPr txBox="1"/>
          <p:nvPr/>
        </p:nvSpPr>
        <p:spPr>
          <a:xfrm>
            <a:off x="5102556" y="762001"/>
            <a:ext cx="3117384" cy="170824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3500">
                <a:latin typeface="+mj-lt"/>
                <a:ea typeface="+mj-ea"/>
                <a:cs typeface="+mj-cs"/>
              </a:rPr>
              <a:t>Waters of the United States (WOTUS)</a:t>
            </a:r>
          </a:p>
          <a:p>
            <a:pPr>
              <a:lnSpc>
                <a:spcPct val="90000"/>
              </a:lnSpc>
              <a:spcBef>
                <a:spcPct val="0"/>
              </a:spcBef>
              <a:spcAft>
                <a:spcPts val="600"/>
              </a:spcAft>
            </a:pPr>
            <a:endParaRPr lang="en-US" sz="3500">
              <a:latin typeface="+mj-lt"/>
              <a:ea typeface="+mj-ea"/>
              <a:cs typeface="+mj-cs"/>
            </a:endParaRPr>
          </a:p>
        </p:txBody>
      </p:sp>
      <p:pic>
        <p:nvPicPr>
          <p:cNvPr id="5" name="Picture 4" descr="Aerial photo of the river flowing through the forest">
            <a:extLst>
              <a:ext uri="{FF2B5EF4-FFF2-40B4-BE49-F238E27FC236}">
                <a16:creationId xmlns:a16="http://schemas.microsoft.com/office/drawing/2014/main" id="{4838AEF9-0001-1C61-2417-171E6A848A5D}"/>
              </a:ext>
            </a:extLst>
          </p:cNvPr>
          <p:cNvPicPr>
            <a:picLocks noChangeAspect="1"/>
          </p:cNvPicPr>
          <p:nvPr/>
        </p:nvPicPr>
        <p:blipFill>
          <a:blip r:embed="rId2"/>
          <a:srcRect l="32768" r="17234" b="3"/>
          <a:stretch>
            <a:fillRect/>
          </a:stretch>
        </p:blipFill>
        <p:spPr>
          <a:xfrm>
            <a:off x="20" y="-2"/>
            <a:ext cx="4571980" cy="6858002"/>
          </a:xfrm>
          <a:prstGeom prst="rect">
            <a:avLst/>
          </a:prstGeom>
        </p:spPr>
      </p:pic>
      <p:sp>
        <p:nvSpPr>
          <p:cNvPr id="3" name="TextBox 2">
            <a:extLst>
              <a:ext uri="{FF2B5EF4-FFF2-40B4-BE49-F238E27FC236}">
                <a16:creationId xmlns:a16="http://schemas.microsoft.com/office/drawing/2014/main" id="{3A5F4FD5-19A2-6C4D-E217-32FF436A6029}"/>
              </a:ext>
            </a:extLst>
          </p:cNvPr>
          <p:cNvSpPr txBox="1"/>
          <p:nvPr/>
        </p:nvSpPr>
        <p:spPr>
          <a:xfrm>
            <a:off x="4776602" y="2785700"/>
            <a:ext cx="4868361" cy="3769835"/>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marL="347345" indent="-228600">
              <a:lnSpc>
                <a:spcPct val="90000"/>
              </a:lnSpc>
              <a:spcAft>
                <a:spcPts val="600"/>
              </a:spcAft>
              <a:buFont typeface="Arial" panose="020B0604020202020204" pitchFamily="34" charset="0"/>
              <a:buChar char="•"/>
            </a:pPr>
            <a:endParaRPr lang="en-US" sz="1700" dirty="0">
              <a:ea typeface="Calibri"/>
              <a:cs typeface="Calibri"/>
            </a:endParaRPr>
          </a:p>
          <a:p>
            <a:pPr>
              <a:lnSpc>
                <a:spcPct val="150000"/>
              </a:lnSpc>
            </a:pPr>
            <a:r>
              <a:rPr lang="en-US" sz="2000" dirty="0">
                <a:ea typeface="+mn-lt"/>
                <a:cs typeface="+mn-lt"/>
              </a:rPr>
              <a:t>Waters of the United States (WOTUS) Includes:</a:t>
            </a:r>
            <a:br>
              <a:rPr lang="en-US" sz="2000" dirty="0">
                <a:ea typeface="+mn-lt"/>
                <a:cs typeface="+mn-lt"/>
              </a:rPr>
            </a:br>
            <a:r>
              <a:rPr lang="en-US" sz="2000" dirty="0">
                <a:ea typeface="+mn-lt"/>
                <a:cs typeface="+mn-lt"/>
              </a:rPr>
              <a:t> • Navigable waters</a:t>
            </a:r>
            <a:br>
              <a:rPr lang="en-US" sz="2000" dirty="0">
                <a:ea typeface="+mn-lt"/>
                <a:cs typeface="+mn-lt"/>
              </a:rPr>
            </a:br>
            <a:r>
              <a:rPr lang="en-US" sz="2000" dirty="0">
                <a:ea typeface="+mn-lt"/>
                <a:cs typeface="+mn-lt"/>
              </a:rPr>
              <a:t> • Interstate waters</a:t>
            </a:r>
            <a:br>
              <a:rPr lang="en-US" sz="2000" dirty="0">
                <a:ea typeface="+mn-lt"/>
                <a:cs typeface="+mn-lt"/>
              </a:rPr>
            </a:br>
            <a:r>
              <a:rPr lang="en-US" sz="2000" dirty="0">
                <a:ea typeface="+mn-lt"/>
                <a:cs typeface="+mn-lt"/>
              </a:rPr>
              <a:t> • Tributaries</a:t>
            </a:r>
            <a:br>
              <a:rPr lang="en-US" sz="2000" dirty="0">
                <a:ea typeface="+mn-lt"/>
                <a:cs typeface="+mn-lt"/>
              </a:rPr>
            </a:br>
            <a:r>
              <a:rPr lang="en-US" sz="2000" dirty="0">
                <a:ea typeface="+mn-lt"/>
                <a:cs typeface="+mn-lt"/>
              </a:rPr>
              <a:t> • Adjacent wetlands with a surface connection</a:t>
            </a:r>
            <a:br>
              <a:rPr lang="en-US" sz="2000" dirty="0">
                <a:ea typeface="+mn-lt"/>
                <a:cs typeface="+mn-lt"/>
              </a:rPr>
            </a:br>
            <a:r>
              <a:rPr lang="en-US" sz="2000" dirty="0">
                <a:ea typeface="+mn-lt"/>
                <a:cs typeface="+mn-lt"/>
              </a:rPr>
              <a:t> • Impoundments ( </a:t>
            </a:r>
            <a:r>
              <a:rPr lang="en-US" sz="2000" dirty="0" err="1">
                <a:ea typeface="+mn-lt"/>
                <a:cs typeface="+mn-lt"/>
              </a:rPr>
              <a:t>e.g</a:t>
            </a:r>
            <a:r>
              <a:rPr lang="en-US" sz="2000" dirty="0">
                <a:ea typeface="+mn-lt"/>
                <a:cs typeface="+mn-lt"/>
              </a:rPr>
              <a:t> reservoirs) </a:t>
            </a:r>
            <a:endParaRPr lang="en-US" sz="2000" dirty="0">
              <a:ea typeface="Calibri"/>
              <a:cs typeface="Calibri"/>
            </a:endParaRPr>
          </a:p>
          <a:p>
            <a:pPr marL="347345" indent="-228600">
              <a:lnSpc>
                <a:spcPct val="150000"/>
              </a:lnSpc>
              <a:spcAft>
                <a:spcPts val="600"/>
              </a:spcAft>
              <a:buFont typeface="Arial" panose="020B0604020202020204" pitchFamily="34" charset="0"/>
              <a:buChar char="•"/>
            </a:pPr>
            <a:endParaRPr lang="en-US" sz="2000" dirty="0">
              <a:ea typeface="Calibri"/>
              <a:cs typeface="Calibri"/>
            </a:endParaRPr>
          </a:p>
          <a:p>
            <a:pPr indent="-228600">
              <a:lnSpc>
                <a:spcPct val="90000"/>
              </a:lnSpc>
              <a:spcAft>
                <a:spcPts val="600"/>
              </a:spcAft>
              <a:buFont typeface="Arial" panose="020B0604020202020204" pitchFamily="34" charset="0"/>
              <a:buChar char="•"/>
            </a:pPr>
            <a:endParaRPr lang="en-US" sz="1700"/>
          </a:p>
        </p:txBody>
      </p:sp>
    </p:spTree>
    <p:extLst>
      <p:ext uri="{BB962C8B-B14F-4D97-AF65-F5344CB8AC3E}">
        <p14:creationId xmlns:p14="http://schemas.microsoft.com/office/powerpoint/2010/main" val="491322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rial view of a river, dam and lake">
            <a:extLst>
              <a:ext uri="{FF2B5EF4-FFF2-40B4-BE49-F238E27FC236}">
                <a16:creationId xmlns:a16="http://schemas.microsoft.com/office/drawing/2014/main" id="{36C22A53-B7CF-E6C7-A0E3-E24BE3927D63}"/>
              </a:ext>
            </a:extLst>
          </p:cNvPr>
          <p:cNvPicPr>
            <a:picLocks noChangeAspect="1"/>
          </p:cNvPicPr>
          <p:nvPr/>
        </p:nvPicPr>
        <p:blipFill>
          <a:blip r:embed="rId2"/>
          <a:srcRect l="20511" r="20329" b="11"/>
          <a:stretch>
            <a:fillRect/>
          </a:stretch>
        </p:blipFill>
        <p:spPr>
          <a:xfrm>
            <a:off x="-465647" y="-2"/>
            <a:ext cx="4057627" cy="6858002"/>
          </a:xfrm>
          <a:prstGeom prst="rect">
            <a:avLst/>
          </a:prstGeom>
        </p:spPr>
      </p:pic>
      <p:sp useBgFill="1">
        <p:nvSpPr>
          <p:cNvPr id="16" name="Rectangle 15">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B9F9DBA-32CA-64D9-D828-8C58874595EB}"/>
              </a:ext>
            </a:extLst>
          </p:cNvPr>
          <p:cNvSpPr txBox="1"/>
          <p:nvPr/>
        </p:nvSpPr>
        <p:spPr>
          <a:xfrm>
            <a:off x="3758568" y="1247623"/>
            <a:ext cx="5692338" cy="561354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150000"/>
              </a:lnSpc>
              <a:spcAft>
                <a:spcPts val="600"/>
              </a:spcAft>
            </a:pPr>
            <a:r>
              <a:rPr lang="en-US" sz="1700" dirty="0"/>
              <a:t>• </a:t>
            </a:r>
            <a:r>
              <a:rPr lang="en-US" sz="2000" dirty="0"/>
              <a:t>Groundwater</a:t>
            </a:r>
            <a:br>
              <a:rPr lang="en-US" sz="2000" dirty="0"/>
            </a:br>
            <a:r>
              <a:rPr lang="en-US" sz="2000"/>
              <a:t>• Most </a:t>
            </a:r>
            <a:r>
              <a:rPr lang="en-US" sz="2000" b="1" dirty="0"/>
              <a:t>ditches</a:t>
            </a:r>
            <a:r>
              <a:rPr lang="en-US" sz="2000" dirty="0"/>
              <a:t> (especially roadside or agricultural  ditches)</a:t>
            </a:r>
            <a:br>
              <a:rPr lang="en-US" sz="2000" dirty="0"/>
            </a:br>
            <a:r>
              <a:rPr lang="en-US" sz="2000" dirty="0"/>
              <a:t>• </a:t>
            </a:r>
            <a:r>
              <a:rPr lang="en-US" sz="2000" b="1" dirty="0"/>
              <a:t>Rills, gullies, and erosional features</a:t>
            </a:r>
            <a:r>
              <a:rPr lang="en-US" sz="2000" dirty="0"/>
              <a:t> formed by rainfall</a:t>
            </a:r>
            <a:br>
              <a:rPr lang="en-US" sz="2000" dirty="0"/>
            </a:br>
            <a:r>
              <a:rPr lang="en-US" sz="2000" dirty="0"/>
              <a:t>• </a:t>
            </a:r>
            <a:r>
              <a:rPr lang="en-US" sz="2000" b="1" dirty="0"/>
              <a:t>Artificial ponds</a:t>
            </a:r>
            <a:r>
              <a:rPr lang="en-US" sz="2000" dirty="0"/>
              <a:t> and irrigation features not connected to jurisdictional waters</a:t>
            </a:r>
            <a:br>
              <a:rPr lang="en-US" sz="2000" dirty="0"/>
            </a:br>
            <a:r>
              <a:rPr lang="en-US" sz="2000" dirty="0"/>
              <a:t>• </a:t>
            </a:r>
            <a:r>
              <a:rPr lang="en-US" sz="2000" b="1" dirty="0"/>
              <a:t>Stormwater control features</a:t>
            </a:r>
            <a:r>
              <a:rPr lang="en-US" sz="2000" dirty="0"/>
              <a:t> constructed in uplands</a:t>
            </a:r>
            <a:br>
              <a:rPr lang="en-US" sz="2000" dirty="0"/>
            </a:br>
            <a:r>
              <a:rPr lang="en-US" sz="2000" dirty="0"/>
              <a:t>• Prior converted cropland</a:t>
            </a:r>
            <a:endParaRPr lang="en-US" sz="2000">
              <a:ea typeface="Calibri"/>
              <a:cs typeface="Calibri"/>
            </a:endParaRPr>
          </a:p>
          <a:p>
            <a:pPr indent="-228600">
              <a:lnSpc>
                <a:spcPct val="90000"/>
              </a:lnSpc>
              <a:spcAft>
                <a:spcPts val="600"/>
              </a:spcAft>
              <a:buFont typeface="Arial" panose="020B0604020202020204" pitchFamily="34" charset="0"/>
              <a:buChar char="•"/>
            </a:pPr>
            <a:endParaRPr lang="en-US" sz="1700"/>
          </a:p>
        </p:txBody>
      </p:sp>
      <p:sp>
        <p:nvSpPr>
          <p:cNvPr id="3" name="TextBox 2">
            <a:extLst>
              <a:ext uri="{FF2B5EF4-FFF2-40B4-BE49-F238E27FC236}">
                <a16:creationId xmlns:a16="http://schemas.microsoft.com/office/drawing/2014/main" id="{1162BD90-9BE5-7DEA-9652-5BB9643A25E4}"/>
              </a:ext>
            </a:extLst>
          </p:cNvPr>
          <p:cNvSpPr txBox="1"/>
          <p:nvPr/>
        </p:nvSpPr>
        <p:spPr>
          <a:xfrm>
            <a:off x="3757083" y="243416"/>
            <a:ext cx="497416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aseline="0">
                <a:solidFill>
                  <a:srgbClr val="FFFFFF"/>
                </a:solidFill>
                <a:latin typeface="Calibri"/>
                <a:ea typeface="Arial"/>
                <a:cs typeface="Arial"/>
              </a:rPr>
              <a:t>Waters that are </a:t>
            </a:r>
            <a:r>
              <a:rPr lang="en-US" sz="2400" b="1" baseline="0">
                <a:solidFill>
                  <a:srgbClr val="FFFFFF"/>
                </a:solidFill>
                <a:latin typeface="Calibri"/>
                <a:ea typeface="Arial"/>
                <a:cs typeface="Arial"/>
              </a:rPr>
              <a:t>generally NOT considered WOTUS</a:t>
            </a:r>
            <a:r>
              <a:rPr lang="en-US" sz="2400" baseline="0">
                <a:solidFill>
                  <a:srgbClr val="FFFFFF"/>
                </a:solidFill>
                <a:latin typeface="Calibri"/>
                <a:ea typeface="Arial"/>
                <a:cs typeface="Arial"/>
              </a:rPr>
              <a:t> include:</a:t>
            </a:r>
            <a:endParaRPr lang="en-US" sz="2400">
              <a:ea typeface="Calibri"/>
              <a:cs typeface="Calibri"/>
            </a:endParaRPr>
          </a:p>
        </p:txBody>
      </p:sp>
    </p:spTree>
    <p:extLst>
      <p:ext uri="{BB962C8B-B14F-4D97-AF65-F5344CB8AC3E}">
        <p14:creationId xmlns:p14="http://schemas.microsoft.com/office/powerpoint/2010/main" val="4023850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7-7-07 11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01600"/>
            <a:ext cx="9144000" cy="6959600"/>
          </a:xfrm>
          <a:prstGeom prst="rect">
            <a:avLst/>
          </a:prstGeom>
          <a:noFill/>
          <a:ln w="9525">
            <a:noFill/>
            <a:miter lim="800000"/>
            <a:headEnd/>
            <a:tailEnd/>
          </a:ln>
          <a:effectLst>
            <a:innerShdw blurRad="114300">
              <a:prstClr val="black"/>
            </a:innerShdw>
          </a:effectLst>
        </p:spPr>
      </p:pic>
      <p:sp>
        <p:nvSpPr>
          <p:cNvPr id="12291" name="Rectangle 2"/>
          <p:cNvSpPr>
            <a:spLocks noGrp="1" noChangeArrowheads="1"/>
          </p:cNvSpPr>
          <p:nvPr>
            <p:ph type="title"/>
          </p:nvPr>
        </p:nvSpPr>
        <p:spPr>
          <a:xfrm>
            <a:off x="381000" y="914400"/>
            <a:ext cx="8610600" cy="1371600"/>
          </a:xfrm>
        </p:spPr>
        <p:txBody>
          <a:bodyPr/>
          <a:lstStyle/>
          <a:p>
            <a:r>
              <a:rPr lang="en-US" sz="5400" b="1">
                <a:solidFill>
                  <a:srgbClr val="FFFF00"/>
                </a:solidFill>
                <a:latin typeface="Calibri" pitchFamily="34" charset="0"/>
              </a:rPr>
              <a:t>Do I Need an APDES Permit?</a:t>
            </a:r>
          </a:p>
        </p:txBody>
      </p:sp>
      <p:sp>
        <p:nvSpPr>
          <p:cNvPr id="12292" name="Rectangle 3"/>
          <p:cNvSpPr>
            <a:spLocks noGrp="1" noChangeArrowheads="1"/>
          </p:cNvSpPr>
          <p:nvPr>
            <p:ph type="body" idx="1"/>
          </p:nvPr>
        </p:nvSpPr>
        <p:spPr>
          <a:xfrm>
            <a:off x="228600" y="3200400"/>
            <a:ext cx="8229600" cy="3810000"/>
          </a:xfrm>
        </p:spPr>
        <p:txBody>
          <a:bodyPr/>
          <a:lstStyle/>
          <a:p>
            <a:pPr marL="0" indent="0">
              <a:buFontTx/>
              <a:buNone/>
            </a:pPr>
            <a:r>
              <a:rPr lang="en-US" sz="3600">
                <a:latin typeface="Calibri" pitchFamily="34" charset="0"/>
              </a:rPr>
              <a:t>If your </a:t>
            </a:r>
            <a:r>
              <a:rPr lang="en-US" sz="3600" b="1">
                <a:solidFill>
                  <a:srgbClr val="FFFF00"/>
                </a:solidFill>
                <a:latin typeface="Calibri" pitchFamily="34" charset="0"/>
              </a:rPr>
              <a:t>construction project</a:t>
            </a:r>
            <a:r>
              <a:rPr lang="en-US" sz="3600">
                <a:latin typeface="Calibri" pitchFamily="34" charset="0"/>
              </a:rPr>
              <a:t> will discharge stormwater into US </a:t>
            </a:r>
            <a:r>
              <a:rPr lang="en-US" sz="3600" b="1">
                <a:solidFill>
                  <a:srgbClr val="FFFF00"/>
                </a:solidFill>
                <a:latin typeface="Calibri" pitchFamily="34" charset="0"/>
              </a:rPr>
              <a:t>surface waters</a:t>
            </a:r>
            <a:r>
              <a:rPr lang="en-US" sz="3600">
                <a:latin typeface="Calibri" pitchFamily="34" charset="0"/>
              </a:rPr>
              <a:t> or into storm drainage systems AND</a:t>
            </a:r>
            <a:r>
              <a:rPr lang="en-US" sz="3600" b="1">
                <a:latin typeface="Calibri" pitchFamily="34" charset="0"/>
              </a:rPr>
              <a:t>:</a:t>
            </a:r>
          </a:p>
          <a:p>
            <a:pPr marL="0" indent="0">
              <a:buFontTx/>
              <a:buNone/>
            </a:pPr>
            <a:r>
              <a:rPr lang="en-US" sz="3600">
                <a:latin typeface="Calibri" pitchFamily="34" charset="0"/>
              </a:rPr>
              <a:t>Disturbs one or more acres of land;  </a:t>
            </a:r>
            <a:r>
              <a:rPr lang="en-US" sz="3600" b="1">
                <a:latin typeface="Calibri" pitchFamily="34" charset="0"/>
              </a:rPr>
              <a:t> </a:t>
            </a:r>
            <a:r>
              <a:rPr lang="en-US" sz="3600">
                <a:latin typeface="Calibri" pitchFamily="34" charset="0"/>
              </a:rPr>
              <a:t>OR</a:t>
            </a:r>
          </a:p>
          <a:p>
            <a:pPr marL="0" indent="0">
              <a:buFontTx/>
              <a:buNone/>
            </a:pPr>
            <a:r>
              <a:rPr lang="en-US" sz="3600">
                <a:latin typeface="Calibri" pitchFamily="34" charset="0"/>
              </a:rPr>
              <a:t>Is less than an acre if part of a </a:t>
            </a:r>
            <a:r>
              <a:rPr lang="en-US" sz="3600" b="1">
                <a:solidFill>
                  <a:srgbClr val="FFFF00"/>
                </a:solidFill>
                <a:latin typeface="Calibri" pitchFamily="34" charset="0"/>
              </a:rPr>
              <a:t>common plan of development or sale</a:t>
            </a:r>
            <a:r>
              <a:rPr lang="en-US" sz="3600">
                <a:latin typeface="Calibri" pitchFamily="34" charset="0"/>
              </a:rPr>
              <a:t>.</a:t>
            </a:r>
          </a:p>
        </p:txBody>
      </p:sp>
      <p:sp>
        <p:nvSpPr>
          <p:cNvPr id="99333" name="AutoShape 5"/>
          <p:cNvSpPr>
            <a:spLocks noChangeArrowheads="1"/>
          </p:cNvSpPr>
          <p:nvPr/>
        </p:nvSpPr>
        <p:spPr bwMode="auto">
          <a:xfrm rot="771708">
            <a:off x="5638800" y="304800"/>
            <a:ext cx="1600200" cy="228600"/>
          </a:xfrm>
          <a:prstGeom prst="leftArrow">
            <a:avLst>
              <a:gd name="adj1" fmla="val 50000"/>
              <a:gd name="adj2" fmla="val 175000"/>
            </a:avLst>
          </a:prstGeom>
          <a:solidFill>
            <a:srgbClr val="FFCC00"/>
          </a:solidFill>
          <a:ln w="38100">
            <a:solidFill>
              <a:srgbClr val="FFFF00"/>
            </a:solidFill>
            <a:miter lim="800000"/>
            <a:headEnd/>
            <a:tailEnd/>
          </a:ln>
        </p:spPr>
        <p:txBody>
          <a:bodyPr wrap="none" anchor="ctr"/>
          <a:lstStyle/>
          <a:p>
            <a:endParaRPr lang="en-US">
              <a:latin typeface="Calibri" pitchFamily="34" charset="0"/>
            </a:endParaRPr>
          </a:p>
        </p:txBody>
      </p:sp>
      <p:sp>
        <p:nvSpPr>
          <p:cNvPr id="99334" name="Text Box 6"/>
          <p:cNvSpPr txBox="1">
            <a:spLocks noChangeArrowheads="1"/>
          </p:cNvSpPr>
          <p:nvPr/>
        </p:nvSpPr>
        <p:spPr bwMode="auto">
          <a:xfrm>
            <a:off x="6934200" y="304800"/>
            <a:ext cx="1419225" cy="822325"/>
          </a:xfrm>
          <a:prstGeom prst="rect">
            <a:avLst/>
          </a:prstGeom>
          <a:noFill/>
          <a:ln w="38100">
            <a:noFill/>
            <a:miter lim="800000"/>
            <a:headEnd/>
            <a:tailEnd/>
          </a:ln>
        </p:spPr>
        <p:txBody>
          <a:bodyPr wrap="none">
            <a:spAutoFit/>
          </a:bodyPr>
          <a:lstStyle/>
          <a:p>
            <a:pPr algn="ctr"/>
            <a:r>
              <a:rPr lang="en-US">
                <a:latin typeface="Calibri" pitchFamily="34" charset="0"/>
              </a:rPr>
              <a:t>Site</a:t>
            </a:r>
          </a:p>
          <a:p>
            <a:pPr algn="ctr"/>
            <a:r>
              <a:rPr lang="en-US">
                <a:latin typeface="Calibri" pitchFamily="34" charset="0"/>
              </a:rPr>
              <a:t>Discharge</a:t>
            </a:r>
          </a:p>
        </p:txBody>
      </p:sp>
      <p:sp>
        <p:nvSpPr>
          <p:cNvPr id="7" name="TextBox 6"/>
          <p:cNvSpPr txBox="1"/>
          <p:nvPr/>
        </p:nvSpPr>
        <p:spPr>
          <a:xfrm>
            <a:off x="8229600" y="6488668"/>
            <a:ext cx="849913" cy="369332"/>
          </a:xfrm>
          <a:prstGeom prst="rect">
            <a:avLst/>
          </a:prstGeom>
          <a:noFill/>
        </p:spPr>
        <p:txBody>
          <a:bodyPr wrap="none" rtlCol="0">
            <a:spAutoFit/>
          </a:bodyPr>
          <a:lstStyle/>
          <a:p>
            <a:r>
              <a:rPr lang="en-US" dirty="0"/>
              <a:t>Juneau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3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3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3" grpId="0" animBg="1"/>
      <p:bldP spid="993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w 10-10-07 02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00354" name="Rectangle 2"/>
          <p:cNvSpPr>
            <a:spLocks noGrp="1" noChangeArrowheads="1"/>
          </p:cNvSpPr>
          <p:nvPr>
            <p:ph type="title"/>
          </p:nvPr>
        </p:nvSpPr>
        <p:spPr/>
        <p:txBody>
          <a:bodyPr>
            <a:normAutofit fontScale="90000"/>
          </a:bodyPr>
          <a:lstStyle/>
          <a:p>
            <a:pPr algn="l" eaLnBrk="1" hangingPunct="1">
              <a:defRPr/>
            </a:pPr>
            <a:r>
              <a:rPr lang="en-US" sz="3600" b="1" dirty="0">
                <a:solidFill>
                  <a:srgbClr val="000066"/>
                </a:solidFill>
                <a:effectLst>
                  <a:outerShdw blurRad="38100" dist="38100" dir="2700000" algn="tl">
                    <a:srgbClr val="000000">
                      <a:alpha val="43137"/>
                    </a:srgbClr>
                  </a:outerShdw>
                </a:effectLst>
              </a:rPr>
              <a:t>Construction project </a:t>
            </a:r>
            <a:r>
              <a:rPr lang="en-US" sz="3600" dirty="0">
                <a:solidFill>
                  <a:schemeClr val="bg1"/>
                </a:solidFill>
                <a:effectLst>
                  <a:outerShdw blurRad="38100" dist="38100" dir="2700000" algn="tl">
                    <a:srgbClr val="000000">
                      <a:alpha val="43137"/>
                    </a:srgbClr>
                  </a:outerShdw>
                </a:effectLst>
              </a:rPr>
              <a:t>is any land disturbing activity, including clearing and grubbing, grading, excavating, and demolition.</a:t>
            </a:r>
          </a:p>
        </p:txBody>
      </p:sp>
      <p:sp>
        <p:nvSpPr>
          <p:cNvPr id="100355" name="Rectangle 3"/>
          <p:cNvSpPr>
            <a:spLocks noGrp="1" noChangeArrowheads="1"/>
          </p:cNvSpPr>
          <p:nvPr>
            <p:ph type="body" sz="half" idx="1"/>
          </p:nvPr>
        </p:nvSpPr>
        <p:spPr>
          <a:xfrm>
            <a:off x="152400" y="4495800"/>
            <a:ext cx="7162800" cy="2209800"/>
          </a:xfrm>
          <a:solidFill>
            <a:schemeClr val="accent6">
              <a:lumMod val="50000"/>
              <a:alpha val="57000"/>
            </a:schemeClr>
          </a:solidFill>
        </p:spPr>
        <p:txBody>
          <a:bodyPr/>
          <a:lstStyle/>
          <a:p>
            <a:pPr marL="0" indent="0" eaLnBrk="1" hangingPunct="1">
              <a:buFontTx/>
              <a:buNone/>
              <a:defRPr/>
            </a:pPr>
            <a:r>
              <a:rPr lang="en-US" b="1" dirty="0">
                <a:effectLst>
                  <a:outerShdw blurRad="38100" dist="38100" dir="2700000" algn="tl">
                    <a:srgbClr val="000000">
                      <a:alpha val="43137"/>
                    </a:srgbClr>
                  </a:outerShdw>
                </a:effectLst>
              </a:rPr>
              <a:t>No matter what your size: </a:t>
            </a:r>
          </a:p>
          <a:p>
            <a:pPr marL="0" indent="0" eaLnBrk="1" hangingPunct="1">
              <a:buFontTx/>
              <a:buNone/>
              <a:defRPr/>
            </a:pPr>
            <a:r>
              <a:rPr lang="en-US" b="1" dirty="0">
                <a:effectLst>
                  <a:outerShdw blurRad="38100" dist="38100" dir="2700000" algn="tl">
                    <a:srgbClr val="000000">
                      <a:alpha val="43137"/>
                    </a:srgbClr>
                  </a:outerShdw>
                </a:effectLst>
              </a:rPr>
              <a:t>Permit Authority can require permit coverage if it deems your project a “significant contributor of pollutants.”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extBox 1"/>
          <p:cNvSpPr txBox="1"/>
          <p:nvPr/>
        </p:nvSpPr>
        <p:spPr>
          <a:xfrm>
            <a:off x="6400800" y="4757351"/>
            <a:ext cx="1143000" cy="369332"/>
          </a:xfrm>
          <a:prstGeom prst="rect">
            <a:avLst/>
          </a:prstGeom>
          <a:noFill/>
        </p:spPr>
        <p:txBody>
          <a:bodyPr wrap="square" rtlCol="0">
            <a:spAutoFit/>
          </a:bodyPr>
          <a:lstStyle/>
          <a:p>
            <a:endParaRPr lang="en-US" dirty="0">
              <a:solidFill>
                <a:prstClr val="black"/>
              </a:solidFill>
            </a:endParaRPr>
          </a:p>
        </p:txBody>
      </p:sp>
      <p:sp>
        <p:nvSpPr>
          <p:cNvPr id="6" name="TextBox 5">
            <a:extLst>
              <a:ext uri="{FF2B5EF4-FFF2-40B4-BE49-F238E27FC236}">
                <a16:creationId xmlns:a16="http://schemas.microsoft.com/office/drawing/2014/main" id="{AA4D9460-3390-495C-B6FA-826F8E49DCC2}"/>
              </a:ext>
            </a:extLst>
          </p:cNvPr>
          <p:cNvSpPr txBox="1"/>
          <p:nvPr/>
        </p:nvSpPr>
        <p:spPr>
          <a:xfrm>
            <a:off x="470813" y="145569"/>
            <a:ext cx="8202374" cy="523220"/>
          </a:xfrm>
          <a:prstGeom prst="rect">
            <a:avLst/>
          </a:prstGeom>
          <a:noFill/>
        </p:spPr>
        <p:txBody>
          <a:bodyPr wrap="none" rtlCol="0">
            <a:spAutoFit/>
          </a:bodyPr>
          <a:lstStyle/>
          <a:p>
            <a:r>
              <a:rPr lang="en-US" sz="2800" dirty="0">
                <a:solidFill>
                  <a:schemeClr val="bg1"/>
                </a:solidFill>
              </a:rPr>
              <a:t>https://dec.alaska.gov/water/wastewater/stormwater/</a:t>
            </a:r>
          </a:p>
        </p:txBody>
      </p:sp>
      <p:pic>
        <p:nvPicPr>
          <p:cNvPr id="3" name="Picture 2" descr="A screenshot of a website&#10;&#10;AI-generated content may be incorrect.">
            <a:extLst>
              <a:ext uri="{FF2B5EF4-FFF2-40B4-BE49-F238E27FC236}">
                <a16:creationId xmlns:a16="http://schemas.microsoft.com/office/drawing/2014/main" id="{D30EBF18-FF7A-E860-566F-2C67B3AF2A80}"/>
              </a:ext>
            </a:extLst>
          </p:cNvPr>
          <p:cNvPicPr>
            <a:picLocks noChangeAspect="1"/>
          </p:cNvPicPr>
          <p:nvPr/>
        </p:nvPicPr>
        <p:blipFill>
          <a:blip r:embed="rId2"/>
          <a:stretch>
            <a:fillRect/>
          </a:stretch>
        </p:blipFill>
        <p:spPr>
          <a:xfrm>
            <a:off x="475633" y="761999"/>
            <a:ext cx="8108067" cy="6096001"/>
          </a:xfrm>
          <a:prstGeom prst="rect">
            <a:avLst/>
          </a:prstGeom>
        </p:spPr>
      </p:pic>
      <p:cxnSp>
        <p:nvCxnSpPr>
          <p:cNvPr id="4" name="Straight Arrow Connector 3">
            <a:extLst>
              <a:ext uri="{FF2B5EF4-FFF2-40B4-BE49-F238E27FC236}">
                <a16:creationId xmlns:a16="http://schemas.microsoft.com/office/drawing/2014/main" id="{338B9E01-64D3-C904-2C26-E55B48F0F7A5}"/>
              </a:ext>
            </a:extLst>
          </p:cNvPr>
          <p:cNvCxnSpPr/>
          <p:nvPr/>
        </p:nvCxnSpPr>
        <p:spPr>
          <a:xfrm flipH="1">
            <a:off x="3100916" y="4497915"/>
            <a:ext cx="370417" cy="56091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202863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2026 Construction General Permit (CGP) Introduction</a:t>
            </a:r>
          </a:p>
        </p:txBody>
      </p:sp>
      <p:sp>
        <p:nvSpPr>
          <p:cNvPr id="3" name="Content Placeholder 2"/>
          <p:cNvSpPr>
            <a:spLocks noGrp="1"/>
          </p:cNvSpPr>
          <p:nvPr>
            <p:ph idx="1"/>
          </p:nvPr>
        </p:nvSpPr>
        <p:spPr/>
        <p:txBody>
          <a:bodyPr/>
          <a:lstStyle/>
          <a:p>
            <a:pPr marL="0" indent="0">
              <a:buNone/>
            </a:pPr>
            <a:r>
              <a:rPr lang="en-US" i="1" dirty="0"/>
              <a:t>Goals of this section</a:t>
            </a:r>
            <a:r>
              <a:rPr lang="en-US" dirty="0"/>
              <a:t>:</a:t>
            </a:r>
          </a:p>
          <a:p>
            <a:r>
              <a:rPr lang="en-US" dirty="0"/>
              <a:t>Know and understand the sections of the </a:t>
            </a:r>
            <a:r>
              <a:rPr lang="en-US" dirty="0" err="1"/>
              <a:t>CGP</a:t>
            </a:r>
            <a:r>
              <a:rPr lang="en-US" dirty="0"/>
              <a:t>;</a:t>
            </a:r>
          </a:p>
          <a:p>
            <a:r>
              <a:rPr lang="en-US" dirty="0"/>
              <a:t>Find answers in the </a:t>
            </a:r>
            <a:r>
              <a:rPr lang="en-US" dirty="0" err="1"/>
              <a:t>CGP</a:t>
            </a:r>
            <a:r>
              <a:rPr lang="en-US" dirty="0"/>
              <a:t>; and</a:t>
            </a:r>
          </a:p>
          <a:p>
            <a:r>
              <a:rPr lang="en-US" dirty="0"/>
              <a:t>Know what makes a good SWPPP.</a:t>
            </a:r>
          </a:p>
          <a:p>
            <a:pPr marL="0" indent="0">
              <a:buNone/>
            </a:pP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9615" t="16159" r="9615" b="17174"/>
          <a:stretch/>
        </p:blipFill>
        <p:spPr>
          <a:xfrm>
            <a:off x="4876800" y="4114800"/>
            <a:ext cx="4103075" cy="2540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4343400"/>
            <a:ext cx="3162300" cy="1905000"/>
          </a:xfrm>
          <a:prstGeom prst="rect">
            <a:avLst/>
          </a:prstGeom>
        </p:spPr>
      </p:pic>
    </p:spTree>
    <p:extLst>
      <p:ext uri="{BB962C8B-B14F-4D97-AF65-F5344CB8AC3E}">
        <p14:creationId xmlns:p14="http://schemas.microsoft.com/office/powerpoint/2010/main" val="3680721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817"/>
            <a:ext cx="8534400" cy="1143000"/>
          </a:xfrm>
        </p:spPr>
        <p:txBody>
          <a:bodyPr>
            <a:normAutofit/>
          </a:bodyPr>
          <a:lstStyle/>
          <a:p>
            <a:r>
              <a:rPr lang="en-US" dirty="0"/>
              <a:t>Construction General Permit (CGP)</a:t>
            </a:r>
          </a:p>
        </p:txBody>
      </p:sp>
      <p:sp>
        <p:nvSpPr>
          <p:cNvPr id="3" name="Content Placeholder 2"/>
          <p:cNvSpPr>
            <a:spLocks noGrp="1"/>
          </p:cNvSpPr>
          <p:nvPr>
            <p:ph idx="1"/>
          </p:nvPr>
        </p:nvSpPr>
        <p:spPr>
          <a:xfrm>
            <a:off x="7326085" y="1219470"/>
            <a:ext cx="1447801" cy="420644"/>
          </a:xfrm>
          <a:solidFill>
            <a:schemeClr val="bg1"/>
          </a:solidFill>
          <a:ln w="38100">
            <a:solidFill>
              <a:schemeClr val="tx1"/>
            </a:solidFill>
          </a:ln>
        </p:spPr>
        <p:txBody>
          <a:bodyPr>
            <a:normAutofit/>
          </a:bodyPr>
          <a:lstStyle/>
          <a:p>
            <a:pPr marL="0" indent="0">
              <a:buNone/>
            </a:pPr>
            <a:r>
              <a:rPr lang="en-US" sz="2100" dirty="0"/>
              <a:t>CGP Pg. 6</a:t>
            </a:r>
          </a:p>
        </p:txBody>
      </p:sp>
      <p:sp>
        <p:nvSpPr>
          <p:cNvPr id="11" name="TextBox 10">
            <a:extLst>
              <a:ext uri="{FF2B5EF4-FFF2-40B4-BE49-F238E27FC236}">
                <a16:creationId xmlns:a16="http://schemas.microsoft.com/office/drawing/2014/main" id="{B5186396-3C24-44DF-A048-781488F9F6DA}"/>
              </a:ext>
            </a:extLst>
          </p:cNvPr>
          <p:cNvSpPr txBox="1"/>
          <p:nvPr/>
        </p:nvSpPr>
        <p:spPr>
          <a:xfrm>
            <a:off x="7062280" y="1926771"/>
            <a:ext cx="1980029" cy="954107"/>
          </a:xfrm>
          <a:prstGeom prst="rect">
            <a:avLst/>
          </a:prstGeom>
          <a:noFill/>
        </p:spPr>
        <p:txBody>
          <a:bodyPr wrap="none" lIns="91440" tIns="45720" rIns="91440" bIns="45720" rtlCol="0" anchor="t">
            <a:spAutoFit/>
          </a:bodyPr>
          <a:lstStyle/>
          <a:p>
            <a:pPr algn="ctr"/>
            <a:r>
              <a:rPr lang="en-US" sz="2800" dirty="0"/>
              <a:t>Schedule of</a:t>
            </a:r>
            <a:endParaRPr lang="en-US" sz="2800" dirty="0">
              <a:ea typeface="Calibri"/>
              <a:cs typeface="Calibri"/>
            </a:endParaRPr>
          </a:p>
          <a:p>
            <a:pPr algn="ctr"/>
            <a:r>
              <a:rPr lang="en-US" sz="2800" dirty="0"/>
              <a:t>Submissions</a:t>
            </a:r>
            <a:endParaRPr lang="en-US" sz="2800">
              <a:ea typeface="Calibri"/>
              <a:cs typeface="Calibri"/>
            </a:endParaRPr>
          </a:p>
        </p:txBody>
      </p:sp>
      <p:sp>
        <p:nvSpPr>
          <p:cNvPr id="12" name="TextBox 11">
            <a:extLst>
              <a:ext uri="{FF2B5EF4-FFF2-40B4-BE49-F238E27FC236}">
                <a16:creationId xmlns:a16="http://schemas.microsoft.com/office/drawing/2014/main" id="{E3938D3F-B038-40D4-B700-8185F2840B97}"/>
              </a:ext>
            </a:extLst>
          </p:cNvPr>
          <p:cNvSpPr txBox="1"/>
          <p:nvPr/>
        </p:nvSpPr>
        <p:spPr>
          <a:xfrm>
            <a:off x="7030184" y="3089059"/>
            <a:ext cx="2057743" cy="954107"/>
          </a:xfrm>
          <a:prstGeom prst="rect">
            <a:avLst/>
          </a:prstGeom>
          <a:noFill/>
        </p:spPr>
        <p:txBody>
          <a:bodyPr wrap="none" lIns="91440" tIns="45720" rIns="91440" bIns="45720" rtlCol="0" anchor="t">
            <a:spAutoFit/>
          </a:bodyPr>
          <a:lstStyle/>
          <a:p>
            <a:pPr algn="ctr"/>
            <a:r>
              <a:rPr lang="en-US" sz="2800" u="sng" dirty="0"/>
              <a:t>Prior to</a:t>
            </a:r>
            <a:endParaRPr lang="en-US" sz="2800" u="sng" dirty="0">
              <a:ea typeface="Calibri"/>
              <a:cs typeface="Calibri"/>
            </a:endParaRPr>
          </a:p>
          <a:p>
            <a:pPr algn="ctr"/>
            <a:r>
              <a:rPr lang="en-US" sz="2800" dirty="0"/>
              <a:t>Construction</a:t>
            </a:r>
            <a:endParaRPr lang="en-US" sz="2800" dirty="0">
              <a:ea typeface="Calibri"/>
              <a:cs typeface="Calibri"/>
            </a:endParaRPr>
          </a:p>
        </p:txBody>
      </p:sp>
      <p:pic>
        <p:nvPicPr>
          <p:cNvPr id="1026" name="Picture 2" descr="The Southern Review : Submissions">
            <a:extLst>
              <a:ext uri="{FF2B5EF4-FFF2-40B4-BE49-F238E27FC236}">
                <a16:creationId xmlns:a16="http://schemas.microsoft.com/office/drawing/2014/main" id="{DBE05B77-F9AF-4068-BD32-458F66375A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9891" y="4576315"/>
            <a:ext cx="1831069" cy="184558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2B7006E-490A-CC24-0D26-E0DCCC6FC9A5}"/>
              </a:ext>
            </a:extLst>
          </p:cNvPr>
          <p:cNvPicPr>
            <a:picLocks noChangeAspect="1"/>
          </p:cNvPicPr>
          <p:nvPr/>
        </p:nvPicPr>
        <p:blipFill>
          <a:blip r:embed="rId4"/>
          <a:stretch>
            <a:fillRect/>
          </a:stretch>
        </p:blipFill>
        <p:spPr>
          <a:xfrm>
            <a:off x="629" y="1219200"/>
            <a:ext cx="6980113" cy="5638800"/>
          </a:xfrm>
          <a:prstGeom prst="rect">
            <a:avLst/>
          </a:prstGeom>
        </p:spPr>
      </p:pic>
    </p:spTree>
    <p:extLst>
      <p:ext uri="{BB962C8B-B14F-4D97-AF65-F5344CB8AC3E}">
        <p14:creationId xmlns:p14="http://schemas.microsoft.com/office/powerpoint/2010/main" val="1763665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817"/>
            <a:ext cx="8534400" cy="1143000"/>
          </a:xfrm>
        </p:spPr>
        <p:txBody>
          <a:bodyPr>
            <a:normAutofit/>
          </a:bodyPr>
          <a:lstStyle/>
          <a:p>
            <a:r>
              <a:rPr lang="en-US" dirty="0"/>
              <a:t>Construction General Permit (CGP)</a:t>
            </a:r>
          </a:p>
        </p:txBody>
      </p:sp>
      <p:sp>
        <p:nvSpPr>
          <p:cNvPr id="11" name="TextBox 10">
            <a:extLst>
              <a:ext uri="{FF2B5EF4-FFF2-40B4-BE49-F238E27FC236}">
                <a16:creationId xmlns:a16="http://schemas.microsoft.com/office/drawing/2014/main" id="{B5186396-3C24-44DF-A048-781488F9F6DA}"/>
              </a:ext>
            </a:extLst>
          </p:cNvPr>
          <p:cNvSpPr txBox="1"/>
          <p:nvPr/>
        </p:nvSpPr>
        <p:spPr>
          <a:xfrm>
            <a:off x="6822796" y="2144485"/>
            <a:ext cx="1980029" cy="954107"/>
          </a:xfrm>
          <a:prstGeom prst="rect">
            <a:avLst/>
          </a:prstGeom>
          <a:noFill/>
        </p:spPr>
        <p:txBody>
          <a:bodyPr wrap="none" lIns="91440" tIns="45720" rIns="91440" bIns="45720" rtlCol="0" anchor="t">
            <a:spAutoFit/>
          </a:bodyPr>
          <a:lstStyle/>
          <a:p>
            <a:pPr algn="ctr"/>
            <a:r>
              <a:rPr lang="en-US" sz="2800" dirty="0"/>
              <a:t>Schedule of</a:t>
            </a:r>
            <a:endParaRPr lang="en-US" sz="2800">
              <a:ea typeface="Calibri"/>
              <a:cs typeface="Calibri"/>
            </a:endParaRPr>
          </a:p>
          <a:p>
            <a:pPr algn="ctr"/>
            <a:r>
              <a:rPr lang="en-US" sz="2800" dirty="0"/>
              <a:t>Submissions</a:t>
            </a:r>
            <a:endParaRPr lang="en-US" sz="2800">
              <a:ea typeface="Calibri"/>
              <a:cs typeface="Calibri"/>
            </a:endParaRPr>
          </a:p>
        </p:txBody>
      </p:sp>
      <p:sp>
        <p:nvSpPr>
          <p:cNvPr id="12" name="TextBox 11">
            <a:extLst>
              <a:ext uri="{FF2B5EF4-FFF2-40B4-BE49-F238E27FC236}">
                <a16:creationId xmlns:a16="http://schemas.microsoft.com/office/drawing/2014/main" id="{E3938D3F-B038-40D4-B700-8185F2840B97}"/>
              </a:ext>
            </a:extLst>
          </p:cNvPr>
          <p:cNvSpPr txBox="1"/>
          <p:nvPr/>
        </p:nvSpPr>
        <p:spPr>
          <a:xfrm>
            <a:off x="6681841" y="3415631"/>
            <a:ext cx="2057743" cy="954107"/>
          </a:xfrm>
          <a:prstGeom prst="rect">
            <a:avLst/>
          </a:prstGeom>
          <a:noFill/>
        </p:spPr>
        <p:txBody>
          <a:bodyPr wrap="none" lIns="91440" tIns="45720" rIns="91440" bIns="45720" rtlCol="0" anchor="t">
            <a:spAutoFit/>
          </a:bodyPr>
          <a:lstStyle/>
          <a:p>
            <a:pPr algn="ctr"/>
            <a:r>
              <a:rPr lang="en-US" sz="2800" u="sng" dirty="0"/>
              <a:t>During</a:t>
            </a:r>
            <a:endParaRPr lang="en-US" sz="2800" u="sng" dirty="0">
              <a:ea typeface="Calibri"/>
              <a:cs typeface="Calibri"/>
            </a:endParaRPr>
          </a:p>
          <a:p>
            <a:pPr algn="ctr"/>
            <a:r>
              <a:rPr lang="en-US" sz="2800" dirty="0"/>
              <a:t>Construction</a:t>
            </a:r>
            <a:endParaRPr lang="en-US" sz="2800" dirty="0">
              <a:ea typeface="Calibri"/>
              <a:cs typeface="Calibri"/>
            </a:endParaRPr>
          </a:p>
        </p:txBody>
      </p:sp>
      <p:pic>
        <p:nvPicPr>
          <p:cNvPr id="2050" name="Picture 2" descr="The 3 Most Common Types of Dozers | News | Blue Diamond Machinery">
            <a:extLst>
              <a:ext uri="{FF2B5EF4-FFF2-40B4-BE49-F238E27FC236}">
                <a16:creationId xmlns:a16="http://schemas.microsoft.com/office/drawing/2014/main" id="{60AAA833-A46D-4531-8E97-CE9D545F1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3077" y="4760465"/>
            <a:ext cx="2060575" cy="155983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4BAEBE28-96C2-1AAC-5330-F0F61C802CD9}"/>
              </a:ext>
            </a:extLst>
          </p:cNvPr>
          <p:cNvSpPr txBox="1">
            <a:spLocks/>
          </p:cNvSpPr>
          <p:nvPr/>
        </p:nvSpPr>
        <p:spPr>
          <a:xfrm>
            <a:off x="7085920" y="1292173"/>
            <a:ext cx="1447801" cy="420644"/>
          </a:xfrm>
          <a:prstGeom prst="rect">
            <a:avLst/>
          </a:prstGeom>
          <a:solidFill>
            <a:schemeClr val="bg1"/>
          </a:solidFill>
          <a:ln w="38100">
            <a:solidFill>
              <a:schemeClr val="tx1"/>
            </a:solidFill>
          </a:ln>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100"/>
              <a:t>CGP Pg. 7</a:t>
            </a:r>
            <a:endParaRPr lang="en-US" sz="2100" dirty="0"/>
          </a:p>
        </p:txBody>
      </p:sp>
      <p:pic>
        <p:nvPicPr>
          <p:cNvPr id="3" name="Picture 2">
            <a:extLst>
              <a:ext uri="{FF2B5EF4-FFF2-40B4-BE49-F238E27FC236}">
                <a16:creationId xmlns:a16="http://schemas.microsoft.com/office/drawing/2014/main" id="{EAFB8CD9-C55D-6B3D-F9B6-EA33A220CA99}"/>
              </a:ext>
            </a:extLst>
          </p:cNvPr>
          <p:cNvPicPr>
            <a:picLocks noChangeAspect="1"/>
          </p:cNvPicPr>
          <p:nvPr/>
        </p:nvPicPr>
        <p:blipFill>
          <a:blip r:embed="rId4"/>
          <a:stretch>
            <a:fillRect/>
          </a:stretch>
        </p:blipFill>
        <p:spPr>
          <a:xfrm>
            <a:off x="-1506" y="928914"/>
            <a:ext cx="6621527" cy="5929086"/>
          </a:xfrm>
          <a:prstGeom prst="rect">
            <a:avLst/>
          </a:prstGeom>
        </p:spPr>
      </p:pic>
    </p:spTree>
    <p:extLst>
      <p:ext uri="{BB962C8B-B14F-4D97-AF65-F5344CB8AC3E}">
        <p14:creationId xmlns:p14="http://schemas.microsoft.com/office/powerpoint/2010/main" val="714432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CAE578B-4317-4E33-9F45-1EAC3FECBF73}"/>
              </a:ext>
            </a:extLst>
          </p:cNvPr>
          <p:cNvSpPr>
            <a:spLocks noGrp="1"/>
          </p:cNvSpPr>
          <p:nvPr>
            <p:ph type="title"/>
          </p:nvPr>
        </p:nvSpPr>
        <p:spPr>
          <a:xfrm>
            <a:off x="304800" y="0"/>
            <a:ext cx="8534400" cy="944562"/>
          </a:xfrm>
        </p:spPr>
        <p:txBody>
          <a:bodyPr>
            <a:normAutofit/>
          </a:bodyPr>
          <a:lstStyle/>
          <a:p>
            <a:r>
              <a:rPr lang="en-US" dirty="0"/>
              <a:t>Construction General Permit (CGP)</a:t>
            </a:r>
          </a:p>
        </p:txBody>
      </p:sp>
      <p:sp>
        <p:nvSpPr>
          <p:cNvPr id="8" name="TextBox 7">
            <a:extLst>
              <a:ext uri="{FF2B5EF4-FFF2-40B4-BE49-F238E27FC236}">
                <a16:creationId xmlns:a16="http://schemas.microsoft.com/office/drawing/2014/main" id="{C707584C-2D87-48F0-BDC3-C4C852673719}"/>
              </a:ext>
            </a:extLst>
          </p:cNvPr>
          <p:cNvSpPr txBox="1"/>
          <p:nvPr/>
        </p:nvSpPr>
        <p:spPr>
          <a:xfrm>
            <a:off x="6386990" y="2045613"/>
            <a:ext cx="2451505" cy="1384995"/>
          </a:xfrm>
          <a:prstGeom prst="rect">
            <a:avLst/>
          </a:prstGeom>
          <a:noFill/>
        </p:spPr>
        <p:txBody>
          <a:bodyPr wrap="none" lIns="91440" tIns="45720" rIns="91440" bIns="45720" rtlCol="0" anchor="t">
            <a:spAutoFit/>
          </a:bodyPr>
          <a:lstStyle/>
          <a:p>
            <a:pPr algn="ctr"/>
            <a:r>
              <a:rPr lang="en-US" sz="2800" dirty="0"/>
              <a:t>Required</a:t>
            </a:r>
            <a:endParaRPr lang="en-US" sz="2800" dirty="0">
              <a:ea typeface="Calibri"/>
              <a:cs typeface="Calibri"/>
            </a:endParaRPr>
          </a:p>
          <a:p>
            <a:pPr algn="ctr"/>
            <a:r>
              <a:rPr lang="en-US" sz="2800" dirty="0"/>
              <a:t>On-Site</a:t>
            </a:r>
            <a:endParaRPr lang="en-US" sz="2800" dirty="0">
              <a:ea typeface="Calibri"/>
              <a:cs typeface="Calibri"/>
            </a:endParaRPr>
          </a:p>
          <a:p>
            <a:pPr algn="ctr"/>
            <a:r>
              <a:rPr lang="en-US" sz="2800" dirty="0"/>
              <a:t>Documentation</a:t>
            </a:r>
            <a:endParaRPr lang="en-US" sz="2800" dirty="0">
              <a:ea typeface="Calibri"/>
              <a:cs typeface="Calibri"/>
            </a:endParaRPr>
          </a:p>
        </p:txBody>
      </p:sp>
      <p:pic>
        <p:nvPicPr>
          <p:cNvPr id="3076" name="Picture 4" descr="API Office Trailers, Modular Buildings, Cabin Trailers, Storage, California">
            <a:extLst>
              <a:ext uri="{FF2B5EF4-FFF2-40B4-BE49-F238E27FC236}">
                <a16:creationId xmlns:a16="http://schemas.microsoft.com/office/drawing/2014/main" id="{25142541-422C-4CC8-AF0B-C5EA78B155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19" t="24559" r="22500"/>
          <a:stretch/>
        </p:blipFill>
        <p:spPr bwMode="auto">
          <a:xfrm>
            <a:off x="6270172" y="4096580"/>
            <a:ext cx="2692400" cy="1836057"/>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Content Placeholder 2">
            <a:extLst>
              <a:ext uri="{FF2B5EF4-FFF2-40B4-BE49-F238E27FC236}">
                <a16:creationId xmlns:a16="http://schemas.microsoft.com/office/drawing/2014/main" id="{3CAC770F-D5AD-04B5-5490-EA4212B1F808}"/>
              </a:ext>
            </a:extLst>
          </p:cNvPr>
          <p:cNvSpPr>
            <a:spLocks noGrp="1"/>
          </p:cNvSpPr>
          <p:nvPr>
            <p:ph idx="1"/>
          </p:nvPr>
        </p:nvSpPr>
        <p:spPr>
          <a:xfrm>
            <a:off x="6890658" y="1233965"/>
            <a:ext cx="1447801" cy="420644"/>
          </a:xfrm>
          <a:solidFill>
            <a:schemeClr val="bg1"/>
          </a:solidFill>
          <a:ln w="38100">
            <a:solidFill>
              <a:schemeClr val="tx1"/>
            </a:solidFill>
          </a:ln>
        </p:spPr>
        <p:txBody>
          <a:bodyPr vert="horz" lIns="91440" tIns="45720" rIns="91440" bIns="45720" rtlCol="0" anchor="t">
            <a:normAutofit/>
          </a:bodyPr>
          <a:lstStyle/>
          <a:p>
            <a:pPr marL="0" indent="0">
              <a:buNone/>
            </a:pPr>
            <a:r>
              <a:rPr lang="en-US" sz="2100"/>
              <a:t>CGP Pg. 7-8</a:t>
            </a:r>
          </a:p>
        </p:txBody>
      </p:sp>
      <p:pic>
        <p:nvPicPr>
          <p:cNvPr id="3" name="Picture 2" descr="A white rectangular box with black text&#10;&#10;AI-generated content may be incorrect.">
            <a:extLst>
              <a:ext uri="{FF2B5EF4-FFF2-40B4-BE49-F238E27FC236}">
                <a16:creationId xmlns:a16="http://schemas.microsoft.com/office/drawing/2014/main" id="{3A9780DF-5E86-3E0F-33EA-D046E265D5CD}"/>
              </a:ext>
            </a:extLst>
          </p:cNvPr>
          <p:cNvPicPr>
            <a:picLocks noChangeAspect="1"/>
          </p:cNvPicPr>
          <p:nvPr/>
        </p:nvPicPr>
        <p:blipFill>
          <a:blip r:embed="rId4"/>
          <a:srcRect l="157" t="1632" r="448" b="-412"/>
          <a:stretch>
            <a:fillRect/>
          </a:stretch>
        </p:blipFill>
        <p:spPr>
          <a:xfrm>
            <a:off x="-10220" y="885570"/>
            <a:ext cx="6083065" cy="1661159"/>
          </a:xfrm>
          <a:prstGeom prst="rect">
            <a:avLst/>
          </a:prstGeom>
        </p:spPr>
      </p:pic>
      <p:pic>
        <p:nvPicPr>
          <p:cNvPr id="4" name="Picture 3">
            <a:extLst>
              <a:ext uri="{FF2B5EF4-FFF2-40B4-BE49-F238E27FC236}">
                <a16:creationId xmlns:a16="http://schemas.microsoft.com/office/drawing/2014/main" id="{91CB6497-5B24-CB0A-08B6-543C9E09721C}"/>
              </a:ext>
            </a:extLst>
          </p:cNvPr>
          <p:cNvPicPr>
            <a:picLocks noChangeAspect="1"/>
          </p:cNvPicPr>
          <p:nvPr/>
        </p:nvPicPr>
        <p:blipFill>
          <a:blip r:embed="rId5"/>
          <a:stretch>
            <a:fillRect/>
          </a:stretch>
        </p:blipFill>
        <p:spPr>
          <a:xfrm>
            <a:off x="-4308" y="2487385"/>
            <a:ext cx="6068333" cy="4372429"/>
          </a:xfrm>
          <a:prstGeom prst="rect">
            <a:avLst/>
          </a:prstGeom>
        </p:spPr>
      </p:pic>
    </p:spTree>
    <p:extLst>
      <p:ext uri="{BB962C8B-B14F-4D97-AF65-F5344CB8AC3E}">
        <p14:creationId xmlns:p14="http://schemas.microsoft.com/office/powerpoint/2010/main" val="975732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083" y="166208"/>
            <a:ext cx="8501834" cy="868362"/>
          </a:xfrm>
        </p:spPr>
        <p:txBody>
          <a:bodyPr>
            <a:normAutofit/>
          </a:bodyPr>
          <a:lstStyle/>
          <a:p>
            <a:r>
              <a:rPr lang="en-US" dirty="0"/>
              <a:t>Construction General Permit (CGP)</a:t>
            </a:r>
          </a:p>
        </p:txBody>
      </p:sp>
      <p:sp>
        <p:nvSpPr>
          <p:cNvPr id="3" name="Content Placeholder 2"/>
          <p:cNvSpPr>
            <a:spLocks noGrp="1"/>
          </p:cNvSpPr>
          <p:nvPr>
            <p:ph idx="1"/>
          </p:nvPr>
        </p:nvSpPr>
        <p:spPr>
          <a:xfrm>
            <a:off x="209714" y="1118913"/>
            <a:ext cx="8759742" cy="3394472"/>
          </a:xfrm>
        </p:spPr>
        <p:txBody>
          <a:bodyPr>
            <a:normAutofit fontScale="92500" lnSpcReduction="20000"/>
          </a:bodyPr>
          <a:lstStyle/>
          <a:p>
            <a:r>
              <a:rPr lang="en-US" dirty="0"/>
              <a:t>Coverage Under the Permit </a:t>
            </a:r>
          </a:p>
          <a:p>
            <a:pPr lvl="1"/>
            <a:r>
              <a:rPr lang="en-US" dirty="0"/>
              <a:t>Introduction and goal of the permit</a:t>
            </a:r>
          </a:p>
          <a:p>
            <a:pPr lvl="1"/>
            <a:r>
              <a:rPr lang="en-US" dirty="0"/>
              <a:t>Persons Responsible for Obtaining Authorization under the Permit</a:t>
            </a:r>
          </a:p>
          <a:p>
            <a:pPr lvl="1"/>
            <a:r>
              <a:rPr lang="en-US" dirty="0"/>
              <a:t>Permit Area</a:t>
            </a:r>
          </a:p>
          <a:p>
            <a:pPr lvl="1"/>
            <a:r>
              <a:rPr lang="en-US" dirty="0"/>
              <a:t>Eligibility Requirements</a:t>
            </a:r>
          </a:p>
          <a:p>
            <a:pPr lvl="1"/>
            <a:r>
              <a:rPr lang="en-US" dirty="0"/>
              <a:t>Authorized Storm Water Discharges</a:t>
            </a:r>
          </a:p>
          <a:p>
            <a:pPr lvl="1"/>
            <a:r>
              <a:rPr lang="en-US" dirty="0"/>
              <a:t>Authorized Non-Storm Water Discharges</a:t>
            </a:r>
          </a:p>
          <a:p>
            <a:pPr lvl="1"/>
            <a:endParaRPr lang="en-US" dirty="0"/>
          </a:p>
          <a:p>
            <a:pPr marL="457200" lvl="1" indent="0">
              <a:buNone/>
            </a:pPr>
            <a:endParaRPr lang="en-US" dirty="0"/>
          </a:p>
        </p:txBody>
      </p:sp>
      <p:pic>
        <p:nvPicPr>
          <p:cNvPr id="6" name="Picture 5">
            <a:extLst>
              <a:ext uri="{FF2B5EF4-FFF2-40B4-BE49-F238E27FC236}">
                <a16:creationId xmlns:a16="http://schemas.microsoft.com/office/drawing/2014/main" id="{4B1947DF-2A93-4D49-BAFC-490D5494C4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444" b="61111"/>
          <a:stretch/>
        </p:blipFill>
        <p:spPr>
          <a:xfrm>
            <a:off x="0" y="4495800"/>
            <a:ext cx="9144000" cy="2362200"/>
          </a:xfrm>
          <a:prstGeom prst="rect">
            <a:avLst/>
          </a:prstGeom>
          <a:effectLst>
            <a:innerShdw blurRad="114300">
              <a:prstClr val="black"/>
            </a:innerShdw>
          </a:effectLst>
        </p:spPr>
      </p:pic>
      <p:sp>
        <p:nvSpPr>
          <p:cNvPr id="5" name="Text Box 5">
            <a:extLst>
              <a:ext uri="{FF2B5EF4-FFF2-40B4-BE49-F238E27FC236}">
                <a16:creationId xmlns:a16="http://schemas.microsoft.com/office/drawing/2014/main" id="{BBBF57FC-86F1-4866-B07E-62AB5CF6F135}"/>
              </a:ext>
            </a:extLst>
          </p:cNvPr>
          <p:cNvSpPr txBox="1">
            <a:spLocks noChangeArrowheads="1"/>
          </p:cNvSpPr>
          <p:nvPr/>
        </p:nvSpPr>
        <p:spPr bwMode="auto">
          <a:xfrm>
            <a:off x="7060172" y="3899631"/>
            <a:ext cx="1857624"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1.0 Pg. 9</a:t>
            </a:r>
          </a:p>
        </p:txBody>
      </p:sp>
    </p:spTree>
    <p:extLst>
      <p:ext uri="{BB962C8B-B14F-4D97-AF65-F5344CB8AC3E}">
        <p14:creationId xmlns:p14="http://schemas.microsoft.com/office/powerpoint/2010/main" val="1325835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79311"/>
            <a:ext cx="8610600" cy="1017346"/>
          </a:xfrm>
        </p:spPr>
        <p:txBody>
          <a:bodyPr>
            <a:normAutofit/>
          </a:bodyPr>
          <a:lstStyle/>
          <a:p>
            <a:r>
              <a:rPr lang="en-US" dirty="0"/>
              <a:t>Construction General Permit (CGP)</a:t>
            </a:r>
          </a:p>
        </p:txBody>
      </p:sp>
      <p:sp>
        <p:nvSpPr>
          <p:cNvPr id="3" name="Content Placeholder 2"/>
          <p:cNvSpPr>
            <a:spLocks noGrp="1"/>
          </p:cNvSpPr>
          <p:nvPr>
            <p:ph idx="1"/>
          </p:nvPr>
        </p:nvSpPr>
        <p:spPr>
          <a:xfrm>
            <a:off x="0" y="1295400"/>
            <a:ext cx="8334827" cy="5389562"/>
          </a:xfrm>
        </p:spPr>
        <p:txBody>
          <a:bodyPr vert="horz" lIns="91440" tIns="45720" rIns="91440" bIns="45720" rtlCol="0" anchor="t">
            <a:normAutofit/>
          </a:bodyPr>
          <a:lstStyle/>
          <a:p>
            <a:r>
              <a:rPr lang="en-US"/>
              <a:t>Authorization Under the CGP </a:t>
            </a:r>
          </a:p>
          <a:p>
            <a:pPr lvl="1"/>
            <a:r>
              <a:rPr lang="en-US" sz="2000" dirty="0"/>
              <a:t>Submittal Requirements Prior to Construction</a:t>
            </a:r>
            <a:endParaRPr lang="en-US" sz="2000">
              <a:ea typeface="Calibri"/>
              <a:cs typeface="Calibri"/>
            </a:endParaRPr>
          </a:p>
          <a:p>
            <a:pPr lvl="1"/>
            <a:r>
              <a:rPr lang="en-US" sz="2000" dirty="0"/>
              <a:t>Permanent Storm Water Management  Controls (Outside MS4)</a:t>
            </a:r>
            <a:endParaRPr lang="en-US" sz="2000">
              <a:ea typeface="Calibri"/>
              <a:cs typeface="Calibri"/>
            </a:endParaRPr>
          </a:p>
          <a:p>
            <a:pPr lvl="1"/>
            <a:r>
              <a:rPr lang="en-US" sz="2000" dirty="0"/>
              <a:t>Permanent Storm Water Management  Controls (Inside MS4)</a:t>
            </a:r>
            <a:endParaRPr lang="en-US" sz="2000">
              <a:ea typeface="Calibri"/>
              <a:cs typeface="Calibri"/>
            </a:endParaRPr>
          </a:p>
          <a:p>
            <a:pPr lvl="1"/>
            <a:r>
              <a:rPr lang="en-US" sz="2000" dirty="0"/>
              <a:t>SWPPP Submittal</a:t>
            </a:r>
            <a:endParaRPr lang="en-US" sz="2000">
              <a:ea typeface="Calibri"/>
              <a:cs typeface="Calibri"/>
            </a:endParaRPr>
          </a:p>
          <a:p>
            <a:pPr lvl="1"/>
            <a:r>
              <a:rPr lang="en-US" sz="2000" dirty="0"/>
              <a:t>How to obtain authorization</a:t>
            </a:r>
            <a:endParaRPr lang="en-US" sz="2000">
              <a:ea typeface="Calibri"/>
              <a:cs typeface="Calibri"/>
            </a:endParaRPr>
          </a:p>
          <a:p>
            <a:pPr lvl="1"/>
            <a:r>
              <a:rPr lang="en-US" sz="2000" dirty="0"/>
              <a:t>How to submit </a:t>
            </a:r>
            <a:r>
              <a:rPr lang="en-US" sz="2000"/>
              <a:t>a</a:t>
            </a:r>
            <a:r>
              <a:rPr lang="en-US" sz="2000" dirty="0"/>
              <a:t> Notice of Intent (NOI)</a:t>
            </a:r>
            <a:endParaRPr lang="en-US" sz="2000">
              <a:ea typeface="Calibri"/>
              <a:cs typeface="Calibri"/>
            </a:endParaRPr>
          </a:p>
          <a:p>
            <a:pPr lvl="1"/>
            <a:r>
              <a:rPr lang="en-US" sz="2000" dirty="0"/>
              <a:t>Submission Deadline</a:t>
            </a:r>
            <a:endParaRPr lang="en-US" sz="2000">
              <a:ea typeface="Calibri"/>
              <a:cs typeface="Calibri"/>
            </a:endParaRPr>
          </a:p>
          <a:p>
            <a:pPr lvl="1"/>
            <a:r>
              <a:rPr lang="en-US" sz="2000" dirty="0"/>
              <a:t>Date of Authorization to Discharge</a:t>
            </a:r>
            <a:endParaRPr lang="en-US" sz="2000">
              <a:ea typeface="Calibri"/>
              <a:cs typeface="Calibri"/>
            </a:endParaRPr>
          </a:p>
          <a:p>
            <a:pPr lvl="1"/>
            <a:r>
              <a:rPr lang="en-US" sz="2000" dirty="0"/>
              <a:t>Continuation of Expired General Permit</a:t>
            </a:r>
            <a:endParaRPr lang="en-US" sz="2000">
              <a:ea typeface="Calibri"/>
              <a:cs typeface="Calibri"/>
            </a:endParaRPr>
          </a:p>
          <a:p>
            <a:pPr lvl="1"/>
            <a:r>
              <a:rPr lang="en-US" sz="2000" dirty="0"/>
              <a:t>Submittal of a Modification to Original NOI</a:t>
            </a:r>
            <a:endParaRPr lang="en-US" sz="2000">
              <a:ea typeface="Calibri"/>
              <a:cs typeface="Calibri"/>
            </a:endParaRPr>
          </a:p>
          <a:p>
            <a:pPr lvl="1"/>
            <a:r>
              <a:rPr lang="en-US" sz="2000" dirty="0"/>
              <a:t>Alternative Permits</a:t>
            </a:r>
            <a:endParaRPr lang="en-US" sz="2000">
              <a:ea typeface="Calibri"/>
              <a:cs typeface="Calibri"/>
            </a:endParaRPr>
          </a:p>
          <a:p>
            <a:pPr lvl="1"/>
            <a:endParaRPr lang="en-US" dirty="0"/>
          </a:p>
        </p:txBody>
      </p:sp>
      <p:pic>
        <p:nvPicPr>
          <p:cNvPr id="9" name="Picture 8">
            <a:extLst>
              <a:ext uri="{FF2B5EF4-FFF2-40B4-BE49-F238E27FC236}">
                <a16:creationId xmlns:a16="http://schemas.microsoft.com/office/drawing/2014/main" id="{E021EE33-F916-408C-8099-2A836103C2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015" t="20979" r="23076"/>
          <a:stretch/>
        </p:blipFill>
        <p:spPr>
          <a:xfrm rot="5400000">
            <a:off x="6096471" y="3809529"/>
            <a:ext cx="3275657" cy="2514601"/>
          </a:xfrm>
          <a:prstGeom prst="rect">
            <a:avLst/>
          </a:prstGeom>
          <a:effectLst>
            <a:innerShdw blurRad="114300">
              <a:prstClr val="black"/>
            </a:innerShdw>
          </a:effectLst>
        </p:spPr>
      </p:pic>
      <p:sp>
        <p:nvSpPr>
          <p:cNvPr id="5" name="Text Box 5">
            <a:extLst>
              <a:ext uri="{FF2B5EF4-FFF2-40B4-BE49-F238E27FC236}">
                <a16:creationId xmlns:a16="http://schemas.microsoft.com/office/drawing/2014/main" id="{CC5647CB-385F-4946-BC3C-423F81BF6247}"/>
              </a:ext>
            </a:extLst>
          </p:cNvPr>
          <p:cNvSpPr txBox="1">
            <a:spLocks noChangeArrowheads="1"/>
          </p:cNvSpPr>
          <p:nvPr/>
        </p:nvSpPr>
        <p:spPr bwMode="auto">
          <a:xfrm>
            <a:off x="266700" y="6172200"/>
            <a:ext cx="197464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2.0 Pg. 13</a:t>
            </a:r>
          </a:p>
        </p:txBody>
      </p:sp>
    </p:spTree>
    <p:extLst>
      <p:ext uri="{BB962C8B-B14F-4D97-AF65-F5344CB8AC3E}">
        <p14:creationId xmlns:p14="http://schemas.microsoft.com/office/powerpoint/2010/main" val="3574522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1143000"/>
          </a:xfrm>
        </p:spPr>
        <p:txBody>
          <a:bodyPr>
            <a:normAutofit/>
          </a:bodyPr>
          <a:lstStyle/>
          <a:p>
            <a:r>
              <a:rPr lang="en-US" dirty="0"/>
              <a:t>Construction General Permit (CGP)</a:t>
            </a:r>
          </a:p>
        </p:txBody>
      </p:sp>
      <p:sp>
        <p:nvSpPr>
          <p:cNvPr id="3" name="Content Placeholder 2"/>
          <p:cNvSpPr>
            <a:spLocks noGrp="1"/>
          </p:cNvSpPr>
          <p:nvPr>
            <p:ph idx="1"/>
          </p:nvPr>
        </p:nvSpPr>
        <p:spPr>
          <a:xfrm>
            <a:off x="228600" y="1295400"/>
            <a:ext cx="8229600" cy="4525963"/>
          </a:xfrm>
        </p:spPr>
        <p:txBody>
          <a:bodyPr/>
          <a:lstStyle/>
          <a:p>
            <a:r>
              <a:rPr lang="en-US" dirty="0"/>
              <a:t>Compliance with Standards and Limits </a:t>
            </a:r>
          </a:p>
          <a:p>
            <a:pPr lvl="1"/>
            <a:r>
              <a:rPr lang="en-US" dirty="0"/>
              <a:t>Project Requirements</a:t>
            </a:r>
          </a:p>
          <a:p>
            <a:pPr lvl="1"/>
            <a:r>
              <a:rPr lang="en-US" dirty="0"/>
              <a:t>Discharge to impaired water bodies </a:t>
            </a:r>
          </a:p>
          <a:p>
            <a:pPr lvl="1"/>
            <a:r>
              <a:rPr lang="en-US" dirty="0"/>
              <a:t>Protection of endangered species</a:t>
            </a:r>
          </a:p>
          <a:p>
            <a:pPr lvl="1"/>
            <a:endParaRPr lang="en-US" dirty="0"/>
          </a:p>
        </p:txBody>
      </p:sp>
      <p:pic>
        <p:nvPicPr>
          <p:cNvPr id="4" name="Picture 3"/>
          <p:cNvPicPr>
            <a:picLocks noChangeAspect="1"/>
          </p:cNvPicPr>
          <p:nvPr/>
        </p:nvPicPr>
        <p:blipFill>
          <a:blip r:embed="rId2"/>
          <a:stretch>
            <a:fillRect/>
          </a:stretch>
        </p:blipFill>
        <p:spPr>
          <a:xfrm>
            <a:off x="4934488" y="4338564"/>
            <a:ext cx="3980912" cy="2357727"/>
          </a:xfrm>
          <a:prstGeom prst="rect">
            <a:avLst/>
          </a:prstGeom>
          <a:effectLst>
            <a:innerShdw blurRad="114300">
              <a:prstClr val="black"/>
            </a:innerShdw>
          </a:effectLst>
        </p:spPr>
      </p:pic>
      <p:sp>
        <p:nvSpPr>
          <p:cNvPr id="5" name="TextBox 4"/>
          <p:cNvSpPr txBox="1"/>
          <p:nvPr/>
        </p:nvSpPr>
        <p:spPr>
          <a:xfrm>
            <a:off x="4928626" y="6369934"/>
            <a:ext cx="908222" cy="219291"/>
          </a:xfrm>
          <a:prstGeom prst="rect">
            <a:avLst/>
          </a:prstGeom>
          <a:noFill/>
        </p:spPr>
        <p:txBody>
          <a:bodyPr wrap="square" rtlCol="0">
            <a:spAutoFit/>
          </a:bodyPr>
          <a:lstStyle/>
          <a:p>
            <a:r>
              <a:rPr lang="en-US" sz="825" dirty="0"/>
              <a:t>Norton Bay, AK</a:t>
            </a:r>
          </a:p>
        </p:txBody>
      </p:sp>
      <p:pic>
        <p:nvPicPr>
          <p:cNvPr id="7" name="Picture 6">
            <a:extLst>
              <a:ext uri="{FF2B5EF4-FFF2-40B4-BE49-F238E27FC236}">
                <a16:creationId xmlns:a16="http://schemas.microsoft.com/office/drawing/2014/main" id="{15A5E805-2D5E-47BB-8031-4C1E1975750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097"/>
          <a:stretch/>
        </p:blipFill>
        <p:spPr>
          <a:xfrm>
            <a:off x="203372" y="4338564"/>
            <a:ext cx="4521028" cy="2357727"/>
          </a:xfrm>
          <a:prstGeom prst="rect">
            <a:avLst/>
          </a:prstGeom>
          <a:effectLst>
            <a:innerShdw blurRad="114300">
              <a:prstClr val="black"/>
            </a:innerShdw>
          </a:effectLst>
        </p:spPr>
      </p:pic>
      <p:sp>
        <p:nvSpPr>
          <p:cNvPr id="8" name="Text Box 5">
            <a:extLst>
              <a:ext uri="{FF2B5EF4-FFF2-40B4-BE49-F238E27FC236}">
                <a16:creationId xmlns:a16="http://schemas.microsoft.com/office/drawing/2014/main" id="{E1260763-3E31-45D4-BFF8-09BB9A3D553A}"/>
              </a:ext>
            </a:extLst>
          </p:cNvPr>
          <p:cNvSpPr txBox="1">
            <a:spLocks noChangeArrowheads="1"/>
          </p:cNvSpPr>
          <p:nvPr/>
        </p:nvSpPr>
        <p:spPr bwMode="auto">
          <a:xfrm>
            <a:off x="6924944" y="3708366"/>
            <a:ext cx="197464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3.0 Pg. 20</a:t>
            </a:r>
          </a:p>
        </p:txBody>
      </p:sp>
    </p:spTree>
    <p:extLst>
      <p:ext uri="{BB962C8B-B14F-4D97-AF65-F5344CB8AC3E}">
        <p14:creationId xmlns:p14="http://schemas.microsoft.com/office/powerpoint/2010/main" val="1635985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944562"/>
          </a:xfrm>
        </p:spPr>
        <p:txBody>
          <a:bodyPr>
            <a:normAutofit/>
          </a:bodyPr>
          <a:lstStyle/>
          <a:p>
            <a:r>
              <a:rPr lang="en-US" dirty="0"/>
              <a:t>Construction General Permit (CGP)</a:t>
            </a:r>
          </a:p>
        </p:txBody>
      </p:sp>
      <p:sp>
        <p:nvSpPr>
          <p:cNvPr id="3" name="Content Placeholder 2"/>
          <p:cNvSpPr>
            <a:spLocks noGrp="1"/>
          </p:cNvSpPr>
          <p:nvPr>
            <p:ph idx="1"/>
          </p:nvPr>
        </p:nvSpPr>
        <p:spPr>
          <a:xfrm>
            <a:off x="115583" y="1004980"/>
            <a:ext cx="8229600" cy="5700620"/>
          </a:xfrm>
        </p:spPr>
        <p:txBody>
          <a:bodyPr>
            <a:normAutofit fontScale="77500" lnSpcReduction="20000"/>
          </a:bodyPr>
          <a:lstStyle/>
          <a:p>
            <a:r>
              <a:rPr lang="en-US" sz="3400" dirty="0"/>
              <a:t>Control Measures </a:t>
            </a:r>
          </a:p>
          <a:p>
            <a:pPr lvl="1"/>
            <a:r>
              <a:rPr lang="en-US" sz="3100" dirty="0"/>
              <a:t>Selection and design </a:t>
            </a:r>
          </a:p>
          <a:p>
            <a:pPr lvl="1"/>
            <a:r>
              <a:rPr lang="en-US" sz="3100" dirty="0"/>
              <a:t>Erosion control measures</a:t>
            </a:r>
          </a:p>
          <a:p>
            <a:pPr lvl="1"/>
            <a:r>
              <a:rPr lang="en-US" sz="3100" dirty="0"/>
              <a:t>Sediment control measures</a:t>
            </a:r>
          </a:p>
          <a:p>
            <a:pPr lvl="1"/>
            <a:r>
              <a:rPr lang="en-US" sz="3100" dirty="0"/>
              <a:t>Dewatering</a:t>
            </a:r>
          </a:p>
          <a:p>
            <a:pPr lvl="1"/>
            <a:r>
              <a:rPr lang="en-US" sz="3100" dirty="0"/>
              <a:t>Soil Stabilization</a:t>
            </a:r>
          </a:p>
          <a:p>
            <a:pPr lvl="1"/>
            <a:r>
              <a:rPr lang="en-US" sz="3100" dirty="0"/>
              <a:t>Treatment Chemicals</a:t>
            </a:r>
          </a:p>
          <a:p>
            <a:pPr lvl="1"/>
            <a:r>
              <a:rPr lang="en-US" sz="3100" dirty="0"/>
              <a:t>Prohibited discharges</a:t>
            </a:r>
          </a:p>
          <a:p>
            <a:pPr lvl="1"/>
            <a:r>
              <a:rPr lang="en-US" sz="3100" dirty="0"/>
              <a:t>Good housekeeping measures</a:t>
            </a:r>
          </a:p>
          <a:p>
            <a:pPr lvl="1"/>
            <a:r>
              <a:rPr lang="en-US" sz="3100" dirty="0"/>
              <a:t>Spill notification</a:t>
            </a:r>
          </a:p>
          <a:p>
            <a:pPr lvl="1"/>
            <a:r>
              <a:rPr lang="en-US" sz="3100" dirty="0"/>
              <a:t>Projects near a Public Water System</a:t>
            </a:r>
          </a:p>
          <a:p>
            <a:pPr lvl="1"/>
            <a:r>
              <a:rPr lang="en-US" sz="3100" dirty="0"/>
              <a:t>Permanent Storm Water Mgt. Control</a:t>
            </a:r>
          </a:p>
          <a:p>
            <a:pPr lvl="1"/>
            <a:r>
              <a:rPr lang="en-US" sz="3100" dirty="0"/>
              <a:t>Winter considerations</a:t>
            </a:r>
          </a:p>
          <a:p>
            <a:pPr lvl="1"/>
            <a:r>
              <a:rPr lang="en-US" sz="3100" dirty="0"/>
              <a:t>Maintenance of Control Measures</a:t>
            </a:r>
          </a:p>
          <a:p>
            <a:pPr lvl="1"/>
            <a:r>
              <a:rPr lang="en-US" sz="3100" dirty="0"/>
              <a:t>Storm water lead and training</a:t>
            </a:r>
          </a:p>
          <a:p>
            <a:pPr lvl="1"/>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01111" y="4562135"/>
            <a:ext cx="3197998" cy="2140808"/>
          </a:xfrm>
          <a:prstGeom prst="rect">
            <a:avLst/>
          </a:prstGeom>
          <a:effectLst>
            <a:innerShdw blurRad="114300">
              <a:prstClr val="black"/>
            </a:innerShdw>
          </a:effectLst>
        </p:spPr>
      </p:pic>
      <p:sp>
        <p:nvSpPr>
          <p:cNvPr id="5" name="TextBox 4"/>
          <p:cNvSpPr txBox="1"/>
          <p:nvPr/>
        </p:nvSpPr>
        <p:spPr>
          <a:xfrm>
            <a:off x="8041528" y="6471929"/>
            <a:ext cx="908222" cy="219291"/>
          </a:xfrm>
          <a:prstGeom prst="rect">
            <a:avLst/>
          </a:prstGeom>
          <a:noFill/>
        </p:spPr>
        <p:txBody>
          <a:bodyPr wrap="square" rtlCol="0">
            <a:spAutoFit/>
          </a:bodyPr>
          <a:lstStyle/>
          <a:p>
            <a:r>
              <a:rPr lang="en-US" sz="825" dirty="0"/>
              <a:t>Broad Pass, AK</a:t>
            </a:r>
          </a:p>
        </p:txBody>
      </p:sp>
      <p:pic>
        <p:nvPicPr>
          <p:cNvPr id="6" name="Picture 5"/>
          <p:cNvPicPr>
            <a:picLocks noChangeAspect="1"/>
          </p:cNvPicPr>
          <p:nvPr/>
        </p:nvPicPr>
        <p:blipFill>
          <a:blip r:embed="rId3"/>
          <a:stretch>
            <a:fillRect/>
          </a:stretch>
        </p:blipFill>
        <p:spPr>
          <a:xfrm>
            <a:off x="5801111" y="2265209"/>
            <a:ext cx="3148639" cy="2111935"/>
          </a:xfrm>
          <a:prstGeom prst="rect">
            <a:avLst/>
          </a:prstGeom>
          <a:effectLst>
            <a:innerShdw blurRad="114300">
              <a:prstClr val="black"/>
            </a:innerShdw>
          </a:effectLst>
        </p:spPr>
      </p:pic>
      <p:sp>
        <p:nvSpPr>
          <p:cNvPr id="7" name="Rectangle 6"/>
          <p:cNvSpPr/>
          <p:nvPr/>
        </p:nvSpPr>
        <p:spPr>
          <a:xfrm>
            <a:off x="7958900" y="4130761"/>
            <a:ext cx="1118287" cy="219291"/>
          </a:xfrm>
          <a:prstGeom prst="rect">
            <a:avLst/>
          </a:prstGeom>
        </p:spPr>
        <p:txBody>
          <a:bodyPr wrap="square">
            <a:spAutoFit/>
          </a:bodyPr>
          <a:lstStyle/>
          <a:p>
            <a:r>
              <a:rPr lang="en-US" sz="825" dirty="0"/>
              <a:t>Petersburg, AK </a:t>
            </a:r>
          </a:p>
        </p:txBody>
      </p:sp>
      <p:sp>
        <p:nvSpPr>
          <p:cNvPr id="8" name="Text Box 5">
            <a:extLst>
              <a:ext uri="{FF2B5EF4-FFF2-40B4-BE49-F238E27FC236}">
                <a16:creationId xmlns:a16="http://schemas.microsoft.com/office/drawing/2014/main" id="{3DBDF81E-91EC-4AC5-BFAF-459A5C31F86C}"/>
              </a:ext>
            </a:extLst>
          </p:cNvPr>
          <p:cNvSpPr txBox="1">
            <a:spLocks noChangeArrowheads="1"/>
          </p:cNvSpPr>
          <p:nvPr/>
        </p:nvSpPr>
        <p:spPr bwMode="auto">
          <a:xfrm>
            <a:off x="6475472" y="1258573"/>
            <a:ext cx="197464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4.0 Pg. 22</a:t>
            </a:r>
          </a:p>
        </p:txBody>
      </p:sp>
    </p:spTree>
    <p:extLst>
      <p:ext uri="{BB962C8B-B14F-4D97-AF65-F5344CB8AC3E}">
        <p14:creationId xmlns:p14="http://schemas.microsoft.com/office/powerpoint/2010/main" val="5065798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0035"/>
            <a:ext cx="8686800" cy="797214"/>
          </a:xfrm>
        </p:spPr>
        <p:txBody>
          <a:bodyPr>
            <a:normAutofit/>
          </a:bodyPr>
          <a:lstStyle/>
          <a:p>
            <a:r>
              <a:rPr lang="en-US" dirty="0"/>
              <a:t>Construction General Permit (CGP)</a:t>
            </a:r>
          </a:p>
        </p:txBody>
      </p:sp>
      <p:sp>
        <p:nvSpPr>
          <p:cNvPr id="3" name="Content Placeholder 2"/>
          <p:cNvSpPr>
            <a:spLocks noGrp="1"/>
          </p:cNvSpPr>
          <p:nvPr>
            <p:ph idx="1"/>
          </p:nvPr>
        </p:nvSpPr>
        <p:spPr>
          <a:xfrm>
            <a:off x="457200" y="1066800"/>
            <a:ext cx="8229600" cy="5878787"/>
          </a:xfrm>
        </p:spPr>
        <p:txBody>
          <a:bodyPr>
            <a:normAutofit fontScale="92500" lnSpcReduction="10000"/>
          </a:bodyPr>
          <a:lstStyle/>
          <a:p>
            <a:r>
              <a:rPr lang="en-US" dirty="0"/>
              <a:t>Storm Water Pollution Prevention Plan (SWPPP) </a:t>
            </a:r>
          </a:p>
          <a:p>
            <a:pPr lvl="1"/>
            <a:r>
              <a:rPr lang="en-US" dirty="0" err="1"/>
              <a:t>SWPPP</a:t>
            </a:r>
            <a:r>
              <a:rPr lang="en-US" dirty="0"/>
              <a:t> preparation</a:t>
            </a:r>
          </a:p>
          <a:p>
            <a:pPr lvl="1"/>
            <a:r>
              <a:rPr lang="en-US" dirty="0" err="1"/>
              <a:t>SWPPP</a:t>
            </a:r>
            <a:r>
              <a:rPr lang="en-US" dirty="0"/>
              <a:t> contents</a:t>
            </a:r>
          </a:p>
          <a:p>
            <a:pPr lvl="2"/>
            <a:r>
              <a:rPr lang="en-US" dirty="0"/>
              <a:t>Contacts, conditions and activity</a:t>
            </a:r>
          </a:p>
          <a:p>
            <a:pPr lvl="2"/>
            <a:r>
              <a:rPr lang="en-US" dirty="0"/>
              <a:t>Site maps</a:t>
            </a:r>
          </a:p>
          <a:p>
            <a:pPr lvl="2"/>
            <a:r>
              <a:rPr lang="en-US" dirty="0"/>
              <a:t>Control measures</a:t>
            </a:r>
          </a:p>
          <a:p>
            <a:pPr lvl="2"/>
            <a:r>
              <a:rPr lang="en-US" dirty="0"/>
              <a:t>Inspections</a:t>
            </a:r>
          </a:p>
          <a:p>
            <a:pPr marL="914400" lvl="2" indent="0">
              <a:buNone/>
            </a:pPr>
            <a:endParaRPr lang="en-US" dirty="0"/>
          </a:p>
          <a:p>
            <a:pPr marL="914400" lvl="2" indent="0">
              <a:buNone/>
            </a:pPr>
            <a:r>
              <a:rPr lang="en-US" dirty="0"/>
              <a:t>If Applicable:</a:t>
            </a:r>
          </a:p>
          <a:p>
            <a:pPr lvl="2"/>
            <a:r>
              <a:rPr lang="en-US" dirty="0"/>
              <a:t>Monitoring Plan</a:t>
            </a:r>
          </a:p>
          <a:p>
            <a:pPr lvl="2"/>
            <a:endParaRPr lang="en-US" dirty="0"/>
          </a:p>
          <a:p>
            <a:pPr marL="914400" lvl="2" indent="0">
              <a:buNone/>
            </a:pPr>
            <a:r>
              <a:rPr lang="en-US" dirty="0"/>
              <a:t>Eligibility Related to:</a:t>
            </a:r>
          </a:p>
          <a:p>
            <a:pPr lvl="2"/>
            <a:r>
              <a:rPr lang="en-US" dirty="0"/>
              <a:t>TMDL </a:t>
            </a:r>
          </a:p>
          <a:p>
            <a:pPr lvl="2"/>
            <a:r>
              <a:rPr lang="en-US" dirty="0"/>
              <a:t>Endangered Species</a:t>
            </a:r>
          </a:p>
          <a:p>
            <a:pPr lvl="1"/>
            <a:endParaRPr lang="en-US" dirty="0"/>
          </a:p>
        </p:txBody>
      </p:sp>
      <p:pic>
        <p:nvPicPr>
          <p:cNvPr id="4" name="Picture 3"/>
          <p:cNvPicPr>
            <a:picLocks noChangeAspect="1"/>
          </p:cNvPicPr>
          <p:nvPr/>
        </p:nvPicPr>
        <p:blipFill>
          <a:blip r:embed="rId2"/>
          <a:stretch>
            <a:fillRect/>
          </a:stretch>
        </p:blipFill>
        <p:spPr>
          <a:xfrm>
            <a:off x="4224678" y="3886200"/>
            <a:ext cx="4792224" cy="2799836"/>
          </a:xfrm>
          <a:prstGeom prst="rect">
            <a:avLst/>
          </a:prstGeom>
          <a:effectLst>
            <a:innerShdw blurRad="114300">
              <a:prstClr val="black"/>
            </a:innerShdw>
          </a:effectLst>
        </p:spPr>
      </p:pic>
      <p:sp>
        <p:nvSpPr>
          <p:cNvPr id="5" name="Text Box 5">
            <a:extLst>
              <a:ext uri="{FF2B5EF4-FFF2-40B4-BE49-F238E27FC236}">
                <a16:creationId xmlns:a16="http://schemas.microsoft.com/office/drawing/2014/main" id="{E010E8B8-FB0F-44B4-91D8-C7760AB2C128}"/>
              </a:ext>
            </a:extLst>
          </p:cNvPr>
          <p:cNvSpPr txBox="1">
            <a:spLocks noChangeArrowheads="1"/>
          </p:cNvSpPr>
          <p:nvPr/>
        </p:nvSpPr>
        <p:spPr bwMode="auto">
          <a:xfrm>
            <a:off x="6324600" y="2362200"/>
            <a:ext cx="197464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5.0 Pg. 36</a:t>
            </a:r>
          </a:p>
        </p:txBody>
      </p:sp>
    </p:spTree>
    <p:extLst>
      <p:ext uri="{BB962C8B-B14F-4D97-AF65-F5344CB8AC3E}">
        <p14:creationId xmlns:p14="http://schemas.microsoft.com/office/powerpoint/2010/main" val="642125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7F183B-A62E-40F5-8FAB-6174AD2DB804}"/>
              </a:ext>
            </a:extLst>
          </p:cNvPr>
          <p:cNvSpPr txBox="1"/>
          <p:nvPr/>
        </p:nvSpPr>
        <p:spPr>
          <a:xfrm>
            <a:off x="-381000" y="953690"/>
            <a:ext cx="7077388" cy="2985433"/>
          </a:xfrm>
          <a:prstGeom prst="rect">
            <a:avLst/>
          </a:prstGeom>
          <a:noFill/>
        </p:spPr>
        <p:txBody>
          <a:bodyPr wrap="square">
            <a:spAutoFit/>
          </a:bodyPr>
          <a:lstStyle/>
          <a:p>
            <a:pPr lvl="2"/>
            <a:r>
              <a:rPr lang="en-US" sz="2800" dirty="0"/>
              <a:t>Additional documentation requirements:</a:t>
            </a:r>
          </a:p>
          <a:p>
            <a:pPr lvl="3"/>
            <a:r>
              <a:rPr lang="en-US" sz="3200" dirty="0"/>
              <a:t>Grading and stabilization</a:t>
            </a:r>
          </a:p>
          <a:p>
            <a:pPr lvl="3"/>
            <a:r>
              <a:rPr lang="en-US" sz="3200" dirty="0"/>
              <a:t>SWPPP modifications</a:t>
            </a:r>
          </a:p>
          <a:p>
            <a:pPr lvl="3"/>
            <a:r>
              <a:rPr lang="en-US" sz="3200" dirty="0"/>
              <a:t>Employee training</a:t>
            </a:r>
          </a:p>
          <a:p>
            <a:pPr lvl="3"/>
            <a:r>
              <a:rPr lang="en-US" sz="3200" dirty="0"/>
              <a:t>Entrance signage</a:t>
            </a:r>
          </a:p>
          <a:p>
            <a:pPr lvl="3"/>
            <a:r>
              <a:rPr lang="en-US" sz="3200" dirty="0"/>
              <a:t>Availability of SWPPP</a:t>
            </a:r>
          </a:p>
        </p:txBody>
      </p:sp>
      <p:pic>
        <p:nvPicPr>
          <p:cNvPr id="4" name="Picture 3">
            <a:extLst>
              <a:ext uri="{FF2B5EF4-FFF2-40B4-BE49-F238E27FC236}">
                <a16:creationId xmlns:a16="http://schemas.microsoft.com/office/drawing/2014/main" id="{8678DFEE-CC8A-40D4-A5C5-FB5B2D9391F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7777" r="21667" b="30000"/>
          <a:stretch/>
        </p:blipFill>
        <p:spPr>
          <a:xfrm>
            <a:off x="3810000" y="4085564"/>
            <a:ext cx="5203338" cy="2601669"/>
          </a:xfrm>
          <a:prstGeom prst="rect">
            <a:avLst/>
          </a:prstGeom>
          <a:effectLst>
            <a:innerShdw blurRad="114300">
              <a:prstClr val="black"/>
            </a:innerShdw>
          </a:effectLst>
        </p:spPr>
      </p:pic>
      <p:sp>
        <p:nvSpPr>
          <p:cNvPr id="7" name="Title 1">
            <a:extLst>
              <a:ext uri="{FF2B5EF4-FFF2-40B4-BE49-F238E27FC236}">
                <a16:creationId xmlns:a16="http://schemas.microsoft.com/office/drawing/2014/main" id="{9198B800-C2E9-48F9-92DC-80998DFF729A}"/>
              </a:ext>
            </a:extLst>
          </p:cNvPr>
          <p:cNvSpPr txBox="1">
            <a:spLocks/>
          </p:cNvSpPr>
          <p:nvPr/>
        </p:nvSpPr>
        <p:spPr>
          <a:xfrm>
            <a:off x="228600" y="10035"/>
            <a:ext cx="8686800" cy="797214"/>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Construction General Permit (CGP)</a:t>
            </a:r>
          </a:p>
        </p:txBody>
      </p:sp>
    </p:spTree>
    <p:extLst>
      <p:ext uri="{BB962C8B-B14F-4D97-AF65-F5344CB8AC3E}">
        <p14:creationId xmlns:p14="http://schemas.microsoft.com/office/powerpoint/2010/main" val="3962041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728" y="23446"/>
            <a:ext cx="8686800" cy="944562"/>
          </a:xfrm>
        </p:spPr>
        <p:txBody>
          <a:bodyPr>
            <a:normAutofit/>
          </a:bodyPr>
          <a:lstStyle/>
          <a:p>
            <a:r>
              <a:rPr lang="en-US" dirty="0"/>
              <a:t>Construction General Permit (CGP)</a:t>
            </a:r>
          </a:p>
        </p:txBody>
      </p:sp>
      <p:sp>
        <p:nvSpPr>
          <p:cNvPr id="3" name="Content Placeholder 2"/>
          <p:cNvSpPr>
            <a:spLocks noGrp="1"/>
          </p:cNvSpPr>
          <p:nvPr>
            <p:ph idx="1"/>
          </p:nvPr>
        </p:nvSpPr>
        <p:spPr>
          <a:xfrm>
            <a:off x="228600" y="1295400"/>
            <a:ext cx="7239000" cy="4525963"/>
          </a:xfrm>
        </p:spPr>
        <p:txBody>
          <a:bodyPr>
            <a:normAutofit/>
          </a:bodyPr>
          <a:lstStyle/>
          <a:p>
            <a:r>
              <a:rPr lang="en-US" dirty="0"/>
              <a:t>Inspections</a:t>
            </a:r>
          </a:p>
          <a:p>
            <a:pPr lvl="1"/>
            <a:r>
              <a:rPr lang="en-US" dirty="0"/>
              <a:t>Frequency</a:t>
            </a:r>
          </a:p>
          <a:p>
            <a:pPr lvl="1"/>
            <a:r>
              <a:rPr lang="en-US" dirty="0"/>
              <a:t>Reductions in frequency</a:t>
            </a:r>
          </a:p>
          <a:p>
            <a:pPr lvl="1"/>
            <a:r>
              <a:rPr lang="en-US" dirty="0"/>
              <a:t>Qualified Person</a:t>
            </a:r>
          </a:p>
          <a:p>
            <a:pPr lvl="1"/>
            <a:r>
              <a:rPr lang="en-US" dirty="0"/>
              <a:t>Site inspections</a:t>
            </a:r>
          </a:p>
          <a:p>
            <a:pPr lvl="1"/>
            <a:r>
              <a:rPr lang="en-US" dirty="0"/>
              <a:t>Linear Project Inspections</a:t>
            </a:r>
          </a:p>
          <a:p>
            <a:pPr lvl="1"/>
            <a:r>
              <a:rPr lang="en-US" dirty="0"/>
              <a:t>Inspections by DEC or EPA</a:t>
            </a:r>
          </a:p>
          <a:p>
            <a:pPr lvl="1"/>
            <a:r>
              <a:rPr lang="en-US" dirty="0"/>
              <a:t>Inspection report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0856" y="3753151"/>
            <a:ext cx="3989672" cy="2992254"/>
          </a:xfrm>
          <a:prstGeom prst="rect">
            <a:avLst/>
          </a:prstGeom>
          <a:effectLst>
            <a:innerShdw blurRad="114300">
              <a:prstClr val="black"/>
            </a:innerShdw>
          </a:effectLst>
        </p:spPr>
      </p:pic>
      <p:sp>
        <p:nvSpPr>
          <p:cNvPr id="5" name="TextBox 4"/>
          <p:cNvSpPr txBox="1"/>
          <p:nvPr/>
        </p:nvSpPr>
        <p:spPr>
          <a:xfrm>
            <a:off x="7883769" y="6172200"/>
            <a:ext cx="1191928" cy="507831"/>
          </a:xfrm>
          <a:prstGeom prst="rect">
            <a:avLst/>
          </a:prstGeom>
          <a:noFill/>
        </p:spPr>
        <p:txBody>
          <a:bodyPr wrap="square" rtlCol="0">
            <a:spAutoFit/>
          </a:bodyPr>
          <a:lstStyle/>
          <a:p>
            <a:r>
              <a:rPr lang="en-US" sz="1350" dirty="0">
                <a:solidFill>
                  <a:schemeClr val="bg1"/>
                </a:solidFill>
              </a:rPr>
              <a:t>Tanana River Bridge</a:t>
            </a:r>
          </a:p>
        </p:txBody>
      </p:sp>
      <p:sp>
        <p:nvSpPr>
          <p:cNvPr id="6" name="Text Box 5">
            <a:extLst>
              <a:ext uri="{FF2B5EF4-FFF2-40B4-BE49-F238E27FC236}">
                <a16:creationId xmlns:a16="http://schemas.microsoft.com/office/drawing/2014/main" id="{6FDBB5F3-219E-B212-83B6-55DB7F55CF4C}"/>
              </a:ext>
            </a:extLst>
          </p:cNvPr>
          <p:cNvSpPr txBox="1">
            <a:spLocks noChangeArrowheads="1"/>
          </p:cNvSpPr>
          <p:nvPr/>
        </p:nvSpPr>
        <p:spPr bwMode="auto">
          <a:xfrm>
            <a:off x="6058370" y="1970278"/>
            <a:ext cx="197464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6.0 Pg. 44</a:t>
            </a:r>
          </a:p>
        </p:txBody>
      </p:sp>
    </p:spTree>
    <p:extLst>
      <p:ext uri="{BB962C8B-B14F-4D97-AF65-F5344CB8AC3E}">
        <p14:creationId xmlns:p14="http://schemas.microsoft.com/office/powerpoint/2010/main" val="2855173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5169"/>
            <a:ext cx="8686800" cy="990457"/>
          </a:xfrm>
        </p:spPr>
        <p:txBody>
          <a:bodyPr>
            <a:normAutofit/>
          </a:bodyPr>
          <a:lstStyle/>
          <a:p>
            <a:r>
              <a:rPr lang="en-US" dirty="0"/>
              <a:t>Construction General Permit (CGP)</a:t>
            </a:r>
          </a:p>
        </p:txBody>
      </p:sp>
      <p:sp>
        <p:nvSpPr>
          <p:cNvPr id="3" name="Content Placeholder 2"/>
          <p:cNvSpPr>
            <a:spLocks noGrp="1"/>
          </p:cNvSpPr>
          <p:nvPr>
            <p:ph idx="1"/>
          </p:nvPr>
        </p:nvSpPr>
        <p:spPr>
          <a:xfrm>
            <a:off x="304801" y="1622352"/>
            <a:ext cx="8229600" cy="4525963"/>
          </a:xfrm>
        </p:spPr>
        <p:txBody>
          <a:bodyPr/>
          <a:lstStyle/>
          <a:p>
            <a:r>
              <a:rPr lang="en-US" dirty="0"/>
              <a:t>Monitoring </a:t>
            </a:r>
          </a:p>
          <a:p>
            <a:pPr lvl="1"/>
            <a:r>
              <a:rPr lang="en-US" dirty="0"/>
              <a:t>Qualified Person</a:t>
            </a:r>
          </a:p>
          <a:p>
            <a:pPr lvl="1"/>
            <a:r>
              <a:rPr lang="en-US" dirty="0"/>
              <a:t>Discharge Monitoring Requirements</a:t>
            </a:r>
          </a:p>
          <a:p>
            <a:pPr lvl="1"/>
            <a:r>
              <a:rPr lang="en-US" dirty="0"/>
              <a:t>Rainfall Monitoring</a:t>
            </a:r>
          </a:p>
          <a:p>
            <a:pPr lvl="1"/>
            <a:r>
              <a:rPr lang="en-US" dirty="0"/>
              <a:t>Visual Monitoring</a:t>
            </a:r>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8005" y="3885334"/>
            <a:ext cx="4117395" cy="2744931"/>
          </a:xfrm>
          <a:prstGeom prst="rect">
            <a:avLst/>
          </a:prstGeom>
          <a:effectLst>
            <a:innerShdw blurRad="114300">
              <a:prstClr val="black"/>
            </a:innerShdw>
          </a:effectLst>
        </p:spPr>
      </p:pic>
      <p:pic>
        <p:nvPicPr>
          <p:cNvPr id="5" name="Picture 4"/>
          <p:cNvPicPr>
            <a:picLocks noChangeAspect="1"/>
          </p:cNvPicPr>
          <p:nvPr/>
        </p:nvPicPr>
        <p:blipFill>
          <a:blip r:embed="rId3"/>
          <a:stretch>
            <a:fillRect/>
          </a:stretch>
        </p:blipFill>
        <p:spPr>
          <a:xfrm>
            <a:off x="304801" y="5678064"/>
            <a:ext cx="4008544" cy="940501"/>
          </a:xfrm>
          <a:prstGeom prst="rect">
            <a:avLst/>
          </a:prstGeom>
          <a:effectLst>
            <a:innerShdw blurRad="114300">
              <a:prstClr val="black"/>
            </a:innerShdw>
          </a:effectLst>
        </p:spPr>
      </p:pic>
      <p:sp>
        <p:nvSpPr>
          <p:cNvPr id="6" name="Text Box 5">
            <a:extLst>
              <a:ext uri="{FF2B5EF4-FFF2-40B4-BE49-F238E27FC236}">
                <a16:creationId xmlns:a16="http://schemas.microsoft.com/office/drawing/2014/main" id="{1DBAAB31-2870-4E08-839F-098335F912EA}"/>
              </a:ext>
            </a:extLst>
          </p:cNvPr>
          <p:cNvSpPr txBox="1">
            <a:spLocks noChangeArrowheads="1"/>
          </p:cNvSpPr>
          <p:nvPr/>
        </p:nvSpPr>
        <p:spPr bwMode="auto">
          <a:xfrm>
            <a:off x="6477000" y="1924078"/>
            <a:ext cx="197464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7.0 Pg. 47</a:t>
            </a:r>
          </a:p>
        </p:txBody>
      </p:sp>
    </p:spTree>
    <p:extLst>
      <p:ext uri="{BB962C8B-B14F-4D97-AF65-F5344CB8AC3E}">
        <p14:creationId xmlns:p14="http://schemas.microsoft.com/office/powerpoint/2010/main" val="1043071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2308"/>
            <a:ext cx="8686800" cy="792162"/>
          </a:xfrm>
        </p:spPr>
        <p:txBody>
          <a:bodyPr>
            <a:normAutofit/>
          </a:bodyPr>
          <a:lstStyle/>
          <a:p>
            <a:r>
              <a:rPr lang="en-US" dirty="0"/>
              <a:t>Construction General Permit (CGP)</a:t>
            </a:r>
          </a:p>
        </p:txBody>
      </p:sp>
      <p:sp>
        <p:nvSpPr>
          <p:cNvPr id="3" name="Content Placeholder 2"/>
          <p:cNvSpPr>
            <a:spLocks noGrp="1"/>
          </p:cNvSpPr>
          <p:nvPr>
            <p:ph idx="1"/>
          </p:nvPr>
        </p:nvSpPr>
        <p:spPr>
          <a:xfrm>
            <a:off x="76201" y="1066800"/>
            <a:ext cx="7315200" cy="4525963"/>
          </a:xfrm>
        </p:spPr>
        <p:txBody>
          <a:bodyPr/>
          <a:lstStyle/>
          <a:p>
            <a:r>
              <a:rPr lang="en-US" dirty="0"/>
              <a:t>Corrective Actions </a:t>
            </a:r>
          </a:p>
          <a:p>
            <a:pPr lvl="1"/>
            <a:r>
              <a:rPr lang="en-US" dirty="0"/>
              <a:t>Conditions</a:t>
            </a:r>
          </a:p>
          <a:p>
            <a:pPr lvl="1"/>
            <a:r>
              <a:rPr lang="en-US" dirty="0"/>
              <a:t>Deadlines for corrective actions</a:t>
            </a:r>
          </a:p>
          <a:p>
            <a:pPr lvl="1"/>
            <a:r>
              <a:rPr lang="en-US" dirty="0"/>
              <a:t>Corrective action log</a:t>
            </a:r>
          </a:p>
          <a:p>
            <a:pPr lvl="1"/>
            <a:r>
              <a:rPr lang="en-US" dirty="0"/>
              <a:t>Corrective action report</a:t>
            </a:r>
          </a:p>
          <a:p>
            <a:pPr lvl="1"/>
            <a:r>
              <a:rPr lang="en-US" dirty="0"/>
              <a:t>Substantially Identical Outfalls</a:t>
            </a:r>
          </a:p>
          <a:p>
            <a:pPr lvl="1"/>
            <a:endParaRPr lang="en-US" dirty="0"/>
          </a:p>
        </p:txBody>
      </p:sp>
      <p:pic>
        <p:nvPicPr>
          <p:cNvPr id="5" name="Picture 4"/>
          <p:cNvPicPr>
            <a:picLocks noChangeAspect="1"/>
          </p:cNvPicPr>
          <p:nvPr/>
        </p:nvPicPr>
        <p:blipFill rotWithShape="1">
          <a:blip r:embed="rId2"/>
          <a:srcRect t="1418"/>
          <a:stretch/>
        </p:blipFill>
        <p:spPr>
          <a:xfrm>
            <a:off x="5410200" y="4122781"/>
            <a:ext cx="3552617" cy="2673603"/>
          </a:xfrm>
          <a:prstGeom prst="rect">
            <a:avLst/>
          </a:prstGeom>
          <a:effectLst>
            <a:innerShdw blurRad="114300">
              <a:prstClr val="black"/>
            </a:innerShdw>
          </a:effectLst>
        </p:spPr>
      </p:pic>
      <p:sp>
        <p:nvSpPr>
          <p:cNvPr id="6" name="TextBox 5"/>
          <p:cNvSpPr txBox="1"/>
          <p:nvPr/>
        </p:nvSpPr>
        <p:spPr>
          <a:xfrm>
            <a:off x="6553200" y="4133671"/>
            <a:ext cx="2408137" cy="1200329"/>
          </a:xfrm>
          <a:prstGeom prst="rect">
            <a:avLst/>
          </a:prstGeom>
          <a:solidFill>
            <a:schemeClr val="tx1"/>
          </a:solidFill>
        </p:spPr>
        <p:txBody>
          <a:bodyPr wrap="square" rtlCol="0">
            <a:spAutoFit/>
          </a:bodyPr>
          <a:lstStyle/>
          <a:p>
            <a:r>
              <a:rPr lang="en-US" sz="1200" dirty="0">
                <a:solidFill>
                  <a:schemeClr val="bg1"/>
                </a:solidFill>
              </a:rPr>
              <a:t>Hello Ryan!</a:t>
            </a:r>
          </a:p>
          <a:p>
            <a:endParaRPr lang="en-US" sz="1200" dirty="0">
              <a:solidFill>
                <a:schemeClr val="bg1"/>
              </a:solidFill>
            </a:endParaRPr>
          </a:p>
          <a:p>
            <a:r>
              <a:rPr lang="en-US" sz="1200" dirty="0">
                <a:solidFill>
                  <a:schemeClr val="bg1"/>
                </a:solidFill>
              </a:rPr>
              <a:t>The Richardson Hwy MP 102 project has 3 incomplete corrective actions needed completed today!</a:t>
            </a:r>
          </a:p>
          <a:p>
            <a:endParaRPr lang="en-US" sz="1200" dirty="0">
              <a:solidFill>
                <a:schemeClr val="bg1"/>
              </a:solidFill>
            </a:endParaRPr>
          </a:p>
        </p:txBody>
      </p:sp>
      <p:sp>
        <p:nvSpPr>
          <p:cNvPr id="7" name="Text Box 5">
            <a:extLst>
              <a:ext uri="{FF2B5EF4-FFF2-40B4-BE49-F238E27FC236}">
                <a16:creationId xmlns:a16="http://schemas.microsoft.com/office/drawing/2014/main" id="{EF74A37E-60FC-4644-B0AA-1025BE1F4B0D}"/>
              </a:ext>
            </a:extLst>
          </p:cNvPr>
          <p:cNvSpPr txBox="1">
            <a:spLocks noChangeArrowheads="1"/>
          </p:cNvSpPr>
          <p:nvPr/>
        </p:nvSpPr>
        <p:spPr bwMode="auto">
          <a:xfrm>
            <a:off x="6404079" y="2104293"/>
            <a:ext cx="197464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8.0 Pg. 50</a:t>
            </a:r>
          </a:p>
        </p:txBody>
      </p:sp>
    </p:spTree>
    <p:extLst>
      <p:ext uri="{BB962C8B-B14F-4D97-AF65-F5344CB8AC3E}">
        <p14:creationId xmlns:p14="http://schemas.microsoft.com/office/powerpoint/2010/main" val="1004929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3446"/>
            <a:ext cx="8534400" cy="868362"/>
          </a:xfrm>
        </p:spPr>
        <p:txBody>
          <a:bodyPr>
            <a:normAutofit/>
          </a:bodyPr>
          <a:lstStyle/>
          <a:p>
            <a:r>
              <a:rPr lang="en-US" dirty="0"/>
              <a:t>Construction General Permit (CGP)</a:t>
            </a:r>
          </a:p>
        </p:txBody>
      </p:sp>
      <p:sp>
        <p:nvSpPr>
          <p:cNvPr id="3" name="Content Placeholder 2"/>
          <p:cNvSpPr>
            <a:spLocks noGrp="1"/>
          </p:cNvSpPr>
          <p:nvPr>
            <p:ph idx="1"/>
          </p:nvPr>
        </p:nvSpPr>
        <p:spPr>
          <a:xfrm>
            <a:off x="211161" y="1148438"/>
            <a:ext cx="5122839" cy="5557162"/>
          </a:xfrm>
        </p:spPr>
        <p:txBody>
          <a:bodyPr>
            <a:normAutofit/>
          </a:bodyPr>
          <a:lstStyle/>
          <a:p>
            <a:r>
              <a:rPr lang="en-US" sz="2800" dirty="0"/>
              <a:t>Reporting and Recordkeeping </a:t>
            </a:r>
          </a:p>
          <a:p>
            <a:pPr lvl="1"/>
            <a:r>
              <a:rPr lang="en-US" sz="2000" dirty="0"/>
              <a:t>Annual Report</a:t>
            </a:r>
          </a:p>
          <a:p>
            <a:pPr lvl="1"/>
            <a:r>
              <a:rPr lang="en-US" sz="2000" dirty="0"/>
              <a:t>Corrective Action Report</a:t>
            </a:r>
          </a:p>
          <a:p>
            <a:pPr lvl="1"/>
            <a:r>
              <a:rPr lang="en-US" sz="2000" dirty="0"/>
              <a:t>Spill of hazardous substance report</a:t>
            </a:r>
          </a:p>
          <a:p>
            <a:pPr lvl="1"/>
            <a:r>
              <a:rPr lang="en-US" sz="2000" dirty="0"/>
              <a:t>Retention of records</a:t>
            </a:r>
          </a:p>
          <a:p>
            <a:pPr marL="457200" lvl="1" indent="0">
              <a:buNone/>
            </a:pPr>
            <a:endParaRPr lang="en-US" sz="2000" dirty="0"/>
          </a:p>
          <a:p>
            <a:r>
              <a:rPr lang="en-US" sz="2800" dirty="0"/>
              <a:t>Termination of the Permit Authorization </a:t>
            </a:r>
          </a:p>
          <a:p>
            <a:pPr lvl="1"/>
            <a:r>
              <a:rPr lang="en-US" sz="2000" dirty="0"/>
              <a:t>Submitting a Notice of Termination (NOT)</a:t>
            </a:r>
          </a:p>
          <a:p>
            <a:pPr marL="457200" lvl="1" indent="0">
              <a:buNone/>
            </a:pPr>
            <a:endParaRPr lang="en-US" sz="2000" dirty="0"/>
          </a:p>
          <a:p>
            <a:r>
              <a:rPr lang="en-US" sz="2800" dirty="0"/>
              <a:t>Permit Reopener Clause</a:t>
            </a:r>
          </a:p>
          <a:p>
            <a:endParaRPr lang="en-US" dirty="0"/>
          </a:p>
          <a:p>
            <a:endParaRPr lang="en-US" dirty="0"/>
          </a:p>
          <a:p>
            <a:endParaRPr lang="en-US" dirty="0"/>
          </a:p>
          <a:p>
            <a:pPr lvl="1"/>
            <a:endParaRPr lang="en-US" dirty="0"/>
          </a:p>
        </p:txBody>
      </p:sp>
      <p:pic>
        <p:nvPicPr>
          <p:cNvPr id="4" name="Picture 3"/>
          <p:cNvPicPr>
            <a:picLocks noChangeAspect="1"/>
          </p:cNvPicPr>
          <p:nvPr/>
        </p:nvPicPr>
        <p:blipFill>
          <a:blip r:embed="rId2"/>
          <a:stretch>
            <a:fillRect/>
          </a:stretch>
        </p:blipFill>
        <p:spPr>
          <a:xfrm>
            <a:off x="5486399" y="4007909"/>
            <a:ext cx="3531525" cy="2697691"/>
          </a:xfrm>
          <a:prstGeom prst="rect">
            <a:avLst/>
          </a:prstGeom>
        </p:spPr>
      </p:pic>
      <p:pic>
        <p:nvPicPr>
          <p:cNvPr id="5" name="Picture 4"/>
          <p:cNvPicPr>
            <a:picLocks noChangeAspect="1"/>
          </p:cNvPicPr>
          <p:nvPr/>
        </p:nvPicPr>
        <p:blipFill>
          <a:blip r:embed="rId3"/>
          <a:stretch>
            <a:fillRect/>
          </a:stretch>
        </p:blipFill>
        <p:spPr>
          <a:xfrm>
            <a:off x="7290487" y="2067896"/>
            <a:ext cx="1677521" cy="1677521"/>
          </a:xfrm>
          <a:prstGeom prst="rect">
            <a:avLst/>
          </a:prstGeom>
        </p:spPr>
      </p:pic>
      <p:sp>
        <p:nvSpPr>
          <p:cNvPr id="6" name="Text Box 5">
            <a:extLst>
              <a:ext uri="{FF2B5EF4-FFF2-40B4-BE49-F238E27FC236}">
                <a16:creationId xmlns:a16="http://schemas.microsoft.com/office/drawing/2014/main" id="{AE3B059D-0AAB-48E2-868D-1E35DC63BD95}"/>
              </a:ext>
            </a:extLst>
          </p:cNvPr>
          <p:cNvSpPr txBox="1">
            <a:spLocks noChangeArrowheads="1"/>
          </p:cNvSpPr>
          <p:nvPr/>
        </p:nvSpPr>
        <p:spPr bwMode="auto">
          <a:xfrm>
            <a:off x="4402096" y="1865384"/>
            <a:ext cx="197464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9.0 Pg. 52</a:t>
            </a:r>
          </a:p>
        </p:txBody>
      </p:sp>
      <p:sp>
        <p:nvSpPr>
          <p:cNvPr id="7" name="Text Box 5">
            <a:extLst>
              <a:ext uri="{FF2B5EF4-FFF2-40B4-BE49-F238E27FC236}">
                <a16:creationId xmlns:a16="http://schemas.microsoft.com/office/drawing/2014/main" id="{670CE320-90A9-ED1C-D212-CBCA4674A230}"/>
              </a:ext>
            </a:extLst>
          </p:cNvPr>
          <p:cNvSpPr txBox="1">
            <a:spLocks noChangeArrowheads="1"/>
          </p:cNvSpPr>
          <p:nvPr/>
        </p:nvSpPr>
        <p:spPr bwMode="auto">
          <a:xfrm>
            <a:off x="3109929" y="4019784"/>
            <a:ext cx="209166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10.0 Pg. 53</a:t>
            </a:r>
          </a:p>
        </p:txBody>
      </p:sp>
      <p:sp>
        <p:nvSpPr>
          <p:cNvPr id="8" name="Text Box 5">
            <a:extLst>
              <a:ext uri="{FF2B5EF4-FFF2-40B4-BE49-F238E27FC236}">
                <a16:creationId xmlns:a16="http://schemas.microsoft.com/office/drawing/2014/main" id="{1B3E4C98-F676-6CE4-F1E8-25527DCB0819}"/>
              </a:ext>
            </a:extLst>
          </p:cNvPr>
          <p:cNvSpPr txBox="1">
            <a:spLocks noChangeArrowheads="1"/>
          </p:cNvSpPr>
          <p:nvPr/>
        </p:nvSpPr>
        <p:spPr bwMode="auto">
          <a:xfrm>
            <a:off x="1371600" y="6019800"/>
            <a:ext cx="209166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11.0 Pg. 54</a:t>
            </a:r>
          </a:p>
        </p:txBody>
      </p:sp>
    </p:spTree>
    <p:extLst>
      <p:ext uri="{BB962C8B-B14F-4D97-AF65-F5344CB8AC3E}">
        <p14:creationId xmlns:p14="http://schemas.microsoft.com/office/powerpoint/2010/main" val="2487277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77898"/>
            <a:ext cx="8610600" cy="715963"/>
          </a:xfrm>
        </p:spPr>
        <p:txBody>
          <a:bodyPr>
            <a:normAutofit fontScale="90000"/>
          </a:bodyPr>
          <a:lstStyle/>
          <a:p>
            <a:r>
              <a:rPr lang="en-US" dirty="0"/>
              <a:t>Construction General Permit (CGP)</a:t>
            </a:r>
          </a:p>
        </p:txBody>
      </p:sp>
      <p:sp>
        <p:nvSpPr>
          <p:cNvPr id="3" name="Content Placeholder 2"/>
          <p:cNvSpPr>
            <a:spLocks noGrp="1"/>
          </p:cNvSpPr>
          <p:nvPr>
            <p:ph idx="1"/>
          </p:nvPr>
        </p:nvSpPr>
        <p:spPr>
          <a:xfrm>
            <a:off x="266700" y="787401"/>
            <a:ext cx="8610600" cy="2667000"/>
          </a:xfrm>
        </p:spPr>
        <p:txBody>
          <a:bodyPr/>
          <a:lstStyle/>
          <a:p>
            <a:r>
              <a:rPr lang="en-US" dirty="0"/>
              <a:t>CGP Appendix A </a:t>
            </a:r>
          </a:p>
          <a:p>
            <a:pPr lvl="1"/>
            <a:r>
              <a:rPr lang="en-US" dirty="0"/>
              <a:t>Standard Conditions Applicable to All Permits (A-3)</a:t>
            </a:r>
          </a:p>
          <a:p>
            <a:pPr lvl="1"/>
            <a:r>
              <a:rPr lang="en-US" dirty="0"/>
              <a:t>Signature requirement and penalties (A-6)</a:t>
            </a:r>
          </a:p>
          <a:p>
            <a:pPr lvl="1"/>
            <a:r>
              <a:rPr lang="en-US" dirty="0"/>
              <a:t>Twenty-four hour reporting (A-11)</a:t>
            </a:r>
          </a:p>
        </p:txBody>
      </p:sp>
      <p:pic>
        <p:nvPicPr>
          <p:cNvPr id="5" name="Picture 4"/>
          <p:cNvPicPr>
            <a:picLocks noChangeAspect="1"/>
          </p:cNvPicPr>
          <p:nvPr/>
        </p:nvPicPr>
        <p:blipFill>
          <a:blip r:embed="rId3"/>
          <a:stretch>
            <a:fillRect/>
          </a:stretch>
        </p:blipFill>
        <p:spPr>
          <a:xfrm>
            <a:off x="6376886" y="2432632"/>
            <a:ext cx="2497524" cy="1643580"/>
          </a:xfrm>
          <a:prstGeom prst="rect">
            <a:avLst/>
          </a:prstGeom>
          <a:effectLst>
            <a:innerShdw blurRad="114300">
              <a:prstClr val="black"/>
            </a:innerShdw>
          </a:effectLst>
        </p:spPr>
      </p:pic>
      <p:pic>
        <p:nvPicPr>
          <p:cNvPr id="4" name="Picture 3" descr="A black text on a white background&#10;&#10;AI-generated content may be incorrect.">
            <a:extLst>
              <a:ext uri="{FF2B5EF4-FFF2-40B4-BE49-F238E27FC236}">
                <a16:creationId xmlns:a16="http://schemas.microsoft.com/office/drawing/2014/main" id="{BA509201-245E-6B14-A15E-334A7CF4F5BF}"/>
              </a:ext>
            </a:extLst>
          </p:cNvPr>
          <p:cNvPicPr>
            <a:picLocks noChangeAspect="1"/>
          </p:cNvPicPr>
          <p:nvPr/>
        </p:nvPicPr>
        <p:blipFill>
          <a:blip r:embed="rId4"/>
          <a:stretch>
            <a:fillRect/>
          </a:stretch>
        </p:blipFill>
        <p:spPr>
          <a:xfrm>
            <a:off x="297770" y="4327070"/>
            <a:ext cx="8577489" cy="2282372"/>
          </a:xfrm>
          <a:prstGeom prst="rect">
            <a:avLst/>
          </a:prstGeom>
        </p:spPr>
      </p:pic>
    </p:spTree>
    <p:extLst>
      <p:ext uri="{BB962C8B-B14F-4D97-AF65-F5344CB8AC3E}">
        <p14:creationId xmlns:p14="http://schemas.microsoft.com/office/powerpoint/2010/main" val="1770410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543" y="-109973"/>
            <a:ext cx="3534229" cy="2417761"/>
          </a:xfrm>
        </p:spPr>
        <p:txBody>
          <a:bodyPr>
            <a:normAutofit/>
          </a:bodyPr>
          <a:lstStyle/>
          <a:p>
            <a:r>
              <a:rPr lang="en-US" dirty="0"/>
              <a:t>Construction General Permit (CGP)</a:t>
            </a:r>
          </a:p>
        </p:txBody>
      </p:sp>
      <p:sp>
        <p:nvSpPr>
          <p:cNvPr id="3" name="Content Placeholder 2"/>
          <p:cNvSpPr>
            <a:spLocks noGrp="1"/>
          </p:cNvSpPr>
          <p:nvPr>
            <p:ph idx="1"/>
          </p:nvPr>
        </p:nvSpPr>
        <p:spPr>
          <a:xfrm>
            <a:off x="459991" y="3029857"/>
            <a:ext cx="3202806" cy="3394472"/>
          </a:xfrm>
        </p:spPr>
        <p:txBody>
          <a:bodyPr>
            <a:normAutofit/>
          </a:bodyPr>
          <a:lstStyle/>
          <a:p>
            <a:r>
              <a:rPr lang="en-US" dirty="0"/>
              <a:t>CGP Appendix B</a:t>
            </a:r>
          </a:p>
          <a:p>
            <a:pPr lvl="1"/>
            <a:r>
              <a:rPr lang="en-US" sz="3200" dirty="0"/>
              <a:t> Acronyms</a:t>
            </a:r>
          </a:p>
        </p:txBody>
      </p:sp>
      <p:pic>
        <p:nvPicPr>
          <p:cNvPr id="4" name="Picture 3" descr="A list of water quality control&#10;&#10;AI-generated content may be incorrect.">
            <a:extLst>
              <a:ext uri="{FF2B5EF4-FFF2-40B4-BE49-F238E27FC236}">
                <a16:creationId xmlns:a16="http://schemas.microsoft.com/office/drawing/2014/main" id="{52BD084E-0CA9-BFC4-B741-BDA244765D7C}"/>
              </a:ext>
            </a:extLst>
          </p:cNvPr>
          <p:cNvPicPr>
            <a:picLocks noChangeAspect="1"/>
          </p:cNvPicPr>
          <p:nvPr/>
        </p:nvPicPr>
        <p:blipFill>
          <a:blip r:embed="rId2"/>
          <a:stretch>
            <a:fillRect/>
          </a:stretch>
        </p:blipFill>
        <p:spPr>
          <a:xfrm>
            <a:off x="4815906" y="0"/>
            <a:ext cx="4330931" cy="6858000"/>
          </a:xfrm>
          <a:prstGeom prst="rect">
            <a:avLst/>
          </a:prstGeom>
        </p:spPr>
      </p:pic>
    </p:spTree>
    <p:extLst>
      <p:ext uri="{BB962C8B-B14F-4D97-AF65-F5344CB8AC3E}">
        <p14:creationId xmlns:p14="http://schemas.microsoft.com/office/powerpoint/2010/main" val="148560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1C0CB8-DC84-4FF3-8E1A-866E3CC43C1E}"/>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val="0"/>
              </a:ext>
            </a:extLst>
          </a:blip>
          <a:srcRect r="11443"/>
          <a:stretch/>
        </p:blipFill>
        <p:spPr>
          <a:xfrm>
            <a:off x="0" y="-18197"/>
            <a:ext cx="9144000" cy="6858000"/>
          </a:xfrm>
          <a:prstGeom prst="rect">
            <a:avLst/>
          </a:prstGeom>
          <a:effectLst>
            <a:innerShdw blurRad="114300">
              <a:prstClr val="black"/>
            </a:innerShdw>
          </a:effectLst>
        </p:spPr>
      </p:pic>
      <p:sp>
        <p:nvSpPr>
          <p:cNvPr id="2" name="Title 1"/>
          <p:cNvSpPr>
            <a:spLocks noGrp="1"/>
          </p:cNvSpPr>
          <p:nvPr>
            <p:ph type="title"/>
          </p:nvPr>
        </p:nvSpPr>
        <p:spPr>
          <a:xfrm>
            <a:off x="313366" y="73713"/>
            <a:ext cx="8610600" cy="868362"/>
          </a:xfrm>
          <a:effectLst>
            <a:innerShdw blurRad="114300">
              <a:prstClr val="black"/>
            </a:innerShdw>
          </a:effectLst>
        </p:spPr>
        <p:txBody>
          <a:bodyPr>
            <a:normAutofit/>
          </a:bodyPr>
          <a:lstStyle/>
          <a:p>
            <a:r>
              <a:rPr lang="en-US" dirty="0">
                <a:solidFill>
                  <a:schemeClr val="bg1"/>
                </a:solidFill>
              </a:rPr>
              <a:t>Construction General Permit (CGP)</a:t>
            </a:r>
          </a:p>
        </p:txBody>
      </p:sp>
      <p:sp>
        <p:nvSpPr>
          <p:cNvPr id="3" name="Content Placeholder 2"/>
          <p:cNvSpPr>
            <a:spLocks noGrp="1"/>
          </p:cNvSpPr>
          <p:nvPr>
            <p:ph idx="1"/>
          </p:nvPr>
        </p:nvSpPr>
        <p:spPr>
          <a:xfrm>
            <a:off x="152400" y="2667000"/>
            <a:ext cx="7061887" cy="3394472"/>
          </a:xfrm>
        </p:spPr>
        <p:txBody>
          <a:bodyPr>
            <a:noAutofit/>
          </a:bodyPr>
          <a:lstStyle/>
          <a:p>
            <a:r>
              <a:rPr lang="en-US" sz="2800" dirty="0"/>
              <a:t>Appendix C Definitions </a:t>
            </a:r>
          </a:p>
          <a:p>
            <a:r>
              <a:rPr lang="en-US" sz="2800" dirty="0"/>
              <a:t>Appendix D Small Construction Waivers</a:t>
            </a:r>
          </a:p>
          <a:p>
            <a:r>
              <a:rPr lang="en-US" sz="2800" dirty="0"/>
              <a:t>Appendix E Forms</a:t>
            </a:r>
          </a:p>
          <a:p>
            <a:pPr lvl="1"/>
            <a:r>
              <a:rPr lang="en-US" dirty="0"/>
              <a:t>Notice of Intent (NOI)</a:t>
            </a:r>
          </a:p>
          <a:p>
            <a:pPr lvl="1"/>
            <a:r>
              <a:rPr lang="en-US" dirty="0"/>
              <a:t>Notice of Termination (NOT)</a:t>
            </a:r>
          </a:p>
          <a:p>
            <a:pPr lvl="1"/>
            <a:r>
              <a:rPr lang="en-US" dirty="0"/>
              <a:t>Notice of Intent Modification</a:t>
            </a:r>
          </a:p>
          <a:p>
            <a:pPr lvl="1"/>
            <a:r>
              <a:rPr lang="en-US" dirty="0"/>
              <a:t>Low Erosivity Waiver</a:t>
            </a:r>
          </a:p>
          <a:p>
            <a:pPr lvl="1"/>
            <a:r>
              <a:rPr lang="en-US" dirty="0"/>
              <a:t>Annual Report</a:t>
            </a:r>
          </a:p>
        </p:txBody>
      </p:sp>
    </p:spTree>
    <p:extLst>
      <p:ext uri="{BB962C8B-B14F-4D97-AF65-F5344CB8AC3E}">
        <p14:creationId xmlns:p14="http://schemas.microsoft.com/office/powerpoint/2010/main" val="3897538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8315" name="Rectangle 983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306" name="Rectangle 2"/>
          <p:cNvSpPr>
            <a:spLocks noGrp="1" noChangeArrowheads="1"/>
          </p:cNvSpPr>
          <p:nvPr>
            <p:ph type="title"/>
          </p:nvPr>
        </p:nvSpPr>
        <p:spPr>
          <a:xfrm>
            <a:off x="429369" y="238539"/>
            <a:ext cx="8263890" cy="1434415"/>
          </a:xfrm>
        </p:spPr>
        <p:txBody>
          <a:bodyPr anchor="b">
            <a:normAutofit/>
          </a:bodyPr>
          <a:lstStyle/>
          <a:p>
            <a:pPr eaLnBrk="1" hangingPunct="1">
              <a:lnSpc>
                <a:spcPct val="90000"/>
              </a:lnSpc>
              <a:defRPr/>
            </a:pPr>
            <a:r>
              <a:rPr lang="en-US" sz="4700" b="1"/>
              <a:t>General Permit vs.</a:t>
            </a:r>
            <a:br>
              <a:rPr lang="en-US" sz="4700" b="1"/>
            </a:br>
            <a:r>
              <a:rPr lang="en-US" sz="4700" b="1"/>
              <a:t>Individual Permit</a:t>
            </a:r>
          </a:p>
        </p:txBody>
      </p:sp>
      <p:sp>
        <p:nvSpPr>
          <p:cNvPr id="9831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307" name="Rectangle 3"/>
          <p:cNvSpPr>
            <a:spLocks noGrp="1" noChangeArrowheads="1"/>
          </p:cNvSpPr>
          <p:nvPr>
            <p:ph type="body" idx="1"/>
          </p:nvPr>
        </p:nvSpPr>
        <p:spPr>
          <a:xfrm>
            <a:off x="429369" y="2071316"/>
            <a:ext cx="5035164" cy="4119172"/>
          </a:xfrm>
        </p:spPr>
        <p:txBody>
          <a:bodyPr anchor="t">
            <a:normAutofit/>
          </a:bodyPr>
          <a:lstStyle/>
          <a:p>
            <a:pPr eaLnBrk="1" hangingPunct="1">
              <a:buClr>
                <a:schemeClr val="tx2"/>
              </a:buClr>
              <a:defRPr/>
            </a:pPr>
            <a:r>
              <a:rPr lang="en-US" sz="1900"/>
              <a:t>General permits are a fast, one-size-fits-all permit.  The applicant files a notice of intent to use the permit and agrees to abide by all the predetermined permit conditions. </a:t>
            </a:r>
          </a:p>
          <a:p>
            <a:pPr eaLnBrk="1" hangingPunct="1">
              <a:buClr>
                <a:schemeClr val="tx2"/>
              </a:buClr>
              <a:defRPr/>
            </a:pPr>
            <a:r>
              <a:rPr lang="en-US" sz="1900"/>
              <a:t>An individual permit is written specifically for the site.  It is expensive and time consuming because the agency writes the permit and it is subject to appeal.</a:t>
            </a:r>
          </a:p>
          <a:p>
            <a:pPr eaLnBrk="1" hangingPunct="1">
              <a:buClr>
                <a:schemeClr val="tx2"/>
              </a:buClr>
              <a:defRPr/>
            </a:pPr>
            <a:r>
              <a:rPr lang="en-US" sz="1900"/>
              <a:t>Agency can require an individual permit if the general permit won’t protect water quality.</a:t>
            </a:r>
          </a:p>
        </p:txBody>
      </p:sp>
      <p:pic>
        <p:nvPicPr>
          <p:cNvPr id="4" name="Picture 3">
            <a:extLst>
              <a:ext uri="{FF2B5EF4-FFF2-40B4-BE49-F238E27FC236}">
                <a16:creationId xmlns:a16="http://schemas.microsoft.com/office/drawing/2014/main" id="{F058D929-0ED8-4F75-B6EB-4D6E30F9DCC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4000"/>
                    </a14:imgEffect>
                  </a14:imgLayer>
                </a14:imgProps>
              </a:ext>
              <a:ext uri="{28A0092B-C50C-407E-A947-70E740481C1C}">
                <a14:useLocalDpi xmlns:a14="http://schemas.microsoft.com/office/drawing/2010/main" val="0"/>
              </a:ext>
            </a:extLst>
          </a:blip>
          <a:srcRect l="46735" r="5281" b="-3"/>
          <a:stretch>
            <a:fillRect/>
          </a:stretch>
        </p:blipFill>
        <p:spPr>
          <a:xfrm>
            <a:off x="5756743" y="2093976"/>
            <a:ext cx="2955798" cy="409651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371600"/>
            <a:ext cx="9144000" cy="5486400"/>
          </a:xfrm>
          <a:prstGeom prst="rect">
            <a:avLst/>
          </a:prstGeom>
          <a:noFill/>
          <a:ln w="9525">
            <a:solidFill>
              <a:schemeClr val="tx1"/>
            </a:solidFill>
            <a:miter lim="800000"/>
            <a:headEnd/>
            <a:tailEnd/>
          </a:ln>
          <a:effectLst>
            <a:innerShdw blurRad="114300">
              <a:prstClr val="black"/>
            </a:innerShdw>
          </a:effectLst>
        </p:spPr>
      </p:pic>
      <p:sp>
        <p:nvSpPr>
          <p:cNvPr id="21507" name="Text Box 3"/>
          <p:cNvSpPr txBox="1">
            <a:spLocks noChangeArrowheads="1"/>
          </p:cNvSpPr>
          <p:nvPr/>
        </p:nvSpPr>
        <p:spPr bwMode="auto">
          <a:xfrm>
            <a:off x="1447800" y="304800"/>
            <a:ext cx="5957888" cy="762000"/>
          </a:xfrm>
          <a:prstGeom prst="rect">
            <a:avLst/>
          </a:prstGeom>
          <a:noFill/>
          <a:ln w="9525">
            <a:noFill/>
            <a:miter lim="800000"/>
            <a:headEnd/>
            <a:tailEnd/>
          </a:ln>
        </p:spPr>
        <p:txBody>
          <a:bodyPr wrap="none">
            <a:spAutoFit/>
          </a:bodyPr>
          <a:lstStyle/>
          <a:p>
            <a:r>
              <a:rPr lang="en-US" sz="4400" b="1"/>
              <a:t>Endangered Species Act</a:t>
            </a:r>
          </a:p>
        </p:txBody>
      </p:sp>
      <p:sp>
        <p:nvSpPr>
          <p:cNvPr id="54276" name="Rectangle 4"/>
          <p:cNvSpPr>
            <a:spLocks noChangeArrowheads="1"/>
          </p:cNvSpPr>
          <p:nvPr/>
        </p:nvSpPr>
        <p:spPr bwMode="auto">
          <a:xfrm>
            <a:off x="0" y="1404938"/>
            <a:ext cx="9144000" cy="5509200"/>
          </a:xfrm>
          <a:prstGeom prst="rect">
            <a:avLst/>
          </a:prstGeom>
          <a:solidFill>
            <a:schemeClr val="tx1">
              <a:alpha val="44000"/>
            </a:schemeClr>
          </a:solidFill>
          <a:ln w="9525">
            <a:noFill/>
            <a:miter lim="800000"/>
            <a:headEnd/>
            <a:tailEnd/>
          </a:ln>
        </p:spPr>
        <p:txBody>
          <a:bodyPr>
            <a:spAutoFit/>
          </a:bodyPr>
          <a:lstStyle/>
          <a:p>
            <a:endParaRPr lang="en-US" sz="3200" b="1" dirty="0">
              <a:solidFill>
                <a:schemeClr val="bg1"/>
              </a:solidFill>
            </a:endParaRPr>
          </a:p>
          <a:p>
            <a:r>
              <a:rPr lang="en-US" sz="3200" b="1" dirty="0">
                <a:solidFill>
                  <a:schemeClr val="bg1"/>
                </a:solidFill>
              </a:rPr>
              <a:t>“Prohibits the take of listed species without special permit (“take” means to harass, harm, pursue, hunt, shoot, wound, kill, trap, capture, collect or the intent to engage in such activities).”  </a:t>
            </a:r>
          </a:p>
          <a:p>
            <a:endParaRPr lang="en-US" sz="3200" b="1" dirty="0">
              <a:solidFill>
                <a:schemeClr val="bg1"/>
              </a:solidFill>
            </a:endParaRPr>
          </a:p>
          <a:p>
            <a:r>
              <a:rPr lang="en-US" sz="3200" b="1" dirty="0">
                <a:solidFill>
                  <a:schemeClr val="bg1"/>
                </a:solidFill>
              </a:rPr>
              <a:t>Harm includes indirect harm to listed species by harming the habitat. </a:t>
            </a:r>
          </a:p>
          <a:p>
            <a:endParaRPr lang="en-US" sz="3200" b="1" dirty="0">
              <a:solidFill>
                <a:schemeClr val="bg1"/>
              </a:solidFill>
            </a:endParaRPr>
          </a:p>
          <a:p>
            <a:r>
              <a:rPr lang="en-US" sz="3200" b="1" dirty="0">
                <a:solidFill>
                  <a:schemeClr val="bg1"/>
                </a:solidFill>
              </a:rPr>
              <a:t>Turbidity has been considered a “take”</a:t>
            </a:r>
          </a:p>
          <a:p>
            <a:endParaRPr lang="en-US" sz="32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4276"/>
                                        </p:tgtEl>
                                        <p:attrNameLst>
                                          <p:attrName>style.visibility</p:attrName>
                                        </p:attrNameLst>
                                      </p:cBhvr>
                                      <p:to>
                                        <p:strVal val="visible"/>
                                      </p:to>
                                    </p:set>
                                    <p:animEffect transition="in" filter="wipe(down)">
                                      <p:cBhvr>
                                        <p:cTn id="7"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4"/>
          <p:cNvSpPr txBox="1">
            <a:spLocks noChangeArrowheads="1"/>
          </p:cNvSpPr>
          <p:nvPr/>
        </p:nvSpPr>
        <p:spPr bwMode="auto">
          <a:xfrm>
            <a:off x="0" y="0"/>
            <a:ext cx="9144000" cy="457200"/>
          </a:xfrm>
          <a:prstGeom prst="rect">
            <a:avLst/>
          </a:prstGeom>
          <a:noFill/>
          <a:ln w="38100">
            <a:noFill/>
            <a:miter lim="800000"/>
            <a:headEnd/>
            <a:tailEnd/>
          </a:ln>
        </p:spPr>
        <p:txBody>
          <a:bodyPr>
            <a:spAutoFit/>
          </a:bodyPr>
          <a:lstStyle/>
          <a:p>
            <a:pPr algn="ctr"/>
            <a:r>
              <a:rPr lang="en-US" b="1"/>
              <a:t>MIGRATORY BIRD TREATY ACT</a:t>
            </a:r>
            <a:r>
              <a:rPr lang="en-US"/>
              <a:t>    </a:t>
            </a:r>
            <a:r>
              <a:rPr lang="en-US" b="1"/>
              <a:t>(16 U.S.C. 703-712)</a:t>
            </a:r>
            <a:endParaRPr lang="en-US"/>
          </a:p>
        </p:txBody>
      </p:sp>
      <p:pic>
        <p:nvPicPr>
          <p:cNvPr id="22531"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77850"/>
            <a:ext cx="9144000" cy="6280150"/>
          </a:xfrm>
          <a:prstGeom prst="rect">
            <a:avLst/>
          </a:prstGeom>
          <a:noFill/>
          <a:ln w="38100">
            <a:noFill/>
            <a:miter lim="800000"/>
            <a:headEnd/>
            <a:tailEnd/>
          </a:ln>
        </p:spPr>
      </p:pic>
      <p:sp>
        <p:nvSpPr>
          <p:cNvPr id="22532" name="Text Box 6"/>
          <p:cNvSpPr txBox="1">
            <a:spLocks noChangeArrowheads="1"/>
          </p:cNvSpPr>
          <p:nvPr/>
        </p:nvSpPr>
        <p:spPr bwMode="auto">
          <a:xfrm>
            <a:off x="5943600" y="1946970"/>
            <a:ext cx="2971800" cy="3539430"/>
          </a:xfrm>
          <a:prstGeom prst="rect">
            <a:avLst/>
          </a:prstGeom>
          <a:solidFill>
            <a:schemeClr val="bg2">
              <a:lumMod val="20000"/>
              <a:lumOff val="80000"/>
            </a:schemeClr>
          </a:solidFill>
          <a:ln w="38100">
            <a:noFill/>
            <a:miter lim="800000"/>
            <a:headEnd/>
            <a:tailEnd/>
          </a:ln>
        </p:spPr>
        <p:txBody>
          <a:bodyPr wrap="square">
            <a:spAutoFit/>
          </a:bodyPr>
          <a:lstStyle/>
          <a:p>
            <a:r>
              <a:rPr lang="en-US" sz="3200">
                <a:solidFill>
                  <a:schemeClr val="bg1"/>
                </a:solidFill>
              </a:rPr>
              <a:t>Protects Birds and their Nesting Habitats</a:t>
            </a:r>
          </a:p>
          <a:p>
            <a:endParaRPr lang="en-US" sz="3200">
              <a:solidFill>
                <a:schemeClr val="bg1"/>
              </a:solidFill>
            </a:endParaRPr>
          </a:p>
          <a:p>
            <a:r>
              <a:rPr lang="en-US" sz="3200">
                <a:solidFill>
                  <a:schemeClr val="bg1"/>
                </a:solidFill>
              </a:rPr>
              <a:t>Avoid work at certain times of the year</a:t>
            </a:r>
          </a:p>
        </p:txBody>
      </p:sp>
      <p:pic>
        <p:nvPicPr>
          <p:cNvPr id="22533" name="Picture 7"/>
          <p:cNvPicPr>
            <a:picLocks noChangeAspect="1" noChangeArrowheads="1"/>
          </p:cNvPicPr>
          <p:nvPr/>
        </p:nvPicPr>
        <p:blipFill>
          <a:blip r:embed="rId4" cstate="print"/>
          <a:srcRect/>
          <a:stretch>
            <a:fillRect/>
          </a:stretch>
        </p:blipFill>
        <p:spPr bwMode="auto">
          <a:xfrm>
            <a:off x="0" y="533400"/>
            <a:ext cx="2438400" cy="1238250"/>
          </a:xfrm>
          <a:prstGeom prst="rect">
            <a:avLst/>
          </a:prstGeom>
          <a:noFill/>
          <a:ln w="38100">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5"/>
          <p:cNvSpPr txBox="1">
            <a:spLocks noChangeArrowheads="1"/>
          </p:cNvSpPr>
          <p:nvPr/>
        </p:nvSpPr>
        <p:spPr bwMode="auto">
          <a:xfrm>
            <a:off x="5878989" y="358917"/>
            <a:ext cx="3080658" cy="4031873"/>
          </a:xfrm>
          <a:prstGeom prst="rect">
            <a:avLst/>
          </a:prstGeom>
          <a:noFill/>
          <a:ln w="38100">
            <a:noFill/>
            <a:miter lim="800000"/>
            <a:headEnd/>
            <a:tailEnd/>
          </a:ln>
        </p:spPr>
        <p:txBody>
          <a:bodyPr wrap="square" lIns="91440" tIns="45720" rIns="91440" bIns="45720" anchor="t">
            <a:spAutoFit/>
          </a:bodyPr>
          <a:lstStyle/>
          <a:p>
            <a:r>
              <a:rPr lang="en-US" sz="3200" dirty="0"/>
              <a:t>If you encounter</a:t>
            </a:r>
            <a:endParaRPr lang="en-US" sz="3200" dirty="0">
              <a:ea typeface="Calibri"/>
              <a:cs typeface="Calibri"/>
            </a:endParaRPr>
          </a:p>
          <a:p>
            <a:r>
              <a:rPr lang="en-US" sz="3200" dirty="0"/>
              <a:t>an active nest at any time you must leave it in place and protected until young hatch and depart.</a:t>
            </a:r>
            <a:endParaRPr lang="en-US" sz="3200" dirty="0">
              <a:ea typeface="Calibri"/>
              <a:cs typeface="Calibri"/>
            </a:endParaRPr>
          </a:p>
        </p:txBody>
      </p:sp>
      <p:pic>
        <p:nvPicPr>
          <p:cNvPr id="1026" name="Picture 2" descr="C:\Users\alex\Pictures\best\FYU Photos 33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18474" y="4541400"/>
            <a:ext cx="2606507" cy="1718198"/>
          </a:xfrm>
          <a:prstGeom prst="rect">
            <a:avLst/>
          </a:prstGeom>
          <a:noFill/>
          <a:effectLst>
            <a:innerShdw blurRad="114300">
              <a:prstClr val="black"/>
            </a:innerShdw>
          </a:effectLst>
        </p:spPr>
      </p:pic>
      <p:pic>
        <p:nvPicPr>
          <p:cNvPr id="2" name="Picture 1" descr="A calendar with months and dates&#10;&#10;AI-generated content may be incorrect.">
            <a:extLst>
              <a:ext uri="{FF2B5EF4-FFF2-40B4-BE49-F238E27FC236}">
                <a16:creationId xmlns:a16="http://schemas.microsoft.com/office/drawing/2014/main" id="{1727932E-9436-772A-274E-53F80B8A9666}"/>
              </a:ext>
            </a:extLst>
          </p:cNvPr>
          <p:cNvPicPr>
            <a:picLocks noChangeAspect="1"/>
          </p:cNvPicPr>
          <p:nvPr/>
        </p:nvPicPr>
        <p:blipFill>
          <a:blip r:embed="rId3"/>
          <a:stretch>
            <a:fillRect/>
          </a:stretch>
        </p:blipFill>
        <p:spPr>
          <a:xfrm>
            <a:off x="109992" y="355146"/>
            <a:ext cx="5759903" cy="601707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lex\Pictures\best\111- Good ones\Nome Bypass P6300001.JPG"/>
          <p:cNvPicPr>
            <a:picLocks noChangeAspect="1" noChangeArrowheads="1"/>
          </p:cNvPicPr>
          <p:nvPr/>
        </p:nvPicPr>
        <p:blipFill>
          <a:blip r:embed="rId2" cstate="email">
            <a:lum bright="-6000" contrast="6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304800" y="304800"/>
            <a:ext cx="6201569" cy="1015663"/>
          </a:xfrm>
          <a:prstGeom prst="rect">
            <a:avLst/>
          </a:prstGeom>
          <a:noFill/>
        </p:spPr>
        <p:txBody>
          <a:bodyPr wrap="none" rtlCol="0">
            <a:spAutoFit/>
          </a:bodyPr>
          <a:lstStyle/>
          <a:p>
            <a:r>
              <a:rPr lang="en-US" sz="6000" b="1" dirty="0">
                <a:solidFill>
                  <a:srgbClr val="000066"/>
                </a:solidFill>
                <a:effectLst>
                  <a:outerShdw blurRad="38100" dist="38100" dir="2700000" algn="tl">
                    <a:srgbClr val="000000">
                      <a:alpha val="43137"/>
                    </a:srgbClr>
                  </a:outerShdw>
                </a:effectLst>
              </a:rPr>
              <a:t>Discourage nesting</a:t>
            </a:r>
          </a:p>
        </p:txBody>
      </p:sp>
      <p:sp>
        <p:nvSpPr>
          <p:cNvPr id="4" name="TextBox 3"/>
          <p:cNvSpPr txBox="1"/>
          <p:nvPr/>
        </p:nvSpPr>
        <p:spPr>
          <a:xfrm>
            <a:off x="8229600" y="6400800"/>
            <a:ext cx="755335" cy="369332"/>
          </a:xfrm>
          <a:prstGeom prst="rect">
            <a:avLst/>
          </a:prstGeom>
          <a:noFill/>
        </p:spPr>
        <p:txBody>
          <a:bodyPr wrap="none" rtlCol="0">
            <a:spAutoFit/>
          </a:bodyPr>
          <a:lstStyle/>
          <a:p>
            <a:r>
              <a:rPr lang="en-US" dirty="0">
                <a:solidFill>
                  <a:srgbClr val="000066"/>
                </a:solidFill>
              </a:rPr>
              <a:t>Nome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02-07-06 03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4579" name="Text Box 5"/>
          <p:cNvSpPr txBox="1">
            <a:spLocks noChangeArrowheads="1"/>
          </p:cNvSpPr>
          <p:nvPr/>
        </p:nvSpPr>
        <p:spPr bwMode="auto">
          <a:xfrm>
            <a:off x="256102" y="5791200"/>
            <a:ext cx="4785284" cy="1077218"/>
          </a:xfrm>
          <a:prstGeom prst="rect">
            <a:avLst/>
          </a:prstGeom>
          <a:solidFill>
            <a:schemeClr val="bg1">
              <a:alpha val="36862"/>
            </a:schemeClr>
          </a:solidFill>
          <a:ln w="9525">
            <a:noFill/>
            <a:miter lim="800000"/>
            <a:headEnd/>
            <a:tailEnd/>
          </a:ln>
        </p:spPr>
        <p:txBody>
          <a:bodyPr wrap="none">
            <a:spAutoFit/>
          </a:bodyPr>
          <a:lstStyle/>
          <a:p>
            <a:pPr algn="ctr"/>
            <a:r>
              <a:rPr lang="en-US" sz="3200" b="1" dirty="0"/>
              <a:t>ADF&amp;G Fish Habitat Permit</a:t>
            </a:r>
          </a:p>
          <a:p>
            <a:pPr algn="ctr"/>
            <a:r>
              <a:rPr lang="en-US" sz="3200" b="1" dirty="0"/>
              <a:t>In -Water Work Window</a:t>
            </a:r>
          </a:p>
        </p:txBody>
      </p:sp>
      <p:sp>
        <p:nvSpPr>
          <p:cNvPr id="24580" name="Text Box 6"/>
          <p:cNvSpPr txBox="1">
            <a:spLocks noChangeArrowheads="1"/>
          </p:cNvSpPr>
          <p:nvPr/>
        </p:nvSpPr>
        <p:spPr bwMode="auto">
          <a:xfrm>
            <a:off x="42863" y="152400"/>
            <a:ext cx="5197475" cy="1077913"/>
          </a:xfrm>
          <a:prstGeom prst="rect">
            <a:avLst/>
          </a:prstGeom>
          <a:solidFill>
            <a:schemeClr val="bg1">
              <a:alpha val="43921"/>
            </a:schemeClr>
          </a:solidFill>
          <a:ln w="9525">
            <a:noFill/>
            <a:miter lim="800000"/>
            <a:headEnd/>
            <a:tailEnd/>
          </a:ln>
        </p:spPr>
        <p:txBody>
          <a:bodyPr wrap="none">
            <a:spAutoFit/>
          </a:bodyPr>
          <a:lstStyle/>
          <a:p>
            <a:pPr algn="ctr"/>
            <a:r>
              <a:rPr lang="en-US" sz="3200" b="1"/>
              <a:t>Army Corps of Engineers</a:t>
            </a:r>
          </a:p>
          <a:p>
            <a:pPr algn="ctr"/>
            <a:r>
              <a:rPr lang="en-US" sz="3200" b="1"/>
              <a:t>Department of Fish &amp; Game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G_0180"/>
          <p:cNvPicPr>
            <a:picLocks noChangeAspect="1" noChangeArrowheads="1"/>
          </p:cNvPicPr>
          <p:nvPr/>
        </p:nvPicPr>
        <p:blipFill>
          <a:blip r:embed="rId3" cstate="email">
            <a:lum bright="-7000" contras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8195" name="Text Box 3"/>
          <p:cNvSpPr txBox="1">
            <a:spLocks noChangeArrowheads="1"/>
          </p:cNvSpPr>
          <p:nvPr/>
        </p:nvSpPr>
        <p:spPr bwMode="auto">
          <a:xfrm>
            <a:off x="323850" y="5591175"/>
            <a:ext cx="4705350" cy="1190625"/>
          </a:xfrm>
          <a:prstGeom prst="rect">
            <a:avLst/>
          </a:prstGeom>
          <a:noFill/>
          <a:ln w="38100">
            <a:noFill/>
            <a:miter lim="800000"/>
            <a:headEnd/>
            <a:tailEnd/>
          </a:ln>
        </p:spPr>
        <p:txBody>
          <a:bodyPr wrap="none">
            <a:spAutoFit/>
          </a:bodyPr>
          <a:lstStyle/>
          <a:p>
            <a:pPr algn="ctr"/>
            <a:r>
              <a:rPr lang="en-US" sz="3600" dirty="0"/>
              <a:t>Get Consultation Letters</a:t>
            </a:r>
          </a:p>
          <a:p>
            <a:pPr algn="ctr"/>
            <a:r>
              <a:rPr lang="en-US" sz="3600" dirty="0"/>
              <a:t>and retain in the SWPPP</a:t>
            </a:r>
          </a:p>
        </p:txBody>
      </p:sp>
      <p:sp>
        <p:nvSpPr>
          <p:cNvPr id="8196" name="Text Box 4"/>
          <p:cNvSpPr txBox="1">
            <a:spLocks noChangeArrowheads="1"/>
          </p:cNvSpPr>
          <p:nvPr/>
        </p:nvSpPr>
        <p:spPr bwMode="auto">
          <a:xfrm>
            <a:off x="228600" y="2902803"/>
            <a:ext cx="7198702" cy="830997"/>
          </a:xfrm>
          <a:prstGeom prst="rect">
            <a:avLst/>
          </a:prstGeom>
          <a:noFill/>
          <a:ln w="38100">
            <a:noFill/>
            <a:miter lim="800000"/>
            <a:headEnd/>
            <a:tailEnd/>
          </a:ln>
        </p:spPr>
        <p:txBody>
          <a:bodyPr wrap="none">
            <a:spAutoFit/>
          </a:bodyPr>
          <a:lstStyle/>
          <a:p>
            <a:r>
              <a:rPr lang="en-US" sz="4800" dirty="0"/>
              <a:t>US Fish &amp; Wildlife Clearance</a:t>
            </a:r>
          </a:p>
        </p:txBody>
      </p:sp>
      <p:sp>
        <p:nvSpPr>
          <p:cNvPr id="8197" name="Text Box 5"/>
          <p:cNvSpPr txBox="1">
            <a:spLocks noChangeArrowheads="1"/>
          </p:cNvSpPr>
          <p:nvPr/>
        </p:nvSpPr>
        <p:spPr bwMode="auto">
          <a:xfrm>
            <a:off x="5580345" y="551765"/>
            <a:ext cx="197464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5.7 Pg. 40</a:t>
            </a:r>
          </a:p>
        </p:txBody>
      </p:sp>
      <p:sp>
        <p:nvSpPr>
          <p:cNvPr id="10" name="Rectangle 9"/>
          <p:cNvSpPr/>
          <p:nvPr/>
        </p:nvSpPr>
        <p:spPr>
          <a:xfrm>
            <a:off x="304800" y="228600"/>
            <a:ext cx="5257800" cy="1384995"/>
          </a:xfrm>
          <a:prstGeom prst="rect">
            <a:avLst/>
          </a:prstGeom>
        </p:spPr>
        <p:txBody>
          <a:bodyPr wrap="square">
            <a:spAutoFit/>
          </a:bodyPr>
          <a:lstStyle/>
          <a:p>
            <a:r>
              <a:rPr lang="en-US" sz="2800" b="1" dirty="0"/>
              <a:t>Documentation of Permit Eligibility Related to Endangered Species</a:t>
            </a:r>
            <a:endParaRPr lang="en-US" sz="2800" dirty="0"/>
          </a:p>
        </p:txBody>
      </p:sp>
      <p:sp>
        <p:nvSpPr>
          <p:cNvPr id="2" name="TextBox 1"/>
          <p:cNvSpPr txBox="1"/>
          <p:nvPr/>
        </p:nvSpPr>
        <p:spPr>
          <a:xfrm>
            <a:off x="76200" y="3810000"/>
            <a:ext cx="8991600" cy="1569660"/>
          </a:xfrm>
          <a:prstGeom prst="rect">
            <a:avLst/>
          </a:prstGeom>
          <a:noFill/>
        </p:spPr>
        <p:txBody>
          <a:bodyPr wrap="square" rtlCol="0">
            <a:spAutoFit/>
          </a:bodyPr>
          <a:lstStyle/>
          <a:p>
            <a:r>
              <a:rPr lang="en-US" sz="3200" dirty="0"/>
              <a:t>The SWPPP must include documentation supporting a determination of permit compliance with regard to the Endangered Species Act </a:t>
            </a:r>
          </a:p>
        </p:txBody>
      </p:sp>
      <p:pic>
        <p:nvPicPr>
          <p:cNvPr id="11" name="Picture 10" descr="DEC Logo 1"/>
          <p:cNvPicPr/>
          <p:nvPr/>
        </p:nvPicPr>
        <p:blipFill>
          <a:blip r:embed="rId4" cstate="print"/>
          <a:srcRect/>
          <a:stretch>
            <a:fillRect/>
          </a:stretch>
        </p:blipFill>
        <p:spPr bwMode="auto">
          <a:xfrm>
            <a:off x="8152770" y="184196"/>
            <a:ext cx="890588" cy="890588"/>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Rectangle 1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8D8B2A82-00A5-4B1A-AFD8-E6F91FBA15E5}"/>
              </a:ext>
            </a:extLst>
          </p:cNvPr>
          <p:cNvSpPr txBox="1">
            <a:spLocks/>
          </p:cNvSpPr>
          <p:nvPr/>
        </p:nvSpPr>
        <p:spPr>
          <a:xfrm>
            <a:off x="350041" y="586855"/>
            <a:ext cx="2401025" cy="3387497"/>
          </a:xfrm>
          <a:prstGeom prst="rect">
            <a:avLst/>
          </a:prstGeom>
        </p:spPr>
        <p:txBody>
          <a:bodyPr vert="horz" lIns="91440" tIns="45720" rIns="91440" bIns="4572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ct val="90000"/>
              </a:lnSpc>
              <a:spcAft>
                <a:spcPts val="600"/>
              </a:spcAft>
              <a:defRPr/>
            </a:pPr>
            <a:r>
              <a:rPr lang="en-US" sz="3500" kern="1200">
                <a:solidFill>
                  <a:srgbClr val="FFFFFF"/>
                </a:solidFill>
                <a:latin typeface="+mj-lt"/>
                <a:ea typeface="+mj-ea"/>
                <a:cs typeface="+mj-cs"/>
              </a:rPr>
              <a:t>ADEC  Excavation Dewatering Permit</a:t>
            </a:r>
            <a:br>
              <a:rPr lang="en-US" sz="3500" kern="1200">
                <a:solidFill>
                  <a:srgbClr val="FFFFFF"/>
                </a:solidFill>
                <a:latin typeface="+mj-lt"/>
                <a:ea typeface="+mj-ea"/>
                <a:cs typeface="+mj-cs"/>
              </a:rPr>
            </a:br>
            <a:r>
              <a:rPr lang="en-US" sz="3500" kern="1200">
                <a:solidFill>
                  <a:srgbClr val="FFFFFF"/>
                </a:solidFill>
                <a:latin typeface="+mj-lt"/>
                <a:ea typeface="+mj-ea"/>
                <a:cs typeface="+mj-cs"/>
              </a:rPr>
              <a:t>AKG002000</a:t>
            </a:r>
            <a:br>
              <a:rPr lang="en-US" altLang="en-US" sz="3500" kern="1200">
                <a:solidFill>
                  <a:srgbClr val="FFFFFF"/>
                </a:solidFill>
                <a:latin typeface="+mj-lt"/>
                <a:ea typeface="+mj-ea"/>
                <a:cs typeface="+mj-cs"/>
              </a:rPr>
            </a:br>
            <a:endParaRPr lang="en-US" sz="3500" kern="1200">
              <a:solidFill>
                <a:srgbClr val="FFFFFF"/>
              </a:solidFill>
              <a:latin typeface="+mj-lt"/>
              <a:ea typeface="+mj-ea"/>
              <a:cs typeface="+mj-cs"/>
            </a:endParaRPr>
          </a:p>
        </p:txBody>
      </p:sp>
      <p:sp>
        <p:nvSpPr>
          <p:cNvPr id="2" name="Content Placeholder 2">
            <a:extLst>
              <a:ext uri="{FF2B5EF4-FFF2-40B4-BE49-F238E27FC236}">
                <a16:creationId xmlns:a16="http://schemas.microsoft.com/office/drawing/2014/main" id="{F75CDA2C-DCE4-4078-8F17-814A19EA962D}"/>
              </a:ext>
            </a:extLst>
          </p:cNvPr>
          <p:cNvSpPr txBox="1">
            <a:spLocks/>
          </p:cNvSpPr>
          <p:nvPr/>
        </p:nvSpPr>
        <p:spPr bwMode="auto">
          <a:xfrm>
            <a:off x="3027123" y="584166"/>
            <a:ext cx="6084910" cy="554604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fontScale="92500" lnSpcReduction="10000"/>
          </a:bodyPr>
          <a:lstStyle>
            <a:lvl1pPr marL="2857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2000" kern="1200">
                <a:solidFill>
                  <a:srgbClr val="0F496F"/>
                </a:solidFill>
                <a:latin typeface="+mn-lt"/>
                <a:ea typeface="+mn-ea"/>
                <a:cs typeface="+mn-cs"/>
              </a:defRPr>
            </a:lvl1pPr>
            <a:lvl2pPr marL="7429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kern="1200">
                <a:solidFill>
                  <a:srgbClr val="0F496F"/>
                </a:solidFill>
                <a:latin typeface="+mn-lt"/>
                <a:ea typeface="+mn-ea"/>
                <a:cs typeface="+mn-cs"/>
              </a:defRPr>
            </a:lvl2pPr>
            <a:lvl3pPr marL="12001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600" kern="1200">
                <a:solidFill>
                  <a:srgbClr val="0F496F"/>
                </a:solidFill>
                <a:latin typeface="+mn-lt"/>
                <a:ea typeface="+mn-ea"/>
                <a:cs typeface="+mn-cs"/>
              </a:defRPr>
            </a:lvl3pPr>
            <a:lvl4pPr marL="15430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4pPr>
            <a:lvl5pPr marL="20002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indent="-228600" defTabSz="914400" eaLnBrk="1" hangingPunct="1">
              <a:lnSpc>
                <a:spcPct val="90000"/>
              </a:lnSpc>
              <a:buClr>
                <a:srgbClr val="FFFFFF"/>
              </a:buClr>
              <a:buFont typeface="Arial" panose="020B0604020202020204" pitchFamily="34" charset="0"/>
              <a:buChar char="•"/>
              <a:defRPr/>
            </a:pPr>
            <a:r>
              <a:rPr kumimoji="0" lang="en-US" altLang="en-US" sz="1700" b="0" i="0" u="none" strike="noStrike" cap="none" spc="0" normalizeH="0" baseline="0" noProof="0" dirty="0">
                <a:ln>
                  <a:noFill/>
                </a:ln>
                <a:solidFill>
                  <a:schemeClr val="tx1"/>
                </a:solidFill>
                <a:effectLst/>
                <a:uLnTx/>
                <a:uFillTx/>
              </a:rPr>
              <a:t>D</a:t>
            </a:r>
            <a:r>
              <a:rPr kumimoji="0" lang="en-US" altLang="en-US" b="0" i="0" u="none" strike="noStrike" cap="none" spc="0" normalizeH="0" baseline="0" noProof="0" dirty="0">
                <a:ln>
                  <a:noFill/>
                </a:ln>
                <a:solidFill>
                  <a:schemeClr val="tx1"/>
                </a:solidFill>
                <a:effectLst/>
                <a:uLnTx/>
                <a:uFillTx/>
              </a:rPr>
              <a:t>ewatering discharges eligible for coverage under this general permit consist of water pumped from excavation areas through the use of temporary dewatering wells or submersible pumps to lower the water table to support a construction activity.</a:t>
            </a:r>
            <a:endParaRPr lang="en-US" dirty="0">
              <a:solidFill>
                <a:schemeClr val="tx1"/>
              </a:solidFill>
            </a:endParaRPr>
          </a:p>
          <a:p>
            <a:pPr indent="-228600" defTabSz="914400">
              <a:lnSpc>
                <a:spcPct val="90000"/>
              </a:lnSpc>
              <a:buClr>
                <a:srgbClr val="FFFFFF"/>
              </a:buClr>
              <a:buFont typeface="Arial" panose="020B0604020202020204" pitchFamily="34" charset="0"/>
              <a:buChar char="•"/>
              <a:defRPr/>
            </a:pPr>
            <a:r>
              <a:rPr lang="en-US" altLang="en-US" dirty="0">
                <a:solidFill>
                  <a:schemeClr val="tx1"/>
                </a:solidFill>
              </a:rPr>
              <a:t> </a:t>
            </a:r>
            <a:r>
              <a:rPr kumimoji="0" lang="en-US" altLang="en-US" b="0" i="0" u="none" strike="noStrike" cap="none" spc="0" normalizeH="0" baseline="0" noProof="0" dirty="0">
                <a:ln>
                  <a:noFill/>
                </a:ln>
                <a:solidFill>
                  <a:schemeClr val="tx1"/>
                </a:solidFill>
                <a:effectLst/>
                <a:uLnTx/>
                <a:uFillTx/>
              </a:rPr>
              <a:t>The dewatering of accumulated groundwater and storm water that accumulates within an excavation area is an authorized discharge under </a:t>
            </a:r>
            <a:r>
              <a:rPr kumimoji="0" lang="en-US" altLang="en-US" b="0" i="0" u="none" strike="noStrike" cap="none" spc="0" normalizeH="0" baseline="0" noProof="0">
                <a:ln>
                  <a:noFill/>
                </a:ln>
                <a:solidFill>
                  <a:schemeClr val="tx1"/>
                </a:solidFill>
                <a:effectLst/>
                <a:uLnTx/>
                <a:uFillTx/>
              </a:rPr>
              <a:t>the permit.</a:t>
            </a:r>
            <a:endParaRPr lang="en-US">
              <a:solidFill>
                <a:schemeClr val="tx1"/>
              </a:solidFill>
            </a:endParaRPr>
          </a:p>
          <a:p>
            <a:pPr indent="-228600" defTabSz="914400">
              <a:lnSpc>
                <a:spcPct val="90000"/>
              </a:lnSpc>
              <a:buClr>
                <a:srgbClr val="FFFFFF"/>
              </a:buClr>
              <a:buFont typeface="Arial" panose="020B0604020202020204" pitchFamily="34" charset="0"/>
              <a:buChar char="•"/>
              <a:defRPr/>
            </a:pPr>
            <a:r>
              <a:rPr lang="en-US" altLang="en-US" dirty="0">
                <a:solidFill>
                  <a:schemeClr val="tx1"/>
                </a:solidFill>
              </a:rPr>
              <a:t> </a:t>
            </a:r>
            <a:r>
              <a:rPr kumimoji="0" lang="en-US" altLang="en-US" b="0" i="0" u="none" strike="noStrike" cap="none" spc="0" normalizeH="0" baseline="0" noProof="0" dirty="0">
                <a:ln>
                  <a:noFill/>
                </a:ln>
                <a:solidFill>
                  <a:schemeClr val="tx1"/>
                </a:solidFill>
                <a:effectLst/>
                <a:uLnTx/>
                <a:uFillTx/>
              </a:rPr>
              <a:t>The permit does provide discharge authorization for dewatering conducted within 1,500 feet of a permit defined “DEC-identified contaminated site” although special permit conditions apply and additional requirements may be added in the discharge authorization. </a:t>
            </a:r>
            <a:endParaRPr lang="en-US" dirty="0">
              <a:solidFill>
                <a:schemeClr val="tx1"/>
              </a:solidFill>
            </a:endParaRPr>
          </a:p>
          <a:p>
            <a:pPr indent="-228600" defTabSz="914400">
              <a:lnSpc>
                <a:spcPct val="90000"/>
              </a:lnSpc>
              <a:buClr>
                <a:srgbClr val="FFFFFF"/>
              </a:buClr>
              <a:buFont typeface="Arial" panose="020B0604020202020204" pitchFamily="34" charset="0"/>
              <a:buChar char="•"/>
              <a:defRPr/>
            </a:pPr>
            <a:r>
              <a:rPr kumimoji="0" lang="en-US" altLang="en-US" b="0" i="0" u="none" strike="noStrike" cap="none" spc="0" normalizeH="0" baseline="0" noProof="0">
                <a:ln>
                  <a:noFill/>
                </a:ln>
                <a:solidFill>
                  <a:schemeClr val="tx1"/>
                </a:solidFill>
                <a:effectLst/>
                <a:uLnTx/>
                <a:uFillTx/>
              </a:rPr>
              <a:t>The special conditions will </a:t>
            </a:r>
            <a:r>
              <a:rPr kumimoji="0" lang="en-US" altLang="en-US" b="0" i="0" u="none" strike="noStrike" cap="none" spc="0" normalizeH="0" baseline="0" noProof="0" dirty="0">
                <a:ln>
                  <a:noFill/>
                </a:ln>
                <a:solidFill>
                  <a:schemeClr val="tx1"/>
                </a:solidFill>
                <a:effectLst/>
                <a:uLnTx/>
                <a:uFillTx/>
              </a:rPr>
              <a:t>provide assurance that the dewatering activities does not pull contamination from known contaminated sites. See</a:t>
            </a:r>
            <a:endParaRPr lang="en-US">
              <a:solidFill>
                <a:schemeClr val="tx1"/>
              </a:solidFill>
              <a:ea typeface="Calibri"/>
              <a:cs typeface="Calibri"/>
            </a:endParaRPr>
          </a:p>
          <a:p>
            <a:pPr marL="285750" marR="0" lvl="0" indent="-228600" defTabSz="914400" eaLnBrk="1" fontAlgn="base" hangingPunct="1">
              <a:lnSpc>
                <a:spcPct val="90000"/>
              </a:lnSpc>
              <a:spcBef>
                <a:spcPct val="20000"/>
              </a:spcBef>
              <a:spcAft>
                <a:spcPts val="600"/>
              </a:spcAft>
              <a:buClr>
                <a:srgbClr val="FFFFFF"/>
              </a:buClr>
              <a:buSzPct val="80000"/>
              <a:buFont typeface="Arial" panose="020B0604020202020204" pitchFamily="34" charset="0"/>
              <a:buChar char="•"/>
              <a:tabLst/>
              <a:defRPr/>
            </a:pPr>
            <a:r>
              <a:rPr kumimoji="0" lang="en-US" altLang="en-US" b="0" i="0" u="none" strike="noStrike" cap="none" spc="0" normalizeH="0" baseline="0" noProof="0" dirty="0">
                <a:ln>
                  <a:noFill/>
                </a:ln>
                <a:solidFill>
                  <a:schemeClr val="tx1"/>
                </a:solidFill>
                <a:effectLst/>
                <a:uLnTx/>
                <a:uFillTx/>
                <a:hlinkClick r:id="rId2">
                  <a:extLst>
                    <a:ext uri="{A12FA001-AC4F-418D-AE19-62706E023703}">
                      <ahyp:hlinkClr xmlns:ahyp="http://schemas.microsoft.com/office/drawing/2018/hyperlinkcolor" val="tx"/>
                    </a:ext>
                  </a:extLst>
                </a:hlinkClick>
              </a:rPr>
              <a:t>http://dec.alaska.gov/water/wnpspc/stormwater/edhsgp.html</a:t>
            </a:r>
            <a:r>
              <a:rPr kumimoji="0" lang="en-US" altLang="en-US" b="0" i="0" u="none" strike="noStrike" cap="none" spc="0" normalizeH="0" baseline="0" noProof="0" dirty="0">
                <a:ln>
                  <a:noFill/>
                </a:ln>
                <a:solidFill>
                  <a:schemeClr val="tx1"/>
                </a:solidFill>
                <a:effectLst/>
                <a:uLnTx/>
                <a:uFillTx/>
              </a:rPr>
              <a:t> </a:t>
            </a:r>
            <a:endParaRPr lang="en-US" altLang="en-US" b="0" i="0" u="none" strike="noStrike" cap="none" spc="0" normalizeH="0" baseline="0" noProof="0">
              <a:ln>
                <a:noFill/>
              </a:ln>
              <a:solidFill>
                <a:schemeClr val="tx1"/>
              </a:solidFill>
              <a:effectLst/>
              <a:uLnTx/>
              <a:uFillTx/>
              <a:ea typeface="Calibri"/>
              <a:cs typeface="Calibri"/>
            </a:endParaRPr>
          </a:p>
        </p:txBody>
      </p:sp>
    </p:spTree>
    <p:extLst>
      <p:ext uri="{BB962C8B-B14F-4D97-AF65-F5344CB8AC3E}">
        <p14:creationId xmlns:p14="http://schemas.microsoft.com/office/powerpoint/2010/main" val="2169374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B89141-8AC7-41EB-855F-6592CEC80F80}"/>
              </a:ext>
            </a:extLst>
          </p:cNvPr>
          <p:cNvPicPr>
            <a:picLocks noChangeAspect="1"/>
          </p:cNvPicPr>
          <p:nvPr/>
        </p:nvPicPr>
        <p:blipFill rotWithShape="1">
          <a:blip r:embed="rId2"/>
          <a:srcRect l="11177"/>
          <a:stretch/>
        </p:blipFill>
        <p:spPr>
          <a:xfrm>
            <a:off x="0" y="0"/>
            <a:ext cx="9144000" cy="6837528"/>
          </a:xfrm>
          <a:prstGeom prst="rect">
            <a:avLst/>
          </a:prstGeom>
        </p:spPr>
      </p:pic>
    </p:spTree>
    <p:extLst>
      <p:ext uri="{BB962C8B-B14F-4D97-AF65-F5344CB8AC3E}">
        <p14:creationId xmlns:p14="http://schemas.microsoft.com/office/powerpoint/2010/main" val="3360809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6" name="Rectangle 25605">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602" name="Picture 5" descr="9-30-07 233"/>
          <p:cNvPicPr>
            <a:picLocks noChangeAspect="1" noChangeArrowheads="1"/>
          </p:cNvPicPr>
          <p:nvPr/>
        </p:nvPicPr>
        <p:blipFill>
          <a:blip r:embed="rId2" cstate="print">
            <a:alphaModFix amt="35000"/>
            <a:extLst>
              <a:ext uri="{28A0092B-C50C-407E-A947-70E740481C1C}">
                <a14:useLocalDpi xmlns:a14="http://schemas.microsoft.com/office/drawing/2010/main" val="0"/>
              </a:ext>
            </a:extLst>
          </a:blip>
          <a:srcRect/>
          <a:stretch>
            <a:fill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Box 2"/>
          <p:cNvSpPr txBox="1">
            <a:spLocks noChangeArrowheads="1"/>
          </p:cNvSpPr>
          <p:nvPr/>
        </p:nvSpPr>
        <p:spPr bwMode="auto">
          <a:xfrm>
            <a:off x="628650" y="365125"/>
            <a:ext cx="7886700" cy="13255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lnSpc>
                <a:spcPct val="90000"/>
              </a:lnSpc>
              <a:spcBef>
                <a:spcPct val="0"/>
              </a:spcBef>
              <a:spcAft>
                <a:spcPts val="600"/>
              </a:spcAft>
              <a:buNone/>
            </a:pPr>
            <a:r>
              <a:rPr lang="en-US" altLang="en-US" sz="4400" b="1">
                <a:solidFill>
                  <a:srgbClr val="FFFFFF"/>
                </a:solidFill>
                <a:latin typeface="+mj-lt"/>
                <a:ea typeface="+mj-ea"/>
                <a:cs typeface="+mj-cs"/>
              </a:rPr>
              <a:t>Dewatering Notice Requirements </a:t>
            </a:r>
            <a:endParaRPr lang="en-US" altLang="en-US" sz="4400">
              <a:solidFill>
                <a:srgbClr val="FFFFFF"/>
              </a:solidFill>
              <a:latin typeface="+mj-lt"/>
              <a:ea typeface="+mj-ea"/>
              <a:cs typeface="+mj-cs"/>
            </a:endParaRPr>
          </a:p>
        </p:txBody>
      </p:sp>
      <p:sp>
        <p:nvSpPr>
          <p:cNvPr id="2" name="Rectangle 1"/>
          <p:cNvSpPr/>
          <p:nvPr/>
        </p:nvSpPr>
        <p:spPr>
          <a:xfrm>
            <a:off x="628650" y="1368425"/>
            <a:ext cx="7886700" cy="4351338"/>
          </a:xfrm>
          <a:prstGeom prst="rect">
            <a:avLst/>
          </a:prstGeom>
        </p:spPr>
        <p:txBody>
          <a:bodyPr vert="horz" lIns="91440" tIns="45720" rIns="91440" bIns="45720" rtlCol="0" anchor="t">
            <a:no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lnSpc>
                <a:spcPct val="90000"/>
              </a:lnSpc>
              <a:spcBef>
                <a:spcPct val="0"/>
              </a:spcBef>
              <a:spcAft>
                <a:spcPct val="0"/>
              </a:spcAft>
              <a:defRPr/>
            </a:pPr>
            <a:r>
              <a:rPr lang="en-US" altLang="en-US" sz="2000">
                <a:solidFill>
                  <a:srgbClr val="FFFFFF"/>
                </a:solidFill>
                <a:latin typeface="+mn-lt"/>
              </a:rPr>
              <a:t>Submit an NOI and a certified BMP Plan to receive discharge authorization, if:</a:t>
            </a:r>
            <a:endParaRPr lang="en-US" sz="2000">
              <a:cs typeface="Arial"/>
            </a:endParaRPr>
          </a:p>
          <a:p>
            <a:pPr indent="-228600" eaLnBrk="1" fontAlgn="base" hangingPunct="1">
              <a:lnSpc>
                <a:spcPct val="90000"/>
              </a:lnSpc>
              <a:spcBef>
                <a:spcPct val="0"/>
              </a:spcBef>
              <a:spcAft>
                <a:spcPct val="0"/>
              </a:spcAft>
              <a:buFont typeface="Arial" panose="020B0604020202020204" pitchFamily="34" charset="0"/>
              <a:buChar char="•"/>
              <a:defRPr/>
            </a:pPr>
            <a:endParaRPr lang="en-US" altLang="en-US" sz="2000" dirty="0">
              <a:solidFill>
                <a:srgbClr val="FFFFFF"/>
              </a:solidFill>
              <a:latin typeface="+mn-lt"/>
              <a:ea typeface="Calibri"/>
              <a:cs typeface="Calibri"/>
            </a:endParaRPr>
          </a:p>
          <a:p>
            <a:pPr lvl="1" indent="-228600" eaLnBrk="1" fontAlgn="base" hangingPunct="1">
              <a:lnSpc>
                <a:spcPct val="90000"/>
              </a:lnSpc>
              <a:spcBef>
                <a:spcPct val="0"/>
              </a:spcBef>
              <a:spcAft>
                <a:spcPct val="0"/>
              </a:spcAft>
              <a:buFont typeface="Arial" panose="020B0604020202020204" pitchFamily="34" charset="0"/>
              <a:buChar char="•"/>
              <a:defRPr/>
            </a:pPr>
            <a:r>
              <a:rPr lang="en-US" altLang="en-US" sz="2000">
                <a:solidFill>
                  <a:srgbClr val="FFFFFF"/>
                </a:solidFill>
                <a:latin typeface="+mn-lt"/>
              </a:rPr>
              <a:t>1.	You have excavation dewatering activities located within 1,500 feet of a 	permit defined “DEC-identified contaminated site,” or</a:t>
            </a:r>
            <a:endParaRPr lang="en-US" altLang="en-US" sz="2000" dirty="0">
              <a:solidFill>
                <a:srgbClr val="FFFFFF"/>
              </a:solidFill>
              <a:latin typeface="+mn-lt"/>
              <a:ea typeface="Calibri"/>
              <a:cs typeface="Calibri"/>
            </a:endParaRPr>
          </a:p>
          <a:p>
            <a:pPr lvl="1" indent="-228600" eaLnBrk="1" fontAlgn="base" hangingPunct="1">
              <a:lnSpc>
                <a:spcPct val="90000"/>
              </a:lnSpc>
              <a:spcBef>
                <a:spcPct val="0"/>
              </a:spcBef>
              <a:spcAft>
                <a:spcPct val="0"/>
              </a:spcAft>
              <a:buFont typeface="Arial" panose="020B0604020202020204" pitchFamily="34" charset="0"/>
              <a:buChar char="•"/>
              <a:defRPr/>
            </a:pPr>
            <a:r>
              <a:rPr lang="en-US" altLang="en-US" sz="2000" dirty="0">
                <a:solidFill>
                  <a:srgbClr val="FFFFFF"/>
                </a:solidFill>
                <a:latin typeface="+mn-lt"/>
              </a:rPr>
              <a:t>2.	You have excavation dewatering activities located within 1,500 feet of a 	“contaminated groundwater plume” identified by Contaminated Sites, or You have excavation dewatering discharge to waters of the U.S. not 	covered by the Construction General Permit</a:t>
            </a:r>
            <a:endParaRPr lang="en-US" altLang="en-US" sz="2000">
              <a:solidFill>
                <a:srgbClr val="FFFFFF"/>
              </a:solidFill>
              <a:latin typeface="+mn-lt"/>
              <a:ea typeface="Calibri"/>
              <a:cs typeface="Calibri"/>
            </a:endParaRPr>
          </a:p>
          <a:p>
            <a:pPr eaLnBrk="1" fontAlgn="base" hangingPunct="1">
              <a:lnSpc>
                <a:spcPct val="90000"/>
              </a:lnSpc>
              <a:spcBef>
                <a:spcPct val="20000"/>
              </a:spcBef>
              <a:spcAft>
                <a:spcPts val="600"/>
              </a:spcAft>
              <a:buClr>
                <a:srgbClr val="FFFFFF"/>
              </a:buClr>
              <a:buSzPct val="80000"/>
              <a:defRPr/>
            </a:pPr>
            <a:endParaRPr lang="en-US" altLang="en-US" sz="2000" dirty="0">
              <a:solidFill>
                <a:srgbClr val="FFFFFF"/>
              </a:solidFill>
              <a:latin typeface="+mn-lt"/>
              <a:ea typeface="Calibri"/>
              <a:cs typeface="Calibri"/>
            </a:endParaRPr>
          </a:p>
          <a:p>
            <a:pPr>
              <a:lnSpc>
                <a:spcPct val="90000"/>
              </a:lnSpc>
              <a:spcBef>
                <a:spcPct val="20000"/>
              </a:spcBef>
              <a:spcAft>
                <a:spcPts val="600"/>
              </a:spcAft>
              <a:defRPr/>
            </a:pPr>
            <a:r>
              <a:rPr lang="en-US" altLang="en-US" sz="2000">
                <a:solidFill>
                  <a:srgbClr val="FFFFFF"/>
                </a:solidFill>
                <a:latin typeface="+mn-lt"/>
              </a:rPr>
              <a:t>If answers to 1, 2, and 3 is No: </a:t>
            </a:r>
            <a:endParaRPr lang="en-US" altLang="en-US" sz="2000">
              <a:solidFill>
                <a:srgbClr val="FFFFFF"/>
              </a:solidFill>
              <a:latin typeface="+mn-lt"/>
              <a:ea typeface="Calibri"/>
              <a:cs typeface="Calibri"/>
            </a:endParaRPr>
          </a:p>
          <a:p>
            <a:pPr>
              <a:lnSpc>
                <a:spcPct val="90000"/>
              </a:lnSpc>
              <a:spcBef>
                <a:spcPct val="20000"/>
              </a:spcBef>
              <a:spcAft>
                <a:spcPts val="600"/>
              </a:spcAft>
              <a:buClr>
                <a:srgbClr val="FFFFFF"/>
              </a:buClr>
              <a:buSzPct val="80000"/>
              <a:defRPr/>
            </a:pPr>
            <a:r>
              <a:rPr lang="en-US" altLang="en-US" sz="2000" dirty="0">
                <a:solidFill>
                  <a:srgbClr val="FFFFFF"/>
                </a:solidFill>
                <a:latin typeface="+mn-lt"/>
              </a:rPr>
              <a:t>Then no NOI Submittal is required. Projects not requiring an NOI still must comply with the conditions of the Excavation Dewatering General Permit. Dewatering discharge to the land is authorized in accordance to Part 4.0, Control Measures; Part 5.0, Monitoring Requirements; and Part 6.0, Reporting and Recordkeeping of the Excavation Dewatering General Permit.</a:t>
            </a:r>
            <a:endParaRPr lang="en-US" sz="2000">
              <a:cs typeface="Arial" charset="0"/>
            </a:endParaRPr>
          </a:p>
          <a:p>
            <a:pPr lvl="1" indent="-228600" eaLnBrk="1" fontAlgn="base" hangingPunct="1">
              <a:lnSpc>
                <a:spcPct val="90000"/>
              </a:lnSpc>
              <a:spcBef>
                <a:spcPct val="0"/>
              </a:spcBef>
              <a:spcAft>
                <a:spcPct val="0"/>
              </a:spcAft>
              <a:buFont typeface="Arial" panose="020B0604020202020204" pitchFamily="34" charset="0"/>
              <a:buChar char="•"/>
              <a:defRPr/>
            </a:pPr>
            <a:endParaRPr lang="en-US" altLang="en-US" sz="2000" dirty="0">
              <a:solidFill>
                <a:srgbClr val="FFFFFF"/>
              </a:solidFill>
              <a:latin typeface="+mn-lt"/>
              <a:ea typeface="Calibri"/>
              <a:cs typeface="Calibri"/>
            </a:endParaRPr>
          </a:p>
        </p:txBody>
      </p:sp>
      <p:sp>
        <p:nvSpPr>
          <p:cNvPr id="25603" name="Rectangle 1"/>
          <p:cNvSpPr>
            <a:spLocks noChangeArrowheads="1"/>
          </p:cNvSpPr>
          <p:nvPr/>
        </p:nvSpPr>
        <p:spPr bwMode="auto">
          <a:xfrm>
            <a:off x="0" y="114300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endParaRPr lang="en-US" altLang="en-US" sz="2400">
              <a:solidFill>
                <a:prstClr val="whit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7154327"/>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SCN3289"/>
          <p:cNvPicPr>
            <a:picLocks noChangeAspect="1" noChangeArrowheads="1"/>
          </p:cNvPicPr>
          <p:nvPr/>
        </p:nvPicPr>
        <p:blipFill>
          <a:blip r:embed="rId3" cstate="email">
            <a:lum bright="-28000" contrast="24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7651" name="Text Box 3"/>
          <p:cNvSpPr txBox="1">
            <a:spLocks noChangeArrowheads="1"/>
          </p:cNvSpPr>
          <p:nvPr/>
        </p:nvSpPr>
        <p:spPr bwMode="auto">
          <a:xfrm>
            <a:off x="4210050" y="6064250"/>
            <a:ext cx="4705350" cy="641350"/>
          </a:xfrm>
          <a:prstGeom prst="rect">
            <a:avLst/>
          </a:prstGeom>
          <a:noFill/>
          <a:ln w="38100">
            <a:noFill/>
            <a:miter lim="800000"/>
            <a:headEnd/>
            <a:tailEnd/>
          </a:ln>
        </p:spPr>
        <p:txBody>
          <a:bodyPr wrap="none">
            <a:spAutoFit/>
          </a:bodyPr>
          <a:lstStyle/>
          <a:p>
            <a:r>
              <a:rPr lang="en-US" sz="3600"/>
              <a:t>Water Quality Standards</a:t>
            </a:r>
          </a:p>
        </p:txBody>
      </p:sp>
      <p:sp>
        <p:nvSpPr>
          <p:cNvPr id="27653" name="Text Box 5"/>
          <p:cNvSpPr txBox="1">
            <a:spLocks noChangeArrowheads="1"/>
          </p:cNvSpPr>
          <p:nvPr/>
        </p:nvSpPr>
        <p:spPr bwMode="auto">
          <a:xfrm>
            <a:off x="288099" y="6200259"/>
            <a:ext cx="1981200" cy="369332"/>
          </a:xfrm>
          <a:prstGeom prst="rect">
            <a:avLst/>
          </a:prstGeom>
          <a:solidFill>
            <a:schemeClr val="bg1"/>
          </a:solidFill>
          <a:ln w="38100">
            <a:solidFill>
              <a:schemeClr val="tx1"/>
            </a:solidFill>
            <a:miter lim="800000"/>
            <a:headEnd/>
            <a:tailEnd/>
          </a:ln>
        </p:spPr>
        <p:txBody>
          <a:bodyPr wrap="square">
            <a:spAutoFit/>
          </a:bodyPr>
          <a:lstStyle/>
          <a:p>
            <a:r>
              <a:rPr lang="en-US" dirty="0"/>
              <a:t>CGP Part 3.0 Pg. 20</a:t>
            </a:r>
          </a:p>
        </p:txBody>
      </p:sp>
      <p:sp>
        <p:nvSpPr>
          <p:cNvPr id="7" name="Rectangle 6"/>
          <p:cNvSpPr/>
          <p:nvPr/>
        </p:nvSpPr>
        <p:spPr>
          <a:xfrm>
            <a:off x="0" y="0"/>
            <a:ext cx="8991600" cy="3354765"/>
          </a:xfrm>
          <a:prstGeom prst="rect">
            <a:avLst/>
          </a:prstGeom>
        </p:spPr>
        <p:txBody>
          <a:bodyPr wrap="square" lIns="91440" tIns="45720" rIns="91440" bIns="45720" anchor="t">
            <a:spAutoFit/>
          </a:bodyPr>
          <a:lstStyle/>
          <a:p>
            <a:r>
              <a:rPr lang="en-US" sz="3200" b="1">
                <a:effectLst>
                  <a:outerShdw blurRad="38100" dist="38100" dir="2700000" algn="tl">
                    <a:srgbClr val="000000">
                      <a:alpha val="43137"/>
                    </a:srgbClr>
                  </a:outerShdw>
                </a:effectLst>
              </a:rPr>
              <a:t>COMPLIANCE WITH WATER QUALITY STANDARDS</a:t>
            </a:r>
            <a:endParaRPr lang="en-US" sz="3200" b="1">
              <a:effectLst>
                <a:outerShdw blurRad="38100" dist="38100" dir="2700000" algn="tl">
                  <a:srgbClr val="000000">
                    <a:alpha val="43137"/>
                  </a:srgbClr>
                </a:outerShdw>
              </a:effectLst>
              <a:ea typeface="Calibri"/>
              <a:cs typeface="Calibri"/>
            </a:endParaRPr>
          </a:p>
          <a:p>
            <a:endParaRPr lang="en-US" sz="3600" b="1"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3.1.1 A permittee must select, install, implement and maintain control measures that minimize pollutants in the discharge as necessary to meet water quality standards (18 AAC 70). A permittee must comply with all permit conditions with respect to installation and maintenance of control measures, inspections, monitoring (if necessary), corrective actions, reporting and recordkeeping.</a:t>
            </a:r>
          </a:p>
        </p:txBody>
      </p:sp>
      <p:pic>
        <p:nvPicPr>
          <p:cNvPr id="9" name="Picture 8" descr="DEC Logo 1"/>
          <p:cNvPicPr/>
          <p:nvPr/>
        </p:nvPicPr>
        <p:blipFill>
          <a:blip r:embed="rId4" cstate="print"/>
          <a:srcRect/>
          <a:stretch>
            <a:fillRect/>
          </a:stretch>
        </p:blipFill>
        <p:spPr bwMode="auto">
          <a:xfrm>
            <a:off x="8024812" y="5117544"/>
            <a:ext cx="890588" cy="890588"/>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BUFFALO-1\share\pictures\My Pictures\Alaska\4-7-08 17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9538" y="-387"/>
            <a:ext cx="9253538" cy="6940937"/>
          </a:xfrm>
          <a:prstGeom prst="rect">
            <a:avLst/>
          </a:prstGeom>
          <a:noFill/>
          <a:effectLst>
            <a:innerShdw blurRad="114300">
              <a:prstClr val="black"/>
            </a:innerShdw>
          </a:effectLst>
        </p:spPr>
      </p:pic>
      <p:sp>
        <p:nvSpPr>
          <p:cNvPr id="61442" name="Rectangle 2"/>
          <p:cNvSpPr>
            <a:spLocks noGrp="1" noChangeArrowheads="1"/>
          </p:cNvSpPr>
          <p:nvPr>
            <p:ph type="title"/>
          </p:nvPr>
        </p:nvSpPr>
        <p:spPr>
          <a:xfrm>
            <a:off x="1905000" y="304800"/>
            <a:ext cx="7239000" cy="1143000"/>
          </a:xfrm>
        </p:spPr>
        <p:txBody>
          <a:bodyPr>
            <a:normAutofit fontScale="90000"/>
          </a:bodyPr>
          <a:lstStyle/>
          <a:p>
            <a:r>
              <a:rPr lang="en-US" dirty="0">
                <a:effectLst>
                  <a:outerShdw blurRad="38100" dist="38100" dir="2700000" algn="tl">
                    <a:srgbClr val="000000">
                      <a:alpha val="43137"/>
                    </a:srgbClr>
                  </a:outerShdw>
                </a:effectLst>
              </a:rPr>
              <a:t>Alaska Water Quality Standards</a:t>
            </a:r>
          </a:p>
        </p:txBody>
      </p:sp>
      <p:sp>
        <p:nvSpPr>
          <p:cNvPr id="61443" name="Rectangle 3"/>
          <p:cNvSpPr>
            <a:spLocks noGrp="1" noChangeArrowheads="1"/>
          </p:cNvSpPr>
          <p:nvPr>
            <p:ph type="body" idx="1"/>
          </p:nvPr>
        </p:nvSpPr>
        <p:spPr>
          <a:xfrm>
            <a:off x="0" y="3886201"/>
            <a:ext cx="9144000" cy="2590799"/>
          </a:xfrm>
        </p:spPr>
        <p:txBody>
          <a:bodyPr>
            <a:noAutofit/>
          </a:bodyPr>
          <a:lstStyle/>
          <a:p>
            <a:r>
              <a:rPr lang="en-US" sz="2800" dirty="0"/>
              <a:t>Found in Regulation at 18 AAC 70</a:t>
            </a:r>
          </a:p>
          <a:p>
            <a:pPr lvl="1"/>
            <a:r>
              <a:rPr lang="en-US" dirty="0"/>
              <a:t>Link to regulations http://www.dec.state.ak.us/regulations/index.htm</a:t>
            </a:r>
          </a:p>
          <a:p>
            <a:r>
              <a:rPr lang="en-US" sz="2800" dirty="0"/>
              <a:t>Standards may vary for freshwater and marine waters</a:t>
            </a:r>
          </a:p>
          <a:p>
            <a:r>
              <a:rPr lang="en-US" sz="2800" dirty="0"/>
              <a:t>Unless a ‘use’ has been removed for a specific water body, the most stringent standard for all uses will apply</a:t>
            </a:r>
          </a:p>
        </p:txBody>
      </p:sp>
      <p:pic>
        <p:nvPicPr>
          <p:cNvPr id="588804" name="Picture 4" descr="http://www.theus50.com/images/state-seals/alaska-seal.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50" y="152400"/>
            <a:ext cx="1847850" cy="1752600"/>
          </a:xfrm>
          <a:prstGeom prst="rect">
            <a:avLst/>
          </a:prstGeom>
          <a:noFill/>
          <a:effectLst>
            <a:innerShdw blurRad="114300">
              <a:prstClr val="black"/>
            </a:innerShdw>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lum bright="-15000"/>
          </a:blip>
          <a:stretch>
            <a:fillRect/>
          </a:stretch>
        </p:blipFill>
        <p:spPr>
          <a:xfrm>
            <a:off x="0" y="0"/>
            <a:ext cx="9144000" cy="6858000"/>
          </a:xfrm>
          <a:prstGeom prst="rect">
            <a:avLst/>
          </a:prstGeom>
        </p:spPr>
      </p:pic>
      <p:sp>
        <p:nvSpPr>
          <p:cNvPr id="3" name="Subtitle 2"/>
          <p:cNvSpPr>
            <a:spLocks noGrp="1"/>
          </p:cNvSpPr>
          <p:nvPr>
            <p:ph type="subTitle" idx="1"/>
          </p:nvPr>
        </p:nvSpPr>
        <p:spPr>
          <a:xfrm>
            <a:off x="266700" y="1828800"/>
            <a:ext cx="8610600" cy="4648200"/>
          </a:xfrm>
        </p:spPr>
        <p:txBody>
          <a:bodyPr>
            <a:normAutofit/>
          </a:bodyPr>
          <a:lstStyle/>
          <a:p>
            <a:pPr marL="457200" indent="-457200" algn="l">
              <a:buFont typeface="Arial" panose="020B0604020202020204" pitchFamily="34" charset="0"/>
              <a:buChar char="•"/>
            </a:pPr>
            <a:r>
              <a:rPr lang="en-US" sz="2800" dirty="0"/>
              <a:t>Also know as Category 5 waters that are too polluted to meet ADEC water quality standards.</a:t>
            </a:r>
          </a:p>
          <a:p>
            <a:pPr marL="457200" indent="-457200" algn="l">
              <a:buFont typeface="Arial" panose="020B0604020202020204" pitchFamily="34" charset="0"/>
              <a:buChar char="•"/>
            </a:pPr>
            <a:r>
              <a:rPr lang="en-US" sz="2800" dirty="0"/>
              <a:t>Alaska is required under the federal Clean Water Act to list impaired waters and to take action to restore them. </a:t>
            </a:r>
          </a:p>
          <a:p>
            <a:pPr marL="457200" indent="-457200" algn="l">
              <a:buFont typeface="Arial" panose="020B0604020202020204" pitchFamily="34" charset="0"/>
              <a:buChar char="•"/>
            </a:pPr>
            <a:r>
              <a:rPr lang="en-US" sz="2800" dirty="0"/>
              <a:t>Prevent exposing </a:t>
            </a:r>
            <a:r>
              <a:rPr lang="en-US" sz="2800" dirty="0" err="1"/>
              <a:t>stormwater</a:t>
            </a:r>
            <a:r>
              <a:rPr lang="en-US" sz="2800" dirty="0"/>
              <a:t> to pollutants for which the waterbody is impaired.</a:t>
            </a:r>
          </a:p>
          <a:p>
            <a:pPr marL="457200" indent="-457200" algn="l">
              <a:buFont typeface="Arial" panose="020B0604020202020204" pitchFamily="34" charset="0"/>
              <a:buChar char="•"/>
            </a:pPr>
            <a:r>
              <a:rPr lang="en-US" sz="2800" dirty="0"/>
              <a:t>Types of pollutants: nutrients, sediment, bacteria, metals.</a:t>
            </a:r>
          </a:p>
          <a:p>
            <a:pPr marL="457200" indent="-457200" algn="l">
              <a:buFont typeface="Arial" panose="020B0604020202020204" pitchFamily="34" charset="0"/>
              <a:buChar char="•"/>
            </a:pPr>
            <a:r>
              <a:rPr lang="en-US" sz="2800" dirty="0"/>
              <a:t>Retain documentation of efforts in the SWPPP.</a:t>
            </a:r>
          </a:p>
          <a:p>
            <a:pPr algn="l"/>
            <a:endParaRPr lang="en-US" dirty="0"/>
          </a:p>
          <a:p>
            <a:pPr algn="l"/>
            <a:endParaRPr lang="en-US" dirty="0"/>
          </a:p>
        </p:txBody>
      </p:sp>
      <p:sp>
        <p:nvSpPr>
          <p:cNvPr id="2" name="Title 1"/>
          <p:cNvSpPr>
            <a:spLocks noGrp="1"/>
          </p:cNvSpPr>
          <p:nvPr>
            <p:ph type="ctrTitle"/>
          </p:nvPr>
        </p:nvSpPr>
        <p:spPr>
          <a:xfrm>
            <a:off x="685800" y="533400"/>
            <a:ext cx="7772400" cy="1470025"/>
          </a:xfrm>
        </p:spPr>
        <p:txBody>
          <a:bodyPr>
            <a:normAutofit fontScale="90000"/>
          </a:bodyPr>
          <a:lstStyle/>
          <a:p>
            <a:r>
              <a:rPr lang="en-US" dirty="0">
                <a:solidFill>
                  <a:schemeClr val="bg1"/>
                </a:solidFill>
              </a:rPr>
              <a:t>CGP Discharges </a:t>
            </a:r>
            <a:br>
              <a:rPr lang="en-US" dirty="0">
                <a:solidFill>
                  <a:schemeClr val="bg1"/>
                </a:solidFill>
              </a:rPr>
            </a:br>
            <a:r>
              <a:rPr lang="en-US" dirty="0">
                <a:solidFill>
                  <a:schemeClr val="bg1"/>
                </a:solidFill>
              </a:rPr>
              <a:t> 303(d) or TMDL Waterbodies </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3572953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UFFALO-1\share\pictures\grey hp\My Pictures\AK JNU 5-28-08\5-29-08 061.jpg"/>
          <p:cNvPicPr>
            <a:picLocks noChangeAspect="1" noChangeArrowheads="1"/>
          </p:cNvPicPr>
          <p:nvPr/>
        </p:nvPicPr>
        <p:blipFill>
          <a:blip r:embed="rId2" cstate="email">
            <a:lum bright="15000" contrast="11000"/>
            <a:extLst>
              <a:ext uri="{28A0092B-C50C-407E-A947-70E740481C1C}">
                <a14:useLocalDpi xmlns:a14="http://schemas.microsoft.com/office/drawing/2010/main"/>
              </a:ext>
            </a:extLst>
          </a:blip>
          <a:srcRect/>
          <a:stretch>
            <a:fillRect/>
          </a:stretch>
        </p:blipFill>
        <p:spPr bwMode="auto">
          <a:xfrm>
            <a:off x="-109538" y="0"/>
            <a:ext cx="9253538" cy="6940937"/>
          </a:xfrm>
          <a:prstGeom prst="rect">
            <a:avLst/>
          </a:prstGeom>
          <a:noFill/>
          <a:effectLst>
            <a:innerShdw blurRad="114300">
              <a:prstClr val="black"/>
            </a:innerShdw>
          </a:effectLst>
        </p:spPr>
      </p:pic>
      <p:sp>
        <p:nvSpPr>
          <p:cNvPr id="27651" name="Rectangle 3"/>
          <p:cNvSpPr>
            <a:spLocks noGrp="1" noChangeArrowheads="1"/>
          </p:cNvSpPr>
          <p:nvPr>
            <p:ph type="body" idx="1"/>
          </p:nvPr>
        </p:nvSpPr>
        <p:spPr>
          <a:xfrm>
            <a:off x="0" y="304800"/>
            <a:ext cx="8915400" cy="2971799"/>
          </a:xfrm>
        </p:spPr>
        <p:txBody>
          <a:bodyPr>
            <a:normAutofit/>
          </a:bodyPr>
          <a:lstStyle/>
          <a:p>
            <a:pPr>
              <a:lnSpc>
                <a:spcPct val="90000"/>
              </a:lnSpc>
            </a:pPr>
            <a:r>
              <a:rPr lang="en-US" dirty="0">
                <a:solidFill>
                  <a:schemeClr val="bg1"/>
                </a:solidFill>
              </a:rPr>
              <a:t>Freshwater Turbidity Standard</a:t>
            </a:r>
          </a:p>
          <a:p>
            <a:pPr lvl="1">
              <a:lnSpc>
                <a:spcPct val="90000"/>
              </a:lnSpc>
            </a:pPr>
            <a:r>
              <a:rPr lang="en-US" sz="2400" dirty="0">
                <a:solidFill>
                  <a:schemeClr val="bg1"/>
                </a:solidFill>
              </a:rPr>
              <a:t>Can exceed background concentration by 5 NTU if background between 0 and 50 NTU</a:t>
            </a:r>
          </a:p>
          <a:p>
            <a:pPr lvl="1">
              <a:lnSpc>
                <a:spcPct val="90000"/>
              </a:lnSpc>
            </a:pPr>
            <a:r>
              <a:rPr lang="en-US" sz="2400" dirty="0">
                <a:solidFill>
                  <a:schemeClr val="bg1"/>
                </a:solidFill>
              </a:rPr>
              <a:t>Can exceed background concentration by 10% of background when concentration is between 50 and 250 NTU</a:t>
            </a:r>
          </a:p>
          <a:p>
            <a:pPr lvl="1">
              <a:lnSpc>
                <a:spcPct val="90000"/>
              </a:lnSpc>
            </a:pPr>
            <a:r>
              <a:rPr lang="en-US" sz="2400" dirty="0">
                <a:solidFill>
                  <a:schemeClr val="bg1"/>
                </a:solidFill>
              </a:rPr>
              <a:t>Discharges to waters with background concentrations greater than 250 NTU can not be greater than 25 NTU over background</a:t>
            </a:r>
          </a:p>
        </p:txBody>
      </p:sp>
      <p:sp>
        <p:nvSpPr>
          <p:cNvPr id="4" name="TextBox 3"/>
          <p:cNvSpPr txBox="1"/>
          <p:nvPr/>
        </p:nvSpPr>
        <p:spPr>
          <a:xfrm>
            <a:off x="5105400" y="5867400"/>
            <a:ext cx="3798219" cy="646331"/>
          </a:xfrm>
          <a:prstGeom prst="rect">
            <a:avLst/>
          </a:prstGeom>
          <a:noFill/>
        </p:spPr>
        <p:txBody>
          <a:bodyPr wrap="none" rtlCol="0">
            <a:spAutoFit/>
          </a:bodyPr>
          <a:lstStyle/>
          <a:p>
            <a:r>
              <a:rPr lang="en-US" sz="3600" dirty="0">
                <a:solidFill>
                  <a:schemeClr val="bg1"/>
                </a:solidFill>
              </a:rPr>
              <a:t>Discharge Standard</a:t>
            </a:r>
          </a:p>
        </p:txBody>
      </p:sp>
      <p:pic>
        <p:nvPicPr>
          <p:cNvPr id="7" name="Picture 6" descr="DEC Logo 1"/>
          <p:cNvPicPr/>
          <p:nvPr/>
        </p:nvPicPr>
        <p:blipFill>
          <a:blip r:embed="rId3" cstate="print"/>
          <a:srcRect/>
          <a:stretch>
            <a:fillRect/>
          </a:stretch>
        </p:blipFill>
        <p:spPr bwMode="auto">
          <a:xfrm>
            <a:off x="152400" y="5967412"/>
            <a:ext cx="890588" cy="890588"/>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BUFFALO-1\share\pictures\grey hp\My Pictures\AK JNU 5-28-08\5-29-08 086.jpg"/>
          <p:cNvPicPr>
            <a:picLocks noChangeAspect="1" noChangeArrowheads="1"/>
          </p:cNvPicPr>
          <p:nvPr/>
        </p:nvPicPr>
        <p:blipFill>
          <a:blip r:embed="rId2" cstate="email">
            <a:lum bright="-3000" contrast="7000"/>
            <a:extLst>
              <a:ext uri="{28A0092B-C50C-407E-A947-70E740481C1C}">
                <a14:useLocalDpi xmlns:a14="http://schemas.microsoft.com/office/drawing/2010/main"/>
              </a:ext>
            </a:extLst>
          </a:blip>
          <a:srcRect/>
          <a:stretch>
            <a:fillRect/>
          </a:stretch>
        </p:blipFill>
        <p:spPr bwMode="auto">
          <a:xfrm>
            <a:off x="-219076" y="-165100"/>
            <a:ext cx="9363076" cy="7023100"/>
          </a:xfrm>
          <a:prstGeom prst="rect">
            <a:avLst/>
          </a:prstGeom>
          <a:noFill/>
        </p:spPr>
      </p:pic>
      <p:sp>
        <p:nvSpPr>
          <p:cNvPr id="29699" name="Rectangle 3"/>
          <p:cNvSpPr>
            <a:spLocks noGrp="1" noChangeArrowheads="1"/>
          </p:cNvSpPr>
          <p:nvPr>
            <p:ph type="body" idx="1"/>
          </p:nvPr>
        </p:nvSpPr>
        <p:spPr>
          <a:xfrm>
            <a:off x="-228600" y="1066800"/>
            <a:ext cx="9372600" cy="2743200"/>
          </a:xfrm>
          <a:solidFill>
            <a:schemeClr val="tx1">
              <a:alpha val="39000"/>
            </a:schemeClr>
          </a:solidFill>
        </p:spPr>
        <p:txBody>
          <a:bodyPr>
            <a:noAutofit/>
          </a:bodyPr>
          <a:lstStyle/>
          <a:p>
            <a:pPr lvl="1">
              <a:buFont typeface="Arial" pitchFamily="34" charset="0"/>
              <a:buChar char="•"/>
            </a:pPr>
            <a:r>
              <a:rPr lang="en-US" sz="3200" dirty="0">
                <a:solidFill>
                  <a:srgbClr val="0D086E"/>
                </a:solidFill>
              </a:rPr>
              <a:t>Water bodies designated for all uses should not receive discharges that exceed 25 NTU</a:t>
            </a:r>
          </a:p>
          <a:p>
            <a:pPr lvl="1">
              <a:buFont typeface="Arial" pitchFamily="34" charset="0"/>
              <a:buChar char="•"/>
            </a:pPr>
            <a:r>
              <a:rPr lang="en-US" sz="3200" dirty="0">
                <a:solidFill>
                  <a:srgbClr val="0D086E"/>
                </a:solidFill>
              </a:rPr>
              <a:t>A second method in waters such as the mouth of glacial river is use of secchi disk – do not reduce depth of visibility of disk by greater than 10%</a:t>
            </a:r>
          </a:p>
        </p:txBody>
      </p:sp>
      <p:sp>
        <p:nvSpPr>
          <p:cNvPr id="5" name="TextBox 4"/>
          <p:cNvSpPr txBox="1"/>
          <p:nvPr/>
        </p:nvSpPr>
        <p:spPr>
          <a:xfrm>
            <a:off x="15544" y="130314"/>
            <a:ext cx="7985456" cy="707886"/>
          </a:xfrm>
          <a:prstGeom prst="rect">
            <a:avLst/>
          </a:prstGeom>
          <a:noFill/>
        </p:spPr>
        <p:txBody>
          <a:bodyPr wrap="none" rtlCol="0">
            <a:spAutoFit/>
          </a:bodyPr>
          <a:lstStyle/>
          <a:p>
            <a:r>
              <a:rPr lang="en-US" sz="4000" b="1" dirty="0">
                <a:solidFill>
                  <a:srgbClr val="0D086E"/>
                </a:solidFill>
                <a:effectLst>
                  <a:outerShdw blurRad="38100" dist="38100" dir="2700000" algn="tl">
                    <a:srgbClr val="000000">
                      <a:alpha val="43137"/>
                    </a:srgbClr>
                  </a:outerShdw>
                </a:effectLst>
              </a:rPr>
              <a:t>Marine Discharge Turbidity Standard</a:t>
            </a:r>
          </a:p>
        </p:txBody>
      </p:sp>
      <p:sp>
        <p:nvSpPr>
          <p:cNvPr id="9" name="TextBox 8"/>
          <p:cNvSpPr txBox="1"/>
          <p:nvPr/>
        </p:nvSpPr>
        <p:spPr>
          <a:xfrm>
            <a:off x="7848600" y="6324600"/>
            <a:ext cx="1089016" cy="369332"/>
          </a:xfrm>
          <a:prstGeom prst="rect">
            <a:avLst/>
          </a:prstGeom>
          <a:noFill/>
        </p:spPr>
        <p:txBody>
          <a:bodyPr wrap="none" rtlCol="0">
            <a:spAutoFit/>
          </a:bodyPr>
          <a:lstStyle/>
          <a:p>
            <a:r>
              <a:rPr lang="en-US" dirty="0" err="1"/>
              <a:t>Taku</a:t>
            </a:r>
            <a:r>
              <a:rPr lang="en-US" dirty="0"/>
              <a:t> Inlet</a:t>
            </a:r>
          </a:p>
        </p:txBody>
      </p:sp>
      <p:pic>
        <p:nvPicPr>
          <p:cNvPr id="7" name="Picture 6" descr="DEC Logo 1"/>
          <p:cNvPicPr/>
          <p:nvPr/>
        </p:nvPicPr>
        <p:blipFill>
          <a:blip r:embed="rId3" cstate="print"/>
          <a:srcRect/>
          <a:stretch>
            <a:fillRect/>
          </a:stretch>
        </p:blipFill>
        <p:spPr bwMode="auto">
          <a:xfrm>
            <a:off x="8063887" y="105353"/>
            <a:ext cx="890588" cy="8905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9">
                                            <p:bg/>
                                          </p:spTgt>
                                        </p:tgtEl>
                                        <p:attrNameLst>
                                          <p:attrName>style.visibility</p:attrName>
                                        </p:attrNameLst>
                                      </p:cBhvr>
                                      <p:to>
                                        <p:strVal val="visible"/>
                                      </p:to>
                                    </p:set>
                                    <p:animEffect transition="in" filter="fade">
                                      <p:cBhvr>
                                        <p:cTn id="7" dur="2000"/>
                                        <p:tgtEl>
                                          <p:spTgt spid="29699">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699">
                                            <p:txEl>
                                              <p:pRg st="0" end="0"/>
                                            </p:txEl>
                                          </p:spTgt>
                                        </p:tgtEl>
                                        <p:attrNameLst>
                                          <p:attrName>style.visibility</p:attrName>
                                        </p:attrNameLst>
                                      </p:cBhvr>
                                      <p:to>
                                        <p:strVal val="visible"/>
                                      </p:to>
                                    </p:set>
                                    <p:animEffect transition="in" filter="fade">
                                      <p:cBhvr>
                                        <p:cTn id="10" dur="2000"/>
                                        <p:tgtEl>
                                          <p:spTgt spid="29699">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699">
                                            <p:txEl>
                                              <p:pRg st="1" end="1"/>
                                            </p:txEl>
                                          </p:spTgt>
                                        </p:tgtEl>
                                        <p:attrNameLst>
                                          <p:attrName>style.visibility</p:attrName>
                                        </p:attrNameLst>
                                      </p:cBhvr>
                                      <p:to>
                                        <p:strVal val="visible"/>
                                      </p:to>
                                    </p:set>
                                    <p:animEffect transition="in" filter="fade">
                                      <p:cBhvr>
                                        <p:cTn id="13" dur="2000"/>
                                        <p:tgtEl>
                                          <p:spTgt spid="296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lex\Pictures\best\2008 University Ave 16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effectLst>
            <a:innerShdw blurRad="114300">
              <a:prstClr val="black"/>
            </a:innerShdw>
          </a:effectLst>
        </p:spPr>
      </p:pic>
      <p:sp>
        <p:nvSpPr>
          <p:cNvPr id="28675" name="Text Box 5"/>
          <p:cNvSpPr txBox="1">
            <a:spLocks noChangeArrowheads="1"/>
          </p:cNvSpPr>
          <p:nvPr/>
        </p:nvSpPr>
        <p:spPr bwMode="auto">
          <a:xfrm>
            <a:off x="328695" y="5810250"/>
            <a:ext cx="4548105" cy="923330"/>
          </a:xfrm>
          <a:prstGeom prst="rect">
            <a:avLst/>
          </a:prstGeom>
          <a:noFill/>
          <a:ln w="38100">
            <a:noFill/>
            <a:miter lim="800000"/>
            <a:headEnd/>
            <a:tailEnd/>
          </a:ln>
        </p:spPr>
        <p:txBody>
          <a:bodyPr wrap="none">
            <a:spAutoFit/>
          </a:bodyPr>
          <a:lstStyle/>
          <a:p>
            <a:pPr algn="ctr"/>
            <a:r>
              <a:rPr lang="en-US" sz="5400" b="1" dirty="0">
                <a:effectLst>
                  <a:outerShdw blurRad="38100" dist="38100" dir="2700000" algn="tl">
                    <a:srgbClr val="000000">
                      <a:alpha val="43137"/>
                    </a:srgbClr>
                  </a:outerShdw>
                </a:effectLst>
              </a:rPr>
              <a:t>Is this familiar?</a:t>
            </a:r>
          </a:p>
        </p:txBody>
      </p:sp>
      <p:sp>
        <p:nvSpPr>
          <p:cNvPr id="7" name="TextBox 6"/>
          <p:cNvSpPr txBox="1"/>
          <p:nvPr/>
        </p:nvSpPr>
        <p:spPr>
          <a:xfrm>
            <a:off x="7993788" y="6412468"/>
            <a:ext cx="1074012" cy="369332"/>
          </a:xfrm>
          <a:prstGeom prst="rect">
            <a:avLst/>
          </a:prstGeom>
          <a:noFill/>
        </p:spPr>
        <p:txBody>
          <a:bodyPr wrap="none" rtlCol="0">
            <a:spAutoFit/>
          </a:bodyPr>
          <a:lstStyle/>
          <a:p>
            <a:r>
              <a:rPr lang="en-US" dirty="0"/>
              <a:t>Fairbanks</a:t>
            </a:r>
          </a:p>
        </p:txBody>
      </p:sp>
      <p:sp>
        <p:nvSpPr>
          <p:cNvPr id="6" name="Text Box 6"/>
          <p:cNvSpPr txBox="1">
            <a:spLocks noChangeArrowheads="1"/>
          </p:cNvSpPr>
          <p:nvPr/>
        </p:nvSpPr>
        <p:spPr bwMode="auto">
          <a:xfrm>
            <a:off x="0" y="533400"/>
            <a:ext cx="9144000" cy="2117725"/>
          </a:xfrm>
          <a:prstGeom prst="rect">
            <a:avLst/>
          </a:prstGeom>
          <a:solidFill>
            <a:schemeClr val="bg1">
              <a:alpha val="57000"/>
            </a:schemeClr>
          </a:solidFill>
          <a:ln w="38100">
            <a:noFill/>
            <a:miter lim="800000"/>
            <a:headEnd/>
            <a:tailEnd/>
          </a:ln>
        </p:spPr>
        <p:txBody>
          <a:bodyPr wrap="square">
            <a:spAutoFit/>
          </a:bodyPr>
          <a:lstStyle/>
          <a:p>
            <a:pPr>
              <a:buFontTx/>
              <a:buChar char="•"/>
            </a:pPr>
            <a:r>
              <a:rPr lang="en-US" sz="3200" dirty="0">
                <a:effectLst>
                  <a:outerShdw blurRad="38100" dist="38100" dir="2700000" algn="tl">
                    <a:srgbClr val="000000">
                      <a:alpha val="43137"/>
                    </a:srgbClr>
                  </a:outerShdw>
                </a:effectLst>
              </a:rPr>
              <a:t>Street Sweeping equipment must be equipped with filtering devices when dry sweeping</a:t>
            </a:r>
          </a:p>
          <a:p>
            <a:pPr>
              <a:buFontTx/>
              <a:buChar char="•"/>
            </a:pPr>
            <a:r>
              <a:rPr lang="en-US" sz="3200" dirty="0">
                <a:effectLst>
                  <a:outerShdw blurRad="38100" dist="38100" dir="2700000" algn="tl">
                    <a:srgbClr val="000000">
                      <a:alpha val="43137"/>
                    </a:srgbClr>
                  </a:outerShdw>
                </a:effectLst>
              </a:rPr>
              <a:t>Measures must be employed to prevent dust from becoming airborne</a:t>
            </a:r>
          </a:p>
        </p:txBody>
      </p:sp>
      <p:sp>
        <p:nvSpPr>
          <p:cNvPr id="8" name="Text Box 4"/>
          <p:cNvSpPr txBox="1">
            <a:spLocks noChangeArrowheads="1"/>
          </p:cNvSpPr>
          <p:nvPr/>
        </p:nvSpPr>
        <p:spPr bwMode="auto">
          <a:xfrm>
            <a:off x="0" y="0"/>
            <a:ext cx="9144000" cy="584775"/>
          </a:xfrm>
          <a:prstGeom prst="rect">
            <a:avLst/>
          </a:prstGeom>
          <a:solidFill>
            <a:schemeClr val="bg1">
              <a:alpha val="67000"/>
            </a:schemeClr>
          </a:solidFill>
          <a:ln w="38100">
            <a:noFill/>
            <a:miter lim="800000"/>
            <a:headEnd/>
            <a:tailEnd/>
          </a:ln>
        </p:spPr>
        <p:txBody>
          <a:bodyPr wrap="square">
            <a:spAutoFit/>
          </a:bodyPr>
          <a:lstStyle/>
          <a:p>
            <a:r>
              <a:rPr lang="en-US" sz="3200" b="1" dirty="0">
                <a:effectLst>
                  <a:outerShdw blurRad="38100" dist="38100" dir="2700000" algn="tl">
                    <a:srgbClr val="000000">
                      <a:alpha val="43137"/>
                    </a:srgbClr>
                  </a:outerShdw>
                </a:effectLst>
              </a:rPr>
              <a:t>Local Dust Control Regulations (AMC 15.35.090D)</a:t>
            </a:r>
          </a:p>
        </p:txBody>
      </p:sp>
      <p:sp>
        <p:nvSpPr>
          <p:cNvPr id="9" name="Text Box 5">
            <a:extLst>
              <a:ext uri="{FF2B5EF4-FFF2-40B4-BE49-F238E27FC236}">
                <a16:creationId xmlns:a16="http://schemas.microsoft.com/office/drawing/2014/main" id="{10401E74-800D-4553-A990-C3D0F54B5884}"/>
              </a:ext>
            </a:extLst>
          </p:cNvPr>
          <p:cNvSpPr txBox="1">
            <a:spLocks noChangeArrowheads="1"/>
          </p:cNvSpPr>
          <p:nvPr/>
        </p:nvSpPr>
        <p:spPr bwMode="auto">
          <a:xfrm>
            <a:off x="5638800" y="6043136"/>
            <a:ext cx="2096471"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4.3.6 Pg.26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000000-0008-0000-0000-000003000000}"/>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6000"/>
                    </a14:imgEffect>
                  </a14:imgLayer>
                </a14:imgProps>
              </a:ext>
            </a:extLst>
          </a:blip>
          <a:srcRect t="837" r="18001"/>
          <a:stretch/>
        </p:blipFill>
        <p:spPr>
          <a:xfrm>
            <a:off x="0" y="-1"/>
            <a:ext cx="9144000" cy="6853451"/>
          </a:xfrm>
          <a:prstGeom prst="rect">
            <a:avLst/>
          </a:prstGeom>
          <a:effectLst>
            <a:innerShdw blurRad="114300">
              <a:prstClr val="black"/>
            </a:innerShdw>
          </a:effectLst>
        </p:spPr>
      </p:pic>
      <p:sp>
        <p:nvSpPr>
          <p:cNvPr id="30723" name="Text Box 7"/>
          <p:cNvSpPr txBox="1">
            <a:spLocks noChangeArrowheads="1"/>
          </p:cNvSpPr>
          <p:nvPr/>
        </p:nvSpPr>
        <p:spPr bwMode="auto">
          <a:xfrm>
            <a:off x="457200" y="5410200"/>
            <a:ext cx="3657600" cy="1200329"/>
          </a:xfrm>
          <a:prstGeom prst="rect">
            <a:avLst/>
          </a:prstGeom>
          <a:noFill/>
          <a:ln w="38100">
            <a:noFill/>
            <a:miter lim="800000"/>
            <a:headEnd/>
            <a:tailEnd/>
          </a:ln>
        </p:spPr>
        <p:txBody>
          <a:bodyPr wrap="square">
            <a:spAutoFit/>
          </a:bodyPr>
          <a:lstStyle/>
          <a:p>
            <a:r>
              <a:rPr lang="en-US" sz="3600" b="1" dirty="0">
                <a:effectLst>
                  <a:outerShdw blurRad="38100" dist="38100" dir="2700000" algn="tl">
                    <a:srgbClr val="000000">
                      <a:alpha val="43137"/>
                    </a:srgbClr>
                  </a:outerShdw>
                </a:effectLst>
              </a:rPr>
              <a:t>Street Sweeper</a:t>
            </a:r>
          </a:p>
          <a:p>
            <a:r>
              <a:rPr lang="en-US" sz="3600" b="1" dirty="0">
                <a:effectLst>
                  <a:outerShdw blurRad="38100" dist="38100" dir="2700000" algn="tl">
                    <a:srgbClr val="000000">
                      <a:alpha val="43137"/>
                    </a:srgbClr>
                  </a:outerShdw>
                </a:effectLst>
              </a:rPr>
              <a:t>With air filtration</a:t>
            </a:r>
          </a:p>
        </p:txBody>
      </p:sp>
      <p:sp>
        <p:nvSpPr>
          <p:cNvPr id="30724" name="Text Box 8"/>
          <p:cNvSpPr txBox="1">
            <a:spLocks noChangeArrowheads="1"/>
          </p:cNvSpPr>
          <p:nvPr/>
        </p:nvSpPr>
        <p:spPr bwMode="auto">
          <a:xfrm>
            <a:off x="457200" y="4724400"/>
            <a:ext cx="2375970" cy="584775"/>
          </a:xfrm>
          <a:prstGeom prst="rect">
            <a:avLst/>
          </a:prstGeom>
          <a:noFill/>
          <a:ln w="38100">
            <a:noFill/>
            <a:miter lim="800000"/>
            <a:headEnd/>
            <a:tailEnd/>
          </a:ln>
        </p:spPr>
        <p:txBody>
          <a:bodyPr wrap="none">
            <a:spAutoFit/>
          </a:bodyPr>
          <a:lstStyle/>
          <a:p>
            <a:pPr algn="ctr"/>
            <a:r>
              <a:rPr lang="en-US" sz="3200" b="1" dirty="0">
                <a:effectLst>
                  <a:outerShdw blurRad="38100" dist="38100" dir="2700000" algn="tl">
                    <a:srgbClr val="000000">
                      <a:alpha val="43137"/>
                    </a:srgbClr>
                  </a:outerShdw>
                </a:effectLst>
              </a:rPr>
              <a:t>Clean Air Act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1" name="Rectangle 3"/>
          <p:cNvSpPr>
            <a:spLocks noChangeArrowheads="1"/>
          </p:cNvSpPr>
          <p:nvPr/>
        </p:nvSpPr>
        <p:spPr bwMode="auto">
          <a:xfrm>
            <a:off x="0" y="1219200"/>
            <a:ext cx="5943600" cy="4524315"/>
          </a:xfrm>
          <a:prstGeom prst="rect">
            <a:avLst/>
          </a:prstGeom>
          <a:noFill/>
          <a:ln w="9525">
            <a:noFill/>
            <a:miter lim="800000"/>
            <a:headEnd/>
            <a:tailEnd/>
          </a:ln>
          <a:effectLst/>
        </p:spPr>
        <p:txBody>
          <a:bodyPr>
            <a:spAutoFit/>
          </a:bodyPr>
          <a:lstStyle/>
          <a:p>
            <a:pPr marL="233363" indent="-233363" eaLnBrk="0" hangingPunct="0">
              <a:buFontTx/>
              <a:buChar char="•"/>
              <a:defRPr/>
            </a:pPr>
            <a:r>
              <a:rPr lang="en-US" sz="3200" b="1" dirty="0">
                <a:effectLst>
                  <a:outerShdw blurRad="38100" dist="38100" dir="2700000" algn="tl">
                    <a:srgbClr val="000000"/>
                  </a:outerShdw>
                </a:effectLst>
                <a:latin typeface="Tahoma" pitchFamily="34" charset="0"/>
              </a:rPr>
              <a:t>§401 Cert/§404 Permit</a:t>
            </a:r>
          </a:p>
          <a:p>
            <a:pPr marL="233363" indent="-233363" eaLnBrk="0" hangingPunct="0">
              <a:buFontTx/>
              <a:buChar char="•"/>
              <a:defRPr/>
            </a:pPr>
            <a:r>
              <a:rPr lang="en-US" sz="3200" b="1" dirty="0">
                <a:effectLst>
                  <a:outerShdw blurRad="38100" dist="38100" dir="2700000" algn="tl">
                    <a:srgbClr val="000000"/>
                  </a:outerShdw>
                </a:effectLst>
                <a:latin typeface="Tahoma" pitchFamily="34" charset="0"/>
              </a:rPr>
              <a:t>ADEC Dewatering Permit</a:t>
            </a:r>
          </a:p>
          <a:p>
            <a:pPr marL="233363" indent="-233363" eaLnBrk="0" hangingPunct="0">
              <a:buFontTx/>
              <a:buChar char="•"/>
              <a:defRPr/>
            </a:pPr>
            <a:r>
              <a:rPr lang="en-US" sz="3200" b="1" dirty="0">
                <a:effectLst>
                  <a:outerShdw blurRad="38100" dist="38100" dir="2700000" algn="tl">
                    <a:srgbClr val="000000"/>
                  </a:outerShdw>
                </a:effectLst>
                <a:latin typeface="Tahoma" pitchFamily="34" charset="0"/>
              </a:rPr>
              <a:t>ADF&amp;G Fish Habitat Permit</a:t>
            </a:r>
          </a:p>
          <a:p>
            <a:pPr marL="233363" indent="-233363" eaLnBrk="0" hangingPunct="0">
              <a:buFontTx/>
              <a:buChar char="•"/>
              <a:defRPr/>
            </a:pPr>
            <a:r>
              <a:rPr lang="en-US" sz="3200" b="1" dirty="0">
                <a:effectLst>
                  <a:outerShdw blurRad="38100" dist="38100" dir="2700000" algn="tl">
                    <a:srgbClr val="000000"/>
                  </a:outerShdw>
                </a:effectLst>
                <a:latin typeface="Tahoma" pitchFamily="34" charset="0"/>
              </a:rPr>
              <a:t>DNR TWUP </a:t>
            </a:r>
          </a:p>
          <a:p>
            <a:pPr marL="233363" indent="-233363" eaLnBrk="0" hangingPunct="0">
              <a:buFontTx/>
              <a:buChar char="•"/>
              <a:defRPr/>
            </a:pPr>
            <a:r>
              <a:rPr lang="en-US" sz="3200" b="1" dirty="0">
                <a:effectLst>
                  <a:outerShdw blurRad="38100" dist="38100" dir="2700000" algn="tl">
                    <a:srgbClr val="000000"/>
                  </a:outerShdw>
                </a:effectLst>
                <a:latin typeface="Tahoma" pitchFamily="34" charset="0"/>
              </a:rPr>
              <a:t>Critical Habitat  Protections</a:t>
            </a:r>
          </a:p>
          <a:p>
            <a:pPr marL="233363" indent="-233363" eaLnBrk="0" hangingPunct="0">
              <a:buFontTx/>
              <a:buChar char="•"/>
              <a:defRPr/>
            </a:pPr>
            <a:r>
              <a:rPr lang="en-US" sz="3200" b="1" dirty="0">
                <a:effectLst>
                  <a:outerShdw blurRad="38100" dist="38100" dir="2700000" algn="tl">
                    <a:srgbClr val="000000"/>
                  </a:outerShdw>
                </a:effectLst>
                <a:latin typeface="Tahoma" pitchFamily="34" charset="0"/>
              </a:rPr>
              <a:t>Species Protections</a:t>
            </a:r>
          </a:p>
          <a:p>
            <a:pPr marL="233363" indent="-233363" eaLnBrk="0" hangingPunct="0">
              <a:buFontTx/>
              <a:buChar char="•"/>
              <a:defRPr/>
            </a:pPr>
            <a:r>
              <a:rPr lang="en-US" sz="3200" b="1" dirty="0">
                <a:effectLst>
                  <a:outerShdw blurRad="38100" dist="38100" dir="2700000" algn="tl">
                    <a:srgbClr val="000000"/>
                  </a:outerShdw>
                </a:effectLst>
                <a:latin typeface="Tahoma" pitchFamily="34" charset="0"/>
              </a:rPr>
              <a:t>Grading Permits</a:t>
            </a:r>
          </a:p>
          <a:p>
            <a:pPr marL="233363" indent="-233363" eaLnBrk="0" hangingPunct="0">
              <a:buFontTx/>
              <a:buChar char="•"/>
              <a:defRPr/>
            </a:pPr>
            <a:r>
              <a:rPr lang="en-US" sz="3200" b="1" dirty="0">
                <a:effectLst>
                  <a:outerShdw blurRad="38100" dist="38100" dir="2700000" algn="tl">
                    <a:srgbClr val="000000"/>
                  </a:outerShdw>
                </a:effectLst>
                <a:latin typeface="Tahoma" pitchFamily="34" charset="0"/>
              </a:rPr>
              <a:t>Clearing Permits</a:t>
            </a:r>
          </a:p>
        </p:txBody>
      </p:sp>
      <p:sp>
        <p:nvSpPr>
          <p:cNvPr id="196612" name="Rectangle 4"/>
          <p:cNvSpPr>
            <a:spLocks noChangeArrowheads="1"/>
          </p:cNvSpPr>
          <p:nvPr/>
        </p:nvSpPr>
        <p:spPr bwMode="auto">
          <a:xfrm>
            <a:off x="304800" y="0"/>
            <a:ext cx="8610600" cy="1371600"/>
          </a:xfrm>
          <a:prstGeom prst="rect">
            <a:avLst/>
          </a:prstGeom>
          <a:noFill/>
          <a:ln w="9525">
            <a:noFill/>
            <a:miter lim="800000"/>
            <a:headEnd/>
            <a:tailEnd/>
          </a:ln>
          <a:effectLst/>
        </p:spPr>
        <p:txBody>
          <a:bodyPr anchor="ctr"/>
          <a:lstStyle/>
          <a:p>
            <a:pPr>
              <a:defRPr/>
            </a:pPr>
            <a:r>
              <a:rPr lang="en-US" sz="3200" b="1" dirty="0">
                <a:effectLst>
                  <a:outerShdw blurRad="38100" dist="38100" dir="2700000" algn="tl">
                    <a:srgbClr val="000000"/>
                  </a:outerShdw>
                </a:effectLst>
                <a:latin typeface="Tahoma" pitchFamily="34" charset="0"/>
              </a:rPr>
              <a:t>Be Aware of these &amp; the Requirements:</a:t>
            </a:r>
          </a:p>
        </p:txBody>
      </p:sp>
      <p:pic>
        <p:nvPicPr>
          <p:cNvPr id="31748" name="Picture 5" descr="Excavator &amp; ditch sediment Clark C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0" y="3075059"/>
            <a:ext cx="4572000" cy="3782941"/>
          </a:xfrm>
          <a:prstGeom prst="rect">
            <a:avLst/>
          </a:prstGeom>
          <a:noFill/>
          <a:ln w="9525">
            <a:noFill/>
            <a:miter lim="800000"/>
            <a:headEnd/>
            <a:tailEnd/>
          </a:ln>
          <a:effectLst>
            <a:innerShdw blurRad="114300">
              <a:prstClr val="black"/>
            </a:innerShdw>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r>
              <a:rPr lang="en-US" sz="4000" b="1" dirty="0"/>
              <a:t>You Need a Permit. Now What?</a:t>
            </a:r>
          </a:p>
        </p:txBody>
      </p:sp>
      <p:sp>
        <p:nvSpPr>
          <p:cNvPr id="33795" name="Rectangle 3"/>
          <p:cNvSpPr>
            <a:spLocks noGrp="1" noChangeArrowheads="1"/>
          </p:cNvSpPr>
          <p:nvPr>
            <p:ph type="body" sz="half" idx="4294967295"/>
          </p:nvPr>
        </p:nvSpPr>
        <p:spPr>
          <a:xfrm>
            <a:off x="152400" y="1524000"/>
            <a:ext cx="4724400" cy="5029200"/>
          </a:xfrm>
        </p:spPr>
        <p:txBody>
          <a:bodyPr/>
          <a:lstStyle/>
          <a:p>
            <a:pPr marL="609600" indent="-609600">
              <a:lnSpc>
                <a:spcPct val="90000"/>
              </a:lnSpc>
              <a:buClr>
                <a:schemeClr val="tx1"/>
              </a:buClr>
              <a:buFontTx/>
              <a:buAutoNum type="arabicPeriod"/>
            </a:pPr>
            <a:r>
              <a:rPr lang="en-US" sz="2800" dirty="0"/>
              <a:t>Develop your SWPPP.</a:t>
            </a:r>
          </a:p>
          <a:p>
            <a:pPr marL="609600" indent="-609600">
              <a:lnSpc>
                <a:spcPct val="90000"/>
              </a:lnSpc>
              <a:buClr>
                <a:schemeClr val="tx1"/>
              </a:buClr>
              <a:buFontTx/>
              <a:buAutoNum type="arabicPeriod"/>
            </a:pPr>
            <a:r>
              <a:rPr lang="en-US" sz="2800" dirty="0"/>
              <a:t>Submit the NOI and copies of the plan to the ADEC and local agencies, if applicable. </a:t>
            </a:r>
          </a:p>
          <a:p>
            <a:pPr marL="609600" indent="-609600">
              <a:lnSpc>
                <a:spcPct val="90000"/>
              </a:lnSpc>
              <a:buClr>
                <a:schemeClr val="tx1"/>
              </a:buClr>
              <a:buFontTx/>
              <a:buAutoNum type="arabicPeriod"/>
            </a:pPr>
            <a:r>
              <a:rPr lang="en-US" sz="2800" dirty="0"/>
              <a:t>Monitor the site</a:t>
            </a:r>
          </a:p>
          <a:p>
            <a:pPr marL="609600" indent="-609600">
              <a:lnSpc>
                <a:spcPct val="90000"/>
              </a:lnSpc>
              <a:buClr>
                <a:schemeClr val="tx1"/>
              </a:buClr>
              <a:buFontTx/>
              <a:buAutoNum type="arabicPeriod"/>
            </a:pPr>
            <a:r>
              <a:rPr lang="en-US" sz="2800" dirty="0"/>
              <a:t>Record and report</a:t>
            </a:r>
          </a:p>
          <a:p>
            <a:pPr marL="609600" indent="-609600">
              <a:lnSpc>
                <a:spcPct val="90000"/>
              </a:lnSpc>
              <a:buClr>
                <a:schemeClr val="tx1"/>
              </a:buClr>
              <a:buFontTx/>
              <a:buAutoNum type="arabicPeriod"/>
            </a:pPr>
            <a:r>
              <a:rPr lang="en-US" sz="2800" dirty="0"/>
              <a:t>Submit NOT. Terminate the permit</a:t>
            </a:r>
          </a:p>
        </p:txBody>
      </p:sp>
      <p:pic>
        <p:nvPicPr>
          <p:cNvPr id="33796" name="Picture 4" descr="MCj03963040000[1]"/>
          <p:cNvPicPr>
            <a:picLocks noGrp="1" noChangeAspect="1" noChangeArrowheads="1"/>
          </p:cNvPicPr>
          <p:nvPr>
            <p:ph sz="half" idx="4294967295"/>
          </p:nvPr>
        </p:nvPicPr>
        <p:blipFill>
          <a:blip r:embed="rId3" cstate="email">
            <a:extLst>
              <a:ext uri="{28A0092B-C50C-407E-A947-70E740481C1C}">
                <a14:useLocalDpi xmlns:a14="http://schemas.microsoft.com/office/drawing/2010/main"/>
              </a:ext>
            </a:extLst>
          </a:blip>
          <a:srcRect/>
          <a:stretch>
            <a:fillRect/>
          </a:stretch>
        </p:blipFill>
        <p:spPr>
          <a:xfrm>
            <a:off x="4721225" y="1981200"/>
            <a:ext cx="4422775" cy="4535488"/>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6-28-07 Alaska Hicks 030"/>
          <p:cNvPicPr>
            <a:picLocks noChangeAspect="1" noChangeArrowheads="1"/>
          </p:cNvPicPr>
          <p:nvPr/>
        </p:nvPicPr>
        <p:blipFill>
          <a:blip r:embed="rId2" cstate="email">
            <a:lum bright="-17000" contrast="9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03426" name="Rectangle 2"/>
          <p:cNvSpPr>
            <a:spLocks noGrp="1" noChangeArrowheads="1"/>
          </p:cNvSpPr>
          <p:nvPr>
            <p:ph type="title"/>
          </p:nvPr>
        </p:nvSpPr>
        <p:spPr>
          <a:xfrm>
            <a:off x="0" y="0"/>
            <a:ext cx="5715000" cy="838200"/>
          </a:xfrm>
        </p:spPr>
        <p:txBody>
          <a:bodyPr/>
          <a:lstStyle/>
          <a:p>
            <a:pPr eaLnBrk="1" hangingPunct="1">
              <a:defRPr/>
            </a:pPr>
            <a:r>
              <a:rPr lang="en-US" b="1" dirty="0">
                <a:effectLst>
                  <a:outerShdw blurRad="38100" dist="38100" dir="2700000" algn="tl">
                    <a:srgbClr val="000000">
                      <a:alpha val="43137"/>
                    </a:srgbClr>
                  </a:outerShdw>
                </a:effectLst>
              </a:rPr>
              <a:t>Who Is the Operator?</a:t>
            </a:r>
          </a:p>
        </p:txBody>
      </p:sp>
      <p:sp>
        <p:nvSpPr>
          <p:cNvPr id="103427" name="Rectangle 3"/>
          <p:cNvSpPr>
            <a:spLocks noGrp="1" noChangeArrowheads="1"/>
          </p:cNvSpPr>
          <p:nvPr>
            <p:ph type="body" idx="1"/>
          </p:nvPr>
        </p:nvSpPr>
        <p:spPr>
          <a:xfrm>
            <a:off x="0" y="685800"/>
            <a:ext cx="9144000" cy="2362200"/>
          </a:xfrm>
          <a:noFill/>
        </p:spPr>
        <p:txBody>
          <a:bodyPr>
            <a:normAutofit/>
          </a:bodyPr>
          <a:lstStyle/>
          <a:p>
            <a:pPr eaLnBrk="1" hangingPunct="1">
              <a:buClr>
                <a:schemeClr val="tx1"/>
              </a:buClr>
              <a:buFont typeface="Wingdings" pitchFamily="2" charset="2"/>
              <a:buChar char="§"/>
              <a:defRPr/>
            </a:pPr>
            <a:r>
              <a:rPr lang="en-US" sz="2400" b="1" dirty="0">
                <a:effectLst>
                  <a:outerShdw blurRad="38100" dist="38100" dir="2700000" algn="tl">
                    <a:srgbClr val="000000">
                      <a:alpha val="43137"/>
                    </a:srgbClr>
                  </a:outerShdw>
                </a:effectLst>
              </a:rPr>
              <a:t>The operator of the construction site must apply.</a:t>
            </a:r>
          </a:p>
          <a:p>
            <a:pPr eaLnBrk="1" hangingPunct="1">
              <a:buClr>
                <a:schemeClr val="tx1"/>
              </a:buClr>
              <a:buFont typeface="Wingdings" pitchFamily="2" charset="2"/>
              <a:buChar char="§"/>
              <a:defRPr/>
            </a:pPr>
            <a:r>
              <a:rPr lang="en-US" sz="2400" b="1" dirty="0">
                <a:effectLst>
                  <a:outerShdw blurRad="38100" dist="38100" dir="2700000" algn="tl">
                    <a:srgbClr val="000000">
                      <a:alpha val="43137"/>
                    </a:srgbClr>
                  </a:outerShdw>
                </a:effectLst>
              </a:rPr>
              <a:t>Responsible for complying with permit conditions.</a:t>
            </a:r>
          </a:p>
          <a:p>
            <a:pPr eaLnBrk="1" hangingPunct="1">
              <a:buClr>
                <a:schemeClr val="tx1"/>
              </a:buClr>
              <a:buFont typeface="Wingdings" pitchFamily="2" charset="2"/>
              <a:buChar char="§"/>
              <a:defRPr/>
            </a:pPr>
            <a:r>
              <a:rPr lang="en-US" sz="2400" b="1" dirty="0">
                <a:effectLst>
                  <a:outerShdw blurRad="38100" dist="38100" dir="2700000" algn="tl">
                    <a:srgbClr val="000000">
                      <a:alpha val="43137"/>
                    </a:srgbClr>
                  </a:outerShdw>
                </a:effectLst>
              </a:rPr>
              <a:t>Has operational control over construction plans and specifications or is in charge of day-to-day activities relating to the SWPPP.</a:t>
            </a:r>
          </a:p>
          <a:p>
            <a:pPr eaLnBrk="1" hangingPunct="1">
              <a:buClr>
                <a:schemeClr val="tx1"/>
              </a:buClr>
              <a:buFont typeface="Wingdings" pitchFamily="2" charset="2"/>
              <a:buChar char="§"/>
              <a:defRPr/>
            </a:pPr>
            <a:r>
              <a:rPr lang="en-US" sz="2400" b="1" dirty="0">
                <a:effectLst>
                  <a:outerShdw blurRad="38100" dist="38100" dir="2700000" algn="tl">
                    <a:srgbClr val="000000">
                      <a:alpha val="43137"/>
                    </a:srgbClr>
                  </a:outerShdw>
                </a:effectLst>
              </a:rPr>
              <a:t>Can have co-</a:t>
            </a:r>
            <a:r>
              <a:rPr lang="en-US" sz="2400" b="1" dirty="0" err="1">
                <a:effectLst>
                  <a:outerShdw blurRad="38100" dist="38100" dir="2700000" algn="tl">
                    <a:srgbClr val="000000">
                      <a:alpha val="43137"/>
                    </a:srgbClr>
                  </a:outerShdw>
                </a:effectLst>
              </a:rPr>
              <a:t>permittees</a:t>
            </a:r>
            <a:r>
              <a:rPr lang="en-US" sz="2400" b="1" dirty="0">
                <a:effectLst>
                  <a:outerShdw blurRad="38100" dist="38100" dir="2700000" algn="tl">
                    <a:srgbClr val="000000">
                      <a:alpha val="43137"/>
                    </a:srgbClr>
                  </a:outerShdw>
                </a:effectLst>
              </a:rPr>
              <a:t>.</a:t>
            </a:r>
          </a:p>
        </p:txBody>
      </p:sp>
      <p:sp>
        <p:nvSpPr>
          <p:cNvPr id="5" name="TextBox 4"/>
          <p:cNvSpPr txBox="1"/>
          <p:nvPr/>
        </p:nvSpPr>
        <p:spPr>
          <a:xfrm>
            <a:off x="6612769" y="6412468"/>
            <a:ext cx="2455031" cy="369332"/>
          </a:xfrm>
          <a:prstGeom prst="rect">
            <a:avLst/>
          </a:prstGeom>
          <a:noFill/>
        </p:spPr>
        <p:txBody>
          <a:bodyPr wrap="none" rtlCol="0">
            <a:spAutoFit/>
          </a:bodyPr>
          <a:lstStyle/>
          <a:p>
            <a:r>
              <a:rPr lang="en-US" dirty="0">
                <a:solidFill>
                  <a:schemeClr val="bg1"/>
                </a:solidFill>
              </a:rPr>
              <a:t>Glen Hwy at Hicks Creek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4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4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34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F4DD32-E109-40DA-B9F6-AEC71CF77CCA}"/>
              </a:ext>
            </a:extLst>
          </p:cNvPr>
          <p:cNvPicPr>
            <a:picLocks noChangeAspect="1"/>
          </p:cNvPicPr>
          <p:nvPr/>
        </p:nvPicPr>
        <p:blipFill rotWithShape="1">
          <a:blip r:embed="rId2"/>
          <a:srcRect l="50000" r="23333"/>
          <a:stretch/>
        </p:blipFill>
        <p:spPr>
          <a:xfrm>
            <a:off x="6705600" y="136963"/>
            <a:ext cx="2438400" cy="6073254"/>
          </a:xfrm>
          <a:prstGeom prst="rect">
            <a:avLst/>
          </a:prstGeom>
        </p:spPr>
      </p:pic>
      <p:sp>
        <p:nvSpPr>
          <p:cNvPr id="2" name="TextBox 1"/>
          <p:cNvSpPr txBox="1"/>
          <p:nvPr/>
        </p:nvSpPr>
        <p:spPr>
          <a:xfrm>
            <a:off x="228600" y="6276432"/>
            <a:ext cx="8458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Calibri"/>
                <a:ea typeface="+mn-ea"/>
                <a:cs typeface="+mn-cs"/>
              </a:rPr>
              <a:t>https://dec.alaska.gov/water/wastewater/stormwater/apdesenoi/</a:t>
            </a:r>
            <a:endParaRPr kumimoji="0" lang="en-US" sz="24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6" name="Picture 5" descr="DEC Logo 1"/>
          <p:cNvPicPr/>
          <p:nvPr/>
        </p:nvPicPr>
        <p:blipFill>
          <a:blip r:embed="rId3" cstate="print"/>
          <a:srcRect/>
          <a:stretch>
            <a:fillRect/>
          </a:stretch>
        </p:blipFill>
        <p:spPr bwMode="auto">
          <a:xfrm>
            <a:off x="7010400" y="152483"/>
            <a:ext cx="1066800" cy="990600"/>
          </a:xfrm>
          <a:prstGeom prst="rect">
            <a:avLst/>
          </a:prstGeom>
          <a:noFill/>
          <a:ln w="9525">
            <a:noFill/>
            <a:miter lim="800000"/>
            <a:headEnd/>
            <a:tailEnd/>
          </a:ln>
        </p:spPr>
      </p:pic>
      <p:pic>
        <p:nvPicPr>
          <p:cNvPr id="7" name="Picture 6" descr="Graphical user interface, text, application&#10;&#10;Description automatically generated">
            <a:extLst>
              <a:ext uri="{FF2B5EF4-FFF2-40B4-BE49-F238E27FC236}">
                <a16:creationId xmlns:a16="http://schemas.microsoft.com/office/drawing/2014/main" id="{CA6C5C6E-C2D2-47D5-A762-F917B35469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3"/>
            <a:ext cx="6705600" cy="6210134"/>
          </a:xfrm>
          <a:prstGeom prst="rect">
            <a:avLst/>
          </a:prstGeom>
        </p:spPr>
      </p:pic>
    </p:spTree>
    <p:extLst>
      <p:ext uri="{BB962C8B-B14F-4D97-AF65-F5344CB8AC3E}">
        <p14:creationId xmlns:p14="http://schemas.microsoft.com/office/powerpoint/2010/main" val="3689540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E1EBCA-FC96-4230-8B4E-E9D8882E8AEB}"/>
              </a:ext>
            </a:extLst>
          </p:cNvPr>
          <p:cNvPicPr>
            <a:picLocks noChangeAspect="1"/>
          </p:cNvPicPr>
          <p:nvPr/>
        </p:nvPicPr>
        <p:blipFill>
          <a:blip r:embed="rId2"/>
          <a:stretch>
            <a:fillRect/>
          </a:stretch>
        </p:blipFill>
        <p:spPr>
          <a:xfrm>
            <a:off x="0" y="571060"/>
            <a:ext cx="9144000" cy="5715880"/>
          </a:xfrm>
          <a:prstGeom prst="rect">
            <a:avLst/>
          </a:prstGeom>
        </p:spPr>
      </p:pic>
    </p:spTree>
    <p:extLst>
      <p:ext uri="{BB962C8B-B14F-4D97-AF65-F5344CB8AC3E}">
        <p14:creationId xmlns:p14="http://schemas.microsoft.com/office/powerpoint/2010/main" val="29971675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lex\Pictures\best\Emmonak Clinic Rd 8-03-10 05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205198" cy="6858000"/>
          </a:xfrm>
          <a:prstGeom prst="rect">
            <a:avLst/>
          </a:prstGeom>
          <a:noFill/>
          <a:effectLst>
            <a:innerShdw blurRad="114300">
              <a:prstClr val="black"/>
            </a:innerShdw>
          </a:effectLst>
        </p:spPr>
      </p:pic>
      <p:sp>
        <p:nvSpPr>
          <p:cNvPr id="43010" name="Rectangle 2"/>
          <p:cNvSpPr>
            <a:spLocks noGrp="1" noChangeArrowheads="1"/>
          </p:cNvSpPr>
          <p:nvPr>
            <p:ph type="body" sz="half" idx="1"/>
          </p:nvPr>
        </p:nvSpPr>
        <p:spPr>
          <a:xfrm>
            <a:off x="1299" y="0"/>
            <a:ext cx="8857344" cy="6248400"/>
          </a:xfrm>
        </p:spPr>
        <p:txBody>
          <a:bodyPr>
            <a:noAutofit/>
          </a:bodyPr>
          <a:lstStyle/>
          <a:p>
            <a:pPr eaLnBrk="1" hangingPunct="1">
              <a:lnSpc>
                <a:spcPct val="90000"/>
              </a:lnSpc>
              <a:buFont typeface="Wingdings" pitchFamily="2" charset="2"/>
              <a:buChar char="§"/>
            </a:pPr>
            <a:r>
              <a:rPr lang="en-US" sz="2400" b="1" dirty="0">
                <a:solidFill>
                  <a:schemeClr val="bg1"/>
                </a:solidFill>
              </a:rPr>
              <a:t>Clearing and grubbing of vegetation (including the roots), grading, altering land forms, and any sort of disturbance is permitted </a:t>
            </a:r>
            <a:r>
              <a:rPr lang="en-US" sz="2400" b="1" u="sng" dirty="0">
                <a:solidFill>
                  <a:schemeClr val="bg1"/>
                </a:solidFill>
              </a:rPr>
              <a:t>only if</a:t>
            </a:r>
            <a:r>
              <a:rPr lang="en-US" sz="2400" b="1" dirty="0">
                <a:solidFill>
                  <a:schemeClr val="bg1"/>
                </a:solidFill>
              </a:rPr>
              <a:t> the agency is satisfied that sediment transport will be minimized.</a:t>
            </a:r>
          </a:p>
          <a:p>
            <a:pPr eaLnBrk="1" hangingPunct="1">
              <a:lnSpc>
                <a:spcPct val="90000"/>
              </a:lnSpc>
              <a:buFont typeface="Wingdings" pitchFamily="2" charset="2"/>
              <a:buChar char="§"/>
            </a:pPr>
            <a:r>
              <a:rPr lang="en-US" sz="2400" b="1" dirty="0">
                <a:solidFill>
                  <a:schemeClr val="bg1"/>
                </a:solidFill>
              </a:rPr>
              <a:t>Consideration given based on:</a:t>
            </a:r>
          </a:p>
          <a:p>
            <a:pPr lvl="1" eaLnBrk="1" hangingPunct="1">
              <a:lnSpc>
                <a:spcPct val="90000"/>
              </a:lnSpc>
            </a:pPr>
            <a:r>
              <a:rPr lang="en-US" sz="2400" b="1" dirty="0">
                <a:solidFill>
                  <a:schemeClr val="bg1"/>
                </a:solidFill>
              </a:rPr>
              <a:t>Site conditions</a:t>
            </a:r>
          </a:p>
          <a:p>
            <a:pPr lvl="1" eaLnBrk="1" hangingPunct="1">
              <a:lnSpc>
                <a:spcPct val="90000"/>
              </a:lnSpc>
            </a:pPr>
            <a:r>
              <a:rPr lang="en-US" sz="2400" b="1" dirty="0">
                <a:solidFill>
                  <a:schemeClr val="bg1"/>
                </a:solidFill>
              </a:rPr>
              <a:t>Proximity to receiving waters</a:t>
            </a:r>
          </a:p>
          <a:p>
            <a:pPr lvl="1" eaLnBrk="1" hangingPunct="1">
              <a:lnSpc>
                <a:spcPct val="90000"/>
              </a:lnSpc>
            </a:pPr>
            <a:r>
              <a:rPr lang="en-US" sz="2400" b="1" dirty="0">
                <a:solidFill>
                  <a:schemeClr val="bg1"/>
                </a:solidFill>
              </a:rPr>
              <a:t>Activities proposed</a:t>
            </a:r>
          </a:p>
          <a:p>
            <a:pPr lvl="1" eaLnBrk="1" hangingPunct="1">
              <a:lnSpc>
                <a:spcPct val="90000"/>
              </a:lnSpc>
            </a:pPr>
            <a:r>
              <a:rPr lang="en-US" sz="2400" b="1" dirty="0">
                <a:solidFill>
                  <a:schemeClr val="bg1"/>
                </a:solidFill>
              </a:rPr>
              <a:t>Extent of disturbed areas</a:t>
            </a:r>
          </a:p>
          <a:p>
            <a:pPr lvl="1" eaLnBrk="1" hangingPunct="1">
              <a:lnSpc>
                <a:spcPct val="90000"/>
              </a:lnSpc>
            </a:pPr>
            <a:r>
              <a:rPr lang="en-US" sz="2400" b="1" dirty="0">
                <a:solidFill>
                  <a:schemeClr val="bg1"/>
                </a:solidFill>
              </a:rPr>
              <a:t>BMPs Specified</a:t>
            </a:r>
          </a:p>
          <a:p>
            <a:pPr lvl="1" eaLnBrk="1" hangingPunct="1">
              <a:lnSpc>
                <a:spcPct val="90000"/>
              </a:lnSpc>
            </a:pPr>
            <a:r>
              <a:rPr lang="en-US" sz="2400" b="1" dirty="0">
                <a:solidFill>
                  <a:schemeClr val="bg1"/>
                </a:solidFill>
              </a:rPr>
              <a:t>Construction Schedule</a:t>
            </a:r>
          </a:p>
          <a:p>
            <a:pPr eaLnBrk="1" hangingPunct="1">
              <a:lnSpc>
                <a:spcPct val="90000"/>
              </a:lnSpc>
            </a:pPr>
            <a:endParaRPr lang="en-US" sz="2400" b="1" dirty="0">
              <a:solidFill>
                <a:schemeClr val="bg1"/>
              </a:solidFill>
            </a:endParaRPr>
          </a:p>
        </p:txBody>
      </p:sp>
      <p:sp>
        <p:nvSpPr>
          <p:cNvPr id="43012" name="Text Box 4"/>
          <p:cNvSpPr txBox="1">
            <a:spLocks noChangeArrowheads="1"/>
          </p:cNvSpPr>
          <p:nvPr/>
        </p:nvSpPr>
        <p:spPr bwMode="auto">
          <a:xfrm>
            <a:off x="6712857" y="1923143"/>
            <a:ext cx="1858586" cy="830997"/>
          </a:xfrm>
          <a:prstGeom prst="rect">
            <a:avLst/>
          </a:prstGeom>
          <a:noFill/>
          <a:ln w="9525">
            <a:noFill/>
            <a:miter lim="800000"/>
            <a:headEnd/>
            <a:tailEnd/>
          </a:ln>
        </p:spPr>
        <p:txBody>
          <a:bodyPr wrap="none">
            <a:spAutoFit/>
          </a:bodyPr>
          <a:lstStyle/>
          <a:p>
            <a:r>
              <a:rPr lang="en-US" sz="4800" b="1" dirty="0">
                <a:solidFill>
                  <a:schemeClr val="bg1"/>
                </a:solidFill>
                <a:effectLst>
                  <a:outerShdw blurRad="38100" dist="38100" dir="2700000" algn="tl">
                    <a:srgbClr val="000000">
                      <a:alpha val="43137"/>
                    </a:srgbClr>
                  </a:outerShdw>
                </a:effectLst>
              </a:rPr>
              <a:t>APDES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2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Rectangle 3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E9263C-24EA-A00C-777E-C9E239719985}"/>
              </a:ext>
            </a:extLst>
          </p:cNvPr>
          <p:cNvSpPr>
            <a:spLocks noGrp="1"/>
          </p:cNvSpPr>
          <p:nvPr>
            <p:ph type="title"/>
          </p:nvPr>
        </p:nvSpPr>
        <p:spPr>
          <a:xfrm>
            <a:off x="350041" y="586855"/>
            <a:ext cx="2401025" cy="3387497"/>
          </a:xfrm>
        </p:spPr>
        <p:txBody>
          <a:bodyPr vert="horz" lIns="91440" tIns="45720" rIns="91440" bIns="45720" rtlCol="0" anchor="b">
            <a:normAutofit/>
          </a:bodyPr>
          <a:lstStyle/>
          <a:p>
            <a:pPr marL="342900" indent="-342900" algn="r">
              <a:lnSpc>
                <a:spcPct val="90000"/>
              </a:lnSpc>
            </a:pPr>
            <a:r>
              <a:rPr lang="en-US" sz="3500" kern="1200" dirty="0">
                <a:solidFill>
                  <a:srgbClr val="FFFFFF"/>
                </a:solidFill>
                <a:latin typeface="+mj-lt"/>
                <a:ea typeface="+mj-ea"/>
                <a:cs typeface="+mj-cs"/>
              </a:rPr>
              <a:t>When </a:t>
            </a:r>
            <a:r>
              <a:rPr lang="en-US" sz="3500" kern="1200">
                <a:solidFill>
                  <a:srgbClr val="FFFFFF"/>
                </a:solidFill>
                <a:latin typeface="+mj-lt"/>
                <a:ea typeface="+mj-ea"/>
                <a:cs typeface="+mj-cs"/>
              </a:rPr>
              <a:t>filing</a:t>
            </a:r>
            <a:br>
              <a:rPr lang="en-US" sz="3500" kern="1200">
                <a:solidFill>
                  <a:srgbClr val="FFFFFF"/>
                </a:solidFill>
                <a:latin typeface="+mj-lt"/>
                <a:ea typeface="+mj-ea"/>
                <a:cs typeface="+mj-cs"/>
              </a:rPr>
            </a:br>
            <a:r>
              <a:rPr lang="en-US" sz="3500" b="1" kern="1200" dirty="0">
                <a:solidFill>
                  <a:srgbClr val="FFFFFF"/>
                </a:solidFill>
                <a:latin typeface="+mj-lt"/>
                <a:ea typeface="+mj-ea"/>
                <a:cs typeface="+mj-cs"/>
              </a:rPr>
              <a:t> NOI</a:t>
            </a:r>
            <a:r>
              <a:rPr lang="en-US" sz="3500" kern="1200" dirty="0">
                <a:solidFill>
                  <a:srgbClr val="FFFFFF"/>
                </a:solidFill>
                <a:latin typeface="+mj-lt"/>
                <a:ea typeface="+mj-ea"/>
                <a:cs typeface="+mj-cs"/>
              </a:rPr>
              <a:t>, you must provide:</a:t>
            </a:r>
          </a:p>
          <a:p>
            <a:pPr algn="r">
              <a:lnSpc>
                <a:spcPct val="90000"/>
              </a:lnSpc>
            </a:pPr>
            <a:endParaRPr lang="en-US" sz="3500" kern="1200">
              <a:solidFill>
                <a:srgbClr val="FFFFFF"/>
              </a:solidFill>
              <a:latin typeface="+mj-lt"/>
              <a:ea typeface="+mj-ea"/>
              <a:cs typeface="+mj-cs"/>
            </a:endParaRPr>
          </a:p>
        </p:txBody>
      </p:sp>
      <p:sp>
        <p:nvSpPr>
          <p:cNvPr id="19" name="Text Placeholder 2">
            <a:extLst>
              <a:ext uri="{FF2B5EF4-FFF2-40B4-BE49-F238E27FC236}">
                <a16:creationId xmlns:a16="http://schemas.microsoft.com/office/drawing/2014/main" id="{85AEEBB3-7108-B5BD-06E5-3C62FE88209E}"/>
              </a:ext>
            </a:extLst>
          </p:cNvPr>
          <p:cNvSpPr>
            <a:spLocks noGrp="1"/>
          </p:cNvSpPr>
          <p:nvPr>
            <p:ph type="body" sz="half" idx="1"/>
          </p:nvPr>
        </p:nvSpPr>
        <p:spPr>
          <a:xfrm>
            <a:off x="3607694" y="649480"/>
            <a:ext cx="4916510" cy="5546047"/>
          </a:xfrm>
        </p:spPr>
        <p:txBody>
          <a:bodyPr vert="horz" lIns="91440" tIns="45720" rIns="91440" bIns="45720" rtlCol="0" anchor="ctr">
            <a:noAutofit/>
          </a:bodyPr>
          <a:lstStyle/>
          <a:p>
            <a:pPr indent="-228600">
              <a:lnSpc>
                <a:spcPct val="90000"/>
              </a:lnSpc>
            </a:pPr>
            <a:r>
              <a:rPr lang="en-US" sz="2400"/>
              <a:t>Operator name and contact information</a:t>
            </a:r>
            <a:endParaRPr lang="en-US" sz="2400" dirty="0">
              <a:ea typeface="Calibri"/>
              <a:cs typeface="Calibri"/>
            </a:endParaRPr>
          </a:p>
          <a:p>
            <a:pPr indent="-228600">
              <a:lnSpc>
                <a:spcPct val="90000"/>
              </a:lnSpc>
            </a:pPr>
            <a:r>
              <a:rPr lang="en-US" sz="2400"/>
              <a:t>Project name and location</a:t>
            </a:r>
            <a:endParaRPr lang="en-US" sz="2400" dirty="0">
              <a:ea typeface="Calibri"/>
              <a:cs typeface="Calibri"/>
            </a:endParaRPr>
          </a:p>
          <a:p>
            <a:pPr indent="-228600">
              <a:lnSpc>
                <a:spcPct val="90000"/>
              </a:lnSpc>
            </a:pPr>
            <a:r>
              <a:rPr lang="en-US" sz="2400"/>
              <a:t>Latitude / longitude</a:t>
            </a:r>
            <a:endParaRPr lang="en-US" sz="2400" dirty="0">
              <a:ea typeface="Calibri"/>
              <a:cs typeface="Calibri"/>
            </a:endParaRPr>
          </a:p>
          <a:p>
            <a:pPr indent="-228600">
              <a:lnSpc>
                <a:spcPct val="90000"/>
              </a:lnSpc>
            </a:pPr>
            <a:r>
              <a:rPr lang="en-US" sz="2400"/>
              <a:t>Project start and end dates</a:t>
            </a:r>
            <a:endParaRPr lang="en-US" sz="2400" dirty="0">
              <a:ea typeface="Calibri"/>
              <a:cs typeface="Calibri"/>
            </a:endParaRPr>
          </a:p>
          <a:p>
            <a:pPr indent="-228600">
              <a:lnSpc>
                <a:spcPct val="90000"/>
              </a:lnSpc>
            </a:pPr>
            <a:r>
              <a:rPr lang="en-US" sz="2400"/>
              <a:t>Total acreage and disturbed acreage</a:t>
            </a:r>
            <a:endParaRPr lang="en-US" sz="2400" dirty="0">
              <a:ea typeface="Calibri"/>
              <a:cs typeface="Calibri"/>
            </a:endParaRPr>
          </a:p>
          <a:p>
            <a:pPr indent="-228600">
              <a:lnSpc>
                <a:spcPct val="90000"/>
              </a:lnSpc>
            </a:pPr>
            <a:r>
              <a:rPr lang="en-US" sz="2400"/>
              <a:t>Type of construction activity</a:t>
            </a:r>
            <a:endParaRPr lang="en-US" sz="2400" dirty="0">
              <a:ea typeface="Calibri"/>
              <a:cs typeface="Calibri"/>
            </a:endParaRPr>
          </a:p>
          <a:p>
            <a:pPr indent="-228600">
              <a:lnSpc>
                <a:spcPct val="90000"/>
              </a:lnSpc>
            </a:pPr>
            <a:r>
              <a:rPr lang="en-US" sz="2400"/>
              <a:t>Receiving waters and impairment status</a:t>
            </a:r>
            <a:endParaRPr lang="en-US" sz="2400" dirty="0">
              <a:ea typeface="Calibri"/>
              <a:cs typeface="Calibri"/>
            </a:endParaRPr>
          </a:p>
          <a:p>
            <a:pPr indent="-228600">
              <a:lnSpc>
                <a:spcPct val="90000"/>
              </a:lnSpc>
            </a:pPr>
            <a:r>
              <a:rPr lang="en-US" sz="2400"/>
              <a:t>SWPPP certification</a:t>
            </a:r>
            <a:endParaRPr lang="en-US" sz="2400" dirty="0">
              <a:ea typeface="Calibri"/>
              <a:cs typeface="Calibri"/>
            </a:endParaRPr>
          </a:p>
          <a:p>
            <a:pPr indent="-228600">
              <a:lnSpc>
                <a:spcPct val="90000"/>
              </a:lnSpc>
            </a:pPr>
            <a:r>
              <a:rPr lang="en-US" sz="2400"/>
              <a:t>Endangered species eligibility</a:t>
            </a:r>
            <a:endParaRPr lang="en-US" sz="2400" dirty="0">
              <a:ea typeface="Calibri"/>
              <a:cs typeface="Calibri"/>
            </a:endParaRPr>
          </a:p>
          <a:p>
            <a:pPr indent="-228600">
              <a:lnSpc>
                <a:spcPct val="90000"/>
              </a:lnSpc>
            </a:pPr>
            <a:r>
              <a:rPr lang="en-US" sz="2400"/>
              <a:t>Historic property confirmation</a:t>
            </a:r>
            <a:endParaRPr lang="en-US" sz="2400" dirty="0">
              <a:ea typeface="Calibri"/>
              <a:cs typeface="Calibri"/>
            </a:endParaRPr>
          </a:p>
          <a:p>
            <a:pPr indent="-228600">
              <a:lnSpc>
                <a:spcPct val="90000"/>
              </a:lnSpc>
            </a:pPr>
            <a:r>
              <a:rPr lang="en-US" sz="2400"/>
              <a:t>Signed certification</a:t>
            </a:r>
            <a:endParaRPr lang="en-US" sz="2400" dirty="0">
              <a:ea typeface="Calibri"/>
              <a:cs typeface="Calibri"/>
            </a:endParaRPr>
          </a:p>
          <a:p>
            <a:pPr indent="-228600">
              <a:lnSpc>
                <a:spcPct val="90000"/>
              </a:lnSpc>
            </a:pPr>
            <a:endParaRPr lang="en-US" sz="2400" dirty="0">
              <a:ea typeface="Calibri"/>
              <a:cs typeface="Calibri"/>
            </a:endParaRPr>
          </a:p>
        </p:txBody>
      </p:sp>
    </p:spTree>
    <p:extLst>
      <p:ext uri="{BB962C8B-B14F-4D97-AF65-F5344CB8AC3E}">
        <p14:creationId xmlns:p14="http://schemas.microsoft.com/office/powerpoint/2010/main" val="19070189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S-QLF0A\buffalo2\pictures\From Airplanes\5-1-09 504.jpg"/>
          <p:cNvPicPr>
            <a:picLocks noChangeAspect="1" noChangeArrowheads="1"/>
          </p:cNvPicPr>
          <p:nvPr/>
        </p:nvPicPr>
        <p:blipFill>
          <a:blip r:embed="rId2" cstate="email">
            <a:lum bright="-33000" contrast="2000"/>
            <a:extLst>
              <a:ext uri="{28A0092B-C50C-407E-A947-70E740481C1C}">
                <a14:useLocalDpi xmlns:a14="http://schemas.microsoft.com/office/drawing/2010/main"/>
              </a:ext>
            </a:extLst>
          </a:blip>
          <a:srcRect/>
          <a:stretch>
            <a:fillRect/>
          </a:stretch>
        </p:blipFill>
        <p:spPr bwMode="auto">
          <a:xfrm>
            <a:off x="-30693" y="0"/>
            <a:ext cx="9144000" cy="6858000"/>
          </a:xfrm>
          <a:prstGeom prst="rect">
            <a:avLst/>
          </a:prstGeom>
          <a:noFill/>
          <a:effectLst>
            <a:innerShdw blurRad="114300">
              <a:prstClr val="black"/>
            </a:innerShdw>
          </a:effectLst>
        </p:spPr>
      </p:pic>
      <p:sp>
        <p:nvSpPr>
          <p:cNvPr id="4" name="Rectangle 3"/>
          <p:cNvSpPr/>
          <p:nvPr/>
        </p:nvSpPr>
        <p:spPr>
          <a:xfrm>
            <a:off x="76200" y="990600"/>
            <a:ext cx="9067800" cy="6001643"/>
          </a:xfrm>
          <a:prstGeom prst="rect">
            <a:avLst/>
          </a:prstGeom>
        </p:spPr>
        <p:txBody>
          <a:bodyPr wrap="square">
            <a:spAutoFit/>
          </a:bodyPr>
          <a:lstStyle/>
          <a:p>
            <a:r>
              <a:rPr lang="en-US" sz="2400" dirty="0"/>
              <a:t>2.7.1 </a:t>
            </a:r>
            <a:r>
              <a:rPr lang="en-US" sz="2400" b="1" dirty="0"/>
              <a:t>Modification. </a:t>
            </a:r>
            <a:r>
              <a:rPr lang="en-US" sz="2400" dirty="0"/>
              <a:t>A permittee must submit an NOI modification form to DEC (see Part 2.3) to update or correct the following information on the original NOI within 30 calendar days of the change: </a:t>
            </a:r>
            <a:r>
              <a:rPr lang="en-US" sz="2400" u="sng" dirty="0">
                <a:effectLst>
                  <a:outerShdw blurRad="38100" dist="38100" dir="2700000" algn="tl">
                    <a:srgbClr val="000000">
                      <a:alpha val="43137"/>
                    </a:srgbClr>
                  </a:outerShdw>
                </a:effectLst>
              </a:rPr>
              <a:t> </a:t>
            </a:r>
          </a:p>
          <a:p>
            <a:pPr marL="342900" indent="-342900">
              <a:buFont typeface="Arial" panose="020B0604020202020204" pitchFamily="34" charset="0"/>
              <a:buChar char="•"/>
            </a:pPr>
            <a:r>
              <a:rPr lang="en-US" sz="2400" dirty="0"/>
              <a:t>Owner/Operator address and contact information;</a:t>
            </a:r>
          </a:p>
          <a:p>
            <a:pPr marL="342900" indent="-342900">
              <a:buFont typeface="Arial" panose="020B0604020202020204" pitchFamily="34" charset="0"/>
              <a:buChar char="•"/>
            </a:pPr>
            <a:r>
              <a:rPr lang="en-US" sz="2400" dirty="0"/>
              <a:t>Site information;</a:t>
            </a:r>
          </a:p>
          <a:p>
            <a:pPr marL="342900" indent="-342900">
              <a:buFont typeface="Arial" panose="020B0604020202020204" pitchFamily="34" charset="0"/>
              <a:buChar char="•"/>
            </a:pPr>
            <a:r>
              <a:rPr lang="en-US" sz="2400" dirty="0"/>
              <a:t>Estimated start or end dates;</a:t>
            </a:r>
          </a:p>
          <a:p>
            <a:pPr marL="342900" indent="-342900">
              <a:buFont typeface="Arial" panose="020B0604020202020204" pitchFamily="34" charset="0"/>
              <a:buChar char="•"/>
            </a:pPr>
            <a:r>
              <a:rPr lang="en-US" sz="2400" dirty="0"/>
              <a:t>Number of acres to be disturbed;</a:t>
            </a:r>
          </a:p>
          <a:p>
            <a:pPr marL="342900" indent="-342900">
              <a:buFont typeface="Arial" panose="020B0604020202020204" pitchFamily="34" charset="0"/>
              <a:buChar char="•"/>
            </a:pPr>
            <a:r>
              <a:rPr lang="en-US" sz="2400" dirty="0"/>
              <a:t>SWPPP location and contact information.</a:t>
            </a:r>
          </a:p>
          <a:p>
            <a:endParaRPr lang="en-US" sz="2400" dirty="0"/>
          </a:p>
          <a:p>
            <a:r>
              <a:rPr lang="en-US" sz="2400" dirty="0"/>
              <a:t>2.7.2 Continuation of expired permit in accordance with Part 2.6.</a:t>
            </a:r>
          </a:p>
          <a:p>
            <a:endParaRPr lang="en-US" sz="2400" dirty="0"/>
          </a:p>
          <a:p>
            <a:r>
              <a:rPr lang="en-US" sz="2400" dirty="0"/>
              <a:t>2.7.3 If the original project disturbance was between one and less than five acres, and will now disturb five acres or more, a SWPPP must be submitted with the NOI modification. </a:t>
            </a:r>
          </a:p>
          <a:p>
            <a:endParaRPr lang="en-US" sz="2400" dirty="0"/>
          </a:p>
          <a:p>
            <a:r>
              <a:rPr lang="en-US" sz="2400" dirty="0"/>
              <a:t>NO FEE REQUIRED!</a:t>
            </a:r>
          </a:p>
        </p:txBody>
      </p:sp>
      <p:sp>
        <p:nvSpPr>
          <p:cNvPr id="2" name="TextBox 1"/>
          <p:cNvSpPr txBox="1"/>
          <p:nvPr/>
        </p:nvSpPr>
        <p:spPr>
          <a:xfrm>
            <a:off x="228600" y="228600"/>
            <a:ext cx="5724772" cy="461665"/>
          </a:xfrm>
          <a:prstGeom prst="rect">
            <a:avLst/>
          </a:prstGeom>
          <a:noFill/>
        </p:spPr>
        <p:txBody>
          <a:bodyPr wrap="none" rtlCol="0">
            <a:spAutoFit/>
          </a:bodyPr>
          <a:lstStyle/>
          <a:p>
            <a:pPr lvl="0"/>
            <a:r>
              <a:rPr lang="en-US" sz="2400" b="1" dirty="0">
                <a:solidFill>
                  <a:prstClr val="white"/>
                </a:solidFill>
                <a:effectLst>
                  <a:outerShdw blurRad="38100" dist="38100" dir="2700000" algn="tl">
                    <a:srgbClr val="000000">
                      <a:alpha val="43137"/>
                    </a:srgbClr>
                  </a:outerShdw>
                </a:effectLst>
              </a:rPr>
              <a:t>Submittal of a Modification to Original NOI </a:t>
            </a:r>
          </a:p>
        </p:txBody>
      </p:sp>
      <p:sp>
        <p:nvSpPr>
          <p:cNvPr id="3" name="Text Box 5">
            <a:extLst>
              <a:ext uri="{FF2B5EF4-FFF2-40B4-BE49-F238E27FC236}">
                <a16:creationId xmlns:a16="http://schemas.microsoft.com/office/drawing/2014/main" id="{2496EF23-5AD3-A924-42ED-8CAC788FF10C}"/>
              </a:ext>
            </a:extLst>
          </p:cNvPr>
          <p:cNvSpPr txBox="1">
            <a:spLocks noChangeArrowheads="1"/>
          </p:cNvSpPr>
          <p:nvPr/>
        </p:nvSpPr>
        <p:spPr bwMode="auto">
          <a:xfrm>
            <a:off x="6629400" y="329839"/>
            <a:ext cx="197464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2.7 Pg.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LS-QLF0A\buffalo2\pictures\Bethal AK\08-25-09 454.jpg"/>
          <p:cNvPicPr>
            <a:picLocks noChangeAspect="1" noChangeArrowheads="1"/>
          </p:cNvPicPr>
          <p:nvPr/>
        </p:nvPicPr>
        <p:blipFill>
          <a:blip r:embed="rId2" cstate="email">
            <a:lum bright="-9000" contrast="4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2" name="Rectangle 1"/>
          <p:cNvSpPr/>
          <p:nvPr/>
        </p:nvSpPr>
        <p:spPr>
          <a:xfrm>
            <a:off x="228600" y="152400"/>
            <a:ext cx="8686800" cy="461665"/>
          </a:xfrm>
          <a:prstGeom prst="rect">
            <a:avLst/>
          </a:prstGeom>
          <a:solidFill>
            <a:srgbClr val="550B1B">
              <a:alpha val="74000"/>
            </a:srgbClr>
          </a:solidFill>
        </p:spPr>
        <p:txBody>
          <a:bodyPr wrap="square">
            <a:spAutoFit/>
          </a:bodyPr>
          <a:lstStyle/>
          <a:p>
            <a:r>
              <a:rPr lang="en-US" sz="2400" b="1" dirty="0"/>
              <a:t>Requiring a Notice of Termination (NOT)</a:t>
            </a:r>
          </a:p>
        </p:txBody>
      </p:sp>
      <p:sp>
        <p:nvSpPr>
          <p:cNvPr id="4" name="TextBox 3"/>
          <p:cNvSpPr txBox="1"/>
          <p:nvPr/>
        </p:nvSpPr>
        <p:spPr>
          <a:xfrm>
            <a:off x="8113333" y="6400800"/>
            <a:ext cx="1030667" cy="369332"/>
          </a:xfrm>
          <a:prstGeom prst="rect">
            <a:avLst/>
          </a:prstGeom>
          <a:noFill/>
        </p:spPr>
        <p:txBody>
          <a:bodyPr wrap="none" rtlCol="0">
            <a:spAutoFit/>
          </a:bodyPr>
          <a:lstStyle/>
          <a:p>
            <a:r>
              <a:rPr lang="en-US" dirty="0" err="1"/>
              <a:t>Knik</a:t>
            </a:r>
            <a:r>
              <a:rPr lang="en-US" dirty="0"/>
              <a:t> Arm</a:t>
            </a:r>
          </a:p>
        </p:txBody>
      </p:sp>
      <p:sp>
        <p:nvSpPr>
          <p:cNvPr id="5" name="TextBox 4"/>
          <p:cNvSpPr txBox="1"/>
          <p:nvPr/>
        </p:nvSpPr>
        <p:spPr>
          <a:xfrm>
            <a:off x="6324600" y="338078"/>
            <a:ext cx="2149371" cy="369332"/>
          </a:xfrm>
          <a:prstGeom prst="rect">
            <a:avLst/>
          </a:prstGeom>
          <a:solidFill>
            <a:schemeClr val="bg1"/>
          </a:solidFill>
          <a:ln w="38100">
            <a:solidFill>
              <a:schemeClr val="tx1"/>
            </a:solidFill>
          </a:ln>
        </p:spPr>
        <p:txBody>
          <a:bodyPr wrap="none" rtlCol="0">
            <a:spAutoFit/>
          </a:bodyPr>
          <a:lstStyle/>
          <a:p>
            <a:r>
              <a:rPr lang="en-US" dirty="0"/>
              <a:t>CGP Part 2.7.5 Pg. 19</a:t>
            </a:r>
          </a:p>
        </p:txBody>
      </p:sp>
      <p:sp>
        <p:nvSpPr>
          <p:cNvPr id="3" name="TextBox 2"/>
          <p:cNvSpPr txBox="1"/>
          <p:nvPr/>
        </p:nvSpPr>
        <p:spPr>
          <a:xfrm>
            <a:off x="304800" y="4092476"/>
            <a:ext cx="7924800" cy="2677656"/>
          </a:xfrm>
          <a:prstGeom prst="rect">
            <a:avLst/>
          </a:prstGeom>
          <a:noFill/>
        </p:spPr>
        <p:txBody>
          <a:bodyPr wrap="square" rtlCol="0">
            <a:spAutoFit/>
          </a:bodyPr>
          <a:lstStyle/>
          <a:p>
            <a:r>
              <a:rPr lang="en-US" sz="2800" dirty="0"/>
              <a:t>2.7.5  </a:t>
            </a:r>
            <a:r>
              <a:rPr lang="en-US" sz="2800" b="1" dirty="0"/>
              <a:t>NOT Instead of Modification</a:t>
            </a:r>
            <a:r>
              <a:rPr lang="en-US" sz="2800" dirty="0"/>
              <a:t>.  The permittee must submit a NOT instead of an NOI modification form to DEC within 30 calendar days when operator has changed.  The new owner/operator must file a new NOI to obtain coverage under the CGP.  Coverage is not transferrable. </a:t>
            </a:r>
          </a:p>
        </p:txBody>
      </p:sp>
    </p:spTree>
    <p:extLst>
      <p:ext uri="{BB962C8B-B14F-4D97-AF65-F5344CB8AC3E}">
        <p14:creationId xmlns:p14="http://schemas.microsoft.com/office/powerpoint/2010/main" val="39442323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lex\Pictures\best\Alder Creek 10-25-10 270 (18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7891" name="Rectangle 2"/>
          <p:cNvSpPr>
            <a:spLocks noGrp="1" noChangeArrowheads="1"/>
          </p:cNvSpPr>
          <p:nvPr>
            <p:ph type="title"/>
          </p:nvPr>
        </p:nvSpPr>
        <p:spPr>
          <a:xfrm>
            <a:off x="228600" y="5867400"/>
            <a:ext cx="7391400" cy="838200"/>
          </a:xfrm>
        </p:spPr>
        <p:txBody>
          <a:bodyPr>
            <a:normAutofit fontScale="90000"/>
          </a:bodyPr>
          <a:lstStyle/>
          <a:p>
            <a:pPr eaLnBrk="1" hangingPunct="1">
              <a:defRPr/>
            </a:pPr>
            <a:r>
              <a:rPr lang="en-US" b="1" dirty="0">
                <a:effectLst>
                  <a:outerShdw blurRad="38100" dist="38100" dir="2700000" algn="tl">
                    <a:srgbClr val="000000">
                      <a:alpha val="43137"/>
                    </a:srgbClr>
                  </a:outerShdw>
                </a:effectLst>
                <a:latin typeface="Arial" charset="0"/>
              </a:rPr>
              <a:t>ADEC CGP Authorization Fee</a:t>
            </a:r>
            <a:endParaRPr lang="en-US" sz="4000" b="1" dirty="0">
              <a:effectLst>
                <a:outerShdw blurRad="38100" dist="38100" dir="2700000" algn="tl">
                  <a:srgbClr val="000000">
                    <a:alpha val="43137"/>
                  </a:srgbClr>
                </a:outerShdw>
              </a:effectLst>
              <a:latin typeface="Arial" charset="0"/>
            </a:endParaRPr>
          </a:p>
        </p:txBody>
      </p:sp>
      <p:sp>
        <p:nvSpPr>
          <p:cNvPr id="37892" name="Text Box 6"/>
          <p:cNvSpPr txBox="1">
            <a:spLocks noChangeArrowheads="1"/>
          </p:cNvSpPr>
          <p:nvPr/>
        </p:nvSpPr>
        <p:spPr bwMode="auto">
          <a:xfrm>
            <a:off x="228600" y="4772025"/>
            <a:ext cx="2514600" cy="1323975"/>
          </a:xfrm>
          <a:prstGeom prst="rect">
            <a:avLst/>
          </a:prstGeom>
          <a:noFill/>
          <a:ln w="38100">
            <a:noFill/>
            <a:miter lim="800000"/>
            <a:headEnd/>
            <a:tailEnd/>
          </a:ln>
        </p:spPr>
        <p:txBody>
          <a:bodyPr>
            <a:spAutoFit/>
          </a:bodyPr>
          <a:lstStyle/>
          <a:p>
            <a:r>
              <a:rPr lang="en-US" sz="8000" b="1" dirty="0">
                <a:effectLst>
                  <a:outerShdw blurRad="38100" dist="38100" dir="2700000" algn="tl">
                    <a:srgbClr val="000000">
                      <a:alpha val="43137"/>
                    </a:srgbClr>
                  </a:outerShdw>
                </a:effectLst>
              </a:rPr>
              <a:t>$580</a:t>
            </a:r>
          </a:p>
        </p:txBody>
      </p:sp>
      <p:pic>
        <p:nvPicPr>
          <p:cNvPr id="7" name="Picture 6" descr="DEC Logo 1"/>
          <p:cNvPicPr/>
          <p:nvPr/>
        </p:nvPicPr>
        <p:blipFill>
          <a:blip r:embed="rId4" cstate="print"/>
          <a:srcRect/>
          <a:stretch>
            <a:fillRect/>
          </a:stretch>
        </p:blipFill>
        <p:spPr bwMode="auto">
          <a:xfrm>
            <a:off x="7924800" y="5415321"/>
            <a:ext cx="890588" cy="890588"/>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5" name="Text Box 5"/>
          <p:cNvSpPr txBox="1">
            <a:spLocks noChangeArrowheads="1"/>
          </p:cNvSpPr>
          <p:nvPr/>
        </p:nvSpPr>
        <p:spPr bwMode="auto">
          <a:xfrm>
            <a:off x="360759" y="3752849"/>
            <a:ext cx="2468166" cy="245268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100">
                <a:latin typeface="+mj-lt"/>
                <a:ea typeface="+mj-ea"/>
                <a:cs typeface="+mj-cs"/>
              </a:rPr>
              <a:t>Retention &amp; Availability of SWPPP</a:t>
            </a:r>
          </a:p>
        </p:txBody>
      </p:sp>
      <p:pic>
        <p:nvPicPr>
          <p:cNvPr id="38917" name="Picture 38916" descr="A ream of paper forming a curve">
            <a:extLst>
              <a:ext uri="{FF2B5EF4-FFF2-40B4-BE49-F238E27FC236}">
                <a16:creationId xmlns:a16="http://schemas.microsoft.com/office/drawing/2014/main" id="{CB56BF9D-2357-D9A5-D7E2-BA13B52F9795}"/>
              </a:ext>
            </a:extLst>
          </p:cNvPr>
          <p:cNvPicPr>
            <a:picLocks noChangeAspect="1"/>
          </p:cNvPicPr>
          <p:nvPr/>
        </p:nvPicPr>
        <p:blipFill>
          <a:blip r:embed="rId2"/>
          <a:srcRect t="25590" b="13616"/>
          <a:stretch>
            <a:fill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2" name="TextBox 1">
            <a:extLst>
              <a:ext uri="{FF2B5EF4-FFF2-40B4-BE49-F238E27FC236}">
                <a16:creationId xmlns:a16="http://schemas.microsoft.com/office/drawing/2014/main" id="{CA41C39F-CCA7-4DFD-8C2C-D431BDC2FB96}"/>
              </a:ext>
            </a:extLst>
          </p:cNvPr>
          <p:cNvSpPr txBox="1"/>
          <p:nvPr/>
        </p:nvSpPr>
        <p:spPr>
          <a:xfrm>
            <a:off x="3167986" y="3752850"/>
            <a:ext cx="5614060" cy="2452687"/>
          </a:xfrm>
          <a:prstGeom prst="rect">
            <a:avLst/>
          </a:prstGeom>
        </p:spPr>
        <p:txBody>
          <a:bodyPr vert="horz" lIns="91440" tIns="45720" rIns="91440" bIns="45720" rtlCol="0" anchor="ctr">
            <a:normAutofit/>
          </a:bodyPr>
          <a:lstStyle/>
          <a:p>
            <a:pPr>
              <a:lnSpc>
                <a:spcPct val="90000"/>
              </a:lnSpc>
              <a:spcAft>
                <a:spcPts val="600"/>
              </a:spcAft>
            </a:pPr>
            <a:r>
              <a:rPr lang="en-US" sz="2400"/>
              <a:t>A copy of the SWPPP (including a copy of the permit), NOI, and acknowledgement letter from DEC must be retained at the site or other location easily accessible during normal business hours. </a:t>
            </a:r>
            <a:endParaRPr lang="en-US" sz="2400">
              <a:ea typeface="Calibri"/>
              <a:cs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descr="IMAG002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9940" name="Text Box 7"/>
          <p:cNvSpPr txBox="1">
            <a:spLocks noChangeArrowheads="1"/>
          </p:cNvSpPr>
          <p:nvPr/>
        </p:nvSpPr>
        <p:spPr bwMode="auto">
          <a:xfrm>
            <a:off x="185382" y="5389939"/>
            <a:ext cx="8882418" cy="954107"/>
          </a:xfrm>
          <a:prstGeom prst="rect">
            <a:avLst/>
          </a:prstGeom>
          <a:noFill/>
          <a:ln w="38100">
            <a:noFill/>
            <a:miter lim="800000"/>
            <a:headEnd/>
            <a:tailEnd/>
          </a:ln>
        </p:spPr>
        <p:txBody>
          <a:bodyPr wrap="square">
            <a:spAutoFit/>
          </a:bodyPr>
          <a:lstStyle/>
          <a:p>
            <a:endParaRPr lang="en-US" sz="2800" dirty="0"/>
          </a:p>
          <a:p>
            <a:r>
              <a:rPr lang="en-US" sz="2800" dirty="0"/>
              <a:t>Weather worn or faded documents are potential violations.</a:t>
            </a:r>
          </a:p>
        </p:txBody>
      </p:sp>
      <p:sp>
        <p:nvSpPr>
          <p:cNvPr id="39939" name="Text Box 5"/>
          <p:cNvSpPr txBox="1">
            <a:spLocks noChangeArrowheads="1"/>
          </p:cNvSpPr>
          <p:nvPr/>
        </p:nvSpPr>
        <p:spPr bwMode="auto">
          <a:xfrm>
            <a:off x="18541" y="87868"/>
            <a:ext cx="5414624" cy="769441"/>
          </a:xfrm>
          <a:prstGeom prst="rect">
            <a:avLst/>
          </a:prstGeom>
          <a:noFill/>
          <a:ln w="38100">
            <a:noFill/>
            <a:miter lim="800000"/>
            <a:headEnd/>
            <a:tailEnd/>
          </a:ln>
        </p:spPr>
        <p:txBody>
          <a:bodyPr wrap="none">
            <a:spAutoFit/>
          </a:bodyPr>
          <a:lstStyle/>
          <a:p>
            <a:r>
              <a:rPr lang="en-US" sz="4400" dirty="0">
                <a:solidFill>
                  <a:schemeClr val="bg1"/>
                </a:solidFill>
              </a:rPr>
              <a:t>Main Entrance Signage</a:t>
            </a:r>
          </a:p>
        </p:txBody>
      </p:sp>
      <p:sp>
        <p:nvSpPr>
          <p:cNvPr id="5" name="TextBox 4"/>
          <p:cNvSpPr txBox="1"/>
          <p:nvPr/>
        </p:nvSpPr>
        <p:spPr>
          <a:xfrm>
            <a:off x="7993788" y="6400800"/>
            <a:ext cx="1074012" cy="369332"/>
          </a:xfrm>
          <a:prstGeom prst="rect">
            <a:avLst/>
          </a:prstGeom>
          <a:noFill/>
        </p:spPr>
        <p:txBody>
          <a:bodyPr wrap="none" rtlCol="0">
            <a:spAutoFit/>
          </a:bodyPr>
          <a:lstStyle/>
          <a:p>
            <a:r>
              <a:rPr lang="en-US" dirty="0"/>
              <a:t>Fairbanks</a:t>
            </a:r>
          </a:p>
        </p:txBody>
      </p:sp>
      <p:sp>
        <p:nvSpPr>
          <p:cNvPr id="3" name="TextBox 2">
            <a:extLst>
              <a:ext uri="{FF2B5EF4-FFF2-40B4-BE49-F238E27FC236}">
                <a16:creationId xmlns:a16="http://schemas.microsoft.com/office/drawing/2014/main" id="{5CF2421C-6BF0-4596-8C69-BACB20B8B9AA}"/>
              </a:ext>
            </a:extLst>
          </p:cNvPr>
          <p:cNvSpPr txBox="1"/>
          <p:nvPr/>
        </p:nvSpPr>
        <p:spPr>
          <a:xfrm>
            <a:off x="209285" y="4321970"/>
            <a:ext cx="8858515" cy="1384995"/>
          </a:xfrm>
          <a:prstGeom prst="rect">
            <a:avLst/>
          </a:prstGeom>
          <a:noFill/>
        </p:spPr>
        <p:txBody>
          <a:bodyPr wrap="none" rtlCol="0">
            <a:spAutoFit/>
          </a:bodyPr>
          <a:lstStyle/>
          <a:p>
            <a:pPr marL="457200" indent="-457200">
              <a:buFont typeface="Wingdings" panose="05000000000000000000" pitchFamily="2" charset="2"/>
              <a:buChar char="ü"/>
            </a:pPr>
            <a:r>
              <a:rPr lang="en-US" sz="2800" dirty="0"/>
              <a:t>Permit Number</a:t>
            </a:r>
          </a:p>
          <a:p>
            <a:pPr marL="457200" indent="-457200">
              <a:buFont typeface="Wingdings" panose="05000000000000000000" pitchFamily="2" charset="2"/>
              <a:buChar char="ü"/>
            </a:pPr>
            <a:r>
              <a:rPr lang="en-US" sz="2800" dirty="0"/>
              <a:t>Operator Name &amp; Number</a:t>
            </a:r>
          </a:p>
          <a:p>
            <a:pPr marL="457200" indent="-457200">
              <a:buFont typeface="Wingdings" panose="05000000000000000000" pitchFamily="2" charset="2"/>
              <a:buChar char="ü"/>
            </a:pPr>
            <a:r>
              <a:rPr lang="en-US" sz="2800" dirty="0"/>
              <a:t>SWPPP Location or the SWPPP Contact Name &amp; Number</a:t>
            </a:r>
          </a:p>
        </p:txBody>
      </p:sp>
      <p:sp>
        <p:nvSpPr>
          <p:cNvPr id="8" name="Text Box 5">
            <a:extLst>
              <a:ext uri="{FF2B5EF4-FFF2-40B4-BE49-F238E27FC236}">
                <a16:creationId xmlns:a16="http://schemas.microsoft.com/office/drawing/2014/main" id="{45649011-45F6-48F1-9B70-76E9059B9C3C}"/>
              </a:ext>
            </a:extLst>
          </p:cNvPr>
          <p:cNvSpPr txBox="1">
            <a:spLocks noChangeArrowheads="1"/>
          </p:cNvSpPr>
          <p:nvPr/>
        </p:nvSpPr>
        <p:spPr bwMode="auto">
          <a:xfrm>
            <a:off x="6317303" y="329288"/>
            <a:ext cx="2213491"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5.10.1 Pg.42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3" y="76200"/>
            <a:ext cx="5722833" cy="1143000"/>
          </a:xfrm>
        </p:spPr>
        <p:txBody>
          <a:bodyPr>
            <a:noAutofit/>
          </a:bodyPr>
          <a:lstStyle/>
          <a:p>
            <a:r>
              <a:rPr lang="en-US" sz="7200" dirty="0"/>
              <a:t>NOI Postings</a:t>
            </a:r>
          </a:p>
        </p:txBody>
      </p:sp>
      <p:pic>
        <p:nvPicPr>
          <p:cNvPr id="8196" name="Picture 4" descr="http://www.ilankelman.org/themes/trafficusawrongway.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46272"/>
          <a:stretch/>
        </p:blipFill>
        <p:spPr bwMode="auto">
          <a:xfrm>
            <a:off x="304800" y="304802"/>
            <a:ext cx="2865120" cy="336149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1630" y="3984856"/>
            <a:ext cx="2865120" cy="249299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FF0000"/>
                </a:solidFill>
                <a:effectLst/>
                <a:uLnTx/>
                <a:uFillTx/>
                <a:latin typeface="Calibri"/>
                <a:ea typeface="+mn-ea"/>
                <a:cs typeface="+mn-cs"/>
              </a:rPr>
              <a:t>NEW</a:t>
            </a:r>
            <a:r>
              <a:rPr kumimoji="0" lang="en-US" sz="2600" b="0" i="0" u="none" strike="noStrike" kern="1200" cap="none" spc="0" normalizeH="0" baseline="0" noProof="0" dirty="0">
                <a:ln>
                  <a:noFill/>
                </a:ln>
                <a:solidFill>
                  <a:prstClr val="black"/>
                </a:solidFill>
                <a:effectLst/>
                <a:uLnTx/>
                <a:uFillTx/>
                <a:latin typeface="Calibri"/>
                <a:ea typeface="+mn-ea"/>
                <a:cs typeface="+mn-cs"/>
              </a:rPr>
              <a:t> All required posting information is located on the first page of the NOI. </a:t>
            </a:r>
            <a:r>
              <a:rPr kumimoji="0" lang="en-US" sz="2600" b="0" i="0" u="none" strike="noStrike" kern="1200" cap="none" spc="0" normalizeH="0" baseline="0" noProof="0" dirty="0">
                <a:ln>
                  <a:noFill/>
                </a:ln>
                <a:solidFill>
                  <a:prstClr val="white"/>
                </a:solidFill>
                <a:effectLst/>
                <a:uLnTx/>
                <a:uFillTx/>
                <a:latin typeface="Calibri"/>
                <a:ea typeface="+mn-ea"/>
                <a:cs typeface="+mn-cs"/>
              </a:rPr>
              <a:t>when personnel change!</a:t>
            </a:r>
          </a:p>
        </p:txBody>
      </p:sp>
      <p:sp>
        <p:nvSpPr>
          <p:cNvPr id="5" name="TextBox 4"/>
          <p:cNvSpPr txBox="1"/>
          <p:nvPr/>
        </p:nvSpPr>
        <p:spPr>
          <a:xfrm>
            <a:off x="3369204" y="1745227"/>
            <a:ext cx="5573373" cy="5016758"/>
          </a:xfrm>
          <a:prstGeom prst="rect">
            <a:avLst/>
          </a:prstGeom>
          <a:noFill/>
        </p:spPr>
        <p:txBody>
          <a:bodyPr wrap="square" rtlCol="0">
            <a:spAutoFit/>
          </a:bodyPr>
          <a:lstStyle/>
          <a:p>
            <a:pPr marL="285744" marR="0" lvl="0" indent="-285744"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NOI authorization number</a:t>
            </a:r>
          </a:p>
          <a:p>
            <a:pPr marL="285744" marR="0" lvl="0" indent="-285744"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Operator Contact name and phone number</a:t>
            </a:r>
          </a:p>
          <a:p>
            <a:pPr marL="285744" marR="0" lvl="0" indent="-285744"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Location of the SWPPP or the name and phone number of the contact person to schedule a SWPPP review.</a:t>
            </a:r>
          </a:p>
          <a:p>
            <a:pPr marL="285744" marR="0" lvl="0" indent="-285744" algn="l" defTabSz="457200" rtl="0" eaLnBrk="1" fontAlgn="auto" latinLnBrk="0" hangingPunct="1">
              <a:lnSpc>
                <a:spcPct val="100000"/>
              </a:lnSpc>
              <a:spcBef>
                <a:spcPts val="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a:p>
            <a:pPr marL="285744" marR="0" lvl="0" indent="-285744" algn="l" defTabSz="457200" rtl="0" eaLnBrk="1" fontAlgn="auto" latinLnBrk="0" hangingPunct="1">
              <a:lnSpc>
                <a:spcPct val="100000"/>
              </a:lnSpc>
              <a:spcBef>
                <a:spcPts val="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209CEF0B-C519-4F88-A4C3-D1836FAEF659}"/>
              </a:ext>
            </a:extLst>
          </p:cNvPr>
          <p:cNvPicPr>
            <a:picLocks noChangeAspect="1"/>
          </p:cNvPicPr>
          <p:nvPr/>
        </p:nvPicPr>
        <p:blipFill>
          <a:blip r:embed="rId5"/>
          <a:stretch>
            <a:fillRect/>
          </a:stretch>
        </p:blipFill>
        <p:spPr>
          <a:xfrm>
            <a:off x="4058541" y="1465424"/>
            <a:ext cx="4158955" cy="5012422"/>
          </a:xfrm>
          <a:prstGeom prst="rect">
            <a:avLst/>
          </a:prstGeom>
          <a:ln>
            <a:solidFill>
              <a:schemeClr val="tx1"/>
            </a:solidFill>
          </a:ln>
        </p:spPr>
      </p:pic>
      <p:sp>
        <p:nvSpPr>
          <p:cNvPr id="3" name="TextBox 2">
            <a:extLst>
              <a:ext uri="{FF2B5EF4-FFF2-40B4-BE49-F238E27FC236}">
                <a16:creationId xmlns:a16="http://schemas.microsoft.com/office/drawing/2014/main" id="{7D00F929-90DE-406B-86BD-7BBCCFB4FB8D}"/>
              </a:ext>
            </a:extLst>
          </p:cNvPr>
          <p:cNvSpPr txBox="1"/>
          <p:nvPr/>
        </p:nvSpPr>
        <p:spPr>
          <a:xfrm>
            <a:off x="4169328" y="2332139"/>
            <a:ext cx="3875714" cy="1426129"/>
          </a:xfrm>
          <a:prstGeom prst="rect">
            <a:avLst/>
          </a:prstGeom>
          <a:noFill/>
          <a:ln w="22225">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56270291-0051-419A-8D72-2C0E483CE7B1}"/>
              </a:ext>
            </a:extLst>
          </p:cNvPr>
          <p:cNvSpPr txBox="1"/>
          <p:nvPr/>
        </p:nvSpPr>
        <p:spPr>
          <a:xfrm>
            <a:off x="4169328" y="4420998"/>
            <a:ext cx="3875714" cy="704675"/>
          </a:xfrm>
          <a:prstGeom prst="rect">
            <a:avLst/>
          </a:prstGeom>
          <a:noFill/>
          <a:ln w="22225">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7583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lex\Pictures\best\B70s at Uncle Sam2.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effectLst>
            <a:innerShdw blurRad="114300">
              <a:prstClr val="black"/>
            </a:innerShdw>
          </a:effectLst>
        </p:spPr>
      </p:pic>
      <p:sp>
        <p:nvSpPr>
          <p:cNvPr id="41986" name="Rectangle 2"/>
          <p:cNvSpPr>
            <a:spLocks noGrp="1" noChangeArrowheads="1"/>
          </p:cNvSpPr>
          <p:nvPr>
            <p:ph type="title"/>
          </p:nvPr>
        </p:nvSpPr>
        <p:spPr>
          <a:xfrm>
            <a:off x="0" y="304800"/>
            <a:ext cx="9144000" cy="1143000"/>
          </a:xfrm>
        </p:spPr>
        <p:txBody>
          <a:bodyPr>
            <a:noAutofit/>
          </a:bodyPr>
          <a:lstStyle/>
          <a:p>
            <a:pPr eaLnBrk="1" hangingPunct="1"/>
            <a:r>
              <a:rPr lang="en-US" sz="3900" b="1" dirty="0">
                <a:solidFill>
                  <a:srgbClr val="0000CC"/>
                </a:solidFill>
                <a:effectLst>
                  <a:outerShdw blurRad="38100" dist="38100" dir="2700000" algn="tl">
                    <a:srgbClr val="000000">
                      <a:alpha val="43137"/>
                    </a:srgbClr>
                  </a:outerShdw>
                </a:effectLst>
              </a:rPr>
              <a:t>Define Permit Roles &amp; Responsibilities in the contract, and READ THE CONTRACT!</a:t>
            </a:r>
          </a:p>
        </p:txBody>
      </p:sp>
      <p:sp>
        <p:nvSpPr>
          <p:cNvPr id="41987" name="Text Box 4"/>
          <p:cNvSpPr txBox="1">
            <a:spLocks noChangeArrowheads="1"/>
          </p:cNvSpPr>
          <p:nvPr/>
        </p:nvSpPr>
        <p:spPr bwMode="auto">
          <a:xfrm>
            <a:off x="1676400" y="2971800"/>
            <a:ext cx="1235075" cy="366713"/>
          </a:xfrm>
          <a:prstGeom prst="rect">
            <a:avLst/>
          </a:prstGeom>
          <a:noFill/>
          <a:ln w="9525">
            <a:noFill/>
            <a:miter lim="800000"/>
            <a:headEnd/>
            <a:tailEnd/>
          </a:ln>
        </p:spPr>
        <p:txBody>
          <a:bodyPr>
            <a:spAutoFit/>
          </a:bodyPr>
          <a:lstStyle/>
          <a:p>
            <a:pPr eaLnBrk="0" hangingPunct="0"/>
            <a:endParaRPr lang="en-US" sz="1800">
              <a:latin typeface="Tahoma" pitchFamily="34" charset="0"/>
            </a:endParaRPr>
          </a:p>
        </p:txBody>
      </p:sp>
      <p:sp>
        <p:nvSpPr>
          <p:cNvPr id="41988" name="Text Box 5"/>
          <p:cNvSpPr txBox="1">
            <a:spLocks noChangeArrowheads="1"/>
          </p:cNvSpPr>
          <p:nvPr/>
        </p:nvSpPr>
        <p:spPr bwMode="auto">
          <a:xfrm>
            <a:off x="0" y="5288340"/>
            <a:ext cx="9144000" cy="1569660"/>
          </a:xfrm>
          <a:prstGeom prst="rect">
            <a:avLst/>
          </a:prstGeom>
          <a:solidFill>
            <a:schemeClr val="bg1">
              <a:alpha val="62000"/>
            </a:schemeClr>
          </a:solidFill>
          <a:ln w="9525">
            <a:noFill/>
            <a:miter lim="800000"/>
            <a:headEnd/>
            <a:tailEnd/>
          </a:ln>
        </p:spPr>
        <p:txBody>
          <a:bodyPr wrap="square">
            <a:spAutoFit/>
          </a:bodyPr>
          <a:lstStyle/>
          <a:p>
            <a:pPr marL="233363" indent="-233363" eaLnBrk="0" hangingPunct="0">
              <a:buClr>
                <a:schemeClr val="tx2"/>
              </a:buClr>
            </a:pPr>
            <a:r>
              <a:rPr lang="en-US" sz="2400" dirty="0">
                <a:effectLst>
                  <a:outerShdw blurRad="38100" dist="38100" dir="2700000" algn="tl">
                    <a:srgbClr val="000000">
                      <a:alpha val="43137"/>
                    </a:srgbClr>
                  </a:outerShdw>
                </a:effectLst>
                <a:latin typeface="Tahoma" pitchFamily="34" charset="0"/>
              </a:rPr>
              <a:t>-Some insurers require an Indemnification Clause</a:t>
            </a:r>
          </a:p>
          <a:p>
            <a:pPr marL="233363" indent="-233363" eaLnBrk="0" hangingPunct="0">
              <a:buClr>
                <a:schemeClr val="tx2"/>
              </a:buClr>
            </a:pPr>
            <a:r>
              <a:rPr lang="en-US" sz="2400" dirty="0">
                <a:effectLst>
                  <a:outerShdw blurRad="38100" dist="38100" dir="2700000" algn="tl">
                    <a:srgbClr val="000000">
                      <a:alpha val="43137"/>
                    </a:srgbClr>
                  </a:outerShdw>
                </a:effectLst>
                <a:latin typeface="Tahoma" pitchFamily="34" charset="0"/>
              </a:rPr>
              <a:t>-Don’t indemnify for more than what your insurance policy covers</a:t>
            </a:r>
          </a:p>
          <a:p>
            <a:pPr marL="233363" indent="-233363" eaLnBrk="0" hangingPunct="0">
              <a:buClr>
                <a:schemeClr val="tx2"/>
              </a:buClr>
            </a:pPr>
            <a:r>
              <a:rPr lang="en-US" sz="2400" dirty="0">
                <a:effectLst>
                  <a:outerShdw blurRad="38100" dist="38100" dir="2700000" algn="tl">
                    <a:srgbClr val="000000">
                      <a:alpha val="43137"/>
                    </a:srgbClr>
                  </a:outerShdw>
                </a:effectLst>
                <a:latin typeface="Tahoma" pitchFamily="34" charset="0"/>
              </a:rPr>
              <a:t>-Mutual indemnity</a:t>
            </a:r>
          </a:p>
          <a:p>
            <a:pPr marL="233363" indent="-233363" eaLnBrk="0" hangingPunct="0">
              <a:buClr>
                <a:schemeClr val="tx2"/>
              </a:buClr>
            </a:pPr>
            <a:r>
              <a:rPr lang="en-US" sz="2400" dirty="0">
                <a:effectLst>
                  <a:outerShdw blurRad="38100" dist="38100" dir="2700000" algn="tl">
                    <a:srgbClr val="000000">
                      <a:alpha val="43137"/>
                    </a:srgbClr>
                  </a:outerShdw>
                </a:effectLst>
                <a:latin typeface="Tahoma" pitchFamily="34" charset="0"/>
              </a:rPr>
              <a:t>-Consult with Your Attorney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lex\Pictures\best\IMG_265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46082" name="Rectangle 2"/>
          <p:cNvSpPr>
            <a:spLocks noGrp="1" noChangeArrowheads="1"/>
          </p:cNvSpPr>
          <p:nvPr>
            <p:ph type="title"/>
          </p:nvPr>
        </p:nvSpPr>
        <p:spPr>
          <a:xfrm>
            <a:off x="685800" y="228600"/>
            <a:ext cx="7772400" cy="1143000"/>
          </a:xfrm>
        </p:spPr>
        <p:txBody>
          <a:bodyPr/>
          <a:lstStyle/>
          <a:p>
            <a:pPr eaLnBrk="1" hangingPunct="1"/>
            <a:r>
              <a:rPr lang="en-US" dirty="0">
                <a:solidFill>
                  <a:schemeClr val="bg1"/>
                </a:solidFill>
                <a:effectLst>
                  <a:outerShdw blurRad="38100" dist="38100" dir="2700000" algn="tl">
                    <a:srgbClr val="000000">
                      <a:alpha val="43137"/>
                    </a:srgbClr>
                  </a:outerShdw>
                </a:effectLst>
              </a:rPr>
              <a:t>Before Starting Construction</a:t>
            </a:r>
          </a:p>
        </p:txBody>
      </p:sp>
      <p:sp>
        <p:nvSpPr>
          <p:cNvPr id="46083" name="Rectangle 3"/>
          <p:cNvSpPr>
            <a:spLocks noGrp="1" noChangeArrowheads="1"/>
          </p:cNvSpPr>
          <p:nvPr>
            <p:ph type="body" sz="half" idx="1"/>
          </p:nvPr>
        </p:nvSpPr>
        <p:spPr>
          <a:xfrm>
            <a:off x="419100" y="3733800"/>
            <a:ext cx="8305800" cy="1600200"/>
          </a:xfrm>
        </p:spPr>
        <p:txBody>
          <a:bodyPr>
            <a:noAutofit/>
          </a:bodyPr>
          <a:lstStyle/>
          <a:p>
            <a:pPr eaLnBrk="1" hangingPunct="1"/>
            <a:r>
              <a:rPr lang="en-US" sz="3600" dirty="0">
                <a:effectLst>
                  <a:outerShdw blurRad="38100" dist="38100" dir="2700000" algn="tl">
                    <a:srgbClr val="000000">
                      <a:alpha val="43137"/>
                    </a:srgbClr>
                  </a:outerShdw>
                </a:effectLst>
              </a:rPr>
              <a:t>Sediment control BMPs must be installed and functional </a:t>
            </a:r>
            <a:r>
              <a:rPr lang="en-US" sz="3600" u="sng" dirty="0">
                <a:effectLst>
                  <a:outerShdw blurRad="38100" dist="38100" dir="2700000" algn="tl">
                    <a:srgbClr val="000000">
                      <a:alpha val="43137"/>
                    </a:srgbClr>
                  </a:outerShdw>
                </a:effectLst>
              </a:rPr>
              <a:t>before</a:t>
            </a:r>
            <a:r>
              <a:rPr lang="en-US" sz="3600" dirty="0">
                <a:effectLst>
                  <a:outerShdw blurRad="38100" dist="38100" dir="2700000" algn="tl">
                    <a:srgbClr val="000000">
                      <a:alpha val="43137"/>
                    </a:srgbClr>
                  </a:outerShdw>
                </a:effectLst>
              </a:rPr>
              <a:t> other land disturbing activities in the up gradient area, including clearing and grubbing.</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ver Fence 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9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Pics 2 497"/>
          <p:cNvPicPr>
            <a:picLocks noGrp="1" noChangeAspect="1" noChangeArrowheads="1"/>
          </p:cNvPicPr>
          <p:nvPr>
            <p:ph sz="half" idx="2"/>
          </p:nvPr>
        </p:nvPicPr>
        <p:blipFill>
          <a:blip r:embed="rId3" cstate="email">
            <a:lum bright="-6000" contrast="6000"/>
            <a:extLst>
              <a:ext uri="{28A0092B-C50C-407E-A947-70E740481C1C}">
                <a14:useLocalDpi xmlns:a14="http://schemas.microsoft.com/office/drawing/2010/main"/>
              </a:ext>
            </a:extLst>
          </a:blip>
          <a:srcRect/>
          <a:stretch>
            <a:fillRect/>
          </a:stretch>
        </p:blipFill>
        <p:spPr>
          <a:xfrm>
            <a:off x="0" y="-152400"/>
            <a:ext cx="9144000" cy="7058025"/>
          </a:xfrm>
          <a:noFill/>
          <a:effectLst>
            <a:innerShdw blurRad="114300">
              <a:prstClr val="black"/>
            </a:innerShdw>
          </a:effectLst>
        </p:spPr>
      </p:pic>
      <p:sp>
        <p:nvSpPr>
          <p:cNvPr id="114691" name="Rectangle 3"/>
          <p:cNvSpPr>
            <a:spLocks noGrp="1" noChangeArrowheads="1"/>
          </p:cNvSpPr>
          <p:nvPr>
            <p:ph type="title"/>
          </p:nvPr>
        </p:nvSpPr>
        <p:spPr>
          <a:xfrm>
            <a:off x="533400" y="1143000"/>
            <a:ext cx="8382000" cy="1143000"/>
          </a:xfrm>
        </p:spPr>
        <p:txBody>
          <a:bodyPr>
            <a:normAutofit fontScale="90000"/>
          </a:bodyPr>
          <a:lstStyle/>
          <a:p>
            <a:pPr eaLnBrk="1" hangingPunct="1">
              <a:defRPr/>
            </a:pPr>
            <a:r>
              <a:rPr lang="en-US" b="1" dirty="0"/>
              <a:t>If Your Project does not discharge storm water off Site:</a:t>
            </a:r>
          </a:p>
        </p:txBody>
      </p:sp>
      <p:sp>
        <p:nvSpPr>
          <p:cNvPr id="114692" name="Rectangle 4"/>
          <p:cNvSpPr>
            <a:spLocks noGrp="1" noChangeArrowheads="1"/>
          </p:cNvSpPr>
          <p:nvPr>
            <p:ph type="body" sz="half" idx="1"/>
          </p:nvPr>
        </p:nvSpPr>
        <p:spPr>
          <a:xfrm>
            <a:off x="0" y="3657600"/>
            <a:ext cx="9144000" cy="2438400"/>
          </a:xfrm>
          <a:solidFill>
            <a:srgbClr val="8E5508">
              <a:alpha val="45000"/>
            </a:srgbClr>
          </a:solidFill>
        </p:spPr>
        <p:txBody>
          <a:bodyPr>
            <a:noAutofit/>
          </a:bodyPr>
          <a:lstStyle/>
          <a:p>
            <a:pPr marL="0" indent="0" eaLnBrk="1" hangingPunct="1">
              <a:lnSpc>
                <a:spcPct val="90000"/>
              </a:lnSpc>
              <a:buNone/>
              <a:defRPr/>
            </a:pPr>
            <a:r>
              <a:rPr lang="en-US" sz="3100" b="1" dirty="0">
                <a:effectLst>
                  <a:outerShdw blurRad="38100" dist="38100" dir="2700000" algn="tl">
                    <a:srgbClr val="000000">
                      <a:alpha val="43137"/>
                    </a:srgbClr>
                  </a:outerShdw>
                </a:effectLst>
              </a:rPr>
              <a:t>Be careful!</a:t>
            </a:r>
          </a:p>
          <a:p>
            <a:pPr eaLnBrk="1" hangingPunct="1">
              <a:lnSpc>
                <a:spcPct val="90000"/>
              </a:lnSpc>
              <a:buFont typeface="Wingdings" pitchFamily="2" charset="2"/>
              <a:buChar char="§"/>
              <a:defRPr/>
            </a:pPr>
            <a:r>
              <a:rPr lang="en-US" sz="3100" b="1" dirty="0">
                <a:effectLst>
                  <a:outerShdw blurRad="38100" dist="38100" dir="2700000" algn="tl">
                    <a:srgbClr val="000000">
                      <a:alpha val="43137"/>
                    </a:srgbClr>
                  </a:outerShdw>
                </a:effectLst>
              </a:rPr>
              <a:t>SWPPP / ESCP preserves &amp; protects designed infiltration facilities</a:t>
            </a:r>
          </a:p>
          <a:p>
            <a:pPr eaLnBrk="1" hangingPunct="1">
              <a:lnSpc>
                <a:spcPct val="90000"/>
              </a:lnSpc>
              <a:buFont typeface="Wingdings" pitchFamily="2" charset="2"/>
              <a:buChar char="§"/>
              <a:defRPr/>
            </a:pPr>
            <a:r>
              <a:rPr lang="en-US" sz="3100" b="1" dirty="0">
                <a:effectLst>
                  <a:outerShdw blurRad="38100" dist="38100" dir="2700000" algn="tl">
                    <a:srgbClr val="000000">
                      <a:alpha val="43137"/>
                    </a:srgbClr>
                  </a:outerShdw>
                </a:effectLst>
              </a:rPr>
              <a:t>Topography can change during the project life.</a:t>
            </a:r>
          </a:p>
          <a:p>
            <a:pPr eaLnBrk="1" hangingPunct="1">
              <a:lnSpc>
                <a:spcPct val="90000"/>
              </a:lnSpc>
              <a:buFont typeface="Wingdings" pitchFamily="2" charset="2"/>
              <a:buChar char="§"/>
              <a:defRPr/>
            </a:pPr>
            <a:r>
              <a:rPr lang="en-US" sz="3100" b="1" dirty="0">
                <a:effectLst>
                  <a:outerShdw blurRad="38100" dist="38100" dir="2700000" algn="tl">
                    <a:srgbClr val="000000">
                      <a:alpha val="43137"/>
                    </a:srgbClr>
                  </a:outerShdw>
                </a:effectLst>
              </a:rPr>
              <a:t>Can still track off site on roads.</a:t>
            </a:r>
          </a:p>
          <a:p>
            <a:pPr eaLnBrk="1" hangingPunct="1">
              <a:lnSpc>
                <a:spcPct val="90000"/>
              </a:lnSpc>
              <a:buFont typeface="Wingdings" pitchFamily="2" charset="2"/>
              <a:buChar char="§"/>
              <a:defRPr/>
            </a:pPr>
            <a:r>
              <a:rPr lang="en-US" sz="3100" b="1" dirty="0">
                <a:effectLst>
                  <a:outerShdw blurRad="38100" dist="38100" dir="2700000" algn="tl">
                    <a:srgbClr val="000000">
                      <a:alpha val="43137"/>
                    </a:srgbClr>
                  </a:outerShdw>
                </a:effectLst>
              </a:rPr>
              <a:t>If so, you still need permit coverage.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S-QLF0A\buffalo2\pictures\Alaska Sites 2008\Nome\2008 August 27 021.jpg"/>
          <p:cNvPicPr>
            <a:picLocks noGrp="1" noChangeAspect="1" noChangeArrowheads="1"/>
          </p:cNvPicPr>
          <p:nvPr>
            <p:ph sz="half" idx="2"/>
          </p:nvPr>
        </p:nvPicPr>
        <p:blipFill>
          <a:blip r:embed="rId3" cstate="print"/>
          <a:srcRect/>
          <a:stretch>
            <a:fillRect/>
          </a:stretch>
        </p:blipFill>
        <p:spPr bwMode="auto">
          <a:xfrm>
            <a:off x="0" y="0"/>
            <a:ext cx="9144000" cy="6858000"/>
          </a:xfrm>
          <a:prstGeom prst="rect">
            <a:avLst/>
          </a:prstGeom>
          <a:noFill/>
          <a:effectLst>
            <a:innerShdw blurRad="114300">
              <a:prstClr val="black"/>
            </a:innerShdw>
          </a:effectLst>
        </p:spPr>
      </p:pic>
      <p:sp>
        <p:nvSpPr>
          <p:cNvPr id="116739" name="Rectangle 3"/>
          <p:cNvSpPr>
            <a:spLocks noGrp="1" noChangeArrowheads="1"/>
          </p:cNvSpPr>
          <p:nvPr>
            <p:ph type="title"/>
          </p:nvPr>
        </p:nvSpPr>
        <p:spPr>
          <a:xfrm>
            <a:off x="0" y="-76200"/>
            <a:ext cx="3429000" cy="1752600"/>
          </a:xfrm>
        </p:spPr>
        <p:txBody>
          <a:bodyPr>
            <a:normAutofit/>
          </a:bodyPr>
          <a:lstStyle/>
          <a:p>
            <a:pPr eaLnBrk="1" hangingPunct="1">
              <a:defRPr/>
            </a:pPr>
            <a:r>
              <a:rPr lang="en-US" sz="3200" b="1" dirty="0">
                <a:solidFill>
                  <a:schemeClr val="bg1"/>
                </a:solidFill>
                <a:effectLst>
                  <a:outerShdw blurRad="38100" dist="38100" dir="2700000" algn="tl">
                    <a:srgbClr val="C0C0C0"/>
                  </a:outerShdw>
                </a:effectLst>
              </a:rPr>
              <a:t>When Your </a:t>
            </a:r>
            <a:br>
              <a:rPr lang="en-US" sz="3200" b="1" dirty="0">
                <a:solidFill>
                  <a:schemeClr val="bg1"/>
                </a:solidFill>
                <a:effectLst>
                  <a:outerShdw blurRad="38100" dist="38100" dir="2700000" algn="tl">
                    <a:srgbClr val="C0C0C0"/>
                  </a:outerShdw>
                </a:effectLst>
              </a:rPr>
            </a:br>
            <a:r>
              <a:rPr lang="en-US" sz="3200" b="1" dirty="0">
                <a:solidFill>
                  <a:schemeClr val="bg1"/>
                </a:solidFill>
                <a:effectLst>
                  <a:outerShdw blurRad="38100" dist="38100" dir="2700000" algn="tl">
                    <a:srgbClr val="C0C0C0"/>
                  </a:outerShdw>
                </a:effectLst>
              </a:rPr>
              <a:t>Site Discharges</a:t>
            </a:r>
            <a:br>
              <a:rPr lang="en-US" sz="3200" b="1" dirty="0">
                <a:solidFill>
                  <a:schemeClr val="bg1"/>
                </a:solidFill>
                <a:effectLst>
                  <a:outerShdw blurRad="38100" dist="38100" dir="2700000" algn="tl">
                    <a:srgbClr val="C0C0C0"/>
                  </a:outerShdw>
                </a:effectLst>
              </a:rPr>
            </a:br>
            <a:r>
              <a:rPr lang="en-US" sz="3200" b="1" dirty="0">
                <a:solidFill>
                  <a:schemeClr val="bg1"/>
                </a:solidFill>
                <a:effectLst>
                  <a:outerShdw blurRad="38100" dist="38100" dir="2700000" algn="tl">
                    <a:srgbClr val="C0C0C0"/>
                  </a:outerShdw>
                </a:effectLst>
              </a:rPr>
              <a:t> to Surface Waters</a:t>
            </a:r>
          </a:p>
        </p:txBody>
      </p:sp>
      <p:sp>
        <p:nvSpPr>
          <p:cNvPr id="116740" name="Rectangle 4"/>
          <p:cNvSpPr>
            <a:spLocks noGrp="1" noChangeArrowheads="1"/>
          </p:cNvSpPr>
          <p:nvPr>
            <p:ph type="body" sz="half" idx="1"/>
          </p:nvPr>
        </p:nvSpPr>
        <p:spPr>
          <a:xfrm>
            <a:off x="3276600" y="0"/>
            <a:ext cx="5867400" cy="1752600"/>
          </a:xfrm>
        </p:spPr>
        <p:txBody>
          <a:bodyPr>
            <a:normAutofit/>
          </a:bodyPr>
          <a:lstStyle/>
          <a:p>
            <a:pPr eaLnBrk="1" hangingPunct="1">
              <a:buFont typeface="Wingdings" pitchFamily="2" charset="2"/>
              <a:buChar char="§"/>
              <a:defRPr/>
            </a:pPr>
            <a:r>
              <a:rPr lang="en-US" b="1" dirty="0">
                <a:solidFill>
                  <a:schemeClr val="bg1"/>
                </a:solidFill>
                <a:effectLst>
                  <a:outerShdw blurRad="38100" dist="38100" dir="2700000" algn="tl">
                    <a:srgbClr val="C0C0C0"/>
                  </a:outerShdw>
                </a:effectLst>
              </a:rPr>
              <a:t>SWPPP &amp; BMP’s are designed to comply with State &amp; Federal Water Quality Standards.</a:t>
            </a:r>
          </a:p>
        </p:txBody>
      </p:sp>
      <p:sp>
        <p:nvSpPr>
          <p:cNvPr id="5" name="TextBox 4"/>
          <p:cNvSpPr txBox="1"/>
          <p:nvPr/>
        </p:nvSpPr>
        <p:spPr>
          <a:xfrm>
            <a:off x="8114437" y="6412468"/>
            <a:ext cx="877163" cy="369332"/>
          </a:xfrm>
          <a:prstGeom prst="rect">
            <a:avLst/>
          </a:prstGeom>
          <a:noFill/>
        </p:spPr>
        <p:txBody>
          <a:bodyPr wrap="none" rtlCol="0">
            <a:spAutoFit/>
          </a:bodyPr>
          <a:lstStyle/>
          <a:p>
            <a:r>
              <a:rPr lang="en-US" dirty="0"/>
              <a:t>Council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t>Key Points</a:t>
            </a:r>
          </a:p>
        </p:txBody>
      </p:sp>
      <p:pic>
        <p:nvPicPr>
          <p:cNvPr id="49155" name="Picture 3" descr="2002_0614AQ"/>
          <p:cNvPicPr>
            <a:picLocks noGrp="1" noChangeAspect="1" noChangeArrowheads="1"/>
          </p:cNvPicPr>
          <p:nvPr>
            <p:ph sz="quarter" idx="3"/>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a:noFill/>
          <a:effectLst>
            <a:innerShdw blurRad="114300">
              <a:prstClr val="black"/>
            </a:innerShdw>
          </a:effectLst>
        </p:spPr>
      </p:pic>
      <p:sp>
        <p:nvSpPr>
          <p:cNvPr id="112644" name="Rectangle 4"/>
          <p:cNvSpPr>
            <a:spLocks noGrp="1" noChangeArrowheads="1"/>
          </p:cNvSpPr>
          <p:nvPr>
            <p:ph type="body" sz="half" idx="1"/>
          </p:nvPr>
        </p:nvSpPr>
        <p:spPr>
          <a:xfrm>
            <a:off x="0" y="4572000"/>
            <a:ext cx="9144000" cy="2286000"/>
          </a:xfrm>
          <a:solidFill>
            <a:srgbClr val="FFFF00">
              <a:alpha val="33000"/>
            </a:srgbClr>
          </a:solidFill>
        </p:spPr>
        <p:txBody>
          <a:bodyPr/>
          <a:lstStyle/>
          <a:p>
            <a:pPr eaLnBrk="1" hangingPunct="1">
              <a:lnSpc>
                <a:spcPct val="90000"/>
              </a:lnSpc>
              <a:defRPr/>
            </a:pPr>
            <a:r>
              <a:rPr lang="en-US" sz="2800" b="1" dirty="0">
                <a:solidFill>
                  <a:schemeClr val="bg1"/>
                </a:solidFill>
              </a:rPr>
              <a:t>All stormwater facilities must be constructed and made functional as one of first orders of work and stabilized.</a:t>
            </a:r>
          </a:p>
          <a:p>
            <a:pPr eaLnBrk="1" hangingPunct="1">
              <a:lnSpc>
                <a:spcPct val="90000"/>
              </a:lnSpc>
              <a:defRPr/>
            </a:pPr>
            <a:r>
              <a:rPr lang="en-US" sz="2800" b="1" dirty="0">
                <a:solidFill>
                  <a:schemeClr val="bg1"/>
                </a:solidFill>
              </a:rPr>
              <a:t>Local permitting authority may require additional or different flow controls than State Agencies.</a:t>
            </a:r>
          </a:p>
          <a:p>
            <a:pPr eaLnBrk="1" hangingPunct="1">
              <a:lnSpc>
                <a:spcPct val="90000"/>
              </a:lnSpc>
              <a:defRPr/>
            </a:pPr>
            <a:r>
              <a:rPr lang="en-US" sz="2800" b="1" dirty="0">
                <a:solidFill>
                  <a:schemeClr val="bg1"/>
                </a:solidFill>
              </a:rPr>
              <a:t>Infiltration systems must be protected from sediment.</a:t>
            </a:r>
          </a:p>
          <a:p>
            <a:pPr eaLnBrk="1" hangingPunct="1">
              <a:lnSpc>
                <a:spcPct val="90000"/>
              </a:lnSpc>
              <a:defRPr/>
            </a:pPr>
            <a:endParaRPr lang="en-US" sz="2800" b="1" dirty="0">
              <a:solidFill>
                <a:schemeClr val="bg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9DBFA14-7399-4772-9F76-24656FF6A52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effectLst>
            <a:innerShdw blurRad="114300">
              <a:prstClr val="black"/>
            </a:innerShdw>
          </a:effectLst>
        </p:spPr>
      </p:pic>
      <p:sp>
        <p:nvSpPr>
          <p:cNvPr id="6" name="TextBox 5">
            <a:extLst>
              <a:ext uri="{FF2B5EF4-FFF2-40B4-BE49-F238E27FC236}">
                <a16:creationId xmlns:a16="http://schemas.microsoft.com/office/drawing/2014/main" id="{3F5D958B-D4FB-48FB-9405-A55A99F01FDF}"/>
              </a:ext>
            </a:extLst>
          </p:cNvPr>
          <p:cNvSpPr txBox="1"/>
          <p:nvPr/>
        </p:nvSpPr>
        <p:spPr>
          <a:xfrm>
            <a:off x="8077200" y="6429473"/>
            <a:ext cx="975780" cy="307777"/>
          </a:xfrm>
          <a:prstGeom prst="rect">
            <a:avLst/>
          </a:prstGeom>
          <a:noFill/>
        </p:spPr>
        <p:txBody>
          <a:bodyPr wrap="none" rtlCol="0">
            <a:spAutoFit/>
          </a:bodyPr>
          <a:lstStyle/>
          <a:p>
            <a:r>
              <a:rPr lang="en-US" sz="1400" dirty="0"/>
              <a:t>Petersburg</a:t>
            </a:r>
          </a:p>
        </p:txBody>
      </p:sp>
      <p:sp>
        <p:nvSpPr>
          <p:cNvPr id="8" name="TextBox 7">
            <a:extLst>
              <a:ext uri="{FF2B5EF4-FFF2-40B4-BE49-F238E27FC236}">
                <a16:creationId xmlns:a16="http://schemas.microsoft.com/office/drawing/2014/main" id="{D314C2D4-355C-46B1-943F-E477270948A4}"/>
              </a:ext>
            </a:extLst>
          </p:cNvPr>
          <p:cNvSpPr txBox="1"/>
          <p:nvPr/>
        </p:nvSpPr>
        <p:spPr>
          <a:xfrm>
            <a:off x="457200" y="5531547"/>
            <a:ext cx="4115742" cy="923330"/>
          </a:xfrm>
          <a:prstGeom prst="rect">
            <a:avLst/>
          </a:prstGeom>
          <a:noFill/>
        </p:spPr>
        <p:txBody>
          <a:bodyPr wrap="none" rtlCol="0">
            <a:spAutoFit/>
          </a:bodyPr>
          <a:lstStyle/>
          <a:p>
            <a:r>
              <a:rPr lang="en-US" sz="5400" dirty="0">
                <a:effectLst>
                  <a:outerShdw blurRad="38100" dist="38100" dir="2700000" algn="tl">
                    <a:srgbClr val="000000">
                      <a:alpha val="43137"/>
                    </a:srgbClr>
                  </a:outerShdw>
                </a:effectLst>
              </a:rPr>
              <a:t>CGP vs. MSGP</a:t>
            </a:r>
          </a:p>
        </p:txBody>
      </p:sp>
    </p:spTree>
    <p:extLst>
      <p:ext uri="{BB962C8B-B14F-4D97-AF65-F5344CB8AC3E}">
        <p14:creationId xmlns:p14="http://schemas.microsoft.com/office/powerpoint/2010/main" val="34298627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6750"/>
            <a:ext cx="8229600" cy="1143000"/>
          </a:xfrm>
          <a:effectLst/>
        </p:spPr>
        <p:txBody>
          <a:bodyPr>
            <a:normAutofit fontScale="90000"/>
          </a:bodyPr>
          <a:lstStyle/>
          <a:p>
            <a:r>
              <a:rPr lang="en-US" dirty="0">
                <a:effectLst/>
                <a:latin typeface="Calibri" panose="020F0502020204030204" pitchFamily="34" charset="0"/>
                <a:cs typeface="Calibri" panose="020F0502020204030204" pitchFamily="34" charset="0"/>
              </a:rPr>
              <a:t>Multi-Sector General Permit (MSGP)</a:t>
            </a:r>
          </a:p>
        </p:txBody>
      </p:sp>
      <p:sp>
        <p:nvSpPr>
          <p:cNvPr id="6" name="Content Placeholder 5"/>
          <p:cNvSpPr>
            <a:spLocks noGrp="1"/>
          </p:cNvSpPr>
          <p:nvPr>
            <p:ph sz="half" idx="2"/>
          </p:nvPr>
        </p:nvSpPr>
        <p:spPr>
          <a:xfrm>
            <a:off x="6810828" y="1574801"/>
            <a:ext cx="2333173" cy="3403599"/>
          </a:xfrm>
        </p:spPr>
        <p:txBody>
          <a:bodyPr vert="horz" lIns="91440" tIns="45720" rIns="91440" bIns="45720" rtlCol="0" anchor="t">
            <a:noAutofit/>
          </a:bodyPr>
          <a:lstStyle/>
          <a:p>
            <a:pPr marL="0" indent="0">
              <a:buClr>
                <a:schemeClr val="tx1"/>
              </a:buClr>
              <a:buNone/>
            </a:pPr>
            <a:r>
              <a:rPr lang="en-US" sz="2000" dirty="0"/>
              <a:t>MSGP includes coverage for the </a:t>
            </a:r>
            <a:r>
              <a:rPr lang="en-US" sz="2000"/>
              <a:t>following industries:</a:t>
            </a:r>
            <a:endParaRPr lang="en-US" sz="2000">
              <a:ea typeface="Calibri"/>
              <a:cs typeface="Calibri"/>
            </a:endParaRPr>
          </a:p>
          <a:p>
            <a:pPr>
              <a:buClr>
                <a:schemeClr val="tx1"/>
              </a:buClr>
              <a:buFont typeface="Arial" pitchFamily="34" charset="0"/>
              <a:buChar char="•"/>
            </a:pPr>
            <a:r>
              <a:rPr lang="en-US" sz="2000" dirty="0"/>
              <a:t>Asphalt Batch Plants;</a:t>
            </a:r>
            <a:endParaRPr lang="en-US" sz="2000">
              <a:ea typeface="Calibri"/>
              <a:cs typeface="Calibri"/>
            </a:endParaRPr>
          </a:p>
          <a:p>
            <a:pPr>
              <a:buClr>
                <a:schemeClr val="tx1"/>
              </a:buClr>
              <a:buFont typeface="Arial" pitchFamily="34" charset="0"/>
              <a:buChar char="•"/>
            </a:pPr>
            <a:r>
              <a:rPr lang="en-US" sz="2000" dirty="0"/>
              <a:t>Concrete Batch Plants;</a:t>
            </a:r>
            <a:endParaRPr lang="en-US" sz="2000">
              <a:ea typeface="Calibri"/>
              <a:cs typeface="Calibri"/>
            </a:endParaRPr>
          </a:p>
          <a:p>
            <a:pPr>
              <a:buClr>
                <a:schemeClr val="tx1"/>
              </a:buClr>
              <a:buFont typeface="Arial" pitchFamily="34" charset="0"/>
              <a:buChar char="•"/>
            </a:pPr>
            <a:r>
              <a:rPr lang="en-US" sz="2000" dirty="0"/>
              <a:t>Material Processing;</a:t>
            </a:r>
            <a:endParaRPr lang="en-US" sz="2000">
              <a:ea typeface="Calibri"/>
              <a:cs typeface="Calibri"/>
            </a:endParaRPr>
          </a:p>
          <a:p>
            <a:pPr>
              <a:buClr>
                <a:schemeClr val="tx1"/>
              </a:buClr>
              <a:buFont typeface="Arial" pitchFamily="34" charset="0"/>
              <a:buChar char="•"/>
            </a:pPr>
            <a:r>
              <a:rPr lang="en-US" sz="2000" dirty="0"/>
              <a:t>Rock Quarries; and </a:t>
            </a:r>
            <a:endParaRPr lang="en-US" sz="2000">
              <a:ea typeface="Calibri"/>
              <a:cs typeface="Calibri"/>
            </a:endParaRPr>
          </a:p>
          <a:p>
            <a:pPr>
              <a:buClr>
                <a:schemeClr val="tx1"/>
              </a:buClr>
              <a:buFont typeface="Arial" pitchFamily="34" charset="0"/>
              <a:buChar char="•"/>
            </a:pPr>
            <a:r>
              <a:rPr lang="en-US" sz="2000" dirty="0"/>
              <a:t>Sand and Gravel Mining.</a:t>
            </a:r>
            <a:endParaRPr lang="en-US" sz="2000">
              <a:ea typeface="Calibri"/>
              <a:cs typeface="Calibri"/>
            </a:endParaRPr>
          </a:p>
        </p:txBody>
      </p:sp>
      <p:pic>
        <p:nvPicPr>
          <p:cNvPr id="3" name="Picture 2" descr="A screenshot of a website&#10;&#10;AI-generated content may be incorrect.">
            <a:extLst>
              <a:ext uri="{FF2B5EF4-FFF2-40B4-BE49-F238E27FC236}">
                <a16:creationId xmlns:a16="http://schemas.microsoft.com/office/drawing/2014/main" id="{9712ED82-2B0E-54D2-3887-03951DA551A0}"/>
              </a:ext>
            </a:extLst>
          </p:cNvPr>
          <p:cNvPicPr>
            <a:picLocks noChangeAspect="1"/>
          </p:cNvPicPr>
          <p:nvPr/>
        </p:nvPicPr>
        <p:blipFill>
          <a:blip r:embed="rId3"/>
          <a:stretch>
            <a:fillRect/>
          </a:stretch>
        </p:blipFill>
        <p:spPr>
          <a:xfrm>
            <a:off x="924" y="1277257"/>
            <a:ext cx="6696496" cy="5580743"/>
          </a:xfrm>
          <a:prstGeom prst="rect">
            <a:avLst/>
          </a:prstGeom>
        </p:spPr>
      </p:pic>
    </p:spTree>
    <p:extLst>
      <p:ext uri="{BB962C8B-B14F-4D97-AF65-F5344CB8AC3E}">
        <p14:creationId xmlns:p14="http://schemas.microsoft.com/office/powerpoint/2010/main" val="13832333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Material Sites – Which permit covers It</a:t>
            </a:r>
          </a:p>
        </p:txBody>
      </p:sp>
      <p:sp>
        <p:nvSpPr>
          <p:cNvPr id="3" name="Content Placeholder 2"/>
          <p:cNvSpPr>
            <a:spLocks noGrp="1"/>
          </p:cNvSpPr>
          <p:nvPr>
            <p:ph sz="half" idx="1"/>
          </p:nvPr>
        </p:nvSpPr>
        <p:spPr/>
        <p:txBody>
          <a:bodyPr>
            <a:normAutofit lnSpcReduction="10000"/>
          </a:bodyPr>
          <a:lstStyle/>
          <a:p>
            <a:pPr marL="0" indent="0" algn="ctr">
              <a:buClr>
                <a:schemeClr val="tx1"/>
              </a:buClr>
              <a:buNone/>
            </a:pPr>
            <a:r>
              <a:rPr lang="en-US" sz="4000" dirty="0"/>
              <a:t>CGP</a:t>
            </a:r>
          </a:p>
          <a:p>
            <a:pPr>
              <a:buClr>
                <a:schemeClr val="tx1"/>
              </a:buClr>
              <a:buFont typeface="Arial" pitchFamily="34" charset="0"/>
              <a:buChar char="•"/>
            </a:pPr>
            <a:r>
              <a:rPr lang="en-US" dirty="0"/>
              <a:t>Site is used for just the one project</a:t>
            </a:r>
          </a:p>
          <a:p>
            <a:pPr>
              <a:buClr>
                <a:schemeClr val="tx1"/>
              </a:buClr>
              <a:buFont typeface="Arial" pitchFamily="34" charset="0"/>
              <a:buChar char="•"/>
            </a:pPr>
            <a:r>
              <a:rPr lang="en-US" dirty="0"/>
              <a:t>Site is opened at beginning of project and closed at end of project</a:t>
            </a:r>
          </a:p>
          <a:p>
            <a:pPr>
              <a:buClr>
                <a:schemeClr val="tx1"/>
              </a:buClr>
              <a:buFont typeface="Arial" pitchFamily="34" charset="0"/>
              <a:buChar char="•"/>
            </a:pPr>
            <a:r>
              <a:rPr lang="en-US" dirty="0"/>
              <a:t>See CGP Part 1.4.2.3</a:t>
            </a:r>
          </a:p>
        </p:txBody>
      </p:sp>
      <p:sp>
        <p:nvSpPr>
          <p:cNvPr id="4" name="Content Placeholder 3"/>
          <p:cNvSpPr>
            <a:spLocks noGrp="1"/>
          </p:cNvSpPr>
          <p:nvPr>
            <p:ph sz="half" idx="2"/>
          </p:nvPr>
        </p:nvSpPr>
        <p:spPr/>
        <p:txBody>
          <a:bodyPr>
            <a:normAutofit lnSpcReduction="10000"/>
          </a:bodyPr>
          <a:lstStyle/>
          <a:p>
            <a:pPr marL="0" indent="0" algn="ctr">
              <a:buClr>
                <a:schemeClr val="tx1"/>
              </a:buClr>
              <a:buNone/>
            </a:pPr>
            <a:r>
              <a:rPr lang="en-US" sz="4000" dirty="0"/>
              <a:t>MSGP</a:t>
            </a:r>
          </a:p>
          <a:p>
            <a:pPr>
              <a:buClr>
                <a:schemeClr val="tx1"/>
              </a:buClr>
              <a:buFont typeface="Arial" pitchFamily="34" charset="0"/>
              <a:buChar char="•"/>
            </a:pPr>
            <a:r>
              <a:rPr lang="en-US" dirty="0"/>
              <a:t>Site serves multiple unrelated construction projects by different permittees</a:t>
            </a:r>
          </a:p>
          <a:p>
            <a:pPr>
              <a:buClr>
                <a:schemeClr val="tx1"/>
              </a:buClr>
              <a:buFont typeface="Arial" pitchFamily="34" charset="0"/>
              <a:buChar char="•"/>
            </a:pPr>
            <a:r>
              <a:rPr lang="en-US" dirty="0"/>
              <a:t>Site is a commercial operation or landowner allows multiple users of the site</a:t>
            </a:r>
          </a:p>
          <a:p>
            <a:pPr>
              <a:buClr>
                <a:schemeClr val="tx1"/>
              </a:buClr>
              <a:buFont typeface="Arial" pitchFamily="34" charset="0"/>
              <a:buChar char="•"/>
            </a:pPr>
            <a:r>
              <a:rPr lang="en-US" dirty="0"/>
              <a:t>See MSGP  Sector J</a:t>
            </a:r>
          </a:p>
        </p:txBody>
      </p:sp>
    </p:spTree>
    <p:extLst>
      <p:ext uri="{BB962C8B-B14F-4D97-AF65-F5344CB8AC3E}">
        <p14:creationId xmlns:p14="http://schemas.microsoft.com/office/powerpoint/2010/main" val="36723271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3-16-06 03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0179" name="Rectangle 2"/>
          <p:cNvSpPr>
            <a:spLocks noGrp="1" noChangeArrowheads="1"/>
          </p:cNvSpPr>
          <p:nvPr>
            <p:ph type="title"/>
          </p:nvPr>
        </p:nvSpPr>
        <p:spPr>
          <a:xfrm>
            <a:off x="0" y="152400"/>
            <a:ext cx="6477000" cy="914400"/>
          </a:xfrm>
        </p:spPr>
        <p:txBody>
          <a:bodyPr/>
          <a:lstStyle/>
          <a:p>
            <a:pPr eaLnBrk="1" hangingPunct="1"/>
            <a:r>
              <a:rPr lang="en-US" b="1" dirty="0">
                <a:effectLst>
                  <a:outerShdw blurRad="38100" dist="38100" dir="2700000" algn="tl">
                    <a:srgbClr val="000000">
                      <a:alpha val="43137"/>
                    </a:srgbClr>
                  </a:outerShdw>
                </a:effectLst>
              </a:rPr>
              <a:t>What If I Don’t Comply?</a:t>
            </a:r>
          </a:p>
        </p:txBody>
      </p:sp>
      <p:sp>
        <p:nvSpPr>
          <p:cNvPr id="50180" name="Rectangle 3"/>
          <p:cNvSpPr>
            <a:spLocks noGrp="1" noChangeArrowheads="1"/>
          </p:cNvSpPr>
          <p:nvPr>
            <p:ph type="body" idx="1"/>
          </p:nvPr>
        </p:nvSpPr>
        <p:spPr>
          <a:xfrm>
            <a:off x="0" y="2667000"/>
            <a:ext cx="8229600" cy="4267200"/>
          </a:xfrm>
        </p:spPr>
        <p:txBody>
          <a:bodyPr vert="horz" lIns="91440" tIns="45720" rIns="91440" bIns="45720" rtlCol="0" anchor="t">
            <a:normAutofit fontScale="92500" lnSpcReduction="10000"/>
          </a:bodyPr>
          <a:lstStyle/>
          <a:p>
            <a:pPr eaLnBrk="1" hangingPunct="1">
              <a:lnSpc>
                <a:spcPct val="80000"/>
              </a:lnSpc>
            </a:pPr>
            <a:r>
              <a:rPr lang="en-US" sz="2800" dirty="0">
                <a:effectLst>
                  <a:outerShdw blurRad="38100" dist="38100" dir="2700000" algn="tl">
                    <a:srgbClr val="000000">
                      <a:alpha val="43137"/>
                    </a:srgbClr>
                  </a:outerShdw>
                </a:effectLst>
              </a:rPr>
              <a:t>Civil penalties</a:t>
            </a:r>
          </a:p>
          <a:p>
            <a:pPr marL="914400" lvl="1" indent="-457200">
              <a:lnSpc>
                <a:spcPct val="80000"/>
              </a:lnSpc>
            </a:pPr>
            <a:r>
              <a:rPr lang="en-US" sz="2400">
                <a:effectLst>
                  <a:outerShdw blurRad="38100" dist="38100" dir="2700000" algn="tl">
                    <a:srgbClr val="000000">
                      <a:alpha val="43137"/>
                    </a:srgbClr>
                  </a:outerShdw>
                </a:effectLst>
              </a:rPr>
              <a:t>EPA:  $64,600 per day/per violation/ </a:t>
            </a:r>
            <a:endParaRPr lang="en-US" sz="2400">
              <a:effectLst>
                <a:outerShdw blurRad="38100" dist="38100" dir="2700000" algn="tl">
                  <a:srgbClr val="000000">
                    <a:alpha val="43137"/>
                  </a:srgbClr>
                </a:outerShdw>
              </a:effectLst>
              <a:ea typeface="Calibri"/>
              <a:cs typeface="Calibri"/>
            </a:endParaRPr>
          </a:p>
          <a:p>
            <a:pPr marL="914400" lvl="1" indent="-457200">
              <a:lnSpc>
                <a:spcPct val="80000"/>
              </a:lnSpc>
            </a:pPr>
            <a:r>
              <a:rPr lang="en-US" sz="2400">
                <a:effectLst>
                  <a:outerShdw blurRad="38100" dist="38100" dir="2700000" algn="tl">
                    <a:srgbClr val="000000">
                      <a:alpha val="43137"/>
                    </a:srgbClr>
                  </a:outerShdw>
                </a:effectLst>
                <a:ea typeface="Calibri"/>
                <a:cs typeface="Calibri"/>
              </a:rPr>
              <a:t>Adjusted Annually </a:t>
            </a:r>
            <a:endParaRPr lang="en-US" sz="2400" dirty="0">
              <a:effectLst>
                <a:outerShdw blurRad="38100" dist="38100" dir="2700000" algn="tl">
                  <a:srgbClr val="000000">
                    <a:alpha val="43137"/>
                  </a:srgbClr>
                </a:outerShdw>
              </a:effectLst>
            </a:endParaRPr>
          </a:p>
          <a:p>
            <a:pPr marL="914400" lvl="1" indent="-457200" eaLnBrk="1" hangingPunct="1">
              <a:lnSpc>
                <a:spcPct val="80000"/>
              </a:lnSpc>
            </a:pPr>
            <a:r>
              <a:rPr lang="en-US" sz="2400" dirty="0">
                <a:effectLst>
                  <a:outerShdw blurRad="38100" dist="38100" dir="2700000" algn="tl">
                    <a:srgbClr val="000000">
                      <a:alpha val="43137"/>
                    </a:srgbClr>
                  </a:outerShdw>
                </a:effectLst>
              </a:rPr>
              <a:t>ADEC monetary penalties enforced</a:t>
            </a:r>
          </a:p>
          <a:p>
            <a:pPr eaLnBrk="1" hangingPunct="1">
              <a:lnSpc>
                <a:spcPct val="80000"/>
              </a:lnSpc>
            </a:pPr>
            <a:r>
              <a:rPr lang="en-US" sz="2800" dirty="0">
                <a:effectLst>
                  <a:outerShdw blurRad="38100" dist="38100" dir="2700000" algn="tl">
                    <a:srgbClr val="000000">
                      <a:alpha val="43137"/>
                    </a:srgbClr>
                  </a:outerShdw>
                </a:effectLst>
              </a:rPr>
              <a:t>Stop Work Orders</a:t>
            </a:r>
          </a:p>
          <a:p>
            <a:pPr marL="914400" lvl="1" indent="-457200" eaLnBrk="1" hangingPunct="1">
              <a:lnSpc>
                <a:spcPct val="80000"/>
              </a:lnSpc>
            </a:pPr>
            <a:r>
              <a:rPr lang="en-US" sz="2400" dirty="0">
                <a:effectLst>
                  <a:outerShdw blurRad="38100" dist="38100" dir="2700000" algn="tl">
                    <a:srgbClr val="000000">
                      <a:alpha val="43137"/>
                    </a:srgbClr>
                  </a:outerShdw>
                </a:effectLst>
              </a:rPr>
              <a:t>Requires formal notice from Permitting authority</a:t>
            </a:r>
          </a:p>
          <a:p>
            <a:pPr eaLnBrk="1" hangingPunct="1">
              <a:lnSpc>
                <a:spcPct val="80000"/>
              </a:lnSpc>
            </a:pPr>
            <a:r>
              <a:rPr lang="en-US" sz="2800" dirty="0">
                <a:effectLst>
                  <a:outerShdw blurRad="38100" dist="38100" dir="2700000" algn="tl">
                    <a:srgbClr val="000000">
                      <a:alpha val="43137"/>
                    </a:srgbClr>
                  </a:outerShdw>
                </a:effectLst>
              </a:rPr>
              <a:t>Criminal Sanctions</a:t>
            </a:r>
          </a:p>
          <a:p>
            <a:pPr marL="914400" lvl="1" indent="-457200" eaLnBrk="1" hangingPunct="1">
              <a:lnSpc>
                <a:spcPct val="80000"/>
              </a:lnSpc>
            </a:pPr>
            <a:r>
              <a:rPr lang="en-US" sz="2400" dirty="0">
                <a:effectLst>
                  <a:outerShdw blurRad="38100" dist="38100" dir="2700000" algn="tl">
                    <a:srgbClr val="000000">
                      <a:alpha val="43137"/>
                    </a:srgbClr>
                  </a:outerShdw>
                </a:effectLst>
              </a:rPr>
              <a:t>If violation knowing &amp; willful, criminal penalties up to $10,000 and possible jail time</a:t>
            </a:r>
          </a:p>
          <a:p>
            <a:pPr eaLnBrk="1" hangingPunct="1">
              <a:lnSpc>
                <a:spcPct val="80000"/>
              </a:lnSpc>
            </a:pPr>
            <a:r>
              <a:rPr lang="en-US" sz="2800" dirty="0">
                <a:effectLst>
                  <a:outerShdw blurRad="38100" dist="38100" dir="2700000" algn="tl">
                    <a:srgbClr val="000000">
                      <a:alpha val="43137"/>
                    </a:srgbClr>
                  </a:outerShdw>
                </a:effectLst>
              </a:rPr>
              <a:t>Citizen Suits</a:t>
            </a:r>
          </a:p>
          <a:p>
            <a:pPr marL="914400" lvl="1" indent="-457200" eaLnBrk="1" hangingPunct="1">
              <a:lnSpc>
                <a:spcPct val="80000"/>
              </a:lnSpc>
            </a:pPr>
            <a:r>
              <a:rPr lang="en-US" sz="2400" dirty="0">
                <a:effectLst>
                  <a:outerShdw blurRad="38100" dist="38100" dir="2700000" algn="tl">
                    <a:srgbClr val="000000">
                      <a:alpha val="43137"/>
                    </a:srgbClr>
                  </a:outerShdw>
                </a:effectLst>
              </a:rPr>
              <a:t>Permit noncompliance is violation of Clean Water Act</a:t>
            </a:r>
          </a:p>
          <a:p>
            <a:pPr marL="914400" lvl="1" indent="-457200" eaLnBrk="1" hangingPunct="1">
              <a:lnSpc>
                <a:spcPct val="80000"/>
              </a:lnSpc>
            </a:pPr>
            <a:r>
              <a:rPr lang="en-US" sz="2400" dirty="0">
                <a:effectLst>
                  <a:outerShdw blurRad="38100" dist="38100" dir="2700000" algn="tl">
                    <a:srgbClr val="000000">
                      <a:alpha val="43137"/>
                    </a:srgbClr>
                  </a:outerShdw>
                </a:effectLst>
              </a:rPr>
              <a:t>Citizens can use SWPPPs, inspection reports, log entries, and DMRs to sue you</a:t>
            </a:r>
          </a:p>
        </p:txBody>
      </p:sp>
      <p:sp>
        <p:nvSpPr>
          <p:cNvPr id="50181" name="Text Box 5"/>
          <p:cNvSpPr txBox="1">
            <a:spLocks noChangeArrowheads="1"/>
          </p:cNvSpPr>
          <p:nvPr/>
        </p:nvSpPr>
        <p:spPr bwMode="auto">
          <a:xfrm rot="-3550340">
            <a:off x="5079206" y="1064419"/>
            <a:ext cx="2874963" cy="457200"/>
          </a:xfrm>
          <a:prstGeom prst="rect">
            <a:avLst/>
          </a:prstGeom>
          <a:noFill/>
          <a:ln w="38100">
            <a:noFill/>
            <a:miter lim="800000"/>
            <a:headEnd/>
            <a:tailEnd/>
          </a:ln>
        </p:spPr>
        <p:txBody>
          <a:bodyPr wrap="none">
            <a:spAutoFit/>
          </a:bodyPr>
          <a:lstStyle/>
          <a:p>
            <a:r>
              <a:rPr lang="en-US" b="1" dirty="0"/>
              <a:t>NPDES Strike Force</a:t>
            </a:r>
          </a:p>
        </p:txBody>
      </p:sp>
      <p:sp>
        <p:nvSpPr>
          <p:cNvPr id="50182" name="Text Box 6"/>
          <p:cNvSpPr txBox="1">
            <a:spLocks noChangeArrowheads="1"/>
          </p:cNvSpPr>
          <p:nvPr/>
        </p:nvSpPr>
        <p:spPr bwMode="auto">
          <a:xfrm rot="-3564774">
            <a:off x="5645150" y="1476375"/>
            <a:ext cx="3063875" cy="396875"/>
          </a:xfrm>
          <a:prstGeom prst="rect">
            <a:avLst/>
          </a:prstGeom>
          <a:noFill/>
          <a:ln w="38100">
            <a:noFill/>
            <a:miter lim="800000"/>
            <a:headEnd/>
            <a:tailEnd/>
          </a:ln>
        </p:spPr>
        <p:txBody>
          <a:bodyPr wrap="none">
            <a:spAutoFit/>
          </a:bodyPr>
          <a:lstStyle/>
          <a:p>
            <a:r>
              <a:rPr lang="en-US" sz="2000" b="1"/>
              <a:t>Civil &amp; Criminal Penalties</a:t>
            </a:r>
          </a:p>
        </p:txBody>
      </p:sp>
      <p:sp>
        <p:nvSpPr>
          <p:cNvPr id="50183" name="Text Box 7"/>
          <p:cNvSpPr txBox="1">
            <a:spLocks noChangeArrowheads="1"/>
          </p:cNvSpPr>
          <p:nvPr/>
        </p:nvSpPr>
        <p:spPr bwMode="auto">
          <a:xfrm rot="-3472465">
            <a:off x="6457156" y="2172494"/>
            <a:ext cx="2525713" cy="396875"/>
          </a:xfrm>
          <a:prstGeom prst="rect">
            <a:avLst/>
          </a:prstGeom>
          <a:noFill/>
          <a:ln w="38100">
            <a:noFill/>
            <a:miter lim="800000"/>
            <a:headEnd/>
            <a:tailEnd/>
          </a:ln>
        </p:spPr>
        <p:txBody>
          <a:bodyPr wrap="none">
            <a:spAutoFit/>
          </a:bodyPr>
          <a:lstStyle/>
          <a:p>
            <a:r>
              <a:rPr lang="en-US" sz="2000" b="1"/>
              <a:t>Third Party Lawsuits</a:t>
            </a:r>
          </a:p>
        </p:txBody>
      </p:sp>
      <p:sp>
        <p:nvSpPr>
          <p:cNvPr id="50184" name="Text Box 8"/>
          <p:cNvSpPr txBox="1">
            <a:spLocks noChangeArrowheads="1"/>
          </p:cNvSpPr>
          <p:nvPr/>
        </p:nvSpPr>
        <p:spPr bwMode="auto">
          <a:xfrm rot="-3631877">
            <a:off x="7264400" y="2703513"/>
            <a:ext cx="2390775" cy="396875"/>
          </a:xfrm>
          <a:prstGeom prst="rect">
            <a:avLst/>
          </a:prstGeom>
          <a:noFill/>
          <a:ln w="38100">
            <a:noFill/>
            <a:miter lim="800000"/>
            <a:headEnd/>
            <a:tailEnd/>
          </a:ln>
        </p:spPr>
        <p:txBody>
          <a:bodyPr wrap="none">
            <a:spAutoFit/>
          </a:bodyPr>
          <a:lstStyle/>
          <a:p>
            <a:r>
              <a:rPr lang="en-US" sz="2000" b="1"/>
              <a:t>Construction Delays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3278188" cy="6858000"/>
          </a:xfrm>
          <a:prstGeom prst="rect">
            <a:avLst/>
          </a:prstGeom>
          <a:noFill/>
          <a:ln w="38100">
            <a:noFill/>
            <a:miter lim="800000"/>
            <a:headEnd/>
            <a:tailEnd/>
          </a:ln>
        </p:spPr>
      </p:pic>
      <p:sp>
        <p:nvSpPr>
          <p:cNvPr id="51203" name="Text Box 5"/>
          <p:cNvSpPr txBox="1">
            <a:spLocks noChangeArrowheads="1"/>
          </p:cNvSpPr>
          <p:nvPr/>
        </p:nvSpPr>
        <p:spPr bwMode="auto">
          <a:xfrm>
            <a:off x="3505200" y="381000"/>
            <a:ext cx="5391150" cy="641350"/>
          </a:xfrm>
          <a:prstGeom prst="rect">
            <a:avLst/>
          </a:prstGeom>
          <a:noFill/>
          <a:ln w="38100">
            <a:noFill/>
            <a:miter lim="800000"/>
            <a:headEnd/>
            <a:tailEnd/>
          </a:ln>
        </p:spPr>
        <p:txBody>
          <a:bodyPr wrap="none">
            <a:spAutoFit/>
          </a:bodyPr>
          <a:lstStyle/>
          <a:p>
            <a:r>
              <a:rPr lang="en-US" sz="3600"/>
              <a:t>Citizen Inspection Programs</a:t>
            </a:r>
          </a:p>
        </p:txBody>
      </p:sp>
      <p:sp>
        <p:nvSpPr>
          <p:cNvPr id="51204" name="Text Box 6"/>
          <p:cNvSpPr txBox="1">
            <a:spLocks noChangeArrowheads="1"/>
          </p:cNvSpPr>
          <p:nvPr/>
        </p:nvSpPr>
        <p:spPr bwMode="auto">
          <a:xfrm>
            <a:off x="3352800" y="1219200"/>
            <a:ext cx="5791200" cy="5584825"/>
          </a:xfrm>
          <a:prstGeom prst="rect">
            <a:avLst/>
          </a:prstGeom>
          <a:noFill/>
          <a:ln w="38100">
            <a:noFill/>
            <a:miter lim="800000"/>
            <a:headEnd/>
            <a:tailEnd/>
          </a:ln>
        </p:spPr>
        <p:txBody>
          <a:bodyPr>
            <a:spAutoFit/>
          </a:bodyPr>
          <a:lstStyle/>
          <a:p>
            <a:endParaRPr lang="en-US" sz="3600"/>
          </a:p>
          <a:p>
            <a:pPr>
              <a:buFontTx/>
              <a:buChar char="•"/>
            </a:pPr>
            <a:r>
              <a:rPr lang="en-US" sz="3600"/>
              <a:t>Clean Water Act Allows </a:t>
            </a:r>
          </a:p>
          <a:p>
            <a:r>
              <a:rPr lang="en-US" sz="3600"/>
              <a:t>  Third Party Lawsuits</a:t>
            </a:r>
          </a:p>
          <a:p>
            <a:pPr>
              <a:buFontTx/>
              <a:buChar char="•"/>
            </a:pPr>
            <a:r>
              <a:rPr lang="en-US" sz="3600"/>
              <a:t>Mitigation of Impacts</a:t>
            </a:r>
          </a:p>
          <a:p>
            <a:pPr>
              <a:buFontTx/>
              <a:buChar char="•"/>
            </a:pPr>
            <a:r>
              <a:rPr lang="en-US" sz="3600"/>
              <a:t>Compliance With</a:t>
            </a:r>
          </a:p>
          <a:p>
            <a:r>
              <a:rPr lang="en-US" sz="3600"/>
              <a:t>  Permit Conditions</a:t>
            </a:r>
          </a:p>
          <a:p>
            <a:r>
              <a:rPr lang="en-US" sz="3600"/>
              <a:t>  is IMPERATIVE!</a:t>
            </a:r>
          </a:p>
          <a:p>
            <a:pPr>
              <a:buFontTx/>
              <a:buChar char="•"/>
            </a:pPr>
            <a:endParaRPr lang="en-US" sz="3600"/>
          </a:p>
          <a:p>
            <a:endParaRPr lang="en-US" sz="3600"/>
          </a:p>
          <a:p>
            <a:pPr>
              <a:buFontTx/>
              <a:buChar char="•"/>
            </a:pPr>
            <a:r>
              <a:rPr lang="en-US" sz="3600"/>
              <a:t>www.getthedirtout.org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91338"/>
          </a:xfrm>
          <a:prstGeom prst="rect">
            <a:avLst/>
          </a:prstGeom>
          <a:noFill/>
          <a:ln w="38100">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76199"/>
            <a:ext cx="8229600" cy="67842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66397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lex\Pictures\best\Alder Creek 10-25-10 270 (6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53250" name="Text Box 4"/>
          <p:cNvSpPr txBox="1">
            <a:spLocks noChangeArrowheads="1"/>
          </p:cNvSpPr>
          <p:nvPr/>
        </p:nvSpPr>
        <p:spPr bwMode="auto">
          <a:xfrm>
            <a:off x="533400" y="3048000"/>
            <a:ext cx="8763000" cy="2954655"/>
          </a:xfrm>
          <a:prstGeom prst="rect">
            <a:avLst/>
          </a:prstGeom>
          <a:noFill/>
          <a:ln w="38100">
            <a:noFill/>
            <a:miter lim="800000"/>
            <a:headEnd/>
            <a:tailEnd/>
          </a:ln>
        </p:spPr>
        <p:txBody>
          <a:bodyPr wrap="square">
            <a:spAutoFit/>
          </a:bodyPr>
          <a:lstStyle/>
          <a:p>
            <a:r>
              <a:rPr lang="en-US" sz="3200" b="1" dirty="0">
                <a:effectLst>
                  <a:outerShdw blurRad="38100" dist="38100" dir="2700000" algn="tl">
                    <a:srgbClr val="000000">
                      <a:alpha val="43137"/>
                    </a:srgbClr>
                  </a:outerShdw>
                </a:effectLst>
                <a:latin typeface="Calibri" pitchFamily="34" charset="0"/>
              </a:rPr>
              <a:t>Termination of Permit Authorization</a:t>
            </a:r>
          </a:p>
          <a:p>
            <a:endParaRPr lang="en-US" sz="1400" b="1" dirty="0">
              <a:effectLst>
                <a:outerShdw blurRad="38100" dist="38100" dir="2700000" algn="tl">
                  <a:srgbClr val="000000">
                    <a:alpha val="43137"/>
                  </a:srgbClr>
                </a:outerShdw>
              </a:effectLst>
              <a:latin typeface="Calibri" pitchFamily="34" charset="0"/>
            </a:endParaRPr>
          </a:p>
          <a:p>
            <a:r>
              <a:rPr lang="en-US" sz="2800" u="sng" dirty="0">
                <a:effectLst>
                  <a:outerShdw blurRad="38100" dist="38100" dir="2700000" algn="tl">
                    <a:srgbClr val="000000">
                      <a:alpha val="43137"/>
                    </a:srgbClr>
                  </a:outerShdw>
                </a:effectLst>
                <a:latin typeface="Calibri" pitchFamily="34" charset="0"/>
              </a:rPr>
              <a:t>Must</a:t>
            </a:r>
            <a:r>
              <a:rPr lang="en-US" sz="2800" dirty="0">
                <a:effectLst>
                  <a:outerShdw blurRad="38100" dist="38100" dir="2700000" algn="tl">
                    <a:srgbClr val="000000">
                      <a:alpha val="43137"/>
                    </a:srgbClr>
                  </a:outerShdw>
                </a:effectLst>
                <a:latin typeface="Calibri" pitchFamily="34" charset="0"/>
              </a:rPr>
              <a:t> Submit Within 30 Days if:</a:t>
            </a:r>
          </a:p>
          <a:p>
            <a:endParaRPr lang="en-US" sz="2800" dirty="0">
              <a:effectLst>
                <a:outerShdw blurRad="38100" dist="38100" dir="2700000" algn="tl">
                  <a:srgbClr val="000000">
                    <a:alpha val="43137"/>
                  </a:srgbClr>
                </a:outerShdw>
              </a:effectLst>
              <a:latin typeface="Calibri" pitchFamily="34" charset="0"/>
            </a:endParaRPr>
          </a:p>
          <a:p>
            <a:pPr>
              <a:buFontTx/>
              <a:buChar char="•"/>
            </a:pPr>
            <a:r>
              <a:rPr lang="en-US" sz="2800" dirty="0">
                <a:effectLst>
                  <a:outerShdw blurRad="38100" dist="38100" dir="2700000" algn="tl">
                    <a:srgbClr val="000000">
                      <a:alpha val="43137"/>
                    </a:srgbClr>
                  </a:outerShdw>
                </a:effectLst>
                <a:latin typeface="Calibri" pitchFamily="34" charset="0"/>
              </a:rPr>
              <a:t>Final Stabilization has been achieved</a:t>
            </a:r>
          </a:p>
          <a:p>
            <a:pPr>
              <a:buFontTx/>
              <a:buChar char="•"/>
            </a:pPr>
            <a:r>
              <a:rPr lang="en-US" sz="2800" dirty="0">
                <a:effectLst>
                  <a:outerShdw blurRad="38100" dist="38100" dir="2700000" algn="tl">
                    <a:srgbClr val="000000">
                      <a:alpha val="43137"/>
                    </a:srgbClr>
                  </a:outerShdw>
                </a:effectLst>
                <a:latin typeface="Calibri" pitchFamily="34" charset="0"/>
              </a:rPr>
              <a:t>A new permittee assumes control over all areas</a:t>
            </a:r>
          </a:p>
          <a:p>
            <a:pPr>
              <a:buFontTx/>
              <a:buChar char="•"/>
            </a:pPr>
            <a:r>
              <a:rPr lang="en-US" sz="2800" dirty="0">
                <a:effectLst>
                  <a:outerShdw blurRad="38100" dist="38100" dir="2700000" algn="tl">
                    <a:srgbClr val="000000">
                      <a:alpha val="43137"/>
                    </a:srgbClr>
                  </a:outerShdw>
                </a:effectLst>
                <a:latin typeface="Calibri" pitchFamily="34" charset="0"/>
              </a:rPr>
              <a:t>Coverage has been obtained under an alternative permit</a:t>
            </a:r>
          </a:p>
        </p:txBody>
      </p:sp>
      <p:pic>
        <p:nvPicPr>
          <p:cNvPr id="5" name="Picture 4" descr="DEC Logo 1"/>
          <p:cNvPicPr/>
          <p:nvPr/>
        </p:nvPicPr>
        <p:blipFill>
          <a:blip r:embed="rId4" cstate="print"/>
          <a:srcRect/>
          <a:stretch>
            <a:fillRect/>
          </a:stretch>
        </p:blipFill>
        <p:spPr bwMode="auto">
          <a:xfrm>
            <a:off x="7848600" y="168770"/>
            <a:ext cx="1119187" cy="1042988"/>
          </a:xfrm>
          <a:prstGeom prst="rect">
            <a:avLst/>
          </a:prstGeom>
          <a:noFill/>
          <a:ln w="9525">
            <a:noFill/>
            <a:miter lim="800000"/>
            <a:headEnd/>
            <a:tailEnd/>
          </a:ln>
        </p:spPr>
      </p:pic>
      <p:sp>
        <p:nvSpPr>
          <p:cNvPr id="6" name="Text Box 5">
            <a:extLst>
              <a:ext uri="{FF2B5EF4-FFF2-40B4-BE49-F238E27FC236}">
                <a16:creationId xmlns:a16="http://schemas.microsoft.com/office/drawing/2014/main" id="{D1B4C458-DC51-4392-89F9-217515F7B596}"/>
              </a:ext>
            </a:extLst>
          </p:cNvPr>
          <p:cNvSpPr txBox="1">
            <a:spLocks noChangeArrowheads="1"/>
          </p:cNvSpPr>
          <p:nvPr/>
        </p:nvSpPr>
        <p:spPr bwMode="auto">
          <a:xfrm>
            <a:off x="6705600" y="6223890"/>
            <a:ext cx="2038763" cy="369332"/>
          </a:xfrm>
          <a:prstGeom prst="rect">
            <a:avLst/>
          </a:prstGeom>
          <a:solidFill>
            <a:schemeClr val="bg1"/>
          </a:solidFill>
          <a:ln w="38100">
            <a:solidFill>
              <a:schemeClr val="tx1"/>
            </a:solidFill>
            <a:miter lim="800000"/>
            <a:headEnd/>
            <a:tailEnd/>
          </a:ln>
        </p:spPr>
        <p:txBody>
          <a:bodyPr wrap="none">
            <a:spAutoFit/>
          </a:bodyPr>
          <a:lstStyle/>
          <a:p>
            <a:r>
              <a:rPr lang="en-US" dirty="0"/>
              <a:t>CGP Part 10.0 Pg.53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0" y="0"/>
            <a:ext cx="9144000" cy="769441"/>
          </a:xfrm>
          <a:prstGeom prst="rect">
            <a:avLst/>
          </a:prstGeom>
          <a:solidFill>
            <a:schemeClr val="tx1"/>
          </a:solidFill>
          <a:ln w="38100">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rPr>
              <a:t>This project is complete, and all areas are stabilized.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rPr>
              <a:t>We do not want permit responsibility or need permit coverage any longer. </a:t>
            </a:r>
          </a:p>
        </p:txBody>
      </p:sp>
      <p:pic>
        <p:nvPicPr>
          <p:cNvPr id="11" name="Picture 10" descr="Graphical user interface, text, application, email&#10;&#10;Description automatically generated">
            <a:extLst>
              <a:ext uri="{FF2B5EF4-FFF2-40B4-BE49-F238E27FC236}">
                <a16:creationId xmlns:a16="http://schemas.microsoft.com/office/drawing/2014/main" id="{EE672294-D1EC-48BB-97AE-3B1C490C21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477" y="880662"/>
            <a:ext cx="8263045" cy="59773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3" descr="P9230011"/>
          <p:cNvPicPr>
            <a:picLocks noChangeAspect="1" noChangeArrowheads="1"/>
          </p:cNvPicPr>
          <p:nvPr/>
        </p:nvPicPr>
        <p:blipFill>
          <a:blip r:embed="rId3" cstate="email">
            <a:lum bright="-4000" contrast="6000"/>
            <a:extLst>
              <a:ext uri="{28A0092B-C50C-407E-A947-70E740481C1C}">
                <a14:useLocalDpi xmlns:a14="http://schemas.microsoft.com/office/drawing/2010/main"/>
              </a:ext>
            </a:extLst>
          </a:blip>
          <a:srcRect/>
          <a:stretch>
            <a:fillRect/>
          </a:stretch>
        </p:blipFill>
        <p:spPr bwMode="auto">
          <a:xfrm>
            <a:off x="7257" y="0"/>
            <a:ext cx="9144000" cy="6858000"/>
          </a:xfrm>
          <a:prstGeom prst="rect">
            <a:avLst/>
          </a:prstGeom>
          <a:noFill/>
          <a:ln w="9525">
            <a:noFill/>
            <a:miter lim="800000"/>
            <a:headEnd/>
            <a:tailEnd/>
          </a:ln>
          <a:effectLst>
            <a:innerShdw blurRad="114300">
              <a:prstClr val="black"/>
            </a:innerShdw>
          </a:effectLst>
        </p:spPr>
      </p:pic>
      <p:sp>
        <p:nvSpPr>
          <p:cNvPr id="55300" name="Text Box 5"/>
          <p:cNvSpPr txBox="1">
            <a:spLocks noChangeArrowheads="1"/>
          </p:cNvSpPr>
          <p:nvPr/>
        </p:nvSpPr>
        <p:spPr bwMode="auto">
          <a:xfrm>
            <a:off x="76200" y="5257800"/>
            <a:ext cx="8991600" cy="646331"/>
          </a:xfrm>
          <a:prstGeom prst="rect">
            <a:avLst/>
          </a:prstGeom>
          <a:noFill/>
          <a:ln w="38100">
            <a:noFill/>
            <a:miter lim="800000"/>
            <a:headEnd/>
            <a:tailEnd/>
          </a:ln>
        </p:spPr>
        <p:txBody>
          <a:bodyPr wrap="square">
            <a:spAutoFit/>
          </a:bodyPr>
          <a:lstStyle/>
          <a:p>
            <a:r>
              <a:rPr lang="en-US" sz="3600" b="1" dirty="0">
                <a:solidFill>
                  <a:schemeClr val="bg1"/>
                </a:solidFill>
              </a:rPr>
              <a:t>Efforts to Stabilize prior to Permit Termination</a:t>
            </a:r>
          </a:p>
        </p:txBody>
      </p:sp>
      <p:sp>
        <p:nvSpPr>
          <p:cNvPr id="5" name="TextBox 4"/>
          <p:cNvSpPr txBox="1"/>
          <p:nvPr/>
        </p:nvSpPr>
        <p:spPr>
          <a:xfrm>
            <a:off x="7839900" y="6400800"/>
            <a:ext cx="1265796" cy="369332"/>
          </a:xfrm>
          <a:prstGeom prst="rect">
            <a:avLst/>
          </a:prstGeom>
          <a:noFill/>
        </p:spPr>
        <p:txBody>
          <a:bodyPr wrap="none" rtlCol="0">
            <a:spAutoFit/>
          </a:bodyPr>
          <a:lstStyle/>
          <a:p>
            <a:r>
              <a:rPr lang="en-US" dirty="0">
                <a:solidFill>
                  <a:schemeClr val="bg1"/>
                </a:solidFill>
              </a:rPr>
              <a:t>Cougar, WA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11-22-05 014"/>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76789"/>
          </a:xfrm>
          <a:noFill/>
          <a:effectLst>
            <a:innerShdw blurRad="114300">
              <a:prstClr val="black"/>
            </a:innerShdw>
          </a:effectLst>
        </p:spPr>
      </p:pic>
      <p:sp>
        <p:nvSpPr>
          <p:cNvPr id="89091" name="Rectangle 3"/>
          <p:cNvSpPr>
            <a:spLocks noGrp="1" noChangeArrowheads="1"/>
          </p:cNvSpPr>
          <p:nvPr>
            <p:ph type="body" sz="half" idx="1"/>
          </p:nvPr>
        </p:nvSpPr>
        <p:spPr>
          <a:xfrm>
            <a:off x="0" y="2209800"/>
            <a:ext cx="5181600" cy="2667000"/>
          </a:xfrm>
        </p:spPr>
        <p:txBody>
          <a:bodyPr>
            <a:noAutofit/>
          </a:bodyPr>
          <a:lstStyle/>
          <a:p>
            <a:pPr eaLnBrk="1" hangingPunct="1">
              <a:defRPr/>
            </a:pPr>
            <a:r>
              <a:rPr lang="en-US" b="1" dirty="0">
                <a:effectLst>
                  <a:outerShdw blurRad="38100" dist="38100" dir="2700000" algn="tl">
                    <a:srgbClr val="000000">
                      <a:alpha val="43137"/>
                    </a:srgbClr>
                  </a:outerShdw>
                </a:effectLst>
              </a:rPr>
              <a:t>Concrete or asphalt</a:t>
            </a:r>
          </a:p>
          <a:p>
            <a:pPr eaLnBrk="1" hangingPunct="1">
              <a:defRPr/>
            </a:pPr>
            <a:r>
              <a:rPr lang="en-US" b="1" dirty="0">
                <a:effectLst>
                  <a:outerShdw blurRad="38100" dist="38100" dir="2700000" algn="tl">
                    <a:srgbClr val="000000">
                      <a:alpha val="43137"/>
                    </a:srgbClr>
                  </a:outerShdw>
                </a:effectLst>
              </a:rPr>
              <a:t>Quarry spall ditch lining</a:t>
            </a:r>
          </a:p>
          <a:p>
            <a:pPr eaLnBrk="1" hangingPunct="1">
              <a:defRPr/>
            </a:pPr>
            <a:r>
              <a:rPr lang="en-US" b="1" dirty="0">
                <a:effectLst>
                  <a:outerShdw blurRad="38100" dist="38100" dir="2700000" algn="tl">
                    <a:srgbClr val="000000">
                      <a:alpha val="43137"/>
                    </a:srgbClr>
                  </a:outerShdw>
                </a:effectLst>
              </a:rPr>
              <a:t>Arid areas: Three-year designed stabilization plan</a:t>
            </a:r>
          </a:p>
          <a:p>
            <a:pPr eaLnBrk="1" hangingPunct="1">
              <a:defRPr/>
            </a:pPr>
            <a:r>
              <a:rPr lang="en-US" b="1" dirty="0">
                <a:effectLst>
                  <a:outerShdw blurRad="38100" dist="38100" dir="2700000" algn="tl">
                    <a:srgbClr val="000000">
                      <a:alpha val="43137"/>
                    </a:srgbClr>
                  </a:outerShdw>
                </a:effectLst>
              </a:rPr>
              <a:t>70% of Natural Vegetative cover</a:t>
            </a:r>
          </a:p>
        </p:txBody>
      </p:sp>
      <p:sp>
        <p:nvSpPr>
          <p:cNvPr id="89092" name="Text Box 4"/>
          <p:cNvSpPr txBox="1">
            <a:spLocks noChangeArrowheads="1"/>
          </p:cNvSpPr>
          <p:nvPr/>
        </p:nvSpPr>
        <p:spPr bwMode="auto">
          <a:xfrm>
            <a:off x="76200" y="801469"/>
            <a:ext cx="4784067" cy="692497"/>
          </a:xfrm>
          <a:prstGeom prst="rect">
            <a:avLst/>
          </a:prstGeom>
          <a:noFill/>
          <a:ln w="9525">
            <a:noFill/>
            <a:miter lim="800000"/>
            <a:headEnd/>
            <a:tailEnd/>
          </a:ln>
          <a:effectLst/>
        </p:spPr>
        <p:txBody>
          <a:bodyPr wrap="none">
            <a:spAutoFit/>
          </a:bodyPr>
          <a:lstStyle/>
          <a:p>
            <a:pPr>
              <a:spcBef>
                <a:spcPct val="20000"/>
              </a:spcBef>
              <a:defRPr/>
            </a:pPr>
            <a:r>
              <a:rPr lang="en-US" sz="3900" b="1" dirty="0">
                <a:effectLst>
                  <a:outerShdw blurRad="38100" dist="38100" dir="2700000" algn="tl">
                    <a:srgbClr val="000000">
                      <a:alpha val="43137"/>
                    </a:srgbClr>
                  </a:outerShdw>
                </a:effectLst>
              </a:rPr>
              <a:t>What Is Stabilization? </a:t>
            </a:r>
          </a:p>
        </p:txBody>
      </p:sp>
      <p:sp>
        <p:nvSpPr>
          <p:cNvPr id="5" name="TextBox 4"/>
          <p:cNvSpPr txBox="1"/>
          <p:nvPr/>
        </p:nvSpPr>
        <p:spPr>
          <a:xfrm>
            <a:off x="7696200" y="6324600"/>
            <a:ext cx="1265796" cy="369332"/>
          </a:xfrm>
          <a:prstGeom prst="rect">
            <a:avLst/>
          </a:prstGeom>
          <a:noFill/>
        </p:spPr>
        <p:txBody>
          <a:bodyPr wrap="none" rtlCol="0">
            <a:spAutoFit/>
          </a:bodyPr>
          <a:lstStyle/>
          <a:p>
            <a:r>
              <a:rPr lang="en-US" dirty="0">
                <a:solidFill>
                  <a:schemeClr val="bg1"/>
                </a:solidFill>
              </a:rPr>
              <a:t>Cougar, WA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02-08-06 01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7347" name="Text Box 3"/>
          <p:cNvSpPr txBox="1">
            <a:spLocks noChangeArrowheads="1"/>
          </p:cNvSpPr>
          <p:nvPr/>
        </p:nvSpPr>
        <p:spPr bwMode="auto">
          <a:xfrm>
            <a:off x="6400800" y="762000"/>
            <a:ext cx="2455863" cy="519113"/>
          </a:xfrm>
          <a:prstGeom prst="rect">
            <a:avLst/>
          </a:prstGeom>
          <a:noFill/>
          <a:ln w="9525">
            <a:noFill/>
            <a:miter lim="800000"/>
            <a:headEnd/>
            <a:tailEnd/>
          </a:ln>
        </p:spPr>
        <p:txBody>
          <a:bodyPr wrap="none">
            <a:spAutoFit/>
          </a:bodyPr>
          <a:lstStyle/>
          <a:p>
            <a:r>
              <a:rPr lang="en-US" sz="2800" b="1" dirty="0">
                <a:solidFill>
                  <a:srgbClr val="000066"/>
                </a:solidFill>
              </a:rPr>
              <a:t>Grass on Slope</a:t>
            </a:r>
          </a:p>
        </p:txBody>
      </p:sp>
      <p:sp>
        <p:nvSpPr>
          <p:cNvPr id="57348" name="Freeform 4"/>
          <p:cNvSpPr>
            <a:spLocks/>
          </p:cNvSpPr>
          <p:nvPr/>
        </p:nvSpPr>
        <p:spPr bwMode="auto">
          <a:xfrm>
            <a:off x="3429000" y="4127500"/>
            <a:ext cx="2095500" cy="546100"/>
          </a:xfrm>
          <a:custGeom>
            <a:avLst/>
            <a:gdLst>
              <a:gd name="T0" fmla="*/ 0 w 1320"/>
              <a:gd name="T1" fmla="*/ 2147483647 h 344"/>
              <a:gd name="T2" fmla="*/ 2147483647 w 1320"/>
              <a:gd name="T3" fmla="*/ 2147483647 h 344"/>
              <a:gd name="T4" fmla="*/ 2147483647 w 1320"/>
              <a:gd name="T5" fmla="*/ 2147483647 h 344"/>
              <a:gd name="T6" fmla="*/ 2147483647 w 1320"/>
              <a:gd name="T7" fmla="*/ 2147483647 h 344"/>
              <a:gd name="T8" fmla="*/ 2147483647 w 1320"/>
              <a:gd name="T9" fmla="*/ 2147483647 h 344"/>
              <a:gd name="T10" fmla="*/ 0 60000 65536"/>
              <a:gd name="T11" fmla="*/ 0 60000 65536"/>
              <a:gd name="T12" fmla="*/ 0 60000 65536"/>
              <a:gd name="T13" fmla="*/ 0 60000 65536"/>
              <a:gd name="T14" fmla="*/ 0 60000 65536"/>
              <a:gd name="T15" fmla="*/ 0 w 1320"/>
              <a:gd name="T16" fmla="*/ 0 h 344"/>
              <a:gd name="T17" fmla="*/ 1320 w 1320"/>
              <a:gd name="T18" fmla="*/ 344 h 344"/>
            </a:gdLst>
            <a:ahLst/>
            <a:cxnLst>
              <a:cxn ang="T10">
                <a:pos x="T0" y="T1"/>
              </a:cxn>
              <a:cxn ang="T11">
                <a:pos x="T2" y="T3"/>
              </a:cxn>
              <a:cxn ang="T12">
                <a:pos x="T4" y="T5"/>
              </a:cxn>
              <a:cxn ang="T13">
                <a:pos x="T6" y="T7"/>
              </a:cxn>
              <a:cxn ang="T14">
                <a:pos x="T8" y="T9"/>
              </a:cxn>
            </a:cxnLst>
            <a:rect l="T15" t="T16" r="T17" b="T18"/>
            <a:pathLst>
              <a:path w="1320" h="344">
                <a:moveTo>
                  <a:pt x="0" y="136"/>
                </a:moveTo>
                <a:cubicBezTo>
                  <a:pt x="280" y="240"/>
                  <a:pt x="560" y="344"/>
                  <a:pt x="768" y="328"/>
                </a:cubicBezTo>
                <a:cubicBezTo>
                  <a:pt x="976" y="312"/>
                  <a:pt x="1176" y="80"/>
                  <a:pt x="1248" y="40"/>
                </a:cubicBezTo>
                <a:cubicBezTo>
                  <a:pt x="1320" y="0"/>
                  <a:pt x="1200" y="88"/>
                  <a:pt x="1200" y="88"/>
                </a:cubicBezTo>
                <a:cubicBezTo>
                  <a:pt x="1200" y="88"/>
                  <a:pt x="1224" y="64"/>
                  <a:pt x="1248" y="40"/>
                </a:cubicBezTo>
              </a:path>
            </a:pathLst>
          </a:custGeom>
          <a:noFill/>
          <a:ln w="41275">
            <a:solidFill>
              <a:srgbClr val="000066"/>
            </a:solidFill>
            <a:round/>
            <a:headEnd/>
            <a:tailEnd/>
          </a:ln>
        </p:spPr>
        <p:txBody>
          <a:bodyPr/>
          <a:lstStyle/>
          <a:p>
            <a:endParaRPr lang="en-US"/>
          </a:p>
        </p:txBody>
      </p:sp>
      <p:sp>
        <p:nvSpPr>
          <p:cNvPr id="57349" name="Freeform 5"/>
          <p:cNvSpPr>
            <a:spLocks/>
          </p:cNvSpPr>
          <p:nvPr/>
        </p:nvSpPr>
        <p:spPr bwMode="auto">
          <a:xfrm>
            <a:off x="1905000" y="2971800"/>
            <a:ext cx="685800" cy="152400"/>
          </a:xfrm>
          <a:custGeom>
            <a:avLst/>
            <a:gdLst>
              <a:gd name="T0" fmla="*/ 0 w 432"/>
              <a:gd name="T1" fmla="*/ 0 h 96"/>
              <a:gd name="T2" fmla="*/ 2147483647 w 432"/>
              <a:gd name="T3" fmla="*/ 2147483647 h 96"/>
              <a:gd name="T4" fmla="*/ 2147483647 w 432"/>
              <a:gd name="T5" fmla="*/ 0 h 96"/>
              <a:gd name="T6" fmla="*/ 0 60000 65536"/>
              <a:gd name="T7" fmla="*/ 0 60000 65536"/>
              <a:gd name="T8" fmla="*/ 0 60000 65536"/>
              <a:gd name="T9" fmla="*/ 0 w 432"/>
              <a:gd name="T10" fmla="*/ 0 h 96"/>
              <a:gd name="T11" fmla="*/ 432 w 432"/>
              <a:gd name="T12" fmla="*/ 96 h 96"/>
            </a:gdLst>
            <a:ahLst/>
            <a:cxnLst>
              <a:cxn ang="T6">
                <a:pos x="T0" y="T1"/>
              </a:cxn>
              <a:cxn ang="T7">
                <a:pos x="T2" y="T3"/>
              </a:cxn>
              <a:cxn ang="T8">
                <a:pos x="T4" y="T5"/>
              </a:cxn>
            </a:cxnLst>
            <a:rect l="T9" t="T10" r="T11" b="T12"/>
            <a:pathLst>
              <a:path w="432" h="96">
                <a:moveTo>
                  <a:pt x="0" y="0"/>
                </a:moveTo>
                <a:cubicBezTo>
                  <a:pt x="108" y="48"/>
                  <a:pt x="216" y="96"/>
                  <a:pt x="288" y="96"/>
                </a:cubicBezTo>
                <a:cubicBezTo>
                  <a:pt x="360" y="96"/>
                  <a:pt x="408" y="16"/>
                  <a:pt x="432" y="0"/>
                </a:cubicBezTo>
              </a:path>
            </a:pathLst>
          </a:custGeom>
          <a:noFill/>
          <a:ln w="41275">
            <a:solidFill>
              <a:srgbClr val="000066"/>
            </a:solidFill>
            <a:round/>
            <a:headEnd/>
            <a:tailEnd/>
          </a:ln>
        </p:spPr>
        <p:txBody>
          <a:bodyPr/>
          <a:lstStyle/>
          <a:p>
            <a:endParaRPr lang="en-US"/>
          </a:p>
        </p:txBody>
      </p:sp>
      <p:sp>
        <p:nvSpPr>
          <p:cNvPr id="57350" name="Freeform 6"/>
          <p:cNvSpPr>
            <a:spLocks/>
          </p:cNvSpPr>
          <p:nvPr/>
        </p:nvSpPr>
        <p:spPr bwMode="auto">
          <a:xfrm>
            <a:off x="533400" y="2590800"/>
            <a:ext cx="381000" cy="76200"/>
          </a:xfrm>
          <a:custGeom>
            <a:avLst/>
            <a:gdLst>
              <a:gd name="T0" fmla="*/ 0 w 240"/>
              <a:gd name="T1" fmla="*/ 0 h 48"/>
              <a:gd name="T2" fmla="*/ 2147483647 w 240"/>
              <a:gd name="T3" fmla="*/ 2147483647 h 48"/>
              <a:gd name="T4" fmla="*/ 2147483647 w 240"/>
              <a:gd name="T5" fmla="*/ 0 h 48"/>
              <a:gd name="T6" fmla="*/ 0 60000 65536"/>
              <a:gd name="T7" fmla="*/ 0 60000 65536"/>
              <a:gd name="T8" fmla="*/ 0 60000 65536"/>
              <a:gd name="T9" fmla="*/ 0 w 240"/>
              <a:gd name="T10" fmla="*/ 0 h 48"/>
              <a:gd name="T11" fmla="*/ 240 w 240"/>
              <a:gd name="T12" fmla="*/ 48 h 48"/>
            </a:gdLst>
            <a:ahLst/>
            <a:cxnLst>
              <a:cxn ang="T6">
                <a:pos x="T0" y="T1"/>
              </a:cxn>
              <a:cxn ang="T7">
                <a:pos x="T2" y="T3"/>
              </a:cxn>
              <a:cxn ang="T8">
                <a:pos x="T4" y="T5"/>
              </a:cxn>
            </a:cxnLst>
            <a:rect l="T9" t="T10" r="T11" b="T12"/>
            <a:pathLst>
              <a:path w="240" h="48">
                <a:moveTo>
                  <a:pt x="0" y="0"/>
                </a:moveTo>
                <a:cubicBezTo>
                  <a:pt x="76" y="24"/>
                  <a:pt x="152" y="48"/>
                  <a:pt x="192" y="48"/>
                </a:cubicBezTo>
                <a:cubicBezTo>
                  <a:pt x="232" y="48"/>
                  <a:pt x="232" y="8"/>
                  <a:pt x="240" y="0"/>
                </a:cubicBezTo>
              </a:path>
            </a:pathLst>
          </a:custGeom>
          <a:noFill/>
          <a:ln w="41275">
            <a:solidFill>
              <a:srgbClr val="000066"/>
            </a:solidFill>
            <a:round/>
            <a:headEnd/>
            <a:tailEnd/>
          </a:ln>
        </p:spPr>
        <p:txBody>
          <a:bodyPr/>
          <a:lstStyle/>
          <a:p>
            <a:endParaRPr lang="en-US"/>
          </a:p>
        </p:txBody>
      </p:sp>
      <p:sp>
        <p:nvSpPr>
          <p:cNvPr id="57351" name="Text Box 7"/>
          <p:cNvSpPr txBox="1">
            <a:spLocks noChangeArrowheads="1"/>
          </p:cNvSpPr>
          <p:nvPr/>
        </p:nvSpPr>
        <p:spPr bwMode="auto">
          <a:xfrm>
            <a:off x="6248400" y="4495800"/>
            <a:ext cx="2732088" cy="519113"/>
          </a:xfrm>
          <a:prstGeom prst="rect">
            <a:avLst/>
          </a:prstGeom>
          <a:solidFill>
            <a:schemeClr val="tx1">
              <a:lumMod val="85000"/>
              <a:alpha val="50000"/>
            </a:schemeClr>
          </a:solidFill>
          <a:ln w="9525">
            <a:noFill/>
            <a:miter lim="800000"/>
            <a:headEnd/>
            <a:tailEnd/>
          </a:ln>
        </p:spPr>
        <p:txBody>
          <a:bodyPr wrap="none">
            <a:spAutoFit/>
          </a:bodyPr>
          <a:lstStyle/>
          <a:p>
            <a:r>
              <a:rPr lang="en-US" sz="2800" b="1">
                <a:solidFill>
                  <a:srgbClr val="000066"/>
                </a:solidFill>
              </a:rPr>
              <a:t>Rock lined swale</a:t>
            </a:r>
          </a:p>
        </p:txBody>
      </p:sp>
      <p:sp>
        <p:nvSpPr>
          <p:cNvPr id="57352" name="Text Box 8"/>
          <p:cNvSpPr txBox="1">
            <a:spLocks noChangeArrowheads="1"/>
          </p:cNvSpPr>
          <p:nvPr/>
        </p:nvSpPr>
        <p:spPr bwMode="auto">
          <a:xfrm>
            <a:off x="3429000" y="2514600"/>
            <a:ext cx="1992853" cy="523220"/>
          </a:xfrm>
          <a:prstGeom prst="rect">
            <a:avLst/>
          </a:prstGeom>
          <a:solidFill>
            <a:schemeClr val="tx1">
              <a:lumMod val="85000"/>
              <a:alpha val="43000"/>
            </a:schemeClr>
          </a:solidFill>
          <a:ln w="9525">
            <a:noFill/>
            <a:miter lim="800000"/>
            <a:headEnd/>
            <a:tailEnd/>
          </a:ln>
        </p:spPr>
        <p:txBody>
          <a:bodyPr wrap="none">
            <a:spAutoFit/>
          </a:bodyPr>
          <a:lstStyle/>
          <a:p>
            <a:r>
              <a:rPr lang="en-US" sz="2800" b="1" dirty="0">
                <a:solidFill>
                  <a:srgbClr val="000066"/>
                </a:solidFill>
              </a:rPr>
              <a:t>Check Dams</a:t>
            </a:r>
          </a:p>
        </p:txBody>
      </p:sp>
      <p:sp>
        <p:nvSpPr>
          <p:cNvPr id="57353" name="Text Box 9"/>
          <p:cNvSpPr txBox="1">
            <a:spLocks noChangeArrowheads="1"/>
          </p:cNvSpPr>
          <p:nvPr/>
        </p:nvSpPr>
        <p:spPr bwMode="auto">
          <a:xfrm>
            <a:off x="76200" y="4676775"/>
            <a:ext cx="1770036" cy="1077218"/>
          </a:xfrm>
          <a:prstGeom prst="rect">
            <a:avLst/>
          </a:prstGeom>
          <a:noFill/>
          <a:ln w="9525">
            <a:noFill/>
            <a:miter lim="800000"/>
            <a:headEnd/>
            <a:tailEnd/>
          </a:ln>
        </p:spPr>
        <p:txBody>
          <a:bodyPr wrap="none">
            <a:spAutoFit/>
          </a:bodyPr>
          <a:lstStyle/>
          <a:p>
            <a:r>
              <a:rPr lang="en-US" sz="3200" b="1" dirty="0">
                <a:solidFill>
                  <a:srgbClr val="000066"/>
                </a:solidFill>
              </a:rPr>
              <a:t>Concrete</a:t>
            </a:r>
          </a:p>
          <a:p>
            <a:r>
              <a:rPr lang="en-US" sz="3200" b="1" dirty="0">
                <a:solidFill>
                  <a:srgbClr val="000066"/>
                </a:solidFill>
              </a:rPr>
              <a:t>&amp;Asphalt</a:t>
            </a:r>
          </a:p>
        </p:txBody>
      </p:sp>
      <p:sp>
        <p:nvSpPr>
          <p:cNvPr id="57354" name="Text Box 10"/>
          <p:cNvSpPr txBox="1">
            <a:spLocks noChangeArrowheads="1"/>
          </p:cNvSpPr>
          <p:nvPr/>
        </p:nvSpPr>
        <p:spPr bwMode="auto">
          <a:xfrm>
            <a:off x="914400" y="406400"/>
            <a:ext cx="2347913" cy="519113"/>
          </a:xfrm>
          <a:prstGeom prst="rect">
            <a:avLst/>
          </a:prstGeom>
          <a:noFill/>
          <a:ln w="9525">
            <a:noFill/>
            <a:miter lim="800000"/>
            <a:headEnd/>
            <a:tailEnd/>
          </a:ln>
        </p:spPr>
        <p:txBody>
          <a:bodyPr wrap="none">
            <a:spAutoFit/>
          </a:bodyPr>
          <a:lstStyle/>
          <a:p>
            <a:r>
              <a:rPr lang="en-US" sz="2800" b="1" dirty="0">
                <a:solidFill>
                  <a:srgbClr val="000066"/>
                </a:solidFill>
              </a:rPr>
              <a:t>Straw Wattles</a:t>
            </a:r>
          </a:p>
        </p:txBody>
      </p:sp>
      <p:sp>
        <p:nvSpPr>
          <p:cNvPr id="57355" name="Line 11"/>
          <p:cNvSpPr>
            <a:spLocks noChangeShapeType="1"/>
          </p:cNvSpPr>
          <p:nvPr/>
        </p:nvSpPr>
        <p:spPr bwMode="auto">
          <a:xfrm>
            <a:off x="3124200" y="838200"/>
            <a:ext cx="1600200" cy="152400"/>
          </a:xfrm>
          <a:prstGeom prst="line">
            <a:avLst/>
          </a:prstGeom>
          <a:noFill/>
          <a:ln w="50800">
            <a:solidFill>
              <a:srgbClr val="000066"/>
            </a:solidFill>
            <a:round/>
            <a:headEnd/>
            <a:tailEnd type="triangle" w="med" len="med"/>
          </a:ln>
        </p:spPr>
        <p:txBody>
          <a:bodyPr/>
          <a:lstStyle/>
          <a:p>
            <a:endParaRPr lang="en-US"/>
          </a:p>
        </p:txBody>
      </p:sp>
      <p:sp>
        <p:nvSpPr>
          <p:cNvPr id="57356" name="Line 12"/>
          <p:cNvSpPr>
            <a:spLocks noChangeShapeType="1"/>
          </p:cNvSpPr>
          <p:nvPr/>
        </p:nvSpPr>
        <p:spPr bwMode="auto">
          <a:xfrm>
            <a:off x="3048000" y="914400"/>
            <a:ext cx="609600" cy="381000"/>
          </a:xfrm>
          <a:prstGeom prst="line">
            <a:avLst/>
          </a:prstGeom>
          <a:noFill/>
          <a:ln w="50800">
            <a:solidFill>
              <a:srgbClr val="000066"/>
            </a:solidFill>
            <a:round/>
            <a:headEnd/>
            <a:tailEnd type="triangle" w="med" len="med"/>
          </a:ln>
        </p:spPr>
        <p:txBody>
          <a:bodyPr/>
          <a:lstStyle/>
          <a:p>
            <a:endParaRPr lang="en-US"/>
          </a:p>
        </p:txBody>
      </p:sp>
      <p:sp>
        <p:nvSpPr>
          <p:cNvPr id="57357" name="Line 13"/>
          <p:cNvSpPr>
            <a:spLocks noChangeShapeType="1"/>
          </p:cNvSpPr>
          <p:nvPr/>
        </p:nvSpPr>
        <p:spPr bwMode="auto">
          <a:xfrm>
            <a:off x="2895600" y="914400"/>
            <a:ext cx="0" cy="609600"/>
          </a:xfrm>
          <a:prstGeom prst="line">
            <a:avLst/>
          </a:prstGeom>
          <a:noFill/>
          <a:ln w="63500">
            <a:solidFill>
              <a:srgbClr val="000066"/>
            </a:solidFill>
            <a:round/>
            <a:headEnd/>
            <a:tailEnd type="triangle" w="med" len="med"/>
          </a:ln>
        </p:spPr>
        <p:txBody>
          <a:bodyPr/>
          <a:lstStyle/>
          <a:p>
            <a:endParaRPr lang="en-US"/>
          </a:p>
        </p:txBody>
      </p:sp>
      <p:sp>
        <p:nvSpPr>
          <p:cNvPr id="57358" name="Line 14"/>
          <p:cNvSpPr>
            <a:spLocks noChangeShapeType="1"/>
          </p:cNvSpPr>
          <p:nvPr/>
        </p:nvSpPr>
        <p:spPr bwMode="auto">
          <a:xfrm flipH="1">
            <a:off x="2209800" y="914400"/>
            <a:ext cx="533400" cy="990600"/>
          </a:xfrm>
          <a:prstGeom prst="line">
            <a:avLst/>
          </a:prstGeom>
          <a:noFill/>
          <a:ln w="63500">
            <a:solidFill>
              <a:srgbClr val="000066"/>
            </a:solidFill>
            <a:round/>
            <a:headEnd/>
            <a:tailEnd type="triangle" w="med" len="med"/>
          </a:ln>
        </p:spPr>
        <p:txBody>
          <a:bodyPr/>
          <a:lstStyle/>
          <a:p>
            <a:endParaRPr lang="en-US"/>
          </a:p>
        </p:txBody>
      </p:sp>
      <p:sp>
        <p:nvSpPr>
          <p:cNvPr id="120847" name="Text Box 15"/>
          <p:cNvSpPr txBox="1">
            <a:spLocks noChangeArrowheads="1"/>
          </p:cNvSpPr>
          <p:nvPr/>
        </p:nvSpPr>
        <p:spPr bwMode="auto">
          <a:xfrm>
            <a:off x="3581400" y="5943600"/>
            <a:ext cx="5546711" cy="923330"/>
          </a:xfrm>
          <a:prstGeom prst="rect">
            <a:avLst/>
          </a:prstGeom>
          <a:solidFill>
            <a:schemeClr val="tx1">
              <a:lumMod val="85000"/>
              <a:alpha val="50000"/>
            </a:schemeClr>
          </a:solidFill>
          <a:ln w="9525">
            <a:noFill/>
            <a:miter lim="800000"/>
            <a:headEnd/>
            <a:tailEnd/>
          </a:ln>
        </p:spPr>
        <p:txBody>
          <a:bodyPr wrap="none">
            <a:spAutoFit/>
          </a:bodyPr>
          <a:lstStyle/>
          <a:p>
            <a:pPr eaLnBrk="0" hangingPunct="0"/>
            <a:r>
              <a:rPr lang="en-US" sz="5400" b="1" dirty="0">
                <a:solidFill>
                  <a:srgbClr val="000066"/>
                </a:solidFill>
                <a:latin typeface="Tahoma" pitchFamily="34" charset="0"/>
              </a:rPr>
              <a:t>Site Stabilized?</a:t>
            </a:r>
          </a:p>
        </p:txBody>
      </p:sp>
      <p:sp>
        <p:nvSpPr>
          <p:cNvPr id="57360" name="Line 16"/>
          <p:cNvSpPr>
            <a:spLocks noChangeShapeType="1"/>
          </p:cNvSpPr>
          <p:nvPr/>
        </p:nvSpPr>
        <p:spPr bwMode="auto">
          <a:xfrm flipH="1" flipV="1">
            <a:off x="1143000" y="2590800"/>
            <a:ext cx="2133600" cy="228600"/>
          </a:xfrm>
          <a:prstGeom prst="line">
            <a:avLst/>
          </a:prstGeom>
          <a:noFill/>
          <a:ln w="63500">
            <a:solidFill>
              <a:srgbClr val="000066"/>
            </a:solidFill>
            <a:round/>
            <a:headEnd/>
            <a:tailEnd type="triangle" w="med" len="med"/>
          </a:ln>
        </p:spPr>
        <p:txBody>
          <a:bodyPr/>
          <a:lstStyle/>
          <a:p>
            <a:endParaRPr lang="en-US"/>
          </a:p>
        </p:txBody>
      </p:sp>
      <p:sp>
        <p:nvSpPr>
          <p:cNvPr id="57361" name="Line 17"/>
          <p:cNvSpPr>
            <a:spLocks noChangeShapeType="1"/>
          </p:cNvSpPr>
          <p:nvPr/>
        </p:nvSpPr>
        <p:spPr bwMode="auto">
          <a:xfrm flipH="1">
            <a:off x="2819400" y="2971800"/>
            <a:ext cx="457200" cy="0"/>
          </a:xfrm>
          <a:prstGeom prst="line">
            <a:avLst/>
          </a:prstGeom>
          <a:noFill/>
          <a:ln w="63500">
            <a:solidFill>
              <a:srgbClr val="000066"/>
            </a:solidFill>
            <a:round/>
            <a:headEnd/>
            <a:tailEnd type="triangle" w="med" len="med"/>
          </a:ln>
        </p:spPr>
        <p:txBody>
          <a:bodyPr/>
          <a:lstStyle/>
          <a:p>
            <a:endParaRPr lang="en-US"/>
          </a:p>
        </p:txBody>
      </p:sp>
      <p:sp>
        <p:nvSpPr>
          <p:cNvPr id="57362" name="Line 18"/>
          <p:cNvSpPr>
            <a:spLocks noChangeShapeType="1"/>
          </p:cNvSpPr>
          <p:nvPr/>
        </p:nvSpPr>
        <p:spPr bwMode="auto">
          <a:xfrm>
            <a:off x="3581400" y="3124200"/>
            <a:ext cx="990600" cy="914400"/>
          </a:xfrm>
          <a:prstGeom prst="line">
            <a:avLst/>
          </a:prstGeom>
          <a:noFill/>
          <a:ln w="63500">
            <a:solidFill>
              <a:srgbClr val="000066"/>
            </a:solidFill>
            <a:round/>
            <a:headEnd/>
            <a:tailEnd type="triangle" w="med" len="med"/>
          </a:ln>
        </p:spPr>
        <p:txBody>
          <a:bodyPr/>
          <a:lstStyle/>
          <a:p>
            <a:endParaRPr lang="en-US"/>
          </a:p>
        </p:txBody>
      </p:sp>
      <p:sp>
        <p:nvSpPr>
          <p:cNvPr id="57363" name="Text Box 19"/>
          <p:cNvSpPr txBox="1">
            <a:spLocks noChangeArrowheads="1"/>
          </p:cNvSpPr>
          <p:nvPr/>
        </p:nvSpPr>
        <p:spPr bwMode="auto">
          <a:xfrm>
            <a:off x="7239000" y="3657600"/>
            <a:ext cx="1722438" cy="519113"/>
          </a:xfrm>
          <a:prstGeom prst="rect">
            <a:avLst/>
          </a:prstGeom>
          <a:solidFill>
            <a:schemeClr val="tx1">
              <a:lumMod val="75000"/>
              <a:alpha val="50000"/>
            </a:schemeClr>
          </a:solidFill>
          <a:ln w="38100">
            <a:noFill/>
            <a:miter lim="800000"/>
            <a:headEnd/>
            <a:tailEnd/>
          </a:ln>
        </p:spPr>
        <p:txBody>
          <a:bodyPr wrap="none">
            <a:spAutoFit/>
          </a:bodyPr>
          <a:lstStyle/>
          <a:p>
            <a:r>
              <a:rPr lang="en-US" sz="2800" b="1" dirty="0">
                <a:solidFill>
                  <a:srgbClr val="000066"/>
                </a:solidFill>
                <a:effectLst>
                  <a:outerShdw blurRad="38100" dist="38100" dir="2700000" algn="tl">
                    <a:srgbClr val="000000">
                      <a:alpha val="43137"/>
                    </a:srgbClr>
                  </a:outerShdw>
                </a:effectLst>
              </a:rPr>
              <a:t>Geotextile</a:t>
            </a:r>
          </a:p>
        </p:txBody>
      </p:sp>
      <p:sp>
        <p:nvSpPr>
          <p:cNvPr id="57364" name="Line 20"/>
          <p:cNvSpPr>
            <a:spLocks noChangeShapeType="1"/>
          </p:cNvSpPr>
          <p:nvPr/>
        </p:nvSpPr>
        <p:spPr bwMode="auto">
          <a:xfrm flipH="1" flipV="1">
            <a:off x="8382000" y="3048000"/>
            <a:ext cx="381000" cy="685800"/>
          </a:xfrm>
          <a:prstGeom prst="line">
            <a:avLst/>
          </a:prstGeom>
          <a:noFill/>
          <a:ln w="88900">
            <a:solidFill>
              <a:srgbClr val="000066"/>
            </a:solidFill>
            <a:round/>
            <a:headEnd/>
            <a:tailEnd type="triangle" w="med" len="me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0847"/>
                                        </p:tgtEl>
                                        <p:attrNameLst>
                                          <p:attrName>style.visibility</p:attrName>
                                        </p:attrNameLst>
                                      </p:cBhvr>
                                      <p:to>
                                        <p:strVal val="visible"/>
                                      </p:to>
                                    </p:set>
                                    <p:animEffect transition="in" filter="fade">
                                      <p:cBhvr>
                                        <p:cTn id="7" dur="2000"/>
                                        <p:tgtEl>
                                          <p:spTgt spid="120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47"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9-20-05 00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5299" name="Text Box 3"/>
          <p:cNvSpPr txBox="1">
            <a:spLocks noChangeArrowheads="1"/>
          </p:cNvSpPr>
          <p:nvPr/>
        </p:nvSpPr>
        <p:spPr bwMode="auto">
          <a:xfrm>
            <a:off x="41329" y="5486400"/>
            <a:ext cx="8950271" cy="1354217"/>
          </a:xfrm>
          <a:prstGeom prst="rect">
            <a:avLst/>
          </a:prstGeom>
          <a:noFill/>
          <a:ln w="9525">
            <a:noFill/>
            <a:miter lim="800000"/>
            <a:headEnd/>
            <a:tailEnd/>
          </a:ln>
          <a:effectLst/>
        </p:spPr>
        <p:txBody>
          <a:bodyPr wrap="none">
            <a:spAutoFit/>
          </a:bodyPr>
          <a:lstStyle/>
          <a:p>
            <a:pPr>
              <a:defRPr/>
            </a:pPr>
            <a:r>
              <a:rPr lang="en-US" sz="4100" b="1" dirty="0">
                <a:solidFill>
                  <a:srgbClr val="000066"/>
                </a:solidFill>
              </a:rPr>
              <a:t>Permit Conditions &amp; Responsibilities are</a:t>
            </a:r>
          </a:p>
          <a:p>
            <a:pPr>
              <a:defRPr/>
            </a:pPr>
            <a:r>
              <a:rPr lang="en-US" sz="4100" b="1" dirty="0">
                <a:solidFill>
                  <a:srgbClr val="000066"/>
                </a:solidFill>
              </a:rPr>
              <a:t>in effect until Notice of Termination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5" descr="02-12-06 002"/>
          <p:cNvPicPr>
            <a:picLocks noGrp="1" noChangeAspect="1" noChangeArrowheads="1"/>
          </p:cNvPicPr>
          <p:nvPr>
            <p:ph sz="half" idx="2"/>
          </p:nvPr>
        </p:nvPicPr>
        <p:blipFill>
          <a:blip r:embed="rId2" cstate="email">
            <a:lum bright="15000" contrast="-36000"/>
            <a:extLst>
              <a:ext uri="{28A0092B-C50C-407E-A947-70E740481C1C}">
                <a14:useLocalDpi xmlns:a14="http://schemas.microsoft.com/office/drawing/2010/main"/>
              </a:ext>
            </a:extLst>
          </a:blip>
          <a:srcRect/>
          <a:stretch>
            <a:fillRect/>
          </a:stretch>
        </p:blipFill>
        <p:spPr>
          <a:xfrm>
            <a:off x="0" y="0"/>
            <a:ext cx="9144000" cy="6858000"/>
          </a:xfrm>
          <a:effectLst>
            <a:innerShdw blurRad="114300">
              <a:prstClr val="black"/>
            </a:innerShdw>
          </a:effectLst>
        </p:spPr>
      </p:pic>
      <p:sp>
        <p:nvSpPr>
          <p:cNvPr id="78850" name="Rectangle 2"/>
          <p:cNvSpPr>
            <a:spLocks noGrp="1" noChangeArrowheads="1"/>
          </p:cNvSpPr>
          <p:nvPr>
            <p:ph type="title"/>
          </p:nvPr>
        </p:nvSpPr>
        <p:spPr>
          <a:xfrm>
            <a:off x="533400" y="152400"/>
            <a:ext cx="7772400" cy="1143000"/>
          </a:xfrm>
        </p:spPr>
        <p:txBody>
          <a:bodyPr rtlCol="0">
            <a:noAutofit/>
          </a:bodyPr>
          <a:lstStyle/>
          <a:p>
            <a:pPr fontAlgn="auto">
              <a:spcAft>
                <a:spcPts val="0"/>
              </a:spcAft>
              <a:defRPr/>
            </a:pPr>
            <a:r>
              <a:rPr lang="en-US" b="1" dirty="0">
                <a:solidFill>
                  <a:srgbClr val="000066"/>
                </a:solidFill>
                <a:effectLst>
                  <a:outerShdw blurRad="38100" dist="38100" dir="2700000" algn="tl">
                    <a:srgbClr val="C0C0C0"/>
                  </a:outerShdw>
                </a:effectLst>
              </a:rPr>
              <a:t>Regulatory Requirements Summary</a:t>
            </a:r>
          </a:p>
        </p:txBody>
      </p:sp>
      <p:sp>
        <p:nvSpPr>
          <p:cNvPr id="78851" name="Rectangle 3"/>
          <p:cNvSpPr>
            <a:spLocks noGrp="1" noChangeArrowheads="1"/>
          </p:cNvSpPr>
          <p:nvPr>
            <p:ph type="body" sz="half" idx="1"/>
          </p:nvPr>
        </p:nvSpPr>
        <p:spPr>
          <a:xfrm>
            <a:off x="0" y="1524000"/>
            <a:ext cx="9372600" cy="2743200"/>
          </a:xfrm>
        </p:spPr>
        <p:txBody>
          <a:bodyPr rtlCol="0">
            <a:noAutofit/>
          </a:bodyPr>
          <a:lstStyle/>
          <a:p>
            <a:pPr fontAlgn="auto">
              <a:lnSpc>
                <a:spcPct val="90000"/>
              </a:lnSpc>
              <a:spcAft>
                <a:spcPts val="0"/>
              </a:spcAft>
              <a:buFont typeface="Arial" pitchFamily="34" charset="0"/>
              <a:buChar char="•"/>
              <a:defRPr/>
            </a:pPr>
            <a:r>
              <a:rPr lang="en-US" b="1" dirty="0">
                <a:solidFill>
                  <a:srgbClr val="000066"/>
                </a:solidFill>
                <a:effectLst>
                  <a:outerShdw blurRad="38100" dist="38100" dir="2700000" algn="tl">
                    <a:srgbClr val="C0C0C0"/>
                  </a:outerShdw>
                </a:effectLst>
              </a:rPr>
              <a:t>Federal Clean Water Act  </a:t>
            </a:r>
          </a:p>
          <a:p>
            <a:pPr fontAlgn="auto">
              <a:lnSpc>
                <a:spcPct val="90000"/>
              </a:lnSpc>
              <a:spcAft>
                <a:spcPts val="0"/>
              </a:spcAft>
              <a:buFont typeface="Arial" pitchFamily="34" charset="0"/>
              <a:buChar char="•"/>
              <a:defRPr/>
            </a:pPr>
            <a:r>
              <a:rPr lang="en-US" b="1" dirty="0">
                <a:solidFill>
                  <a:srgbClr val="000066"/>
                </a:solidFill>
                <a:effectLst>
                  <a:outerShdw blurRad="38100" dist="38100" dir="2700000" algn="tl">
                    <a:srgbClr val="C0C0C0"/>
                  </a:outerShdw>
                </a:effectLst>
              </a:rPr>
              <a:t>NPDES, EPA Phase I and II</a:t>
            </a:r>
          </a:p>
          <a:p>
            <a:pPr fontAlgn="auto">
              <a:lnSpc>
                <a:spcPct val="90000"/>
              </a:lnSpc>
              <a:spcAft>
                <a:spcPts val="0"/>
              </a:spcAft>
              <a:buFont typeface="Arial" pitchFamily="34" charset="0"/>
              <a:buChar char="•"/>
              <a:defRPr/>
            </a:pPr>
            <a:r>
              <a:rPr lang="en-US" b="1" dirty="0">
                <a:solidFill>
                  <a:srgbClr val="000066"/>
                </a:solidFill>
                <a:effectLst>
                  <a:outerShdw blurRad="38100" dist="38100" dir="2700000" algn="tl">
                    <a:srgbClr val="C0C0C0"/>
                  </a:outerShdw>
                </a:effectLst>
              </a:rPr>
              <a:t>ADEC Construction General Permit</a:t>
            </a:r>
          </a:p>
          <a:p>
            <a:pPr fontAlgn="auto">
              <a:lnSpc>
                <a:spcPct val="90000"/>
              </a:lnSpc>
              <a:spcAft>
                <a:spcPts val="0"/>
              </a:spcAft>
              <a:buFont typeface="Arial" pitchFamily="34" charset="0"/>
              <a:buChar char="•"/>
              <a:defRPr/>
            </a:pPr>
            <a:r>
              <a:rPr lang="en-US" b="1" dirty="0">
                <a:solidFill>
                  <a:srgbClr val="000066"/>
                </a:solidFill>
                <a:effectLst>
                  <a:outerShdw blurRad="38100" dist="38100" dir="2700000" algn="tl">
                    <a:srgbClr val="C0C0C0"/>
                  </a:outerShdw>
                </a:effectLst>
              </a:rPr>
              <a:t>APDES permit application process</a:t>
            </a:r>
          </a:p>
          <a:p>
            <a:pPr fontAlgn="auto">
              <a:lnSpc>
                <a:spcPct val="90000"/>
              </a:lnSpc>
              <a:spcAft>
                <a:spcPts val="0"/>
              </a:spcAft>
              <a:buFont typeface="Arial" pitchFamily="34" charset="0"/>
              <a:buChar char="•"/>
              <a:defRPr/>
            </a:pPr>
            <a:r>
              <a:rPr lang="en-US" b="1" dirty="0">
                <a:solidFill>
                  <a:srgbClr val="000066"/>
                </a:solidFill>
                <a:effectLst>
                  <a:outerShdw blurRad="38100" dist="38100" dir="2700000" algn="tl">
                    <a:srgbClr val="C0C0C0"/>
                  </a:outerShdw>
                </a:effectLst>
              </a:rPr>
              <a:t>ADF&amp;G Fish Habitat Permit </a:t>
            </a:r>
          </a:p>
          <a:p>
            <a:pPr fontAlgn="auto">
              <a:lnSpc>
                <a:spcPct val="90000"/>
              </a:lnSpc>
              <a:spcAft>
                <a:spcPts val="0"/>
              </a:spcAft>
              <a:buFont typeface="Arial" pitchFamily="34" charset="0"/>
              <a:buChar char="•"/>
              <a:defRPr/>
            </a:pPr>
            <a:r>
              <a:rPr lang="en-US" b="1" dirty="0">
                <a:solidFill>
                  <a:srgbClr val="000066"/>
                </a:solidFill>
                <a:effectLst>
                  <a:outerShdw blurRad="38100" dist="38100" dir="2700000" algn="tl">
                    <a:srgbClr val="C0C0C0"/>
                  </a:outerShdw>
                </a:effectLst>
              </a:rPr>
              <a:t>ADEC Dewatering Permit</a:t>
            </a:r>
          </a:p>
          <a:p>
            <a:pPr fontAlgn="auto">
              <a:lnSpc>
                <a:spcPct val="90000"/>
              </a:lnSpc>
              <a:spcAft>
                <a:spcPts val="0"/>
              </a:spcAft>
              <a:buFont typeface="Arial" pitchFamily="34" charset="0"/>
              <a:buChar char="•"/>
              <a:defRPr/>
            </a:pPr>
            <a:r>
              <a:rPr lang="en-US" b="1" dirty="0">
                <a:solidFill>
                  <a:srgbClr val="000066"/>
                </a:solidFill>
                <a:effectLst>
                  <a:outerShdw blurRad="38100" dist="38100" dir="2700000" algn="tl">
                    <a:srgbClr val="C0C0C0"/>
                  </a:outerShdw>
                </a:effectLst>
              </a:rPr>
              <a:t>USFWS ESA / USACE Section 404</a:t>
            </a:r>
          </a:p>
          <a:p>
            <a:pPr fontAlgn="auto">
              <a:lnSpc>
                <a:spcPct val="90000"/>
              </a:lnSpc>
              <a:spcAft>
                <a:spcPts val="0"/>
              </a:spcAft>
              <a:buFont typeface="Arial" pitchFamily="34" charset="0"/>
              <a:buChar char="•"/>
              <a:defRPr/>
            </a:pPr>
            <a:r>
              <a:rPr lang="en-US" b="1" dirty="0">
                <a:solidFill>
                  <a:srgbClr val="000066"/>
                </a:solidFill>
                <a:effectLst>
                  <a:outerShdw blurRad="38100" dist="38100" dir="2700000" algn="tl">
                    <a:srgbClr val="C0C0C0"/>
                  </a:outerShdw>
                </a:effectLst>
              </a:rPr>
              <a:t>Local permit standards</a:t>
            </a:r>
          </a:p>
          <a:p>
            <a:pPr fontAlgn="auto">
              <a:lnSpc>
                <a:spcPct val="90000"/>
              </a:lnSpc>
              <a:spcAft>
                <a:spcPts val="0"/>
              </a:spcAft>
              <a:buFont typeface="Arial" pitchFamily="34" charset="0"/>
              <a:buChar char="•"/>
              <a:defRPr/>
            </a:pPr>
            <a:endParaRPr lang="en-US" b="1" dirty="0">
              <a:solidFill>
                <a:srgbClr val="000066"/>
              </a:solidFill>
              <a:effectLst>
                <a:outerShdw blurRad="38100" dist="38100" dir="2700000" algn="tl">
                  <a:srgbClr val="C0C0C0"/>
                </a:outerShdw>
              </a:effectLst>
            </a:endParaRPr>
          </a:p>
          <a:p>
            <a:pPr fontAlgn="auto">
              <a:lnSpc>
                <a:spcPct val="90000"/>
              </a:lnSpc>
              <a:spcAft>
                <a:spcPts val="0"/>
              </a:spcAft>
              <a:buFont typeface="Arial" pitchFamily="34" charset="0"/>
              <a:buChar char="•"/>
              <a:defRPr/>
            </a:pPr>
            <a:endParaRPr lang="en-US" dirty="0">
              <a:solidFill>
                <a:srgbClr val="000066"/>
              </a:solidFill>
            </a:endParaRPr>
          </a:p>
          <a:p>
            <a:pPr fontAlgn="auto">
              <a:lnSpc>
                <a:spcPct val="90000"/>
              </a:lnSpc>
              <a:spcAft>
                <a:spcPts val="0"/>
              </a:spcAft>
              <a:buFont typeface="Arial" pitchFamily="34" charset="0"/>
              <a:buChar char="•"/>
              <a:defRPr/>
            </a:pPr>
            <a:endParaRPr lang="en-US" dirty="0">
              <a:solidFill>
                <a:srgbClr val="000066"/>
              </a:solidFill>
            </a:endParaRPr>
          </a:p>
          <a:p>
            <a:pPr fontAlgn="auto">
              <a:lnSpc>
                <a:spcPct val="90000"/>
              </a:lnSpc>
              <a:spcAft>
                <a:spcPts val="0"/>
              </a:spcAft>
              <a:buFont typeface="Arial" pitchFamily="34" charset="0"/>
              <a:buChar char="•"/>
              <a:defRPr/>
            </a:pPr>
            <a:endParaRPr lang="en-US" dirty="0">
              <a:solidFill>
                <a:srgbClr val="000066"/>
              </a:solidFill>
            </a:endParaRPr>
          </a:p>
        </p:txBody>
      </p:sp>
      <p:sp>
        <p:nvSpPr>
          <p:cNvPr id="78852" name="Text Box 4"/>
          <p:cNvSpPr txBox="1">
            <a:spLocks noChangeArrowheads="1"/>
          </p:cNvSpPr>
          <p:nvPr/>
        </p:nvSpPr>
        <p:spPr bwMode="auto">
          <a:xfrm>
            <a:off x="533400" y="5853113"/>
            <a:ext cx="8458200" cy="861774"/>
          </a:xfrm>
          <a:prstGeom prst="rect">
            <a:avLst/>
          </a:prstGeom>
          <a:noFill/>
          <a:ln w="9525">
            <a:noFill/>
            <a:miter lim="800000"/>
            <a:headEnd/>
            <a:tailEnd/>
          </a:ln>
          <a:effectLst/>
        </p:spPr>
        <p:txBody>
          <a:bodyPr>
            <a:spAutoFit/>
          </a:bodyPr>
          <a:lstStyle/>
          <a:p>
            <a:pPr algn="ctr" fontAlgn="auto">
              <a:spcBef>
                <a:spcPct val="50000"/>
              </a:spcBef>
              <a:spcAft>
                <a:spcPts val="0"/>
              </a:spcAft>
              <a:defRPr/>
            </a:pPr>
            <a:r>
              <a:rPr lang="en-US" sz="2000" b="1" dirty="0">
                <a:solidFill>
                  <a:srgbClr val="000066"/>
                </a:solidFill>
                <a:effectLst>
                  <a:outerShdw blurRad="38100" dist="38100" dir="2700000" algn="tl">
                    <a:srgbClr val="C0C0C0"/>
                  </a:outerShdw>
                </a:effectLst>
              </a:rPr>
              <a:t>SWPPP should provide the blueprint for compliance </a:t>
            </a:r>
          </a:p>
          <a:p>
            <a:pPr algn="ctr" fontAlgn="auto">
              <a:spcBef>
                <a:spcPct val="50000"/>
              </a:spcBef>
              <a:spcAft>
                <a:spcPts val="0"/>
              </a:spcAft>
              <a:defRPr/>
            </a:pPr>
            <a:r>
              <a:rPr lang="en-US" sz="2000" b="1" dirty="0">
                <a:solidFill>
                  <a:srgbClr val="000066"/>
                </a:solidFill>
                <a:effectLst>
                  <a:outerShdw blurRad="38100" dist="38100" dir="2700000" algn="tl">
                    <a:srgbClr val="C0C0C0"/>
                  </a:outerShdw>
                </a:effectLst>
              </a:rPr>
              <a:t>with all regulatory requirements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descr="0-8 003"/>
          <p:cNvPicPr>
            <a:picLocks noChangeAspect="1" noChangeArrowheads="1"/>
          </p:cNvPicPr>
          <p:nvPr/>
        </p:nvPicPr>
        <p:blipFill>
          <a:blip r:embed="rId3" cstate="email">
            <a:lum bright="-4000" contrast="3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60419" name="Text Box 5"/>
          <p:cNvSpPr txBox="1">
            <a:spLocks noChangeArrowheads="1"/>
          </p:cNvSpPr>
          <p:nvPr/>
        </p:nvSpPr>
        <p:spPr bwMode="auto">
          <a:xfrm>
            <a:off x="228600" y="152400"/>
            <a:ext cx="6038850" cy="641350"/>
          </a:xfrm>
          <a:prstGeom prst="rect">
            <a:avLst/>
          </a:prstGeom>
          <a:noFill/>
          <a:ln w="38100">
            <a:noFill/>
            <a:miter lim="800000"/>
            <a:headEnd/>
            <a:tailEnd/>
          </a:ln>
        </p:spPr>
        <p:txBody>
          <a:bodyPr wrap="none">
            <a:spAutoFit/>
          </a:bodyPr>
          <a:lstStyle/>
          <a:p>
            <a:r>
              <a:rPr lang="en-US" sz="3600" b="1">
                <a:solidFill>
                  <a:srgbClr val="0000FF"/>
                </a:solidFill>
              </a:rPr>
              <a:t>The Regulation Train is Here </a:t>
            </a:r>
          </a:p>
        </p:txBody>
      </p:sp>
      <p:sp>
        <p:nvSpPr>
          <p:cNvPr id="207880" name="Text Box 8"/>
          <p:cNvSpPr txBox="1">
            <a:spLocks noChangeArrowheads="1"/>
          </p:cNvSpPr>
          <p:nvPr/>
        </p:nvSpPr>
        <p:spPr bwMode="auto">
          <a:xfrm>
            <a:off x="2819400" y="838200"/>
            <a:ext cx="3967163" cy="579438"/>
          </a:xfrm>
          <a:prstGeom prst="rect">
            <a:avLst/>
          </a:prstGeom>
          <a:noFill/>
          <a:ln w="38100">
            <a:noFill/>
            <a:miter lim="800000"/>
            <a:headEnd/>
            <a:tailEnd/>
          </a:ln>
        </p:spPr>
        <p:txBody>
          <a:bodyPr wrap="none">
            <a:spAutoFit/>
          </a:bodyPr>
          <a:lstStyle/>
          <a:p>
            <a:r>
              <a:rPr lang="en-US" sz="3200" b="1">
                <a:solidFill>
                  <a:srgbClr val="0000FF"/>
                </a:solidFill>
              </a:rPr>
              <a:t>Increased Monitoring</a:t>
            </a:r>
          </a:p>
        </p:txBody>
      </p:sp>
      <p:sp>
        <p:nvSpPr>
          <p:cNvPr id="60422" name="Text Box 10"/>
          <p:cNvSpPr txBox="1">
            <a:spLocks noChangeArrowheads="1"/>
          </p:cNvSpPr>
          <p:nvPr/>
        </p:nvSpPr>
        <p:spPr bwMode="auto">
          <a:xfrm>
            <a:off x="228600" y="6096000"/>
            <a:ext cx="2128838" cy="519113"/>
          </a:xfrm>
          <a:prstGeom prst="rect">
            <a:avLst/>
          </a:prstGeom>
          <a:solidFill>
            <a:srgbClr val="C0C0C0">
              <a:alpha val="61176"/>
            </a:srgbClr>
          </a:solidFill>
          <a:ln w="38100">
            <a:noFill/>
            <a:miter lim="800000"/>
            <a:headEnd/>
            <a:tailEnd/>
          </a:ln>
        </p:spPr>
        <p:txBody>
          <a:bodyPr wrap="none">
            <a:spAutoFit/>
          </a:bodyPr>
          <a:lstStyle/>
          <a:p>
            <a:r>
              <a:rPr lang="en-US" sz="2800">
                <a:solidFill>
                  <a:srgbClr val="0000FF"/>
                </a:solidFill>
              </a:rPr>
              <a:t>Brush Barrier</a:t>
            </a:r>
          </a:p>
        </p:txBody>
      </p:sp>
      <p:sp>
        <p:nvSpPr>
          <p:cNvPr id="60423" name="Text Box 11"/>
          <p:cNvSpPr txBox="1">
            <a:spLocks noChangeArrowheads="1"/>
          </p:cNvSpPr>
          <p:nvPr/>
        </p:nvSpPr>
        <p:spPr bwMode="auto">
          <a:xfrm>
            <a:off x="7010400" y="3200400"/>
            <a:ext cx="1409700" cy="457200"/>
          </a:xfrm>
          <a:prstGeom prst="rect">
            <a:avLst/>
          </a:prstGeom>
          <a:solidFill>
            <a:schemeClr val="tx1">
              <a:alpha val="47058"/>
            </a:schemeClr>
          </a:solidFill>
          <a:ln w="38100">
            <a:noFill/>
            <a:miter lim="800000"/>
            <a:headEnd/>
            <a:tailEnd/>
          </a:ln>
        </p:spPr>
        <p:txBody>
          <a:bodyPr wrap="none">
            <a:spAutoFit/>
          </a:bodyPr>
          <a:lstStyle/>
          <a:p>
            <a:r>
              <a:rPr lang="en-US" sz="2400" dirty="0">
                <a:solidFill>
                  <a:srgbClr val="0000CC"/>
                </a:solidFill>
              </a:rPr>
              <a:t>Silt Fence</a:t>
            </a:r>
          </a:p>
        </p:txBody>
      </p:sp>
      <p:sp>
        <p:nvSpPr>
          <p:cNvPr id="60424" name="Text Box 12"/>
          <p:cNvSpPr txBox="1">
            <a:spLocks noChangeArrowheads="1"/>
          </p:cNvSpPr>
          <p:nvPr/>
        </p:nvSpPr>
        <p:spPr bwMode="auto">
          <a:xfrm rot="-978902">
            <a:off x="152400" y="3657600"/>
            <a:ext cx="3887788" cy="579438"/>
          </a:xfrm>
          <a:prstGeom prst="rect">
            <a:avLst/>
          </a:prstGeom>
          <a:noFill/>
          <a:ln w="38100">
            <a:noFill/>
            <a:miter lim="800000"/>
            <a:headEnd/>
            <a:tailEnd/>
          </a:ln>
        </p:spPr>
        <p:txBody>
          <a:bodyPr wrap="none">
            <a:spAutoFit/>
          </a:bodyPr>
          <a:lstStyle/>
          <a:p>
            <a:r>
              <a:rPr lang="en-US" sz="3200" b="1"/>
              <a:t>Grass Lined Channel</a:t>
            </a:r>
          </a:p>
        </p:txBody>
      </p:sp>
      <p:pic>
        <p:nvPicPr>
          <p:cNvPr id="10" name="Picture 9" descr="DEC Logo 1"/>
          <p:cNvPicPr/>
          <p:nvPr/>
        </p:nvPicPr>
        <p:blipFill>
          <a:blip r:embed="rId4" cstate="print"/>
          <a:srcRect/>
          <a:stretch>
            <a:fillRect/>
          </a:stretch>
        </p:blipFill>
        <p:spPr bwMode="auto">
          <a:xfrm>
            <a:off x="7848600" y="168770"/>
            <a:ext cx="1119187" cy="10429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7880"/>
                                        </p:tgtEl>
                                        <p:attrNameLst>
                                          <p:attrName>style.visibility</p:attrName>
                                        </p:attrNameLst>
                                      </p:cBhvr>
                                      <p:to>
                                        <p:strVal val="visible"/>
                                      </p:to>
                                    </p:set>
                                    <p:anim calcmode="lin" valueType="num">
                                      <p:cBhvr>
                                        <p:cTn id="7" dur="500" fill="hold"/>
                                        <p:tgtEl>
                                          <p:spTgt spid="207880"/>
                                        </p:tgtEl>
                                        <p:attrNameLst>
                                          <p:attrName>ppt_w</p:attrName>
                                        </p:attrNameLst>
                                      </p:cBhvr>
                                      <p:tavLst>
                                        <p:tav tm="0">
                                          <p:val>
                                            <p:fltVal val="0"/>
                                          </p:val>
                                        </p:tav>
                                        <p:tav tm="100000">
                                          <p:val>
                                            <p:strVal val="#ppt_w"/>
                                          </p:val>
                                        </p:tav>
                                      </p:tavLst>
                                    </p:anim>
                                    <p:anim calcmode="lin" valueType="num">
                                      <p:cBhvr>
                                        <p:cTn id="8" dur="500" fill="hold"/>
                                        <p:tgtEl>
                                          <p:spTgt spid="207880"/>
                                        </p:tgtEl>
                                        <p:attrNameLst>
                                          <p:attrName>ppt_h</p:attrName>
                                        </p:attrNameLst>
                                      </p:cBhvr>
                                      <p:tavLst>
                                        <p:tav tm="0">
                                          <p:val>
                                            <p:fltVal val="0"/>
                                          </p:val>
                                        </p:tav>
                                        <p:tav tm="100000">
                                          <p:val>
                                            <p:strVal val="#ppt_h"/>
                                          </p:val>
                                        </p:tav>
                                      </p:tavLst>
                                    </p:anim>
                                    <p:animEffect transition="in" filter="fade">
                                      <p:cBhvr>
                                        <p:cTn id="9" dur="500"/>
                                        <p:tgtEl>
                                          <p:spTgt spid="2078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80"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4" descr="LostMyJobToday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62467" name="Text Box 5"/>
          <p:cNvSpPr txBox="1">
            <a:spLocks noChangeArrowheads="1"/>
          </p:cNvSpPr>
          <p:nvPr/>
        </p:nvSpPr>
        <p:spPr bwMode="auto">
          <a:xfrm>
            <a:off x="304800" y="304800"/>
            <a:ext cx="4852988" cy="762000"/>
          </a:xfrm>
          <a:prstGeom prst="rect">
            <a:avLst/>
          </a:prstGeom>
          <a:noFill/>
          <a:ln w="38100">
            <a:noFill/>
            <a:miter lim="800000"/>
            <a:headEnd/>
            <a:tailEnd/>
          </a:ln>
        </p:spPr>
        <p:txBody>
          <a:bodyPr wrap="none">
            <a:spAutoFit/>
          </a:bodyPr>
          <a:lstStyle/>
          <a:p>
            <a:pPr algn="ctr"/>
            <a:r>
              <a:rPr lang="en-US" sz="4400" dirty="0">
                <a:solidFill>
                  <a:srgbClr val="0000CC"/>
                </a:solidFill>
              </a:rPr>
              <a:t>Feeling Overloaded?</a:t>
            </a:r>
          </a:p>
        </p:txBody>
      </p:sp>
      <p:sp>
        <p:nvSpPr>
          <p:cNvPr id="62468" name="Text Box 6"/>
          <p:cNvSpPr txBox="1">
            <a:spLocks noChangeArrowheads="1"/>
          </p:cNvSpPr>
          <p:nvPr/>
        </p:nvSpPr>
        <p:spPr bwMode="auto">
          <a:xfrm rot="-1922167">
            <a:off x="1395774" y="2760017"/>
            <a:ext cx="1021626" cy="461665"/>
          </a:xfrm>
          <a:prstGeom prst="rect">
            <a:avLst/>
          </a:prstGeom>
          <a:solidFill>
            <a:schemeClr val="bg1"/>
          </a:solidFill>
          <a:ln w="38100">
            <a:solidFill>
              <a:schemeClr val="tx1"/>
            </a:solidFill>
            <a:miter lim="800000"/>
            <a:headEnd/>
            <a:tailEnd/>
          </a:ln>
        </p:spPr>
        <p:txBody>
          <a:bodyPr wrap="none">
            <a:spAutoFit/>
          </a:bodyPr>
          <a:lstStyle/>
          <a:p>
            <a:pPr algn="ctr"/>
            <a:r>
              <a:rPr lang="en-US" sz="2400" b="1" dirty="0"/>
              <a:t>APDES</a:t>
            </a:r>
          </a:p>
        </p:txBody>
      </p:sp>
      <p:sp>
        <p:nvSpPr>
          <p:cNvPr id="62469" name="Text Box 7"/>
          <p:cNvSpPr txBox="1">
            <a:spLocks noChangeArrowheads="1"/>
          </p:cNvSpPr>
          <p:nvPr/>
        </p:nvSpPr>
        <p:spPr bwMode="auto">
          <a:xfrm rot="-1136120">
            <a:off x="4770226" y="3438486"/>
            <a:ext cx="1074738" cy="461665"/>
          </a:xfrm>
          <a:prstGeom prst="rect">
            <a:avLst/>
          </a:prstGeom>
          <a:solidFill>
            <a:srgbClr val="333399">
              <a:alpha val="79999"/>
            </a:srgbClr>
          </a:solidFill>
          <a:ln w="25400">
            <a:solidFill>
              <a:schemeClr val="tx1"/>
            </a:solidFill>
            <a:miter lim="800000"/>
            <a:headEnd/>
            <a:tailEnd/>
          </a:ln>
        </p:spPr>
        <p:txBody>
          <a:bodyPr>
            <a:spAutoFit/>
          </a:bodyPr>
          <a:lstStyle/>
          <a:p>
            <a:pPr algn="ctr"/>
            <a:r>
              <a:rPr lang="en-US" sz="2400" b="1">
                <a:solidFill>
                  <a:srgbClr val="FFFF00"/>
                </a:solidFill>
              </a:rPr>
              <a:t>ESA</a:t>
            </a:r>
          </a:p>
        </p:txBody>
      </p:sp>
      <p:sp>
        <p:nvSpPr>
          <p:cNvPr id="62470" name="Text Box 8"/>
          <p:cNvSpPr txBox="1">
            <a:spLocks noChangeArrowheads="1"/>
          </p:cNvSpPr>
          <p:nvPr/>
        </p:nvSpPr>
        <p:spPr bwMode="auto">
          <a:xfrm rot="2495489">
            <a:off x="5727700" y="4721225"/>
            <a:ext cx="1344613" cy="727075"/>
          </a:xfrm>
          <a:prstGeom prst="rect">
            <a:avLst/>
          </a:prstGeom>
          <a:solidFill>
            <a:schemeClr val="bg2"/>
          </a:solidFill>
          <a:ln w="25400">
            <a:solidFill>
              <a:schemeClr val="tx1"/>
            </a:solidFill>
            <a:miter lim="800000"/>
            <a:headEnd/>
            <a:tailEnd/>
          </a:ln>
        </p:spPr>
        <p:txBody>
          <a:bodyPr wrap="none">
            <a:spAutoFit/>
          </a:bodyPr>
          <a:lstStyle/>
          <a:p>
            <a:pPr algn="ctr"/>
            <a:r>
              <a:rPr lang="en-US" sz="2000" b="1" dirty="0"/>
              <a:t>Clean</a:t>
            </a:r>
          </a:p>
          <a:p>
            <a:pPr algn="ctr"/>
            <a:r>
              <a:rPr lang="en-US" sz="2000" b="1" dirty="0"/>
              <a:t>Water Act</a:t>
            </a:r>
          </a:p>
        </p:txBody>
      </p:sp>
      <p:sp>
        <p:nvSpPr>
          <p:cNvPr id="62471" name="Text Box 9"/>
          <p:cNvSpPr txBox="1">
            <a:spLocks noChangeArrowheads="1"/>
          </p:cNvSpPr>
          <p:nvPr/>
        </p:nvSpPr>
        <p:spPr bwMode="auto">
          <a:xfrm rot="-1808525">
            <a:off x="2162604" y="3817292"/>
            <a:ext cx="1040541" cy="461665"/>
          </a:xfrm>
          <a:prstGeom prst="rect">
            <a:avLst/>
          </a:prstGeom>
          <a:solidFill>
            <a:srgbClr val="990000"/>
          </a:solidFill>
          <a:ln w="19050">
            <a:solidFill>
              <a:schemeClr val="tx1"/>
            </a:solidFill>
            <a:miter lim="800000"/>
            <a:headEnd/>
            <a:tailEnd/>
          </a:ln>
        </p:spPr>
        <p:txBody>
          <a:bodyPr wrap="none">
            <a:spAutoFit/>
          </a:bodyPr>
          <a:lstStyle/>
          <a:p>
            <a:pPr algn="ctr"/>
            <a:r>
              <a:rPr lang="en-US" sz="2400" b="1">
                <a:solidFill>
                  <a:schemeClr val="bg1"/>
                </a:solidFill>
              </a:rPr>
              <a:t>Permit</a:t>
            </a:r>
          </a:p>
        </p:txBody>
      </p:sp>
      <p:sp>
        <p:nvSpPr>
          <p:cNvPr id="62472" name="Text Box 10"/>
          <p:cNvSpPr txBox="1">
            <a:spLocks noChangeArrowheads="1"/>
          </p:cNvSpPr>
          <p:nvPr/>
        </p:nvSpPr>
        <p:spPr bwMode="auto">
          <a:xfrm rot="3210724">
            <a:off x="3633530" y="2825899"/>
            <a:ext cx="676788" cy="461665"/>
          </a:xfrm>
          <a:prstGeom prst="rect">
            <a:avLst/>
          </a:prstGeom>
          <a:solidFill>
            <a:srgbClr val="008000">
              <a:alpha val="59999"/>
            </a:srgbClr>
          </a:solidFill>
          <a:ln w="19050">
            <a:solidFill>
              <a:schemeClr val="tx1"/>
            </a:solidFill>
            <a:miter lim="800000"/>
            <a:headEnd/>
            <a:tailEnd/>
          </a:ln>
        </p:spPr>
        <p:txBody>
          <a:bodyPr wrap="none">
            <a:spAutoFit/>
          </a:bodyPr>
          <a:lstStyle/>
          <a:p>
            <a:pPr algn="ctr"/>
            <a:r>
              <a:rPr lang="en-US" sz="2400" b="1"/>
              <a:t>NOI</a:t>
            </a:r>
          </a:p>
        </p:txBody>
      </p:sp>
      <p:sp>
        <p:nvSpPr>
          <p:cNvPr id="62473" name="Text Box 11"/>
          <p:cNvSpPr txBox="1">
            <a:spLocks noChangeArrowheads="1"/>
          </p:cNvSpPr>
          <p:nvPr/>
        </p:nvSpPr>
        <p:spPr bwMode="auto">
          <a:xfrm rot="-3846836">
            <a:off x="3452812" y="4389438"/>
            <a:ext cx="1235075" cy="476250"/>
          </a:xfrm>
          <a:prstGeom prst="rect">
            <a:avLst/>
          </a:prstGeom>
          <a:solidFill>
            <a:schemeClr val="accent2"/>
          </a:solidFill>
          <a:ln w="19050">
            <a:solidFill>
              <a:schemeClr val="tx1"/>
            </a:solidFill>
            <a:miter lim="800000"/>
            <a:headEnd/>
            <a:tailEnd/>
          </a:ln>
        </p:spPr>
        <p:txBody>
          <a:bodyPr>
            <a:spAutoFit/>
          </a:bodyPr>
          <a:lstStyle/>
          <a:p>
            <a:pPr algn="ctr"/>
            <a:r>
              <a:rPr lang="en-US" sz="2400" b="1"/>
              <a:t>SWPPP</a:t>
            </a:r>
          </a:p>
        </p:txBody>
      </p:sp>
      <p:sp>
        <p:nvSpPr>
          <p:cNvPr id="62474" name="Text Box 12"/>
          <p:cNvSpPr txBox="1">
            <a:spLocks noChangeArrowheads="1"/>
          </p:cNvSpPr>
          <p:nvPr/>
        </p:nvSpPr>
        <p:spPr bwMode="auto">
          <a:xfrm rot="-1846640">
            <a:off x="2057400" y="4953000"/>
            <a:ext cx="1100138" cy="476250"/>
          </a:xfrm>
          <a:prstGeom prst="rect">
            <a:avLst/>
          </a:prstGeom>
          <a:solidFill>
            <a:srgbClr val="333333">
              <a:alpha val="78038"/>
            </a:srgbClr>
          </a:solidFill>
          <a:ln w="19050">
            <a:solidFill>
              <a:schemeClr val="tx1"/>
            </a:solidFill>
            <a:miter lim="800000"/>
            <a:headEnd/>
            <a:tailEnd/>
          </a:ln>
        </p:spPr>
        <p:txBody>
          <a:bodyPr>
            <a:spAutoFit/>
          </a:bodyPr>
          <a:lstStyle/>
          <a:p>
            <a:pPr algn="ctr"/>
            <a:r>
              <a:rPr lang="en-US" sz="2400" b="1">
                <a:solidFill>
                  <a:srgbClr val="00FF00"/>
                </a:solidFill>
              </a:rPr>
              <a:t>BMP’s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4387</TotalTime>
  <Words>4307</Words>
  <Application>Microsoft Office PowerPoint</Application>
  <PresentationFormat>On-screen Show (4:3)</PresentationFormat>
  <Paragraphs>568</Paragraphs>
  <Slides>81</Slides>
  <Notes>37</Notes>
  <HiddenSlides>0</HiddenSlides>
  <MMClips>1</MMClips>
  <ScaleCrop>false</ScaleCrop>
  <HeadingPairs>
    <vt:vector size="4" baseType="variant">
      <vt:variant>
        <vt:lpstr>Theme</vt:lpstr>
      </vt:variant>
      <vt:variant>
        <vt:i4>5</vt:i4>
      </vt:variant>
      <vt:variant>
        <vt:lpstr>Slide Titles</vt:lpstr>
      </vt:variant>
      <vt:variant>
        <vt:i4>81</vt:i4>
      </vt:variant>
    </vt:vector>
  </HeadingPairs>
  <TitlesOfParts>
    <vt:vector size="86" baseType="lpstr">
      <vt:lpstr>Office Theme</vt:lpstr>
      <vt:lpstr>2_Office Theme</vt:lpstr>
      <vt:lpstr>1_Office Theme</vt:lpstr>
      <vt:lpstr>Slice</vt:lpstr>
      <vt:lpstr>4_Office Theme</vt:lpstr>
      <vt:lpstr>Regulations</vt:lpstr>
      <vt:lpstr>Regulations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I Need an APDES Permit?</vt:lpstr>
      <vt:lpstr>Construction project is any land disturbing activity, including clearing and grubbing, grading, excavating, and demolition.</vt:lpstr>
      <vt:lpstr>PowerPoint Presentation</vt:lpstr>
      <vt:lpstr>2026 Construction General Permit (CGP) Introduction</vt:lpstr>
      <vt:lpstr>Construction General Permit (CGP)</vt:lpstr>
      <vt:lpstr>Construction General Permit (CGP)</vt:lpstr>
      <vt:lpstr>Construction General Permit (CGP)</vt:lpstr>
      <vt:lpstr>Construction General Permit (CGP)</vt:lpstr>
      <vt:lpstr>Construction General Permit (CGP)</vt:lpstr>
      <vt:lpstr>Construction General Permit (CGP)</vt:lpstr>
      <vt:lpstr>Construction General Permit (CGP)</vt:lpstr>
      <vt:lpstr>Construction General Permit (CGP)</vt:lpstr>
      <vt:lpstr>PowerPoint Presentation</vt:lpstr>
      <vt:lpstr>Construction General Permit (CGP)</vt:lpstr>
      <vt:lpstr>Construction General Permit (CGP)</vt:lpstr>
      <vt:lpstr>Construction General Permit (CGP)</vt:lpstr>
      <vt:lpstr>Construction General Permit (CGP)</vt:lpstr>
      <vt:lpstr>Construction General Permit (CGP)</vt:lpstr>
      <vt:lpstr>Construction General Permit (CGP)</vt:lpstr>
      <vt:lpstr>Construction General Permit (CGP)</vt:lpstr>
      <vt:lpstr>General Permit vs. Individual Permit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Alaska Water Quality Standards</vt:lpstr>
      <vt:lpstr>CGP Discharges   303(d) or TMDL Waterbodies  </vt:lpstr>
      <vt:lpstr>PowerPoint Presentation</vt:lpstr>
      <vt:lpstr>PowerPoint Presentation</vt:lpstr>
      <vt:lpstr>PowerPoint Presentation</vt:lpstr>
      <vt:lpstr>PowerPoint Presentation</vt:lpstr>
      <vt:lpstr>PowerPoint Presentation</vt:lpstr>
      <vt:lpstr>You Need a Permit. Now What?</vt:lpstr>
      <vt:lpstr>Who Is the Operator?</vt:lpstr>
      <vt:lpstr>PowerPoint Presentation</vt:lpstr>
      <vt:lpstr>PowerPoint Presentation</vt:lpstr>
      <vt:lpstr>PowerPoint Presentation</vt:lpstr>
      <vt:lpstr>When filing  NOI, you must provide: </vt:lpstr>
      <vt:lpstr>PowerPoint Presentation</vt:lpstr>
      <vt:lpstr>PowerPoint Presentation</vt:lpstr>
      <vt:lpstr>ADEC CGP Authorization Fee</vt:lpstr>
      <vt:lpstr>PowerPoint Presentation</vt:lpstr>
      <vt:lpstr>PowerPoint Presentation</vt:lpstr>
      <vt:lpstr>NOI Postings</vt:lpstr>
      <vt:lpstr>Define Permit Roles &amp; Responsibilities in the contract, and READ THE CONTRACT!</vt:lpstr>
      <vt:lpstr>Before Starting Construction</vt:lpstr>
      <vt:lpstr>PowerPoint Presentation</vt:lpstr>
      <vt:lpstr>If Your Project does not discharge storm water off Site:</vt:lpstr>
      <vt:lpstr>When Your  Site Discharges  to Surface Waters</vt:lpstr>
      <vt:lpstr>Key Points</vt:lpstr>
      <vt:lpstr>PowerPoint Presentation</vt:lpstr>
      <vt:lpstr>Multi-Sector General Permit (MSGP)</vt:lpstr>
      <vt:lpstr>Material Sites – Which permit covers It</vt:lpstr>
      <vt:lpstr>What If I Don’t Comply?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Regulatory Requirements Summary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dc:creator>
  <cp:lastModifiedBy>Jeanette Holt</cp:lastModifiedBy>
  <cp:revision>431</cp:revision>
  <dcterms:created xsi:type="dcterms:W3CDTF">2006-08-16T00:00:00Z</dcterms:created>
  <dcterms:modified xsi:type="dcterms:W3CDTF">2026-07-13T21:30:34Z</dcterms:modified>
</cp:coreProperties>
</file>