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6" r:id="rId4"/>
  </p:sldMasterIdLst>
  <p:notesMasterIdLst>
    <p:notesMasterId r:id="rId58"/>
  </p:notesMasterIdLst>
  <p:sldIdLst>
    <p:sldId id="544" r:id="rId5"/>
    <p:sldId id="266" r:id="rId6"/>
    <p:sldId id="584" r:id="rId7"/>
    <p:sldId id="585" r:id="rId8"/>
    <p:sldId id="441" r:id="rId9"/>
    <p:sldId id="341" r:id="rId10"/>
    <p:sldId id="534" r:id="rId11"/>
    <p:sldId id="272" r:id="rId12"/>
    <p:sldId id="586" r:id="rId13"/>
    <p:sldId id="587" r:id="rId14"/>
    <p:sldId id="532" r:id="rId15"/>
    <p:sldId id="533" r:id="rId16"/>
    <p:sldId id="574" r:id="rId17"/>
    <p:sldId id="368" r:id="rId18"/>
    <p:sldId id="589" r:id="rId19"/>
    <p:sldId id="590" r:id="rId20"/>
    <p:sldId id="591" r:id="rId21"/>
    <p:sldId id="370" r:id="rId22"/>
    <p:sldId id="371" r:id="rId23"/>
    <p:sldId id="372" r:id="rId24"/>
    <p:sldId id="373" r:id="rId25"/>
    <p:sldId id="374" r:id="rId26"/>
    <p:sldId id="388" r:id="rId27"/>
    <p:sldId id="375" r:id="rId28"/>
    <p:sldId id="376" r:id="rId29"/>
    <p:sldId id="377" r:id="rId30"/>
    <p:sldId id="378" r:id="rId31"/>
    <p:sldId id="592" r:id="rId32"/>
    <p:sldId id="593" r:id="rId33"/>
    <p:sldId id="381" r:id="rId34"/>
    <p:sldId id="285" r:id="rId35"/>
    <p:sldId id="443" r:id="rId36"/>
    <p:sldId id="575" r:id="rId37"/>
    <p:sldId id="352" r:id="rId38"/>
    <p:sldId id="392" r:id="rId39"/>
    <p:sldId id="595" r:id="rId40"/>
    <p:sldId id="535" r:id="rId41"/>
    <p:sldId id="578" r:id="rId42"/>
    <p:sldId id="580" r:id="rId43"/>
    <p:sldId id="579" r:id="rId44"/>
    <p:sldId id="354" r:id="rId45"/>
    <p:sldId id="275" r:id="rId46"/>
    <p:sldId id="304" r:id="rId47"/>
    <p:sldId id="434" r:id="rId48"/>
    <p:sldId id="435" r:id="rId49"/>
    <p:sldId id="438" r:id="rId50"/>
    <p:sldId id="437" r:id="rId51"/>
    <p:sldId id="440" r:id="rId52"/>
    <p:sldId id="357" r:id="rId53"/>
    <p:sldId id="573" r:id="rId54"/>
    <p:sldId id="490" r:id="rId55"/>
    <p:sldId id="269" r:id="rId56"/>
    <p:sldId id="270"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06DC"/>
    <a:srgbClr val="797979"/>
    <a:srgbClr val="E5E50D"/>
    <a:srgbClr val="A79C65"/>
    <a:srgbClr val="D1EEF7"/>
    <a:srgbClr val="D4E2F4"/>
    <a:srgbClr val="666666"/>
    <a:srgbClr val="43C0E7"/>
    <a:srgbClr val="67603B"/>
    <a:srgbClr val="8279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E117B1-140A-8DDE-C706-CBD9E0F7B3FC}" v="6" dt="2026-07-13T22:21:34.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33" autoAdjust="0"/>
    <p:restoredTop sz="85353" autoAdjust="0"/>
  </p:normalViewPr>
  <p:slideViewPr>
    <p:cSldViewPr>
      <p:cViewPr varScale="1">
        <p:scale>
          <a:sx n="48" d="100"/>
          <a:sy n="48" d="100"/>
        </p:scale>
        <p:origin x="40" y="156"/>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56282C85-96C1-268E-902F-881E4BF24675}"/>
    <pc:docChg chg="addSld delSld modSld">
      <pc:chgData name="Guest User" userId="S::urn:spo:tenantanon#5a6dc059-5067-416e-af81-4b579d900323::" providerId="AD" clId="Web-{56282C85-96C1-268E-902F-881E4BF24675}" dt="2026-07-10T23:38:05.923" v="59"/>
      <pc:docMkLst>
        <pc:docMk/>
      </pc:docMkLst>
      <pc:sldChg chg="add">
        <pc:chgData name="Guest User" userId="S::urn:spo:tenantanon#5a6dc059-5067-416e-af81-4b579d900323::" providerId="AD" clId="Web-{56282C85-96C1-268E-902F-881E4BF24675}" dt="2026-07-10T23:38:02.580" v="58"/>
        <pc:sldMkLst>
          <pc:docMk/>
          <pc:sldMk cId="1383233366" sldId="357"/>
        </pc:sldMkLst>
      </pc:sldChg>
      <pc:sldChg chg="addSp delSp modSp">
        <pc:chgData name="Guest User" userId="S::urn:spo:tenantanon#5a6dc059-5067-416e-af81-4b579d900323::" providerId="AD" clId="Web-{56282C85-96C1-268E-902F-881E4BF24675}" dt="2026-07-10T23:28:06.481" v="2" actId="1076"/>
        <pc:sldMkLst>
          <pc:docMk/>
          <pc:sldMk cId="2980454797" sldId="584"/>
        </pc:sldMkLst>
        <pc:spChg chg="add mod">
          <ac:chgData name="Guest User" userId="S::urn:spo:tenantanon#5a6dc059-5067-416e-af81-4b579d900323::" providerId="AD" clId="Web-{56282C85-96C1-268E-902F-881E4BF24675}" dt="2026-07-10T23:28:06.481" v="2" actId="1076"/>
          <ac:spMkLst>
            <pc:docMk/>
            <pc:sldMk cId="2980454797" sldId="584"/>
            <ac:spMk id="4" creationId="{B65FE95A-1AC4-3B07-B957-260D29AFE9ED}"/>
          </ac:spMkLst>
        </pc:spChg>
      </pc:sldChg>
      <pc:sldChg chg="addSp delSp">
        <pc:chgData name="Guest User" userId="S::urn:spo:tenantanon#5a6dc059-5067-416e-af81-4b579d900323::" providerId="AD" clId="Web-{56282C85-96C1-268E-902F-881E4BF24675}" dt="2026-07-10T23:28:49.825" v="4"/>
        <pc:sldMkLst>
          <pc:docMk/>
          <pc:sldMk cId="491322837" sldId="586"/>
        </pc:sldMkLst>
        <pc:spChg chg="add">
          <ac:chgData name="Guest User" userId="S::urn:spo:tenantanon#5a6dc059-5067-416e-af81-4b579d900323::" providerId="AD" clId="Web-{56282C85-96C1-268E-902F-881E4BF24675}" dt="2026-07-10T23:28:49.825" v="4"/>
          <ac:spMkLst>
            <pc:docMk/>
            <pc:sldMk cId="491322837" sldId="586"/>
            <ac:spMk id="4" creationId="{3A5F4FD5-19A2-6C4D-E217-32FF436A6029}"/>
          </ac:spMkLst>
        </pc:spChg>
      </pc:sldChg>
      <pc:sldChg chg="addSp delSp">
        <pc:chgData name="Guest User" userId="S::urn:spo:tenantanon#5a6dc059-5067-416e-af81-4b579d900323::" providerId="AD" clId="Web-{56282C85-96C1-268E-902F-881E4BF24675}" dt="2026-07-10T23:29:10.044" v="6"/>
        <pc:sldMkLst>
          <pc:docMk/>
          <pc:sldMk cId="4023850553" sldId="587"/>
        </pc:sldMkLst>
        <pc:spChg chg="add">
          <ac:chgData name="Guest User" userId="S::urn:spo:tenantanon#5a6dc059-5067-416e-af81-4b579d900323::" providerId="AD" clId="Web-{56282C85-96C1-268E-902F-881E4BF24675}" dt="2026-07-10T23:29:10.044" v="6"/>
          <ac:spMkLst>
            <pc:docMk/>
            <pc:sldMk cId="4023850553" sldId="587"/>
            <ac:spMk id="4" creationId="{1B9F9DBA-32CA-64D9-D828-8C58874595EB}"/>
          </ac:spMkLst>
        </pc:spChg>
      </pc:sldChg>
      <pc:sldChg chg="add">
        <pc:chgData name="Guest User" userId="S::urn:spo:tenantanon#5a6dc059-5067-416e-af81-4b579d900323::" providerId="AD" clId="Web-{56282C85-96C1-268E-902F-881E4BF24675}" dt="2026-07-10T23:29:39.435" v="7"/>
        <pc:sldMkLst>
          <pc:docMk/>
          <pc:sldMk cId="2766128703" sldId="589"/>
        </pc:sldMkLst>
      </pc:sldChg>
      <pc:sldChg chg="add">
        <pc:chgData name="Guest User" userId="S::urn:spo:tenantanon#5a6dc059-5067-416e-af81-4b579d900323::" providerId="AD" clId="Web-{56282C85-96C1-268E-902F-881E4BF24675}" dt="2026-07-10T23:30:13.279" v="9"/>
        <pc:sldMkLst>
          <pc:docMk/>
          <pc:sldMk cId="1368870597" sldId="590"/>
        </pc:sldMkLst>
      </pc:sldChg>
      <pc:sldChg chg="add">
        <pc:chgData name="Guest User" userId="S::urn:spo:tenantanon#5a6dc059-5067-416e-af81-4b579d900323::" providerId="AD" clId="Web-{56282C85-96C1-268E-902F-881E4BF24675}" dt="2026-07-10T23:30:31.732" v="11"/>
        <pc:sldMkLst>
          <pc:docMk/>
          <pc:sldMk cId="1654629814" sldId="591"/>
        </pc:sldMkLst>
      </pc:sldChg>
      <pc:sldChg chg="add">
        <pc:chgData name="Guest User" userId="S::urn:spo:tenantanon#5a6dc059-5067-416e-af81-4b579d900323::" providerId="AD" clId="Web-{56282C85-96C1-268E-902F-881E4BF24675}" dt="2026-07-10T23:31:42.280" v="13"/>
        <pc:sldMkLst>
          <pc:docMk/>
          <pc:sldMk cId="4276647628" sldId="592"/>
        </pc:sldMkLst>
      </pc:sldChg>
      <pc:sldChg chg="add">
        <pc:chgData name="Guest User" userId="S::urn:spo:tenantanon#5a6dc059-5067-416e-af81-4b579d900323::" providerId="AD" clId="Web-{56282C85-96C1-268E-902F-881E4BF24675}" dt="2026-07-10T23:31:57.498" v="15"/>
        <pc:sldMkLst>
          <pc:docMk/>
          <pc:sldMk cId="1191775481" sldId="593"/>
        </pc:sldMkLst>
      </pc:sldChg>
      <pc:sldChg chg="addSp delSp modSp add replId">
        <pc:chgData name="Guest User" userId="S::urn:spo:tenantanon#5a6dc059-5067-416e-af81-4b579d900323::" providerId="AD" clId="Web-{56282C85-96C1-268E-902F-881E4BF24675}" dt="2026-07-10T23:37:31.954" v="56"/>
        <pc:sldMkLst>
          <pc:docMk/>
          <pc:sldMk cId="2494993093" sldId="595"/>
        </pc:sldMkLst>
        <pc:spChg chg="add mod">
          <ac:chgData name="Guest User" userId="S::urn:spo:tenantanon#5a6dc059-5067-416e-af81-4b579d900323::" providerId="AD" clId="Web-{56282C85-96C1-268E-902F-881E4BF24675}" dt="2026-07-10T23:37:22.079" v="54" actId="1076"/>
          <ac:spMkLst>
            <pc:docMk/>
            <pc:sldMk cId="2494993093" sldId="595"/>
            <ac:spMk id="3" creationId="{F49BD141-12DD-F891-093E-2038684512F0}"/>
          </ac:spMkLst>
        </pc:spChg>
        <pc:spChg chg="add">
          <ac:chgData name="Guest User" userId="S::urn:spo:tenantanon#5a6dc059-5067-416e-af81-4b579d900323::" providerId="AD" clId="Web-{56282C85-96C1-268E-902F-881E4BF24675}" dt="2026-07-10T23:37:31.954" v="56"/>
          <ac:spMkLst>
            <pc:docMk/>
            <pc:sldMk cId="2494993093" sldId="595"/>
            <ac:spMk id="6" creationId="{029722AE-2499-EAB5-DCE3-394873FE7D5C}"/>
          </ac:spMkLst>
        </pc:spChg>
      </pc:sldChg>
    </pc:docChg>
  </pc:docChgLst>
  <pc:docChgLst>
    <pc:chgData name="Jeanette Holt" userId="S::holtj_akrr.com#ext#@univalaska.onmicrosoft.com::33fae1c7-7c53-4a52-9a4e-edc3295918f4" providerId="AD" clId="Web-{A2E117B1-140A-8DDE-C706-CBD9E0F7B3FC}"/>
    <pc:docChg chg="modSld">
      <pc:chgData name="Jeanette Holt" userId="S::holtj_akrr.com#ext#@univalaska.onmicrosoft.com::33fae1c7-7c53-4a52-9a4e-edc3295918f4" providerId="AD" clId="Web-{A2E117B1-140A-8DDE-C706-CBD9E0F7B3FC}" dt="2026-07-13T22:21:34.708" v="5"/>
      <pc:docMkLst>
        <pc:docMk/>
      </pc:docMkLst>
      <pc:sldChg chg="delSp mod chgLayout">
        <pc:chgData name="Jeanette Holt" userId="S::holtj_akrr.com#ext#@univalaska.onmicrosoft.com::33fae1c7-7c53-4a52-9a4e-edc3295918f4" providerId="AD" clId="Web-{A2E117B1-140A-8DDE-C706-CBD9E0F7B3FC}" dt="2026-07-13T22:21:34.708" v="5"/>
        <pc:sldMkLst>
          <pc:docMk/>
          <pc:sldMk cId="3750619285" sldId="270"/>
        </pc:sldMkLst>
        <pc:spChg chg="del">
          <ac:chgData name="Jeanette Holt" userId="S::holtj_akrr.com#ext#@univalaska.onmicrosoft.com::33fae1c7-7c53-4a52-9a4e-edc3295918f4" providerId="AD" clId="Web-{A2E117B1-140A-8DDE-C706-CBD9E0F7B3FC}" dt="2026-07-13T22:21:34.708" v="5"/>
          <ac:spMkLst>
            <pc:docMk/>
            <pc:sldMk cId="3750619285" sldId="270"/>
            <ac:spMk id="2" creationId="{00000000-0000-0000-0000-000000000000}"/>
          </ac:spMkLst>
        </pc:spChg>
      </pc:sldChg>
      <pc:sldChg chg="delSp mod modClrScheme chgLayout">
        <pc:chgData name="Jeanette Holt" userId="S::holtj_akrr.com#ext#@univalaska.onmicrosoft.com::33fae1c7-7c53-4a52-9a4e-edc3295918f4" providerId="AD" clId="Web-{A2E117B1-140A-8DDE-C706-CBD9E0F7B3FC}" dt="2026-07-13T22:21:11.848" v="2"/>
        <pc:sldMkLst>
          <pc:docMk/>
          <pc:sldMk cId="3707071303" sldId="354"/>
        </pc:sldMkLst>
        <pc:spChg chg="del">
          <ac:chgData name="Jeanette Holt" userId="S::holtj_akrr.com#ext#@univalaska.onmicrosoft.com::33fae1c7-7c53-4a52-9a4e-edc3295918f4" providerId="AD" clId="Web-{A2E117B1-140A-8DDE-C706-CBD9E0F7B3FC}" dt="2026-07-13T22:21:11.848" v="2"/>
          <ac:spMkLst>
            <pc:docMk/>
            <pc:sldMk cId="3707071303" sldId="354"/>
            <ac:spMk id="2" creationId="{00000000-0000-0000-0000-000000000000}"/>
          </ac:spMkLst>
        </pc:spChg>
        <pc:spChg chg="del">
          <ac:chgData name="Jeanette Holt" userId="S::holtj_akrr.com#ext#@univalaska.onmicrosoft.com::33fae1c7-7c53-4a52-9a4e-edc3295918f4" providerId="AD" clId="Web-{A2E117B1-140A-8DDE-C706-CBD9E0F7B3FC}" dt="2026-07-13T22:21:11.848" v="2"/>
          <ac:spMkLst>
            <pc:docMk/>
            <pc:sldMk cId="3707071303" sldId="354"/>
            <ac:spMk id="3" creationId="{00000000-0000-0000-0000-000000000000}"/>
          </ac:spMkLst>
        </pc:spChg>
      </pc:sldChg>
      <pc:sldChg chg="delSp modSp mod modClrScheme chgLayout">
        <pc:chgData name="Jeanette Holt" userId="S::holtj_akrr.com#ext#@univalaska.onmicrosoft.com::33fae1c7-7c53-4a52-9a4e-edc3295918f4" providerId="AD" clId="Web-{A2E117B1-140A-8DDE-C706-CBD9E0F7B3FC}" dt="2026-07-13T22:21:20.145" v="3"/>
        <pc:sldMkLst>
          <pc:docMk/>
          <pc:sldMk cId="3694411813" sldId="437"/>
        </pc:sldMkLst>
        <pc:spChg chg="mod ord">
          <ac:chgData name="Jeanette Holt" userId="S::holtj_akrr.com#ext#@univalaska.onmicrosoft.com::33fae1c7-7c53-4a52-9a4e-edc3295918f4" providerId="AD" clId="Web-{A2E117B1-140A-8DDE-C706-CBD9E0F7B3FC}" dt="2026-07-13T22:21:20.145" v="3"/>
          <ac:spMkLst>
            <pc:docMk/>
            <pc:sldMk cId="3694411813" sldId="437"/>
            <ac:spMk id="2" creationId="{00000000-0000-0000-0000-000000000000}"/>
          </ac:spMkLst>
        </pc:spChg>
        <pc:spChg chg="del">
          <ac:chgData name="Jeanette Holt" userId="S::holtj_akrr.com#ext#@univalaska.onmicrosoft.com::33fae1c7-7c53-4a52-9a4e-edc3295918f4" providerId="AD" clId="Web-{A2E117B1-140A-8DDE-C706-CBD9E0F7B3FC}" dt="2026-07-13T22:21:20.145" v="3"/>
          <ac:spMkLst>
            <pc:docMk/>
            <pc:sldMk cId="3694411813" sldId="437"/>
            <ac:spMk id="3" creationId="{00000000-0000-0000-0000-000000000000}"/>
          </ac:spMkLst>
        </pc:spChg>
      </pc:sldChg>
      <pc:sldChg chg="delSp mod modClrScheme chgLayout">
        <pc:chgData name="Jeanette Holt" userId="S::holtj_akrr.com#ext#@univalaska.onmicrosoft.com::33fae1c7-7c53-4a52-9a4e-edc3295918f4" providerId="AD" clId="Web-{A2E117B1-140A-8DDE-C706-CBD9E0F7B3FC}" dt="2026-07-13T22:21:26.270" v="4"/>
        <pc:sldMkLst>
          <pc:docMk/>
          <pc:sldMk cId="2685896338" sldId="440"/>
        </pc:sldMkLst>
        <pc:spChg chg="del">
          <ac:chgData name="Jeanette Holt" userId="S::holtj_akrr.com#ext#@univalaska.onmicrosoft.com::33fae1c7-7c53-4a52-9a4e-edc3295918f4" providerId="AD" clId="Web-{A2E117B1-140A-8DDE-C706-CBD9E0F7B3FC}" dt="2026-07-13T22:21:26.270" v="4"/>
          <ac:spMkLst>
            <pc:docMk/>
            <pc:sldMk cId="2685896338" sldId="440"/>
            <ac:spMk id="2" creationId="{00000000-0000-0000-0000-000000000000}"/>
          </ac:spMkLst>
        </pc:spChg>
        <pc:spChg chg="del">
          <ac:chgData name="Jeanette Holt" userId="S::holtj_akrr.com#ext#@univalaska.onmicrosoft.com::33fae1c7-7c53-4a52-9a4e-edc3295918f4" providerId="AD" clId="Web-{A2E117B1-140A-8DDE-C706-CBD9E0F7B3FC}" dt="2026-07-13T22:21:26.270" v="4"/>
          <ac:spMkLst>
            <pc:docMk/>
            <pc:sldMk cId="2685896338" sldId="440"/>
            <ac:spMk id="3" creationId="{00000000-0000-0000-0000-000000000000}"/>
          </ac:spMkLst>
        </pc:spChg>
      </pc:sldChg>
      <pc:sldChg chg="modSp">
        <pc:chgData name="Jeanette Holt" userId="S::holtj_akrr.com#ext#@univalaska.onmicrosoft.com::33fae1c7-7c53-4a52-9a4e-edc3295918f4" providerId="AD" clId="Web-{A2E117B1-140A-8DDE-C706-CBD9E0F7B3FC}" dt="2026-07-13T22:20:54.317" v="1" actId="20577"/>
        <pc:sldMkLst>
          <pc:docMk/>
          <pc:sldMk cId="998785158" sldId="443"/>
        </pc:sldMkLst>
        <pc:spChg chg="mod">
          <ac:chgData name="Jeanette Holt" userId="S::holtj_akrr.com#ext#@univalaska.onmicrosoft.com::33fae1c7-7c53-4a52-9a4e-edc3295918f4" providerId="AD" clId="Web-{A2E117B1-140A-8DDE-C706-CBD9E0F7B3FC}" dt="2026-07-13T22:20:54.317" v="1" actId="20577"/>
          <ac:spMkLst>
            <pc:docMk/>
            <pc:sldMk cId="998785158" sldId="443"/>
            <ac:spMk id="5"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E73B1D-A932-4B3D-9BE2-952EC626284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0137EFD0-DF8F-46A4-BFE2-1FBD0DEDC4BC}">
      <dgm:prSet/>
      <dgm:spPr/>
      <dgm:t>
        <a:bodyPr/>
        <a:lstStyle/>
        <a:p>
          <a:r>
            <a:rPr lang="en-US"/>
            <a:t>Local Permitting Requirements</a:t>
          </a:r>
        </a:p>
      </dgm:t>
    </dgm:pt>
    <dgm:pt modelId="{19497B5A-06F1-491F-A3DD-12291BC08444}" type="parTrans" cxnId="{0F508B76-5A67-4A87-9E3C-2719C086A072}">
      <dgm:prSet/>
      <dgm:spPr/>
      <dgm:t>
        <a:bodyPr/>
        <a:lstStyle/>
        <a:p>
          <a:endParaRPr lang="en-US"/>
        </a:p>
      </dgm:t>
    </dgm:pt>
    <dgm:pt modelId="{4099C1B8-85B0-4796-BC94-8DA849065AD7}" type="sibTrans" cxnId="{0F508B76-5A67-4A87-9E3C-2719C086A072}">
      <dgm:prSet/>
      <dgm:spPr/>
      <dgm:t>
        <a:bodyPr/>
        <a:lstStyle/>
        <a:p>
          <a:endParaRPr lang="en-US"/>
        </a:p>
      </dgm:t>
    </dgm:pt>
    <dgm:pt modelId="{91F82DA3-74F6-47D2-BA3A-50DE1EB89C55}">
      <dgm:prSet/>
      <dgm:spPr/>
      <dgm:t>
        <a:bodyPr/>
        <a:lstStyle/>
        <a:p>
          <a:r>
            <a:rPr lang="en-US"/>
            <a:t>Municipality of Anchorage</a:t>
          </a:r>
        </a:p>
      </dgm:t>
    </dgm:pt>
    <dgm:pt modelId="{FFBD2505-C8A3-4A0F-B836-76E088C58D2A}" type="parTrans" cxnId="{7FD84C0A-EF8D-4885-8C40-324984AE4312}">
      <dgm:prSet/>
      <dgm:spPr/>
      <dgm:t>
        <a:bodyPr/>
        <a:lstStyle/>
        <a:p>
          <a:endParaRPr lang="en-US"/>
        </a:p>
      </dgm:t>
    </dgm:pt>
    <dgm:pt modelId="{ADB973A8-9192-4605-8704-34215ECDAA04}" type="sibTrans" cxnId="{7FD84C0A-EF8D-4885-8C40-324984AE4312}">
      <dgm:prSet/>
      <dgm:spPr/>
      <dgm:t>
        <a:bodyPr/>
        <a:lstStyle/>
        <a:p>
          <a:endParaRPr lang="en-US"/>
        </a:p>
      </dgm:t>
    </dgm:pt>
    <dgm:pt modelId="{13DC10A9-A307-4711-A899-CC4E19C80301}">
      <dgm:prSet/>
      <dgm:spPr/>
      <dgm:t>
        <a:bodyPr/>
        <a:lstStyle/>
        <a:p>
          <a:r>
            <a:rPr lang="en-US"/>
            <a:t>Fairbanks North Star Borough</a:t>
          </a:r>
        </a:p>
      </dgm:t>
    </dgm:pt>
    <dgm:pt modelId="{80E543E1-90BE-45DE-A709-C76EE2123F59}" type="parTrans" cxnId="{74B0EE52-92D6-43E3-AD9A-43FA381D70DA}">
      <dgm:prSet/>
      <dgm:spPr/>
      <dgm:t>
        <a:bodyPr/>
        <a:lstStyle/>
        <a:p>
          <a:endParaRPr lang="en-US"/>
        </a:p>
      </dgm:t>
    </dgm:pt>
    <dgm:pt modelId="{2B2F55D8-D399-4B49-BCCB-EB2BDDEAA84D}" type="sibTrans" cxnId="{74B0EE52-92D6-43E3-AD9A-43FA381D70DA}">
      <dgm:prSet/>
      <dgm:spPr/>
      <dgm:t>
        <a:bodyPr/>
        <a:lstStyle/>
        <a:p>
          <a:endParaRPr lang="en-US"/>
        </a:p>
      </dgm:t>
    </dgm:pt>
    <dgm:pt modelId="{76312B5B-339A-49CD-B9B3-1ED0BEE6C69C}">
      <dgm:prSet/>
      <dgm:spPr/>
      <dgm:t>
        <a:bodyPr/>
        <a:lstStyle/>
        <a:p>
          <a:r>
            <a:rPr lang="en-US"/>
            <a:t>City of Fairbanks</a:t>
          </a:r>
        </a:p>
      </dgm:t>
    </dgm:pt>
    <dgm:pt modelId="{3CC3E64B-ACC9-4533-8A6A-DEA217F90812}" type="parTrans" cxnId="{A4F6ADE2-A0BE-4561-85EA-9C6165AC4061}">
      <dgm:prSet/>
      <dgm:spPr/>
      <dgm:t>
        <a:bodyPr/>
        <a:lstStyle/>
        <a:p>
          <a:endParaRPr lang="en-US"/>
        </a:p>
      </dgm:t>
    </dgm:pt>
    <dgm:pt modelId="{9D74A3D3-3F5C-4D33-A894-9FF0AE1B2E13}" type="sibTrans" cxnId="{A4F6ADE2-A0BE-4561-85EA-9C6165AC4061}">
      <dgm:prSet/>
      <dgm:spPr/>
      <dgm:t>
        <a:bodyPr/>
        <a:lstStyle/>
        <a:p>
          <a:endParaRPr lang="en-US"/>
        </a:p>
      </dgm:t>
    </dgm:pt>
    <dgm:pt modelId="{BDB77B93-4A70-4EE6-853B-A278233237C3}">
      <dgm:prSet/>
      <dgm:spPr/>
      <dgm:t>
        <a:bodyPr/>
        <a:lstStyle/>
        <a:p>
          <a:r>
            <a:rPr lang="en-US"/>
            <a:t>City of North Pole</a:t>
          </a:r>
        </a:p>
      </dgm:t>
    </dgm:pt>
    <dgm:pt modelId="{BA2A063B-A885-4047-ACA5-1F8EAA8A396C}" type="parTrans" cxnId="{01F7D116-472D-40DB-B303-BF24192D4EB4}">
      <dgm:prSet/>
      <dgm:spPr/>
      <dgm:t>
        <a:bodyPr/>
        <a:lstStyle/>
        <a:p>
          <a:endParaRPr lang="en-US"/>
        </a:p>
      </dgm:t>
    </dgm:pt>
    <dgm:pt modelId="{CF3F6E87-8873-4B04-B977-40C77EBE0EC4}" type="sibTrans" cxnId="{01F7D116-472D-40DB-B303-BF24192D4EB4}">
      <dgm:prSet/>
      <dgm:spPr/>
      <dgm:t>
        <a:bodyPr/>
        <a:lstStyle/>
        <a:p>
          <a:endParaRPr lang="en-US"/>
        </a:p>
      </dgm:t>
    </dgm:pt>
    <dgm:pt modelId="{D4DB6FFD-E31A-40FF-A289-4FF2D5C3F027}">
      <dgm:prSet/>
      <dgm:spPr/>
      <dgm:t>
        <a:bodyPr/>
        <a:lstStyle/>
        <a:p>
          <a:pPr rtl="0"/>
          <a:r>
            <a:rPr lang="en-US">
              <a:latin typeface="Calibri"/>
            </a:rPr>
            <a:t>Port  </a:t>
          </a:r>
          <a:r>
            <a:rPr lang="en-US"/>
            <a:t>Authorities</a:t>
          </a:r>
        </a:p>
      </dgm:t>
    </dgm:pt>
    <dgm:pt modelId="{DDCE34A8-70CC-4693-81F9-79BCDB45C4D3}" type="parTrans" cxnId="{EB33C53C-5058-4A66-9218-EAE61AC50339}">
      <dgm:prSet/>
      <dgm:spPr/>
      <dgm:t>
        <a:bodyPr/>
        <a:lstStyle/>
        <a:p>
          <a:endParaRPr lang="en-US"/>
        </a:p>
      </dgm:t>
    </dgm:pt>
    <dgm:pt modelId="{5C030D79-B3CD-4FBE-9278-F1B4DEF20DA2}" type="sibTrans" cxnId="{EB33C53C-5058-4A66-9218-EAE61AC50339}">
      <dgm:prSet/>
      <dgm:spPr/>
      <dgm:t>
        <a:bodyPr/>
        <a:lstStyle/>
        <a:p>
          <a:endParaRPr lang="en-US"/>
        </a:p>
      </dgm:t>
    </dgm:pt>
    <dgm:pt modelId="{F456E57A-69C3-43FD-956B-4A97013E9A51}">
      <dgm:prSet/>
      <dgm:spPr/>
      <dgm:t>
        <a:bodyPr/>
        <a:lstStyle/>
        <a:p>
          <a:r>
            <a:rPr lang="en-US"/>
            <a:t>DOT&amp;PF</a:t>
          </a:r>
        </a:p>
      </dgm:t>
    </dgm:pt>
    <dgm:pt modelId="{CF6682DD-AE5D-4F50-AE21-C8D5E19FA633}" type="parTrans" cxnId="{4B37F0CC-E766-49DA-9A7A-EF4F1E5C5F4C}">
      <dgm:prSet/>
      <dgm:spPr/>
      <dgm:t>
        <a:bodyPr/>
        <a:lstStyle/>
        <a:p>
          <a:endParaRPr lang="en-US"/>
        </a:p>
      </dgm:t>
    </dgm:pt>
    <dgm:pt modelId="{2930CA9C-1BBE-439D-8C29-43B7E1DC5C15}" type="sibTrans" cxnId="{4B37F0CC-E766-49DA-9A7A-EF4F1E5C5F4C}">
      <dgm:prSet/>
      <dgm:spPr/>
      <dgm:t>
        <a:bodyPr/>
        <a:lstStyle/>
        <a:p>
          <a:endParaRPr lang="en-US"/>
        </a:p>
      </dgm:t>
    </dgm:pt>
    <dgm:pt modelId="{47795BC4-B685-4F9F-BEC1-E80901D0D33A}" type="pres">
      <dgm:prSet presAssocID="{63E73B1D-A932-4B3D-9BE2-952EC6262846}" presName="diagram" presStyleCnt="0">
        <dgm:presLayoutVars>
          <dgm:dir/>
          <dgm:resizeHandles val="exact"/>
        </dgm:presLayoutVars>
      </dgm:prSet>
      <dgm:spPr/>
    </dgm:pt>
    <dgm:pt modelId="{1AEBC219-96C9-4891-8A73-DA80A2D68F95}" type="pres">
      <dgm:prSet presAssocID="{0137EFD0-DF8F-46A4-BFE2-1FBD0DEDC4BC}" presName="node" presStyleLbl="node1" presStyleIdx="0" presStyleCnt="7">
        <dgm:presLayoutVars>
          <dgm:bulletEnabled val="1"/>
        </dgm:presLayoutVars>
      </dgm:prSet>
      <dgm:spPr/>
    </dgm:pt>
    <dgm:pt modelId="{1D0F6F5B-893C-40E1-BFBD-4ACD4DC3508F}" type="pres">
      <dgm:prSet presAssocID="{4099C1B8-85B0-4796-BC94-8DA849065AD7}" presName="sibTrans" presStyleCnt="0"/>
      <dgm:spPr/>
    </dgm:pt>
    <dgm:pt modelId="{2B9DD511-B3D5-4B52-AB61-6360D9A28D0F}" type="pres">
      <dgm:prSet presAssocID="{91F82DA3-74F6-47D2-BA3A-50DE1EB89C55}" presName="node" presStyleLbl="node1" presStyleIdx="1" presStyleCnt="7">
        <dgm:presLayoutVars>
          <dgm:bulletEnabled val="1"/>
        </dgm:presLayoutVars>
      </dgm:prSet>
      <dgm:spPr/>
    </dgm:pt>
    <dgm:pt modelId="{8F4C26C6-0925-4E8E-90E9-E210BCB38C27}" type="pres">
      <dgm:prSet presAssocID="{ADB973A8-9192-4605-8704-34215ECDAA04}" presName="sibTrans" presStyleCnt="0"/>
      <dgm:spPr/>
    </dgm:pt>
    <dgm:pt modelId="{FC5F9E50-2B14-4625-AD70-9A22F281C3A5}" type="pres">
      <dgm:prSet presAssocID="{13DC10A9-A307-4711-A899-CC4E19C80301}" presName="node" presStyleLbl="node1" presStyleIdx="2" presStyleCnt="7">
        <dgm:presLayoutVars>
          <dgm:bulletEnabled val="1"/>
        </dgm:presLayoutVars>
      </dgm:prSet>
      <dgm:spPr/>
    </dgm:pt>
    <dgm:pt modelId="{1EA32E21-0F4D-40E8-A847-AA018D0624CF}" type="pres">
      <dgm:prSet presAssocID="{2B2F55D8-D399-4B49-BCCB-EB2BDDEAA84D}" presName="sibTrans" presStyleCnt="0"/>
      <dgm:spPr/>
    </dgm:pt>
    <dgm:pt modelId="{2031FD5C-95FE-40F0-981D-FD4E5E3489E3}" type="pres">
      <dgm:prSet presAssocID="{76312B5B-339A-49CD-B9B3-1ED0BEE6C69C}" presName="node" presStyleLbl="node1" presStyleIdx="3" presStyleCnt="7">
        <dgm:presLayoutVars>
          <dgm:bulletEnabled val="1"/>
        </dgm:presLayoutVars>
      </dgm:prSet>
      <dgm:spPr/>
    </dgm:pt>
    <dgm:pt modelId="{A08C62DF-8BF4-4AB5-8843-12D3CD32C745}" type="pres">
      <dgm:prSet presAssocID="{9D74A3D3-3F5C-4D33-A894-9FF0AE1B2E13}" presName="sibTrans" presStyleCnt="0"/>
      <dgm:spPr/>
    </dgm:pt>
    <dgm:pt modelId="{D11EC1D0-3D82-427B-B8DC-DB0748FD4C98}" type="pres">
      <dgm:prSet presAssocID="{BDB77B93-4A70-4EE6-853B-A278233237C3}" presName="node" presStyleLbl="node1" presStyleIdx="4" presStyleCnt="7">
        <dgm:presLayoutVars>
          <dgm:bulletEnabled val="1"/>
        </dgm:presLayoutVars>
      </dgm:prSet>
      <dgm:spPr/>
    </dgm:pt>
    <dgm:pt modelId="{0ED20785-B9AA-409E-8434-E1F06C5D7CF7}" type="pres">
      <dgm:prSet presAssocID="{CF3F6E87-8873-4B04-B977-40C77EBE0EC4}" presName="sibTrans" presStyleCnt="0"/>
      <dgm:spPr/>
    </dgm:pt>
    <dgm:pt modelId="{16F3C176-E179-4DC1-B9DF-6A47D44AC076}" type="pres">
      <dgm:prSet presAssocID="{D4DB6FFD-E31A-40FF-A289-4FF2D5C3F027}" presName="node" presStyleLbl="node1" presStyleIdx="5" presStyleCnt="7">
        <dgm:presLayoutVars>
          <dgm:bulletEnabled val="1"/>
        </dgm:presLayoutVars>
      </dgm:prSet>
      <dgm:spPr/>
    </dgm:pt>
    <dgm:pt modelId="{7B73C5F2-D3F3-452C-9C95-951653DF2718}" type="pres">
      <dgm:prSet presAssocID="{5C030D79-B3CD-4FBE-9278-F1B4DEF20DA2}" presName="sibTrans" presStyleCnt="0"/>
      <dgm:spPr/>
    </dgm:pt>
    <dgm:pt modelId="{646F4EE0-848C-4100-91A6-AEC40DF9E894}" type="pres">
      <dgm:prSet presAssocID="{F456E57A-69C3-43FD-956B-4A97013E9A51}" presName="node" presStyleLbl="node1" presStyleIdx="6" presStyleCnt="7">
        <dgm:presLayoutVars>
          <dgm:bulletEnabled val="1"/>
        </dgm:presLayoutVars>
      </dgm:prSet>
      <dgm:spPr/>
    </dgm:pt>
  </dgm:ptLst>
  <dgm:cxnLst>
    <dgm:cxn modelId="{1577D900-7BE5-474C-95B4-026D0F6C0FED}" type="presOf" srcId="{0137EFD0-DF8F-46A4-BFE2-1FBD0DEDC4BC}" destId="{1AEBC219-96C9-4891-8A73-DA80A2D68F95}" srcOrd="0" destOrd="0" presId="urn:microsoft.com/office/officeart/2005/8/layout/default"/>
    <dgm:cxn modelId="{7FD84C0A-EF8D-4885-8C40-324984AE4312}" srcId="{63E73B1D-A932-4B3D-9BE2-952EC6262846}" destId="{91F82DA3-74F6-47D2-BA3A-50DE1EB89C55}" srcOrd="1" destOrd="0" parTransId="{FFBD2505-C8A3-4A0F-B836-76E088C58D2A}" sibTransId="{ADB973A8-9192-4605-8704-34215ECDAA04}"/>
    <dgm:cxn modelId="{01F7D116-472D-40DB-B303-BF24192D4EB4}" srcId="{63E73B1D-A932-4B3D-9BE2-952EC6262846}" destId="{BDB77B93-4A70-4EE6-853B-A278233237C3}" srcOrd="4" destOrd="0" parTransId="{BA2A063B-A885-4047-ACA5-1F8EAA8A396C}" sibTransId="{CF3F6E87-8873-4B04-B977-40C77EBE0EC4}"/>
    <dgm:cxn modelId="{C5710038-3D8F-40B3-AE78-2DC6E1F1F427}" type="presOf" srcId="{76312B5B-339A-49CD-B9B3-1ED0BEE6C69C}" destId="{2031FD5C-95FE-40F0-981D-FD4E5E3489E3}" srcOrd="0" destOrd="0" presId="urn:microsoft.com/office/officeart/2005/8/layout/default"/>
    <dgm:cxn modelId="{E594303A-C80E-4059-93B3-11CCEB45352C}" type="presOf" srcId="{13DC10A9-A307-4711-A899-CC4E19C80301}" destId="{FC5F9E50-2B14-4625-AD70-9A22F281C3A5}" srcOrd="0" destOrd="0" presId="urn:microsoft.com/office/officeart/2005/8/layout/default"/>
    <dgm:cxn modelId="{EB33C53C-5058-4A66-9218-EAE61AC50339}" srcId="{63E73B1D-A932-4B3D-9BE2-952EC6262846}" destId="{D4DB6FFD-E31A-40FF-A289-4FF2D5C3F027}" srcOrd="5" destOrd="0" parTransId="{DDCE34A8-70CC-4693-81F9-79BCDB45C4D3}" sibTransId="{5C030D79-B3CD-4FBE-9278-F1B4DEF20DA2}"/>
    <dgm:cxn modelId="{74B0EE52-92D6-43E3-AD9A-43FA381D70DA}" srcId="{63E73B1D-A932-4B3D-9BE2-952EC6262846}" destId="{13DC10A9-A307-4711-A899-CC4E19C80301}" srcOrd="2" destOrd="0" parTransId="{80E543E1-90BE-45DE-A709-C76EE2123F59}" sibTransId="{2B2F55D8-D399-4B49-BCCB-EB2BDDEAA84D}"/>
    <dgm:cxn modelId="{D9CA8674-6A45-4851-969C-D5E2E4566C51}" type="presOf" srcId="{BDB77B93-4A70-4EE6-853B-A278233237C3}" destId="{D11EC1D0-3D82-427B-B8DC-DB0748FD4C98}" srcOrd="0" destOrd="0" presId="urn:microsoft.com/office/officeart/2005/8/layout/default"/>
    <dgm:cxn modelId="{0F508B76-5A67-4A87-9E3C-2719C086A072}" srcId="{63E73B1D-A932-4B3D-9BE2-952EC6262846}" destId="{0137EFD0-DF8F-46A4-BFE2-1FBD0DEDC4BC}" srcOrd="0" destOrd="0" parTransId="{19497B5A-06F1-491F-A3DD-12291BC08444}" sibTransId="{4099C1B8-85B0-4796-BC94-8DA849065AD7}"/>
    <dgm:cxn modelId="{E261E658-DF56-4706-A438-26BD445CCCC5}" type="presOf" srcId="{91F82DA3-74F6-47D2-BA3A-50DE1EB89C55}" destId="{2B9DD511-B3D5-4B52-AB61-6360D9A28D0F}" srcOrd="0" destOrd="0" presId="urn:microsoft.com/office/officeart/2005/8/layout/default"/>
    <dgm:cxn modelId="{E137C494-8C5D-49F0-96A9-64D25A05459B}" type="presOf" srcId="{F456E57A-69C3-43FD-956B-4A97013E9A51}" destId="{646F4EE0-848C-4100-91A6-AEC40DF9E894}" srcOrd="0" destOrd="0" presId="urn:microsoft.com/office/officeart/2005/8/layout/default"/>
    <dgm:cxn modelId="{9C16539D-2696-4933-A7BD-CE847EE14194}" type="presOf" srcId="{D4DB6FFD-E31A-40FF-A289-4FF2D5C3F027}" destId="{16F3C176-E179-4DC1-B9DF-6A47D44AC076}" srcOrd="0" destOrd="0" presId="urn:microsoft.com/office/officeart/2005/8/layout/default"/>
    <dgm:cxn modelId="{4B37F0CC-E766-49DA-9A7A-EF4F1E5C5F4C}" srcId="{63E73B1D-A932-4B3D-9BE2-952EC6262846}" destId="{F456E57A-69C3-43FD-956B-4A97013E9A51}" srcOrd="6" destOrd="0" parTransId="{CF6682DD-AE5D-4F50-AE21-C8D5E19FA633}" sibTransId="{2930CA9C-1BBE-439D-8C29-43B7E1DC5C15}"/>
    <dgm:cxn modelId="{DAAAB8D2-22F3-4933-869A-38905A95E6AE}" type="presOf" srcId="{63E73B1D-A932-4B3D-9BE2-952EC6262846}" destId="{47795BC4-B685-4F9F-BEC1-E80901D0D33A}" srcOrd="0" destOrd="0" presId="urn:microsoft.com/office/officeart/2005/8/layout/default"/>
    <dgm:cxn modelId="{A4F6ADE2-A0BE-4561-85EA-9C6165AC4061}" srcId="{63E73B1D-A932-4B3D-9BE2-952EC6262846}" destId="{76312B5B-339A-49CD-B9B3-1ED0BEE6C69C}" srcOrd="3" destOrd="0" parTransId="{3CC3E64B-ACC9-4533-8A6A-DEA217F90812}" sibTransId="{9D74A3D3-3F5C-4D33-A894-9FF0AE1B2E13}"/>
    <dgm:cxn modelId="{B8DCFC69-5C68-4C97-8E11-26D0949490DC}" type="presParOf" srcId="{47795BC4-B685-4F9F-BEC1-E80901D0D33A}" destId="{1AEBC219-96C9-4891-8A73-DA80A2D68F95}" srcOrd="0" destOrd="0" presId="urn:microsoft.com/office/officeart/2005/8/layout/default"/>
    <dgm:cxn modelId="{63BA99F1-5619-4E3F-9275-B97DCBC478E2}" type="presParOf" srcId="{47795BC4-B685-4F9F-BEC1-E80901D0D33A}" destId="{1D0F6F5B-893C-40E1-BFBD-4ACD4DC3508F}" srcOrd="1" destOrd="0" presId="urn:microsoft.com/office/officeart/2005/8/layout/default"/>
    <dgm:cxn modelId="{8FD42E44-1604-43CC-BC49-45CC9216B0A9}" type="presParOf" srcId="{47795BC4-B685-4F9F-BEC1-E80901D0D33A}" destId="{2B9DD511-B3D5-4B52-AB61-6360D9A28D0F}" srcOrd="2" destOrd="0" presId="urn:microsoft.com/office/officeart/2005/8/layout/default"/>
    <dgm:cxn modelId="{47407B47-D746-4FD2-BAEF-EAE3E73229BE}" type="presParOf" srcId="{47795BC4-B685-4F9F-BEC1-E80901D0D33A}" destId="{8F4C26C6-0925-4E8E-90E9-E210BCB38C27}" srcOrd="3" destOrd="0" presId="urn:microsoft.com/office/officeart/2005/8/layout/default"/>
    <dgm:cxn modelId="{B44A23B6-8FC4-4E97-8488-C6B63B489601}" type="presParOf" srcId="{47795BC4-B685-4F9F-BEC1-E80901D0D33A}" destId="{FC5F9E50-2B14-4625-AD70-9A22F281C3A5}" srcOrd="4" destOrd="0" presId="urn:microsoft.com/office/officeart/2005/8/layout/default"/>
    <dgm:cxn modelId="{8A146B72-09FC-45CC-9FC1-8DED3E5332E4}" type="presParOf" srcId="{47795BC4-B685-4F9F-BEC1-E80901D0D33A}" destId="{1EA32E21-0F4D-40E8-A847-AA018D0624CF}" srcOrd="5" destOrd="0" presId="urn:microsoft.com/office/officeart/2005/8/layout/default"/>
    <dgm:cxn modelId="{775E844F-2B3D-4295-8D2C-7F1506C7093F}" type="presParOf" srcId="{47795BC4-B685-4F9F-BEC1-E80901D0D33A}" destId="{2031FD5C-95FE-40F0-981D-FD4E5E3489E3}" srcOrd="6" destOrd="0" presId="urn:microsoft.com/office/officeart/2005/8/layout/default"/>
    <dgm:cxn modelId="{0D446D10-54C7-414C-B575-8698A4BEF2BA}" type="presParOf" srcId="{47795BC4-B685-4F9F-BEC1-E80901D0D33A}" destId="{A08C62DF-8BF4-4AB5-8843-12D3CD32C745}" srcOrd="7" destOrd="0" presId="urn:microsoft.com/office/officeart/2005/8/layout/default"/>
    <dgm:cxn modelId="{9618DD35-20A3-49FD-BAF4-017AF65DC452}" type="presParOf" srcId="{47795BC4-B685-4F9F-BEC1-E80901D0D33A}" destId="{D11EC1D0-3D82-427B-B8DC-DB0748FD4C98}" srcOrd="8" destOrd="0" presId="urn:microsoft.com/office/officeart/2005/8/layout/default"/>
    <dgm:cxn modelId="{D309AA23-88F6-4C86-BC0B-E98A35F6528B}" type="presParOf" srcId="{47795BC4-B685-4F9F-BEC1-E80901D0D33A}" destId="{0ED20785-B9AA-409E-8434-E1F06C5D7CF7}" srcOrd="9" destOrd="0" presId="urn:microsoft.com/office/officeart/2005/8/layout/default"/>
    <dgm:cxn modelId="{7D1B1983-92C8-4D7F-B510-6B4B10CCBC19}" type="presParOf" srcId="{47795BC4-B685-4F9F-BEC1-E80901D0D33A}" destId="{16F3C176-E179-4DC1-B9DF-6A47D44AC076}" srcOrd="10" destOrd="0" presId="urn:microsoft.com/office/officeart/2005/8/layout/default"/>
    <dgm:cxn modelId="{2C8C7F39-E5D9-4C8F-8EA5-7A76DBE01174}" type="presParOf" srcId="{47795BC4-B685-4F9F-BEC1-E80901D0D33A}" destId="{7B73C5F2-D3F3-452C-9C95-951653DF2718}" srcOrd="11" destOrd="0" presId="urn:microsoft.com/office/officeart/2005/8/layout/default"/>
    <dgm:cxn modelId="{15ED0387-161B-419E-94B0-847685E5A003}" type="presParOf" srcId="{47795BC4-B685-4F9F-BEC1-E80901D0D33A}" destId="{646F4EE0-848C-4100-91A6-AEC40DF9E894}"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EBC219-96C9-4891-8A73-DA80A2D68F95}">
      <dsp:nvSpPr>
        <dsp:cNvPr id="0" name=""/>
        <dsp:cNvSpPr/>
      </dsp:nvSpPr>
      <dsp:spPr>
        <a:xfrm>
          <a:off x="468272" y="3745"/>
          <a:ext cx="2171923" cy="130315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Local Permitting Requirements</a:t>
          </a:r>
        </a:p>
      </dsp:txBody>
      <dsp:txXfrm>
        <a:off x="468272" y="3745"/>
        <a:ext cx="2171923" cy="1303153"/>
      </dsp:txXfrm>
    </dsp:sp>
    <dsp:sp modelId="{2B9DD511-B3D5-4B52-AB61-6360D9A28D0F}">
      <dsp:nvSpPr>
        <dsp:cNvPr id="0" name=""/>
        <dsp:cNvSpPr/>
      </dsp:nvSpPr>
      <dsp:spPr>
        <a:xfrm>
          <a:off x="2857388" y="3745"/>
          <a:ext cx="2171923" cy="1303153"/>
        </a:xfrm>
        <a:prstGeom prst="rect">
          <a:avLst/>
        </a:prstGeom>
        <a:solidFill>
          <a:schemeClr val="accent2">
            <a:hueOff val="780253"/>
            <a:satOff val="-973"/>
            <a:lumOff val="2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Municipality of Anchorage</a:t>
          </a:r>
        </a:p>
      </dsp:txBody>
      <dsp:txXfrm>
        <a:off x="2857388" y="3745"/>
        <a:ext cx="2171923" cy="1303153"/>
      </dsp:txXfrm>
    </dsp:sp>
    <dsp:sp modelId="{FC5F9E50-2B14-4625-AD70-9A22F281C3A5}">
      <dsp:nvSpPr>
        <dsp:cNvPr id="0" name=""/>
        <dsp:cNvSpPr/>
      </dsp:nvSpPr>
      <dsp:spPr>
        <a:xfrm>
          <a:off x="5246503" y="3745"/>
          <a:ext cx="2171923" cy="1303153"/>
        </a:xfrm>
        <a:prstGeom prst="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Fairbanks North Star Borough</a:t>
          </a:r>
        </a:p>
      </dsp:txBody>
      <dsp:txXfrm>
        <a:off x="5246503" y="3745"/>
        <a:ext cx="2171923" cy="1303153"/>
      </dsp:txXfrm>
    </dsp:sp>
    <dsp:sp modelId="{2031FD5C-95FE-40F0-981D-FD4E5E3489E3}">
      <dsp:nvSpPr>
        <dsp:cNvPr id="0" name=""/>
        <dsp:cNvSpPr/>
      </dsp:nvSpPr>
      <dsp:spPr>
        <a:xfrm>
          <a:off x="468272" y="1524092"/>
          <a:ext cx="2171923" cy="1303153"/>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City of Fairbanks</a:t>
          </a:r>
        </a:p>
      </dsp:txBody>
      <dsp:txXfrm>
        <a:off x="468272" y="1524092"/>
        <a:ext cx="2171923" cy="1303153"/>
      </dsp:txXfrm>
    </dsp:sp>
    <dsp:sp modelId="{D11EC1D0-3D82-427B-B8DC-DB0748FD4C98}">
      <dsp:nvSpPr>
        <dsp:cNvPr id="0" name=""/>
        <dsp:cNvSpPr/>
      </dsp:nvSpPr>
      <dsp:spPr>
        <a:xfrm>
          <a:off x="2857388" y="1524092"/>
          <a:ext cx="2171923" cy="1303153"/>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City of North Pole</a:t>
          </a:r>
        </a:p>
      </dsp:txBody>
      <dsp:txXfrm>
        <a:off x="2857388" y="1524092"/>
        <a:ext cx="2171923" cy="1303153"/>
      </dsp:txXfrm>
    </dsp:sp>
    <dsp:sp modelId="{16F3C176-E179-4DC1-B9DF-6A47D44AC076}">
      <dsp:nvSpPr>
        <dsp:cNvPr id="0" name=""/>
        <dsp:cNvSpPr/>
      </dsp:nvSpPr>
      <dsp:spPr>
        <a:xfrm>
          <a:off x="5246503" y="1524092"/>
          <a:ext cx="2171923" cy="1303153"/>
        </a:xfrm>
        <a:prstGeom prst="rect">
          <a:avLst/>
        </a:prstGeom>
        <a:solidFill>
          <a:schemeClr val="accent2">
            <a:hueOff val="3901266"/>
            <a:satOff val="-4866"/>
            <a:lumOff val="11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a:rPr>
            <a:t>Port  </a:t>
          </a:r>
          <a:r>
            <a:rPr lang="en-US" sz="2600" kern="1200"/>
            <a:t>Authorities</a:t>
          </a:r>
        </a:p>
      </dsp:txBody>
      <dsp:txXfrm>
        <a:off x="5246503" y="1524092"/>
        <a:ext cx="2171923" cy="1303153"/>
      </dsp:txXfrm>
    </dsp:sp>
    <dsp:sp modelId="{646F4EE0-848C-4100-91A6-AEC40DF9E894}">
      <dsp:nvSpPr>
        <dsp:cNvPr id="0" name=""/>
        <dsp:cNvSpPr/>
      </dsp:nvSpPr>
      <dsp:spPr>
        <a:xfrm>
          <a:off x="2857388" y="3044438"/>
          <a:ext cx="2171923" cy="1303153"/>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DOT&amp;PF</a:t>
          </a:r>
        </a:p>
      </dsp:txBody>
      <dsp:txXfrm>
        <a:off x="2857388" y="3044438"/>
        <a:ext cx="2171923" cy="13031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062851-645B-4CFF-B864-4F32EE62B3E4}" type="datetimeFigureOut">
              <a:rPr lang="en-US" smtClean="0"/>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7ED63D-D60A-47F4-9930-62B6CF6AF28A}" type="slidenum">
              <a:rPr lang="en-US" smtClean="0"/>
              <a:t>‹#›</a:t>
            </a:fld>
            <a:endParaRPr lang="en-US"/>
          </a:p>
        </p:txBody>
      </p:sp>
    </p:spTree>
    <p:extLst>
      <p:ext uri="{BB962C8B-B14F-4D97-AF65-F5344CB8AC3E}">
        <p14:creationId xmlns:p14="http://schemas.microsoft.com/office/powerpoint/2010/main" val="467228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Swimmable, drinkable, fishable. The goals are protecting and restoring.</a:t>
            </a:r>
          </a:p>
        </p:txBody>
      </p:sp>
      <p:sp>
        <p:nvSpPr>
          <p:cNvPr id="4" name="Slide Number Placeholder 3"/>
          <p:cNvSpPr>
            <a:spLocks noGrp="1"/>
          </p:cNvSpPr>
          <p:nvPr>
            <p:ph type="sldNum" sz="quarter" idx="10"/>
          </p:nvPr>
        </p:nvSpPr>
        <p:spPr/>
        <p:txBody>
          <a:bodyPr/>
          <a:lstStyle/>
          <a:p>
            <a:fld id="{6A7ED63D-D60A-47F4-9930-62B6CF6AF28A}" type="slidenum">
              <a:rPr lang="en-US" smtClean="0"/>
              <a:t>2</a:t>
            </a:fld>
            <a:endParaRPr lang="en-US"/>
          </a:p>
        </p:txBody>
      </p:sp>
    </p:spTree>
    <p:extLst>
      <p:ext uri="{BB962C8B-B14F-4D97-AF65-F5344CB8AC3E}">
        <p14:creationId xmlns:p14="http://schemas.microsoft.com/office/powerpoint/2010/main" val="1860557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EPA always has authority, Implementing</a:t>
            </a:r>
            <a:r>
              <a:rPr lang="en-US" baseline="0" dirty="0"/>
              <a:t> t</a:t>
            </a:r>
            <a:r>
              <a:rPr lang="en-US" dirty="0"/>
              <a:t>he NPDES program is a very difficult order. Eliminating pollutants nationally in our</a:t>
            </a:r>
            <a:r>
              <a:rPr lang="en-US" baseline="0" dirty="0"/>
              <a:t> discharge, Or APDES: eliminating pollutants in Alaska's discharges.</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t>5</a:t>
            </a:fld>
            <a:endParaRPr lang="en-US"/>
          </a:p>
        </p:txBody>
      </p:sp>
    </p:spTree>
    <p:extLst>
      <p:ext uri="{BB962C8B-B14F-4D97-AF65-F5344CB8AC3E}">
        <p14:creationId xmlns:p14="http://schemas.microsoft.com/office/powerpoint/2010/main" val="1241265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possible to sheet flow only to uplands but this is very rare.</a:t>
            </a:r>
            <a:r>
              <a:rPr lang="en-US" baseline="0" dirty="0"/>
              <a:t> A site investigation must be performed and documented to verify. No drainage to a ditch, channel, concentrated flow to a stream, lake, pond or wetland.</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t>11</a:t>
            </a:fld>
            <a:endParaRPr lang="en-US" dirty="0"/>
          </a:p>
        </p:txBody>
      </p:sp>
    </p:spTree>
    <p:extLst>
      <p:ext uri="{BB962C8B-B14F-4D97-AF65-F5344CB8AC3E}">
        <p14:creationId xmlns:p14="http://schemas.microsoft.com/office/powerpoint/2010/main" val="2531594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curb and gutter can connect directly to waters of the US, even</a:t>
            </a:r>
            <a:r>
              <a:rPr lang="en-US" baseline="0" dirty="0"/>
              <a:t> if via a storm manhole and pipe.</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t>12</a:t>
            </a:fld>
            <a:endParaRPr lang="en-US"/>
          </a:p>
        </p:txBody>
      </p:sp>
    </p:spTree>
    <p:extLst>
      <p:ext uri="{BB962C8B-B14F-4D97-AF65-F5344CB8AC3E}">
        <p14:creationId xmlns:p14="http://schemas.microsoft.com/office/powerpoint/2010/main" val="981616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maintenance is not annual then</a:t>
            </a:r>
            <a:r>
              <a:rPr lang="en-US" baseline="0" dirty="0"/>
              <a:t> there should be a written standard Operating Procedure that demonstrates that it truly is “routine”.</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t>13</a:t>
            </a:fld>
            <a:endParaRPr lang="en-US"/>
          </a:p>
        </p:txBody>
      </p:sp>
    </p:spTree>
    <p:extLst>
      <p:ext uri="{BB962C8B-B14F-4D97-AF65-F5344CB8AC3E}">
        <p14:creationId xmlns:p14="http://schemas.microsoft.com/office/powerpoint/2010/main" val="89680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15</a:t>
            </a:fld>
            <a:endParaRPr lang="en-US"/>
          </a:p>
        </p:txBody>
      </p:sp>
    </p:spTree>
    <p:extLst>
      <p:ext uri="{BB962C8B-B14F-4D97-AF65-F5344CB8AC3E}">
        <p14:creationId xmlns:p14="http://schemas.microsoft.com/office/powerpoint/2010/main" val="64886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16</a:t>
            </a:fld>
            <a:endParaRPr lang="en-US"/>
          </a:p>
        </p:txBody>
      </p:sp>
    </p:spTree>
    <p:extLst>
      <p:ext uri="{BB962C8B-B14F-4D97-AF65-F5344CB8AC3E}">
        <p14:creationId xmlns:p14="http://schemas.microsoft.com/office/powerpoint/2010/main" val="1097116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17</a:t>
            </a:fld>
            <a:endParaRPr lang="en-US"/>
          </a:p>
        </p:txBody>
      </p:sp>
    </p:spTree>
    <p:extLst>
      <p:ext uri="{BB962C8B-B14F-4D97-AF65-F5344CB8AC3E}">
        <p14:creationId xmlns:p14="http://schemas.microsoft.com/office/powerpoint/2010/main" val="2363482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18AA3-FB19-43D1-AD26-70B9616A137C}" type="slidenum">
              <a:rPr lang="en-US" smtClean="0"/>
              <a:pPr/>
              <a:t>28</a:t>
            </a:fld>
            <a:endParaRPr lang="en-US"/>
          </a:p>
        </p:txBody>
      </p:sp>
    </p:spTree>
    <p:extLst>
      <p:ext uri="{BB962C8B-B14F-4D97-AF65-F5344CB8AC3E}">
        <p14:creationId xmlns:p14="http://schemas.microsoft.com/office/powerpoint/2010/main" val="1750858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NOI Postings are frequently out of date and do not correctly identify the current</a:t>
            </a:r>
            <a:r>
              <a:rPr lang="en-US" baseline="0" dirty="0"/>
              <a:t> personnel. </a:t>
            </a:r>
            <a:r>
              <a:rPr lang="en-US" dirty="0"/>
              <a:t>This is a SWPPP posting where the</a:t>
            </a:r>
            <a:r>
              <a:rPr lang="en-US" baseline="0" dirty="0"/>
              <a:t> documents have blown away, note the thumbtacks without paperwork. The paper on the board are the corps placards.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D63D-D60A-47F4-9930-62B6CF6AF28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0979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NOI Postings are frequently out of date and do not correctly identify the current</a:t>
            </a:r>
            <a:r>
              <a:rPr lang="en-US" baseline="0" dirty="0"/>
              <a:t> personnel. </a:t>
            </a:r>
            <a:r>
              <a:rPr lang="en-US" dirty="0"/>
              <a:t>This is a SWPPP posting where the</a:t>
            </a:r>
            <a:r>
              <a:rPr lang="en-US" baseline="0" dirty="0"/>
              <a:t> documents have blown away, note the thumbtacks without paperwork. The paper on the board are the corps placards.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D63D-D60A-47F4-9930-62B6CF6AF28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0979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important as it is to get permit coverage make sure you terminate when the time comes. Plan for the eventual termination.</a:t>
            </a:r>
          </a:p>
        </p:txBody>
      </p:sp>
      <p:sp>
        <p:nvSpPr>
          <p:cNvPr id="4" name="Slide Number Placeholder 3"/>
          <p:cNvSpPr>
            <a:spLocks noGrp="1"/>
          </p:cNvSpPr>
          <p:nvPr>
            <p:ph type="sldNum" sz="quarter" idx="10"/>
          </p:nvPr>
        </p:nvSpPr>
        <p:spPr/>
        <p:txBody>
          <a:bodyPr/>
          <a:lstStyle/>
          <a:p>
            <a:fld id="{6A7ED63D-D60A-47F4-9930-62B6CF6AF28A}" type="slidenum">
              <a:rPr lang="en-US" smtClean="0"/>
              <a:t>42</a:t>
            </a:fld>
            <a:endParaRPr lang="en-US"/>
          </a:p>
        </p:txBody>
      </p:sp>
    </p:spTree>
    <p:extLst>
      <p:ext uri="{BB962C8B-B14F-4D97-AF65-F5344CB8AC3E}">
        <p14:creationId xmlns:p14="http://schemas.microsoft.com/office/powerpoint/2010/main" val="750576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a:t>
            </a:r>
            <a:r>
              <a:rPr lang="en-US" baseline="0" dirty="0"/>
              <a:t> the municipality operates a storm sewer that conveys flow to waters of the US. The storm sewer operator must have a permit for the discharge and abide by the permits conditions. Note that the North Star borough is only partially covered. The road system drives the areas that are covered.</a:t>
            </a:r>
          </a:p>
          <a:p>
            <a:r>
              <a:rPr lang="en-US" baseline="0" dirty="0"/>
              <a:t>Juneau has a combined storm and sanitary system and is not a separate storm system. </a:t>
            </a:r>
            <a:r>
              <a:rPr lang="en-US" sz="1200" kern="1200" dirty="0">
                <a:solidFill>
                  <a:schemeClr val="tx1"/>
                </a:solidFill>
                <a:effectLst/>
                <a:latin typeface="+mn-lt"/>
                <a:ea typeface="+mn-ea"/>
                <a:cs typeface="+mn-cs"/>
              </a:rPr>
              <a:t>The North Star Borough MS4 is for the Road Service Areas only (it’s not the road system that drives it, but the method of funding road maintenance).  Here’s some text from the NSB web page: </a:t>
            </a:r>
          </a:p>
          <a:p>
            <a:r>
              <a:rPr lang="en-US" sz="1200" kern="1200" dirty="0">
                <a:solidFill>
                  <a:schemeClr val="tx1"/>
                </a:solidFill>
                <a:effectLst/>
                <a:latin typeface="+mn-lt"/>
                <a:ea typeface="+mn-ea"/>
                <a:cs typeface="+mn-cs"/>
              </a:rPr>
              <a:t>The Fairbanks North Star Borough does not have area-wide powers for road construction or maintenance, fire or police protection, water and sewer services, or other local services. A service area is a taxing jurisdiction of the Borough established at the request of the voters within a geographical area to provide certain of these services within their specific area.</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t>44</a:t>
            </a:fld>
            <a:endParaRPr lang="en-US"/>
          </a:p>
        </p:txBody>
      </p:sp>
    </p:spTree>
    <p:extLst>
      <p:ext uri="{BB962C8B-B14F-4D97-AF65-F5344CB8AC3E}">
        <p14:creationId xmlns:p14="http://schemas.microsoft.com/office/powerpoint/2010/main" val="2165898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Fairbanks</a:t>
            </a:r>
          </a:p>
        </p:txBody>
      </p:sp>
      <p:sp>
        <p:nvSpPr>
          <p:cNvPr id="4" name="Slide Number Placeholder 3"/>
          <p:cNvSpPr>
            <a:spLocks noGrp="1"/>
          </p:cNvSpPr>
          <p:nvPr>
            <p:ph type="sldNum" sz="quarter" idx="10"/>
          </p:nvPr>
        </p:nvSpPr>
        <p:spPr/>
        <p:txBody>
          <a:bodyPr/>
          <a:lstStyle/>
          <a:p>
            <a:fld id="{6A7ED63D-D60A-47F4-9930-62B6CF6AF28A}" type="slidenum">
              <a:rPr lang="en-US" smtClean="0"/>
              <a:t>45</a:t>
            </a:fld>
            <a:endParaRPr lang="en-US"/>
          </a:p>
        </p:txBody>
      </p:sp>
    </p:spTree>
    <p:extLst>
      <p:ext uri="{BB962C8B-B14F-4D97-AF65-F5344CB8AC3E}">
        <p14:creationId xmlns:p14="http://schemas.microsoft.com/office/powerpoint/2010/main" val="3950204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road service areas</a:t>
            </a:r>
          </a:p>
        </p:txBody>
      </p:sp>
      <p:sp>
        <p:nvSpPr>
          <p:cNvPr id="4" name="Slide Number Placeholder 3"/>
          <p:cNvSpPr>
            <a:spLocks noGrp="1"/>
          </p:cNvSpPr>
          <p:nvPr>
            <p:ph type="sldNum" sz="quarter" idx="10"/>
          </p:nvPr>
        </p:nvSpPr>
        <p:spPr/>
        <p:txBody>
          <a:bodyPr/>
          <a:lstStyle/>
          <a:p>
            <a:fld id="{6A7ED63D-D60A-47F4-9930-62B6CF6AF28A}" type="slidenum">
              <a:rPr lang="en-US" smtClean="0"/>
              <a:t>47</a:t>
            </a:fld>
            <a:endParaRPr lang="en-US"/>
          </a:p>
        </p:txBody>
      </p:sp>
    </p:spTree>
    <p:extLst>
      <p:ext uri="{BB962C8B-B14F-4D97-AF65-F5344CB8AC3E}">
        <p14:creationId xmlns:p14="http://schemas.microsoft.com/office/powerpoint/2010/main" val="4173592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Multi-Sector General Permit (MSGP) for industrial storm water covers</a:t>
            </a:r>
            <a:r>
              <a:rPr lang="en-US" baseline="0" dirty="0"/>
              <a:t> 29 industrial sectors. All the facilities covered by the permit have to develop a SWPPP to address storm water management. For 26 of these sectors the MSGP addresses storm water management after the facility is constructed. For three of the sectors – metal mining, coal mining, and sand and gravel mining – the MSGP includes requirements for a SWPPP and inspections during exploration and construction activities as well as active and inactive mining. For additional information see ADEC’s webpage on the MSGP.</a:t>
            </a:r>
            <a:endParaRPr lang="en-US" dirty="0"/>
          </a:p>
        </p:txBody>
      </p:sp>
      <p:sp>
        <p:nvSpPr>
          <p:cNvPr id="4" name="Slide Number Placeholder 3"/>
          <p:cNvSpPr>
            <a:spLocks noGrp="1"/>
          </p:cNvSpPr>
          <p:nvPr>
            <p:ph type="sldNum" sz="quarter" idx="10"/>
          </p:nvPr>
        </p:nvSpPr>
        <p:spPr/>
        <p:txBody>
          <a:bodyPr/>
          <a:lstStyle/>
          <a:p>
            <a:fld id="{20EA28F8-C29D-4788-AC83-8594093EC55B}"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3366429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the Construction General Permit (CGP) </a:t>
            </a:r>
            <a:r>
              <a:rPr lang="en-US" baseline="0" dirty="0"/>
              <a:t>material sites are considered support activities. </a:t>
            </a:r>
            <a:r>
              <a:rPr lang="en-US" dirty="0"/>
              <a:t>How a material site is developed, managed, and used will determine</a:t>
            </a:r>
            <a:r>
              <a:rPr lang="en-US" baseline="0" dirty="0"/>
              <a:t> whether the m</a:t>
            </a:r>
            <a:r>
              <a:rPr lang="en-US" dirty="0"/>
              <a:t>aterial site is regulated</a:t>
            </a:r>
            <a:r>
              <a:rPr lang="en-US" baseline="0" dirty="0"/>
              <a:t> by either the CGP or the Multi-Sector General Permit (MSGP). A material site can not be permitted by both permits at the same time. Part 1.4.2.3 of the CGP  explains that 1) the material site must be directly related to the construction site  required to have permit coverage, 2) the material site is not a commercial operation serving multiple unrelated construction projects by different permittees, 3) the material site does not operate beyond the completion of the construction activity at the project that supports it, and 4) appropriate control measures are identified in the project SWPPP. (There are some exceptions for projects off the road system – see definition for “support activities” in Appendix C of the CGP.)</a:t>
            </a:r>
          </a:p>
          <a:p>
            <a:endParaRPr lang="en-US" baseline="0" dirty="0"/>
          </a:p>
          <a:p>
            <a:r>
              <a:rPr lang="en-US" baseline="0" dirty="0"/>
              <a:t>Sector J of the MSGP explains Sand and Gravel operations from exploration through, construction, active mining, inactive mining and restoration.  For example, a commercial material site that sells material for multiple CGP Projects would have MSGP coverage. For example, a material site on DNR land leased by DOT and used for multiple projects would need MSGP coverage. For example, a material site  in a community that is used for multiple projects.</a:t>
            </a:r>
            <a:endParaRPr lang="en-US" dirty="0"/>
          </a:p>
        </p:txBody>
      </p:sp>
      <p:sp>
        <p:nvSpPr>
          <p:cNvPr id="4" name="Slide Number Placeholder 3"/>
          <p:cNvSpPr>
            <a:spLocks noGrp="1"/>
          </p:cNvSpPr>
          <p:nvPr>
            <p:ph type="sldNum" sz="quarter" idx="10"/>
          </p:nvPr>
        </p:nvSpPr>
        <p:spPr/>
        <p:txBody>
          <a:bodyPr/>
          <a:lstStyle/>
          <a:p>
            <a:fld id="{20EA28F8-C29D-4788-AC83-8594093EC55B}"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4238255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EPA is required by court order to make rules regarding discharge that are technologically feasible. While</a:t>
            </a:r>
            <a:r>
              <a:rPr lang="en-US" baseline="0" dirty="0"/>
              <a:t> this had been expected to include the ELG this will probably not happen as the data used for the ELG has been contested. MS4’s are likely to expand their coverage area and expand the required use of post-construction BMP’s for storm water runoff treatment. </a:t>
            </a:r>
            <a:endParaRPr lang="en-US" dirty="0"/>
          </a:p>
        </p:txBody>
      </p:sp>
      <p:sp>
        <p:nvSpPr>
          <p:cNvPr id="4" name="Slide Number Placeholder 3"/>
          <p:cNvSpPr>
            <a:spLocks noGrp="1"/>
          </p:cNvSpPr>
          <p:nvPr>
            <p:ph type="sldNum" sz="quarter" idx="10"/>
          </p:nvPr>
        </p:nvSpPr>
        <p:spPr/>
        <p:txBody>
          <a:bodyPr/>
          <a:lstStyle/>
          <a:p>
            <a:fld id="{6A7ED63D-D60A-47F4-9930-62B6CF6AF28A}" type="slidenum">
              <a:rPr lang="en-US" smtClean="0"/>
              <a:t>52</a:t>
            </a:fld>
            <a:endParaRPr lang="en-US"/>
          </a:p>
        </p:txBody>
      </p:sp>
    </p:spTree>
    <p:extLst>
      <p:ext uri="{BB962C8B-B14F-4D97-AF65-F5344CB8AC3E}">
        <p14:creationId xmlns:p14="http://schemas.microsoft.com/office/powerpoint/2010/main" val="210491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each section we will allow time for questions</a:t>
            </a:r>
          </a:p>
        </p:txBody>
      </p:sp>
      <p:sp>
        <p:nvSpPr>
          <p:cNvPr id="4" name="Slide Number Placeholder 3"/>
          <p:cNvSpPr>
            <a:spLocks noGrp="1"/>
          </p:cNvSpPr>
          <p:nvPr>
            <p:ph type="sldNum" sz="quarter" idx="10"/>
          </p:nvPr>
        </p:nvSpPr>
        <p:spPr/>
        <p:txBody>
          <a:bodyPr/>
          <a:lstStyle/>
          <a:p>
            <a:fld id="{6A7ED63D-D60A-47F4-9930-62B6CF6AF28A}" type="slidenum">
              <a:rPr lang="en-US" smtClean="0"/>
              <a:t>53</a:t>
            </a:fld>
            <a:endParaRPr lang="en-US"/>
          </a:p>
        </p:txBody>
      </p:sp>
    </p:spTree>
    <p:extLst>
      <p:ext uri="{BB962C8B-B14F-4D97-AF65-F5344CB8AC3E}">
        <p14:creationId xmlns:p14="http://schemas.microsoft.com/office/powerpoint/2010/main" val="1189275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7945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8479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0062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96577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1427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41824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4294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2049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92282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82822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6174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744BE9-014D-4845-A259-4D0C06631363}" type="slidenum">
              <a:rPr lang="en-US"/>
              <a:pPr>
                <a:defRPr/>
              </a:pPr>
              <a:t>‹#›</a:t>
            </a:fld>
            <a:endParaRPr lang="en-US"/>
          </a:p>
        </p:txBody>
      </p:sp>
    </p:spTree>
    <p:extLst>
      <p:ext uri="{BB962C8B-B14F-4D97-AF65-F5344CB8AC3E}">
        <p14:creationId xmlns:p14="http://schemas.microsoft.com/office/powerpoint/2010/main" val="13253102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034BF80-0548-47B3-8174-43F2DF22F96B}" type="slidenum">
              <a:rPr lang="en-US"/>
              <a:pPr>
                <a:defRPr/>
              </a:pPr>
              <a:t>‹#›</a:t>
            </a:fld>
            <a:endParaRPr lang="en-US"/>
          </a:p>
        </p:txBody>
      </p:sp>
    </p:spTree>
    <p:extLst>
      <p:ext uri="{BB962C8B-B14F-4D97-AF65-F5344CB8AC3E}">
        <p14:creationId xmlns:p14="http://schemas.microsoft.com/office/powerpoint/2010/main" val="519093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612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7098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5932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9498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92043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42809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97423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35855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06647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94656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57812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C3A136-2F2B-4B51-BE8D-7D0046B7C1CD}"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27587418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C3A136-2F2B-4B51-BE8D-7D0046B7C1CD}"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1355491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C3A136-2F2B-4B51-BE8D-7D0046B7C1CD}"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15087299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C3A136-2F2B-4B51-BE8D-7D0046B7C1CD}" type="datetimeFigureOut">
              <a:rPr lang="en-US" smtClean="0"/>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27398089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C3A136-2F2B-4B51-BE8D-7D0046B7C1CD}" type="datetimeFigureOut">
              <a:rPr lang="en-US" smtClean="0"/>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2343829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C3A136-2F2B-4B51-BE8D-7D0046B7C1CD}" type="datetimeFigureOut">
              <a:rPr lang="en-US" smtClean="0"/>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5990688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C3A136-2F2B-4B51-BE8D-7D0046B7C1CD}" type="datetimeFigureOut">
              <a:rPr lang="en-US" smtClean="0"/>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10826343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C3A136-2F2B-4B51-BE8D-7D0046B7C1CD}" type="datetimeFigureOut">
              <a:rPr lang="en-US" smtClean="0"/>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6635186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C3A136-2F2B-4B51-BE8D-7D0046B7C1CD}" type="datetimeFigureOut">
              <a:rPr lang="en-US" smtClean="0"/>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29458391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C3A136-2F2B-4B51-BE8D-7D0046B7C1CD}"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5178783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C3A136-2F2B-4B51-BE8D-7D0046B7C1CD}"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ED209-F716-454B-B18D-C43AC8448C33}" type="slidenum">
              <a:rPr lang="en-US" smtClean="0"/>
              <a:t>‹#›</a:t>
            </a:fld>
            <a:endParaRPr lang="en-US"/>
          </a:p>
        </p:txBody>
      </p:sp>
    </p:spTree>
    <p:extLst>
      <p:ext uri="{BB962C8B-B14F-4D97-AF65-F5344CB8AC3E}">
        <p14:creationId xmlns:p14="http://schemas.microsoft.com/office/powerpoint/2010/main" val="16819553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744BE9-014D-4845-A259-4D0C06631363}" type="slidenum">
              <a:rPr lang="en-US"/>
              <a:pPr>
                <a:defRPr/>
              </a:pPr>
              <a:t>‹#›</a:t>
            </a:fld>
            <a:endParaRPr lang="en-US"/>
          </a:p>
        </p:txBody>
      </p:sp>
    </p:spTree>
    <p:extLst>
      <p:ext uri="{BB962C8B-B14F-4D97-AF65-F5344CB8AC3E}">
        <p14:creationId xmlns:p14="http://schemas.microsoft.com/office/powerpoint/2010/main" val="159274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28979407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45C60-7C80-45EE-B3A2-0064C65E1B8E}" type="datetimeFigureOut">
              <a:rPr lang="en-US" smtClean="0">
                <a:solidFill>
                  <a:prstClr val="black">
                    <a:tint val="75000"/>
                  </a:prstClr>
                </a:solidFill>
              </a:rPr>
              <a:pPr/>
              <a:t>7/13/2026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79852F-090F-43C2-AE77-690A039CB3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22080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C3A136-2F2B-4B51-BE8D-7D0046B7C1CD}" type="datetimeFigureOut">
              <a:rPr lang="en-US" smtClean="0"/>
              <a:t>7/13/2026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ED209-F716-454B-B18D-C43AC8448C33}" type="slidenum">
              <a:rPr lang="en-US" smtClean="0"/>
              <a:t>‹#›</a:t>
            </a:fld>
            <a:endParaRPr lang="en-US"/>
          </a:p>
        </p:txBody>
      </p:sp>
    </p:spTree>
    <p:extLst>
      <p:ext uri="{BB962C8B-B14F-4D97-AF65-F5344CB8AC3E}">
        <p14:creationId xmlns:p14="http://schemas.microsoft.com/office/powerpoint/2010/main" val="53341609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url?sa=i&amp;rct=j&amp;q=clean%20water%20act&amp;source=images&amp;cd=&amp;docid=J6CK0CC44shuAM&amp;tbnid=ImRUbTuVUxMfjM:&amp;ved=0CAUQjRw&amp;url=http://potomacriverkeeper.org/CWA40Discussion&amp;ei=lk4BUt_kBeWXiQK3xoHAAQ&amp;psig=AFQjCNHcpJD722Gucz05TpOdcrMGWZjsZQ&amp;ust=1375903172190413"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www.epa.gov/cgi-bin/epalink?target=http://www.epa.gov/&amp;logname=epahome&amp;referrer=seal"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8.png"/><Relationship Id="rId2" Type="http://schemas.openxmlformats.org/officeDocument/2006/relationships/image" Target="../media/image9.gif"/><Relationship Id="rId1" Type="http://schemas.openxmlformats.org/officeDocument/2006/relationships/slideLayout" Target="../slideLayouts/slideLayout7.xml"/><Relationship Id="rId6" Type="http://schemas.openxmlformats.org/officeDocument/2006/relationships/hyperlink" Target="http://www.epa.gov/cgi-bin/epalink?target=http://www.epa.gov/&amp;logname=epahome&amp;referrer=seal" TargetMode="External"/><Relationship Id="rId5" Type="http://schemas.openxmlformats.org/officeDocument/2006/relationships/image" Target="../media/image12.jpeg"/><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1.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37.xml"/><Relationship Id="rId4" Type="http://schemas.openxmlformats.org/officeDocument/2006/relationships/image" Target="../media/image56.jpeg"/></Relationships>
</file>

<file path=ppt/slides/_rels/slide40.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offVRUuGMYAPtM&amp;tbnid=DUbdLDdUehacKM:&amp;ved=0CAUQjRw&amp;url=http://www.ilankelman.org/traffic.html&amp;ei=pjX3Ufy4EvP7yAGsx4DoDA&amp;bvm=bv.49967636,d.aWc&amp;psig=AFQjCNGUb-V1RkGB1DgzTj0ZZhEV7iLeEA&amp;ust=137524194763049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1.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5.wdp"/></Relationships>
</file>

<file path=ppt/slides/_rels/slide4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jpeg"/><Relationship Id="rId7" Type="http://schemas.openxmlformats.org/officeDocument/2006/relationships/image" Target="../media/image66.jpeg"/><Relationship Id="rId12" Type="http://schemas.openxmlformats.org/officeDocument/2006/relationships/image" Target="../media/image7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upload.wikimedia.org/wikipedia/en/1/1c/Fnsblogo.jpg" TargetMode="External"/><Relationship Id="rId11" Type="http://schemas.openxmlformats.org/officeDocument/2006/relationships/image" Target="../media/image70.jpeg"/><Relationship Id="rId5" Type="http://schemas.openxmlformats.org/officeDocument/2006/relationships/image" Target="../media/image65.png"/><Relationship Id="rId10" Type="http://schemas.openxmlformats.org/officeDocument/2006/relationships/image" Target="../media/image69.png"/><Relationship Id="rId4" Type="http://schemas.openxmlformats.org/officeDocument/2006/relationships/hyperlink" Target="http://www.ci.fairbanks.ak.us/index.php" TargetMode="External"/><Relationship Id="rId9" Type="http://schemas.openxmlformats.org/officeDocument/2006/relationships/image" Target="../media/image68.jpeg"/></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pFmR_eypi8ZTyM&amp;tbnid=GWfGu4FYkPXPcM:&amp;ved=0CAUQjRw&amp;url=http://under30ceo.com/have-a-business-question-enter-to-win-300-to-the-apple-store/&amp;ei=zcVuUqLTKeWtigKO-oHQDA&amp;bvm=bv.55123115,d.cGE&amp;psig=AFQjCNHy5HxOuEXiAe2FiElI1al32BmpjQ&amp;ust=1383077694415665"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Bethal AK\08-25-09 44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85" r="1374" b="2175"/>
          <a:stretch/>
        </p:blipFill>
        <p:spPr bwMode="auto">
          <a:xfrm>
            <a:off x="-228600" y="0"/>
            <a:ext cx="93472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599" y="3124200"/>
            <a:ext cx="6414833" cy="830997"/>
          </a:xfrm>
          <a:prstGeom prst="rect">
            <a:avLst/>
          </a:prstGeom>
          <a:noFill/>
        </p:spPr>
        <p:txBody>
          <a:bodyPr wrap="none" rtlCol="0">
            <a:spAutoFit/>
          </a:bodyPr>
          <a:lstStyle/>
          <a:p>
            <a:r>
              <a:rPr lang="en-US" sz="4800" dirty="0">
                <a:effectLst>
                  <a:outerShdw blurRad="38100" dist="38100" dir="2700000" algn="tl">
                    <a:srgbClr val="000000">
                      <a:alpha val="43137"/>
                    </a:srgbClr>
                  </a:outerShdw>
                </a:effectLst>
              </a:rPr>
              <a:t>Regulations &amp; Permitting</a:t>
            </a:r>
          </a:p>
        </p:txBody>
      </p:sp>
      <p:pic>
        <p:nvPicPr>
          <p:cNvPr id="5" name="Picture 4" descr="AK-CESCL-logo-for-certs-cards"/>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665" r="156" b="-2879"/>
          <a:stretch>
            <a:fillRect/>
          </a:stretch>
        </p:blipFill>
        <p:spPr bwMode="auto">
          <a:xfrm>
            <a:off x="109484" y="152401"/>
            <a:ext cx="5300716" cy="12638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4" name="TextBox 3"/>
          <p:cNvSpPr txBox="1"/>
          <p:nvPr/>
        </p:nvSpPr>
        <p:spPr>
          <a:xfrm>
            <a:off x="4757236" y="4419600"/>
            <a:ext cx="4234364" cy="2308324"/>
          </a:xfrm>
          <a:prstGeom prst="rect">
            <a:avLst/>
          </a:prstGeom>
          <a:noFill/>
        </p:spPr>
        <p:txBody>
          <a:bodyPr wrap="none" rtlCol="0">
            <a:spAutoFit/>
          </a:bodyPr>
          <a:lstStyle/>
          <a:p>
            <a:pPr marL="457200" indent="-457200">
              <a:buFont typeface="Arial" panose="020B0604020202020204" pitchFamily="34" charset="0"/>
              <a:buChar char="•"/>
            </a:pPr>
            <a:r>
              <a:rPr lang="en-US" sz="3600" dirty="0">
                <a:effectLst>
                  <a:outerShdw blurRad="38100" dist="38100" dir="2700000" algn="tl">
                    <a:srgbClr val="000000">
                      <a:alpha val="43137"/>
                    </a:srgbClr>
                  </a:outerShdw>
                </a:effectLst>
              </a:rPr>
              <a:t>EPA – NPDES</a:t>
            </a:r>
          </a:p>
          <a:p>
            <a:pPr marL="457200" indent="-457200">
              <a:buFont typeface="Arial" panose="020B0604020202020204" pitchFamily="34" charset="0"/>
              <a:buChar char="•"/>
            </a:pPr>
            <a:r>
              <a:rPr lang="en-US" sz="3600" dirty="0">
                <a:effectLst>
                  <a:outerShdw blurRad="38100" dist="38100" dir="2700000" algn="tl">
                    <a:srgbClr val="000000">
                      <a:alpha val="43137"/>
                    </a:srgbClr>
                  </a:outerShdw>
                </a:effectLst>
              </a:rPr>
              <a:t>DEC – APDES</a:t>
            </a:r>
          </a:p>
          <a:p>
            <a:pPr marL="457200" indent="-457200">
              <a:buFont typeface="Arial" panose="020B0604020202020204" pitchFamily="34" charset="0"/>
              <a:buChar char="•"/>
            </a:pPr>
            <a:r>
              <a:rPr lang="en-US" sz="3600" dirty="0">
                <a:effectLst>
                  <a:outerShdw blurRad="38100" dist="38100" dir="2700000" algn="tl">
                    <a:srgbClr val="000000">
                      <a:alpha val="43137"/>
                    </a:srgbClr>
                  </a:outerShdw>
                </a:effectLst>
              </a:rPr>
              <a:t>Local requirements</a:t>
            </a:r>
          </a:p>
          <a:p>
            <a:pPr marL="457200" indent="-457200">
              <a:buFont typeface="Arial" panose="020B0604020202020204" pitchFamily="34" charset="0"/>
              <a:buChar char="•"/>
            </a:pPr>
            <a:r>
              <a:rPr lang="en-US" sz="3600" dirty="0">
                <a:effectLst>
                  <a:outerShdw blurRad="38100" dist="38100" dir="2700000" algn="tl">
                    <a:srgbClr val="000000">
                      <a:alpha val="43137"/>
                    </a:srgbClr>
                  </a:outerShdw>
                </a:effectLst>
              </a:rPr>
              <a:t>What's new?</a:t>
            </a:r>
          </a:p>
        </p:txBody>
      </p:sp>
      <p:sp>
        <p:nvSpPr>
          <p:cNvPr id="6" name="TextBox 2"/>
          <p:cNvSpPr txBox="1"/>
          <p:nvPr/>
        </p:nvSpPr>
        <p:spPr>
          <a:xfrm>
            <a:off x="76200" y="6504801"/>
            <a:ext cx="1421604"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September 2022</a:t>
            </a:r>
          </a:p>
        </p:txBody>
      </p:sp>
    </p:spTree>
    <p:extLst>
      <p:ext uri="{BB962C8B-B14F-4D97-AF65-F5344CB8AC3E}">
        <p14:creationId xmlns:p14="http://schemas.microsoft.com/office/powerpoint/2010/main" val="965955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6000" dirty="0"/>
              <a:t>Regulations &amp; Permitting</a:t>
            </a:r>
          </a:p>
        </p:txBody>
      </p:sp>
      <p:sp>
        <p:nvSpPr>
          <p:cNvPr id="4" name="AutoShape 2" descr="data:image/jpeg;base64,/9j/4AAQSkZJRgABAQAAAQABAAD/2wCEAAkGBhQSEBUUEhQUFRUUGBkYGBgWGBcZFhwdHRccGxoWHRocGyceFxwjGhwYIS8gJCkpLC4sIB4xNTI2NSYrLCkBCQoKDgwOGg8PGiwkHyUsLSwvNDE0KTUyNTAsLCw0LDA0NSwpLCwyNCk0LCwqLCopLSwvLCwsLCwsLCwsLCwsLP/AABEIAKYBMAMBIgACEQEDEQH/xAAcAAEAAgMBAQEAAAAAAAAAAAAABgcEBQgBAwL/xABEEAACAQMBBQUDCgQEBQUBAAABAgMABBEhBQYHEjETIkFRYTJxgSNSYnKCkZKhscEUJEKiFjOywhVjc4OkU1STo/BD/8QAGgEBAQEBAQEBAAAAAAAAAAAAAAQDBQIBBv/EADYRAAEDAQYCCAYBBAMAAAAAAAABAgMEERITITFBUfAUMmFxgaGxwRUiM5HR4QUjUqLxQlOC/9oADAMBAAIRAxEAPwC8aUpQClKUApSlAKUpQClKUApSlAKUpQClKUApSlAKUpQClKUApSlAKUpQClKUApSlAKUpQClKUApSlAKUpQClKUApShNAKVCN5eLVpbEpFm4lGmIziMHyaTp107vMR41X21OMF9KT2bRwL4cihmx6s+c+8AVXHRyyZ2Wd5O+pjZkql8UrmW53tvZDlru59yzSIv4VYL+VeW+9d4jArd3WngZpGX8LMVP3VT8NdZ1kMenM4KdN0qhNl8Xb+IjndJ18RIgBx5Bk5fvOan+7nGC1uCEnBtpDp3zmIn/qYHL9oKPDJqeSjlZnZb3GzKmN+SKTyleK2Rkag17UZQKUpQClKZoBSoRvLxZtLYlIs3Eg0xGQIwfJpOnX5oYiq+2pxgvpSezaOBfAIoZviz5z7wBVcdHLJnZZ3k76mNmSqXxSuZbne29kbLXdz7lmkVfwqwX8q8t967xGBW7utPAzSMv4WYqfuqn4a6zrIY9OZwU6bpVCbM4u38RHO6Tr4iRADjyDJy4Pqc1Pt3OMFrcEJODbSH55zEf+5gcv2gB4ZNTyUcrM7Le41ZUxvytJ7SvFbIyNQa9qMpFKUoBSleM2Bk6AUB7SoHvHxgtbclIAbmQadw4iB/6mDzfZDDwyKgG1OLt/KTyOkC+AjQE48iz833jFWR0cr87LO8nfUxsyVS+6VzJcb13jsS13dZPgJpFX8KsFH3V7bb23sZyt3c+5ppGX8LMV/KqPhrrOshj05nBTpqlUPsvjBfREdo0c6+POoVsejJjHvINWDu1xatLkhJc28pwMSEGMnyWTp1073KT4VNJRyx52W9xsypjfkik3pQGlSFApSlAKUpQHwvb1IY2klYIiDLMegFUXvzxKlvS0UJMVt05ejyern5p+Z9+fD98T99zeTmGJv5eEkadJHGhc+ajUL8T4jGPw/wBwH2hJzyZS2Q4Zh1c/+mv7t4e/p2KeBkLMWXn9nOmmdI7DjNJsDdm4vX5LeMtj2mOka/WboPdqfIVZexeB8YAN3Ozt15IsKnuLEFm18Ry1Y+ztmxwRrFCixovRVGnv9SfEnU1k1NNXSPX5ckNYqRjetmpF7Xhns5BgWyt9dnc/3Ma/Vzw12c4INqgz8wun3crDFSalS40ltt5fupTht4IVntjghCwJtpnjbwWTDp7s6MPeS1VnvFunc2LYuI8AnCuvejbTwbwPocHQ6V0xXxvLNJUaOVVdGGGVhkEe6qoq6Ri/NmhPJSMfpkpQe5XEWawYI2ZbfxjJ1UecZPs/VPdPpnNXvsrakdzCk0LB43GQR+YIOoIOhB1B0qkOIfDw2DdrDzNbOca6mMk6Ix8VJ0Vj6A64LY/DnfU2Fxyuf5eYjtB809BKPdoD5r9UCqp4GTsxYtefMwildE7DkOgqV4pyMiva4x0j4X16kMbSSsERBlmPQD/94VRe/PEqW9ZooS0Vt05ejyern5p+Z088+H74n77m8nMMTfy8JwMdJHGhc+ag5C+HU+Ixj8P9wHv5OeTKWyHvMNC5/wDTT928Pf07FPAyFmLLz+znTTOkdhxmj2BuzcXr8lvGXx7TdEX6zHQeeNT5CrM2LwPjABu52dupSLup7ixBZtfEctSv/ENlZfysIJaPQw20UkrLnXvCNTyk9cscnrT/ABfK3+Xs6+YZxlhBGD64eYHHvArKWqmf1flTnj7GkdLG3XNT8WvDPZyDAtlb67O5/uY1+rnhrs5wQbVBn5hdPu5WGKPvJe57uy5/jPaD9JTRN5L3Pe2XP8J7Q/rKKltl1vf5J+Sm6zSzyIztjghCwJtpnjbwWTDp7s6MPeS1VnvFunc2LYuI8AnCuvejb3N4H0ODodKvP/F8q/5mzr5RnGVEEgHrhJice4Gv3FvPZ3Z/hpAytKCOxuYniL6ZIAkUB9Ne7mqYqqZnW+ZOd09yeSmjfpkpT+5XEWawYI2ZbfxjJ1T1jJ6fV9k+mc1e+ytqxXMKTQuHjcZBH5gg6gg6EHUGqR4icPDYN2sOWtmONdWjJOiMfFT0DfA64LY3DnfU2Fxyuf5eYgSA9EPQSj3aBvNfcK3ngZOzFi158zGKV0TsOQ6CpXgOelGOBk1xjpGLtXakdtC80zBI0GST+QAGpJOgA1J0qiN9eIs1+xRcxW/hGDqw85CPa+qO6PXGacRt9Tf3HKh/l4SezHzj0Mp9+oHkv1iKyOHnDxr9u1mytspxkaNIQdUU+C+DMPcNclezBAyBmLLrz5nNlldK7DjNDu9upc3rctvGWAOGdu7Gvvbz9Bk+lWXsfghCoBupnkPzY8InuJOWPvHLVj2dmkUaxxKqIowqqMAD3V9qllrpHr8uSG8dIxuuakXt+GWzkGBbKfrM7H+5jXlzww2c4wbYL6o0in8m/KpTSpcaS228v3Uow2cEKt21wPQgm0nZTqQkwDL6KGUBlHqQ1Vrt7dq4s35LiMpn2W6o31WGh93UeIFdOVi7S2ZFcRNFMiyI3VWGnv8AQjwI1FVw18jFsfmhNJSMd1clKO3G4lS2RWKYmW26cvV4/VD80fM+7HjellepNGskTB0cZVh0IrnPbm6ctvBFce1DMNGA9hsnuN8BofHWt3ww33NnOIZW/l5iBr0jc6Bx5KdA3wPgc01NO2VuJFrz5mMEzo3YchfFKUrjHSFQ/ilvGbWwYISJJz2SkdQCCXbzGFyAR0JWphVH8adp9pfpECCIIx8GkPM3u7ojqqkjxJURdNTCofcjVSIbvbEe7uYrePQu2CfBVGrN8FB95wPGuldl7Mjt4UhiXlSMBVH7k+JJ1J8STVY8Ddjj5e5I1yIUONRoHf4HMf3Gp7vjtea2tHktoWmlBAVQrNjJxzlV7zAdcD8hkiitkWSVI029TGlYjI7y7m7rA2jt63t/8+eKLPTndVJ9wJyaqFbTbt/7RnjQknvEWyjXpyjlcj3g561l2fAuYjMtzGjHqERpBn6xZSfurPo0bPqSJ4ZmmM9eqxfHIsrYm91reO6W8okaPHMMMND4jmA5h6jIrcVzXc211sq8H/8AOaI5VhqjKfEdOdG1BGniNCNL03M3wj2hb9ouFkXAljzko37qdcN46+IIHyopcNEexbWiGe/8rslJBSvnc3KxozyMERAWZmICgAZJJPQAVHNm8SrCeYQxz99jheZHRWOcYDMoGSeg8fCpWsc5LUQoVyJqpIbyzSWNo5FDI4Ksp6EHqK5t3s3eayu5IGyQveRj1ZG9lvf1B9Qa6YqsuN+x+aCG5A70b9mx+i4yCfPDgAfWNWUMtyS7spLVx32W7obLhDvGbiyMLnMlsQnXUxkfJk+7DL9msvilvGbSwYISJJz2SkdQCCXfzGFyAR0JWq14Q7U7Laapk4nR48eGQOdSfwkD63rWVxp2n2l+kQIxBGPgznmb+0R1stOnSrNtefEySdej276EQ3e2I93cx28ehdsE+CqNWb4Ln3nA8a6U2XsyO3hSGJeVIxhR+pJ8STkk+JJqsuBuxx/MXJGoIhQ+I0Dv9+Y/uq2Kyr5Vc+5shpSRo1l7dSuLmxCXu0GWS8WTtbdlW1kVSwmRVGUlPYt30k1OuMjPSvd3dr3FzMqQ3t1ytEJAbi3tGQ5ihl5cxsr8wS4izkYznBOK++9k6wbRLGZITNbxMjPG8il7ecty8isGclZfZXXTNazdU/ws6NGl7cIsQQBbGWLvCC2hZjJK6rgi2UhcZHMdTRM2Wrwyy7O42Uln/C9p/wDvrb42h/aen/C9p/8AvrYe60P7z0/xfN4bMvv/ABh+s9P8XzeOzb7/AMc/pPWHz9n+Jpkfp9371z3tpSKMdIreBfjl1c/nWm2ru0qXuzw09xcSNOzkzycwCxxO+RGoVAQ/ZjmC5Glbg79RqSJba/ix4taysv4og4rDstrRXm1YngdXS3tps4yCryyRgKVIyp5Y2yDg9K+txEzVLEsXZOHYeVurkSu8s0ljaORQyOCrKehBGCK5s3r3eayu5IGJIXvIx6sjey3v6g+oNdM1WXG/Y3NBDcgaxt2bfVfUE+5gAPrGtaGW5Jd2Uwq47zLd0Nlwg3j/AIiy7FzmS2ITrqYyPkz8MMv2fWnF7eM29kIUOJLklOuojA+UPxyq/aqAcIdqdltNU15Z0eM+WQO0Un8JH2qcXtqdrtNkycQIkePDJHOxH4gD9X0qjo6dK7NefEyxl6PbvoaHdPd5r27jgUkBu87DqqL7Te/UAepFdJWdmkUaxxqFRAFVR0AHQVXHBDY/LBNckayP2an6KDJI97kj7IqzanrpVfJd2Q1pI7jLd1FKUqArFKUoBWp3o28LO1abkMhBRVQELlncIoLHRRzEZPgPurbVgbT7CTFtOFbt1fCN0YLy82PUZB8/EdK9NstS3Q+LoRbdeMT29xsu8iUPbKiycrcyMsoLo6nAKsCD7iAQfKmN4NiPaXMlvJqY2wD4Mp1VvipB+8eFXxw62ZHFYRmNApkBZzqWY5IySdTppUN45bHA/h7kAZOYX8zoXT7sSfeK6dLNdmViaL6/siqY70V7dCU8LN4zdWChyTJAeyYnqQACjeZyuASepDVMKo/gttPs794iQBPGfi0Z5l9/dMlXhUlXHhyqiaam9O+/GiiucuIsnNtW6P0wPwxqv7V0bXOfEaPl2rdD6an8UaN+9Ufx31F7vdDGt+n4lscIIsbJib57zE/CVk/RamlQrg/MDsmNR/Q8oPxlZ/8AdTf+72kuBs4owC/KKoRp0JzyvhjgqwBHTOR4jOJ5WX53JbZmupuxyNjRewmNxcrGpZ2VFGpZiAo95OgqD7f4w2kGVgzcuPmd2POPGQjUeqhqr+Xcnad2He55+YaxLcSDmkfUmONWbCHkDHwGmOmSMKx4c3zyBXgaFM9+STlVEUe05JOuB4D9NaqjpYEze9F550J3zyr1Gnw3t30m2g6mYRqqZ5FRemeuWPePQeQ06Vh7u7wy2U6zQnUaMp9l18Ub0Pn4HBrY3XDq/SQoLd3Ge66crIw8GDZwAeuuPWvttDhpexhCkfbZHfERVjG/jEwB6gY1Gn79BHwI24ipYQ3ZldfsW0sfenaY2psSSSz5mPcLxj/MHI6s8ZUakgDIA9oYxnIqldn2Mk8qxQAtKxwoXOQc+0ceyAdSfCrA3L3f2lYMbhY9SQGtC6CWWIe1Kq82AUJGM4Op88Nb0UsYUSkCPn5clwEbJIAVs65yQMedQJOlNa1ljkVcsy5Ylnsc7JTIQEAZ1OKjPE607TZVyPmqr/gdW/QEVKKivFC77PZVwfFgqfjkVT+RNc+G3EbZxT1K5OotvApLc245No2rf8+MfiYKfyNZfEaTm2rdH6YH4Y0X9qxdy7btNo2q9flkP4W5j+QrK4jx8u1rsfTU/iiRv3r9Blj/APn3OMluAvf7FscIIwNkxH57zE/CVl/21NKhXB+UHZMaj+h5QfjKz/7qmtcGo+q7vX1OxF1Es4EN332Skt7s4uXUGSaLmjdo3BaEupDoQwOYseoJrN/wlMv+VtK8UaaP2EvQebxFj7yab+NyQQzaDsLq2fJxoGmWJuvTuyEZqS0V7kY3xT39z6iJapGpdg3/APRtIj69rC36ctexbBv/AOvaRP1LaFf15qklK8Yi9n2T8H26nKqRobpTNpLtG9Ya6J2EXX1SIMPeDWDuXshIb/aJj5yqtBFl3eR2YRdo7F3JJPyqjr/TUzqNbiHniuJtPl7u5bI8QsphXx17sYr2j3Kx1vYnn+hYlqElqLcT7TtNk3IzjlCvn6kivj4gEfGpTUV4o3fZ7JuCNSwRPxyKp+4En4V5htxG2cU9T5J1V7iktzbjk2jat/z4x+Jgv6Gm+Vxz7Rum/wCfINfosVH5Cvdy7btNo2q/86NtPotz/wC2m+lvybRul6fLSN+JuYfka/Q5Y3bZ7nFzwfH2Lu4ZWvZ7Kth85Wf8bs374rFsN/eS+eyvlWKTn+RkXIikVj8mO97LkYHXBYMNDgHJ4Y3fabKtj81WT8EjKPyANR/jds+E2kczkCVX5E+krDLKfQAc2T0xj+quK1qPncx+6r9zqq5WxI5uyIWTUO3i4p2dqSgYzyDqsWCAemGc90EEagEkeVVXtHeDagskjma4W3YAB2QqWHgplxzEH1PeHmKigFVw/wAei5vW3uJpaxUyan3LEv8AjbdsfkooIh5NzSN+LKj+2tcvFzaIOe1Q+hjTH5AH86htKuSlhT/ihGtTKu5ZGzOOFwp+XgikGesZaNseevMGPXy+HWpSu2bLbJh7O4kt7mBi8YwglBIwwAcMj6fNyRgGqOqRbS3milsbW2FukLwMC04xzHGctoAckkOdeoHwwlpGWorEsXnY3iqXZ31Ogtk7MS3gjhj5uWNQoLHLHHiT4k9ai3F+IHZMp+Y8RHpmVU/3VId2ZAbOArJJKOzUdpKrpI+BjnZXAYE4zr165PWo7xgmA2VIp/reID4SK/8Atrkw247beKep0ZLMNe4qfh1Jy7VtT9Mj8Ubr+9dG1znw5j5tq2g+mx/DG7ftXRlVfyP1E7vdSei+n4iqT417LKXscwHdmjx0/qjODr9Vk+6rsqKcS92zeWDhBmWL5WMDqSoPMn2lJA9cVNSyYcqKumhtOy/GqEM4I7Zwbi1yMsBNHnOpACPn/wCvT31K4N2L6GVrtLiKW5mAE0bqyW7Kv+WsZGXj5MtqebOTkDNUfsXa721xHPF7UbBh5EdGU+jKSPjXSuxNsx3UCTwnKOM+oPQqfJgcgjzFV1rXRvvpo7UwpHo9l1dUI3d7t3106Szzw27wHngSAGRA+MFpWcKXBXmXlULox1r6Xmy9o3cZguTawwuOWV4DI8jqfaRQ6hYuYZBJLYB+NS6lQ4q8Ey07Oe0sukTtbHaduggia0mjQcscsxlWQKBhedFBErAeIZc+nWvhs/dq+si7W80NyZ27SZbjmjzKdGkjZA3KpAUchBwFGDUzpXzFXgmevP4F1CGSbsXzzC8a4hW6QFI4lVjaiMnLRsT8ozMeUmQY9kd2v1tDYF9fL2d08NtEpDYtmaSRnU8yEvIihFVgrYAJOOoqY0r7jO1y7BdQiwj2sR2ZaxHh/EASlsfOEBHKGx4c+M/dUW43baxFBahu8x7V+nsqCq5HkWJP2Ksjae0o7eF5pW5UjHMx/YeZJ0A8Tiubd5dvPeXUlw+nOe6vzUGir8B18zk+NWUTFkkvWZJ6ktVJcZd3UkvB7ZXa7SEhHdt0Z8+HMw5FHxDOfhWXxs2YUvY5sd2aPH2ozg5+yyfcam/Cfds2tiHcYkuSJGBGCFx8mp0yNMtg9CxFZXEvds3lgwQZlhPaxgdSQDzJ68ykgDz5a9LUp0q9tpz4nlIFwLu+pDuB22QGntT/AFYmT1Iwj/l2f5+VW5XLmxNrvbXEc8XtRsGA8GHRlPoykj410rsTbMd1Ak8JyjjPqD0KnyYHII8xXivhVr76aL6n2jkvMu7oYO/NqZNm3ar7XYuy/WVeZfzArabOuxLDHIpBEiK4I1BDKCDnx619ZowylT0YEH4jFaDh9JnZlspOTEnYnGesTGI9fVKi1Z3L6/6LNyRUpSsz6Y+0bsRQySMQBGjOSdAAqkk+nStVuLamPZtqp9rsUZuntOOdjp9ImvlxBkI2ZcqDgyoIR16ysIh09XrfwxhVCjooAHwGK00Z3r6f7Pm5+6q7jhtoCOG1U6u3auNPZXKqD6FiT9irH2ntKO3heaVuVIwWY/sB4knQDxOK5s3l2895dSTvpznur81Boq/AdfM5PjVlBCr5L66ISVcl1l3dSTcHtldrtISEd23Rnz4czDkUH4M5+FOMOyuy2kZAO7cIr58OZRyMPgFQ/GrB4T7tm1sQ7jElyRIQRghcfJodM9Mtg9CxFe8WN2zdWJdBmS2JkUAZJXHyijTJ0w2B1KgVt0lOlW7ac+J4wF6Pd31NJwP20DFNbMe8jdqg09lgAwHoGAJ+uKlV5uYLi/FzdMJEiAFvDy9xToWd8nvsWGg0GAuckAiit2N4HsrqO4TXlOGX5yH2l95HT1APhXSWztoJPEksTBkkAZSPI/ofAjwNZ1jHRSK9u/Knulej2XV2PrPArqVdQysMFWAKkeRB0IqB7c4M2kpLQM9uxzoO/Fnz5TqPcGA9KsClQxyvjW1q2FLmNf1kKQveCt6p+TeCRfrMjfcVIH4qwRwj2jzY7JMefaJj9c/lV+0qtP5CVOBOtHEUps3gldOflpYYl+jzSN7sYUfHNWFu1w3s7PDKnayjXtJcMwP0RjlTrjIGcdSalNKxkqpZEsVcjVkEbNEFVHxx2yC0FqD7OZn9Ccon5dp+VWdtrbEdrA88zcqIMnzJ6BR5knAA8zXNe29rvdXEk8ntSMWI8AOiqPRVAHwqighVz766J6mFZJdZd3Um3BPZZe9kmPswx46f1SHA1+qr/fV2VFOGm7Zs7BA4xLKe1kB6gsByp9lQAfXNSup6qTElVU00NoGXI0QUpSpjcpDiruObaU3UKnsJWy4A0jc/orHUeRyPFRWl3G35k2dKdC8Dn5SP8udM6BwPgw0PgR0Jc2yyIySKGRwVZWGQQeoI8RVKb8cKpLYmW0DSwdSgy0kY/WRfXqB1zq1denqGSMwpTnTwuY7EjLi2NtuG6iEsDh0Pl1B+aw6q3odazq5d2Rtua1k7S3laNvEr0I8mU5Vh6EGrG2NxxYAC7t+b6cJwf/jY4+PN8KxmoHtW1maeZpHWMd1slLcpUKi4wbOIy0siehhlJ/sVhXsvF/ZoGVlkf0EMoP8Aeqipejy/2r9lKcVmtqE0rE2ptWK2iaWd1jRerMfuA8ST4Aamqy2zxx0ItLc5178x6eR5EOo+0Krjbe8M93J2lxKzkZwDoijyVRovv6nTNUxUD3L8+SE8lWxvVzU32/2/77QfkTKWyHKqfac/Pf8AZfD39MjhnuMb2YTTL/LRHXPSRh0jHmoOC3h4eJx+tx+GEt4VlnDRW/XUESSDyUH2VPzz4dOuReFlZJDGscShEQYVR0AqieoZCzCi5/ZlDC6R2JIfelKVxzolIcVdxzbTG6hU9hK2XAGkbn9FY6jyJI8VFabcbfmTZ0p0LwOR2kedfLnXOgcD4EaHwI6DubZZEZJFDI4KsrAFSCMEEHqCKpXfjhVJbFpbQNLB1KDJkjH6yL69R451auvT1DJGYUpzp4HMdiRlw7G23DdRCWBw6Hy6g/NYdVb0Otadt1p4WZrG6MQdmcwzIJoeZ2LMV1WRMsSdGI1OlUHsjbc1rJ2lvK0beJU6EeTKcqw9CDVjbG44sABd2/N9OE4J/wC2xx8eb4VnJRSRr/TzTniaR1bHdbJSbm62ouhgsZPVZ5Y/d3TC2PvNP4naraCCxi+k080mPcohXP4hWvh4wbOIy0siehhlJ/sVhXsnF/ZoHdlkf0EMoP8Aeqip8KT/AK/JSjEZZ1jOTdSaZ0a+ujKEdXWGJBDAGVgyk6tI+GAOrY9K3e1NqxW0TSzusaL1ZvyAHUk+AGpqsts8cdCLS3Ode/Menl3EJz+IVXG294Z7t+0uJWcjoDoijyVR3V9/U6ZreOilkX+pkhPJVMZ1c1N9v/v++0H5Eylshyqnq5+e/wCy+Hv6ffhnuMb2cTSr/LRHJz0kYdIx5qDgsenh4nH73I4YS3hWWcNFb9ddJJB5KOqqfnnw6dci8LKySGNY4lCIgwqjoBW09QyFmFFz+zOGF0jsSQ+9KUrjnRKG4l7jGymM0K/y0p0x0jY9Yz5KdSp6eHgM/Dh/xAewfkky9s57yjUofnp+6+PUa9b5vbJJo2jlUOjjDKehFUfvxwwlsy0sAaW366AmSMeTAe0o+ePDr0yexBUMmZhS8/s50sLo3YkZduzdpxXESywusiN0ZTkeo9CDoQdRWVXMOwt47izfntpWTPUdUb6ynQ+/qPAirI2NxxGALu3IOnfhOQfM8jEco+01Ty0EjVtZmhrHVsd1slLWpUMi4u7NPWZ1PkYZj+aoR+dJuL2zQDyyu5HgsMo/NlA/Opejy/2r9lKMVnFCZ1g7Y21DaxNLO4RF8T1J+ao6sx8hrVZ7Z44k5Fpb4+nMen/bU6/i+FVvtnbs11J2lxK0jeHN0UeSqO6o9wquGge5bX5J5k8lYxvVzU3e/W/Mm0ZRoUgQns48656c740LY+AGQOpJ3HCrcc3MouplPYRNlARpI4/VVOp8zgeDCm4/CqS5Iluw0UHUIcrJIP1jX16kdMZDVdVtbLGipGoVEAVVUYAA6ADwFbVFQyNmFEZQQue7EkPrSlK5B0RSlKAUpSgIpvJw0s7wlyhilPWSLCknzZccre8jPrVe7U4KXcesMkU410OY39wByv8AcKu2lVR1cseSLkYSU8b9UOc5eHO0V62knwMbf6WNeRcOtot0tJPiUX/Uwro2lUfEZOCef5MehR8VKP2ZwXvJMds8UAI8T2jj7K4U/iqwN3OFtnaEOVM8g1Dy4IB65VPZGD0JyR51MKVPJVyyZKuXYbMp42aIKUpUpuKUpQClKUBE95OGdneEuUMUp6yRYUn1Zccre8jPrVfbU4KXcesMkU410OY39Bg5X+4VdtKqjq5Y8kXIwkp436oc5y8Odor1tJPgY2/0sa8i4dbRbpaSfEov+phXRtKo+IycE8/yY9Cj4qUfszgteSYMzxQAjxPaOPsrhT+KrA3d4WWdqQ5UzyA5DS4IBByCqeyCDggnJHnUwpU8lXLJkq/Y2ZTxszRBSlKlNxSlKAUpSgIfvHwts7slwpgkOpeLABPXLJ7JyepGCfOq/wBp8F7yPPYvFOAPA9m5+y2VH4qu9mx10r2qo6uWPJFy7TB9PG/VDnKXh1tFetpJ8Cjf6WNexcOdot0tJPiY1/1MK6MpVHxGTgnn+THoUfFSktl8FLuTWaSKAaaDMj+7Awv9xqwt2+GlnZkOEMso6SS4Yg+arjlX3gZ9aldKnkq5ZMlXI2jp42aIKUpUpuKUpQClKUAqFba4isl41naWr3MyDLDnEa+yGIBIPNgEZ6eVTWqc3/soZNoP/E2N1GDj+ZtmDiTC4UmNoynTQ94MMD0qmmY17lRybc7p5GUrlRMiWrxIcWctxJY3MbQlOdHVlBVzy86OyDmAPUYGBr0r3afE+KKxt7sRl/4gkCMMAV5ebnyca8rDl6eIrQcM9mXEq3cU4uP4KRCkYuMhjnIBUE935Pry93OMZxUe3T3SuJr2G1uon/h7VpyS0brGfBuViMNzSBCNemTVODFa63bPXazT7mKyPsSzf1LA2rxQihsLe7EZcTkjkDAFeUNz5ONeVl5fjUa3hkt225aNNFcLcH+FOFki7NSWyFYGIscEnOGGfDFaTdndO5e/gtZ45ewtJpX52jZUIBUnDEcpDsiaZ6M1bze3Z0rbw28ixSsga2y6xuUGH1ywGBjx10r2kccb7Grsq/g8q97m2qm6fs3m0uLCQ3Utt/DSyPGSq9mQxdhjAC4yNMnx6dDWBZ8a1eN/5SUzLqsaNzqRqSxblyoXGvdPUeuMTYmzpRvLLIYpRGWlw5jcJ/l6YfHL+decOdmSpte8eSGVVYT8rPG6qczqdGIwcjXTrXnDhRumyLqfb0qr4qmhMdxt+k2kkhCGOSIrzoTzDDA8rBsDIPKw1AOlSeqo4E7Mmh/iu2ilj5ktgO0RkyR22ccwGcZGfeKtepKpjY5VazT9FESqrUV2opSlTmgqOb676x7OiVnUu8hIRAQCcDvMSeijKgkA6kaVI6rHjZu9LNHBNEjOIu0RwqlmAflw+BrgFSD7x4A1vTsa+RGv0M5VcjFVupEN/N6/4+S0L27wPGGJV9QQ7IVZSQCynlOuAPLNWTvVxMSxuxbvC75QPzKw8eYBQpGpyvn41X++W0rnaL2sq2Vwixgrns3bLZUt0X2Rpgn6XkakG92ypJN4bVuykaMdgS4RygKu7asBgYOOp8q6DmMVGo5LERHZWkqK+1yt4psajiBtyK7gtpb61uoW/mFRI5I1OFMYYt2sJOp0Gg6HwIqa7w8So7G5jt3hdg0cblww0DFhjlxliOX41H+OOzZZTa9lFLJhZ89mjvjPZ4zyg4zg/cax999mTPtqzdYZWRRa8zLG7IMTsTlgMDA1OeleWtjkYy3T5sre09K57VdZ2bEi3e4qrcXotZbaSBnJCc572eXmw6lQUyBp18POoVuntWK123fzzEKiG8yfE/zQwo82J0ArdbU2bKd50kEUpj5o8yCN+z/yMavjl9OtR603FlvNq3aSLNChlupFkMbchPbNyAMRykHmB06gHHmPTGxIi7IrUVTy5ZFs3VHexaO5u+T7QDOLZ4ol0EjuDzN4qoC648T0B01OcSeq34S39zF2lldQzIIyxidkcJo2HjDFeUjPeXXXLeAFWRXPnYjJFRNCqNyuairqKUpWBoKUpQFIcYdrNNepA0cgjg0APsyFgpLoMYJAPLnXBz5mvptKysozstf4e6i6NGgkQcpa4ziQPEWPe10I00rbcVtnyybQs2jildVC5KI7KPlR1KggaedfXihs+WTaVi0cUrqpXmZEdlX5ZTqQCF011rrxvS7G3TJd+8iVHI569qG929xEMV4bO1tnuZ1ALDnWNRlefGSDkhSD0xqPGvhPvW95s2/WW1ntnS2lyJVbkbMbDuuVHNgjUY8RUa4jWcT7QIuLC6VSFBurd+bnAXunszGUJB7pBYNgZ17tY26lpeG32iALk2htZ1iWZW52bl+T5E115cg8mmcDyxmkLMNHJkuXOtnhZaele68qd/Ohg7h79f8ADrSYLbvMTKHYjuxqCqqOZwpwSQQBjw61b+628aX1ss6KyhiylWxlSpwRkaEeIPkR7qrLdXZcy7C2gjQyq7N3VaNw7dxPZUjLa56VL+EVq8ezuWRHjbtXPK6sreGuGAOK+VaMVHOTW32PkCvSxF0sJrSlK5pYKUpQClKUApSlAKUpQClKUApSlAKUpQClKUApSlAKUpQClKUApSlAKUpQClKUApSlAKUpQClKUApSlAKUpQClKUApSlAKUpQClKUApSlAKUpQClKUApSlAKUpQClKUApSlAKUpQClKUApSlAKUpQClKUApSlAKUpQClKUApSlAf/Z"/>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hQSEBUUEhQUFRUUGBkYGBgWGBcZFhwdHRccGxoWHRocGyceFxwjGhwYIS8gJCkpLC4sIB4xNTI2NSYrLCkBCQoKDgwOGg8PGiwkHyUsLSwvNDE0KTUyNTAsLCw0LDA0NSwpLCwyNCk0LCwqLCopLSwvLCwsLCwsLCwsLCwsLP/AABEIAKYBMAMBIgACEQEDEQH/xAAcAAEAAgMBAQEAAAAAAAAAAAAABgcEBQgBAwL/xABEEAACAQMBBQUDCgQEBQUBAAABAgMABBEhBQYHEjETIkFRYTJxgSNSYnKCkZKhscEUJEKiFjOywhVjc4OkU1STo/BD/8QAGgEBAQEBAQEBAAAAAAAAAAAAAAQDBQIBBv/EADYRAAEDAQYCCAYBBAMAAAAAAAABAgMEERITITFBUfAUMmFxgaGxwRUiM5HR4QUjUqLxQlOC/9oADAMBAAIRAxEAPwC8aUpQClKUApSlAKUpQClKUApSlAKUpQClKUApSlAKUpQClKUApSlAKUpQClKUApSlAKUpQClKUApSlAKUpQClKUApShNAKVCN5eLVpbEpFm4lGmIziMHyaTp107vMR41X21OMF9KT2bRwL4cihmx6s+c+8AVXHRyyZ2Wd5O+pjZkql8UrmW53tvZDlru59yzSIv4VYL+VeW+9d4jArd3WngZpGX8LMVP3VT8NdZ1kMenM4KdN0qhNl8Xb+IjndJ18RIgBx5Bk5fvOan+7nGC1uCEnBtpDp3zmIn/qYHL9oKPDJqeSjlZnZb3GzKmN+SKTyleK2Rkag17UZQKUpQClKZoBSoRvLxZtLYlIs3Eg0xGQIwfJpOnX5oYiq+2pxgvpSezaOBfAIoZviz5z7wBVcdHLJnZZ3k76mNmSqXxSuZbne29kbLXdz7lmkVfwqwX8q8t967xGBW7utPAzSMv4WYqfuqn4a6zrIY9OZwU6bpVCbM4u38RHO6Tr4iRADjyDJy4Pqc1Pt3OMFrcEJODbSH55zEf+5gcv2gB4ZNTyUcrM7Le41ZUxvytJ7SvFbIyNQa9qMpFKUoBSleM2Bk6AUB7SoHvHxgtbclIAbmQadw4iB/6mDzfZDDwyKgG1OLt/KTyOkC+AjQE48iz833jFWR0cr87LO8nfUxsyVS+6VzJcb13jsS13dZPgJpFX8KsFH3V7bb23sZyt3c+5ppGX8LMV/KqPhrrOshj05nBTpqlUPsvjBfREdo0c6+POoVsejJjHvINWDu1xatLkhJc28pwMSEGMnyWTp1073KT4VNJRyx52W9xsypjfkik3pQGlSFApSlAKUpQHwvb1IY2klYIiDLMegFUXvzxKlvS0UJMVt05ejyern5p+Z9+fD98T99zeTmGJv5eEkadJHGhc+ajUL8T4jGPw/wBwH2hJzyZS2Q4Zh1c/+mv7t4e/p2KeBkLMWXn9nOmmdI7DjNJsDdm4vX5LeMtj2mOka/WboPdqfIVZexeB8YAN3Ozt15IsKnuLEFm18Ry1Y+ztmxwRrFCixovRVGnv9SfEnU1k1NNXSPX5ckNYqRjetmpF7Xhns5BgWyt9dnc/3Ma/Vzw12c4INqgz8wun3crDFSalS40ltt5fupTht4IVntjghCwJtpnjbwWTDp7s6MPeS1VnvFunc2LYuI8AnCuvejbTwbwPocHQ6V0xXxvLNJUaOVVdGGGVhkEe6qoq6Ri/NmhPJSMfpkpQe5XEWawYI2ZbfxjJ1UecZPs/VPdPpnNXvsrakdzCk0LB43GQR+YIOoIOhB1B0qkOIfDw2DdrDzNbOca6mMk6Ix8VJ0Vj6A64LY/DnfU2Fxyuf5eYjtB809BKPdoD5r9UCqp4GTsxYtefMwildE7DkOgqV4pyMiva4x0j4X16kMbSSsERBlmPQD/94VRe/PEqW9ZooS0Vt05ejyern5p+Z088+H74n77m8nMMTfy8JwMdJHGhc+ag5C+HU+Ixj8P9wHv5OeTKWyHvMNC5/wDTT928Pf07FPAyFmLLz+znTTOkdhxmj2BuzcXr8lvGXx7TdEX6zHQeeNT5CrM2LwPjABu52dupSLup7ixBZtfEctSv/ENlZfysIJaPQw20UkrLnXvCNTyk9cscnrT/ABfK3+Xs6+YZxlhBGD64eYHHvArKWqmf1flTnj7GkdLG3XNT8WvDPZyDAtlb67O5/uY1+rnhrs5wQbVBn5hdPu5WGKPvJe57uy5/jPaD9JTRN5L3Pe2XP8J7Q/rKKltl1vf5J+Sm6zSzyIztjghCwJtpnjbwWTDp7s6MPeS1VnvFunc2LYuI8AnCuvejb3N4H0ODodKvP/F8q/5mzr5RnGVEEgHrhJice4Gv3FvPZ3Z/hpAytKCOxuYniL6ZIAkUB9Ne7mqYqqZnW+ZOd09yeSmjfpkpT+5XEWawYI2ZbfxjJ1T1jJ6fV9k+mc1e+ytqxXMKTQuHjcZBH5gg6gg6EHUGqR4icPDYN2sOWtmONdWjJOiMfFT0DfA64LY3DnfU2Fxyuf5eYgSA9EPQSj3aBvNfcK3ngZOzFi158zGKV0TsOQ6CpXgOelGOBk1xjpGLtXakdtC80zBI0GST+QAGpJOgA1J0qiN9eIs1+xRcxW/hGDqw85CPa+qO6PXGacRt9Tf3HKh/l4SezHzj0Mp9+oHkv1iKyOHnDxr9u1mytspxkaNIQdUU+C+DMPcNclezBAyBmLLrz5nNlldK7DjNDu9upc3rctvGWAOGdu7Gvvbz9Bk+lWXsfghCoBupnkPzY8InuJOWPvHLVj2dmkUaxxKqIowqqMAD3V9qllrpHr8uSG8dIxuuakXt+GWzkGBbKfrM7H+5jXlzww2c4wbYL6o0in8m/KpTSpcaS228v3Uow2cEKt21wPQgm0nZTqQkwDL6KGUBlHqQ1Vrt7dq4s35LiMpn2W6o31WGh93UeIFdOVi7S2ZFcRNFMiyI3VWGnv8AQjwI1FVw18jFsfmhNJSMd1clKO3G4lS2RWKYmW26cvV4/VD80fM+7HjellepNGskTB0cZVh0IrnPbm6ctvBFce1DMNGA9hsnuN8BofHWt3ww33NnOIZW/l5iBr0jc6Bx5KdA3wPgc01NO2VuJFrz5mMEzo3YchfFKUrjHSFQ/ilvGbWwYISJJz2SkdQCCXbzGFyAR0JWphVH8adp9pfpECCIIx8GkPM3u7ojqqkjxJURdNTCofcjVSIbvbEe7uYrePQu2CfBVGrN8FB95wPGuldl7Mjt4UhiXlSMBVH7k+JJ1J8STVY8Ddjj5e5I1yIUONRoHf4HMf3Gp7vjtea2tHktoWmlBAVQrNjJxzlV7zAdcD8hkiitkWSVI029TGlYjI7y7m7rA2jt63t/8+eKLPTndVJ9wJyaqFbTbt/7RnjQknvEWyjXpyjlcj3g561l2fAuYjMtzGjHqERpBn6xZSfurPo0bPqSJ4ZmmM9eqxfHIsrYm91reO6W8okaPHMMMND4jmA5h6jIrcVzXc211sq8H/8AOaI5VhqjKfEdOdG1BGniNCNL03M3wj2hb9ouFkXAljzko37qdcN46+IIHyopcNEexbWiGe/8rslJBSvnc3KxozyMERAWZmICgAZJJPQAVHNm8SrCeYQxz99jheZHRWOcYDMoGSeg8fCpWsc5LUQoVyJqpIbyzSWNo5FDI4Ksp6EHqK5t3s3eayu5IGyQveRj1ZG9lvf1B9Qa6YqsuN+x+aCG5A70b9mx+i4yCfPDgAfWNWUMtyS7spLVx32W7obLhDvGbiyMLnMlsQnXUxkfJk+7DL9msvilvGbSwYISJJz2SkdQCCXfzGFyAR0JWq14Q7U7Laapk4nR48eGQOdSfwkD63rWVxp2n2l+kQIxBGPgznmb+0R1stOnSrNtefEySdej276EQ3e2I93cx28ehdsE+CqNWb4Ln3nA8a6U2XsyO3hSGJeVIxhR+pJ8STkk+JJqsuBuxx/MXJGoIhQ+I0Dv9+Y/uq2Kyr5Vc+5shpSRo1l7dSuLmxCXu0GWS8WTtbdlW1kVSwmRVGUlPYt30k1OuMjPSvd3dr3FzMqQ3t1ytEJAbi3tGQ5ihl5cxsr8wS4izkYznBOK++9k6wbRLGZITNbxMjPG8il7ecty8isGclZfZXXTNazdU/ws6NGl7cIsQQBbGWLvCC2hZjJK6rgi2UhcZHMdTRM2Wrwyy7O42Uln/C9p/wDvrb42h/aen/C9p/8AvrYe60P7z0/xfN4bMvv/ABh+s9P8XzeOzb7/AMc/pPWHz9n+Jpkfp9371z3tpSKMdIreBfjl1c/nWm2ru0qXuzw09xcSNOzkzycwCxxO+RGoVAQ/ZjmC5Glbg79RqSJba/ix4taysv4og4rDstrRXm1YngdXS3tps4yCryyRgKVIyp5Y2yDg9K+txEzVLEsXZOHYeVurkSu8s0ljaORQyOCrKehBGCK5s3r3eayu5IGJIXvIx6sjey3v6g+oNdM1WXG/Y3NBDcgaxt2bfVfUE+5gAPrGtaGW5Jd2Uwq47zLd0Nlwg3j/AIiy7FzmS2ITrqYyPkz8MMv2fWnF7eM29kIUOJLklOuojA+UPxyq/aqAcIdqdltNU15Z0eM+WQO0Un8JH2qcXtqdrtNkycQIkePDJHOxH4gD9X0qjo6dK7NefEyxl6PbvoaHdPd5r27jgUkBu87DqqL7Te/UAepFdJWdmkUaxxqFRAFVR0AHQVXHBDY/LBNckayP2an6KDJI97kj7IqzanrpVfJd2Q1pI7jLd1FKUqArFKUoBWp3o28LO1abkMhBRVQELlncIoLHRRzEZPgPurbVgbT7CTFtOFbt1fCN0YLy82PUZB8/EdK9NstS3Q+LoRbdeMT29xsu8iUPbKiycrcyMsoLo6nAKsCD7iAQfKmN4NiPaXMlvJqY2wD4Mp1VvipB+8eFXxw62ZHFYRmNApkBZzqWY5IySdTppUN45bHA/h7kAZOYX8zoXT7sSfeK6dLNdmViaL6/siqY70V7dCU8LN4zdWChyTJAeyYnqQACjeZyuASepDVMKo/gttPs794iQBPGfi0Z5l9/dMlXhUlXHhyqiaam9O+/GiiucuIsnNtW6P0wPwxqv7V0bXOfEaPl2rdD6an8UaN+9Ufx31F7vdDGt+n4lscIIsbJib57zE/CVk/RamlQrg/MDsmNR/Q8oPxlZ/8AdTf+72kuBs4owC/KKoRp0JzyvhjgqwBHTOR4jOJ5WX53JbZmupuxyNjRewmNxcrGpZ2VFGpZiAo95OgqD7f4w2kGVgzcuPmd2POPGQjUeqhqr+Xcnad2He55+YaxLcSDmkfUmONWbCHkDHwGmOmSMKx4c3zyBXgaFM9+STlVEUe05JOuB4D9NaqjpYEze9F550J3zyr1Gnw3t30m2g6mYRqqZ5FRemeuWPePQeQ06Vh7u7wy2U6zQnUaMp9l18Ub0Pn4HBrY3XDq/SQoLd3Ge66crIw8GDZwAeuuPWvttDhpexhCkfbZHfERVjG/jEwB6gY1Gn79BHwI24ipYQ3ZldfsW0sfenaY2psSSSz5mPcLxj/MHI6s8ZUakgDIA9oYxnIqldn2Mk8qxQAtKxwoXOQc+0ceyAdSfCrA3L3f2lYMbhY9SQGtC6CWWIe1Kq82AUJGM4Op88Nb0UsYUSkCPn5clwEbJIAVs65yQMedQJOlNa1ljkVcsy5Ylnsc7JTIQEAZ1OKjPE607TZVyPmqr/gdW/QEVKKivFC77PZVwfFgqfjkVT+RNc+G3EbZxT1K5OotvApLc245No2rf8+MfiYKfyNZfEaTm2rdH6YH4Y0X9qxdy7btNo2q9flkP4W5j+QrK4jx8u1rsfTU/iiRv3r9Blj/APn3OMluAvf7FscIIwNkxH57zE/CVl/21NKhXB+UHZMaj+h5QfjKz/7qmtcGo+q7vX1OxF1Es4EN332Skt7s4uXUGSaLmjdo3BaEupDoQwOYseoJrN/wlMv+VtK8UaaP2EvQebxFj7yab+NyQQzaDsLq2fJxoGmWJuvTuyEZqS0V7kY3xT39z6iJapGpdg3/APRtIj69rC36ctexbBv/AOvaRP1LaFf15qklK8Yi9n2T8H26nKqRobpTNpLtG9Ya6J2EXX1SIMPeDWDuXshIb/aJj5yqtBFl3eR2YRdo7F3JJPyqjr/TUzqNbiHniuJtPl7u5bI8QsphXx17sYr2j3Kx1vYnn+hYlqElqLcT7TtNk3IzjlCvn6kivj4gEfGpTUV4o3fZ7JuCNSwRPxyKp+4En4V5htxG2cU9T5J1V7iktzbjk2jat/z4x+Jgv6Gm+Vxz7Rum/wCfINfosVH5Cvdy7btNo2q/86NtPotz/wC2m+lvybRul6fLSN+JuYfka/Q5Y3bZ7nFzwfH2Lu4ZWvZ7Kth85Wf8bs374rFsN/eS+eyvlWKTn+RkXIikVj8mO97LkYHXBYMNDgHJ4Y3fabKtj81WT8EjKPyANR/jds+E2kczkCVX5E+krDLKfQAc2T0xj+quK1qPncx+6r9zqq5WxI5uyIWTUO3i4p2dqSgYzyDqsWCAemGc90EEagEkeVVXtHeDagskjma4W3YAB2QqWHgplxzEH1PeHmKigFVw/wAei5vW3uJpaxUyan3LEv8AjbdsfkooIh5NzSN+LKj+2tcvFzaIOe1Q+hjTH5AH86htKuSlhT/ihGtTKu5ZGzOOFwp+XgikGesZaNseevMGPXy+HWpSu2bLbJh7O4kt7mBi8YwglBIwwAcMj6fNyRgGqOqRbS3milsbW2FukLwMC04xzHGctoAckkOdeoHwwlpGWorEsXnY3iqXZ31Ogtk7MS3gjhj5uWNQoLHLHHiT4k9ai3F+IHZMp+Y8RHpmVU/3VId2ZAbOArJJKOzUdpKrpI+BjnZXAYE4zr165PWo7xgmA2VIp/reID4SK/8Atrkw247beKep0ZLMNe4qfh1Jy7VtT9Mj8Ubr+9dG1znw5j5tq2g+mx/DG7ftXRlVfyP1E7vdSei+n4iqT417LKXscwHdmjx0/qjODr9Vk+6rsqKcS92zeWDhBmWL5WMDqSoPMn2lJA9cVNSyYcqKumhtOy/GqEM4I7Zwbi1yMsBNHnOpACPn/wCvT31K4N2L6GVrtLiKW5mAE0bqyW7Kv+WsZGXj5MtqebOTkDNUfsXa721xHPF7UbBh5EdGU+jKSPjXSuxNsx3UCTwnKOM+oPQqfJgcgjzFV1rXRvvpo7UwpHo9l1dUI3d7t3106Szzw27wHngSAGRA+MFpWcKXBXmXlULox1r6Xmy9o3cZguTawwuOWV4DI8jqfaRQ6hYuYZBJLYB+NS6lQ4q8Ey07Oe0sukTtbHaduggia0mjQcscsxlWQKBhedFBErAeIZc+nWvhs/dq+si7W80NyZ27SZbjmjzKdGkjZA3KpAUchBwFGDUzpXzFXgmevP4F1CGSbsXzzC8a4hW6QFI4lVjaiMnLRsT8ozMeUmQY9kd2v1tDYF9fL2d08NtEpDYtmaSRnU8yEvIihFVgrYAJOOoqY0r7jO1y7BdQiwj2sR2ZaxHh/EASlsfOEBHKGx4c+M/dUW43baxFBahu8x7V+nsqCq5HkWJP2Ksjae0o7eF5pW5UjHMx/YeZJ0A8Tiubd5dvPeXUlw+nOe6vzUGir8B18zk+NWUTFkkvWZJ6ktVJcZd3UkvB7ZXa7SEhHdt0Z8+HMw5FHxDOfhWXxs2YUvY5sd2aPH2ozg5+yyfcam/Cfds2tiHcYkuSJGBGCFx8mp0yNMtg9CxFZXEvds3lgwQZlhPaxgdSQDzJ68ykgDz5a9LUp0q9tpz4nlIFwLu+pDuB22QGntT/AFYmT1Iwj/l2f5+VW5XLmxNrvbXEc8XtRsGA8GHRlPoykj410rsTbMd1Ak8JyjjPqD0KnyYHII8xXivhVr76aL6n2jkvMu7oYO/NqZNm3ar7XYuy/WVeZfzArabOuxLDHIpBEiK4I1BDKCDnx619ZowylT0YEH4jFaDh9JnZlspOTEnYnGesTGI9fVKi1Z3L6/6LNyRUpSsz6Y+0bsRQySMQBGjOSdAAqkk+nStVuLamPZtqp9rsUZuntOOdjp9ImvlxBkI2ZcqDgyoIR16ysIh09XrfwxhVCjooAHwGK00Z3r6f7Pm5+6q7jhtoCOG1U6u3auNPZXKqD6FiT9irH2ntKO3heaVuVIwWY/sB4knQDxOK5s3l2895dSTvpznur81Boq/AdfM5PjVlBCr5L66ISVcl1l3dSTcHtldrtISEd23Rnz4czDkUH4M5+FOMOyuy2kZAO7cIr58OZRyMPgFQ/GrB4T7tm1sQ7jElyRIQRghcfJodM9Mtg9CxFe8WN2zdWJdBmS2JkUAZJXHyijTJ0w2B1KgVt0lOlW7ac+J4wF6Pd31NJwP20DFNbMe8jdqg09lgAwHoGAJ+uKlV5uYLi/FzdMJEiAFvDy9xToWd8nvsWGg0GAuckAiit2N4HsrqO4TXlOGX5yH2l95HT1APhXSWztoJPEksTBkkAZSPI/ofAjwNZ1jHRSK9u/Knulej2XV2PrPArqVdQysMFWAKkeRB0IqB7c4M2kpLQM9uxzoO/Fnz5TqPcGA9KsClQxyvjW1q2FLmNf1kKQveCt6p+TeCRfrMjfcVIH4qwRwj2jzY7JMefaJj9c/lV+0qtP5CVOBOtHEUps3gldOflpYYl+jzSN7sYUfHNWFu1w3s7PDKnayjXtJcMwP0RjlTrjIGcdSalNKxkqpZEsVcjVkEbNEFVHxx2yC0FqD7OZn9Ccon5dp+VWdtrbEdrA88zcqIMnzJ6BR5knAA8zXNe29rvdXEk8ntSMWI8AOiqPRVAHwqighVz766J6mFZJdZd3Um3BPZZe9kmPswx46f1SHA1+qr/fV2VFOGm7Zs7BA4xLKe1kB6gsByp9lQAfXNSup6qTElVU00NoGXI0QUpSpjcpDiruObaU3UKnsJWy4A0jc/orHUeRyPFRWl3G35k2dKdC8Dn5SP8udM6BwPgw0PgR0Jc2yyIySKGRwVZWGQQeoI8RVKb8cKpLYmW0DSwdSgy0kY/WRfXqB1zq1denqGSMwpTnTwuY7EjLi2NtuG6iEsDh0Pl1B+aw6q3odazq5d2Rtua1k7S3laNvEr0I8mU5Vh6EGrG2NxxYAC7t+b6cJwf/jY4+PN8KxmoHtW1maeZpHWMd1slLcpUKi4wbOIy0siehhlJ/sVhXsvF/ZoGVlkf0EMoP8Aeqipejy/2r9lKcVmtqE0rE2ptWK2iaWd1jRerMfuA8ST4Aamqy2zxx0ItLc5178x6eR5EOo+0Krjbe8M93J2lxKzkZwDoijyVRovv6nTNUxUD3L8+SE8lWxvVzU32/2/77QfkTKWyHKqfac/Pf8AZfD39MjhnuMb2YTTL/LRHXPSRh0jHmoOC3h4eJx+tx+GEt4VlnDRW/XUESSDyUH2VPzz4dOuReFlZJDGscShEQYVR0AqieoZCzCi5/ZlDC6R2JIfelKVxzolIcVdxzbTG6hU9hK2XAGkbn9FY6jyJI8VFabcbfmTZ0p0LwOR2kedfLnXOgcD4EaHwI6DubZZEZJFDI4KsrAFSCMEEHqCKpXfjhVJbFpbQNLB1KDJkjH6yL69R451auvT1DJGYUpzp4HMdiRlw7G23DdRCWBw6Hy6g/NYdVb0Otadt1p4WZrG6MQdmcwzIJoeZ2LMV1WRMsSdGI1OlUHsjbc1rJ2lvK0beJU6EeTKcqw9CDVjbG44sABd2/N9OE4J/wC2xx8eb4VnJRSRr/TzTniaR1bHdbJSbm62ouhgsZPVZ5Y/d3TC2PvNP4naraCCxi+k080mPcohXP4hWvh4wbOIy0siehhlJ/sVhXsnF/ZoHdlkf0EMoP8Aeqip8KT/AK/JSjEZZ1jOTdSaZ0a+ujKEdXWGJBDAGVgyk6tI+GAOrY9K3e1NqxW0TSzusaL1ZvyAHUk+AGpqsts8cdCLS3Ode/Menl3EJz+IVXG294Z7t+0uJWcjoDoijyVR3V9/U6ZreOilkX+pkhPJVMZ1c1N9v/v++0H5Eylshyqnq5+e/wCy+Hv6ffhnuMb2cTSr/LRHJz0kYdIx5qDgsenh4nH73I4YS3hWWcNFb9ddJJB5KOqqfnnw6dci8LKySGNY4lCIgwqjoBW09QyFmFFz+zOGF0jsSQ+9KUrjnRKG4l7jGymM0K/y0p0x0jY9Yz5KdSp6eHgM/Dh/xAewfkky9s57yjUofnp+6+PUa9b5vbJJo2jlUOjjDKehFUfvxwwlsy0sAaW366AmSMeTAe0o+ePDr0yexBUMmZhS8/s50sLo3YkZduzdpxXESywusiN0ZTkeo9CDoQdRWVXMOwt47izfntpWTPUdUb6ynQ+/qPAirI2NxxGALu3IOnfhOQfM8jEco+01Ty0EjVtZmhrHVsd1slLWpUMi4u7NPWZ1PkYZj+aoR+dJuL2zQDyyu5HgsMo/NlA/Opejy/2r9lKMVnFCZ1g7Y21DaxNLO4RF8T1J+ao6sx8hrVZ7Z44k5Fpb4+nMen/bU6/i+FVvtnbs11J2lxK0jeHN0UeSqO6o9wquGge5bX5J5k8lYxvVzU3e/W/Mm0ZRoUgQns48656c740LY+AGQOpJ3HCrcc3MouplPYRNlARpI4/VVOp8zgeDCm4/CqS5Iluw0UHUIcrJIP1jX16kdMZDVdVtbLGipGoVEAVVUYAA6ADwFbVFQyNmFEZQQue7EkPrSlK5B0RSlKAUpSgIpvJw0s7wlyhilPWSLCknzZccre8jPrVe7U4KXcesMkU410OY39wByv8AcKu2lVR1cseSLkYSU8b9UOc5eHO0V62knwMbf6WNeRcOtot0tJPiUX/Uwro2lUfEZOCef5MehR8VKP2ZwXvJMds8UAI8T2jj7K4U/iqwN3OFtnaEOVM8g1Dy4IB65VPZGD0JyR51MKVPJVyyZKuXYbMp42aIKUpUpuKUpQClKUBE95OGdneEuUMUp6yRYUn1Zccre8jPrVfbU4KXcesMkU410OY39Bg5X+4VdtKqjq5Y8kXIwkp436oc5y8Odor1tJPgY2/0sa8i4dbRbpaSfEov+phXRtKo+IycE8/yY9Cj4qUfszgteSYMzxQAjxPaOPsrhT+KrA3d4WWdqQ5UzyA5DS4IBByCqeyCDggnJHnUwpU8lXLJkq/Y2ZTxszRBSlKlNxSlKAUpSgIfvHwts7slwpgkOpeLABPXLJ7JyepGCfOq/wBp8F7yPPYvFOAPA9m5+y2VH4qu9mx10r2qo6uWPJFy7TB9PG/VDnKXh1tFetpJ8Cjf6WNexcOdot0tJPiY1/1MK6MpVHxGTgnn+THoUfFSktl8FLuTWaSKAaaDMj+7Awv9xqwt2+GlnZkOEMso6SS4Yg+arjlX3gZ9aldKnkq5ZMlXI2jp42aIKUpUpuKUpQClKUAqFba4isl41naWr3MyDLDnEa+yGIBIPNgEZ6eVTWqc3/soZNoP/E2N1GDj+ZtmDiTC4UmNoynTQ94MMD0qmmY17lRybc7p5GUrlRMiWrxIcWctxJY3MbQlOdHVlBVzy86OyDmAPUYGBr0r3afE+KKxt7sRl/4gkCMMAV5ebnyca8rDl6eIrQcM9mXEq3cU4uP4KRCkYuMhjnIBUE935Pry93OMZxUe3T3SuJr2G1uon/h7VpyS0brGfBuViMNzSBCNemTVODFa63bPXazT7mKyPsSzf1LA2rxQihsLe7EZcTkjkDAFeUNz5ONeVl5fjUa3hkt225aNNFcLcH+FOFki7NSWyFYGIscEnOGGfDFaTdndO5e/gtZ45ewtJpX52jZUIBUnDEcpDsiaZ6M1bze3Z0rbw28ixSsga2y6xuUGH1ywGBjx10r2kccb7Grsq/g8q97m2qm6fs3m0uLCQ3Utt/DSyPGSq9mQxdhjAC4yNMnx6dDWBZ8a1eN/5SUzLqsaNzqRqSxblyoXGvdPUeuMTYmzpRvLLIYpRGWlw5jcJ/l6YfHL+decOdmSpte8eSGVVYT8rPG6qczqdGIwcjXTrXnDhRumyLqfb0qr4qmhMdxt+k2kkhCGOSIrzoTzDDA8rBsDIPKw1AOlSeqo4E7Mmh/iu2ilj5ktgO0RkyR22ccwGcZGfeKtepKpjY5VazT9FESqrUV2opSlTmgqOb676x7OiVnUu8hIRAQCcDvMSeijKgkA6kaVI6rHjZu9LNHBNEjOIu0RwqlmAflw+BrgFSD7x4A1vTsa+RGv0M5VcjFVupEN/N6/4+S0L27wPGGJV9QQ7IVZSQCynlOuAPLNWTvVxMSxuxbvC75QPzKw8eYBQpGpyvn41X++W0rnaL2sq2Vwixgrns3bLZUt0X2Rpgn6XkakG92ypJN4bVuykaMdgS4RygKu7asBgYOOp8q6DmMVGo5LERHZWkqK+1yt4psajiBtyK7gtpb61uoW/mFRI5I1OFMYYt2sJOp0Gg6HwIqa7w8So7G5jt3hdg0cblww0DFhjlxliOX41H+OOzZZTa9lFLJhZ89mjvjPZ4zyg4zg/cax999mTPtqzdYZWRRa8zLG7IMTsTlgMDA1OeleWtjkYy3T5sre09K57VdZ2bEi3e4qrcXotZbaSBnJCc572eXmw6lQUyBp18POoVuntWK123fzzEKiG8yfE/zQwo82J0ArdbU2bKd50kEUpj5o8yCN+z/yMavjl9OtR603FlvNq3aSLNChlupFkMbchPbNyAMRykHmB06gHHmPTGxIi7IrUVTy5ZFs3VHexaO5u+T7QDOLZ4ol0EjuDzN4qoC648T0B01OcSeq34S39zF2lldQzIIyxidkcJo2HjDFeUjPeXXXLeAFWRXPnYjJFRNCqNyuairqKUpWBoKUpQFIcYdrNNepA0cgjg0APsyFgpLoMYJAPLnXBz5mvptKysozstf4e6i6NGgkQcpa4ziQPEWPe10I00rbcVtnyybQs2jildVC5KI7KPlR1KggaedfXihs+WTaVi0cUrqpXmZEdlX5ZTqQCF011rrxvS7G3TJd+8iVHI569qG929xEMV4bO1tnuZ1ALDnWNRlefGSDkhSD0xqPGvhPvW95s2/WW1ntnS2lyJVbkbMbDuuVHNgjUY8RUa4jWcT7QIuLC6VSFBurd+bnAXunszGUJB7pBYNgZ17tY26lpeG32iALk2htZ1iWZW52bl+T5E115cg8mmcDyxmkLMNHJkuXOtnhZaele68qd/Ohg7h79f8ADrSYLbvMTKHYjuxqCqqOZwpwSQQBjw61b+628aX1ss6KyhiylWxlSpwRkaEeIPkR7qrLdXZcy7C2gjQyq7N3VaNw7dxPZUjLa56VL+EVq8ezuWRHjbtXPK6sreGuGAOK+VaMVHOTW32PkCvSxF0sJrSlK5pYKUpQClKUApSlAKUpQClKUApSlAKUpQClKUApSlAKUpQClKUApSlAKUpQClKUApSlAKUpQClKUApSlAKUpQClKUApSlAKUpQClKUApSlAKUpQClKUApSlAKUpQClKUApSlAKUpQClKUApSlAKUpQClKUApSlAKUpQClKUApSlAf/Z"/>
          <p:cNvSpPr>
            <a:spLocks noChangeAspect="1" noChangeArrowheads="1"/>
          </p:cNvSpPr>
          <p:nvPr/>
        </p:nvSpPr>
        <p:spPr bwMode="auto">
          <a:xfrm>
            <a:off x="2159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descr="http://potomacriverkeeper.org/sites/default/files/image_assets/cwa_circle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371600"/>
            <a:ext cx="7543800" cy="411480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2989" y="5867400"/>
            <a:ext cx="7706533" cy="707886"/>
          </a:xfrm>
          <a:prstGeom prst="rect">
            <a:avLst/>
          </a:prstGeom>
          <a:noFill/>
        </p:spPr>
        <p:txBody>
          <a:bodyPr wrap="none" rtlCol="0">
            <a:spAutoFit/>
          </a:bodyPr>
          <a:lstStyle/>
          <a:p>
            <a:r>
              <a:rPr lang="en-US" sz="4000" dirty="0"/>
              <a:t>Clean Water Act = Protect &amp; Restore</a:t>
            </a:r>
          </a:p>
        </p:txBody>
      </p:sp>
    </p:spTree>
    <p:extLst>
      <p:ext uri="{BB962C8B-B14F-4D97-AF65-F5344CB8AC3E}">
        <p14:creationId xmlns:p14="http://schemas.microsoft.com/office/powerpoint/2010/main" val="569129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6755C-91AA-E5ED-73D5-B64F37B047F0}"/>
              </a:ext>
            </a:extLst>
          </p:cNvPr>
          <p:cNvSpPr txBox="1"/>
          <p:nvPr/>
        </p:nvSpPr>
        <p:spPr>
          <a:xfrm>
            <a:off x="5102556" y="762001"/>
            <a:ext cx="3117384" cy="170824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3500">
                <a:latin typeface="+mj-lt"/>
                <a:ea typeface="+mj-ea"/>
                <a:cs typeface="+mj-cs"/>
              </a:rPr>
              <a:t>Clean Water Act </a:t>
            </a:r>
          </a:p>
          <a:p>
            <a:pPr>
              <a:lnSpc>
                <a:spcPct val="90000"/>
              </a:lnSpc>
              <a:spcBef>
                <a:spcPct val="0"/>
              </a:spcBef>
              <a:spcAft>
                <a:spcPts val="600"/>
              </a:spcAft>
            </a:pPr>
            <a:endParaRPr lang="en-US" sz="3500">
              <a:latin typeface="+mj-lt"/>
              <a:ea typeface="+mj-ea"/>
              <a:cs typeface="+mj-cs"/>
            </a:endParaRPr>
          </a:p>
        </p:txBody>
      </p:sp>
      <p:pic>
        <p:nvPicPr>
          <p:cNvPr id="5" name="Picture 4" descr="Waterdrops on a liquid surface">
            <a:extLst>
              <a:ext uri="{FF2B5EF4-FFF2-40B4-BE49-F238E27FC236}">
                <a16:creationId xmlns:a16="http://schemas.microsoft.com/office/drawing/2014/main" id="{24E4BDF8-02D7-FABC-D038-7BB161B384BA}"/>
              </a:ext>
            </a:extLst>
          </p:cNvPr>
          <p:cNvPicPr>
            <a:picLocks noChangeAspect="1"/>
          </p:cNvPicPr>
          <p:nvPr/>
        </p:nvPicPr>
        <p:blipFill>
          <a:blip r:embed="rId2"/>
          <a:srcRect l="34334" r="21231" b="-4"/>
          <a:stretch>
            <a:fillRect/>
          </a:stretch>
        </p:blipFill>
        <p:spPr>
          <a:xfrm>
            <a:off x="20" y="-2"/>
            <a:ext cx="4571980" cy="6858002"/>
          </a:xfrm>
          <a:prstGeom prst="rect">
            <a:avLst/>
          </a:prstGeom>
        </p:spPr>
      </p:pic>
      <p:sp>
        <p:nvSpPr>
          <p:cNvPr id="4" name="TextBox 2">
            <a:extLst>
              <a:ext uri="{FF2B5EF4-FFF2-40B4-BE49-F238E27FC236}">
                <a16:creationId xmlns:a16="http://schemas.microsoft.com/office/drawing/2014/main" id="{B65FE95A-1AC4-3B07-B957-260D29AFE9ED}"/>
              </a:ext>
            </a:extLst>
          </p:cNvPr>
          <p:cNvSpPr txBox="1"/>
          <p:nvPr/>
        </p:nvSpPr>
        <p:spPr>
          <a:xfrm>
            <a:off x="5102556" y="1838875"/>
            <a:ext cx="3560069" cy="5018061"/>
          </a:xfrm>
          <a:prstGeom prst="rect">
            <a:avLst/>
          </a:prstGeom>
        </p:spPr>
        <p:txBody>
          <a:bodyPr rot="0" spcFirstLastPara="0" vert="horz" lIns="91440" tIns="45720" rIns="91440" bIns="45720" numCol="1" spcCol="0" rtlCol="0" fromWordArt="0" anchor="ctr" anchorCtr="0" forceAA="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7345" indent="-228600">
              <a:lnSpc>
                <a:spcPct val="90000"/>
              </a:lnSpc>
              <a:spcAft>
                <a:spcPts val="600"/>
              </a:spcAft>
              <a:buFont typeface="Arial" panose="020B0604020202020204" pitchFamily="34" charset="0"/>
              <a:buChar char="•"/>
            </a:pPr>
            <a:r>
              <a:rPr lang="en-US" sz="2000"/>
              <a:t>Federal Clean Water Act</a:t>
            </a:r>
            <a:endParaRPr lang="en-US" sz="2000" dirty="0">
              <a:ea typeface="Calibri"/>
              <a:cs typeface="Calibri"/>
            </a:endParaRPr>
          </a:p>
          <a:p>
            <a:pPr marL="804545" lvl="1" indent="-228600">
              <a:lnSpc>
                <a:spcPct val="90000"/>
              </a:lnSpc>
              <a:spcAft>
                <a:spcPts val="600"/>
              </a:spcAft>
              <a:buFont typeface="Courier New" panose="020B0604020202020204" pitchFamily="34" charset="0"/>
              <a:buChar char="o"/>
            </a:pPr>
            <a:r>
              <a:rPr lang="en-US" sz="2000"/>
              <a:t>Revised in 1987 as the Water Quality Act</a:t>
            </a:r>
            <a:endParaRPr lang="en-US" sz="2000">
              <a:ea typeface="Calibri"/>
              <a:cs typeface="Calibri"/>
            </a:endParaRPr>
          </a:p>
          <a:p>
            <a:pPr marL="347345" indent="-228600">
              <a:lnSpc>
                <a:spcPct val="90000"/>
              </a:lnSpc>
              <a:spcAft>
                <a:spcPts val="600"/>
              </a:spcAft>
              <a:buFont typeface="Arial" panose="020B0604020202020204" pitchFamily="34" charset="0"/>
              <a:buChar char="•"/>
            </a:pPr>
            <a:endParaRPr lang="en-US" sz="2000" dirty="0"/>
          </a:p>
          <a:p>
            <a:pPr marL="347345" indent="-228600">
              <a:lnSpc>
                <a:spcPct val="90000"/>
              </a:lnSpc>
              <a:spcAft>
                <a:spcPts val="600"/>
              </a:spcAft>
              <a:buFont typeface="Arial" panose="020B0604020202020204" pitchFamily="34" charset="0"/>
              <a:buChar char="•"/>
            </a:pPr>
            <a:r>
              <a:rPr lang="en-US" sz="2000"/>
              <a:t>Environmental Protection Agency (EPA)</a:t>
            </a:r>
            <a:endParaRPr lang="en-US" sz="2000" dirty="0">
              <a:ea typeface="Calibri"/>
              <a:cs typeface="Calibri"/>
            </a:endParaRPr>
          </a:p>
          <a:p>
            <a:pPr marL="804545" lvl="1" indent="-228600">
              <a:lnSpc>
                <a:spcPct val="90000"/>
              </a:lnSpc>
              <a:spcAft>
                <a:spcPts val="600"/>
              </a:spcAft>
              <a:buFont typeface="Courier New" panose="020B0604020202020204" pitchFamily="34" charset="0"/>
              <a:buChar char="o"/>
            </a:pPr>
            <a:r>
              <a:rPr lang="en-US" sz="2000"/>
              <a:t>NPDES Program</a:t>
            </a:r>
            <a:endParaRPr lang="en-US" sz="2000">
              <a:ea typeface="Calibri"/>
              <a:cs typeface="Calibri"/>
            </a:endParaRPr>
          </a:p>
          <a:p>
            <a:pPr marL="347345" indent="-228600">
              <a:lnSpc>
                <a:spcPct val="90000"/>
              </a:lnSpc>
              <a:spcAft>
                <a:spcPts val="600"/>
              </a:spcAft>
              <a:buFont typeface="Arial" panose="020B0604020202020204" pitchFamily="34" charset="0"/>
              <a:buChar char="•"/>
            </a:pPr>
            <a:endParaRPr lang="en-US" sz="2000" dirty="0">
              <a:ea typeface="Calibri"/>
              <a:cs typeface="Calibri"/>
            </a:endParaRPr>
          </a:p>
          <a:p>
            <a:pPr marL="347345" indent="-228600">
              <a:lnSpc>
                <a:spcPct val="90000"/>
              </a:lnSpc>
              <a:spcAft>
                <a:spcPts val="600"/>
              </a:spcAft>
              <a:buFont typeface="Arial" panose="020B0604020202020204" pitchFamily="34" charset="0"/>
              <a:buChar char="•"/>
            </a:pPr>
            <a:r>
              <a:rPr lang="en-US" sz="2000"/>
              <a:t>State Implementation</a:t>
            </a:r>
            <a:endParaRPr lang="en-US" sz="2000" dirty="0">
              <a:ea typeface="Calibri"/>
              <a:cs typeface="Calibri"/>
            </a:endParaRPr>
          </a:p>
          <a:p>
            <a:pPr marL="804545" lvl="1" indent="-228600">
              <a:lnSpc>
                <a:spcPct val="90000"/>
              </a:lnSpc>
              <a:spcAft>
                <a:spcPts val="600"/>
              </a:spcAft>
              <a:buFont typeface="Courier New" panose="020B0604020202020204" pitchFamily="34" charset="0"/>
              <a:buChar char="o"/>
            </a:pPr>
            <a:r>
              <a:rPr lang="en-US" sz="2000"/>
              <a:t>Alaska Department of Environmental Conservation (ADEC) </a:t>
            </a:r>
            <a:endParaRPr lang="en-US" sz="2000" dirty="0">
              <a:ea typeface="Calibri"/>
              <a:cs typeface="Calibri"/>
            </a:endParaRPr>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2980454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C9163D-E921-871D-2CDA-0ECF6E697F79}"/>
              </a:ext>
            </a:extLst>
          </p:cNvPr>
          <p:cNvPicPr>
            <a:picLocks noChangeAspect="1"/>
          </p:cNvPicPr>
          <p:nvPr/>
        </p:nvPicPr>
        <p:blipFill>
          <a:blip r:embed="rId2">
            <a:duotone>
              <a:schemeClr val="bg2">
                <a:shade val="45000"/>
                <a:satMod val="135000"/>
              </a:schemeClr>
              <a:prstClr val="white"/>
            </a:duotone>
          </a:blip>
          <a:srcRect l="9434" t="9092" r="22380" b="-7"/>
          <a:stretch>
            <a:fillRect/>
          </a:stretch>
        </p:blipFill>
        <p:spPr>
          <a:xfrm>
            <a:off x="20" y="10"/>
            <a:ext cx="9143980" cy="6857990"/>
          </a:xfrm>
          <a:prstGeom prst="rect">
            <a:avLst/>
          </a:prstGeom>
        </p:spPr>
      </p:pic>
      <p:sp>
        <p:nvSpPr>
          <p:cNvPr id="2" name="TextBox 1">
            <a:extLst>
              <a:ext uri="{FF2B5EF4-FFF2-40B4-BE49-F238E27FC236}">
                <a16:creationId xmlns:a16="http://schemas.microsoft.com/office/drawing/2014/main" id="{32A6AD30-B202-BC72-662E-CC4752B5A3FD}"/>
              </a:ext>
            </a:extLst>
          </p:cNvPr>
          <p:cNvSpPr txBox="1"/>
          <p:nvPr/>
        </p:nvSpPr>
        <p:spPr>
          <a:xfrm>
            <a:off x="628650" y="365125"/>
            <a:ext cx="7886700"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100">
                <a:latin typeface="+mj-lt"/>
                <a:ea typeface="+mj-ea"/>
                <a:cs typeface="+mj-cs"/>
              </a:rPr>
              <a:t>Local Stormwater Permitting Authorities</a:t>
            </a:r>
          </a:p>
          <a:p>
            <a:pPr>
              <a:lnSpc>
                <a:spcPct val="90000"/>
              </a:lnSpc>
              <a:spcBef>
                <a:spcPct val="0"/>
              </a:spcBef>
              <a:spcAft>
                <a:spcPts val="600"/>
              </a:spcAft>
            </a:pPr>
            <a:endParaRPr lang="en-US" sz="4100">
              <a:latin typeface="+mj-lt"/>
              <a:ea typeface="+mj-ea"/>
              <a:cs typeface="+mj-cs"/>
            </a:endParaRPr>
          </a:p>
        </p:txBody>
      </p:sp>
      <p:graphicFrame>
        <p:nvGraphicFramePr>
          <p:cNvPr id="5" name="TextBox 2">
            <a:extLst>
              <a:ext uri="{FF2B5EF4-FFF2-40B4-BE49-F238E27FC236}">
                <a16:creationId xmlns:a16="http://schemas.microsoft.com/office/drawing/2014/main" id="{5CB46B89-9198-7CF9-1B4F-DFE088ABA1A3}"/>
              </a:ext>
            </a:extLst>
          </p:cNvPr>
          <p:cNvGraphicFramePr/>
          <p:nvPr/>
        </p:nvGraphicFramePr>
        <p:xfrm>
          <a:off x="723900" y="179387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8318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Backup3\pictures\AELP Dorethy Lake\PA2804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95" y="7936"/>
            <a:ext cx="9133417" cy="685006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4800600"/>
            <a:ext cx="8229600" cy="1143000"/>
          </a:xfrm>
        </p:spPr>
        <p:txBody>
          <a:bodyPr>
            <a:normAutofit fontScale="90000"/>
          </a:bodyPr>
          <a:lstStyle/>
          <a:p>
            <a:r>
              <a:rPr lang="en-US" sz="6000" dirty="0"/>
              <a:t>NPDES</a:t>
            </a:r>
            <a:br>
              <a:rPr lang="en-US" sz="3200" dirty="0"/>
            </a:br>
            <a:r>
              <a:rPr lang="en-US" sz="3200" dirty="0"/>
              <a:t>National Pollutant Discharge Elimination System</a:t>
            </a:r>
          </a:p>
        </p:txBody>
      </p:sp>
      <p:sp>
        <p:nvSpPr>
          <p:cNvPr id="4" name="AutoShape 8" descr="data:image/jpeg;base64,/9j/4AAQSkZJRgABAQAAAQABAAD/2wCEAAkGBhQREBUUExQUExQWFiAXGRcXGRkYHhseHxcaHRkdGRsbHCghGxslIRgXHzsgLyc1LS4sHR4yNjAqNiYrLCkBCQoKDgwOGg8PGiwlHyQvKSwuKSwsLywsNCwsMSwpNSwpNCwsLCwsKSwsLC8pLC8sLCwsLCwsKSkpKSksLyksKf/AABEIAHgAeAMBIgACEQEDEQH/xAAbAAACAwEBAQAAAAAAAAAAAAAABQMEBgcCAf/EAEEQAAIBAgMFBQQIBAMJAAAAAAECAwARBBIhBQYxQVETImFxgTJCkdEHFFJyobHB8CMzYoIVQ/EWF1Njc5KTsuH/xAAZAQACAwEAAAAAAAAAAAAAAAACAwABBAX/xAApEQACAgEDAgQHAQAAAAAAAAAAAQIDERIhMSJRBEFx8BMyQmGRodGB/9oADAMBAAIRAxEAPwDuNFFFQgVHiMQsalnYKoFyzEADzJpNvXvhDs+MNJ3pG9iJfac/oPGuR7Z2tiNoPmxTWS91gQ2VfvfaPj+VC5YEW3xr9Tc7a+l2FSUwkbYlxpm9mMf3HU+g9ay+0d69pTIHbERwKx0jhtmt1udQvK96WLhsqAhSEvYECwva9geF6c4zZ6MImUlr4fM2UWH8MZWAJ1zEgcvHWl6mzE7bLMmbmgeTWSaeQ/1SMfwvUH+DRdG/7jWsXBw3LBDkbCmUC5ORlazAHnciwPK/OoNkQrPi1uigG7dmospyoSFA6EqPPWqEuEspZ5E+E2XMozQvikA1ujva3W3MU52bvRtOGNpFnSeNCoZZgL3a+UAjU8Dzpd9afP2mYh9TmBsfG1uHS1NMVgHEYiA0js8p/wCZINFsOJC2FvvcKiYUHL6WzSbF+l2FiExcbYZzpm9qM/3DUfD1reYfELIoZGDKRcMpBB8iK4ditmHO8YtMF4lAWU6an0rxsbauI2e2fCteO92gYkq33fsnx/OjU+5oh4qS2mjvFFIt1N8IdoRlo+7IvtxN7SH9R409phvTTWUFFFFQsKRb4b1ps/D9owzSN3Y4+bt8hzPzpziMQsaM7kKqgsSeQAuTXDto7WbaGKbFPcIO5Ah91Qfa8zx/0oZPAi63QtuSu3aTStPiGzzv8EHJVHICnuBy3WeUI0bnsnA9zugK7DmDYm2l8pr3szBFCjFmikezQPoUN1NgTyJOgPIjXjXxsSiktlF3uk0BFgCNcw6DNY25EEcKUYoxx1SI5MJZJEkicNFm/iqbKCSSoZSLWY3AI11FeMHtAxxIQAxSR1ytwZJIxmU+F1NVJsQ72zsWyqFF+g4D0r1PKGsFQIAOAubnmSTxJt6VWQdS5R4bEnW3dBXJlGtlvewJ19eNRRsVIZSQQbgjQg9Qa9WotVC3lk8u0ndgzZGNwScijNY371gL1NPtMSplkU5jK0jOptcvYG65dbAaa1StRaryFrl3HqyLm7TD3Zg3Z4eMaFRl1kZb3LeJ0uSToKqSbKQiyuCY1LTS3Ypm5KumpJ053N7aC9LgSOFxpbT98KnnxZdESwVUGgXQE82bqx61Mh601uvfv+C5TJDKuIw7ZJ0+DDmrDmDXYNz9602hh+0UZZF7skfNG+R5H5VzjZ8KovbyC6g2RD/mOOv9C8z5DnUC4t9l4xMSLWYD6xCnuqx0BHJhofw60UXgZTJ188e9ztdFR4edZEV1IZWAYEcwRcGinHRML9LW2CII8Ihs+JbvW5Rrq3xNh6GstsrCqrKW7sSaXZCyXFrI1uov41Nt+X61ticlgEgURBjey2F3Onr8alCxqpXtWaNuDKCMraX7SM8RopuOnPUUmW7ME+qersRSFog8UgzRt3lsbi/uPGeBHI+Gh1FUpXLG7EkniT5Wq1iwBZEk7RAL6AhcxHeKhtennVfLQNiZdiPLRlqTLRlqgMEeWjLUmWjLUJgjy0Zaky0ZahMEeWjLUmWjLUJgZYLadhmkdS8a5IVMYKr/AFGw93iBzOpqs06uGWaSV439oKqjMetyeN+fH41HhJuzdWspsfeGYeo52pvfM+YLicVyuwyxm4tp3Sba+FrcqJbmiLckMvom2uTDLhHa7YZu6TzjbVTbwNx6ivtZvd9nwe2IM4KdsGgcHmfdPjqBrRTovKNVEm44fkLthY58006MVaSeRrjoW4eVOUxsb2WaMAZrl4rI3C1ytsrfAUg3WS+GUDUlm/8AY1p8Pgwmp1b8qqqqVrwuDnu3Qt/wUsPs0tqe6PHjV2PBRryzHxr1LPVZ8RXUr8NXDyz6mWVjZczr0HwFeGhRuKj00/KqP1ipEnpzhF7NAZZ8n2VzQ38DxqiUtoRam8U9e5YFkGvHr++NYrvBp7w/A6NvcSWotVmfDFDr8aitXLknF4ZoW/BHai1SWotVF4I8tMJp42RM7SyNlsSXsFIuAoWxJFra9Kp2qaHElRbKjDoyK342v+NWmFF4Fu3z2TwS5wxSaJ7gg271iCRoSALUUb5SB8MWAA9gMAoUKc9rC3taW149eFFGngp2ODeC7urAIxiEPtRYiRPIZtPjTKeaotpYYwbXxMdtMQqzJ4ng1vG961OzdhLHZ5QHk5KdVTz6tXWonGNaM8qm7Guwgwmwp5hmVcq/ac5R6X1NWjuY9v50V+lmt8bVp3csdTevNX8SQxVQX3MZit1MSguFEg6xnMfhxpSHINjcEcQdLeYrpINVtpbKjxItILNykUd4ef2h4USta5BlQn8phopquRTVV2js58NJkceKsODDqK+RPT1h7oytNPDGgYEWOoqpPs8jVdR05/8A2vsctWUlpNtMbF1BRm48CorRamzxq3EetRf4cDwJ+F/yrmz8FYvl3NMbovkXWqSHDFzp8avJgFHEk/hU9wBYaUdXgpN5mDK5fSJN5MMDHBCOMuJjXz72tfKv7Pg+sbYw0fFcOrTt4Hgn6fGiquS1tLhbGrwteqGZD/6S8G0awY+IXkwkl2HWNtHHp+ppnhsUsqLIhzK4DA9QdRT/ABECyIyMAysCpB5gixFc42CzbPxTbPlJ7MkvhXPvKTcpfqPn1FSuWl+o2+OHkc70TMmBxLKxVlhYhlNiCLagjhWS3C34YsMJjCwl4RyPxa+oRyeeujc726VqN8mts7Ff9Bv0pJvTuUMbhYpIgBiUhjynh2gEa9xj16N6eV2ateY9hO+BrteeRdo4FQ7KjCbMoJAayAjMOBtWZ2hNLLt44YzzpCwF1jlZP8i+ljpqKr7o7zSYrG4SOcHtYFmVmPFgY9Mw+2Mtj1rztDDGXeMosjxEgd+MgMLQX0uCPDhS29Sz9yZ4x3RNsSaX/F3wEk0k8KucpkOZkKgMpBPD7JHA3pZsbGSSzYrtZsQyxtZVEzpxlYa26AcK6Ju7ulBg3LpneVz3pZGzMbtc62AFzx01rB7k7NOJxG0EBCtfML8CRM2h6XvRKOHFT4BefLnci2rtObCGOUSyT4dmyvFM2cqQL2V7XFxqDpqDe/ObfTaksMEJgmkQNI5BRiuZTHEy3t4H01qnvjGyxR4cqe2ea4S3e7qlBp/UzkDrlNed+Ey4bDpe+Ryl+pWGFWt4XvR2dOuMeNhWXjL5NdhNmvFKGM2Okyggh3LIbra5GXgL39KS4LHjFYvERSSSKI3yQwpIYgwBKs111eTQG3ielquRbOjglJRJiVDICZZWFitiSDcc6obd3UXEvmBEeIbTMCGSRgctmt7L3Fiw58Rzo5Vy0rC/zPITnvyPYwY0EZkeYqW78ntWLd1WJ1OUWF+t6GmCqXY2VRcnwFJd08ZJNhryksySGMMdSVCqQCeZW9r9COlWpMG2PxK4KMnILPiXHuqDon3j8uhrRG2MalJGeUXOzHc030WbMJjlxsgs+Je6g8o10Ueup9BRW3w8CxoqKAqqAoA5ACwFFc87cI6IqKJKR73brJj4MhOSRDmikHFG5Hy6j5U8oqBNJrDOaYHaH1lJNnY8GLE5crZTl7Vbgh4za2tuHn6amCEIiqL2VQovqbAAC566VNvTujDj4wHukiaxyroyHwPMeH5VkF29iNnsItoqTHeyYtASrdO0A4N+9eNMhNJ9X5MU4OHoOf8AZqD64MWFYTZSpINla4Iuwtq1jxvyFRDdOD699d/idt94ZfYycMvC3jTTDYpJEDxsrqeDKbg+oqWnaIi8n1TYg+NZjDbgQRO7xTYuJnvmKSgE3N7Huda01FXKClyRPAhwe5GFjLN/FMzD+e79pIOtswtrw62pTtncMvGqlGxCIzMpifIe8FBzIQT7g4eNbSgGoopLT5FPD5Oc4dOxkDH60WUEBZZnZdRbVSNR4UQYBSXyyYmMSMWZElGW7e0RdCy38DXRcVtERoWkdVQcS9rD1NZc7y4naDGLZq5UvZ8WyhVXr2Ytcn96caGTrit4/srTJvaX6QimmKlMFgox2xFlQaiMHVnkJ587nw8BXR90N1UwEGQHPIxzSyHi7cz5DkPma+7r7pRYFCEu8r6ySvq7nxPIeH508pEpOX8NdFGjd8hRRRQmkKKKKhAqOfDrIpV1DKdCrAEHzBooqEMZjvoyVGMmAnkwbnUqO9GfNDw/elUmxO1cNpNhI8Uo9+BrE/2n5V8oqJtcCZUxfGx4P0hRJpNh8XAeeeI2+Io/3m4H/iSf+J/lRRVu6SMVnS8APpCif+Th8XOeWSI2+JqRcTtXE6Q4RMKp9+drkf2j5V8oqfEk/MfXUpLLL2C+jJXYSY+eTGONQp7sY8kHH96Vs4MOsahUUKo0CqAAPICiiqNUYKPBJRRRUCCiiioQ/9k="/>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20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2794" y="4011376"/>
            <a:ext cx="1156947" cy="1156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17983" y="6120825"/>
            <a:ext cx="7311617" cy="584775"/>
          </a:xfrm>
          <a:prstGeom prst="rect">
            <a:avLst/>
          </a:prstGeom>
          <a:noFill/>
        </p:spPr>
        <p:txBody>
          <a:bodyPr wrap="none" rtlCol="0">
            <a:spAutoFit/>
          </a:bodyPr>
          <a:lstStyle/>
          <a:p>
            <a:r>
              <a:rPr lang="en-US" sz="3200" i="1" dirty="0">
                <a:latin typeface="Lucida Sans" pitchFamily="34" charset="0"/>
              </a:rPr>
              <a:t>Protect &amp; Restore Waters of the U.S.</a:t>
            </a:r>
          </a:p>
        </p:txBody>
      </p:sp>
      <p:pic>
        <p:nvPicPr>
          <p:cNvPr id="8" name="Picture 5" descr="United States Environmental Protection Agency">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859" y="3886200"/>
            <a:ext cx="1448248" cy="140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825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304800"/>
            <a:ext cx="5410200" cy="2000548"/>
          </a:xfrm>
          <a:prstGeom prst="rect">
            <a:avLst/>
          </a:prstGeom>
          <a:noFill/>
        </p:spPr>
        <p:txBody>
          <a:bodyPr wrap="square" rtlCol="0">
            <a:spAutoFit/>
          </a:bodyPr>
          <a:lstStyle/>
          <a:p>
            <a:r>
              <a:rPr lang="en-US" sz="3100" dirty="0"/>
              <a:t>Projects within Denali National Park &amp; Preserve &amp;</a:t>
            </a:r>
            <a:br>
              <a:rPr lang="en-US" sz="3100" dirty="0"/>
            </a:br>
            <a:r>
              <a:rPr lang="en-US" sz="3100" dirty="0"/>
              <a:t>Indian reservation of </a:t>
            </a:r>
            <a:r>
              <a:rPr lang="en-US" sz="3100" dirty="0" err="1"/>
              <a:t>Metlakatla</a:t>
            </a:r>
            <a:r>
              <a:rPr lang="en-US" sz="3100" dirty="0"/>
              <a:t> need EPA CGP coverage.</a:t>
            </a:r>
          </a:p>
        </p:txBody>
      </p:sp>
      <p:pic>
        <p:nvPicPr>
          <p:cNvPr id="1026" name="Picture 2" descr="http://www.hud.gov/offices/cpd/economicdevelopment/programs/rc/tour/ak/metlakatlaindian/map.gi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 y="4394887"/>
            <a:ext cx="4191000" cy="2310713"/>
          </a:xfrm>
          <a:prstGeom prst="rect">
            <a:avLst/>
          </a:prstGeom>
          <a:noFill/>
          <a:effectLst>
            <a:outerShdw blurRad="50800" dist="50800" dir="5400000" algn="ctr" rotWithShape="0">
              <a:schemeClr val="bg1"/>
            </a:outerShdw>
          </a:effectLst>
        </p:spPr>
      </p:pic>
      <p:pic>
        <p:nvPicPr>
          <p:cNvPr id="1030" name="Picture 6" descr="http://www.itmatrustfunds.org/Tribes_folder/Metlakatla_0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1" y="2629842"/>
            <a:ext cx="2057400" cy="1580208"/>
          </a:xfrm>
          <a:prstGeom prst="rect">
            <a:avLst/>
          </a:prstGeom>
          <a:noFill/>
          <a:effectLst>
            <a:innerShdw blurRad="114300">
              <a:prstClr val="black"/>
            </a:innerShdw>
          </a:effectLst>
        </p:spPr>
      </p:pic>
      <p:pic>
        <p:nvPicPr>
          <p:cNvPr id="1032" name="Picture 8" descr="http://media.away.com/gifs/states/ak/denal_ov.gif"/>
          <p:cNvPicPr>
            <a:picLocks noChangeAspect="1" noChangeArrowheads="1"/>
          </p:cNvPicPr>
          <p:nvPr/>
        </p:nvPicPr>
        <p:blipFill>
          <a:blip r:embed="rId4" cstate="print"/>
          <a:srcRect/>
          <a:stretch>
            <a:fillRect/>
          </a:stretch>
        </p:blipFill>
        <p:spPr bwMode="auto">
          <a:xfrm>
            <a:off x="4495800" y="2571271"/>
            <a:ext cx="4495800" cy="4134329"/>
          </a:xfrm>
          <a:prstGeom prst="rect">
            <a:avLst/>
          </a:prstGeom>
          <a:noFill/>
          <a:effectLst>
            <a:innerShdw blurRad="114300">
              <a:prstClr val="black"/>
            </a:innerShdw>
          </a:effectLst>
        </p:spPr>
      </p:pic>
      <p:pic>
        <p:nvPicPr>
          <p:cNvPr id="1034" name="Picture 10" descr="http://www.boerner.net/jboerner/wp-content/uploads/2009/12/Mount_McKinley_Alaska.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86400" y="152400"/>
            <a:ext cx="3434366" cy="2286000"/>
          </a:xfrm>
          <a:prstGeom prst="rect">
            <a:avLst/>
          </a:prstGeom>
          <a:noFill/>
          <a:effectLst>
            <a:innerShdw blurRad="114300">
              <a:prstClr val="black"/>
            </a:innerShdw>
          </a:effectLst>
        </p:spPr>
      </p:pic>
      <p:pic>
        <p:nvPicPr>
          <p:cNvPr id="8" name="Picture 6" descr="United States Environmental Protection Agency">
            <a:hlinkClick r:id="rId6"/>
          </p:cNvPr>
          <p:cNvPicPr>
            <a:picLocks noChangeAspect="1" noChangeArrowheads="1"/>
          </p:cNvPicPr>
          <p:nvPr/>
        </p:nvPicPr>
        <p:blipFill>
          <a:blip r:embed="rId7" cstate="print"/>
          <a:srcRect/>
          <a:stretch>
            <a:fillRect/>
          </a:stretch>
        </p:blipFill>
        <p:spPr bwMode="auto">
          <a:xfrm>
            <a:off x="2590800" y="2590799"/>
            <a:ext cx="1676400" cy="162850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Backup3\pictures\From Airplanes\5-1-09 5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0"/>
            <a:ext cx="2222596" cy="1015663"/>
          </a:xfrm>
          <a:prstGeom prst="rect">
            <a:avLst/>
          </a:prstGeom>
          <a:noFill/>
        </p:spPr>
        <p:txBody>
          <a:bodyPr wrap="none" rtlCol="0">
            <a:spAutoFit/>
          </a:bodyPr>
          <a:lstStyle/>
          <a:p>
            <a:r>
              <a:rPr lang="en-US" sz="6000" dirty="0">
                <a:solidFill>
                  <a:schemeClr val="bg1"/>
                </a:solidFill>
              </a:rPr>
              <a:t>APDES</a:t>
            </a:r>
          </a:p>
        </p:txBody>
      </p:sp>
      <p:sp>
        <p:nvSpPr>
          <p:cNvPr id="4" name="TextBox 3"/>
          <p:cNvSpPr txBox="1"/>
          <p:nvPr/>
        </p:nvSpPr>
        <p:spPr>
          <a:xfrm>
            <a:off x="152400" y="801469"/>
            <a:ext cx="8869095" cy="646331"/>
          </a:xfrm>
          <a:prstGeom prst="rect">
            <a:avLst/>
          </a:prstGeom>
          <a:noFill/>
        </p:spPr>
        <p:txBody>
          <a:bodyPr wrap="none" rtlCol="0">
            <a:spAutoFit/>
          </a:bodyPr>
          <a:lstStyle/>
          <a:p>
            <a:r>
              <a:rPr lang="en-US" sz="3600" dirty="0">
                <a:solidFill>
                  <a:schemeClr val="bg1"/>
                </a:solidFill>
              </a:rPr>
              <a:t>Alaska Pollutant  Discharge Elimination System</a:t>
            </a:r>
          </a:p>
        </p:txBody>
      </p:sp>
      <p:sp>
        <p:nvSpPr>
          <p:cNvPr id="5" name="TextBox 4"/>
          <p:cNvSpPr txBox="1"/>
          <p:nvPr/>
        </p:nvSpPr>
        <p:spPr>
          <a:xfrm>
            <a:off x="1229539" y="6135469"/>
            <a:ext cx="7913000" cy="646331"/>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rPr>
              <a:t>DEC  received primacy from EPA in 2009</a:t>
            </a:r>
          </a:p>
        </p:txBody>
      </p:sp>
      <p:sp>
        <p:nvSpPr>
          <p:cNvPr id="6" name="TextBox 5"/>
          <p:cNvSpPr txBox="1"/>
          <p:nvPr/>
        </p:nvSpPr>
        <p:spPr>
          <a:xfrm>
            <a:off x="76200" y="4876800"/>
            <a:ext cx="1322350" cy="369332"/>
          </a:xfrm>
          <a:prstGeom prst="rect">
            <a:avLst/>
          </a:prstGeom>
          <a:noFill/>
        </p:spPr>
        <p:txBody>
          <a:bodyPr wrap="none" rtlCol="0">
            <a:spAutoFit/>
          </a:bodyPr>
          <a:lstStyle/>
          <a:p>
            <a:r>
              <a:rPr lang="en-US" dirty="0"/>
              <a:t>Kincaid Park</a:t>
            </a:r>
          </a:p>
        </p:txBody>
      </p:sp>
    </p:spTree>
    <p:extLst>
      <p:ext uri="{BB962C8B-B14F-4D97-AF65-F5344CB8AC3E}">
        <p14:creationId xmlns:p14="http://schemas.microsoft.com/office/powerpoint/2010/main" val="2914380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alex\Pictures\best\P5190184.JPG"/>
          <p:cNvPicPr>
            <a:picLocks noChangeAspect="1" noChangeArrowheads="1"/>
          </p:cNvPicPr>
          <p:nvPr/>
        </p:nvPicPr>
        <p:blipFill>
          <a:blip r:embed="rId2" cstate="print"/>
          <a:srcRect t="8889" r="32500"/>
          <a:stretch>
            <a:fillRect/>
          </a:stretch>
        </p:blipFill>
        <p:spPr bwMode="auto">
          <a:xfrm>
            <a:off x="0" y="0"/>
            <a:ext cx="9144001" cy="6858000"/>
          </a:xfrm>
          <a:prstGeom prst="rect">
            <a:avLst/>
          </a:prstGeom>
          <a:noFill/>
          <a:effectLst>
            <a:innerShdw blurRad="114300">
              <a:prstClr val="black"/>
            </a:innerShdw>
          </a:effectLst>
        </p:spPr>
      </p:pic>
      <p:sp>
        <p:nvSpPr>
          <p:cNvPr id="2" name="Rectangle 1"/>
          <p:cNvSpPr/>
          <p:nvPr/>
        </p:nvSpPr>
        <p:spPr>
          <a:xfrm>
            <a:off x="76200" y="2380595"/>
            <a:ext cx="5029200" cy="4401205"/>
          </a:xfrm>
          <a:prstGeom prst="rect">
            <a:avLst/>
          </a:prstGeom>
          <a:solidFill>
            <a:schemeClr val="tx1">
              <a:lumMod val="75000"/>
              <a:alpha val="67000"/>
            </a:schemeClr>
          </a:solidFill>
        </p:spPr>
        <p:txBody>
          <a:bodyPr wrap="square">
            <a:spAutoFit/>
          </a:bodyPr>
          <a:lstStyle/>
          <a:p>
            <a:r>
              <a:rPr lang="en-US" sz="2800" dirty="0">
                <a:solidFill>
                  <a:schemeClr val="bg1"/>
                </a:solidFill>
              </a:rPr>
              <a:t>The Alaska Construction General Permit (CGP) authorizes storm water discharges from construction activities that disturb one acre or more and where those discharges enter waters of the U.S. or a municipal separate storm sewer system (MS4) leading to waters of the U.S.</a:t>
            </a:r>
          </a:p>
        </p:txBody>
      </p:sp>
    </p:spTree>
    <p:extLst>
      <p:ext uri="{BB962C8B-B14F-4D97-AF65-F5344CB8AC3E}">
        <p14:creationId xmlns:p14="http://schemas.microsoft.com/office/powerpoint/2010/main" val="1293669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985335-2B3A-9298-900A-6922424921DB}"/>
              </a:ext>
            </a:extLst>
          </p:cNvPr>
          <p:cNvSpPr txBox="1"/>
          <p:nvPr/>
        </p:nvSpPr>
        <p:spPr>
          <a:xfrm>
            <a:off x="5102556" y="762001"/>
            <a:ext cx="3117384" cy="170824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3500">
                <a:latin typeface="+mj-lt"/>
                <a:ea typeface="+mj-ea"/>
                <a:cs typeface="+mj-cs"/>
              </a:rPr>
              <a:t>Waters of the United States (WOTUS)</a:t>
            </a:r>
          </a:p>
          <a:p>
            <a:pPr>
              <a:lnSpc>
                <a:spcPct val="90000"/>
              </a:lnSpc>
              <a:spcBef>
                <a:spcPct val="0"/>
              </a:spcBef>
              <a:spcAft>
                <a:spcPts val="600"/>
              </a:spcAft>
            </a:pPr>
            <a:endParaRPr lang="en-US" sz="3500">
              <a:latin typeface="+mj-lt"/>
              <a:ea typeface="+mj-ea"/>
              <a:cs typeface="+mj-cs"/>
            </a:endParaRPr>
          </a:p>
        </p:txBody>
      </p:sp>
      <p:pic>
        <p:nvPicPr>
          <p:cNvPr id="5" name="Picture 4" descr="Aerial photo of the river flowing through the forest">
            <a:extLst>
              <a:ext uri="{FF2B5EF4-FFF2-40B4-BE49-F238E27FC236}">
                <a16:creationId xmlns:a16="http://schemas.microsoft.com/office/drawing/2014/main" id="{4838AEF9-0001-1C61-2417-171E6A848A5D}"/>
              </a:ext>
            </a:extLst>
          </p:cNvPr>
          <p:cNvPicPr>
            <a:picLocks noChangeAspect="1"/>
          </p:cNvPicPr>
          <p:nvPr/>
        </p:nvPicPr>
        <p:blipFill>
          <a:blip r:embed="rId2"/>
          <a:srcRect l="32768" r="17234" b="3"/>
          <a:stretch>
            <a:fillRect/>
          </a:stretch>
        </p:blipFill>
        <p:spPr>
          <a:xfrm>
            <a:off x="20" y="-2"/>
            <a:ext cx="4571980" cy="6858002"/>
          </a:xfrm>
          <a:prstGeom prst="rect">
            <a:avLst/>
          </a:prstGeom>
        </p:spPr>
      </p:pic>
      <p:sp>
        <p:nvSpPr>
          <p:cNvPr id="4" name="TextBox 2">
            <a:extLst>
              <a:ext uri="{FF2B5EF4-FFF2-40B4-BE49-F238E27FC236}">
                <a16:creationId xmlns:a16="http://schemas.microsoft.com/office/drawing/2014/main" id="{3A5F4FD5-19A2-6C4D-E217-32FF436A6029}"/>
              </a:ext>
            </a:extLst>
          </p:cNvPr>
          <p:cNvSpPr txBox="1"/>
          <p:nvPr/>
        </p:nvSpPr>
        <p:spPr>
          <a:xfrm>
            <a:off x="4776602" y="2785700"/>
            <a:ext cx="4868361" cy="3769835"/>
          </a:xfrm>
          <a:prstGeom prst="rect">
            <a:avLst/>
          </a:prstGeom>
        </p:spPr>
        <p:txBody>
          <a:bodyPr rot="0" spcFirstLastPara="0" vert="horz"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7345" indent="-228600">
              <a:lnSpc>
                <a:spcPct val="90000"/>
              </a:lnSpc>
              <a:spcAft>
                <a:spcPts val="600"/>
              </a:spcAft>
              <a:buFont typeface="Arial" panose="020B0604020202020204" pitchFamily="34" charset="0"/>
              <a:buChar char="•"/>
            </a:pPr>
            <a:endParaRPr lang="en-US" sz="1700" dirty="0">
              <a:ea typeface="Calibri"/>
              <a:cs typeface="Calibri"/>
            </a:endParaRPr>
          </a:p>
          <a:p>
            <a:pPr>
              <a:lnSpc>
                <a:spcPct val="150000"/>
              </a:lnSpc>
            </a:pPr>
            <a:r>
              <a:rPr lang="en-US" sz="2000" dirty="0">
                <a:ea typeface="+mn-lt"/>
                <a:cs typeface="+mn-lt"/>
              </a:rPr>
              <a:t>Waters of the United States (WOTUS) Includes:</a:t>
            </a:r>
            <a:br>
              <a:rPr lang="en-US" sz="2000" dirty="0">
                <a:ea typeface="+mn-lt"/>
                <a:cs typeface="+mn-lt"/>
              </a:rPr>
            </a:br>
            <a:r>
              <a:rPr lang="en-US" sz="2000" dirty="0">
                <a:ea typeface="+mn-lt"/>
                <a:cs typeface="+mn-lt"/>
              </a:rPr>
              <a:t> • Navigable waters</a:t>
            </a:r>
            <a:br>
              <a:rPr lang="en-US" sz="2000" dirty="0">
                <a:ea typeface="+mn-lt"/>
                <a:cs typeface="+mn-lt"/>
              </a:rPr>
            </a:br>
            <a:r>
              <a:rPr lang="en-US" sz="2000" dirty="0">
                <a:ea typeface="+mn-lt"/>
                <a:cs typeface="+mn-lt"/>
              </a:rPr>
              <a:t> • Interstate waters</a:t>
            </a:r>
            <a:br>
              <a:rPr lang="en-US" sz="2000" dirty="0">
                <a:ea typeface="+mn-lt"/>
                <a:cs typeface="+mn-lt"/>
              </a:rPr>
            </a:br>
            <a:r>
              <a:rPr lang="en-US" sz="2000" dirty="0">
                <a:ea typeface="+mn-lt"/>
                <a:cs typeface="+mn-lt"/>
              </a:rPr>
              <a:t> • Tributaries</a:t>
            </a:r>
            <a:br>
              <a:rPr lang="en-US" sz="2000" dirty="0">
                <a:ea typeface="+mn-lt"/>
                <a:cs typeface="+mn-lt"/>
              </a:rPr>
            </a:br>
            <a:r>
              <a:rPr lang="en-US" sz="2000" dirty="0">
                <a:ea typeface="+mn-lt"/>
                <a:cs typeface="+mn-lt"/>
              </a:rPr>
              <a:t> • Adjacent wetlands with a surface connection</a:t>
            </a:r>
            <a:br>
              <a:rPr lang="en-US" sz="2000" dirty="0">
                <a:ea typeface="+mn-lt"/>
                <a:cs typeface="+mn-lt"/>
              </a:rPr>
            </a:br>
            <a:r>
              <a:rPr lang="en-US" sz="2000" dirty="0">
                <a:ea typeface="+mn-lt"/>
                <a:cs typeface="+mn-lt"/>
              </a:rPr>
              <a:t> • Impoundments ( </a:t>
            </a:r>
            <a:r>
              <a:rPr lang="en-US" sz="2000" dirty="0" err="1">
                <a:ea typeface="+mn-lt"/>
                <a:cs typeface="+mn-lt"/>
              </a:rPr>
              <a:t>e.g</a:t>
            </a:r>
            <a:r>
              <a:rPr lang="en-US" sz="2000" dirty="0">
                <a:ea typeface="+mn-lt"/>
                <a:cs typeface="+mn-lt"/>
              </a:rPr>
              <a:t> reservoirs) </a:t>
            </a:r>
            <a:endParaRPr lang="en-US" sz="2000" dirty="0">
              <a:ea typeface="Calibri"/>
              <a:cs typeface="Calibri"/>
            </a:endParaRPr>
          </a:p>
          <a:p>
            <a:pPr marL="347345" indent="-228600">
              <a:lnSpc>
                <a:spcPct val="150000"/>
              </a:lnSpc>
              <a:spcAft>
                <a:spcPts val="600"/>
              </a:spcAft>
              <a:buFont typeface="Arial" panose="020B0604020202020204" pitchFamily="34" charset="0"/>
              <a:buChar char="•"/>
            </a:pPr>
            <a:endParaRPr lang="en-US" sz="2000" dirty="0">
              <a:ea typeface="Calibri"/>
              <a:cs typeface="Calibri"/>
            </a:endParaRPr>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491322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rial view of a river, dam and lake">
            <a:extLst>
              <a:ext uri="{FF2B5EF4-FFF2-40B4-BE49-F238E27FC236}">
                <a16:creationId xmlns:a16="http://schemas.microsoft.com/office/drawing/2014/main" id="{36C22A53-B7CF-E6C7-A0E3-E24BE3927D63}"/>
              </a:ext>
            </a:extLst>
          </p:cNvPr>
          <p:cNvPicPr>
            <a:picLocks noChangeAspect="1"/>
          </p:cNvPicPr>
          <p:nvPr/>
        </p:nvPicPr>
        <p:blipFill>
          <a:blip r:embed="rId2"/>
          <a:srcRect l="20511" r="20329" b="11"/>
          <a:stretch>
            <a:fillRect/>
          </a:stretch>
        </p:blipFill>
        <p:spPr>
          <a:xfrm>
            <a:off x="-465647" y="-2"/>
            <a:ext cx="4057627" cy="6858002"/>
          </a:xfrm>
          <a:prstGeom prst="rect">
            <a:avLst/>
          </a:prstGeom>
        </p:spPr>
      </p:pic>
      <p:sp>
        <p:nvSpPr>
          <p:cNvPr id="3" name="TextBox 2">
            <a:extLst>
              <a:ext uri="{FF2B5EF4-FFF2-40B4-BE49-F238E27FC236}">
                <a16:creationId xmlns:a16="http://schemas.microsoft.com/office/drawing/2014/main" id="{1162BD90-9BE5-7DEA-9652-5BB9643A25E4}"/>
              </a:ext>
            </a:extLst>
          </p:cNvPr>
          <p:cNvSpPr txBox="1"/>
          <p:nvPr/>
        </p:nvSpPr>
        <p:spPr>
          <a:xfrm>
            <a:off x="3757083" y="243416"/>
            <a:ext cx="497416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aseline="0">
                <a:solidFill>
                  <a:srgbClr val="FFFFFF"/>
                </a:solidFill>
                <a:latin typeface="Calibri"/>
                <a:ea typeface="Arial"/>
                <a:cs typeface="Arial"/>
              </a:rPr>
              <a:t>Waters that are </a:t>
            </a:r>
            <a:r>
              <a:rPr lang="en-US" sz="2000" b="1" baseline="0">
                <a:solidFill>
                  <a:srgbClr val="FFFFFF"/>
                </a:solidFill>
                <a:latin typeface="Calibri"/>
                <a:ea typeface="Arial"/>
                <a:cs typeface="Arial"/>
              </a:rPr>
              <a:t>generally NOT considered WOTUS</a:t>
            </a:r>
            <a:r>
              <a:rPr lang="en-US" sz="2000" baseline="0">
                <a:solidFill>
                  <a:srgbClr val="FFFFFF"/>
                </a:solidFill>
                <a:latin typeface="Calibri"/>
                <a:ea typeface="Arial"/>
                <a:cs typeface="Arial"/>
              </a:rPr>
              <a:t> include:</a:t>
            </a:r>
            <a:endParaRPr lang="en-US" sz="2000">
              <a:ea typeface="Calibri"/>
              <a:cs typeface="Calibri"/>
            </a:endParaRPr>
          </a:p>
        </p:txBody>
      </p:sp>
      <p:sp>
        <p:nvSpPr>
          <p:cNvPr id="4" name="TextBox 1">
            <a:extLst>
              <a:ext uri="{FF2B5EF4-FFF2-40B4-BE49-F238E27FC236}">
                <a16:creationId xmlns:a16="http://schemas.microsoft.com/office/drawing/2014/main" id="{1B9F9DBA-32CA-64D9-D828-8C58874595EB}"/>
              </a:ext>
            </a:extLst>
          </p:cNvPr>
          <p:cNvSpPr txBox="1"/>
          <p:nvPr/>
        </p:nvSpPr>
        <p:spPr>
          <a:xfrm>
            <a:off x="3758568" y="1247623"/>
            <a:ext cx="5692338" cy="5613544"/>
          </a:xfrm>
          <a:prstGeom prst="rect">
            <a:avLst/>
          </a:prstGeom>
        </p:spPr>
        <p:txBody>
          <a:bodyPr rot="0" spcFirstLastPara="0" vert="horz" lIns="91440" tIns="45720" rIns="91440" bIns="45720" numCol="1" spcCol="0" rtlCol="0" fromWordArt="0" anchor="ctr" anchorCtr="0" forceAA="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600"/>
              </a:spcAft>
            </a:pPr>
            <a:r>
              <a:rPr lang="en-US" sz="1700" dirty="0"/>
              <a:t>• </a:t>
            </a:r>
            <a:r>
              <a:rPr lang="en-US" sz="2000" dirty="0"/>
              <a:t>Groundwater</a:t>
            </a:r>
            <a:br>
              <a:rPr lang="en-US" sz="2000" dirty="0"/>
            </a:br>
            <a:r>
              <a:rPr lang="en-US" sz="2000"/>
              <a:t>• Most </a:t>
            </a:r>
            <a:r>
              <a:rPr lang="en-US" sz="2000" b="1" dirty="0"/>
              <a:t>ditches</a:t>
            </a:r>
            <a:r>
              <a:rPr lang="en-US" sz="2000" dirty="0"/>
              <a:t> (especially roadside or agricultural  ditches)</a:t>
            </a:r>
            <a:br>
              <a:rPr lang="en-US" sz="2000" dirty="0"/>
            </a:br>
            <a:r>
              <a:rPr lang="en-US" sz="2000" dirty="0"/>
              <a:t>• </a:t>
            </a:r>
            <a:r>
              <a:rPr lang="en-US" sz="2000" b="1" dirty="0"/>
              <a:t>Rills, gullies, and erosional features</a:t>
            </a:r>
            <a:r>
              <a:rPr lang="en-US" sz="2000" dirty="0"/>
              <a:t> formed by rainfall</a:t>
            </a:r>
            <a:br>
              <a:rPr lang="en-US" sz="2000" dirty="0"/>
            </a:br>
            <a:r>
              <a:rPr lang="en-US" sz="2000" dirty="0"/>
              <a:t>• </a:t>
            </a:r>
            <a:r>
              <a:rPr lang="en-US" sz="2000" b="1" dirty="0"/>
              <a:t>Artificial ponds</a:t>
            </a:r>
            <a:r>
              <a:rPr lang="en-US" sz="2000" dirty="0"/>
              <a:t> and irrigation features not connected to jurisdictional waters</a:t>
            </a:r>
            <a:br>
              <a:rPr lang="en-US" sz="2000" dirty="0"/>
            </a:br>
            <a:r>
              <a:rPr lang="en-US" sz="2000" dirty="0"/>
              <a:t>• </a:t>
            </a:r>
            <a:r>
              <a:rPr lang="en-US" sz="2000" b="1" dirty="0"/>
              <a:t>Stormwater control features</a:t>
            </a:r>
            <a:r>
              <a:rPr lang="en-US" sz="2000" dirty="0"/>
              <a:t> constructed in uplands</a:t>
            </a:r>
            <a:br>
              <a:rPr lang="en-US" sz="2000" dirty="0"/>
            </a:br>
            <a:r>
              <a:rPr lang="en-US" sz="2000" dirty="0"/>
              <a:t>• Prior converted cropland</a:t>
            </a:r>
            <a:endParaRPr lang="en-US" sz="2000">
              <a:ea typeface="Calibri"/>
              <a:cs typeface="Calibri"/>
            </a:endParaRPr>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4023850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lex Zimmerman\Desktop\Pics for Buffalo driv\More pics\102NIKON\DSCN80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76200"/>
            <a:ext cx="9108904" cy="615553"/>
          </a:xfrm>
          <a:prstGeom prst="rect">
            <a:avLst/>
          </a:prstGeom>
          <a:noFill/>
        </p:spPr>
        <p:txBody>
          <a:bodyPr wrap="none" rtlCol="0">
            <a:spAutoFit/>
          </a:bodyPr>
          <a:lstStyle/>
          <a:p>
            <a:r>
              <a:rPr lang="en-US" sz="3400" dirty="0">
                <a:solidFill>
                  <a:schemeClr val="bg1"/>
                </a:solidFill>
              </a:rPr>
              <a:t>Do all sites that discharge go to waters of the U.S.?</a:t>
            </a:r>
          </a:p>
        </p:txBody>
      </p:sp>
      <p:sp>
        <p:nvSpPr>
          <p:cNvPr id="3" name="TextBox 2"/>
          <p:cNvSpPr txBox="1"/>
          <p:nvPr/>
        </p:nvSpPr>
        <p:spPr>
          <a:xfrm>
            <a:off x="7390945" y="6412468"/>
            <a:ext cx="1143455" cy="369332"/>
          </a:xfrm>
          <a:prstGeom prst="rect">
            <a:avLst/>
          </a:prstGeom>
          <a:noFill/>
        </p:spPr>
        <p:txBody>
          <a:bodyPr wrap="none" rtlCol="0">
            <a:spAutoFit/>
          </a:bodyPr>
          <a:lstStyle/>
          <a:p>
            <a:r>
              <a:rPr lang="en-US" dirty="0"/>
              <a:t>Fire Island</a:t>
            </a:r>
          </a:p>
        </p:txBody>
      </p:sp>
      <p:sp>
        <p:nvSpPr>
          <p:cNvPr id="4" name="TextBox 3"/>
          <p:cNvSpPr txBox="1"/>
          <p:nvPr/>
        </p:nvSpPr>
        <p:spPr>
          <a:xfrm>
            <a:off x="5334000" y="1524000"/>
            <a:ext cx="3614836" cy="646331"/>
          </a:xfrm>
          <a:prstGeom prst="rect">
            <a:avLst/>
          </a:prstGeom>
          <a:noFill/>
        </p:spPr>
        <p:txBody>
          <a:bodyPr wrap="none" rtlCol="0">
            <a:spAutoFit/>
          </a:bodyPr>
          <a:lstStyle/>
          <a:p>
            <a:r>
              <a:rPr lang="en-US" sz="3600" dirty="0">
                <a:solidFill>
                  <a:schemeClr val="bg1"/>
                </a:solidFill>
              </a:rPr>
              <a:t>Most in Alaska do.</a:t>
            </a:r>
          </a:p>
        </p:txBody>
      </p:sp>
    </p:spTree>
    <p:extLst>
      <p:ext uri="{BB962C8B-B14F-4D97-AF65-F5344CB8AC3E}">
        <p14:creationId xmlns:p14="http://schemas.microsoft.com/office/powerpoint/2010/main" val="372673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Trackout\DSCN31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200" y="6096000"/>
            <a:ext cx="7770589" cy="646331"/>
          </a:xfrm>
          <a:prstGeom prst="rect">
            <a:avLst/>
          </a:prstGeom>
          <a:noFill/>
        </p:spPr>
        <p:txBody>
          <a:bodyPr wrap="none" rtlCol="0">
            <a:spAutoFit/>
          </a:bodyPr>
          <a:lstStyle/>
          <a:p>
            <a:r>
              <a:rPr lang="en-US" sz="3600" dirty="0"/>
              <a:t>Track-out can be considered a discharge.</a:t>
            </a:r>
          </a:p>
        </p:txBody>
      </p:sp>
      <p:sp>
        <p:nvSpPr>
          <p:cNvPr id="3" name="TextBox 2"/>
          <p:cNvSpPr txBox="1"/>
          <p:nvPr/>
        </p:nvSpPr>
        <p:spPr>
          <a:xfrm>
            <a:off x="1" y="0"/>
            <a:ext cx="9144000" cy="630942"/>
          </a:xfrm>
          <a:prstGeom prst="rect">
            <a:avLst/>
          </a:prstGeom>
          <a:solidFill>
            <a:srgbClr val="797979">
              <a:alpha val="67000"/>
            </a:srgbClr>
          </a:solidFill>
        </p:spPr>
        <p:txBody>
          <a:bodyPr wrap="square" rtlCol="0">
            <a:spAutoFit/>
          </a:bodyPr>
          <a:lstStyle/>
          <a:p>
            <a:r>
              <a:rPr lang="en-US" sz="3500" dirty="0"/>
              <a:t>Even if there is no discharge to waters of the U.S.;</a:t>
            </a:r>
          </a:p>
        </p:txBody>
      </p:sp>
    </p:spTree>
    <p:extLst>
      <p:ext uri="{BB962C8B-B14F-4D97-AF65-F5344CB8AC3E}">
        <p14:creationId xmlns:p14="http://schemas.microsoft.com/office/powerpoint/2010/main" val="1335558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95929" y="115956"/>
            <a:ext cx="2640755"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3500" kern="1200">
                <a:solidFill>
                  <a:srgbClr val="FFFFFF"/>
                </a:solidFill>
                <a:latin typeface="+mj-lt"/>
                <a:ea typeface="+mj-ea"/>
                <a:cs typeface="+mj-cs"/>
              </a:rPr>
              <a:t>Maintenance</a:t>
            </a:r>
          </a:p>
        </p:txBody>
      </p:sp>
      <p:sp>
        <p:nvSpPr>
          <p:cNvPr id="5" name="TextBox 4">
            <a:extLst>
              <a:ext uri="{FF2B5EF4-FFF2-40B4-BE49-F238E27FC236}">
                <a16:creationId xmlns:a16="http://schemas.microsoft.com/office/drawing/2014/main" id="{556D150C-D931-C356-482F-4D7481C8215B}"/>
              </a:ext>
            </a:extLst>
          </p:cNvPr>
          <p:cNvSpPr txBox="1"/>
          <p:nvPr/>
        </p:nvSpPr>
        <p:spPr>
          <a:xfrm>
            <a:off x="3607694" y="649480"/>
            <a:ext cx="4916510" cy="554604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285750" indent="-228600">
              <a:lnSpc>
                <a:spcPct val="90000"/>
              </a:lnSpc>
              <a:spcAft>
                <a:spcPts val="600"/>
              </a:spcAft>
              <a:buFont typeface="Arial" panose="020B0604020202020204" pitchFamily="34" charset="0"/>
              <a:buChar char="•"/>
            </a:pPr>
            <a:r>
              <a:rPr lang="en-US" sz="1700"/>
              <a:t>Depending on the purpose and nature of the maintenance project, some of them may not be required to submit an NOI under the permit.</a:t>
            </a:r>
          </a:p>
          <a:p>
            <a:pPr marL="285750" indent="-228600">
              <a:lnSpc>
                <a:spcPct val="90000"/>
              </a:lnSpc>
              <a:spcAft>
                <a:spcPts val="600"/>
              </a:spcAft>
              <a:buFont typeface="Arial" panose="020B0604020202020204" pitchFamily="34" charset="0"/>
              <a:buChar char="•"/>
            </a:pPr>
            <a:r>
              <a:rPr lang="en-US" sz="1700"/>
              <a:t> To be considered a maintenance project, the project must maintain the original line and grade, hydraulic capacity of conveyance channels, or original purpose of the site. </a:t>
            </a:r>
          </a:p>
          <a:p>
            <a:pPr marL="285750" indent="-228600">
              <a:lnSpc>
                <a:spcPct val="90000"/>
              </a:lnSpc>
              <a:spcAft>
                <a:spcPts val="600"/>
              </a:spcAft>
              <a:buFont typeface="Arial" panose="020B0604020202020204" pitchFamily="34" charset="0"/>
              <a:buChar char="•"/>
            </a:pPr>
            <a:r>
              <a:rPr lang="en-US" sz="1700"/>
              <a:t>Maintenance projects typically involve the repair, rehabilitation, or replacement of existing structures or facilities with no new ground disturbance beyond the original footprint. </a:t>
            </a:r>
          </a:p>
          <a:p>
            <a:pPr marL="285750" indent="-228600">
              <a:lnSpc>
                <a:spcPct val="90000"/>
              </a:lnSpc>
              <a:spcAft>
                <a:spcPts val="600"/>
              </a:spcAft>
              <a:buFont typeface="Arial" panose="020B0604020202020204" pitchFamily="34" charset="0"/>
              <a:buChar char="•"/>
            </a:pPr>
            <a:r>
              <a:rPr lang="en-US" sz="1700"/>
              <a:t>Maintenance projects may involve minor deviations in the size, configuration, or alignment of the structure or facility. Such activities include mowing or clearing vegetation without disturbing the vegetative mat (i.e., grubbing), repaving a road with no surface expansion or disturbance of surrounding soils, replacing a bridge without widening it, or replacing a culvert with the same size and composition. </a:t>
            </a:r>
          </a:p>
          <a:p>
            <a:pPr indent="-228600">
              <a:lnSpc>
                <a:spcPct val="90000"/>
              </a:lnSpc>
              <a:spcAft>
                <a:spcPts val="600"/>
              </a:spcAft>
              <a:buFont typeface="Arial" panose="020B0604020202020204" pitchFamily="34" charset="0"/>
              <a:buChar char="•"/>
            </a:pPr>
            <a:endParaRPr lang="en-US" sz="1700"/>
          </a:p>
        </p:txBody>
      </p:sp>
      <p:sp>
        <p:nvSpPr>
          <p:cNvPr id="4" name="Title 1">
            <a:extLst>
              <a:ext uri="{FF2B5EF4-FFF2-40B4-BE49-F238E27FC236}">
                <a16:creationId xmlns:a16="http://schemas.microsoft.com/office/drawing/2014/main" id="{2DE6215B-F197-944C-9B4A-8FE04F03ABC5}"/>
              </a:ext>
            </a:extLst>
          </p:cNvPr>
          <p:cNvSpPr txBox="1">
            <a:spLocks/>
          </p:cNvSpPr>
          <p:nvPr/>
        </p:nvSpPr>
        <p:spPr>
          <a:xfrm>
            <a:off x="6266530" y="5765988"/>
            <a:ext cx="2743200" cy="86053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r>
              <a:rPr kumimoji="0" lang="en-US" sz="1800" b="0" i="0" u="none" strike="noStrike" kern="1200" cap="none" spc="0" normalizeH="0" baseline="0" noProof="0" dirty="0">
                <a:ln>
                  <a:noFill/>
                </a:ln>
                <a:effectLst/>
                <a:uLnTx/>
                <a:uFillTx/>
                <a:latin typeface="Calibri"/>
                <a:ea typeface="+mj-ea"/>
                <a:cs typeface="+mj-cs"/>
              </a:rPr>
              <a:t>CGP </a:t>
            </a:r>
            <a:r>
              <a:rPr lang="en-US" sz="1800">
                <a:latin typeface="Calibri"/>
              </a:rPr>
              <a:t>Appendix C &amp;</a:t>
            </a:r>
            <a:endParaRPr lang="en-US"/>
          </a:p>
          <a:p>
            <a:pPr marL="0" marR="0" lvl="0" indent="0" algn="ctr" defTabSz="914400">
              <a:lnSpc>
                <a:spcPct val="100000"/>
              </a:lnSpc>
              <a:spcBef>
                <a:spcPct val="0"/>
              </a:spcBef>
              <a:spcAft>
                <a:spcPts val="600"/>
              </a:spcAft>
              <a:buClrTx/>
              <a:buSzTx/>
              <a:buFontTx/>
              <a:buNone/>
              <a:tabLst/>
              <a:defRPr/>
            </a:pPr>
            <a:r>
              <a:rPr lang="en-US" sz="1800">
                <a:latin typeface="Calibri"/>
              </a:rPr>
              <a:t>Fact</a:t>
            </a:r>
            <a:r>
              <a:rPr kumimoji="0" lang="en-US" sz="1800" b="0" i="0" u="none" strike="noStrike" kern="1200" cap="none" spc="0" normalizeH="0" baseline="0" noProof="0" dirty="0">
                <a:ln>
                  <a:noFill/>
                </a:ln>
                <a:effectLst/>
                <a:uLnTx/>
                <a:uFillTx/>
                <a:latin typeface="Calibri"/>
                <a:ea typeface="+mj-ea"/>
                <a:cs typeface="+mj-cs"/>
              </a:rPr>
              <a:t> Sheet Pg. </a:t>
            </a:r>
            <a:r>
              <a:rPr lang="en-US" sz="1800" dirty="0">
                <a:latin typeface="Calibri"/>
              </a:rPr>
              <a:t>15</a:t>
            </a:r>
            <a:endParaRPr lang="en-US">
              <a:ea typeface="+mj-ea"/>
              <a:cs typeface="+mj-cs"/>
            </a:endParaRPr>
          </a:p>
        </p:txBody>
      </p:sp>
    </p:spTree>
    <p:extLst>
      <p:ext uri="{BB962C8B-B14F-4D97-AF65-F5344CB8AC3E}">
        <p14:creationId xmlns:p14="http://schemas.microsoft.com/office/powerpoint/2010/main" val="2206185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2026 Construction General Permit (CGP) Introduction</a:t>
            </a:r>
          </a:p>
        </p:txBody>
      </p:sp>
      <p:sp>
        <p:nvSpPr>
          <p:cNvPr id="3" name="Content Placeholder 2"/>
          <p:cNvSpPr>
            <a:spLocks noGrp="1"/>
          </p:cNvSpPr>
          <p:nvPr>
            <p:ph idx="1"/>
          </p:nvPr>
        </p:nvSpPr>
        <p:spPr/>
        <p:txBody>
          <a:bodyPr/>
          <a:lstStyle/>
          <a:p>
            <a:pPr marL="0" indent="0">
              <a:buNone/>
            </a:pPr>
            <a:r>
              <a:rPr lang="en-US" i="1" dirty="0"/>
              <a:t>Goals of this section</a:t>
            </a:r>
            <a:r>
              <a:rPr lang="en-US" dirty="0"/>
              <a:t>:</a:t>
            </a:r>
          </a:p>
          <a:p>
            <a:r>
              <a:rPr lang="en-US" dirty="0"/>
              <a:t>Know and understand the sections of the </a:t>
            </a:r>
            <a:r>
              <a:rPr lang="en-US" dirty="0" err="1"/>
              <a:t>CGP</a:t>
            </a:r>
            <a:r>
              <a:rPr lang="en-US" dirty="0"/>
              <a:t>;</a:t>
            </a:r>
          </a:p>
          <a:p>
            <a:r>
              <a:rPr lang="en-US" dirty="0"/>
              <a:t>Find answers in the </a:t>
            </a:r>
            <a:r>
              <a:rPr lang="en-US" dirty="0" err="1"/>
              <a:t>CGP</a:t>
            </a:r>
            <a:r>
              <a:rPr lang="en-US" dirty="0"/>
              <a:t>; and</a:t>
            </a:r>
          </a:p>
          <a:p>
            <a:r>
              <a:rPr lang="en-US" dirty="0"/>
              <a:t>Know what makes a good SWPPP.</a:t>
            </a:r>
          </a:p>
          <a:p>
            <a:pPr marL="0" indent="0">
              <a:buNone/>
            </a:pP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9615" t="16159" r="9615" b="17174"/>
          <a:stretch/>
        </p:blipFill>
        <p:spPr>
          <a:xfrm>
            <a:off x="4876800" y="4114800"/>
            <a:ext cx="4103075" cy="2540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343400"/>
            <a:ext cx="3162300" cy="1905000"/>
          </a:xfrm>
          <a:prstGeom prst="rect">
            <a:avLst/>
          </a:prstGeom>
        </p:spPr>
      </p:pic>
    </p:spTree>
    <p:extLst>
      <p:ext uri="{BB962C8B-B14F-4D97-AF65-F5344CB8AC3E}">
        <p14:creationId xmlns:p14="http://schemas.microsoft.com/office/powerpoint/2010/main" val="3680721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817"/>
            <a:ext cx="8534400" cy="1143000"/>
          </a:xfrm>
        </p:spPr>
        <p:txBody>
          <a:bodyPr>
            <a:normAutofit/>
          </a:bodyPr>
          <a:lstStyle/>
          <a:p>
            <a:r>
              <a:rPr lang="en-US" dirty="0"/>
              <a:t>Construction General Permit (CGP)</a:t>
            </a:r>
          </a:p>
        </p:txBody>
      </p:sp>
      <p:sp>
        <p:nvSpPr>
          <p:cNvPr id="3" name="Content Placeholder 2"/>
          <p:cNvSpPr>
            <a:spLocks noGrp="1"/>
          </p:cNvSpPr>
          <p:nvPr>
            <p:ph idx="1"/>
          </p:nvPr>
        </p:nvSpPr>
        <p:spPr>
          <a:xfrm>
            <a:off x="7326085" y="1219470"/>
            <a:ext cx="1447801" cy="420644"/>
          </a:xfrm>
          <a:solidFill>
            <a:schemeClr val="bg1"/>
          </a:solidFill>
          <a:ln w="38100">
            <a:solidFill>
              <a:schemeClr val="tx1"/>
            </a:solidFill>
          </a:ln>
        </p:spPr>
        <p:txBody>
          <a:bodyPr>
            <a:normAutofit/>
          </a:bodyPr>
          <a:lstStyle/>
          <a:p>
            <a:pPr marL="0" indent="0">
              <a:buNone/>
            </a:pPr>
            <a:r>
              <a:rPr lang="en-US" sz="2100" dirty="0"/>
              <a:t>CGP Pg. 6</a:t>
            </a:r>
          </a:p>
        </p:txBody>
      </p:sp>
      <p:sp>
        <p:nvSpPr>
          <p:cNvPr id="11" name="TextBox 10">
            <a:extLst>
              <a:ext uri="{FF2B5EF4-FFF2-40B4-BE49-F238E27FC236}">
                <a16:creationId xmlns:a16="http://schemas.microsoft.com/office/drawing/2014/main" id="{B5186396-3C24-44DF-A048-781488F9F6DA}"/>
              </a:ext>
            </a:extLst>
          </p:cNvPr>
          <p:cNvSpPr txBox="1"/>
          <p:nvPr/>
        </p:nvSpPr>
        <p:spPr>
          <a:xfrm>
            <a:off x="7062280" y="1926771"/>
            <a:ext cx="1980029" cy="954107"/>
          </a:xfrm>
          <a:prstGeom prst="rect">
            <a:avLst/>
          </a:prstGeom>
          <a:noFill/>
        </p:spPr>
        <p:txBody>
          <a:bodyPr wrap="none" lIns="91440" tIns="45720" rIns="91440" bIns="45720" rtlCol="0" anchor="t">
            <a:spAutoFit/>
          </a:bodyPr>
          <a:lstStyle/>
          <a:p>
            <a:pPr algn="ctr"/>
            <a:r>
              <a:rPr lang="en-US" sz="2800" dirty="0"/>
              <a:t>Schedule of</a:t>
            </a:r>
            <a:endParaRPr lang="en-US" sz="2800" dirty="0">
              <a:ea typeface="Calibri"/>
              <a:cs typeface="Calibri"/>
            </a:endParaRPr>
          </a:p>
          <a:p>
            <a:pPr algn="ctr"/>
            <a:r>
              <a:rPr lang="en-US" sz="2800" dirty="0"/>
              <a:t>Submissions</a:t>
            </a:r>
            <a:endParaRPr lang="en-US" sz="2800">
              <a:ea typeface="Calibri"/>
              <a:cs typeface="Calibri"/>
            </a:endParaRPr>
          </a:p>
        </p:txBody>
      </p:sp>
      <p:sp>
        <p:nvSpPr>
          <p:cNvPr id="12" name="TextBox 11">
            <a:extLst>
              <a:ext uri="{FF2B5EF4-FFF2-40B4-BE49-F238E27FC236}">
                <a16:creationId xmlns:a16="http://schemas.microsoft.com/office/drawing/2014/main" id="{E3938D3F-B038-40D4-B700-8185F2840B97}"/>
              </a:ext>
            </a:extLst>
          </p:cNvPr>
          <p:cNvSpPr txBox="1"/>
          <p:nvPr/>
        </p:nvSpPr>
        <p:spPr>
          <a:xfrm>
            <a:off x="7030184" y="3089059"/>
            <a:ext cx="2057743" cy="954107"/>
          </a:xfrm>
          <a:prstGeom prst="rect">
            <a:avLst/>
          </a:prstGeom>
          <a:noFill/>
        </p:spPr>
        <p:txBody>
          <a:bodyPr wrap="none" lIns="91440" tIns="45720" rIns="91440" bIns="45720" rtlCol="0" anchor="t">
            <a:spAutoFit/>
          </a:bodyPr>
          <a:lstStyle/>
          <a:p>
            <a:pPr algn="ctr"/>
            <a:r>
              <a:rPr lang="en-US" sz="2800" u="sng" dirty="0"/>
              <a:t>Prior to</a:t>
            </a:r>
            <a:endParaRPr lang="en-US" sz="2800" u="sng" dirty="0">
              <a:ea typeface="Calibri"/>
              <a:cs typeface="Calibri"/>
            </a:endParaRPr>
          </a:p>
          <a:p>
            <a:pPr algn="ctr"/>
            <a:r>
              <a:rPr lang="en-US" sz="2800" dirty="0"/>
              <a:t>Construction</a:t>
            </a:r>
            <a:endParaRPr lang="en-US" sz="2800" dirty="0">
              <a:ea typeface="Calibri"/>
              <a:cs typeface="Calibri"/>
            </a:endParaRPr>
          </a:p>
        </p:txBody>
      </p:sp>
      <p:pic>
        <p:nvPicPr>
          <p:cNvPr id="1026" name="Picture 2" descr="The Southern Review : Submissions">
            <a:extLst>
              <a:ext uri="{FF2B5EF4-FFF2-40B4-BE49-F238E27FC236}">
                <a16:creationId xmlns:a16="http://schemas.microsoft.com/office/drawing/2014/main" id="{DBE05B77-F9AF-4068-BD32-458F66375A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9891" y="4576315"/>
            <a:ext cx="1831069" cy="184558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2B7006E-490A-CC24-0D26-E0DCCC6FC9A5}"/>
              </a:ext>
            </a:extLst>
          </p:cNvPr>
          <p:cNvPicPr>
            <a:picLocks noChangeAspect="1"/>
          </p:cNvPicPr>
          <p:nvPr/>
        </p:nvPicPr>
        <p:blipFill>
          <a:blip r:embed="rId4"/>
          <a:stretch>
            <a:fillRect/>
          </a:stretch>
        </p:blipFill>
        <p:spPr>
          <a:xfrm>
            <a:off x="629" y="1219200"/>
            <a:ext cx="6980113" cy="5638800"/>
          </a:xfrm>
          <a:prstGeom prst="rect">
            <a:avLst/>
          </a:prstGeom>
        </p:spPr>
      </p:pic>
    </p:spTree>
    <p:extLst>
      <p:ext uri="{BB962C8B-B14F-4D97-AF65-F5344CB8AC3E}">
        <p14:creationId xmlns:p14="http://schemas.microsoft.com/office/powerpoint/2010/main" val="2766128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817"/>
            <a:ext cx="8534400" cy="1143000"/>
          </a:xfrm>
        </p:spPr>
        <p:txBody>
          <a:bodyPr>
            <a:normAutofit/>
          </a:bodyPr>
          <a:lstStyle/>
          <a:p>
            <a:r>
              <a:rPr lang="en-US" dirty="0"/>
              <a:t>Construction General Permit (CGP)</a:t>
            </a:r>
          </a:p>
        </p:txBody>
      </p:sp>
      <p:sp>
        <p:nvSpPr>
          <p:cNvPr id="11" name="TextBox 10">
            <a:extLst>
              <a:ext uri="{FF2B5EF4-FFF2-40B4-BE49-F238E27FC236}">
                <a16:creationId xmlns:a16="http://schemas.microsoft.com/office/drawing/2014/main" id="{B5186396-3C24-44DF-A048-781488F9F6DA}"/>
              </a:ext>
            </a:extLst>
          </p:cNvPr>
          <p:cNvSpPr txBox="1"/>
          <p:nvPr/>
        </p:nvSpPr>
        <p:spPr>
          <a:xfrm>
            <a:off x="6822796" y="2144485"/>
            <a:ext cx="1980029" cy="954107"/>
          </a:xfrm>
          <a:prstGeom prst="rect">
            <a:avLst/>
          </a:prstGeom>
          <a:noFill/>
        </p:spPr>
        <p:txBody>
          <a:bodyPr wrap="none" lIns="91440" tIns="45720" rIns="91440" bIns="45720" rtlCol="0" anchor="t">
            <a:spAutoFit/>
          </a:bodyPr>
          <a:lstStyle/>
          <a:p>
            <a:pPr algn="ctr"/>
            <a:r>
              <a:rPr lang="en-US" sz="2800" dirty="0"/>
              <a:t>Schedule of</a:t>
            </a:r>
            <a:endParaRPr lang="en-US" sz="2800">
              <a:ea typeface="Calibri"/>
              <a:cs typeface="Calibri"/>
            </a:endParaRPr>
          </a:p>
          <a:p>
            <a:pPr algn="ctr"/>
            <a:r>
              <a:rPr lang="en-US" sz="2800" dirty="0"/>
              <a:t>Submissions</a:t>
            </a:r>
            <a:endParaRPr lang="en-US" sz="2800">
              <a:ea typeface="Calibri"/>
              <a:cs typeface="Calibri"/>
            </a:endParaRPr>
          </a:p>
        </p:txBody>
      </p:sp>
      <p:sp>
        <p:nvSpPr>
          <p:cNvPr id="12" name="TextBox 11">
            <a:extLst>
              <a:ext uri="{FF2B5EF4-FFF2-40B4-BE49-F238E27FC236}">
                <a16:creationId xmlns:a16="http://schemas.microsoft.com/office/drawing/2014/main" id="{E3938D3F-B038-40D4-B700-8185F2840B97}"/>
              </a:ext>
            </a:extLst>
          </p:cNvPr>
          <p:cNvSpPr txBox="1"/>
          <p:nvPr/>
        </p:nvSpPr>
        <p:spPr>
          <a:xfrm>
            <a:off x="6681841" y="3415631"/>
            <a:ext cx="2057743" cy="954107"/>
          </a:xfrm>
          <a:prstGeom prst="rect">
            <a:avLst/>
          </a:prstGeom>
          <a:noFill/>
        </p:spPr>
        <p:txBody>
          <a:bodyPr wrap="none" lIns="91440" tIns="45720" rIns="91440" bIns="45720" rtlCol="0" anchor="t">
            <a:spAutoFit/>
          </a:bodyPr>
          <a:lstStyle/>
          <a:p>
            <a:pPr algn="ctr"/>
            <a:r>
              <a:rPr lang="en-US" sz="2800" u="sng" dirty="0"/>
              <a:t>During</a:t>
            </a:r>
            <a:endParaRPr lang="en-US" sz="2800" u="sng" dirty="0">
              <a:ea typeface="Calibri"/>
              <a:cs typeface="Calibri"/>
            </a:endParaRPr>
          </a:p>
          <a:p>
            <a:pPr algn="ctr"/>
            <a:r>
              <a:rPr lang="en-US" sz="2800" dirty="0"/>
              <a:t>Construction</a:t>
            </a:r>
            <a:endParaRPr lang="en-US" sz="2800" dirty="0">
              <a:ea typeface="Calibri"/>
              <a:cs typeface="Calibri"/>
            </a:endParaRPr>
          </a:p>
        </p:txBody>
      </p:sp>
      <p:pic>
        <p:nvPicPr>
          <p:cNvPr id="2050" name="Picture 2" descr="The 3 Most Common Types of Dozers | News | Blue Diamond Machinery">
            <a:extLst>
              <a:ext uri="{FF2B5EF4-FFF2-40B4-BE49-F238E27FC236}">
                <a16:creationId xmlns:a16="http://schemas.microsoft.com/office/drawing/2014/main" id="{60AAA833-A46D-4531-8E97-CE9D545F1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3077" y="4760465"/>
            <a:ext cx="2060575" cy="155983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4BAEBE28-96C2-1AAC-5330-F0F61C802CD9}"/>
              </a:ext>
            </a:extLst>
          </p:cNvPr>
          <p:cNvSpPr txBox="1">
            <a:spLocks/>
          </p:cNvSpPr>
          <p:nvPr/>
        </p:nvSpPr>
        <p:spPr>
          <a:xfrm>
            <a:off x="7085920" y="1292173"/>
            <a:ext cx="1447801" cy="420644"/>
          </a:xfrm>
          <a:prstGeom prst="rect">
            <a:avLst/>
          </a:prstGeom>
          <a:solidFill>
            <a:schemeClr val="bg1"/>
          </a:solidFill>
          <a:ln w="38100">
            <a:solidFill>
              <a:schemeClr val="tx1"/>
            </a:solidFill>
          </a:ln>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100"/>
              <a:t>CGP Pg. 7</a:t>
            </a:r>
            <a:endParaRPr lang="en-US" sz="2100" dirty="0"/>
          </a:p>
        </p:txBody>
      </p:sp>
      <p:pic>
        <p:nvPicPr>
          <p:cNvPr id="3" name="Picture 2">
            <a:extLst>
              <a:ext uri="{FF2B5EF4-FFF2-40B4-BE49-F238E27FC236}">
                <a16:creationId xmlns:a16="http://schemas.microsoft.com/office/drawing/2014/main" id="{EAFB8CD9-C55D-6B3D-F9B6-EA33A220CA99}"/>
              </a:ext>
            </a:extLst>
          </p:cNvPr>
          <p:cNvPicPr>
            <a:picLocks noChangeAspect="1"/>
          </p:cNvPicPr>
          <p:nvPr/>
        </p:nvPicPr>
        <p:blipFill>
          <a:blip r:embed="rId4"/>
          <a:stretch>
            <a:fillRect/>
          </a:stretch>
        </p:blipFill>
        <p:spPr>
          <a:xfrm>
            <a:off x="-1506" y="928914"/>
            <a:ext cx="6621527" cy="5929086"/>
          </a:xfrm>
          <a:prstGeom prst="rect">
            <a:avLst/>
          </a:prstGeom>
        </p:spPr>
      </p:pic>
    </p:spTree>
    <p:extLst>
      <p:ext uri="{BB962C8B-B14F-4D97-AF65-F5344CB8AC3E}">
        <p14:creationId xmlns:p14="http://schemas.microsoft.com/office/powerpoint/2010/main" val="1368870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CAE578B-4317-4E33-9F45-1EAC3FECBF73}"/>
              </a:ext>
            </a:extLst>
          </p:cNvPr>
          <p:cNvSpPr>
            <a:spLocks noGrp="1"/>
          </p:cNvSpPr>
          <p:nvPr>
            <p:ph type="title"/>
          </p:nvPr>
        </p:nvSpPr>
        <p:spPr>
          <a:xfrm>
            <a:off x="304800" y="0"/>
            <a:ext cx="8534400" cy="944562"/>
          </a:xfrm>
        </p:spPr>
        <p:txBody>
          <a:bodyPr>
            <a:normAutofit/>
          </a:bodyPr>
          <a:lstStyle/>
          <a:p>
            <a:r>
              <a:rPr lang="en-US" dirty="0"/>
              <a:t>Construction General Permit (CGP)</a:t>
            </a:r>
          </a:p>
        </p:txBody>
      </p:sp>
      <p:sp>
        <p:nvSpPr>
          <p:cNvPr id="8" name="TextBox 7">
            <a:extLst>
              <a:ext uri="{FF2B5EF4-FFF2-40B4-BE49-F238E27FC236}">
                <a16:creationId xmlns:a16="http://schemas.microsoft.com/office/drawing/2014/main" id="{C707584C-2D87-48F0-BDC3-C4C852673719}"/>
              </a:ext>
            </a:extLst>
          </p:cNvPr>
          <p:cNvSpPr txBox="1"/>
          <p:nvPr/>
        </p:nvSpPr>
        <p:spPr>
          <a:xfrm>
            <a:off x="6386990" y="2045613"/>
            <a:ext cx="2451505" cy="1384995"/>
          </a:xfrm>
          <a:prstGeom prst="rect">
            <a:avLst/>
          </a:prstGeom>
          <a:noFill/>
        </p:spPr>
        <p:txBody>
          <a:bodyPr wrap="none" lIns="91440" tIns="45720" rIns="91440" bIns="45720" rtlCol="0" anchor="t">
            <a:spAutoFit/>
          </a:bodyPr>
          <a:lstStyle/>
          <a:p>
            <a:pPr algn="ctr"/>
            <a:r>
              <a:rPr lang="en-US" sz="2800" dirty="0"/>
              <a:t>Required</a:t>
            </a:r>
            <a:endParaRPr lang="en-US" sz="2800" dirty="0">
              <a:ea typeface="Calibri"/>
              <a:cs typeface="Calibri"/>
            </a:endParaRPr>
          </a:p>
          <a:p>
            <a:pPr algn="ctr"/>
            <a:r>
              <a:rPr lang="en-US" sz="2800" dirty="0"/>
              <a:t>On-Site</a:t>
            </a:r>
            <a:endParaRPr lang="en-US" sz="2800" dirty="0">
              <a:ea typeface="Calibri"/>
              <a:cs typeface="Calibri"/>
            </a:endParaRPr>
          </a:p>
          <a:p>
            <a:pPr algn="ctr"/>
            <a:r>
              <a:rPr lang="en-US" sz="2800" dirty="0"/>
              <a:t>Documentation</a:t>
            </a:r>
            <a:endParaRPr lang="en-US" sz="2800" dirty="0">
              <a:ea typeface="Calibri"/>
              <a:cs typeface="Calibri"/>
            </a:endParaRPr>
          </a:p>
        </p:txBody>
      </p:sp>
      <p:pic>
        <p:nvPicPr>
          <p:cNvPr id="3076" name="Picture 4" descr="API Office Trailers, Modular Buildings, Cabin Trailers, Storage, California">
            <a:extLst>
              <a:ext uri="{FF2B5EF4-FFF2-40B4-BE49-F238E27FC236}">
                <a16:creationId xmlns:a16="http://schemas.microsoft.com/office/drawing/2014/main" id="{25142541-422C-4CC8-AF0B-C5EA78B155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19" t="24559" r="22500"/>
          <a:stretch/>
        </p:blipFill>
        <p:spPr bwMode="auto">
          <a:xfrm>
            <a:off x="6270172" y="4096580"/>
            <a:ext cx="2692400" cy="1836057"/>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3CAC770F-D5AD-04B5-5490-EA4212B1F808}"/>
              </a:ext>
            </a:extLst>
          </p:cNvPr>
          <p:cNvSpPr>
            <a:spLocks noGrp="1"/>
          </p:cNvSpPr>
          <p:nvPr>
            <p:ph idx="1"/>
          </p:nvPr>
        </p:nvSpPr>
        <p:spPr>
          <a:xfrm>
            <a:off x="6890658" y="1233965"/>
            <a:ext cx="1447801" cy="420644"/>
          </a:xfrm>
          <a:solidFill>
            <a:schemeClr val="bg1"/>
          </a:solidFill>
          <a:ln w="38100">
            <a:solidFill>
              <a:schemeClr val="tx1"/>
            </a:solidFill>
          </a:ln>
        </p:spPr>
        <p:txBody>
          <a:bodyPr vert="horz" lIns="91440" tIns="45720" rIns="91440" bIns="45720" rtlCol="0" anchor="t">
            <a:normAutofit/>
          </a:bodyPr>
          <a:lstStyle/>
          <a:p>
            <a:pPr marL="0" indent="0">
              <a:buNone/>
            </a:pPr>
            <a:r>
              <a:rPr lang="en-US" sz="2100"/>
              <a:t>CGP Pg. 7-8</a:t>
            </a:r>
          </a:p>
        </p:txBody>
      </p:sp>
      <p:pic>
        <p:nvPicPr>
          <p:cNvPr id="3" name="Picture 2" descr="A white rectangular box with black text&#10;&#10;AI-generated content may be incorrect.">
            <a:extLst>
              <a:ext uri="{FF2B5EF4-FFF2-40B4-BE49-F238E27FC236}">
                <a16:creationId xmlns:a16="http://schemas.microsoft.com/office/drawing/2014/main" id="{3A9780DF-5E86-3E0F-33EA-D046E265D5CD}"/>
              </a:ext>
            </a:extLst>
          </p:cNvPr>
          <p:cNvPicPr>
            <a:picLocks noChangeAspect="1"/>
          </p:cNvPicPr>
          <p:nvPr/>
        </p:nvPicPr>
        <p:blipFill>
          <a:blip r:embed="rId4"/>
          <a:srcRect l="157" t="1632" r="448" b="-412"/>
          <a:stretch>
            <a:fillRect/>
          </a:stretch>
        </p:blipFill>
        <p:spPr>
          <a:xfrm>
            <a:off x="-10220" y="885570"/>
            <a:ext cx="6083065" cy="1661159"/>
          </a:xfrm>
          <a:prstGeom prst="rect">
            <a:avLst/>
          </a:prstGeom>
        </p:spPr>
      </p:pic>
      <p:pic>
        <p:nvPicPr>
          <p:cNvPr id="4" name="Picture 3">
            <a:extLst>
              <a:ext uri="{FF2B5EF4-FFF2-40B4-BE49-F238E27FC236}">
                <a16:creationId xmlns:a16="http://schemas.microsoft.com/office/drawing/2014/main" id="{91CB6497-5B24-CB0A-08B6-543C9E09721C}"/>
              </a:ext>
            </a:extLst>
          </p:cNvPr>
          <p:cNvPicPr>
            <a:picLocks noChangeAspect="1"/>
          </p:cNvPicPr>
          <p:nvPr/>
        </p:nvPicPr>
        <p:blipFill>
          <a:blip r:embed="rId5"/>
          <a:stretch>
            <a:fillRect/>
          </a:stretch>
        </p:blipFill>
        <p:spPr>
          <a:xfrm>
            <a:off x="-4308" y="2487385"/>
            <a:ext cx="6068333" cy="4372429"/>
          </a:xfrm>
          <a:prstGeom prst="rect">
            <a:avLst/>
          </a:prstGeom>
        </p:spPr>
      </p:pic>
    </p:spTree>
    <p:extLst>
      <p:ext uri="{BB962C8B-B14F-4D97-AF65-F5344CB8AC3E}">
        <p14:creationId xmlns:p14="http://schemas.microsoft.com/office/powerpoint/2010/main" val="165462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083" y="166208"/>
            <a:ext cx="8501834" cy="868362"/>
          </a:xfrm>
        </p:spPr>
        <p:txBody>
          <a:bodyPr>
            <a:normAutofit/>
          </a:bodyPr>
          <a:lstStyle/>
          <a:p>
            <a:r>
              <a:rPr lang="en-US" dirty="0"/>
              <a:t>Construction General Permit (CGP)</a:t>
            </a:r>
          </a:p>
        </p:txBody>
      </p:sp>
      <p:sp>
        <p:nvSpPr>
          <p:cNvPr id="3" name="Content Placeholder 2"/>
          <p:cNvSpPr>
            <a:spLocks noGrp="1"/>
          </p:cNvSpPr>
          <p:nvPr>
            <p:ph idx="1"/>
          </p:nvPr>
        </p:nvSpPr>
        <p:spPr>
          <a:xfrm>
            <a:off x="209714" y="1118913"/>
            <a:ext cx="8759742" cy="3394472"/>
          </a:xfrm>
        </p:spPr>
        <p:txBody>
          <a:bodyPr>
            <a:normAutofit fontScale="92500" lnSpcReduction="20000"/>
          </a:bodyPr>
          <a:lstStyle/>
          <a:p>
            <a:r>
              <a:rPr lang="en-US" dirty="0"/>
              <a:t>Coverage Under the Permit</a:t>
            </a:r>
          </a:p>
          <a:p>
            <a:pPr lvl="1"/>
            <a:r>
              <a:rPr lang="en-US" dirty="0"/>
              <a:t>Introduction and goal of the permit</a:t>
            </a:r>
          </a:p>
          <a:p>
            <a:pPr lvl="1"/>
            <a:r>
              <a:rPr lang="en-US" dirty="0"/>
              <a:t>Persons Responsible for Obtaining Authorization under the Permit</a:t>
            </a:r>
          </a:p>
          <a:p>
            <a:pPr lvl="1"/>
            <a:r>
              <a:rPr lang="en-US" dirty="0"/>
              <a:t>Permit Area</a:t>
            </a:r>
          </a:p>
          <a:p>
            <a:pPr lvl="1"/>
            <a:r>
              <a:rPr lang="en-US" dirty="0"/>
              <a:t>Eligibility Requirements</a:t>
            </a:r>
          </a:p>
          <a:p>
            <a:pPr lvl="1"/>
            <a:r>
              <a:rPr lang="en-US" dirty="0"/>
              <a:t>Authorized Storm Water Discharges</a:t>
            </a:r>
          </a:p>
          <a:p>
            <a:pPr lvl="1"/>
            <a:r>
              <a:rPr lang="en-US" dirty="0"/>
              <a:t>Authorized Non-Storm Water Discharges</a:t>
            </a:r>
          </a:p>
          <a:p>
            <a:pPr lvl="1"/>
            <a:endParaRPr lang="en-US" dirty="0"/>
          </a:p>
          <a:p>
            <a:pPr marL="457200" lvl="1" indent="0">
              <a:buNone/>
            </a:pPr>
            <a:endParaRPr lang="en-US" dirty="0"/>
          </a:p>
        </p:txBody>
      </p:sp>
      <p:pic>
        <p:nvPicPr>
          <p:cNvPr id="6" name="Picture 5">
            <a:extLst>
              <a:ext uri="{FF2B5EF4-FFF2-40B4-BE49-F238E27FC236}">
                <a16:creationId xmlns:a16="http://schemas.microsoft.com/office/drawing/2014/main" id="{4B1947DF-2A93-4D49-BAFC-490D5494C4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444" b="61111"/>
          <a:stretch/>
        </p:blipFill>
        <p:spPr>
          <a:xfrm>
            <a:off x="0" y="4495800"/>
            <a:ext cx="9144000" cy="2362200"/>
          </a:xfrm>
          <a:prstGeom prst="rect">
            <a:avLst/>
          </a:prstGeom>
          <a:effectLst>
            <a:innerShdw blurRad="114300">
              <a:prstClr val="black"/>
            </a:innerShdw>
          </a:effectLst>
        </p:spPr>
      </p:pic>
      <p:sp>
        <p:nvSpPr>
          <p:cNvPr id="4" name="Title 1">
            <a:extLst>
              <a:ext uri="{FF2B5EF4-FFF2-40B4-BE49-F238E27FC236}">
                <a16:creationId xmlns:a16="http://schemas.microsoft.com/office/drawing/2014/main" id="{63617C94-53CB-60DB-28BB-2D8C45DEB19D}"/>
              </a:ext>
            </a:extLst>
          </p:cNvPr>
          <p:cNvSpPr txBox="1">
            <a:spLocks/>
          </p:cNvSpPr>
          <p:nvPr/>
        </p:nvSpPr>
        <p:spPr>
          <a:xfrm>
            <a:off x="6745781" y="1122288"/>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1.0 Pg. </a:t>
            </a:r>
            <a:r>
              <a:rPr lang="en-US" sz="1800" dirty="0">
                <a:latin typeface="Calibri"/>
              </a:rPr>
              <a:t>9</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325835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79311"/>
            <a:ext cx="8610600" cy="1017346"/>
          </a:xfrm>
        </p:spPr>
        <p:txBody>
          <a:bodyPr>
            <a:normAutofit/>
          </a:bodyPr>
          <a:lstStyle/>
          <a:p>
            <a:r>
              <a:rPr lang="en-US" dirty="0"/>
              <a:t>Construction General Permit (CGP)</a:t>
            </a:r>
          </a:p>
        </p:txBody>
      </p:sp>
      <p:sp>
        <p:nvSpPr>
          <p:cNvPr id="3" name="Content Placeholder 2"/>
          <p:cNvSpPr>
            <a:spLocks noGrp="1"/>
          </p:cNvSpPr>
          <p:nvPr>
            <p:ph idx="1"/>
          </p:nvPr>
        </p:nvSpPr>
        <p:spPr>
          <a:xfrm>
            <a:off x="0" y="1295400"/>
            <a:ext cx="6934200" cy="5409258"/>
          </a:xfrm>
        </p:spPr>
        <p:txBody>
          <a:bodyPr>
            <a:normAutofit lnSpcReduction="10000"/>
          </a:bodyPr>
          <a:lstStyle/>
          <a:p>
            <a:r>
              <a:rPr lang="en-US" dirty="0"/>
              <a:t>Authorization Under the General Permit</a:t>
            </a:r>
          </a:p>
          <a:p>
            <a:pPr lvl="1"/>
            <a:r>
              <a:rPr lang="en-US" sz="2000" dirty="0"/>
              <a:t>Submittal Requirements Prior to Construction</a:t>
            </a:r>
          </a:p>
          <a:p>
            <a:pPr lvl="1"/>
            <a:r>
              <a:rPr lang="en-US" sz="2000" dirty="0"/>
              <a:t>Permanent Storm Water Management  Controls (Outside MS4)</a:t>
            </a:r>
          </a:p>
          <a:p>
            <a:pPr lvl="1"/>
            <a:r>
              <a:rPr lang="en-US" sz="2000" dirty="0"/>
              <a:t>Permanent Storm Water Management  Controls (Inside MS4)</a:t>
            </a:r>
          </a:p>
          <a:p>
            <a:pPr lvl="1"/>
            <a:r>
              <a:rPr lang="en-US" sz="2000" dirty="0"/>
              <a:t>SWPPP Submittal</a:t>
            </a:r>
          </a:p>
          <a:p>
            <a:pPr lvl="1"/>
            <a:r>
              <a:rPr lang="en-US" sz="2000" dirty="0"/>
              <a:t>How to obtain authorization</a:t>
            </a:r>
          </a:p>
          <a:p>
            <a:pPr lvl="1"/>
            <a:r>
              <a:rPr lang="en-US" sz="2000" dirty="0"/>
              <a:t>How to submit an Notice of Intent (NOI)</a:t>
            </a:r>
          </a:p>
          <a:p>
            <a:pPr lvl="1"/>
            <a:r>
              <a:rPr lang="en-US" sz="2000" dirty="0"/>
              <a:t>Submission Deadline</a:t>
            </a:r>
          </a:p>
          <a:p>
            <a:pPr lvl="1"/>
            <a:r>
              <a:rPr lang="en-US" sz="2000" dirty="0"/>
              <a:t>Date of Authorization to Discharge</a:t>
            </a:r>
          </a:p>
          <a:p>
            <a:pPr lvl="1"/>
            <a:r>
              <a:rPr lang="en-US" sz="2000" dirty="0"/>
              <a:t>Continuation of Expired General Permit</a:t>
            </a:r>
          </a:p>
          <a:p>
            <a:pPr lvl="1"/>
            <a:r>
              <a:rPr lang="en-US" sz="2000" dirty="0"/>
              <a:t>Submittal of a Modification to Original NOI</a:t>
            </a:r>
          </a:p>
          <a:p>
            <a:pPr lvl="1"/>
            <a:r>
              <a:rPr lang="en-US" sz="2000" dirty="0"/>
              <a:t>Alternative Permits</a:t>
            </a:r>
          </a:p>
          <a:p>
            <a:pPr lvl="1"/>
            <a:endParaRPr lang="en-US" dirty="0"/>
          </a:p>
        </p:txBody>
      </p:sp>
      <p:pic>
        <p:nvPicPr>
          <p:cNvPr id="9" name="Picture 8">
            <a:extLst>
              <a:ext uri="{FF2B5EF4-FFF2-40B4-BE49-F238E27FC236}">
                <a16:creationId xmlns:a16="http://schemas.microsoft.com/office/drawing/2014/main" id="{E021EE33-F916-408C-8099-2A836103C2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015" t="20979" r="23076"/>
          <a:stretch/>
        </p:blipFill>
        <p:spPr>
          <a:xfrm rot="5400000">
            <a:off x="6096471" y="3809529"/>
            <a:ext cx="3275657" cy="2514601"/>
          </a:xfrm>
          <a:prstGeom prst="rect">
            <a:avLst/>
          </a:prstGeom>
          <a:effectLst>
            <a:innerShdw blurRad="114300">
              <a:prstClr val="black"/>
            </a:innerShdw>
          </a:effectLst>
        </p:spPr>
      </p:pic>
      <p:sp>
        <p:nvSpPr>
          <p:cNvPr id="4" name="Title 1">
            <a:extLst>
              <a:ext uri="{FF2B5EF4-FFF2-40B4-BE49-F238E27FC236}">
                <a16:creationId xmlns:a16="http://schemas.microsoft.com/office/drawing/2014/main" id="{D324FA3B-868C-5E42-76B0-32B81274F2D0}"/>
              </a:ext>
            </a:extLst>
          </p:cNvPr>
          <p:cNvSpPr txBox="1">
            <a:spLocks/>
          </p:cNvSpPr>
          <p:nvPr/>
        </p:nvSpPr>
        <p:spPr>
          <a:xfrm>
            <a:off x="6745781" y="1122288"/>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2.0 Pg. 13</a:t>
            </a:r>
          </a:p>
        </p:txBody>
      </p:sp>
    </p:spTree>
    <p:extLst>
      <p:ext uri="{BB962C8B-B14F-4D97-AF65-F5344CB8AC3E}">
        <p14:creationId xmlns:p14="http://schemas.microsoft.com/office/powerpoint/2010/main" val="3574522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1143000"/>
          </a:xfrm>
        </p:spPr>
        <p:txBody>
          <a:bodyPr>
            <a:normAutofit/>
          </a:bodyPr>
          <a:lstStyle/>
          <a:p>
            <a:r>
              <a:rPr lang="en-US" dirty="0"/>
              <a:t>Construction General Permit (CGP)</a:t>
            </a:r>
          </a:p>
        </p:txBody>
      </p:sp>
      <p:sp>
        <p:nvSpPr>
          <p:cNvPr id="3" name="Content Placeholder 2"/>
          <p:cNvSpPr>
            <a:spLocks noGrp="1"/>
          </p:cNvSpPr>
          <p:nvPr>
            <p:ph idx="1"/>
          </p:nvPr>
        </p:nvSpPr>
        <p:spPr>
          <a:xfrm>
            <a:off x="457200" y="1684191"/>
            <a:ext cx="8229600" cy="4525963"/>
          </a:xfrm>
        </p:spPr>
        <p:txBody>
          <a:bodyPr/>
          <a:lstStyle/>
          <a:p>
            <a:r>
              <a:rPr lang="en-US" dirty="0"/>
              <a:t>Compliance with Standards and Limits </a:t>
            </a:r>
          </a:p>
          <a:p>
            <a:pPr lvl="1"/>
            <a:r>
              <a:rPr lang="en-US" dirty="0"/>
              <a:t>Project Requirements</a:t>
            </a:r>
          </a:p>
          <a:p>
            <a:pPr lvl="1"/>
            <a:r>
              <a:rPr lang="en-US" dirty="0"/>
              <a:t>Discharge to impaired water bodies </a:t>
            </a:r>
          </a:p>
          <a:p>
            <a:pPr lvl="1"/>
            <a:r>
              <a:rPr lang="en-US" dirty="0"/>
              <a:t>Protection of endangered species</a:t>
            </a:r>
          </a:p>
          <a:p>
            <a:pPr lvl="1"/>
            <a:endParaRPr lang="en-US" dirty="0"/>
          </a:p>
        </p:txBody>
      </p:sp>
      <p:pic>
        <p:nvPicPr>
          <p:cNvPr id="4" name="Picture 3"/>
          <p:cNvPicPr>
            <a:picLocks noChangeAspect="1"/>
          </p:cNvPicPr>
          <p:nvPr/>
        </p:nvPicPr>
        <p:blipFill>
          <a:blip r:embed="rId2"/>
          <a:stretch>
            <a:fillRect/>
          </a:stretch>
        </p:blipFill>
        <p:spPr>
          <a:xfrm>
            <a:off x="4934488" y="4338564"/>
            <a:ext cx="3980912" cy="2357727"/>
          </a:xfrm>
          <a:prstGeom prst="rect">
            <a:avLst/>
          </a:prstGeom>
          <a:effectLst>
            <a:innerShdw blurRad="114300">
              <a:prstClr val="black"/>
            </a:innerShdw>
          </a:effectLst>
        </p:spPr>
      </p:pic>
      <p:sp>
        <p:nvSpPr>
          <p:cNvPr id="5" name="TextBox 4"/>
          <p:cNvSpPr txBox="1"/>
          <p:nvPr/>
        </p:nvSpPr>
        <p:spPr>
          <a:xfrm>
            <a:off x="4928626" y="6369934"/>
            <a:ext cx="908222" cy="2192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prstClr val="white"/>
                </a:solidFill>
                <a:effectLst/>
                <a:uLnTx/>
                <a:uFillTx/>
                <a:latin typeface="Calibri"/>
                <a:ea typeface="+mn-ea"/>
                <a:cs typeface="+mn-cs"/>
              </a:rPr>
              <a:t>Norton Bay, AK</a:t>
            </a:r>
          </a:p>
        </p:txBody>
      </p:sp>
      <p:pic>
        <p:nvPicPr>
          <p:cNvPr id="7" name="Picture 6">
            <a:extLst>
              <a:ext uri="{FF2B5EF4-FFF2-40B4-BE49-F238E27FC236}">
                <a16:creationId xmlns:a16="http://schemas.microsoft.com/office/drawing/2014/main" id="{15A5E805-2D5E-47BB-8031-4C1E197575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097"/>
          <a:stretch/>
        </p:blipFill>
        <p:spPr>
          <a:xfrm>
            <a:off x="203372" y="4338564"/>
            <a:ext cx="4521028" cy="2357727"/>
          </a:xfrm>
          <a:prstGeom prst="rect">
            <a:avLst/>
          </a:prstGeom>
          <a:effectLst>
            <a:innerShdw blurRad="114300">
              <a:prstClr val="black"/>
            </a:innerShdw>
          </a:effectLst>
        </p:spPr>
      </p:pic>
      <p:sp>
        <p:nvSpPr>
          <p:cNvPr id="6" name="Title 1">
            <a:extLst>
              <a:ext uri="{FF2B5EF4-FFF2-40B4-BE49-F238E27FC236}">
                <a16:creationId xmlns:a16="http://schemas.microsoft.com/office/drawing/2014/main" id="{915E7814-2E3B-D6CF-A579-222CBE52E2B5}"/>
              </a:ext>
            </a:extLst>
          </p:cNvPr>
          <p:cNvSpPr txBox="1">
            <a:spLocks/>
          </p:cNvSpPr>
          <p:nvPr/>
        </p:nvSpPr>
        <p:spPr>
          <a:xfrm>
            <a:off x="6745781" y="1122288"/>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3.0 Pg. 20</a:t>
            </a:r>
          </a:p>
        </p:txBody>
      </p:sp>
    </p:spTree>
    <p:extLst>
      <p:ext uri="{BB962C8B-B14F-4D97-AF65-F5344CB8AC3E}">
        <p14:creationId xmlns:p14="http://schemas.microsoft.com/office/powerpoint/2010/main" val="1635985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534400" cy="944562"/>
          </a:xfrm>
        </p:spPr>
        <p:txBody>
          <a:bodyPr>
            <a:normAutofit/>
          </a:bodyPr>
          <a:lstStyle/>
          <a:p>
            <a:r>
              <a:rPr lang="en-US" dirty="0"/>
              <a:t>Construction General Permit (CGP)</a:t>
            </a:r>
          </a:p>
        </p:txBody>
      </p:sp>
      <p:sp>
        <p:nvSpPr>
          <p:cNvPr id="3" name="Content Placeholder 2"/>
          <p:cNvSpPr>
            <a:spLocks noGrp="1"/>
          </p:cNvSpPr>
          <p:nvPr>
            <p:ph idx="1"/>
          </p:nvPr>
        </p:nvSpPr>
        <p:spPr>
          <a:xfrm>
            <a:off x="115583" y="990600"/>
            <a:ext cx="8229600" cy="5700620"/>
          </a:xfrm>
        </p:spPr>
        <p:txBody>
          <a:bodyPr>
            <a:normAutofit fontScale="77500" lnSpcReduction="20000"/>
          </a:bodyPr>
          <a:lstStyle/>
          <a:p>
            <a:r>
              <a:rPr lang="en-US" sz="3400" dirty="0"/>
              <a:t>Section 4 Control Measures</a:t>
            </a:r>
          </a:p>
          <a:p>
            <a:pPr lvl="1"/>
            <a:r>
              <a:rPr lang="en-US" sz="3100" dirty="0"/>
              <a:t>Selection and design </a:t>
            </a:r>
          </a:p>
          <a:p>
            <a:pPr lvl="1"/>
            <a:r>
              <a:rPr lang="en-US" sz="3100" dirty="0"/>
              <a:t>Erosion control measures</a:t>
            </a:r>
          </a:p>
          <a:p>
            <a:pPr lvl="1"/>
            <a:r>
              <a:rPr lang="en-US" sz="3100" dirty="0"/>
              <a:t>Sediment control measures</a:t>
            </a:r>
          </a:p>
          <a:p>
            <a:pPr lvl="1"/>
            <a:r>
              <a:rPr lang="en-US" sz="3100" dirty="0"/>
              <a:t>Dewatering</a:t>
            </a:r>
          </a:p>
          <a:p>
            <a:pPr lvl="1"/>
            <a:r>
              <a:rPr lang="en-US" sz="3100" dirty="0"/>
              <a:t>Soil Stabilization</a:t>
            </a:r>
          </a:p>
          <a:p>
            <a:pPr lvl="1"/>
            <a:r>
              <a:rPr lang="en-US" sz="3100" dirty="0"/>
              <a:t>Treatment Chemicals</a:t>
            </a:r>
          </a:p>
          <a:p>
            <a:pPr lvl="1"/>
            <a:r>
              <a:rPr lang="en-US" sz="3100" dirty="0"/>
              <a:t>Prohibited discharges</a:t>
            </a:r>
          </a:p>
          <a:p>
            <a:pPr lvl="1"/>
            <a:r>
              <a:rPr lang="en-US" sz="3100" dirty="0"/>
              <a:t>Good housekeeping measures</a:t>
            </a:r>
          </a:p>
          <a:p>
            <a:pPr lvl="1"/>
            <a:r>
              <a:rPr lang="en-US" sz="3100" dirty="0"/>
              <a:t>Spill notification</a:t>
            </a:r>
          </a:p>
          <a:p>
            <a:pPr lvl="1"/>
            <a:r>
              <a:rPr lang="en-US" sz="3100" dirty="0"/>
              <a:t>Projects near a Public Water System</a:t>
            </a:r>
          </a:p>
          <a:p>
            <a:pPr lvl="1"/>
            <a:r>
              <a:rPr lang="en-US" sz="3100" dirty="0"/>
              <a:t>Permanent Storm Water Mgt. Control</a:t>
            </a:r>
          </a:p>
          <a:p>
            <a:pPr lvl="1"/>
            <a:r>
              <a:rPr lang="en-US" sz="3100" dirty="0"/>
              <a:t>Winter considerations</a:t>
            </a:r>
          </a:p>
          <a:p>
            <a:pPr lvl="1"/>
            <a:r>
              <a:rPr lang="en-US" sz="3100" dirty="0"/>
              <a:t>Maintenance of Control Measures</a:t>
            </a:r>
          </a:p>
          <a:p>
            <a:pPr lvl="1"/>
            <a:r>
              <a:rPr lang="en-US" sz="3100" dirty="0"/>
              <a:t>Storm water lead and training</a:t>
            </a:r>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1111" y="4562135"/>
            <a:ext cx="3197998" cy="2140808"/>
          </a:xfrm>
          <a:prstGeom prst="rect">
            <a:avLst/>
          </a:prstGeom>
          <a:effectLst>
            <a:innerShdw blurRad="114300">
              <a:prstClr val="black"/>
            </a:innerShdw>
          </a:effectLst>
        </p:spPr>
      </p:pic>
      <p:sp>
        <p:nvSpPr>
          <p:cNvPr id="5" name="TextBox 4"/>
          <p:cNvSpPr txBox="1"/>
          <p:nvPr/>
        </p:nvSpPr>
        <p:spPr>
          <a:xfrm>
            <a:off x="8041528" y="6471929"/>
            <a:ext cx="908222" cy="2192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prstClr val="white"/>
                </a:solidFill>
                <a:effectLst/>
                <a:uLnTx/>
                <a:uFillTx/>
                <a:latin typeface="Calibri"/>
                <a:ea typeface="+mn-ea"/>
                <a:cs typeface="+mn-cs"/>
              </a:rPr>
              <a:t>Broad Pass, AK</a:t>
            </a:r>
          </a:p>
        </p:txBody>
      </p:sp>
      <p:pic>
        <p:nvPicPr>
          <p:cNvPr id="6" name="Picture 5"/>
          <p:cNvPicPr>
            <a:picLocks noChangeAspect="1"/>
          </p:cNvPicPr>
          <p:nvPr/>
        </p:nvPicPr>
        <p:blipFill>
          <a:blip r:embed="rId3"/>
          <a:stretch>
            <a:fillRect/>
          </a:stretch>
        </p:blipFill>
        <p:spPr>
          <a:xfrm>
            <a:off x="5801111" y="2265209"/>
            <a:ext cx="3148639" cy="2111935"/>
          </a:xfrm>
          <a:prstGeom prst="rect">
            <a:avLst/>
          </a:prstGeom>
          <a:effectLst>
            <a:innerShdw blurRad="114300">
              <a:prstClr val="black"/>
            </a:innerShdw>
          </a:effectLst>
        </p:spPr>
      </p:pic>
      <p:sp>
        <p:nvSpPr>
          <p:cNvPr id="7" name="Rectangle 6"/>
          <p:cNvSpPr/>
          <p:nvPr/>
        </p:nvSpPr>
        <p:spPr>
          <a:xfrm>
            <a:off x="7958900" y="4130761"/>
            <a:ext cx="1118287" cy="21929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prstClr val="white"/>
                </a:solidFill>
                <a:effectLst/>
                <a:uLnTx/>
                <a:uFillTx/>
                <a:latin typeface="Calibri"/>
                <a:ea typeface="+mn-ea"/>
                <a:cs typeface="+mn-cs"/>
              </a:rPr>
              <a:t>Petersburg, AK </a:t>
            </a:r>
          </a:p>
        </p:txBody>
      </p:sp>
      <p:sp>
        <p:nvSpPr>
          <p:cNvPr id="8" name="Title 1">
            <a:extLst>
              <a:ext uri="{FF2B5EF4-FFF2-40B4-BE49-F238E27FC236}">
                <a16:creationId xmlns:a16="http://schemas.microsoft.com/office/drawing/2014/main" id="{85CDE6EF-D570-8EF8-90BA-5536F7A7D03C}"/>
              </a:ext>
            </a:extLst>
          </p:cNvPr>
          <p:cNvSpPr txBox="1">
            <a:spLocks/>
          </p:cNvSpPr>
          <p:nvPr/>
        </p:nvSpPr>
        <p:spPr>
          <a:xfrm>
            <a:off x="5638800" y="1192782"/>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4.0 Pg. 22</a:t>
            </a:r>
          </a:p>
        </p:txBody>
      </p:sp>
    </p:spTree>
    <p:extLst>
      <p:ext uri="{BB962C8B-B14F-4D97-AF65-F5344CB8AC3E}">
        <p14:creationId xmlns:p14="http://schemas.microsoft.com/office/powerpoint/2010/main" val="506579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035"/>
            <a:ext cx="8686800" cy="797214"/>
          </a:xfrm>
        </p:spPr>
        <p:txBody>
          <a:bodyPr>
            <a:normAutofit/>
          </a:bodyPr>
          <a:lstStyle/>
          <a:p>
            <a:r>
              <a:rPr lang="en-US" dirty="0"/>
              <a:t>Construction General Permit (CGP)</a:t>
            </a:r>
          </a:p>
        </p:txBody>
      </p:sp>
      <p:sp>
        <p:nvSpPr>
          <p:cNvPr id="3" name="Content Placeholder 2"/>
          <p:cNvSpPr>
            <a:spLocks noGrp="1"/>
          </p:cNvSpPr>
          <p:nvPr>
            <p:ph idx="1"/>
          </p:nvPr>
        </p:nvSpPr>
        <p:spPr>
          <a:xfrm>
            <a:off x="298938" y="836557"/>
            <a:ext cx="8229600" cy="5878787"/>
          </a:xfrm>
        </p:spPr>
        <p:txBody>
          <a:bodyPr>
            <a:normAutofit fontScale="92500" lnSpcReduction="10000"/>
          </a:bodyPr>
          <a:lstStyle/>
          <a:p>
            <a:r>
              <a:rPr lang="en-US" dirty="0"/>
              <a:t>Storm Water Pollution Prevention Plan (SWPPP)</a:t>
            </a:r>
          </a:p>
          <a:p>
            <a:pPr lvl="1"/>
            <a:r>
              <a:rPr lang="en-US" dirty="0"/>
              <a:t>SWPPP preparation</a:t>
            </a:r>
          </a:p>
          <a:p>
            <a:pPr lvl="1"/>
            <a:r>
              <a:rPr lang="en-US" dirty="0"/>
              <a:t>SWPPP contents</a:t>
            </a:r>
          </a:p>
          <a:p>
            <a:pPr lvl="2"/>
            <a:r>
              <a:rPr lang="en-US" dirty="0"/>
              <a:t>Contacts, conditions and activity</a:t>
            </a:r>
          </a:p>
          <a:p>
            <a:pPr lvl="2"/>
            <a:r>
              <a:rPr lang="en-US" dirty="0"/>
              <a:t>Site maps</a:t>
            </a:r>
          </a:p>
          <a:p>
            <a:pPr lvl="2"/>
            <a:r>
              <a:rPr lang="en-US" dirty="0"/>
              <a:t>Control measures</a:t>
            </a:r>
          </a:p>
          <a:p>
            <a:pPr lvl="2"/>
            <a:r>
              <a:rPr lang="en-US" dirty="0"/>
              <a:t>Inspections</a:t>
            </a:r>
          </a:p>
          <a:p>
            <a:pPr marL="914400" lvl="2" indent="0">
              <a:buNone/>
            </a:pPr>
            <a:endParaRPr lang="en-US" dirty="0"/>
          </a:p>
          <a:p>
            <a:pPr marL="914400" lvl="2" indent="0">
              <a:buNone/>
            </a:pPr>
            <a:r>
              <a:rPr lang="en-US" dirty="0"/>
              <a:t>If Applicable:</a:t>
            </a:r>
          </a:p>
          <a:p>
            <a:pPr lvl="2"/>
            <a:r>
              <a:rPr lang="en-US" dirty="0"/>
              <a:t>Monitoring Plan</a:t>
            </a:r>
          </a:p>
          <a:p>
            <a:pPr lvl="2"/>
            <a:endParaRPr lang="en-US" dirty="0"/>
          </a:p>
          <a:p>
            <a:pPr marL="914400" lvl="2" indent="0">
              <a:buNone/>
            </a:pPr>
            <a:r>
              <a:rPr lang="en-US" dirty="0"/>
              <a:t>Eligibility Related to:</a:t>
            </a:r>
          </a:p>
          <a:p>
            <a:pPr lvl="2"/>
            <a:r>
              <a:rPr lang="en-US" dirty="0"/>
              <a:t>TMDL </a:t>
            </a:r>
          </a:p>
          <a:p>
            <a:pPr lvl="2"/>
            <a:r>
              <a:rPr lang="en-US" dirty="0"/>
              <a:t>Endangered Species</a:t>
            </a:r>
          </a:p>
          <a:p>
            <a:pPr lvl="1"/>
            <a:endParaRPr lang="en-US" dirty="0"/>
          </a:p>
        </p:txBody>
      </p:sp>
      <p:pic>
        <p:nvPicPr>
          <p:cNvPr id="4" name="Picture 3"/>
          <p:cNvPicPr>
            <a:picLocks noChangeAspect="1"/>
          </p:cNvPicPr>
          <p:nvPr/>
        </p:nvPicPr>
        <p:blipFill>
          <a:blip r:embed="rId2"/>
          <a:stretch>
            <a:fillRect/>
          </a:stretch>
        </p:blipFill>
        <p:spPr>
          <a:xfrm>
            <a:off x="4123176" y="3061994"/>
            <a:ext cx="4792224" cy="2799836"/>
          </a:xfrm>
          <a:prstGeom prst="rect">
            <a:avLst/>
          </a:prstGeom>
          <a:effectLst>
            <a:innerShdw blurRad="114300">
              <a:prstClr val="black"/>
            </a:innerShdw>
          </a:effectLst>
        </p:spPr>
      </p:pic>
      <p:sp>
        <p:nvSpPr>
          <p:cNvPr id="5" name="Title 1">
            <a:extLst>
              <a:ext uri="{FF2B5EF4-FFF2-40B4-BE49-F238E27FC236}">
                <a16:creationId xmlns:a16="http://schemas.microsoft.com/office/drawing/2014/main" id="{CAFA0F42-93B9-BFF6-BE37-F7BD75048876}"/>
              </a:ext>
            </a:extLst>
          </p:cNvPr>
          <p:cNvSpPr txBox="1">
            <a:spLocks/>
          </p:cNvSpPr>
          <p:nvPr/>
        </p:nvSpPr>
        <p:spPr>
          <a:xfrm>
            <a:off x="6617345" y="1743224"/>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5.0 Pg. 36</a:t>
            </a:r>
          </a:p>
        </p:txBody>
      </p:sp>
    </p:spTree>
    <p:extLst>
      <p:ext uri="{BB962C8B-B14F-4D97-AF65-F5344CB8AC3E}">
        <p14:creationId xmlns:p14="http://schemas.microsoft.com/office/powerpoint/2010/main" val="642125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7F183B-A62E-40F5-8FAB-6174AD2DB804}"/>
              </a:ext>
            </a:extLst>
          </p:cNvPr>
          <p:cNvSpPr txBox="1"/>
          <p:nvPr/>
        </p:nvSpPr>
        <p:spPr>
          <a:xfrm>
            <a:off x="-381000" y="953690"/>
            <a:ext cx="7077388" cy="2985433"/>
          </a:xfrm>
          <a:prstGeom prst="rect">
            <a:avLst/>
          </a:prstGeom>
          <a:noFill/>
        </p:spPr>
        <p:txBody>
          <a:bodyPr wrap="square">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Additional documentation requirements:</a:t>
            </a: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Grading and stabilization</a:t>
            </a: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SWPPP modifications</a:t>
            </a: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Employee training</a:t>
            </a: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Entrance signage</a:t>
            </a: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Availability of SWPPP</a:t>
            </a:r>
          </a:p>
        </p:txBody>
      </p:sp>
      <p:pic>
        <p:nvPicPr>
          <p:cNvPr id="4" name="Picture 3">
            <a:extLst>
              <a:ext uri="{FF2B5EF4-FFF2-40B4-BE49-F238E27FC236}">
                <a16:creationId xmlns:a16="http://schemas.microsoft.com/office/drawing/2014/main" id="{8678DFEE-CC8A-40D4-A5C5-FB5B2D9391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7777" r="21667" b="30000"/>
          <a:stretch/>
        </p:blipFill>
        <p:spPr>
          <a:xfrm>
            <a:off x="3810000" y="4085564"/>
            <a:ext cx="5203338" cy="2601669"/>
          </a:xfrm>
          <a:prstGeom prst="rect">
            <a:avLst/>
          </a:prstGeom>
          <a:effectLst>
            <a:innerShdw blurRad="114300">
              <a:prstClr val="black"/>
            </a:innerShdw>
          </a:effectLst>
        </p:spPr>
      </p:pic>
      <p:sp>
        <p:nvSpPr>
          <p:cNvPr id="7" name="Title 1">
            <a:extLst>
              <a:ext uri="{FF2B5EF4-FFF2-40B4-BE49-F238E27FC236}">
                <a16:creationId xmlns:a16="http://schemas.microsoft.com/office/drawing/2014/main" id="{9198B800-C2E9-48F9-92DC-80998DFF729A}"/>
              </a:ext>
            </a:extLst>
          </p:cNvPr>
          <p:cNvSpPr txBox="1">
            <a:spLocks/>
          </p:cNvSpPr>
          <p:nvPr/>
        </p:nvSpPr>
        <p:spPr>
          <a:xfrm>
            <a:off x="228600" y="10035"/>
            <a:ext cx="8686800" cy="79721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a:ea typeface="+mj-ea"/>
                <a:cs typeface="+mj-cs"/>
              </a:rPr>
              <a:t>Construction General Permit (CGP)</a:t>
            </a:r>
          </a:p>
        </p:txBody>
      </p:sp>
    </p:spTree>
    <p:extLst>
      <p:ext uri="{BB962C8B-B14F-4D97-AF65-F5344CB8AC3E}">
        <p14:creationId xmlns:p14="http://schemas.microsoft.com/office/powerpoint/2010/main" val="3962041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728" y="23446"/>
            <a:ext cx="8686800" cy="944562"/>
          </a:xfrm>
        </p:spPr>
        <p:txBody>
          <a:bodyPr>
            <a:normAutofit/>
          </a:bodyPr>
          <a:lstStyle/>
          <a:p>
            <a:r>
              <a:rPr lang="en-US" dirty="0"/>
              <a:t>Construction General Permit (CGP)</a:t>
            </a:r>
          </a:p>
        </p:txBody>
      </p:sp>
      <p:sp>
        <p:nvSpPr>
          <p:cNvPr id="3" name="Content Placeholder 2"/>
          <p:cNvSpPr>
            <a:spLocks noGrp="1"/>
          </p:cNvSpPr>
          <p:nvPr>
            <p:ph idx="1"/>
          </p:nvPr>
        </p:nvSpPr>
        <p:spPr>
          <a:xfrm>
            <a:off x="228600" y="1295400"/>
            <a:ext cx="7239000" cy="4525963"/>
          </a:xfrm>
        </p:spPr>
        <p:txBody>
          <a:bodyPr>
            <a:normAutofit/>
          </a:bodyPr>
          <a:lstStyle/>
          <a:p>
            <a:r>
              <a:rPr lang="en-US" dirty="0"/>
              <a:t>Inspections</a:t>
            </a:r>
          </a:p>
          <a:p>
            <a:pPr lvl="1"/>
            <a:r>
              <a:rPr lang="en-US" dirty="0"/>
              <a:t>Frequency</a:t>
            </a:r>
          </a:p>
          <a:p>
            <a:pPr lvl="1"/>
            <a:r>
              <a:rPr lang="en-US" dirty="0"/>
              <a:t>Reductions in frequency</a:t>
            </a:r>
          </a:p>
          <a:p>
            <a:pPr lvl="1"/>
            <a:r>
              <a:rPr lang="en-US" dirty="0"/>
              <a:t>Qualified Person</a:t>
            </a:r>
          </a:p>
          <a:p>
            <a:pPr lvl="1"/>
            <a:r>
              <a:rPr lang="en-US" dirty="0"/>
              <a:t>Site inspections</a:t>
            </a:r>
          </a:p>
          <a:p>
            <a:pPr lvl="1"/>
            <a:r>
              <a:rPr lang="en-US" dirty="0"/>
              <a:t>Linear Project Inspections</a:t>
            </a:r>
          </a:p>
          <a:p>
            <a:pPr lvl="1"/>
            <a:r>
              <a:rPr lang="en-US" dirty="0"/>
              <a:t>Inspections by DEC or EPA</a:t>
            </a:r>
          </a:p>
          <a:p>
            <a:pPr lvl="1"/>
            <a:r>
              <a:rPr lang="en-US" dirty="0"/>
              <a:t>Inspection report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0856" y="3753151"/>
            <a:ext cx="3989672" cy="2992254"/>
          </a:xfrm>
          <a:prstGeom prst="rect">
            <a:avLst/>
          </a:prstGeom>
          <a:effectLst>
            <a:innerShdw blurRad="114300">
              <a:prstClr val="black"/>
            </a:innerShdw>
          </a:effectLst>
        </p:spPr>
      </p:pic>
      <p:sp>
        <p:nvSpPr>
          <p:cNvPr id="5" name="TextBox 4"/>
          <p:cNvSpPr txBox="1"/>
          <p:nvPr/>
        </p:nvSpPr>
        <p:spPr>
          <a:xfrm>
            <a:off x="7883769" y="6172200"/>
            <a:ext cx="1191928"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a:ea typeface="+mn-ea"/>
                <a:cs typeface="+mn-cs"/>
              </a:rPr>
              <a:t>Tanana River Bridge</a:t>
            </a:r>
          </a:p>
        </p:txBody>
      </p:sp>
      <p:sp>
        <p:nvSpPr>
          <p:cNvPr id="6" name="Title 1">
            <a:extLst>
              <a:ext uri="{FF2B5EF4-FFF2-40B4-BE49-F238E27FC236}">
                <a16:creationId xmlns:a16="http://schemas.microsoft.com/office/drawing/2014/main" id="{F1993387-9E88-DB99-1964-96903E499A9B}"/>
              </a:ext>
            </a:extLst>
          </p:cNvPr>
          <p:cNvSpPr txBox="1">
            <a:spLocks/>
          </p:cNvSpPr>
          <p:nvPr/>
        </p:nvSpPr>
        <p:spPr>
          <a:xfrm>
            <a:off x="5968004" y="1742425"/>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6.0 Pg. 44</a:t>
            </a:r>
          </a:p>
        </p:txBody>
      </p:sp>
    </p:spTree>
    <p:extLst>
      <p:ext uri="{BB962C8B-B14F-4D97-AF65-F5344CB8AC3E}">
        <p14:creationId xmlns:p14="http://schemas.microsoft.com/office/powerpoint/2010/main" val="2855173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5169"/>
            <a:ext cx="8686800" cy="990457"/>
          </a:xfrm>
        </p:spPr>
        <p:txBody>
          <a:bodyPr>
            <a:normAutofit/>
          </a:bodyPr>
          <a:lstStyle/>
          <a:p>
            <a:r>
              <a:rPr lang="en-US" dirty="0"/>
              <a:t>Construction General Permit (CGP)</a:t>
            </a:r>
          </a:p>
        </p:txBody>
      </p:sp>
      <p:sp>
        <p:nvSpPr>
          <p:cNvPr id="3" name="Content Placeholder 2"/>
          <p:cNvSpPr>
            <a:spLocks noGrp="1"/>
          </p:cNvSpPr>
          <p:nvPr>
            <p:ph idx="1"/>
          </p:nvPr>
        </p:nvSpPr>
        <p:spPr>
          <a:xfrm>
            <a:off x="304801" y="1622352"/>
            <a:ext cx="8229600" cy="4525963"/>
          </a:xfrm>
        </p:spPr>
        <p:txBody>
          <a:bodyPr/>
          <a:lstStyle/>
          <a:p>
            <a:r>
              <a:rPr lang="en-US" dirty="0"/>
              <a:t>Monitoring</a:t>
            </a:r>
          </a:p>
          <a:p>
            <a:pPr lvl="1"/>
            <a:r>
              <a:rPr lang="en-US" dirty="0"/>
              <a:t>Qualified Person</a:t>
            </a:r>
          </a:p>
          <a:p>
            <a:pPr lvl="1"/>
            <a:r>
              <a:rPr lang="en-US" dirty="0"/>
              <a:t>Discharge Monitoring Requirements</a:t>
            </a:r>
          </a:p>
          <a:p>
            <a:pPr lvl="1"/>
            <a:r>
              <a:rPr lang="en-US" dirty="0"/>
              <a:t>Rainfall Monitoring</a:t>
            </a:r>
          </a:p>
          <a:p>
            <a:pPr lvl="1"/>
            <a:r>
              <a:rPr lang="en-US" dirty="0"/>
              <a:t>Visual Monitoring</a:t>
            </a:r>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8005" y="3885334"/>
            <a:ext cx="4117395" cy="2744931"/>
          </a:xfrm>
          <a:prstGeom prst="rect">
            <a:avLst/>
          </a:prstGeom>
          <a:effectLst>
            <a:innerShdw blurRad="114300">
              <a:prstClr val="black"/>
            </a:innerShdw>
          </a:effectLst>
        </p:spPr>
      </p:pic>
      <p:pic>
        <p:nvPicPr>
          <p:cNvPr id="5" name="Picture 4"/>
          <p:cNvPicPr>
            <a:picLocks noChangeAspect="1"/>
          </p:cNvPicPr>
          <p:nvPr/>
        </p:nvPicPr>
        <p:blipFill>
          <a:blip r:embed="rId3"/>
          <a:stretch>
            <a:fillRect/>
          </a:stretch>
        </p:blipFill>
        <p:spPr>
          <a:xfrm>
            <a:off x="304801" y="5678064"/>
            <a:ext cx="4008544" cy="940501"/>
          </a:xfrm>
          <a:prstGeom prst="rect">
            <a:avLst/>
          </a:prstGeom>
          <a:effectLst>
            <a:innerShdw blurRad="114300">
              <a:prstClr val="black"/>
            </a:innerShdw>
          </a:effectLst>
        </p:spPr>
      </p:pic>
      <p:sp>
        <p:nvSpPr>
          <p:cNvPr id="6" name="Title 1">
            <a:extLst>
              <a:ext uri="{FF2B5EF4-FFF2-40B4-BE49-F238E27FC236}">
                <a16:creationId xmlns:a16="http://schemas.microsoft.com/office/drawing/2014/main" id="{D095523C-872E-C498-9700-C22694E295FF}"/>
              </a:ext>
            </a:extLst>
          </p:cNvPr>
          <p:cNvSpPr txBox="1">
            <a:spLocks/>
          </p:cNvSpPr>
          <p:nvPr/>
        </p:nvSpPr>
        <p:spPr>
          <a:xfrm>
            <a:off x="6172200" y="1806674"/>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7.0 Pg. 47</a:t>
            </a:r>
          </a:p>
        </p:txBody>
      </p:sp>
    </p:spTree>
    <p:extLst>
      <p:ext uri="{BB962C8B-B14F-4D97-AF65-F5344CB8AC3E}">
        <p14:creationId xmlns:p14="http://schemas.microsoft.com/office/powerpoint/2010/main" val="1043071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308"/>
            <a:ext cx="8686800" cy="792162"/>
          </a:xfrm>
        </p:spPr>
        <p:txBody>
          <a:bodyPr>
            <a:normAutofit/>
          </a:bodyPr>
          <a:lstStyle/>
          <a:p>
            <a:r>
              <a:rPr lang="en-US" dirty="0"/>
              <a:t>Construction General Permit (CGP)</a:t>
            </a:r>
          </a:p>
        </p:txBody>
      </p:sp>
      <p:sp>
        <p:nvSpPr>
          <p:cNvPr id="3" name="Content Placeholder 2"/>
          <p:cNvSpPr>
            <a:spLocks noGrp="1"/>
          </p:cNvSpPr>
          <p:nvPr>
            <p:ph idx="1"/>
          </p:nvPr>
        </p:nvSpPr>
        <p:spPr>
          <a:xfrm>
            <a:off x="76201" y="1066800"/>
            <a:ext cx="7315200" cy="4525963"/>
          </a:xfrm>
        </p:spPr>
        <p:txBody>
          <a:bodyPr/>
          <a:lstStyle/>
          <a:p>
            <a:r>
              <a:rPr lang="en-US" dirty="0"/>
              <a:t>Corrective Actions</a:t>
            </a:r>
          </a:p>
          <a:p>
            <a:pPr lvl="1"/>
            <a:r>
              <a:rPr lang="en-US" dirty="0"/>
              <a:t>Conditions</a:t>
            </a:r>
          </a:p>
          <a:p>
            <a:pPr lvl="1"/>
            <a:r>
              <a:rPr lang="en-US" dirty="0"/>
              <a:t>Deadlines for corrective actions</a:t>
            </a:r>
          </a:p>
          <a:p>
            <a:pPr lvl="1"/>
            <a:r>
              <a:rPr lang="en-US" dirty="0"/>
              <a:t>Corrective action log</a:t>
            </a:r>
          </a:p>
          <a:p>
            <a:pPr lvl="1"/>
            <a:r>
              <a:rPr lang="en-US" dirty="0"/>
              <a:t>Corrective action report</a:t>
            </a:r>
          </a:p>
          <a:p>
            <a:pPr lvl="1"/>
            <a:r>
              <a:rPr lang="en-US" dirty="0"/>
              <a:t>Substantially Identical Outfalls</a:t>
            </a:r>
          </a:p>
          <a:p>
            <a:pPr lvl="1"/>
            <a:endParaRPr lang="en-US" dirty="0"/>
          </a:p>
        </p:txBody>
      </p:sp>
      <p:pic>
        <p:nvPicPr>
          <p:cNvPr id="5" name="Picture 4"/>
          <p:cNvPicPr>
            <a:picLocks noChangeAspect="1"/>
          </p:cNvPicPr>
          <p:nvPr/>
        </p:nvPicPr>
        <p:blipFill rotWithShape="1">
          <a:blip r:embed="rId2"/>
          <a:srcRect t="1418"/>
          <a:stretch/>
        </p:blipFill>
        <p:spPr>
          <a:xfrm>
            <a:off x="5410200" y="4122781"/>
            <a:ext cx="3552617" cy="2673603"/>
          </a:xfrm>
          <a:prstGeom prst="rect">
            <a:avLst/>
          </a:prstGeom>
          <a:effectLst>
            <a:innerShdw blurRad="114300">
              <a:prstClr val="black"/>
            </a:innerShdw>
          </a:effectLst>
        </p:spPr>
      </p:pic>
      <p:sp>
        <p:nvSpPr>
          <p:cNvPr id="6" name="TextBox 5"/>
          <p:cNvSpPr txBox="1"/>
          <p:nvPr/>
        </p:nvSpPr>
        <p:spPr>
          <a:xfrm>
            <a:off x="6553200" y="4133671"/>
            <a:ext cx="2408137" cy="1200329"/>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Hello Ryan!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 Richardson Hwy MP 102 project has 3 incomplete corrective actions needed completed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itle 1">
            <a:extLst>
              <a:ext uri="{FF2B5EF4-FFF2-40B4-BE49-F238E27FC236}">
                <a16:creationId xmlns:a16="http://schemas.microsoft.com/office/drawing/2014/main" id="{D86D0E30-000A-1A93-1D84-6B929C9B5057}"/>
              </a:ext>
            </a:extLst>
          </p:cNvPr>
          <p:cNvSpPr txBox="1">
            <a:spLocks/>
          </p:cNvSpPr>
          <p:nvPr/>
        </p:nvSpPr>
        <p:spPr>
          <a:xfrm>
            <a:off x="6020994" y="1534391"/>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8.0 Pg. 50</a:t>
            </a:r>
          </a:p>
        </p:txBody>
      </p:sp>
    </p:spTree>
    <p:extLst>
      <p:ext uri="{BB962C8B-B14F-4D97-AF65-F5344CB8AC3E}">
        <p14:creationId xmlns:p14="http://schemas.microsoft.com/office/powerpoint/2010/main" val="1004929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3446"/>
            <a:ext cx="8534400" cy="868362"/>
          </a:xfrm>
        </p:spPr>
        <p:txBody>
          <a:bodyPr>
            <a:normAutofit/>
          </a:bodyPr>
          <a:lstStyle/>
          <a:p>
            <a:r>
              <a:rPr lang="en-US" dirty="0"/>
              <a:t>Construction General Permit (CGP)</a:t>
            </a:r>
          </a:p>
        </p:txBody>
      </p:sp>
      <p:sp>
        <p:nvSpPr>
          <p:cNvPr id="3" name="Content Placeholder 2"/>
          <p:cNvSpPr>
            <a:spLocks noGrp="1"/>
          </p:cNvSpPr>
          <p:nvPr>
            <p:ph idx="1"/>
          </p:nvPr>
        </p:nvSpPr>
        <p:spPr>
          <a:xfrm>
            <a:off x="211162" y="1148438"/>
            <a:ext cx="6135214" cy="5328562"/>
          </a:xfrm>
        </p:spPr>
        <p:txBody>
          <a:bodyPr>
            <a:normAutofit/>
          </a:bodyPr>
          <a:lstStyle/>
          <a:p>
            <a:r>
              <a:rPr lang="en-US" sz="2800" dirty="0"/>
              <a:t>Reporting and Recordkeeping</a:t>
            </a:r>
          </a:p>
          <a:p>
            <a:pPr lvl="1"/>
            <a:r>
              <a:rPr lang="en-US" sz="2000" dirty="0"/>
              <a:t>Annual Report</a:t>
            </a:r>
          </a:p>
          <a:p>
            <a:pPr lvl="1"/>
            <a:r>
              <a:rPr lang="en-US" sz="2000" dirty="0"/>
              <a:t>Corrective Action Report</a:t>
            </a:r>
          </a:p>
          <a:p>
            <a:pPr lvl="1"/>
            <a:r>
              <a:rPr lang="en-US" sz="2000" dirty="0"/>
              <a:t>Spill of hazardous substance report</a:t>
            </a:r>
          </a:p>
          <a:p>
            <a:pPr lvl="1"/>
            <a:r>
              <a:rPr lang="en-US" sz="2000" dirty="0"/>
              <a:t>Retention of records</a:t>
            </a:r>
          </a:p>
          <a:p>
            <a:pPr marL="457200" lvl="1" indent="0">
              <a:buNone/>
            </a:pPr>
            <a:endParaRPr lang="en-US" sz="2000" dirty="0"/>
          </a:p>
          <a:p>
            <a:r>
              <a:rPr lang="en-US" sz="2800" dirty="0"/>
              <a:t>Termination of the Permit Authorization</a:t>
            </a:r>
          </a:p>
          <a:p>
            <a:pPr lvl="1"/>
            <a:r>
              <a:rPr lang="en-US" sz="2000" dirty="0"/>
              <a:t>Submitting a Notice of Termination (NOT)</a:t>
            </a:r>
          </a:p>
          <a:p>
            <a:pPr lvl="1"/>
            <a:endParaRPr lang="en-US" sz="2000" dirty="0"/>
          </a:p>
          <a:p>
            <a:r>
              <a:rPr lang="en-US" sz="2300" dirty="0"/>
              <a:t>Permit Reopener Clause</a:t>
            </a:r>
          </a:p>
          <a:p>
            <a:endParaRPr lang="en-US" dirty="0"/>
          </a:p>
          <a:p>
            <a:endParaRPr lang="en-US" dirty="0"/>
          </a:p>
          <a:p>
            <a:pPr lvl="1"/>
            <a:endParaRPr lang="en-US" dirty="0"/>
          </a:p>
        </p:txBody>
      </p:sp>
      <p:pic>
        <p:nvPicPr>
          <p:cNvPr id="4" name="Picture 3"/>
          <p:cNvPicPr>
            <a:picLocks noChangeAspect="1"/>
          </p:cNvPicPr>
          <p:nvPr/>
        </p:nvPicPr>
        <p:blipFill>
          <a:blip r:embed="rId2"/>
          <a:stretch>
            <a:fillRect/>
          </a:stretch>
        </p:blipFill>
        <p:spPr>
          <a:xfrm>
            <a:off x="5486399" y="4007909"/>
            <a:ext cx="3531525" cy="2697691"/>
          </a:xfrm>
          <a:prstGeom prst="rect">
            <a:avLst/>
          </a:prstGeom>
        </p:spPr>
      </p:pic>
      <p:pic>
        <p:nvPicPr>
          <p:cNvPr id="5" name="Picture 4"/>
          <p:cNvPicPr>
            <a:picLocks noChangeAspect="1"/>
          </p:cNvPicPr>
          <p:nvPr/>
        </p:nvPicPr>
        <p:blipFill>
          <a:blip r:embed="rId3"/>
          <a:stretch>
            <a:fillRect/>
          </a:stretch>
        </p:blipFill>
        <p:spPr>
          <a:xfrm>
            <a:off x="7290487" y="2067896"/>
            <a:ext cx="1677521" cy="1677521"/>
          </a:xfrm>
          <a:prstGeom prst="rect">
            <a:avLst/>
          </a:prstGeom>
        </p:spPr>
      </p:pic>
      <p:sp>
        <p:nvSpPr>
          <p:cNvPr id="6" name="Title 1">
            <a:extLst>
              <a:ext uri="{FF2B5EF4-FFF2-40B4-BE49-F238E27FC236}">
                <a16:creationId xmlns:a16="http://schemas.microsoft.com/office/drawing/2014/main" id="{A0E2A110-D9D9-D60C-5374-7FF79DA7AD0D}"/>
              </a:ext>
            </a:extLst>
          </p:cNvPr>
          <p:cNvSpPr txBox="1">
            <a:spLocks/>
          </p:cNvSpPr>
          <p:nvPr/>
        </p:nvSpPr>
        <p:spPr>
          <a:xfrm>
            <a:off x="5129916" y="1196064"/>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9.0 Pg. 52</a:t>
            </a:r>
          </a:p>
        </p:txBody>
      </p:sp>
      <p:sp>
        <p:nvSpPr>
          <p:cNvPr id="7" name="Title 1">
            <a:extLst>
              <a:ext uri="{FF2B5EF4-FFF2-40B4-BE49-F238E27FC236}">
                <a16:creationId xmlns:a16="http://schemas.microsoft.com/office/drawing/2014/main" id="{1DE3CE0C-5A96-C119-1040-E44C390812A2}"/>
              </a:ext>
            </a:extLst>
          </p:cNvPr>
          <p:cNvSpPr txBox="1">
            <a:spLocks/>
          </p:cNvSpPr>
          <p:nvPr/>
        </p:nvSpPr>
        <p:spPr>
          <a:xfrm>
            <a:off x="3124200" y="4007909"/>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10.0 Pg. 5</a:t>
            </a:r>
            <a:r>
              <a:rPr lang="en-US" sz="1800" dirty="0">
                <a:latin typeface="Calibri"/>
              </a:rPr>
              <a:t>3</a:t>
            </a:r>
            <a:endParaRPr kumimoji="0" lang="en-US" sz="1800" b="0" i="0" u="none" strike="noStrike" kern="1200" cap="none" spc="0" normalizeH="0" baseline="0" noProof="0" dirty="0">
              <a:ln>
                <a:noFill/>
              </a:ln>
              <a:effectLst/>
              <a:uLnTx/>
              <a:uFillTx/>
              <a:latin typeface="Calibri"/>
              <a:ea typeface="+mj-ea"/>
              <a:cs typeface="+mj-cs"/>
            </a:endParaRPr>
          </a:p>
        </p:txBody>
      </p:sp>
      <p:sp>
        <p:nvSpPr>
          <p:cNvPr id="8" name="Title 1">
            <a:extLst>
              <a:ext uri="{FF2B5EF4-FFF2-40B4-BE49-F238E27FC236}">
                <a16:creationId xmlns:a16="http://schemas.microsoft.com/office/drawing/2014/main" id="{C89D2867-D942-09E9-5EDE-8E3A1E571927}"/>
              </a:ext>
            </a:extLst>
          </p:cNvPr>
          <p:cNvSpPr txBox="1">
            <a:spLocks/>
          </p:cNvSpPr>
          <p:nvPr/>
        </p:nvSpPr>
        <p:spPr>
          <a:xfrm>
            <a:off x="762000" y="5705978"/>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11.0 Pg. 5</a:t>
            </a:r>
            <a:r>
              <a:rPr lang="en-US" sz="1800" dirty="0">
                <a:latin typeface="Calibri"/>
              </a:rPr>
              <a:t>4</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487277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77898"/>
            <a:ext cx="8610600" cy="715963"/>
          </a:xfrm>
        </p:spPr>
        <p:txBody>
          <a:bodyPr>
            <a:normAutofit fontScale="90000"/>
          </a:bodyPr>
          <a:lstStyle/>
          <a:p>
            <a:r>
              <a:rPr lang="en-US" dirty="0"/>
              <a:t>Construction General Permit (CGP)</a:t>
            </a:r>
          </a:p>
        </p:txBody>
      </p:sp>
      <p:sp>
        <p:nvSpPr>
          <p:cNvPr id="3" name="Content Placeholder 2"/>
          <p:cNvSpPr>
            <a:spLocks noGrp="1"/>
          </p:cNvSpPr>
          <p:nvPr>
            <p:ph idx="1"/>
          </p:nvPr>
        </p:nvSpPr>
        <p:spPr>
          <a:xfrm>
            <a:off x="266700" y="787401"/>
            <a:ext cx="8610600" cy="2667000"/>
          </a:xfrm>
        </p:spPr>
        <p:txBody>
          <a:bodyPr/>
          <a:lstStyle/>
          <a:p>
            <a:r>
              <a:rPr lang="en-US" dirty="0"/>
              <a:t>CGP Appendix A </a:t>
            </a:r>
          </a:p>
          <a:p>
            <a:pPr lvl="1"/>
            <a:r>
              <a:rPr lang="en-US" dirty="0"/>
              <a:t>Standard Conditions Applicable to All Permits (A-3)</a:t>
            </a:r>
          </a:p>
          <a:p>
            <a:pPr lvl="1"/>
            <a:r>
              <a:rPr lang="en-US" dirty="0"/>
              <a:t>Signature requirement and penalties (A-6)</a:t>
            </a:r>
          </a:p>
          <a:p>
            <a:pPr lvl="1"/>
            <a:r>
              <a:rPr lang="en-US" dirty="0"/>
              <a:t>Twenty-four hour reporting (A-11)</a:t>
            </a:r>
          </a:p>
        </p:txBody>
      </p:sp>
      <p:pic>
        <p:nvPicPr>
          <p:cNvPr id="5" name="Picture 4"/>
          <p:cNvPicPr>
            <a:picLocks noChangeAspect="1"/>
          </p:cNvPicPr>
          <p:nvPr/>
        </p:nvPicPr>
        <p:blipFill>
          <a:blip r:embed="rId3"/>
          <a:stretch>
            <a:fillRect/>
          </a:stretch>
        </p:blipFill>
        <p:spPr>
          <a:xfrm>
            <a:off x="6376886" y="2432632"/>
            <a:ext cx="2497524" cy="1643580"/>
          </a:xfrm>
          <a:prstGeom prst="rect">
            <a:avLst/>
          </a:prstGeom>
          <a:effectLst>
            <a:innerShdw blurRad="114300">
              <a:prstClr val="black"/>
            </a:innerShdw>
          </a:effectLst>
        </p:spPr>
      </p:pic>
      <p:pic>
        <p:nvPicPr>
          <p:cNvPr id="4" name="Picture 3" descr="A black text on a white background&#10;&#10;AI-generated content may be incorrect.">
            <a:extLst>
              <a:ext uri="{FF2B5EF4-FFF2-40B4-BE49-F238E27FC236}">
                <a16:creationId xmlns:a16="http://schemas.microsoft.com/office/drawing/2014/main" id="{BA509201-245E-6B14-A15E-334A7CF4F5BF}"/>
              </a:ext>
            </a:extLst>
          </p:cNvPr>
          <p:cNvPicPr>
            <a:picLocks noChangeAspect="1"/>
          </p:cNvPicPr>
          <p:nvPr/>
        </p:nvPicPr>
        <p:blipFill>
          <a:blip r:embed="rId4"/>
          <a:stretch>
            <a:fillRect/>
          </a:stretch>
        </p:blipFill>
        <p:spPr>
          <a:xfrm>
            <a:off x="297770" y="4327070"/>
            <a:ext cx="8577489" cy="2282372"/>
          </a:xfrm>
          <a:prstGeom prst="rect">
            <a:avLst/>
          </a:prstGeom>
        </p:spPr>
      </p:pic>
    </p:spTree>
    <p:extLst>
      <p:ext uri="{BB962C8B-B14F-4D97-AF65-F5344CB8AC3E}">
        <p14:creationId xmlns:p14="http://schemas.microsoft.com/office/powerpoint/2010/main" val="4276647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543" y="-109973"/>
            <a:ext cx="3534229" cy="2417761"/>
          </a:xfrm>
        </p:spPr>
        <p:txBody>
          <a:bodyPr>
            <a:normAutofit/>
          </a:bodyPr>
          <a:lstStyle/>
          <a:p>
            <a:r>
              <a:rPr lang="en-US" dirty="0"/>
              <a:t>Construction General Permit (CGP)</a:t>
            </a:r>
          </a:p>
        </p:txBody>
      </p:sp>
      <p:sp>
        <p:nvSpPr>
          <p:cNvPr id="3" name="Content Placeholder 2"/>
          <p:cNvSpPr>
            <a:spLocks noGrp="1"/>
          </p:cNvSpPr>
          <p:nvPr>
            <p:ph idx="1"/>
          </p:nvPr>
        </p:nvSpPr>
        <p:spPr>
          <a:xfrm>
            <a:off x="459991" y="3029857"/>
            <a:ext cx="3202806" cy="3394472"/>
          </a:xfrm>
        </p:spPr>
        <p:txBody>
          <a:bodyPr>
            <a:normAutofit/>
          </a:bodyPr>
          <a:lstStyle/>
          <a:p>
            <a:r>
              <a:rPr lang="en-US" dirty="0"/>
              <a:t>CGP Appendix B</a:t>
            </a:r>
          </a:p>
          <a:p>
            <a:pPr lvl="1"/>
            <a:r>
              <a:rPr lang="en-US" sz="3200" dirty="0"/>
              <a:t> Acronyms</a:t>
            </a:r>
          </a:p>
        </p:txBody>
      </p:sp>
      <p:pic>
        <p:nvPicPr>
          <p:cNvPr id="4" name="Picture 3" descr="A list of water quality control&#10;&#10;AI-generated content may be incorrect.">
            <a:extLst>
              <a:ext uri="{FF2B5EF4-FFF2-40B4-BE49-F238E27FC236}">
                <a16:creationId xmlns:a16="http://schemas.microsoft.com/office/drawing/2014/main" id="{52BD084E-0CA9-BFC4-B741-BDA244765D7C}"/>
              </a:ext>
            </a:extLst>
          </p:cNvPr>
          <p:cNvPicPr>
            <a:picLocks noChangeAspect="1"/>
          </p:cNvPicPr>
          <p:nvPr/>
        </p:nvPicPr>
        <p:blipFill>
          <a:blip r:embed="rId2"/>
          <a:stretch>
            <a:fillRect/>
          </a:stretch>
        </p:blipFill>
        <p:spPr>
          <a:xfrm>
            <a:off x="4815906" y="0"/>
            <a:ext cx="4330931" cy="6858000"/>
          </a:xfrm>
          <a:prstGeom prst="rect">
            <a:avLst/>
          </a:prstGeom>
        </p:spPr>
      </p:pic>
    </p:spTree>
    <p:extLst>
      <p:ext uri="{BB962C8B-B14F-4D97-AF65-F5344CB8AC3E}">
        <p14:creationId xmlns:p14="http://schemas.microsoft.com/office/powerpoint/2010/main" val="1191775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1C0CB8-DC84-4FF3-8E1A-866E3CC43C1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val="0"/>
              </a:ext>
            </a:extLst>
          </a:blip>
          <a:srcRect r="11443"/>
          <a:stretch/>
        </p:blipFill>
        <p:spPr>
          <a:xfrm>
            <a:off x="0" y="-18197"/>
            <a:ext cx="9144000" cy="6858000"/>
          </a:xfrm>
          <a:prstGeom prst="rect">
            <a:avLst/>
          </a:prstGeom>
          <a:effectLst>
            <a:innerShdw blurRad="114300">
              <a:prstClr val="black"/>
            </a:innerShdw>
          </a:effectLst>
        </p:spPr>
      </p:pic>
      <p:sp>
        <p:nvSpPr>
          <p:cNvPr id="2" name="Title 1"/>
          <p:cNvSpPr>
            <a:spLocks noGrp="1"/>
          </p:cNvSpPr>
          <p:nvPr>
            <p:ph type="title"/>
          </p:nvPr>
        </p:nvSpPr>
        <p:spPr>
          <a:xfrm>
            <a:off x="313366" y="73713"/>
            <a:ext cx="8610600" cy="868362"/>
          </a:xfrm>
          <a:effectLst>
            <a:innerShdw blurRad="114300">
              <a:prstClr val="black"/>
            </a:innerShdw>
          </a:effectLst>
        </p:spPr>
        <p:txBody>
          <a:bodyPr>
            <a:normAutofit/>
          </a:bodyPr>
          <a:lstStyle/>
          <a:p>
            <a:r>
              <a:rPr lang="en-US" dirty="0">
                <a:solidFill>
                  <a:schemeClr val="bg1"/>
                </a:solidFill>
              </a:rPr>
              <a:t>Construction General Permit (CGP)</a:t>
            </a:r>
          </a:p>
        </p:txBody>
      </p:sp>
      <p:sp>
        <p:nvSpPr>
          <p:cNvPr id="3" name="Content Placeholder 2"/>
          <p:cNvSpPr>
            <a:spLocks noGrp="1"/>
          </p:cNvSpPr>
          <p:nvPr>
            <p:ph idx="1"/>
          </p:nvPr>
        </p:nvSpPr>
        <p:spPr>
          <a:xfrm>
            <a:off x="152400" y="2667000"/>
            <a:ext cx="7061887" cy="3394472"/>
          </a:xfrm>
        </p:spPr>
        <p:txBody>
          <a:bodyPr>
            <a:noAutofit/>
          </a:bodyPr>
          <a:lstStyle/>
          <a:p>
            <a:r>
              <a:rPr lang="en-US" sz="2800" dirty="0"/>
              <a:t>Appendix C Definitions (C-1)</a:t>
            </a:r>
          </a:p>
          <a:p>
            <a:r>
              <a:rPr lang="en-US" sz="2800" dirty="0"/>
              <a:t>Appendix D Small Construction Waivers</a:t>
            </a:r>
          </a:p>
          <a:p>
            <a:r>
              <a:rPr lang="en-US" sz="2800" dirty="0"/>
              <a:t>Appendix E Forms</a:t>
            </a:r>
          </a:p>
          <a:p>
            <a:pPr lvl="1"/>
            <a:r>
              <a:rPr lang="en-US" dirty="0"/>
              <a:t>Notice of Intent (NOI)</a:t>
            </a:r>
          </a:p>
          <a:p>
            <a:pPr lvl="1"/>
            <a:r>
              <a:rPr lang="en-US" dirty="0"/>
              <a:t>Notice of Termination (NOT)</a:t>
            </a:r>
          </a:p>
          <a:p>
            <a:pPr lvl="1"/>
            <a:r>
              <a:rPr lang="en-US" dirty="0"/>
              <a:t>Notice of Intent Modification</a:t>
            </a:r>
          </a:p>
          <a:p>
            <a:pPr lvl="1"/>
            <a:r>
              <a:rPr lang="en-US" dirty="0"/>
              <a:t>Low Erosivity Waiver</a:t>
            </a:r>
          </a:p>
          <a:p>
            <a:pPr lvl="1"/>
            <a:r>
              <a:rPr lang="en-US" dirty="0"/>
              <a:t>Annual Report</a:t>
            </a:r>
          </a:p>
        </p:txBody>
      </p:sp>
    </p:spTree>
    <p:extLst>
      <p:ext uri="{BB962C8B-B14F-4D97-AF65-F5344CB8AC3E}">
        <p14:creationId xmlns:p14="http://schemas.microsoft.com/office/powerpoint/2010/main" val="3897538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6-28-07 Alaska Hicks 030"/>
          <p:cNvPicPr>
            <a:picLocks noChangeAspect="1" noChangeArrowheads="1"/>
          </p:cNvPicPr>
          <p:nvPr/>
        </p:nvPicPr>
        <p:blipFill>
          <a:blip r:embed="rId2" cstate="email">
            <a:lum bright="-17000" contrast="9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03426" name="Rectangle 2"/>
          <p:cNvSpPr>
            <a:spLocks noGrp="1" noChangeArrowheads="1"/>
          </p:cNvSpPr>
          <p:nvPr>
            <p:ph type="title"/>
          </p:nvPr>
        </p:nvSpPr>
        <p:spPr>
          <a:xfrm>
            <a:off x="0" y="0"/>
            <a:ext cx="5715000" cy="838200"/>
          </a:xfrm>
        </p:spPr>
        <p:txBody>
          <a:bodyPr/>
          <a:lstStyle/>
          <a:p>
            <a:pPr eaLnBrk="1" hangingPunct="1">
              <a:defRPr/>
            </a:pPr>
            <a:r>
              <a:rPr lang="en-US" b="1" dirty="0">
                <a:effectLst>
                  <a:outerShdw blurRad="38100" dist="38100" dir="2700000" algn="tl">
                    <a:srgbClr val="000000">
                      <a:alpha val="43137"/>
                    </a:srgbClr>
                  </a:outerShdw>
                </a:effectLst>
              </a:rPr>
              <a:t>Who Is the Operator?</a:t>
            </a:r>
          </a:p>
        </p:txBody>
      </p:sp>
      <p:sp>
        <p:nvSpPr>
          <p:cNvPr id="103427" name="Rectangle 3"/>
          <p:cNvSpPr>
            <a:spLocks noGrp="1" noChangeArrowheads="1"/>
          </p:cNvSpPr>
          <p:nvPr>
            <p:ph type="body" idx="1"/>
          </p:nvPr>
        </p:nvSpPr>
        <p:spPr>
          <a:xfrm>
            <a:off x="0" y="685800"/>
            <a:ext cx="9144000" cy="2362200"/>
          </a:xfrm>
          <a:noFill/>
        </p:spPr>
        <p:txBody>
          <a:bodyPr>
            <a:normAutofit/>
          </a:bodyPr>
          <a:lstStyle/>
          <a:p>
            <a:pPr eaLnBrk="1" hangingPunct="1">
              <a:buClr>
                <a:schemeClr val="tx1"/>
              </a:buClr>
              <a:buFont typeface="Wingdings" pitchFamily="2" charset="2"/>
              <a:buChar char="§"/>
              <a:defRPr/>
            </a:pPr>
            <a:r>
              <a:rPr lang="en-US" sz="2400" b="1" dirty="0">
                <a:effectLst>
                  <a:outerShdw blurRad="38100" dist="38100" dir="2700000" algn="tl">
                    <a:srgbClr val="000000">
                      <a:alpha val="43137"/>
                    </a:srgbClr>
                  </a:outerShdw>
                </a:effectLst>
              </a:rPr>
              <a:t>The operator of the construction site must apply.</a:t>
            </a:r>
          </a:p>
          <a:p>
            <a:pPr eaLnBrk="1" hangingPunct="1">
              <a:buClr>
                <a:schemeClr val="tx1"/>
              </a:buClr>
              <a:buFont typeface="Wingdings" pitchFamily="2" charset="2"/>
              <a:buChar char="§"/>
              <a:defRPr/>
            </a:pPr>
            <a:r>
              <a:rPr lang="en-US" sz="2400" b="1" dirty="0">
                <a:effectLst>
                  <a:outerShdw blurRad="38100" dist="38100" dir="2700000" algn="tl">
                    <a:srgbClr val="000000">
                      <a:alpha val="43137"/>
                    </a:srgbClr>
                  </a:outerShdw>
                </a:effectLst>
              </a:rPr>
              <a:t>Responsible for complying with permit conditions.</a:t>
            </a:r>
          </a:p>
          <a:p>
            <a:pPr eaLnBrk="1" hangingPunct="1">
              <a:buClr>
                <a:schemeClr val="tx1"/>
              </a:buClr>
              <a:buFont typeface="Wingdings" pitchFamily="2" charset="2"/>
              <a:buChar char="§"/>
              <a:defRPr/>
            </a:pPr>
            <a:r>
              <a:rPr lang="en-US" sz="2400" b="1" dirty="0">
                <a:effectLst>
                  <a:outerShdw blurRad="38100" dist="38100" dir="2700000" algn="tl">
                    <a:srgbClr val="000000">
                      <a:alpha val="43137"/>
                    </a:srgbClr>
                  </a:outerShdw>
                </a:effectLst>
              </a:rPr>
              <a:t>Has operational control over construction plans and specifications or is in charge of day-to-day activities relating to the SWPPP.</a:t>
            </a:r>
          </a:p>
          <a:p>
            <a:pPr eaLnBrk="1" hangingPunct="1">
              <a:buClr>
                <a:schemeClr val="tx1"/>
              </a:buClr>
              <a:buFont typeface="Wingdings" pitchFamily="2" charset="2"/>
              <a:buChar char="§"/>
              <a:defRPr/>
            </a:pPr>
            <a:r>
              <a:rPr lang="en-US" sz="2400" b="1" dirty="0">
                <a:effectLst>
                  <a:outerShdw blurRad="38100" dist="38100" dir="2700000" algn="tl">
                    <a:srgbClr val="000000">
                      <a:alpha val="43137"/>
                    </a:srgbClr>
                  </a:outerShdw>
                </a:effectLst>
              </a:rPr>
              <a:t>Can have co-</a:t>
            </a:r>
            <a:r>
              <a:rPr lang="en-US" sz="2400" b="1" dirty="0" err="1">
                <a:effectLst>
                  <a:outerShdw blurRad="38100" dist="38100" dir="2700000" algn="tl">
                    <a:srgbClr val="000000">
                      <a:alpha val="43137"/>
                    </a:srgbClr>
                  </a:outerShdw>
                </a:effectLst>
              </a:rPr>
              <a:t>permittees</a:t>
            </a:r>
            <a:r>
              <a:rPr lang="en-US" sz="2400" b="1" dirty="0">
                <a:effectLst>
                  <a:outerShdw blurRad="38100" dist="38100" dir="2700000" algn="tl">
                    <a:srgbClr val="000000">
                      <a:alpha val="43137"/>
                    </a:srgbClr>
                  </a:outerShdw>
                </a:effectLst>
              </a:rPr>
              <a:t>.</a:t>
            </a:r>
          </a:p>
        </p:txBody>
      </p:sp>
      <p:sp>
        <p:nvSpPr>
          <p:cNvPr id="5" name="TextBox 4"/>
          <p:cNvSpPr txBox="1"/>
          <p:nvPr/>
        </p:nvSpPr>
        <p:spPr>
          <a:xfrm>
            <a:off x="6612769" y="6412468"/>
            <a:ext cx="2576859" cy="369332"/>
          </a:xfrm>
          <a:prstGeom prst="rect">
            <a:avLst/>
          </a:prstGeom>
          <a:noFill/>
        </p:spPr>
        <p:txBody>
          <a:bodyPr wrap="none" lIns="91440" tIns="45720" rIns="91440" bIns="45720" rtlCol="0" anchor="t">
            <a:spAutoFit/>
          </a:bodyPr>
          <a:lstStyle/>
          <a:p>
            <a:r>
              <a:rPr lang="en-US">
                <a:solidFill>
                  <a:schemeClr val="bg1"/>
                </a:solidFill>
              </a:rPr>
              <a:t>Glenn Hwy at Hicks Creek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4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4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4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Backup3\pictures\Delta Junction AK\DSC_024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358" r="7083"/>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2389" y="990600"/>
            <a:ext cx="3038011" cy="1938992"/>
          </a:xfrm>
          <a:prstGeom prst="rect">
            <a:avLst/>
          </a:prstGeom>
          <a:noFill/>
          <a:ln>
            <a:solidFill>
              <a:schemeClr val="bg1"/>
            </a:solidFill>
          </a:ln>
        </p:spPr>
        <p:txBody>
          <a:bodyPr wrap="none" rtlCol="0">
            <a:spAutoFit/>
          </a:bodyPr>
          <a:lstStyle/>
          <a:p>
            <a:pPr algn="ctr"/>
            <a:r>
              <a:rPr lang="en-US" sz="4000" dirty="0">
                <a:solidFill>
                  <a:schemeClr val="bg1"/>
                </a:solidFill>
              </a:rPr>
              <a:t>Owners with</a:t>
            </a:r>
          </a:p>
          <a:p>
            <a:pPr algn="ctr"/>
            <a:r>
              <a:rPr lang="en-US" sz="4000" dirty="0">
                <a:solidFill>
                  <a:schemeClr val="bg1"/>
                </a:solidFill>
              </a:rPr>
              <a:t>Plans &amp; Specs</a:t>
            </a:r>
          </a:p>
          <a:p>
            <a:pPr algn="ctr"/>
            <a:r>
              <a:rPr lang="en-US" sz="4000" dirty="0">
                <a:solidFill>
                  <a:schemeClr val="bg1"/>
                </a:solidFill>
              </a:rPr>
              <a:t>Approval</a:t>
            </a:r>
          </a:p>
        </p:txBody>
      </p:sp>
      <p:sp>
        <p:nvSpPr>
          <p:cNvPr id="3" name="TextBox 2"/>
          <p:cNvSpPr txBox="1"/>
          <p:nvPr/>
        </p:nvSpPr>
        <p:spPr>
          <a:xfrm>
            <a:off x="3446481" y="990600"/>
            <a:ext cx="2420919" cy="1938992"/>
          </a:xfrm>
          <a:prstGeom prst="rect">
            <a:avLst/>
          </a:prstGeom>
          <a:noFill/>
          <a:ln>
            <a:solidFill>
              <a:schemeClr val="bg1"/>
            </a:solidFill>
          </a:ln>
        </p:spPr>
        <p:txBody>
          <a:bodyPr wrap="none" rtlCol="0">
            <a:spAutoFit/>
          </a:bodyPr>
          <a:lstStyle/>
          <a:p>
            <a:pPr algn="ctr"/>
            <a:r>
              <a:rPr lang="en-US" sz="4000" dirty="0">
                <a:solidFill>
                  <a:schemeClr val="bg1"/>
                </a:solidFill>
              </a:rPr>
              <a:t>Operators</a:t>
            </a:r>
          </a:p>
          <a:p>
            <a:pPr algn="ctr"/>
            <a:r>
              <a:rPr lang="en-US" sz="4000" dirty="0">
                <a:solidFill>
                  <a:schemeClr val="bg1"/>
                </a:solidFill>
              </a:rPr>
              <a:t>Day to Day</a:t>
            </a:r>
          </a:p>
          <a:p>
            <a:pPr algn="ctr"/>
            <a:r>
              <a:rPr lang="en-US" sz="4000" dirty="0">
                <a:solidFill>
                  <a:schemeClr val="bg1"/>
                </a:solidFill>
              </a:rPr>
              <a:t>Control</a:t>
            </a:r>
          </a:p>
        </p:txBody>
      </p:sp>
      <p:sp>
        <p:nvSpPr>
          <p:cNvPr id="4" name="TextBox 3"/>
          <p:cNvSpPr txBox="1"/>
          <p:nvPr/>
        </p:nvSpPr>
        <p:spPr>
          <a:xfrm>
            <a:off x="6172200" y="990600"/>
            <a:ext cx="2810193" cy="1323439"/>
          </a:xfrm>
          <a:prstGeom prst="rect">
            <a:avLst/>
          </a:prstGeom>
          <a:noFill/>
          <a:ln>
            <a:solidFill>
              <a:schemeClr val="bg1"/>
            </a:solidFill>
          </a:ln>
        </p:spPr>
        <p:txBody>
          <a:bodyPr wrap="none" rtlCol="0">
            <a:spAutoFit/>
          </a:bodyPr>
          <a:lstStyle/>
          <a:p>
            <a:pPr algn="ctr"/>
            <a:r>
              <a:rPr lang="en-US" sz="4000" dirty="0">
                <a:solidFill>
                  <a:schemeClr val="bg1"/>
                </a:solidFill>
              </a:rPr>
              <a:t>Operators of</a:t>
            </a:r>
          </a:p>
          <a:p>
            <a:pPr algn="ctr"/>
            <a:r>
              <a:rPr lang="en-US" sz="4000" dirty="0">
                <a:solidFill>
                  <a:schemeClr val="bg1"/>
                </a:solidFill>
              </a:rPr>
              <a:t>Design Build</a:t>
            </a:r>
          </a:p>
        </p:txBody>
      </p:sp>
      <p:sp>
        <p:nvSpPr>
          <p:cNvPr id="5" name="TextBox 4"/>
          <p:cNvSpPr txBox="1"/>
          <p:nvPr/>
        </p:nvSpPr>
        <p:spPr>
          <a:xfrm>
            <a:off x="831703" y="152400"/>
            <a:ext cx="7711342" cy="707886"/>
          </a:xfrm>
          <a:prstGeom prst="rect">
            <a:avLst/>
          </a:prstGeom>
          <a:noFill/>
        </p:spPr>
        <p:txBody>
          <a:bodyPr wrap="none" lIns="91440" tIns="45720" rIns="91440" bIns="45720" rtlCol="0" anchor="t">
            <a:spAutoFit/>
          </a:bodyPr>
          <a:lstStyle/>
          <a:p>
            <a:r>
              <a:rPr lang="en-US" sz="4000" u="sng">
                <a:solidFill>
                  <a:schemeClr val="bg1"/>
                </a:solidFill>
              </a:rPr>
              <a:t>Operators who need CGP Coverage?</a:t>
            </a:r>
            <a:endParaRPr lang="en-US" sz="4000" u="sng" dirty="0">
              <a:solidFill>
                <a:schemeClr val="bg1"/>
              </a:solidFill>
            </a:endParaRPr>
          </a:p>
        </p:txBody>
      </p:sp>
      <p:sp>
        <p:nvSpPr>
          <p:cNvPr id="6" name="TextBox 5"/>
          <p:cNvSpPr txBox="1"/>
          <p:nvPr/>
        </p:nvSpPr>
        <p:spPr>
          <a:xfrm>
            <a:off x="152400" y="6270304"/>
            <a:ext cx="795602" cy="369332"/>
          </a:xfrm>
          <a:prstGeom prst="rect">
            <a:avLst/>
          </a:prstGeom>
          <a:noFill/>
        </p:spPr>
        <p:txBody>
          <a:bodyPr wrap="none" rtlCol="0">
            <a:spAutoFit/>
          </a:bodyPr>
          <a:lstStyle/>
          <a:p>
            <a:r>
              <a:rPr lang="en-US"/>
              <a:t>Greely</a:t>
            </a:r>
            <a:endParaRPr lang="en-US" dirty="0"/>
          </a:p>
        </p:txBody>
      </p:sp>
    </p:spTree>
    <p:extLst>
      <p:ext uri="{BB962C8B-B14F-4D97-AF65-F5344CB8AC3E}">
        <p14:creationId xmlns:p14="http://schemas.microsoft.com/office/powerpoint/2010/main" val="9987851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Backup3\pictures\Alaska Audit Photos\Hicks Creek\IMG_01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8" y="561"/>
            <a:ext cx="9142632" cy="685743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200" y="587514"/>
            <a:ext cx="7587077" cy="707886"/>
          </a:xfrm>
          <a:prstGeom prst="rect">
            <a:avLst/>
          </a:prstGeom>
          <a:noFill/>
        </p:spPr>
        <p:txBody>
          <a:bodyPr wrap="none" rtlCol="0">
            <a:spAutoFit/>
          </a:bodyPr>
          <a:lstStyle/>
          <a:p>
            <a:r>
              <a:rPr lang="en-US" sz="4000" dirty="0"/>
              <a:t>Develop SWPPP prior to filing a NOI</a:t>
            </a:r>
          </a:p>
        </p:txBody>
      </p:sp>
    </p:spTree>
    <p:extLst>
      <p:ext uri="{BB962C8B-B14F-4D97-AF65-F5344CB8AC3E}">
        <p14:creationId xmlns:p14="http://schemas.microsoft.com/office/powerpoint/2010/main" val="2372623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F4DD32-E109-40DA-B9F6-AEC71CF77CCA}"/>
              </a:ext>
            </a:extLst>
          </p:cNvPr>
          <p:cNvPicPr>
            <a:picLocks noChangeAspect="1"/>
          </p:cNvPicPr>
          <p:nvPr/>
        </p:nvPicPr>
        <p:blipFill rotWithShape="1">
          <a:blip r:embed="rId2"/>
          <a:srcRect l="50000" r="23333"/>
          <a:stretch/>
        </p:blipFill>
        <p:spPr>
          <a:xfrm>
            <a:off x="6705600" y="136963"/>
            <a:ext cx="2438400" cy="6073254"/>
          </a:xfrm>
          <a:prstGeom prst="rect">
            <a:avLst/>
          </a:prstGeom>
        </p:spPr>
      </p:pic>
      <p:sp>
        <p:nvSpPr>
          <p:cNvPr id="2" name="TextBox 1"/>
          <p:cNvSpPr txBox="1"/>
          <p:nvPr/>
        </p:nvSpPr>
        <p:spPr>
          <a:xfrm>
            <a:off x="228600" y="6276432"/>
            <a:ext cx="8458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Calibri"/>
                <a:ea typeface="+mn-ea"/>
                <a:cs typeface="+mn-cs"/>
              </a:rPr>
              <a:t>https://dec.alaska.gov/water/wastewater/stormwater/apdesenoi/</a:t>
            </a:r>
            <a:endParaRPr kumimoji="0" lang="en-US" sz="24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6" name="Picture 5" descr="DEC Logo 1"/>
          <p:cNvPicPr/>
          <p:nvPr/>
        </p:nvPicPr>
        <p:blipFill>
          <a:blip r:embed="rId3" cstate="print"/>
          <a:srcRect/>
          <a:stretch>
            <a:fillRect/>
          </a:stretch>
        </p:blipFill>
        <p:spPr bwMode="auto">
          <a:xfrm>
            <a:off x="7010400" y="152483"/>
            <a:ext cx="1066800" cy="990600"/>
          </a:xfrm>
          <a:prstGeom prst="rect">
            <a:avLst/>
          </a:prstGeom>
          <a:noFill/>
          <a:ln w="9525">
            <a:noFill/>
            <a:miter lim="800000"/>
            <a:headEnd/>
            <a:tailEnd/>
          </a:ln>
        </p:spPr>
      </p:pic>
      <p:pic>
        <p:nvPicPr>
          <p:cNvPr id="7" name="Picture 6" descr="Graphical user interface, text, application&#10;&#10;Description automatically generated">
            <a:extLst>
              <a:ext uri="{FF2B5EF4-FFF2-40B4-BE49-F238E27FC236}">
                <a16:creationId xmlns:a16="http://schemas.microsoft.com/office/drawing/2014/main" id="{CA6C5C6E-C2D2-47D5-A762-F917B35469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3"/>
            <a:ext cx="6705600" cy="6210134"/>
          </a:xfrm>
          <a:prstGeom prst="rect">
            <a:avLst/>
          </a:prstGeom>
        </p:spPr>
      </p:pic>
    </p:spTree>
    <p:extLst>
      <p:ext uri="{BB962C8B-B14F-4D97-AF65-F5344CB8AC3E}">
        <p14:creationId xmlns:p14="http://schemas.microsoft.com/office/powerpoint/2010/main" val="2329711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extBox 1">
            <a:extLst>
              <a:ext uri="{FF2B5EF4-FFF2-40B4-BE49-F238E27FC236}">
                <a16:creationId xmlns:a16="http://schemas.microsoft.com/office/drawing/2014/main" id="{E3F5B1C0-EC80-1705-5280-77ACAB9693A3}"/>
              </a:ext>
            </a:extLst>
          </p:cNvPr>
          <p:cNvSpPr txBox="1"/>
          <p:nvPr/>
        </p:nvSpPr>
        <p:spPr>
          <a:xfrm>
            <a:off x="495030" y="2767106"/>
            <a:ext cx="2160621" cy="307190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Bef>
                <a:spcPct val="0"/>
              </a:spcBef>
              <a:spcAft>
                <a:spcPts val="600"/>
              </a:spcAft>
            </a:pPr>
            <a:r>
              <a:rPr lang="en-US" sz="3500" kern="1200">
                <a:solidFill>
                  <a:srgbClr val="FFFFFF"/>
                </a:solidFill>
                <a:latin typeface="+mj-lt"/>
                <a:ea typeface="+mj-ea"/>
                <a:cs typeface="+mj-cs"/>
              </a:rPr>
              <a:t>Filing is all mandatory online </a:t>
            </a:r>
          </a:p>
        </p:txBody>
      </p:sp>
      <p:pic>
        <p:nvPicPr>
          <p:cNvPr id="4" name="Picture 3">
            <a:extLst>
              <a:ext uri="{FF2B5EF4-FFF2-40B4-BE49-F238E27FC236}">
                <a16:creationId xmlns:a16="http://schemas.microsoft.com/office/drawing/2014/main" id="{94E1EBCA-FC96-4230-8B4E-E9D8882E8AEB}"/>
              </a:ext>
            </a:extLst>
          </p:cNvPr>
          <p:cNvPicPr>
            <a:picLocks noChangeAspect="1"/>
          </p:cNvPicPr>
          <p:nvPr/>
        </p:nvPicPr>
        <p:blipFill>
          <a:blip r:embed="rId2"/>
          <a:stretch>
            <a:fillRect/>
          </a:stretch>
        </p:blipFill>
        <p:spPr>
          <a:xfrm>
            <a:off x="3376821" y="1735466"/>
            <a:ext cx="5419311" cy="3387068"/>
          </a:xfrm>
          <a:prstGeom prst="rect">
            <a:avLst/>
          </a:prstGeom>
        </p:spPr>
      </p:pic>
    </p:spTree>
    <p:extLst>
      <p:ext uri="{BB962C8B-B14F-4D97-AF65-F5344CB8AC3E}">
        <p14:creationId xmlns:p14="http://schemas.microsoft.com/office/powerpoint/2010/main" val="2997167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501BCA-E0A4-42AD-2BC2-6033583A47F9}"/>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CC541F3-81DC-6AAE-3A47-089146E57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C1DD8D-0D40-5B36-F4BD-564FF166F6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8D16FD6-BD4C-E4F5-01C2-65087651F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631F8F7-55A8-6868-428A-884E1DEB1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0F38D15C-A71B-593F-E31A-EE20F267E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F49BD141-12DD-F891-093E-2038684512F0}"/>
              </a:ext>
            </a:extLst>
          </p:cNvPr>
          <p:cNvSpPr txBox="1"/>
          <p:nvPr/>
        </p:nvSpPr>
        <p:spPr>
          <a:xfrm>
            <a:off x="406400" y="2608943"/>
            <a:ext cx="2619829"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500" baseline="0">
                <a:solidFill>
                  <a:srgbClr val="FFFFFF"/>
                </a:solidFill>
                <a:latin typeface="Calibri"/>
              </a:rPr>
              <a:t>When filing</a:t>
            </a:r>
            <a:r>
              <a:rPr sz="3500">
                <a:latin typeface="Calibri"/>
                <a:ea typeface="Calibri"/>
                <a:cs typeface="Calibri"/>
              </a:rPr>
              <a:t>​</a:t>
            </a:r>
            <a:br>
              <a:rPr sz="3500">
                <a:latin typeface="Calibri"/>
                <a:ea typeface="Calibri"/>
                <a:cs typeface="Calibri"/>
              </a:rPr>
            </a:br>
            <a:r>
              <a:rPr lang="en-US" sz="3500" b="1" baseline="0">
                <a:solidFill>
                  <a:srgbClr val="FFFFFF"/>
                </a:solidFill>
                <a:latin typeface="Calibri"/>
              </a:rPr>
              <a:t>NOI</a:t>
            </a:r>
            <a:r>
              <a:rPr lang="en-US" sz="3500" baseline="0">
                <a:solidFill>
                  <a:srgbClr val="FFFFFF"/>
                </a:solidFill>
                <a:latin typeface="Calibri"/>
              </a:rPr>
              <a:t>, you must provide:</a:t>
            </a:r>
            <a:endParaRPr lang="en-US"/>
          </a:p>
          <a:p>
            <a:pPr algn="ctr"/>
            <a:endParaRPr lang="en-US"/>
          </a:p>
        </p:txBody>
      </p:sp>
      <p:sp>
        <p:nvSpPr>
          <p:cNvPr id="6" name="Text Placeholder 2">
            <a:extLst>
              <a:ext uri="{FF2B5EF4-FFF2-40B4-BE49-F238E27FC236}">
                <a16:creationId xmlns:a16="http://schemas.microsoft.com/office/drawing/2014/main" id="{029722AE-2499-EAB5-DCE3-394873FE7D5C}"/>
              </a:ext>
            </a:extLst>
          </p:cNvPr>
          <p:cNvSpPr txBox="1">
            <a:spLocks/>
          </p:cNvSpPr>
          <p:nvPr/>
        </p:nvSpPr>
        <p:spPr>
          <a:xfrm>
            <a:off x="3607694" y="649480"/>
            <a:ext cx="4916510" cy="554604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Operator name and contact information</a:t>
            </a:r>
            <a:endParaRPr lang="en-US" sz="2400" dirty="0">
              <a:ea typeface="Calibri"/>
              <a:cs typeface="Calibri"/>
            </a:endParaRPr>
          </a:p>
          <a:p>
            <a:r>
              <a:rPr lang="en-US" sz="2400"/>
              <a:t>Project name and location</a:t>
            </a:r>
            <a:endParaRPr lang="en-US" sz="2400" dirty="0">
              <a:ea typeface="Calibri"/>
              <a:cs typeface="Calibri"/>
            </a:endParaRPr>
          </a:p>
          <a:p>
            <a:r>
              <a:rPr lang="en-US" sz="2400"/>
              <a:t>Latitude / longitude</a:t>
            </a:r>
            <a:endParaRPr lang="en-US" sz="2400" dirty="0">
              <a:ea typeface="Calibri"/>
              <a:cs typeface="Calibri"/>
            </a:endParaRPr>
          </a:p>
          <a:p>
            <a:r>
              <a:rPr lang="en-US" sz="2400"/>
              <a:t>Project start and end dates</a:t>
            </a:r>
            <a:endParaRPr lang="en-US" sz="2400" dirty="0">
              <a:ea typeface="Calibri"/>
              <a:cs typeface="Calibri"/>
            </a:endParaRPr>
          </a:p>
          <a:p>
            <a:r>
              <a:rPr lang="en-US" sz="2400"/>
              <a:t>Total acreage and disturbed acreage</a:t>
            </a:r>
            <a:endParaRPr lang="en-US" sz="2400" dirty="0">
              <a:ea typeface="Calibri"/>
              <a:cs typeface="Calibri"/>
            </a:endParaRPr>
          </a:p>
          <a:p>
            <a:r>
              <a:rPr lang="en-US" sz="2400"/>
              <a:t>Type of construction activity</a:t>
            </a:r>
            <a:endParaRPr lang="en-US" sz="2400" dirty="0">
              <a:ea typeface="Calibri"/>
              <a:cs typeface="Calibri"/>
            </a:endParaRPr>
          </a:p>
          <a:p>
            <a:r>
              <a:rPr lang="en-US" sz="2400"/>
              <a:t>Receiving waters and impairment status</a:t>
            </a:r>
            <a:endParaRPr lang="en-US" sz="2400" dirty="0">
              <a:ea typeface="Calibri"/>
              <a:cs typeface="Calibri"/>
            </a:endParaRPr>
          </a:p>
          <a:p>
            <a:r>
              <a:rPr lang="en-US" sz="2400"/>
              <a:t>SWPPP certification</a:t>
            </a:r>
            <a:endParaRPr lang="en-US" sz="2400" dirty="0">
              <a:ea typeface="Calibri"/>
              <a:cs typeface="Calibri"/>
            </a:endParaRPr>
          </a:p>
          <a:p>
            <a:r>
              <a:rPr lang="en-US" sz="2400"/>
              <a:t>Endangered species eligibility</a:t>
            </a:r>
            <a:endParaRPr lang="en-US" sz="2400" dirty="0">
              <a:ea typeface="Calibri"/>
              <a:cs typeface="Calibri"/>
            </a:endParaRPr>
          </a:p>
          <a:p>
            <a:r>
              <a:rPr lang="en-US" sz="2400"/>
              <a:t>Historic property confirmation</a:t>
            </a:r>
            <a:endParaRPr lang="en-US" sz="2400" dirty="0">
              <a:ea typeface="Calibri"/>
              <a:cs typeface="Calibri"/>
            </a:endParaRPr>
          </a:p>
          <a:p>
            <a:r>
              <a:rPr lang="en-US" sz="2400"/>
              <a:t>Signed certification</a:t>
            </a:r>
            <a:endParaRPr lang="en-US" sz="2400" dirty="0">
              <a:ea typeface="Calibri"/>
              <a:cs typeface="Calibri"/>
            </a:endParaRPr>
          </a:p>
          <a:p>
            <a:endParaRPr lang="en-US" sz="2400" dirty="0">
              <a:ea typeface="Calibri"/>
              <a:cs typeface="Calibri"/>
            </a:endParaRPr>
          </a:p>
        </p:txBody>
      </p:sp>
    </p:spTree>
    <p:extLst>
      <p:ext uri="{BB962C8B-B14F-4D97-AF65-F5344CB8AC3E}">
        <p14:creationId xmlns:p14="http://schemas.microsoft.com/office/powerpoint/2010/main" val="2494993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F:\DCIM\101NIKON\DSCN8397.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7000" contrast="13000"/>
                    </a14:imgEffect>
                  </a14:imgLayer>
                </a14:imgProps>
              </a:ext>
              <a:ext uri="{28A0092B-C50C-407E-A947-70E740481C1C}">
                <a14:useLocalDpi xmlns:a14="http://schemas.microsoft.com/office/drawing/2010/main" val="0"/>
              </a:ext>
            </a:extLst>
          </a:blip>
          <a:srcRect l="-1" t="25404" r="18921" b="3"/>
          <a:stretch/>
        </p:blipFill>
        <p:spPr bwMode="auto">
          <a:xfrm>
            <a:off x="0" y="5254"/>
            <a:ext cx="9144000" cy="6852746"/>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E3E1FC6-142F-4778-8C3A-18D5A0E35BF8}"/>
              </a:ext>
            </a:extLst>
          </p:cNvPr>
          <p:cNvSpPr txBox="1"/>
          <p:nvPr/>
        </p:nvSpPr>
        <p:spPr>
          <a:xfrm>
            <a:off x="152400" y="2667000"/>
            <a:ext cx="8839200" cy="3785652"/>
          </a:xfrm>
          <a:prstGeom prst="rect">
            <a:avLst/>
          </a:prstGeom>
          <a:noFill/>
        </p:spPr>
        <p:txBody>
          <a:bodyPr wrap="square">
            <a:spAutoFit/>
          </a:bodyPr>
          <a:lstStyle/>
          <a:p>
            <a:pPr marL="342900" indent="-342900">
              <a:buFont typeface="Arial" panose="020B0604020202020204" pitchFamily="34" charset="0"/>
              <a:buChar char="•"/>
            </a:pPr>
            <a:r>
              <a:rPr lang="en-US" sz="2000" dirty="0"/>
              <a:t>Modification. A permittee must file an NOI modification form to DEC (see Part 2.3) to update or correct the following information on the original NOI within 30 calendar days of the change:</a:t>
            </a:r>
          </a:p>
          <a:p>
            <a:pPr marL="342900" indent="-342900">
              <a:buFont typeface="Arial" panose="020B0604020202020204" pitchFamily="34" charset="0"/>
              <a:buChar char="•"/>
            </a:pPr>
            <a:r>
              <a:rPr lang="en-US" sz="2000" dirty="0"/>
              <a:t>Owner/Operator address and contact information;</a:t>
            </a:r>
          </a:p>
          <a:p>
            <a:pPr marL="342900" indent="-342900">
              <a:buFont typeface="Arial" panose="020B0604020202020204" pitchFamily="34" charset="0"/>
              <a:buChar char="•"/>
            </a:pPr>
            <a:r>
              <a:rPr lang="en-US" sz="2000" dirty="0"/>
              <a:t>Site information;</a:t>
            </a:r>
          </a:p>
          <a:p>
            <a:pPr marL="342900" indent="-342900">
              <a:buFont typeface="Arial" panose="020B0604020202020204" pitchFamily="34" charset="0"/>
              <a:buChar char="•"/>
            </a:pPr>
            <a:r>
              <a:rPr lang="en-US" sz="2000" dirty="0"/>
              <a:t>Estimated start or end dates;</a:t>
            </a:r>
          </a:p>
          <a:p>
            <a:pPr marL="342900" indent="-342900">
              <a:buFont typeface="Arial" panose="020B0604020202020204" pitchFamily="34" charset="0"/>
              <a:buChar char="•"/>
            </a:pPr>
            <a:r>
              <a:rPr lang="en-US" sz="2000" dirty="0"/>
              <a:t>Number of acres to be disturbed; or</a:t>
            </a:r>
          </a:p>
          <a:p>
            <a:pPr marL="342900" indent="-342900">
              <a:buFont typeface="Arial" panose="020B0604020202020204" pitchFamily="34" charset="0"/>
              <a:buChar char="•"/>
            </a:pPr>
            <a:r>
              <a:rPr lang="en-US" sz="2000" dirty="0"/>
              <a:t>SWPPP location and contact information.</a:t>
            </a:r>
          </a:p>
          <a:p>
            <a:pPr marL="342900" indent="-342900">
              <a:buFont typeface="Arial" panose="020B0604020202020204" pitchFamily="34" charset="0"/>
              <a:buChar char="•"/>
            </a:pPr>
            <a:r>
              <a:rPr lang="en-US" sz="2000" dirty="0"/>
              <a:t>Continuation of expired permit in accordance with Part 2.6.</a:t>
            </a:r>
          </a:p>
          <a:p>
            <a:pPr marL="342900" indent="-342900">
              <a:buFont typeface="Arial" panose="020B0604020202020204" pitchFamily="34" charset="0"/>
              <a:buChar char="•"/>
            </a:pPr>
            <a:r>
              <a:rPr lang="en-US" sz="2000" dirty="0"/>
              <a:t>If the original project disturbance was between one and less than five acres, and will now disturb five acres or more, a SWPPP must be submitted with the NOI modification.</a:t>
            </a:r>
          </a:p>
        </p:txBody>
      </p:sp>
      <p:sp>
        <p:nvSpPr>
          <p:cNvPr id="8" name="TextBox 7">
            <a:extLst>
              <a:ext uri="{FF2B5EF4-FFF2-40B4-BE49-F238E27FC236}">
                <a16:creationId xmlns:a16="http://schemas.microsoft.com/office/drawing/2014/main" id="{ECDB742C-29E5-487E-95C2-D9AE59D29774}"/>
              </a:ext>
            </a:extLst>
          </p:cNvPr>
          <p:cNvSpPr txBox="1"/>
          <p:nvPr/>
        </p:nvSpPr>
        <p:spPr>
          <a:xfrm>
            <a:off x="152400" y="812907"/>
            <a:ext cx="6899189" cy="523220"/>
          </a:xfrm>
          <a:prstGeom prst="rect">
            <a:avLst/>
          </a:prstGeom>
          <a:noFill/>
        </p:spPr>
        <p:txBody>
          <a:bodyPr wrap="square">
            <a:spAutoFit/>
          </a:bodyPr>
          <a:lstStyle/>
          <a:p>
            <a:r>
              <a:rPr lang="en-US" sz="2800" dirty="0">
                <a:solidFill>
                  <a:schemeClr val="bg1"/>
                </a:solidFill>
              </a:rPr>
              <a:t>Submittal of a Modification to Original NOI</a:t>
            </a:r>
          </a:p>
        </p:txBody>
      </p:sp>
      <p:sp>
        <p:nvSpPr>
          <p:cNvPr id="2" name="Title 1">
            <a:extLst>
              <a:ext uri="{FF2B5EF4-FFF2-40B4-BE49-F238E27FC236}">
                <a16:creationId xmlns:a16="http://schemas.microsoft.com/office/drawing/2014/main" id="{343756D2-F557-59B0-9F52-4DDF273F03BA}"/>
              </a:ext>
            </a:extLst>
          </p:cNvPr>
          <p:cNvSpPr txBox="1">
            <a:spLocks/>
          </p:cNvSpPr>
          <p:nvPr/>
        </p:nvSpPr>
        <p:spPr>
          <a:xfrm>
            <a:off x="6836225" y="1818703"/>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2.7 Pg. 18</a:t>
            </a:r>
          </a:p>
        </p:txBody>
      </p:sp>
    </p:spTree>
    <p:extLst>
      <p:ext uri="{BB962C8B-B14F-4D97-AF65-F5344CB8AC3E}">
        <p14:creationId xmlns:p14="http://schemas.microsoft.com/office/powerpoint/2010/main" val="13942210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85B7CE-08F0-4B54-97A8-F48B510EAF28}"/>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5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5" name="TextBox 4">
            <a:extLst>
              <a:ext uri="{FF2B5EF4-FFF2-40B4-BE49-F238E27FC236}">
                <a16:creationId xmlns:a16="http://schemas.microsoft.com/office/drawing/2014/main" id="{B007818E-240B-46A8-9159-068ED927C388}"/>
              </a:ext>
            </a:extLst>
          </p:cNvPr>
          <p:cNvSpPr txBox="1"/>
          <p:nvPr/>
        </p:nvSpPr>
        <p:spPr>
          <a:xfrm>
            <a:off x="76200" y="3402495"/>
            <a:ext cx="8534400" cy="3416320"/>
          </a:xfrm>
          <a:prstGeom prst="rect">
            <a:avLst/>
          </a:prstGeom>
          <a:noFill/>
        </p:spPr>
        <p:txBody>
          <a:bodyPr wrap="square">
            <a:spAutoFit/>
          </a:bodyPr>
          <a:lstStyle/>
          <a:p>
            <a:r>
              <a:rPr lang="en-US" sz="2400" dirty="0"/>
              <a:t>NOT Instead of Modification</a:t>
            </a:r>
          </a:p>
          <a:p>
            <a:r>
              <a:rPr lang="en-US" sz="2400" dirty="0"/>
              <a:t>The permittee must submit a NOT instead of an NOI modification form to DEC within 30 calendar days when the operator has changed. A change of operator in this case means when an organization changes control of the project. It does not mean when a corporate officer of the organization changes while the organization continues with the project. The new owner/operator must file a new NOI to obtain coverage under the CGP. Coverage is not transferrable.</a:t>
            </a:r>
          </a:p>
        </p:txBody>
      </p:sp>
      <p:sp>
        <p:nvSpPr>
          <p:cNvPr id="2" name="Title 1">
            <a:extLst>
              <a:ext uri="{FF2B5EF4-FFF2-40B4-BE49-F238E27FC236}">
                <a16:creationId xmlns:a16="http://schemas.microsoft.com/office/drawing/2014/main" id="{462415B7-6A99-18AC-ECE3-606F84D59FB1}"/>
              </a:ext>
            </a:extLst>
          </p:cNvPr>
          <p:cNvSpPr txBox="1">
            <a:spLocks/>
          </p:cNvSpPr>
          <p:nvPr/>
        </p:nvSpPr>
        <p:spPr>
          <a:xfrm>
            <a:off x="4800600" y="3222948"/>
            <a:ext cx="2155375" cy="412103"/>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2.7.5 Pg. 19</a:t>
            </a:r>
          </a:p>
        </p:txBody>
      </p:sp>
    </p:spTree>
    <p:extLst>
      <p:ext uri="{BB962C8B-B14F-4D97-AF65-F5344CB8AC3E}">
        <p14:creationId xmlns:p14="http://schemas.microsoft.com/office/powerpoint/2010/main" val="1416227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0583" y="207616"/>
            <a:ext cx="5722833" cy="1143000"/>
          </a:xfrm>
        </p:spPr>
        <p:txBody>
          <a:bodyPr>
            <a:noAutofit/>
          </a:bodyPr>
          <a:lstStyle/>
          <a:p>
            <a:r>
              <a:rPr lang="en-US" sz="7200" dirty="0"/>
              <a:t>NOI Postings</a:t>
            </a:r>
          </a:p>
        </p:txBody>
      </p:sp>
      <p:sp>
        <p:nvSpPr>
          <p:cNvPr id="4" name="TextBox 3"/>
          <p:cNvSpPr txBox="1"/>
          <p:nvPr/>
        </p:nvSpPr>
        <p:spPr>
          <a:xfrm>
            <a:off x="-3417" y="1216369"/>
            <a:ext cx="3709045" cy="2092881"/>
          </a:xfrm>
          <a:prstGeom prst="rect">
            <a:avLst/>
          </a:prstGeom>
          <a:noFill/>
        </p:spPr>
        <p:txBody>
          <a:bodyPr wrap="square" lIns="91440" tIns="45720" rIns="91440" bIns="45720" rtlCol="0" anchor="t">
            <a:spAutoFit/>
          </a:bodyPr>
          <a:lstStyle/>
          <a:p>
            <a:pPr defTabSz="457200">
              <a:defRPr/>
            </a:pPr>
            <a:r>
              <a:rPr kumimoji="0" lang="en-US" sz="2600" b="0" i="0" u="none" strike="noStrike" kern="1200" cap="none" spc="0" normalizeH="0" baseline="0" noProof="0" dirty="0">
                <a:ln>
                  <a:noFill/>
                </a:ln>
                <a:solidFill>
                  <a:prstClr val="black"/>
                </a:solidFill>
                <a:effectLst/>
                <a:uLnTx/>
                <a:uFillTx/>
                <a:latin typeface="Calibri"/>
                <a:ea typeface="+mn-ea"/>
                <a:cs typeface="+mn-cs"/>
              </a:rPr>
              <a:t> All required </a:t>
            </a:r>
            <a:r>
              <a:rPr lang="en-US" sz="2600" dirty="0">
                <a:solidFill>
                  <a:prstClr val="black"/>
                </a:solidFill>
                <a:latin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mn-cs"/>
              </a:rPr>
              <a:t>information is located on the first page of </a:t>
            </a:r>
            <a:r>
              <a:rPr lang="en-US" sz="2600" dirty="0">
                <a:solidFill>
                  <a:prstClr val="black"/>
                </a:solidFill>
                <a:latin typeface="Calibri"/>
              </a:rPr>
              <a:t>the NOI acknowledgment letter</a:t>
            </a:r>
            <a:r>
              <a:rPr kumimoji="0" lang="en-US" sz="2600" b="0" i="0" u="none" strike="noStrike" kern="1200" cap="none" spc="0" normalizeH="0" baseline="0" noProof="0" dirty="0">
                <a:ln>
                  <a:noFill/>
                </a:ln>
                <a:solidFill>
                  <a:prstClr val="white"/>
                </a:solidFill>
                <a:effectLst/>
                <a:uLnTx/>
                <a:uFillTx/>
                <a:latin typeface="Calibri"/>
                <a:ea typeface="+mn-ea"/>
                <a:cs typeface="+mn-cs"/>
              </a:rPr>
              <a:t> personnel change!</a:t>
            </a:r>
            <a:endParaRPr lang="en-US">
              <a:solidFill>
                <a:prstClr val="white"/>
              </a:solidFill>
              <a:ea typeface="Calibri"/>
              <a:cs typeface="Calibri"/>
            </a:endParaRPr>
          </a:p>
        </p:txBody>
      </p:sp>
      <p:pic>
        <p:nvPicPr>
          <p:cNvPr id="6" name="Picture 5">
            <a:extLst>
              <a:ext uri="{FF2B5EF4-FFF2-40B4-BE49-F238E27FC236}">
                <a16:creationId xmlns:a16="http://schemas.microsoft.com/office/drawing/2014/main" id="{209CEF0B-C519-4F88-A4C3-D1836FAEF659}"/>
              </a:ext>
            </a:extLst>
          </p:cNvPr>
          <p:cNvPicPr>
            <a:picLocks noChangeAspect="1"/>
          </p:cNvPicPr>
          <p:nvPr/>
        </p:nvPicPr>
        <p:blipFill>
          <a:blip r:embed="rId3"/>
          <a:stretch>
            <a:fillRect/>
          </a:stretch>
        </p:blipFill>
        <p:spPr>
          <a:xfrm>
            <a:off x="3861371" y="1279133"/>
            <a:ext cx="4560424" cy="5498258"/>
          </a:xfrm>
          <a:prstGeom prst="rect">
            <a:avLst/>
          </a:prstGeom>
          <a:ln>
            <a:solidFill>
              <a:schemeClr val="tx1"/>
            </a:solidFill>
          </a:ln>
        </p:spPr>
      </p:pic>
      <p:sp>
        <p:nvSpPr>
          <p:cNvPr id="3" name="TextBox 2">
            <a:extLst>
              <a:ext uri="{FF2B5EF4-FFF2-40B4-BE49-F238E27FC236}">
                <a16:creationId xmlns:a16="http://schemas.microsoft.com/office/drawing/2014/main" id="{7D00F929-90DE-406B-86BD-7BBCCFB4FB8D}"/>
              </a:ext>
            </a:extLst>
          </p:cNvPr>
          <p:cNvSpPr txBox="1"/>
          <p:nvPr/>
        </p:nvSpPr>
        <p:spPr>
          <a:xfrm>
            <a:off x="4169328" y="2332139"/>
            <a:ext cx="3875714" cy="1426129"/>
          </a:xfrm>
          <a:prstGeom prst="rect">
            <a:avLst/>
          </a:prstGeom>
          <a:noFill/>
          <a:ln w="22225">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6270291-0051-419A-8D72-2C0E483CE7B1}"/>
              </a:ext>
            </a:extLst>
          </p:cNvPr>
          <p:cNvSpPr txBox="1"/>
          <p:nvPr/>
        </p:nvSpPr>
        <p:spPr>
          <a:xfrm>
            <a:off x="4152121" y="4578315"/>
            <a:ext cx="3875714" cy="704675"/>
          </a:xfrm>
          <a:prstGeom prst="rect">
            <a:avLst/>
          </a:prstGeom>
          <a:noFill/>
          <a:ln w="22225">
            <a:solidFill>
              <a:srgbClr val="FF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27F325F6-0236-4B97-92DB-4CFB76B465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457" y="3218749"/>
            <a:ext cx="2244468" cy="29883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23CDF3DF-2FE7-4384-869E-D2BFE564AEEC}"/>
              </a:ext>
            </a:extLst>
          </p:cNvPr>
          <p:cNvPicPr>
            <a:picLocks noChangeAspect="1"/>
          </p:cNvPicPr>
          <p:nvPr/>
        </p:nvPicPr>
        <p:blipFill>
          <a:blip r:embed="rId3"/>
          <a:stretch>
            <a:fillRect/>
          </a:stretch>
        </p:blipFill>
        <p:spPr>
          <a:xfrm rot="166152">
            <a:off x="1438322" y="4011133"/>
            <a:ext cx="545304" cy="685444"/>
          </a:xfrm>
          <a:prstGeom prst="rect">
            <a:avLst/>
          </a:prstGeom>
          <a:ln>
            <a:solidFill>
              <a:schemeClr val="tx1"/>
            </a:solidFill>
          </a:ln>
        </p:spPr>
      </p:pic>
    </p:spTree>
    <p:extLst>
      <p:ext uri="{BB962C8B-B14F-4D97-AF65-F5344CB8AC3E}">
        <p14:creationId xmlns:p14="http://schemas.microsoft.com/office/powerpoint/2010/main" val="24391460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76200"/>
            <a:ext cx="5722833" cy="1143000"/>
          </a:xfrm>
        </p:spPr>
        <p:txBody>
          <a:bodyPr>
            <a:noAutofit/>
          </a:bodyPr>
          <a:lstStyle/>
          <a:p>
            <a:r>
              <a:rPr lang="en-US" sz="7200" dirty="0"/>
              <a:t>NOI Postings</a:t>
            </a:r>
          </a:p>
        </p:txBody>
      </p:sp>
      <p:pic>
        <p:nvPicPr>
          <p:cNvPr id="8196" name="Picture 4" descr="http://www.ilankelman.org/themes/trafficusawrongway.jp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46272"/>
          <a:stretch/>
        </p:blipFill>
        <p:spPr bwMode="auto">
          <a:xfrm>
            <a:off x="304800" y="304801"/>
            <a:ext cx="2865120" cy="336149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00400" y="1219200"/>
            <a:ext cx="5910977"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Calibri"/>
                <a:ea typeface="+mn-ea"/>
                <a:cs typeface="+mn-cs"/>
              </a:rPr>
              <a:t>Must be updated when personnel change!</a:t>
            </a:r>
          </a:p>
        </p:txBody>
      </p:sp>
      <p:sp>
        <p:nvSpPr>
          <p:cNvPr id="5" name="TextBox 4"/>
          <p:cNvSpPr txBox="1"/>
          <p:nvPr/>
        </p:nvSpPr>
        <p:spPr>
          <a:xfrm>
            <a:off x="3369201" y="1745226"/>
            <a:ext cx="5573373" cy="501675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NOI authorization number</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Operator Contact name and phone number</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Location of the SWPPP or the name and phone number of the contact person to schedule a SWPPP review.</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97130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DCIM\102NCD90\DSC_0365.JPG"/>
          <p:cNvPicPr>
            <a:picLocks noChangeAspect="1" noChangeArrowheads="1"/>
          </p:cNvPicPr>
          <p:nvPr/>
        </p:nvPicPr>
        <p:blipFill rotWithShape="1">
          <a:blip r:embed="rId2" cstate="print"/>
          <a:srcRect t="18435" r="11194" b="-2669"/>
          <a:stretch/>
        </p:blipFill>
        <p:spPr bwMode="auto">
          <a:xfrm>
            <a:off x="2875" y="0"/>
            <a:ext cx="9144000" cy="7162800"/>
          </a:xfrm>
          <a:prstGeom prst="rect">
            <a:avLst/>
          </a:prstGeom>
          <a:noFill/>
          <a:effectLst>
            <a:innerShdw blurRad="114300">
              <a:prstClr val="black"/>
            </a:innerShdw>
          </a:effectLst>
        </p:spPr>
      </p:pic>
      <p:sp>
        <p:nvSpPr>
          <p:cNvPr id="5" name="Content Placeholder 2"/>
          <p:cNvSpPr txBox="1">
            <a:spLocks/>
          </p:cNvSpPr>
          <p:nvPr/>
        </p:nvSpPr>
        <p:spPr>
          <a:xfrm>
            <a:off x="177004" y="4724400"/>
            <a:ext cx="8129528" cy="609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ü"/>
            </a:pPr>
            <a:r>
              <a:rPr lang="en-US" sz="4000" dirty="0"/>
              <a:t>Keep SWPPP Contact info updated</a:t>
            </a:r>
          </a:p>
          <a:p>
            <a:pPr>
              <a:buFont typeface="Wingdings" pitchFamily="2" charset="2"/>
              <a:buChar char="ü"/>
            </a:pPr>
            <a:r>
              <a:rPr lang="en-US" sz="4000" dirty="0"/>
              <a:t>Replace worn &amp; faded postings</a:t>
            </a:r>
          </a:p>
          <a:p>
            <a:pPr>
              <a:buFont typeface="Wingdings" pitchFamily="2" charset="2"/>
              <a:buChar char="ü"/>
            </a:pPr>
            <a:r>
              <a:rPr lang="en-US" sz="4000" dirty="0"/>
              <a:t>Inspect postings regularly</a:t>
            </a:r>
          </a:p>
        </p:txBody>
      </p:sp>
      <p:pic>
        <p:nvPicPr>
          <p:cNvPr id="6" name="Picture 4" descr="C:\Users\alex\AppData\Local\Microsoft\Windows\Temporary Internet Files\Content.IE5\BJOC08I8\MCPE01448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3765" y="4025682"/>
            <a:ext cx="1694035" cy="2756118"/>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0713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6600" dirty="0"/>
              <a:t>Notice of Termination</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837" y="3133725"/>
            <a:ext cx="8696325"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1848817" y="3595778"/>
            <a:ext cx="1219200" cy="381000"/>
          </a:xfrm>
          <a:prstGeom prst="ellipse">
            <a:avLst/>
          </a:prstGeom>
          <a:noFill/>
          <a:ln w="31750">
            <a:solidFill>
              <a:srgbClr val="1006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1599" y="2463225"/>
            <a:ext cx="7903574" cy="584775"/>
          </a:xfrm>
          <a:prstGeom prst="rect">
            <a:avLst/>
          </a:prstGeom>
          <a:noFill/>
        </p:spPr>
        <p:txBody>
          <a:bodyPr wrap="none" rtlCol="0">
            <a:spAutoFit/>
          </a:bodyPr>
          <a:lstStyle/>
          <a:p>
            <a:r>
              <a:rPr lang="en-US" sz="3200" dirty="0"/>
              <a:t>We no longer need permit coverage because…</a:t>
            </a:r>
          </a:p>
        </p:txBody>
      </p:sp>
      <p:sp>
        <p:nvSpPr>
          <p:cNvPr id="6" name="TextBox 5"/>
          <p:cNvSpPr txBox="1"/>
          <p:nvPr/>
        </p:nvSpPr>
        <p:spPr>
          <a:xfrm>
            <a:off x="533400" y="6172200"/>
            <a:ext cx="8163581" cy="523220"/>
          </a:xfrm>
          <a:prstGeom prst="rect">
            <a:avLst/>
          </a:prstGeom>
          <a:noFill/>
        </p:spPr>
        <p:txBody>
          <a:bodyPr wrap="none" rtlCol="0">
            <a:spAutoFit/>
          </a:bodyPr>
          <a:lstStyle/>
          <a:p>
            <a:r>
              <a:rPr lang="en-US" sz="2800" dirty="0"/>
              <a:t>Must be submitted within 30 days of one of the above.</a:t>
            </a:r>
          </a:p>
        </p:txBody>
      </p:sp>
      <p:pic>
        <p:nvPicPr>
          <p:cNvPr id="2052" name="Picture 4" descr="L:\Backup3\pictures\6-28-07 Alaska Sam\6-28-07 Alaska Sam 189.jpg"/>
          <p:cNvPicPr>
            <a:picLocks noChangeAspect="1" noChangeArrowheads="1"/>
          </p:cNvPicPr>
          <p:nvPr/>
        </p:nvPicPr>
        <p:blipFill rotWithShape="1">
          <a:blip r:embed="rId4">
            <a:extLst>
              <a:ext uri="{28A0092B-C50C-407E-A947-70E740481C1C}">
                <a14:useLocalDpi xmlns:a14="http://schemas.microsoft.com/office/drawing/2010/main" val="0"/>
              </a:ext>
            </a:extLst>
          </a:blip>
          <a:srcRect t="47500" b="14999"/>
          <a:stretch/>
        </p:blipFill>
        <p:spPr bwMode="auto">
          <a:xfrm>
            <a:off x="1423879" y="1143000"/>
            <a:ext cx="6196121" cy="122362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4263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0" y="0"/>
            <a:ext cx="9144000" cy="769441"/>
          </a:xfrm>
          <a:prstGeom prst="rect">
            <a:avLst/>
          </a:prstGeom>
          <a:solidFill>
            <a:schemeClr val="tx1"/>
          </a:solidFill>
          <a:ln w="38100">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rPr>
              <a:t>This project is complete, and all areas are stabilized.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rPr>
              <a:t>We do not want permit responsibility or need permit coverage any longer. </a:t>
            </a:r>
          </a:p>
        </p:txBody>
      </p:sp>
      <p:pic>
        <p:nvPicPr>
          <p:cNvPr id="11" name="Picture 10" descr="Graphical user interface, text, application, email&#10;&#10;Description automatically generated">
            <a:extLst>
              <a:ext uri="{FF2B5EF4-FFF2-40B4-BE49-F238E27FC236}">
                <a16:creationId xmlns:a16="http://schemas.microsoft.com/office/drawing/2014/main" id="{EE672294-D1EC-48BB-97AE-3B1C490C21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477" y="880662"/>
            <a:ext cx="8263045" cy="59773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Anchorage AK\DSC_0847.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rcRect l="11201" r="240"/>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4800" y="76200"/>
            <a:ext cx="8591789" cy="4525963"/>
          </a:xfrm>
        </p:spPr>
        <p:txBody>
          <a:bodyPr/>
          <a:lstStyle/>
          <a:p>
            <a:pPr marL="0" indent="0" algn="ctr">
              <a:buNone/>
            </a:pPr>
            <a:r>
              <a:rPr lang="en-US" sz="4000" dirty="0"/>
              <a:t>MS4 =</a:t>
            </a:r>
            <a:r>
              <a:rPr lang="en-US" dirty="0"/>
              <a:t> </a:t>
            </a:r>
            <a:r>
              <a:rPr lang="en-US" sz="4000" dirty="0"/>
              <a:t>M</a:t>
            </a:r>
            <a:r>
              <a:rPr lang="en-US" dirty="0"/>
              <a:t>unicipal </a:t>
            </a:r>
            <a:r>
              <a:rPr lang="en-US" sz="4000" dirty="0"/>
              <a:t>S</a:t>
            </a:r>
            <a:r>
              <a:rPr lang="en-US" dirty="0"/>
              <a:t>eparate </a:t>
            </a:r>
            <a:r>
              <a:rPr lang="en-US" sz="4000" dirty="0"/>
              <a:t>S</a:t>
            </a:r>
            <a:r>
              <a:rPr lang="en-US" dirty="0"/>
              <a:t>torm </a:t>
            </a:r>
            <a:r>
              <a:rPr lang="en-US" sz="4000" dirty="0"/>
              <a:t>S</a:t>
            </a:r>
            <a:r>
              <a:rPr lang="en-US" dirty="0"/>
              <a:t>ewer </a:t>
            </a:r>
            <a:r>
              <a:rPr lang="en-US" sz="4000" dirty="0"/>
              <a:t>S</a:t>
            </a:r>
            <a:r>
              <a:rPr lang="en-US" dirty="0"/>
              <a:t>ystem</a:t>
            </a:r>
          </a:p>
        </p:txBody>
      </p:sp>
      <p:sp>
        <p:nvSpPr>
          <p:cNvPr id="4" name="TextBox 3"/>
          <p:cNvSpPr txBox="1"/>
          <p:nvPr/>
        </p:nvSpPr>
        <p:spPr>
          <a:xfrm>
            <a:off x="1295400" y="762000"/>
            <a:ext cx="6934200" cy="3539430"/>
          </a:xfrm>
          <a:prstGeom prst="rect">
            <a:avLst/>
          </a:prstGeom>
          <a:noFill/>
        </p:spPr>
        <p:txBody>
          <a:bodyPr wrap="square" rtlCol="0">
            <a:spAutoFit/>
          </a:bodyPr>
          <a:lstStyle/>
          <a:p>
            <a:pPr marL="457200" indent="-457200">
              <a:buFont typeface="Arial" panose="020B0604020202020204" pitchFamily="34" charset="0"/>
              <a:buChar char="•"/>
            </a:pPr>
            <a:r>
              <a:rPr lang="en-US" sz="3200" dirty="0"/>
              <a:t>Municipality of Anchorage</a:t>
            </a:r>
          </a:p>
          <a:p>
            <a:pPr marL="457200" indent="-457200">
              <a:buFont typeface="Arial" panose="020B0604020202020204" pitchFamily="34" charset="0"/>
              <a:buChar char="•"/>
            </a:pPr>
            <a:r>
              <a:rPr lang="en-US" sz="3200" dirty="0"/>
              <a:t>Port of Anchorage</a:t>
            </a:r>
          </a:p>
          <a:p>
            <a:pPr marL="457200" indent="-457200">
              <a:buFont typeface="Arial" panose="020B0604020202020204" pitchFamily="34" charset="0"/>
              <a:buChar char="•"/>
            </a:pPr>
            <a:r>
              <a:rPr lang="en-US" sz="3200" dirty="0"/>
              <a:t>Fairbanks  / North Pole </a:t>
            </a:r>
          </a:p>
          <a:p>
            <a:pPr marL="457200" indent="-457200">
              <a:buFont typeface="Arial" panose="020B0604020202020204" pitchFamily="34" charset="0"/>
              <a:buChar char="•"/>
            </a:pPr>
            <a:r>
              <a:rPr lang="en-US" sz="3200" dirty="0"/>
              <a:t>Fairbanks North Star Borough* </a:t>
            </a:r>
          </a:p>
          <a:p>
            <a:pPr marL="457200" indent="-457200">
              <a:buFont typeface="Arial" panose="020B0604020202020204" pitchFamily="34" charset="0"/>
              <a:buChar char="•"/>
            </a:pPr>
            <a:r>
              <a:rPr lang="en-US" sz="3200" dirty="0"/>
              <a:t>Joint Base Elmendorf Richardson</a:t>
            </a:r>
          </a:p>
          <a:p>
            <a:pPr marL="457200" indent="-457200">
              <a:buFont typeface="Arial" panose="020B0604020202020204" pitchFamily="34" charset="0"/>
              <a:buChar char="•"/>
            </a:pPr>
            <a:r>
              <a:rPr lang="en-US" sz="3200" dirty="0"/>
              <a:t>Fort Wainwright</a:t>
            </a:r>
          </a:p>
          <a:p>
            <a:pPr marL="457200" indent="-457200">
              <a:buFont typeface="Arial" panose="020B0604020202020204" pitchFamily="34" charset="0"/>
              <a:buChar char="•"/>
            </a:pPr>
            <a:r>
              <a:rPr lang="en-US" sz="3200" dirty="0"/>
              <a:t>DOT&amp;PF Central Region</a:t>
            </a:r>
          </a:p>
        </p:txBody>
      </p:sp>
      <p:sp>
        <p:nvSpPr>
          <p:cNvPr id="5" name="TextBox 4"/>
          <p:cNvSpPr txBox="1"/>
          <p:nvPr/>
        </p:nvSpPr>
        <p:spPr>
          <a:xfrm>
            <a:off x="152400" y="6412468"/>
            <a:ext cx="4054123" cy="369332"/>
          </a:xfrm>
          <a:prstGeom prst="rect">
            <a:avLst/>
          </a:prstGeom>
          <a:noFill/>
        </p:spPr>
        <p:txBody>
          <a:bodyPr wrap="none" rtlCol="0">
            <a:spAutoFit/>
          </a:bodyPr>
          <a:lstStyle/>
          <a:p>
            <a:r>
              <a:rPr lang="en-US" dirty="0"/>
              <a:t>Conveyance that discharges to US Waters</a:t>
            </a:r>
          </a:p>
        </p:txBody>
      </p:sp>
      <p:sp>
        <p:nvSpPr>
          <p:cNvPr id="2" name="TextBox 1"/>
          <p:cNvSpPr txBox="1"/>
          <p:nvPr/>
        </p:nvSpPr>
        <p:spPr>
          <a:xfrm>
            <a:off x="7859496" y="6412468"/>
            <a:ext cx="1189493" cy="369332"/>
          </a:xfrm>
          <a:prstGeom prst="rect">
            <a:avLst/>
          </a:prstGeom>
          <a:noFill/>
        </p:spPr>
        <p:txBody>
          <a:bodyPr wrap="none" rtlCol="0">
            <a:spAutoFit/>
          </a:bodyPr>
          <a:lstStyle/>
          <a:p>
            <a:r>
              <a:rPr lang="en-US" dirty="0"/>
              <a:t>Anchorage</a:t>
            </a:r>
          </a:p>
        </p:txBody>
      </p:sp>
    </p:spTree>
    <p:extLst>
      <p:ext uri="{BB962C8B-B14F-4D97-AF65-F5344CB8AC3E}">
        <p14:creationId xmlns:p14="http://schemas.microsoft.com/office/powerpoint/2010/main" val="15428126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L:\Backup3\pictures\Fairbanks AK\DSC_021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443" r="-2"/>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5" name="Content Placeholder 4" descr="The City of Fairbanks">
            <a:hlinkClick r:id="rId4"/>
          </p:cNvPr>
          <p:cNvPicPr>
            <a:picLocks noGrp="1" noChangeAspect="1" noChangeArrowheads="1"/>
          </p:cNvPicPr>
          <p:nvPr>
            <p:ph idx="1"/>
          </p:nvPr>
        </p:nvPicPr>
        <p:blipFill>
          <a:blip r:embed="rId5" cstate="print"/>
          <a:srcRect l="80640" t="12308" r="3841" b="12308"/>
          <a:stretch>
            <a:fillRect/>
          </a:stretch>
        </p:blipFill>
        <p:spPr bwMode="auto">
          <a:xfrm>
            <a:off x="1891961" y="5260596"/>
            <a:ext cx="1169078" cy="1181196"/>
          </a:xfrm>
          <a:prstGeom prst="rect">
            <a:avLst/>
          </a:prstGeom>
          <a:noFill/>
          <a:ln w="12700">
            <a:solidFill>
              <a:srgbClr val="000000"/>
            </a:solidFill>
            <a:miter lim="800000"/>
            <a:headEnd/>
            <a:tailEnd/>
          </a:ln>
        </p:spPr>
      </p:pic>
      <p:pic>
        <p:nvPicPr>
          <p:cNvPr id="6" name="Picture 4" descr="File:Fnsblogo.jpg">
            <a:hlinkClick r:id="rId6"/>
          </p:cNvPr>
          <p:cNvPicPr>
            <a:picLocks noChangeAspect="1" noChangeArrowheads="1"/>
          </p:cNvPicPr>
          <p:nvPr/>
        </p:nvPicPr>
        <p:blipFill>
          <a:blip r:embed="rId7" cstate="print"/>
          <a:srcRect/>
          <a:stretch>
            <a:fillRect/>
          </a:stretch>
        </p:blipFill>
        <p:spPr bwMode="auto">
          <a:xfrm>
            <a:off x="3537139" y="5236257"/>
            <a:ext cx="1088526" cy="1109663"/>
          </a:xfrm>
          <a:prstGeom prst="rect">
            <a:avLst/>
          </a:prstGeom>
          <a:noFill/>
          <a:scene3d>
            <a:camera prst="orthographicFront"/>
            <a:lightRig rig="threePt" dir="t"/>
          </a:scene3d>
          <a:sp3d>
            <a:bevelT w="152400" h="50800" prst="softRound"/>
          </a:sp3d>
        </p:spPr>
      </p:pic>
      <p:pic>
        <p:nvPicPr>
          <p:cNvPr id="7" name="Picture 6"/>
          <p:cNvPicPr>
            <a:picLocks noChangeAspect="1" noChangeArrowheads="1"/>
          </p:cNvPicPr>
          <p:nvPr/>
        </p:nvPicPr>
        <p:blipFill>
          <a:blip r:embed="rId8" cstate="print"/>
          <a:srcRect l="19248" t="6667" r="19248" b="10000"/>
          <a:stretch>
            <a:fillRect/>
          </a:stretch>
        </p:blipFill>
        <p:spPr bwMode="auto">
          <a:xfrm>
            <a:off x="5051049" y="5236257"/>
            <a:ext cx="1134627" cy="1109664"/>
          </a:xfrm>
          <a:prstGeom prst="rect">
            <a:avLst/>
          </a:prstGeom>
          <a:noFill/>
          <a:ln w="12700">
            <a:noFill/>
            <a:miter lim="800000"/>
            <a:headEnd/>
            <a:tailEnd/>
          </a:ln>
          <a:effectLst>
            <a:innerShdw blurRad="114300">
              <a:prstClr val="black"/>
            </a:innerShdw>
          </a:effectLst>
        </p:spPr>
      </p:pic>
      <p:sp>
        <p:nvSpPr>
          <p:cNvPr id="8" name="TextBox 7"/>
          <p:cNvSpPr txBox="1"/>
          <p:nvPr/>
        </p:nvSpPr>
        <p:spPr>
          <a:xfrm>
            <a:off x="187303" y="76200"/>
            <a:ext cx="8956697" cy="1384995"/>
          </a:xfrm>
          <a:prstGeom prst="rect">
            <a:avLst/>
          </a:prstGeom>
          <a:noFill/>
        </p:spPr>
        <p:txBody>
          <a:bodyPr wrap="square" rtlCol="0">
            <a:spAutoFit/>
          </a:bodyPr>
          <a:lstStyle/>
          <a:p>
            <a:r>
              <a:rPr lang="en-US" sz="2800" dirty="0">
                <a:solidFill>
                  <a:schemeClr val="bg1"/>
                </a:solidFill>
              </a:rPr>
              <a:t>Projects within the MS4 may have additional requirements.</a:t>
            </a:r>
          </a:p>
          <a:p>
            <a:pPr marL="914400" lvl="1" indent="-457200">
              <a:buFont typeface="Wingdings" panose="05000000000000000000" pitchFamily="2" charset="2"/>
              <a:buChar char="ü"/>
            </a:pPr>
            <a:r>
              <a:rPr lang="en-US" sz="2800" dirty="0">
                <a:solidFill>
                  <a:schemeClr val="bg1"/>
                </a:solidFill>
              </a:rPr>
              <a:t>Plan submittal &amp; review </a:t>
            </a:r>
          </a:p>
          <a:p>
            <a:endParaRPr lang="en-US" sz="2800" dirty="0">
              <a:solidFill>
                <a:schemeClr val="bg1"/>
              </a:solidFill>
            </a:endParaRPr>
          </a:p>
        </p:txBody>
      </p:sp>
      <p:pic>
        <p:nvPicPr>
          <p:cNvPr id="11" name="Picture 2" descr="H:\MOA ANC\Picture2.jpg"/>
          <p:cNvPicPr>
            <a:picLocks noChangeAspect="1" noChangeArrowheads="1"/>
          </p:cNvPicPr>
          <p:nvPr/>
        </p:nvPicPr>
        <p:blipFill>
          <a:blip r:embed="rId9" cstate="print"/>
          <a:srcRect/>
          <a:stretch>
            <a:fillRect/>
          </a:stretch>
        </p:blipFill>
        <p:spPr bwMode="auto">
          <a:xfrm>
            <a:off x="344833" y="5256852"/>
            <a:ext cx="1202296" cy="1128627"/>
          </a:xfrm>
          <a:prstGeom prst="rect">
            <a:avLst/>
          </a:prstGeom>
          <a:noFill/>
          <a:ln w="9525">
            <a:noFill/>
            <a:miter lim="800000"/>
            <a:headEnd/>
            <a:tailEnd/>
          </a:ln>
          <a:effectLst>
            <a:innerShdw blurRad="114300">
              <a:prstClr val="black"/>
            </a:innerShdw>
          </a:effectLst>
        </p:spPr>
      </p:pic>
      <p:sp>
        <p:nvSpPr>
          <p:cNvPr id="2" name="TextBox 1"/>
          <p:cNvSpPr txBox="1"/>
          <p:nvPr/>
        </p:nvSpPr>
        <p:spPr>
          <a:xfrm>
            <a:off x="8069988" y="6477000"/>
            <a:ext cx="1074012" cy="369332"/>
          </a:xfrm>
          <a:prstGeom prst="rect">
            <a:avLst/>
          </a:prstGeom>
          <a:noFill/>
        </p:spPr>
        <p:txBody>
          <a:bodyPr wrap="none" rtlCol="0">
            <a:spAutoFit/>
          </a:bodyPr>
          <a:lstStyle/>
          <a:p>
            <a:r>
              <a:rPr lang="en-US" dirty="0"/>
              <a:t>Fairbanks</a:t>
            </a:r>
          </a:p>
        </p:txBody>
      </p:sp>
      <p:pic>
        <p:nvPicPr>
          <p:cNvPr id="12" name="Picture 2" descr="Port of Alaska in Anchorage">
            <a:extLst>
              <a:ext uri="{FF2B5EF4-FFF2-40B4-BE49-F238E27FC236}">
                <a16:creationId xmlns:a16="http://schemas.microsoft.com/office/drawing/2014/main" id="{FC4E9991-F6C3-4BCD-8747-B4ED211666C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64726" y="5236258"/>
            <a:ext cx="1956684" cy="110966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13" name="Picture 4" descr="Fort Wainwright soldier dies after one-car crash in Fairbanks - News -  Stripes">
            <a:extLst>
              <a:ext uri="{FF2B5EF4-FFF2-40B4-BE49-F238E27FC236}">
                <a16:creationId xmlns:a16="http://schemas.microsoft.com/office/drawing/2014/main" id="{4D8E06F4-3630-42A8-B277-8B69601F28F6}"/>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3597" t="30958" r="13881" b="19552"/>
          <a:stretch/>
        </p:blipFill>
        <p:spPr bwMode="auto">
          <a:xfrm>
            <a:off x="344833" y="3886200"/>
            <a:ext cx="2667000" cy="1166813"/>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DE0D9983-E605-4120-A5D2-37D61944E43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91803" y="4027391"/>
            <a:ext cx="3092768" cy="102562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122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341" y="304800"/>
            <a:ext cx="3472040" cy="3886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341" y="4343400"/>
            <a:ext cx="8815606" cy="2378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H:\MOA ANC\Picture2.jpg"/>
          <p:cNvPicPr>
            <a:picLocks noChangeAspect="1" noChangeArrowheads="1"/>
          </p:cNvPicPr>
          <p:nvPr/>
        </p:nvPicPr>
        <p:blipFill>
          <a:blip r:embed="rId4" cstate="print"/>
          <a:srcRect/>
          <a:stretch>
            <a:fillRect/>
          </a:stretch>
        </p:blipFill>
        <p:spPr bwMode="auto">
          <a:xfrm>
            <a:off x="7226060" y="228600"/>
            <a:ext cx="1689340" cy="1585828"/>
          </a:xfrm>
          <a:prstGeom prst="rect">
            <a:avLst/>
          </a:prstGeom>
          <a:noFill/>
          <a:ln w="9525">
            <a:noFill/>
            <a:miter lim="800000"/>
            <a:headEnd/>
            <a:tailEnd/>
          </a:ln>
          <a:effectLst>
            <a:innerShdw blurRad="114300">
              <a:prstClr val="black"/>
            </a:innerShdw>
          </a:effectLst>
        </p:spPr>
      </p:pic>
      <p:sp>
        <p:nvSpPr>
          <p:cNvPr id="4" name="TextBox 3"/>
          <p:cNvSpPr txBox="1"/>
          <p:nvPr/>
        </p:nvSpPr>
        <p:spPr>
          <a:xfrm>
            <a:off x="3959347" y="983431"/>
            <a:ext cx="2861553" cy="830997"/>
          </a:xfrm>
          <a:prstGeom prst="rect">
            <a:avLst/>
          </a:prstGeom>
          <a:noFill/>
        </p:spPr>
        <p:txBody>
          <a:bodyPr wrap="none" rtlCol="0">
            <a:spAutoFit/>
          </a:bodyPr>
          <a:lstStyle/>
          <a:p>
            <a:r>
              <a:rPr lang="en-US" sz="4800" dirty="0"/>
              <a:t>Anchorage</a:t>
            </a:r>
          </a:p>
        </p:txBody>
      </p:sp>
      <p:sp>
        <p:nvSpPr>
          <p:cNvPr id="5" name="TextBox 4"/>
          <p:cNvSpPr txBox="1"/>
          <p:nvPr/>
        </p:nvSpPr>
        <p:spPr>
          <a:xfrm>
            <a:off x="3738728" y="2514600"/>
            <a:ext cx="5370766" cy="830997"/>
          </a:xfrm>
          <a:prstGeom prst="rect">
            <a:avLst/>
          </a:prstGeom>
          <a:noFill/>
        </p:spPr>
        <p:txBody>
          <a:bodyPr wrap="none" rtlCol="0">
            <a:spAutoFit/>
          </a:bodyPr>
          <a:lstStyle/>
          <a:p>
            <a:pPr marL="342900" indent="-342900">
              <a:buFont typeface="Arial" pitchFamily="34" charset="0"/>
              <a:buChar char="•"/>
            </a:pPr>
            <a:r>
              <a:rPr lang="en-US" sz="2400" dirty="0"/>
              <a:t>Stormwater Treatment Plan – SWTP</a:t>
            </a:r>
          </a:p>
          <a:p>
            <a:pPr marL="342900" indent="-342900">
              <a:buFont typeface="Arial" pitchFamily="34" charset="0"/>
              <a:buChar char="•"/>
            </a:pPr>
            <a:r>
              <a:rPr lang="en-US" sz="2400" dirty="0"/>
              <a:t>SWPPP Review with 500sf disturbance</a:t>
            </a:r>
          </a:p>
        </p:txBody>
      </p:sp>
      <p:sp>
        <p:nvSpPr>
          <p:cNvPr id="2" name="Rectangle 1"/>
          <p:cNvSpPr/>
          <p:nvPr/>
        </p:nvSpPr>
        <p:spPr>
          <a:xfrm>
            <a:off x="3959347" y="190517"/>
            <a:ext cx="1305165" cy="830997"/>
          </a:xfrm>
          <a:prstGeom prst="rect">
            <a:avLst/>
          </a:prstGeom>
        </p:spPr>
        <p:txBody>
          <a:bodyPr wrap="none">
            <a:spAutoFit/>
          </a:bodyPr>
          <a:lstStyle/>
          <a:p>
            <a:r>
              <a:rPr lang="en-US" sz="4800" dirty="0"/>
              <a:t>MS4</a:t>
            </a:r>
          </a:p>
        </p:txBody>
      </p:sp>
    </p:spTree>
    <p:extLst>
      <p:ext uri="{BB962C8B-B14F-4D97-AF65-F5344CB8AC3E}">
        <p14:creationId xmlns:p14="http://schemas.microsoft.com/office/powerpoint/2010/main" val="31212109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76200"/>
            <a:ext cx="8229600" cy="866775"/>
          </a:xfrm>
        </p:spPr>
        <p:txBody>
          <a:bodyPr/>
          <a:lstStyle/>
          <a:p>
            <a:r>
              <a:rPr lang="en-US" dirty="0"/>
              <a:t>MS4 Fairbanks Urban Area</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0274"/>
            <a:ext cx="9144000" cy="590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44118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L:\Backup3\pictures\From Airplanes\5-1-09 24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28889" y="5181600"/>
            <a:ext cx="1888659" cy="923330"/>
          </a:xfrm>
          <a:prstGeom prst="rect">
            <a:avLst/>
          </a:prstGeom>
          <a:noFill/>
        </p:spPr>
        <p:txBody>
          <a:bodyPr wrap="none" rtlCol="0">
            <a:spAutoFit/>
          </a:bodyPr>
          <a:lstStyle/>
          <a:p>
            <a:r>
              <a:rPr lang="en-US" sz="5400" dirty="0"/>
              <a:t>MSGP</a:t>
            </a:r>
          </a:p>
        </p:txBody>
      </p:sp>
      <p:sp>
        <p:nvSpPr>
          <p:cNvPr id="5" name="TextBox 4"/>
          <p:cNvSpPr txBox="1"/>
          <p:nvPr/>
        </p:nvSpPr>
        <p:spPr>
          <a:xfrm>
            <a:off x="914400" y="76200"/>
            <a:ext cx="7158819" cy="830997"/>
          </a:xfrm>
          <a:prstGeom prst="rect">
            <a:avLst/>
          </a:prstGeom>
          <a:solidFill>
            <a:schemeClr val="tx2">
              <a:lumMod val="25000"/>
              <a:alpha val="70000"/>
            </a:schemeClr>
          </a:solidFill>
        </p:spPr>
        <p:txBody>
          <a:bodyPr wrap="none" rtlCol="0">
            <a:spAutoFit/>
          </a:bodyPr>
          <a:lstStyle/>
          <a:p>
            <a:r>
              <a:rPr lang="en-US" sz="4800" dirty="0"/>
              <a:t>Multi Sector General Permit</a:t>
            </a:r>
          </a:p>
        </p:txBody>
      </p:sp>
      <p:sp>
        <p:nvSpPr>
          <p:cNvPr id="6" name="TextBox 5"/>
          <p:cNvSpPr txBox="1"/>
          <p:nvPr/>
        </p:nvSpPr>
        <p:spPr>
          <a:xfrm>
            <a:off x="3746432" y="6248400"/>
            <a:ext cx="5397568" cy="523220"/>
          </a:xfrm>
          <a:prstGeom prst="rect">
            <a:avLst/>
          </a:prstGeom>
          <a:noFill/>
        </p:spPr>
        <p:txBody>
          <a:bodyPr wrap="none" rtlCol="0">
            <a:spAutoFit/>
          </a:bodyPr>
          <a:lstStyle/>
          <a:p>
            <a:r>
              <a:rPr lang="en-US" sz="2800" dirty="0"/>
              <a:t>Discharges from Industrial Activities</a:t>
            </a:r>
          </a:p>
        </p:txBody>
      </p:sp>
    </p:spTree>
    <p:extLst>
      <p:ext uri="{BB962C8B-B14F-4D97-AF65-F5344CB8AC3E}">
        <p14:creationId xmlns:p14="http://schemas.microsoft.com/office/powerpoint/2010/main" val="26858963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6750"/>
            <a:ext cx="8229600" cy="1143000"/>
          </a:xfrm>
          <a:effectLst/>
        </p:spPr>
        <p:txBody>
          <a:bodyPr>
            <a:normAutofit fontScale="90000"/>
          </a:bodyPr>
          <a:lstStyle/>
          <a:p>
            <a:r>
              <a:rPr lang="en-US" dirty="0">
                <a:effectLst/>
                <a:latin typeface="Calibri" panose="020F0502020204030204" pitchFamily="34" charset="0"/>
                <a:cs typeface="Calibri" panose="020F0502020204030204" pitchFamily="34" charset="0"/>
              </a:rPr>
              <a:t>Multi-Sector General Permit (MSGP)</a:t>
            </a:r>
          </a:p>
        </p:txBody>
      </p:sp>
      <p:sp>
        <p:nvSpPr>
          <p:cNvPr id="6" name="Content Placeholder 5"/>
          <p:cNvSpPr>
            <a:spLocks noGrp="1"/>
          </p:cNvSpPr>
          <p:nvPr>
            <p:ph sz="half" idx="2"/>
          </p:nvPr>
        </p:nvSpPr>
        <p:spPr>
          <a:xfrm>
            <a:off x="6810828" y="1574801"/>
            <a:ext cx="2333173" cy="3403599"/>
          </a:xfrm>
        </p:spPr>
        <p:txBody>
          <a:bodyPr vert="horz" lIns="91440" tIns="45720" rIns="91440" bIns="45720" rtlCol="0" anchor="t">
            <a:noAutofit/>
          </a:bodyPr>
          <a:lstStyle/>
          <a:p>
            <a:pPr marL="0" indent="0">
              <a:buClr>
                <a:schemeClr val="tx1"/>
              </a:buClr>
              <a:buNone/>
            </a:pPr>
            <a:r>
              <a:rPr lang="en-US" sz="2000" dirty="0"/>
              <a:t>MSGP includes coverage for the </a:t>
            </a:r>
            <a:r>
              <a:rPr lang="en-US" sz="2000"/>
              <a:t>following industries:</a:t>
            </a:r>
            <a:endParaRPr lang="en-US" sz="2000">
              <a:ea typeface="Calibri"/>
              <a:cs typeface="Calibri"/>
            </a:endParaRPr>
          </a:p>
          <a:p>
            <a:pPr>
              <a:buClr>
                <a:schemeClr val="tx1"/>
              </a:buClr>
              <a:buFont typeface="Arial" pitchFamily="34" charset="0"/>
              <a:buChar char="•"/>
            </a:pPr>
            <a:r>
              <a:rPr lang="en-US" sz="2000" dirty="0"/>
              <a:t>Asphalt Batch Plants;</a:t>
            </a:r>
            <a:endParaRPr lang="en-US" sz="2000">
              <a:ea typeface="Calibri"/>
              <a:cs typeface="Calibri"/>
            </a:endParaRPr>
          </a:p>
          <a:p>
            <a:pPr>
              <a:buClr>
                <a:schemeClr val="tx1"/>
              </a:buClr>
              <a:buFont typeface="Arial" pitchFamily="34" charset="0"/>
              <a:buChar char="•"/>
            </a:pPr>
            <a:r>
              <a:rPr lang="en-US" sz="2000" dirty="0"/>
              <a:t>Concrete Batch Plants;</a:t>
            </a:r>
            <a:endParaRPr lang="en-US" sz="2000">
              <a:ea typeface="Calibri"/>
              <a:cs typeface="Calibri"/>
            </a:endParaRPr>
          </a:p>
          <a:p>
            <a:pPr>
              <a:buClr>
                <a:schemeClr val="tx1"/>
              </a:buClr>
              <a:buFont typeface="Arial" pitchFamily="34" charset="0"/>
              <a:buChar char="•"/>
            </a:pPr>
            <a:r>
              <a:rPr lang="en-US" sz="2000" dirty="0"/>
              <a:t>Material Processing;</a:t>
            </a:r>
            <a:endParaRPr lang="en-US" sz="2000">
              <a:ea typeface="Calibri"/>
              <a:cs typeface="Calibri"/>
            </a:endParaRPr>
          </a:p>
          <a:p>
            <a:pPr>
              <a:buClr>
                <a:schemeClr val="tx1"/>
              </a:buClr>
              <a:buFont typeface="Arial" pitchFamily="34" charset="0"/>
              <a:buChar char="•"/>
            </a:pPr>
            <a:r>
              <a:rPr lang="en-US" sz="2000" dirty="0"/>
              <a:t>Rock Quarries; and </a:t>
            </a:r>
            <a:endParaRPr lang="en-US" sz="2000">
              <a:ea typeface="Calibri"/>
              <a:cs typeface="Calibri"/>
            </a:endParaRPr>
          </a:p>
          <a:p>
            <a:pPr>
              <a:buClr>
                <a:schemeClr val="tx1"/>
              </a:buClr>
              <a:buFont typeface="Arial" pitchFamily="34" charset="0"/>
              <a:buChar char="•"/>
            </a:pPr>
            <a:r>
              <a:rPr lang="en-US" sz="2000" dirty="0"/>
              <a:t>Sand and Gravel Mining.</a:t>
            </a:r>
            <a:endParaRPr lang="en-US" sz="2000">
              <a:ea typeface="Calibri"/>
              <a:cs typeface="Calibri"/>
            </a:endParaRPr>
          </a:p>
        </p:txBody>
      </p:sp>
      <p:pic>
        <p:nvPicPr>
          <p:cNvPr id="3" name="Picture 2" descr="A screenshot of a website&#10;&#10;AI-generated content may be incorrect.">
            <a:extLst>
              <a:ext uri="{FF2B5EF4-FFF2-40B4-BE49-F238E27FC236}">
                <a16:creationId xmlns:a16="http://schemas.microsoft.com/office/drawing/2014/main" id="{9712ED82-2B0E-54D2-3887-03951DA551A0}"/>
              </a:ext>
            </a:extLst>
          </p:cNvPr>
          <p:cNvPicPr>
            <a:picLocks noChangeAspect="1"/>
          </p:cNvPicPr>
          <p:nvPr/>
        </p:nvPicPr>
        <p:blipFill>
          <a:blip r:embed="rId3"/>
          <a:stretch>
            <a:fillRect/>
          </a:stretch>
        </p:blipFill>
        <p:spPr>
          <a:xfrm>
            <a:off x="924" y="1277257"/>
            <a:ext cx="6696496" cy="5580743"/>
          </a:xfrm>
          <a:prstGeom prst="rect">
            <a:avLst/>
          </a:prstGeom>
        </p:spPr>
      </p:pic>
    </p:spTree>
    <p:extLst>
      <p:ext uri="{BB962C8B-B14F-4D97-AF65-F5344CB8AC3E}">
        <p14:creationId xmlns:p14="http://schemas.microsoft.com/office/powerpoint/2010/main" val="1383233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a:effectLst/>
              </a:rPr>
              <a:t>Material  Sites </a:t>
            </a:r>
            <a:br>
              <a:rPr lang="en-US" dirty="0"/>
            </a:br>
            <a:r>
              <a:rPr lang="en-US" dirty="0">
                <a:effectLst/>
              </a:rPr>
              <a:t> Which permit covers It?</a:t>
            </a:r>
          </a:p>
        </p:txBody>
      </p:sp>
      <p:sp>
        <p:nvSpPr>
          <p:cNvPr id="3" name="Content Placeholder 2"/>
          <p:cNvSpPr>
            <a:spLocks noGrp="1"/>
          </p:cNvSpPr>
          <p:nvPr>
            <p:ph sz="half" idx="1"/>
          </p:nvPr>
        </p:nvSpPr>
        <p:spPr/>
        <p:txBody>
          <a:bodyPr>
            <a:normAutofit lnSpcReduction="10000"/>
          </a:bodyPr>
          <a:lstStyle/>
          <a:p>
            <a:pPr marL="0" indent="0" algn="ctr">
              <a:buClr>
                <a:schemeClr val="tx1"/>
              </a:buClr>
              <a:buNone/>
            </a:pPr>
            <a:r>
              <a:rPr lang="en-US" sz="4000" dirty="0"/>
              <a:t>CGP</a:t>
            </a:r>
          </a:p>
          <a:p>
            <a:pPr>
              <a:buClr>
                <a:schemeClr val="tx1"/>
              </a:buClr>
              <a:buFont typeface="Arial" pitchFamily="34" charset="0"/>
              <a:buChar char="•"/>
            </a:pPr>
            <a:r>
              <a:rPr lang="en-US" dirty="0"/>
              <a:t>Site is used for just the one project</a:t>
            </a:r>
          </a:p>
          <a:p>
            <a:pPr>
              <a:buClr>
                <a:schemeClr val="tx1"/>
              </a:buClr>
              <a:buFont typeface="Arial" pitchFamily="34" charset="0"/>
              <a:buChar char="•"/>
            </a:pPr>
            <a:r>
              <a:rPr lang="en-US" dirty="0"/>
              <a:t>Site is opened at beginning of project and closed at end of project</a:t>
            </a:r>
          </a:p>
          <a:p>
            <a:pPr>
              <a:buClr>
                <a:schemeClr val="tx1"/>
              </a:buClr>
            </a:pPr>
            <a:r>
              <a:rPr lang="en-US" dirty="0"/>
              <a:t>See CGP Part 1.4.2.3</a:t>
            </a:r>
          </a:p>
          <a:p>
            <a:pPr lvl="1">
              <a:buClr>
                <a:schemeClr val="tx1"/>
              </a:buClr>
            </a:pPr>
            <a:r>
              <a:rPr lang="en-US" dirty="0"/>
              <a:t>Waste Sites</a:t>
            </a:r>
          </a:p>
          <a:p>
            <a:pPr marL="0" indent="0">
              <a:buClr>
                <a:schemeClr val="tx1"/>
              </a:buClr>
              <a:buNone/>
            </a:pPr>
            <a:endParaRPr lang="en-US" dirty="0"/>
          </a:p>
          <a:p>
            <a:pPr>
              <a:buClr>
                <a:schemeClr val="tx1"/>
              </a:buClr>
              <a:buFont typeface="Arial" pitchFamily="34" charset="0"/>
              <a:buChar char="•"/>
            </a:pPr>
            <a:endParaRPr lang="en-US" dirty="0"/>
          </a:p>
        </p:txBody>
      </p:sp>
      <p:sp>
        <p:nvSpPr>
          <p:cNvPr id="4" name="Content Placeholder 3"/>
          <p:cNvSpPr>
            <a:spLocks noGrp="1"/>
          </p:cNvSpPr>
          <p:nvPr>
            <p:ph sz="half" idx="2"/>
          </p:nvPr>
        </p:nvSpPr>
        <p:spPr/>
        <p:txBody>
          <a:bodyPr>
            <a:normAutofit lnSpcReduction="10000"/>
          </a:bodyPr>
          <a:lstStyle/>
          <a:p>
            <a:pPr marL="0" indent="0" algn="ctr">
              <a:buClr>
                <a:schemeClr val="tx1"/>
              </a:buClr>
              <a:buNone/>
            </a:pPr>
            <a:r>
              <a:rPr lang="en-US" sz="4000" dirty="0"/>
              <a:t>MSGP</a:t>
            </a:r>
          </a:p>
          <a:p>
            <a:pPr>
              <a:buClr>
                <a:schemeClr val="tx1"/>
              </a:buClr>
              <a:buFont typeface="Arial" pitchFamily="34" charset="0"/>
              <a:buChar char="•"/>
            </a:pPr>
            <a:r>
              <a:rPr lang="en-US" dirty="0"/>
              <a:t>Site serves multiple unrelated construction projects by different permittees</a:t>
            </a:r>
          </a:p>
          <a:p>
            <a:pPr>
              <a:buClr>
                <a:schemeClr val="tx1"/>
              </a:buClr>
              <a:buFont typeface="Arial" pitchFamily="34" charset="0"/>
              <a:buChar char="•"/>
            </a:pPr>
            <a:r>
              <a:rPr lang="en-US" dirty="0"/>
              <a:t>Site is a commercial operation or landowner allows multiple users of the site</a:t>
            </a:r>
          </a:p>
          <a:p>
            <a:pPr>
              <a:buClr>
                <a:schemeClr val="tx1"/>
              </a:buClr>
              <a:buFont typeface="Arial" pitchFamily="34" charset="0"/>
              <a:buChar char="•"/>
            </a:pPr>
            <a:r>
              <a:rPr lang="en-US" dirty="0"/>
              <a:t>See MSGP  Sector J</a:t>
            </a:r>
          </a:p>
        </p:txBody>
      </p:sp>
    </p:spTree>
    <p:extLst>
      <p:ext uri="{BB962C8B-B14F-4D97-AF65-F5344CB8AC3E}">
        <p14:creationId xmlns:p14="http://schemas.microsoft.com/office/powerpoint/2010/main" val="26148498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Backup3\pictures\Haines\DSC_256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832" r="1029"/>
          <a:stretch/>
        </p:blipFill>
        <p:spPr bwMode="auto">
          <a:xfrm>
            <a:off x="-1181528" y="1"/>
            <a:ext cx="10325528"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1143000"/>
          </a:xfrm>
        </p:spPr>
        <p:txBody>
          <a:bodyPr/>
          <a:lstStyle/>
          <a:p>
            <a:r>
              <a:rPr lang="en-US" dirty="0">
                <a:solidFill>
                  <a:schemeClr val="bg1"/>
                </a:solidFill>
              </a:rPr>
              <a:t>Regulations Summary</a:t>
            </a:r>
          </a:p>
        </p:txBody>
      </p:sp>
      <p:sp>
        <p:nvSpPr>
          <p:cNvPr id="3" name="Content Placeholder 2"/>
          <p:cNvSpPr>
            <a:spLocks noGrp="1"/>
          </p:cNvSpPr>
          <p:nvPr>
            <p:ph idx="1"/>
          </p:nvPr>
        </p:nvSpPr>
        <p:spPr>
          <a:xfrm>
            <a:off x="457200" y="1219200"/>
            <a:ext cx="8229600" cy="4525963"/>
          </a:xfrm>
        </p:spPr>
        <p:txBody>
          <a:bodyPr/>
          <a:lstStyle/>
          <a:p>
            <a:r>
              <a:rPr lang="en-US" dirty="0">
                <a:solidFill>
                  <a:schemeClr val="bg1"/>
                </a:solidFill>
              </a:rPr>
              <a:t>Clean Water Act – Protect &amp; Restore</a:t>
            </a:r>
          </a:p>
          <a:p>
            <a:r>
              <a:rPr lang="en-US" dirty="0">
                <a:solidFill>
                  <a:schemeClr val="bg1"/>
                </a:solidFill>
              </a:rPr>
              <a:t>NPDES – APDES = Permits for Clean Water</a:t>
            </a:r>
          </a:p>
          <a:p>
            <a:pPr marL="457200" lvl="1" indent="0">
              <a:buNone/>
            </a:pPr>
            <a:r>
              <a:rPr lang="en-US" dirty="0">
                <a:solidFill>
                  <a:schemeClr val="bg1"/>
                </a:solidFill>
              </a:rPr>
              <a:t>Storm water</a:t>
            </a:r>
          </a:p>
          <a:p>
            <a:pPr lvl="1"/>
            <a:r>
              <a:rPr lang="en-US" dirty="0">
                <a:solidFill>
                  <a:schemeClr val="bg1"/>
                </a:solidFill>
              </a:rPr>
              <a:t>CGP-MS4-MSGP</a:t>
            </a:r>
          </a:p>
          <a:p>
            <a:pPr lvl="1"/>
            <a:r>
              <a:rPr lang="en-US" dirty="0">
                <a:solidFill>
                  <a:schemeClr val="bg1"/>
                </a:solidFill>
              </a:rPr>
              <a:t>Local Regulations – Municipal / Borough</a:t>
            </a:r>
          </a:p>
        </p:txBody>
      </p:sp>
      <p:sp>
        <p:nvSpPr>
          <p:cNvPr id="4" name="TextBox 3"/>
          <p:cNvSpPr txBox="1"/>
          <p:nvPr/>
        </p:nvSpPr>
        <p:spPr>
          <a:xfrm>
            <a:off x="8229600" y="6400800"/>
            <a:ext cx="819455" cy="369332"/>
          </a:xfrm>
          <a:prstGeom prst="rect">
            <a:avLst/>
          </a:prstGeom>
          <a:noFill/>
        </p:spPr>
        <p:txBody>
          <a:bodyPr wrap="none" rtlCol="0">
            <a:spAutoFit/>
          </a:bodyPr>
          <a:lstStyle/>
          <a:p>
            <a:r>
              <a:rPr lang="en-US" dirty="0"/>
              <a:t>Haines</a:t>
            </a:r>
          </a:p>
        </p:txBody>
      </p:sp>
    </p:spTree>
    <p:extLst>
      <p:ext uri="{BB962C8B-B14F-4D97-AF65-F5344CB8AC3E}">
        <p14:creationId xmlns:p14="http://schemas.microsoft.com/office/powerpoint/2010/main" val="1603857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Backup3\pictures\Honah\DSCN54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5715000" cy="1143000"/>
          </a:xfrm>
        </p:spPr>
        <p:txBody>
          <a:bodyPr>
            <a:normAutofit fontScale="90000"/>
          </a:bodyPr>
          <a:lstStyle/>
          <a:p>
            <a:r>
              <a:rPr lang="en-US" sz="6000" dirty="0">
                <a:solidFill>
                  <a:schemeClr val="bg1"/>
                </a:solidFill>
              </a:rPr>
              <a:t>Regulatory Updates</a:t>
            </a:r>
          </a:p>
        </p:txBody>
      </p:sp>
      <p:sp>
        <p:nvSpPr>
          <p:cNvPr id="3" name="Content Placeholder 2"/>
          <p:cNvSpPr>
            <a:spLocks noGrp="1"/>
          </p:cNvSpPr>
          <p:nvPr>
            <p:ph idx="1"/>
          </p:nvPr>
        </p:nvSpPr>
        <p:spPr>
          <a:xfrm>
            <a:off x="76200" y="2286000"/>
            <a:ext cx="8458200" cy="3657600"/>
          </a:xfrm>
        </p:spPr>
        <p:txBody>
          <a:bodyPr vert="horz" lIns="91440" tIns="45720" rIns="91440" bIns="45720" rtlCol="0" anchor="t">
            <a:noAutofit/>
          </a:bodyPr>
          <a:lstStyle/>
          <a:p>
            <a:r>
              <a:rPr lang="en-US" sz="2800" dirty="0"/>
              <a:t>Ongoing EPA Rulemaking</a:t>
            </a:r>
          </a:p>
          <a:p>
            <a:r>
              <a:rPr lang="en-US" sz="2800"/>
              <a:t>DEC Excavation Dewatering Permit Reissue 2025</a:t>
            </a:r>
            <a:endParaRPr lang="en-US" sz="2800">
              <a:ea typeface="Calibri"/>
              <a:cs typeface="Calibri"/>
            </a:endParaRPr>
          </a:p>
          <a:p>
            <a:r>
              <a:rPr lang="en-US" sz="2800"/>
              <a:t>DEC revised MSGP 2020 = Administrative Continuance </a:t>
            </a:r>
          </a:p>
          <a:p>
            <a:pPr lvl="1">
              <a:buFont typeface="Courier New" pitchFamily="34" charset="0"/>
              <a:buChar char="o"/>
            </a:pPr>
            <a:r>
              <a:rPr lang="en-US" sz="2400"/>
              <a:t>Waiting for new permit to be issued </a:t>
            </a:r>
            <a:endParaRPr lang="en-US" sz="2400">
              <a:ea typeface="Calibri"/>
              <a:cs typeface="Calibri"/>
            </a:endParaRPr>
          </a:p>
          <a:p>
            <a:r>
              <a:rPr lang="en-US" sz="2800" dirty="0"/>
              <a:t> MS4 permits renew at different times  </a:t>
            </a:r>
            <a:endParaRPr lang="en-US" sz="2800" dirty="0">
              <a:ea typeface="Calibri"/>
              <a:cs typeface="Calibri"/>
            </a:endParaRPr>
          </a:p>
          <a:p>
            <a:r>
              <a:rPr lang="en-US" sz="2800"/>
              <a:t>DEC revised CGP 2026 NEW </a:t>
            </a:r>
            <a:endParaRPr lang="en-US" sz="2800">
              <a:ea typeface="Calibri"/>
              <a:cs typeface="Calibri"/>
            </a:endParaRPr>
          </a:p>
          <a:p>
            <a:endParaRPr lang="en-US" sz="2800" dirty="0"/>
          </a:p>
          <a:p>
            <a:endParaRPr lang="en-US" sz="2800" dirty="0"/>
          </a:p>
        </p:txBody>
      </p:sp>
      <p:sp>
        <p:nvSpPr>
          <p:cNvPr id="4" name="TextBox 3"/>
          <p:cNvSpPr txBox="1"/>
          <p:nvPr/>
        </p:nvSpPr>
        <p:spPr>
          <a:xfrm>
            <a:off x="8140943" y="6412468"/>
            <a:ext cx="926857" cy="369332"/>
          </a:xfrm>
          <a:prstGeom prst="rect">
            <a:avLst/>
          </a:prstGeom>
          <a:noFill/>
        </p:spPr>
        <p:txBody>
          <a:bodyPr wrap="none" rtlCol="0">
            <a:spAutoFit/>
          </a:bodyPr>
          <a:lstStyle/>
          <a:p>
            <a:r>
              <a:rPr lang="en-US" dirty="0"/>
              <a:t>Hoonah</a:t>
            </a:r>
          </a:p>
        </p:txBody>
      </p:sp>
    </p:spTree>
    <p:extLst>
      <p:ext uri="{BB962C8B-B14F-4D97-AF65-F5344CB8AC3E}">
        <p14:creationId xmlns:p14="http://schemas.microsoft.com/office/powerpoint/2010/main" val="31049363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1026" name="Picture 2" descr="http://undercdn.under30media.netdna-cdn.com/wp-content/uploads/2012/03/cover-letter-questio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619285"/>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10218</TotalTime>
  <Words>2550</Words>
  <Application>Microsoft Office PowerPoint</Application>
  <PresentationFormat>On-screen Show (4:3)</PresentationFormat>
  <Paragraphs>331</Paragraphs>
  <Slides>53</Slides>
  <Notes>19</Notes>
  <HiddenSlides>0</HiddenSlides>
  <MMClips>0</MMClips>
  <ScaleCrop>false</ScaleCrop>
  <HeadingPairs>
    <vt:vector size="4" baseType="variant">
      <vt:variant>
        <vt:lpstr>Theme</vt:lpstr>
      </vt:variant>
      <vt:variant>
        <vt:i4>4</vt:i4>
      </vt:variant>
      <vt:variant>
        <vt:lpstr>Slide Titles</vt:lpstr>
      </vt:variant>
      <vt:variant>
        <vt:i4>53</vt:i4>
      </vt:variant>
    </vt:vector>
  </HeadingPairs>
  <TitlesOfParts>
    <vt:vector size="57" baseType="lpstr">
      <vt:lpstr>Office Theme</vt:lpstr>
      <vt:lpstr>1_Office Theme</vt:lpstr>
      <vt:lpstr>2_Office Theme</vt:lpstr>
      <vt:lpstr>3_Office Theme</vt:lpstr>
      <vt:lpstr>PowerPoint Presentation</vt:lpstr>
      <vt:lpstr>Regulations &amp; Permitting</vt:lpstr>
      <vt:lpstr>PowerPoint Presentation</vt:lpstr>
      <vt:lpstr>PowerPoint Presentation</vt:lpstr>
      <vt:lpstr>NPDES National Pollutant Discharge Elimination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2026 Construction General Permit (CGP) Introduction</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PowerPoint Presentation</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Construction General Permit (CGP)</vt:lpstr>
      <vt:lpstr>Who Is the Operator?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NOI Postings</vt:lpstr>
      <vt:lpstr>NOI Postings</vt:lpstr>
      <vt:lpstr>PowerPoint Presentation</vt:lpstr>
      <vt:lpstr>Notice of Termination</vt:lpstr>
      <vt:lpstr>PowerPoint Presentation</vt:lpstr>
      <vt:lpstr>PowerPoint Presentation</vt:lpstr>
      <vt:lpstr>PowerPoint Presentation</vt:lpstr>
      <vt:lpstr>PowerPoint Presentation</vt:lpstr>
      <vt:lpstr>MS4 Fairbanks Urban Area</vt:lpstr>
      <vt:lpstr>PowerPoint Presentation</vt:lpstr>
      <vt:lpstr>Multi-Sector General Permit (MSGP)</vt:lpstr>
      <vt:lpstr>Material  Sites   Which permit covers It?</vt:lpstr>
      <vt:lpstr>Regulations Summary</vt:lpstr>
      <vt:lpstr>Regulatory Updates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Zimmerman</dc:creator>
  <cp:lastModifiedBy>Jeanette Holt</cp:lastModifiedBy>
  <cp:revision>532</cp:revision>
  <dcterms:created xsi:type="dcterms:W3CDTF">2006-08-16T00:00:00Z</dcterms:created>
  <dcterms:modified xsi:type="dcterms:W3CDTF">2026-07-13T22:21:38Z</dcterms:modified>
</cp:coreProperties>
</file>