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6" r:id="rId4"/>
  </p:sldMasterIdLst>
  <p:notesMasterIdLst>
    <p:notesMasterId r:id="rId54"/>
  </p:notesMasterIdLst>
  <p:sldIdLst>
    <p:sldId id="544" r:id="rId5"/>
    <p:sldId id="266" r:id="rId6"/>
    <p:sldId id="489" r:id="rId7"/>
    <p:sldId id="441" r:id="rId8"/>
    <p:sldId id="534" r:id="rId9"/>
    <p:sldId id="272" r:id="rId10"/>
    <p:sldId id="531" r:id="rId11"/>
    <p:sldId id="532" r:id="rId12"/>
    <p:sldId id="533" r:id="rId13"/>
    <p:sldId id="574" r:id="rId14"/>
    <p:sldId id="368" r:id="rId15"/>
    <p:sldId id="369" r:id="rId16"/>
    <p:sldId id="383" r:id="rId17"/>
    <p:sldId id="382" r:id="rId18"/>
    <p:sldId id="370" r:id="rId19"/>
    <p:sldId id="371" r:id="rId20"/>
    <p:sldId id="372" r:id="rId21"/>
    <p:sldId id="373" r:id="rId22"/>
    <p:sldId id="374" r:id="rId23"/>
    <p:sldId id="388" r:id="rId24"/>
    <p:sldId id="375" r:id="rId25"/>
    <p:sldId id="376" r:id="rId26"/>
    <p:sldId id="377" r:id="rId27"/>
    <p:sldId id="378" r:id="rId28"/>
    <p:sldId id="379" r:id="rId29"/>
    <p:sldId id="380" r:id="rId30"/>
    <p:sldId id="381" r:id="rId31"/>
    <p:sldId id="442" r:id="rId32"/>
    <p:sldId id="443" r:id="rId33"/>
    <p:sldId id="575" r:id="rId34"/>
    <p:sldId id="352" r:id="rId35"/>
    <p:sldId id="577" r:id="rId36"/>
    <p:sldId id="535" r:id="rId37"/>
    <p:sldId id="578" r:id="rId38"/>
    <p:sldId id="579" r:id="rId39"/>
    <p:sldId id="580" r:id="rId40"/>
    <p:sldId id="354" r:id="rId41"/>
    <p:sldId id="275" r:id="rId42"/>
    <p:sldId id="304" r:id="rId43"/>
    <p:sldId id="434" r:id="rId44"/>
    <p:sldId id="435" r:id="rId45"/>
    <p:sldId id="438" r:id="rId46"/>
    <p:sldId id="437" r:id="rId47"/>
    <p:sldId id="440" r:id="rId48"/>
    <p:sldId id="572" r:id="rId49"/>
    <p:sldId id="573" r:id="rId50"/>
    <p:sldId id="490" r:id="rId51"/>
    <p:sldId id="269" r:id="rId52"/>
    <p:sldId id="270"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06DC"/>
    <a:srgbClr val="797979"/>
    <a:srgbClr val="E5E50D"/>
    <a:srgbClr val="A79C65"/>
    <a:srgbClr val="D1EEF7"/>
    <a:srgbClr val="D4E2F4"/>
    <a:srgbClr val="666666"/>
    <a:srgbClr val="43C0E7"/>
    <a:srgbClr val="67603B"/>
    <a:srgbClr val="8279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33" autoAdjust="0"/>
    <p:restoredTop sz="85353" autoAdjust="0"/>
  </p:normalViewPr>
  <p:slideViewPr>
    <p:cSldViewPr>
      <p:cViewPr varScale="1">
        <p:scale>
          <a:sx n="97" d="100"/>
          <a:sy n="97" d="100"/>
        </p:scale>
        <p:origin x="1248" y="72"/>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062851-645B-4CFF-B864-4F32EE62B3E4}" type="datetimeFigureOut">
              <a:rPr lang="en-US" smtClean="0"/>
              <a:t>9/13/2022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A7ED63D-D60A-47F4-9930-62B6CF6AF28A}" type="slidenum">
              <a:rPr lang="en-US" smtClean="0"/>
              <a:t>‹#›</a:t>
            </a:fld>
            <a:endParaRPr lang="en-US"/>
          </a:p>
        </p:txBody>
      </p:sp>
    </p:spTree>
    <p:extLst>
      <p:ext uri="{BB962C8B-B14F-4D97-AF65-F5344CB8AC3E}">
        <p14:creationId xmlns:p14="http://schemas.microsoft.com/office/powerpoint/2010/main" val="467228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Swimmable, drinkable, fishable. The goals are protecting and restoring.</a:t>
            </a:r>
          </a:p>
        </p:txBody>
      </p:sp>
      <p:sp>
        <p:nvSpPr>
          <p:cNvPr id="4" name="Slide Number Placeholder 3"/>
          <p:cNvSpPr>
            <a:spLocks noGrp="1"/>
          </p:cNvSpPr>
          <p:nvPr>
            <p:ph type="sldNum" sz="quarter" idx="10"/>
          </p:nvPr>
        </p:nvSpPr>
        <p:spPr/>
        <p:txBody>
          <a:bodyPr/>
          <a:lstStyle/>
          <a:p>
            <a:fld id="{6A7ED63D-D60A-47F4-9930-62B6CF6AF28A}" type="slidenum">
              <a:rPr lang="en-US" smtClean="0"/>
              <a:t>2</a:t>
            </a:fld>
            <a:endParaRPr lang="en-US"/>
          </a:p>
        </p:txBody>
      </p:sp>
    </p:spTree>
    <p:extLst>
      <p:ext uri="{BB962C8B-B14F-4D97-AF65-F5344CB8AC3E}">
        <p14:creationId xmlns:p14="http://schemas.microsoft.com/office/powerpoint/2010/main" val="18605577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A18AA3-FB19-43D1-AD26-70B9616A137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3482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A18AA3-FB19-43D1-AD26-70B9616A137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0858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7ED63D-D60A-47F4-9930-62B6CF6AF2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30979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NOI Postings are frequently out of date and do not correctly identify the current</a:t>
            </a:r>
            <a:r>
              <a:rPr lang="en-US" baseline="0" dirty="0"/>
              <a:t> personnel. </a:t>
            </a:r>
            <a:r>
              <a:rPr lang="en-US" dirty="0"/>
              <a:t>This is a SWPPP posting where the</a:t>
            </a:r>
            <a:r>
              <a:rPr lang="en-US" baseline="0" dirty="0"/>
              <a:t> documents have blown away, note the thumbtacks without paperwork. The paper on the board are the corps placards.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7ED63D-D60A-47F4-9930-62B6CF6AF2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09798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NOI Postings are frequently out of date and do not correctly identify the current</a:t>
            </a:r>
            <a:r>
              <a:rPr lang="en-US" baseline="0" dirty="0"/>
              <a:t> personnel. </a:t>
            </a:r>
            <a:r>
              <a:rPr lang="en-US" dirty="0"/>
              <a:t>This is a SWPPP posting where the</a:t>
            </a:r>
            <a:r>
              <a:rPr lang="en-US" baseline="0" dirty="0"/>
              <a:t> documents have blown away, note the thumbtacks without paperwork. The paper on the board are the corps placards.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7ED63D-D60A-47F4-9930-62B6CF6AF2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09798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important as it is to get permit coverage make sure you terminate when the time comes. Plan for the eventual termination.</a:t>
            </a:r>
          </a:p>
        </p:txBody>
      </p:sp>
      <p:sp>
        <p:nvSpPr>
          <p:cNvPr id="4" name="Slide Number Placeholder 3"/>
          <p:cNvSpPr>
            <a:spLocks noGrp="1"/>
          </p:cNvSpPr>
          <p:nvPr>
            <p:ph type="sldNum" sz="quarter" idx="10"/>
          </p:nvPr>
        </p:nvSpPr>
        <p:spPr/>
        <p:txBody>
          <a:bodyPr/>
          <a:lstStyle/>
          <a:p>
            <a:fld id="{6A7ED63D-D60A-47F4-9930-62B6CF6AF28A}" type="slidenum">
              <a:rPr lang="en-US" smtClean="0"/>
              <a:t>38</a:t>
            </a:fld>
            <a:endParaRPr lang="en-US"/>
          </a:p>
        </p:txBody>
      </p:sp>
    </p:spTree>
    <p:extLst>
      <p:ext uri="{BB962C8B-B14F-4D97-AF65-F5344CB8AC3E}">
        <p14:creationId xmlns:p14="http://schemas.microsoft.com/office/powerpoint/2010/main" val="7505760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that</a:t>
            </a:r>
            <a:r>
              <a:rPr lang="en-US" baseline="0" dirty="0"/>
              <a:t> the municipality operates a storm sewer that conveys flow to waters of the US. The storm sewer operator must have a permit for the discharge and abide by the permits conditions. Note that the North Star borough is only partially covered. The road system drives the areas that are covered.</a:t>
            </a:r>
          </a:p>
          <a:p>
            <a:r>
              <a:rPr lang="en-US" baseline="0" dirty="0"/>
              <a:t>Juneau has a combined storm and sanitary system and is not a separate storm system. </a:t>
            </a:r>
            <a:r>
              <a:rPr lang="en-US" sz="1200" kern="1200" dirty="0">
                <a:solidFill>
                  <a:schemeClr val="tx1"/>
                </a:solidFill>
                <a:effectLst/>
                <a:latin typeface="+mn-lt"/>
                <a:ea typeface="+mn-ea"/>
                <a:cs typeface="+mn-cs"/>
              </a:rPr>
              <a:t>The North Star Borough MS4 is for the Road Service Areas only (it’s not the road system that drives it, but the method of funding road maintenance).  Here’s some text from the NSB web page: </a:t>
            </a:r>
          </a:p>
          <a:p>
            <a:r>
              <a:rPr lang="en-US" sz="1200" kern="1200" dirty="0">
                <a:solidFill>
                  <a:schemeClr val="tx1"/>
                </a:solidFill>
                <a:effectLst/>
                <a:latin typeface="+mn-lt"/>
                <a:ea typeface="+mn-ea"/>
                <a:cs typeface="+mn-cs"/>
              </a:rPr>
              <a:t>The Fairbanks North Star Borough does not have area-wide powers for road construction or maintenance, fire or police protection, water and sewer services, or other local services. A service area is a taxing jurisdiction of the Borough established at the request of the voters within a geographical area to provide certain of these services within their specific area.</a:t>
            </a:r>
            <a:endParaRPr lang="en-US" dirty="0"/>
          </a:p>
        </p:txBody>
      </p:sp>
      <p:sp>
        <p:nvSpPr>
          <p:cNvPr id="4" name="Slide Number Placeholder 3"/>
          <p:cNvSpPr>
            <a:spLocks noGrp="1"/>
          </p:cNvSpPr>
          <p:nvPr>
            <p:ph type="sldNum" sz="quarter" idx="10"/>
          </p:nvPr>
        </p:nvSpPr>
        <p:spPr/>
        <p:txBody>
          <a:bodyPr/>
          <a:lstStyle/>
          <a:p>
            <a:fld id="{6A7ED63D-D60A-47F4-9930-62B6CF6AF28A}" type="slidenum">
              <a:rPr lang="en-US" smtClean="0"/>
              <a:t>40</a:t>
            </a:fld>
            <a:endParaRPr lang="en-US"/>
          </a:p>
        </p:txBody>
      </p:sp>
    </p:spTree>
    <p:extLst>
      <p:ext uri="{BB962C8B-B14F-4D97-AF65-F5344CB8AC3E}">
        <p14:creationId xmlns:p14="http://schemas.microsoft.com/office/powerpoint/2010/main" val="21658989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Fairbanks</a:t>
            </a:r>
          </a:p>
        </p:txBody>
      </p:sp>
      <p:sp>
        <p:nvSpPr>
          <p:cNvPr id="4" name="Slide Number Placeholder 3"/>
          <p:cNvSpPr>
            <a:spLocks noGrp="1"/>
          </p:cNvSpPr>
          <p:nvPr>
            <p:ph type="sldNum" sz="quarter" idx="10"/>
          </p:nvPr>
        </p:nvSpPr>
        <p:spPr/>
        <p:txBody>
          <a:bodyPr/>
          <a:lstStyle/>
          <a:p>
            <a:fld id="{6A7ED63D-D60A-47F4-9930-62B6CF6AF28A}" type="slidenum">
              <a:rPr lang="en-US" smtClean="0"/>
              <a:t>41</a:t>
            </a:fld>
            <a:endParaRPr lang="en-US"/>
          </a:p>
        </p:txBody>
      </p:sp>
    </p:spTree>
    <p:extLst>
      <p:ext uri="{BB962C8B-B14F-4D97-AF65-F5344CB8AC3E}">
        <p14:creationId xmlns:p14="http://schemas.microsoft.com/office/powerpoint/2010/main" val="39502043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road service areas</a:t>
            </a:r>
          </a:p>
        </p:txBody>
      </p:sp>
      <p:sp>
        <p:nvSpPr>
          <p:cNvPr id="4" name="Slide Number Placeholder 3"/>
          <p:cNvSpPr>
            <a:spLocks noGrp="1"/>
          </p:cNvSpPr>
          <p:nvPr>
            <p:ph type="sldNum" sz="quarter" idx="10"/>
          </p:nvPr>
        </p:nvSpPr>
        <p:spPr/>
        <p:txBody>
          <a:bodyPr/>
          <a:lstStyle/>
          <a:p>
            <a:fld id="{6A7ED63D-D60A-47F4-9930-62B6CF6AF28A}" type="slidenum">
              <a:rPr lang="en-US" smtClean="0"/>
              <a:t>43</a:t>
            </a:fld>
            <a:endParaRPr lang="en-US"/>
          </a:p>
        </p:txBody>
      </p:sp>
    </p:spTree>
    <p:extLst>
      <p:ext uri="{BB962C8B-B14F-4D97-AF65-F5344CB8AC3E}">
        <p14:creationId xmlns:p14="http://schemas.microsoft.com/office/powerpoint/2010/main" val="41735929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Multi-Sector General Permit (MSGP) for industrial storm water covers</a:t>
            </a:r>
            <a:r>
              <a:rPr lang="en-US" baseline="0" dirty="0"/>
              <a:t> 29 industrial sectors. All the facilities covered by the permit have to develop a SWPPP to address storm water management. For 26 of these sectors the MSGP addresses storm water management after the facility is constructed. For three of the sectors – metal mining, coal mining, and sand and gravel mining – the MSGP includes requirements for a SWPPP and inspections during exploration and construction activities as well as active and inactive mining making the requirements the same as the CGP. These three sectors are single projects covered under the MSGP.  Make the class aware of the distinction between the MSGP and CGP industries.  For example the sectors – Batch Plants, Asphalt Plants, and Material Sites these are multiple used industries that are covered under the CGP. For additional information see DEC’s webpage on the MSGP. </a:t>
            </a:r>
          </a:p>
          <a:p>
            <a:endParaRPr lang="en-US" baseline="0" dirty="0"/>
          </a:p>
        </p:txBody>
      </p:sp>
      <p:sp>
        <p:nvSpPr>
          <p:cNvPr id="4" name="Slide Number Placeholder 3"/>
          <p:cNvSpPr>
            <a:spLocks noGrp="1"/>
          </p:cNvSpPr>
          <p:nvPr>
            <p:ph type="sldNum" sz="quarter" idx="10"/>
          </p:nvPr>
        </p:nvSpPr>
        <p:spPr/>
        <p:txBody>
          <a:bodyPr/>
          <a:lstStyle/>
          <a:p>
            <a:fld id="{20EA28F8-C29D-4788-AC83-8594093EC55B}"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2173670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fish kill</a:t>
            </a:r>
            <a:r>
              <a:rPr lang="en-US" baseline="0" dirty="0"/>
              <a:t> due to lack of oxygen thought to have been caused by a landfill and bridge constructed across the fjord. This is the second occurrence in two months in February of 2013.</a:t>
            </a:r>
            <a:endParaRPr lang="en-US" dirty="0"/>
          </a:p>
        </p:txBody>
      </p:sp>
      <p:sp>
        <p:nvSpPr>
          <p:cNvPr id="4" name="Slide Number Placeholder 3"/>
          <p:cNvSpPr>
            <a:spLocks noGrp="1"/>
          </p:cNvSpPr>
          <p:nvPr>
            <p:ph type="sldNum" sz="quarter" idx="10"/>
          </p:nvPr>
        </p:nvSpPr>
        <p:spPr/>
        <p:txBody>
          <a:bodyPr/>
          <a:lstStyle/>
          <a:p>
            <a:fld id="{6A7ED63D-D60A-47F4-9930-62B6CF6AF28A}" type="slidenum">
              <a:rPr lang="en-US" smtClean="0"/>
              <a:t>3</a:t>
            </a:fld>
            <a:endParaRPr lang="en-US"/>
          </a:p>
        </p:txBody>
      </p:sp>
    </p:spTree>
    <p:extLst>
      <p:ext uri="{BB962C8B-B14F-4D97-AF65-F5344CB8AC3E}">
        <p14:creationId xmlns:p14="http://schemas.microsoft.com/office/powerpoint/2010/main" val="18179772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 the Construction General Permit (CGP) </a:t>
            </a:r>
            <a:r>
              <a:rPr lang="en-US" baseline="0" dirty="0"/>
              <a:t>material sites are considered support activities. </a:t>
            </a:r>
            <a:r>
              <a:rPr lang="en-US" dirty="0"/>
              <a:t>How a material site is developed, managed, and used will determine</a:t>
            </a:r>
            <a:r>
              <a:rPr lang="en-US" baseline="0" dirty="0"/>
              <a:t> whether the m</a:t>
            </a:r>
            <a:r>
              <a:rPr lang="en-US" dirty="0"/>
              <a:t>aterial site is regulated</a:t>
            </a:r>
            <a:r>
              <a:rPr lang="en-US" baseline="0" dirty="0"/>
              <a:t> by either the CGP or the Multi-Sector General Permit (MSGP). A material site can not be permitted by both permits at the same time. Part 1.4.2.3 of the CGP  explains that 1) the material site must be directly related to the construction site  required to have permit coverage, 2) the material site is not a commercial operation serving multiple unrelated construction projects by different permittees, 3) the material site does not operate beyond the completion of the construction activity at the project that supports it, and 4) appropriate control measures are identified in the project SWPPP. (There are some exceptions for projects off the road system – see definition for “support activities” in Appendix C of the CGP.)</a:t>
            </a:r>
          </a:p>
          <a:p>
            <a:endParaRPr lang="en-US" baseline="0" dirty="0"/>
          </a:p>
          <a:p>
            <a:r>
              <a:rPr lang="en-US" baseline="0" dirty="0"/>
              <a:t>Sector J of the MSGP explains Sand and Gravel operations from exploration through, construction, active mining, inactive mining and restoration.  For example, a commercial material site that sells material for multiple CGP Projects would have MSGP coverage. For example, a material site on DNR land leased by DOT and used for multiple projects would need MSGP coverage. For example, a material site  in a community that is used for multiple projects.</a:t>
            </a:r>
            <a:endParaRPr lang="en-US" dirty="0"/>
          </a:p>
        </p:txBody>
      </p:sp>
      <p:sp>
        <p:nvSpPr>
          <p:cNvPr id="4" name="Slide Number Placeholder 3"/>
          <p:cNvSpPr>
            <a:spLocks noGrp="1"/>
          </p:cNvSpPr>
          <p:nvPr>
            <p:ph type="sldNum" sz="quarter" idx="10"/>
          </p:nvPr>
        </p:nvSpPr>
        <p:spPr/>
        <p:txBody>
          <a:bodyPr/>
          <a:lstStyle/>
          <a:p>
            <a:fld id="{20EA28F8-C29D-4788-AC83-8594093EC55B}"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42382552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EPA is required by court order to make rules regarding discharge that are technologically feasible. While</a:t>
            </a:r>
            <a:r>
              <a:rPr lang="en-US" baseline="0" dirty="0"/>
              <a:t> this had been expected to include the ELG this will probably not happen as the data used for the ELG has been contested. MS4’s are likely to expand their coverage area and expand the required use of post-construction BMP’s for storm water runoff treatment. </a:t>
            </a:r>
            <a:endParaRPr lang="en-US" dirty="0"/>
          </a:p>
        </p:txBody>
      </p:sp>
      <p:sp>
        <p:nvSpPr>
          <p:cNvPr id="4" name="Slide Number Placeholder 3"/>
          <p:cNvSpPr>
            <a:spLocks noGrp="1"/>
          </p:cNvSpPr>
          <p:nvPr>
            <p:ph type="sldNum" sz="quarter" idx="10"/>
          </p:nvPr>
        </p:nvSpPr>
        <p:spPr/>
        <p:txBody>
          <a:bodyPr/>
          <a:lstStyle/>
          <a:p>
            <a:fld id="{6A7ED63D-D60A-47F4-9930-62B6CF6AF28A}" type="slidenum">
              <a:rPr lang="en-US" smtClean="0"/>
              <a:t>48</a:t>
            </a:fld>
            <a:endParaRPr lang="en-US"/>
          </a:p>
        </p:txBody>
      </p:sp>
    </p:spTree>
    <p:extLst>
      <p:ext uri="{BB962C8B-B14F-4D97-AF65-F5344CB8AC3E}">
        <p14:creationId xmlns:p14="http://schemas.microsoft.com/office/powerpoint/2010/main" val="210491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end of each section we will allow time for questions</a:t>
            </a:r>
          </a:p>
        </p:txBody>
      </p:sp>
      <p:sp>
        <p:nvSpPr>
          <p:cNvPr id="4" name="Slide Number Placeholder 3"/>
          <p:cNvSpPr>
            <a:spLocks noGrp="1"/>
          </p:cNvSpPr>
          <p:nvPr>
            <p:ph type="sldNum" sz="quarter" idx="10"/>
          </p:nvPr>
        </p:nvSpPr>
        <p:spPr/>
        <p:txBody>
          <a:bodyPr/>
          <a:lstStyle/>
          <a:p>
            <a:fld id="{6A7ED63D-D60A-47F4-9930-62B6CF6AF28A}" type="slidenum">
              <a:rPr lang="en-US" smtClean="0"/>
              <a:t>49</a:t>
            </a:fld>
            <a:endParaRPr lang="en-US"/>
          </a:p>
        </p:txBody>
      </p:sp>
    </p:spTree>
    <p:extLst>
      <p:ext uri="{BB962C8B-B14F-4D97-AF65-F5344CB8AC3E}">
        <p14:creationId xmlns:p14="http://schemas.microsoft.com/office/powerpoint/2010/main" val="1189275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EPA always has authority, Implementing</a:t>
            </a:r>
            <a:r>
              <a:rPr lang="en-US" baseline="0" dirty="0"/>
              <a:t> t</a:t>
            </a:r>
            <a:r>
              <a:rPr lang="en-US" dirty="0"/>
              <a:t>he NPDES program is a very difficult order. Eliminating pollutants nationally in our</a:t>
            </a:r>
            <a:r>
              <a:rPr lang="en-US" baseline="0" dirty="0"/>
              <a:t> discharge, Or APDES: eliminating pollutants in Alaska's discharges.</a:t>
            </a:r>
            <a:endParaRPr lang="en-US" dirty="0"/>
          </a:p>
        </p:txBody>
      </p:sp>
      <p:sp>
        <p:nvSpPr>
          <p:cNvPr id="4" name="Slide Number Placeholder 3"/>
          <p:cNvSpPr>
            <a:spLocks noGrp="1"/>
          </p:cNvSpPr>
          <p:nvPr>
            <p:ph type="sldNum" sz="quarter" idx="10"/>
          </p:nvPr>
        </p:nvSpPr>
        <p:spPr/>
        <p:txBody>
          <a:bodyPr/>
          <a:lstStyle/>
          <a:p>
            <a:fld id="{6A7ED63D-D60A-47F4-9930-62B6CF6AF28A}" type="slidenum">
              <a:rPr lang="en-US" smtClean="0"/>
              <a:t>4</a:t>
            </a:fld>
            <a:endParaRPr lang="en-US"/>
          </a:p>
        </p:txBody>
      </p:sp>
    </p:spTree>
    <p:extLst>
      <p:ext uri="{BB962C8B-B14F-4D97-AF65-F5344CB8AC3E}">
        <p14:creationId xmlns:p14="http://schemas.microsoft.com/office/powerpoint/2010/main" val="1241265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definition from the CFR that is referred to by the CGP. Basically if its wet protect it unless you have an interest in</a:t>
            </a:r>
            <a:r>
              <a:rPr lang="en-US" baseline="0" dirty="0"/>
              <a:t> arguing your opinion at an hourly rate set by your attorney.</a:t>
            </a:r>
            <a:endParaRPr lang="en-US" dirty="0"/>
          </a:p>
        </p:txBody>
      </p:sp>
      <p:sp>
        <p:nvSpPr>
          <p:cNvPr id="4" name="Slide Number Placeholder 3"/>
          <p:cNvSpPr>
            <a:spLocks noGrp="1"/>
          </p:cNvSpPr>
          <p:nvPr>
            <p:ph type="sldNum" sz="quarter" idx="10"/>
          </p:nvPr>
        </p:nvSpPr>
        <p:spPr/>
        <p:txBody>
          <a:bodyPr/>
          <a:lstStyle/>
          <a:p>
            <a:fld id="{6A7ED63D-D60A-47F4-9930-62B6CF6AF28A}" type="slidenum">
              <a:rPr lang="en-US" smtClean="0"/>
              <a:t>7</a:t>
            </a:fld>
            <a:endParaRPr lang="en-US"/>
          </a:p>
        </p:txBody>
      </p:sp>
    </p:spTree>
    <p:extLst>
      <p:ext uri="{BB962C8B-B14F-4D97-AF65-F5344CB8AC3E}">
        <p14:creationId xmlns:p14="http://schemas.microsoft.com/office/powerpoint/2010/main" val="727564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possible to sheet flow only to uplands but this is very rare.</a:t>
            </a:r>
            <a:r>
              <a:rPr lang="en-US" baseline="0" dirty="0"/>
              <a:t> A site investigation must be performed and documented to verify. No drainage to a ditch, channel, concentrated flow to a stream, lake, pond or wetland.</a:t>
            </a:r>
            <a:endParaRPr lang="en-US" dirty="0"/>
          </a:p>
        </p:txBody>
      </p:sp>
      <p:sp>
        <p:nvSpPr>
          <p:cNvPr id="4" name="Slide Number Placeholder 3"/>
          <p:cNvSpPr>
            <a:spLocks noGrp="1"/>
          </p:cNvSpPr>
          <p:nvPr>
            <p:ph type="sldNum" sz="quarter" idx="10"/>
          </p:nvPr>
        </p:nvSpPr>
        <p:spPr/>
        <p:txBody>
          <a:bodyPr/>
          <a:lstStyle/>
          <a:p>
            <a:fld id="{6A7ED63D-D60A-47F4-9930-62B6CF6AF28A}" type="slidenum">
              <a:rPr lang="en-US" smtClean="0"/>
              <a:t>8</a:t>
            </a:fld>
            <a:endParaRPr lang="en-US" dirty="0"/>
          </a:p>
        </p:txBody>
      </p:sp>
    </p:spTree>
    <p:extLst>
      <p:ext uri="{BB962C8B-B14F-4D97-AF65-F5344CB8AC3E}">
        <p14:creationId xmlns:p14="http://schemas.microsoft.com/office/powerpoint/2010/main" val="2531594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curb and gutter can connect directly to waters of the US, even</a:t>
            </a:r>
            <a:r>
              <a:rPr lang="en-US" baseline="0" dirty="0"/>
              <a:t> if via a storm manhole and pipe.</a:t>
            </a:r>
            <a:endParaRPr lang="en-US" dirty="0"/>
          </a:p>
        </p:txBody>
      </p:sp>
      <p:sp>
        <p:nvSpPr>
          <p:cNvPr id="4" name="Slide Number Placeholder 3"/>
          <p:cNvSpPr>
            <a:spLocks noGrp="1"/>
          </p:cNvSpPr>
          <p:nvPr>
            <p:ph type="sldNum" sz="quarter" idx="10"/>
          </p:nvPr>
        </p:nvSpPr>
        <p:spPr/>
        <p:txBody>
          <a:bodyPr/>
          <a:lstStyle/>
          <a:p>
            <a:fld id="{6A7ED63D-D60A-47F4-9930-62B6CF6AF28A}" type="slidenum">
              <a:rPr lang="en-US" smtClean="0"/>
              <a:t>9</a:t>
            </a:fld>
            <a:endParaRPr lang="en-US"/>
          </a:p>
        </p:txBody>
      </p:sp>
    </p:spTree>
    <p:extLst>
      <p:ext uri="{BB962C8B-B14F-4D97-AF65-F5344CB8AC3E}">
        <p14:creationId xmlns:p14="http://schemas.microsoft.com/office/powerpoint/2010/main" val="981616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maintenance is not annual then</a:t>
            </a:r>
            <a:r>
              <a:rPr lang="en-US" baseline="0" dirty="0"/>
              <a:t> there should be a written standard Operating Procedure that demonstrates that it truly is “routine”.</a:t>
            </a:r>
            <a:endParaRPr lang="en-US" dirty="0"/>
          </a:p>
        </p:txBody>
      </p:sp>
      <p:sp>
        <p:nvSpPr>
          <p:cNvPr id="4" name="Slide Number Placeholder 3"/>
          <p:cNvSpPr>
            <a:spLocks noGrp="1"/>
          </p:cNvSpPr>
          <p:nvPr>
            <p:ph type="sldNum" sz="quarter" idx="10"/>
          </p:nvPr>
        </p:nvSpPr>
        <p:spPr/>
        <p:txBody>
          <a:bodyPr/>
          <a:lstStyle/>
          <a:p>
            <a:fld id="{6A7ED63D-D60A-47F4-9930-62B6CF6AF28A}" type="slidenum">
              <a:rPr lang="en-US" smtClean="0"/>
              <a:t>10</a:t>
            </a:fld>
            <a:endParaRPr lang="en-US"/>
          </a:p>
        </p:txBody>
      </p:sp>
    </p:spTree>
    <p:extLst>
      <p:ext uri="{BB962C8B-B14F-4D97-AF65-F5344CB8AC3E}">
        <p14:creationId xmlns:p14="http://schemas.microsoft.com/office/powerpoint/2010/main" val="896805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A18AA3-FB19-43D1-AD26-70B9616A137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886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A18AA3-FB19-43D1-AD26-70B9616A137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71166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79452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84791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00622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965773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14279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418242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4294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2049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92282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82822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961740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1744BE9-014D-4845-A259-4D0C06631363}" type="slidenum">
              <a:rPr lang="en-US"/>
              <a:pPr>
                <a:defRPr/>
              </a:pPr>
              <a:t>‹#›</a:t>
            </a:fld>
            <a:endParaRPr lang="en-US"/>
          </a:p>
        </p:txBody>
      </p:sp>
    </p:spTree>
    <p:extLst>
      <p:ext uri="{BB962C8B-B14F-4D97-AF65-F5344CB8AC3E}">
        <p14:creationId xmlns:p14="http://schemas.microsoft.com/office/powerpoint/2010/main" val="13253102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6034BF80-0548-47B3-8174-43F2DF22F96B}" type="slidenum">
              <a:rPr lang="en-US"/>
              <a:pPr>
                <a:defRPr/>
              </a:pPr>
              <a:t>‹#›</a:t>
            </a:fld>
            <a:endParaRPr lang="en-US"/>
          </a:p>
        </p:txBody>
      </p:sp>
    </p:spTree>
    <p:extLst>
      <p:ext uri="{BB962C8B-B14F-4D97-AF65-F5344CB8AC3E}">
        <p14:creationId xmlns:p14="http://schemas.microsoft.com/office/powerpoint/2010/main" val="5190932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1345C60-7C80-45EE-B3A2-0064C65E1B8E}" type="datetimeFigureOut">
              <a:rPr lang="en-US" smtClean="0">
                <a:solidFill>
                  <a:prstClr val="black">
                    <a:tint val="75000"/>
                  </a:prstClr>
                </a:solidFill>
              </a:rPr>
              <a:pPr/>
              <a:t>9/12/2022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79852F-090F-43C2-AE77-690A039CB3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4612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345C60-7C80-45EE-B3A2-0064C65E1B8E}" type="datetimeFigureOut">
              <a:rPr lang="en-US" smtClean="0">
                <a:solidFill>
                  <a:prstClr val="black">
                    <a:tint val="75000"/>
                  </a:prstClr>
                </a:solidFill>
              </a:rPr>
              <a:pPr/>
              <a:t>9/12/2022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79852F-090F-43C2-AE77-690A039CB3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70981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1345C60-7C80-45EE-B3A2-0064C65E1B8E}" type="datetimeFigureOut">
              <a:rPr lang="en-US" smtClean="0">
                <a:solidFill>
                  <a:prstClr val="black">
                    <a:tint val="75000"/>
                  </a:prstClr>
                </a:solidFill>
              </a:rPr>
              <a:pPr/>
              <a:t>9/12/2022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79852F-090F-43C2-AE77-690A039CB3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59328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1345C60-7C80-45EE-B3A2-0064C65E1B8E}" type="datetimeFigureOut">
              <a:rPr lang="en-US" smtClean="0">
                <a:solidFill>
                  <a:prstClr val="black">
                    <a:tint val="75000"/>
                  </a:prstClr>
                </a:solidFill>
              </a:rPr>
              <a:pPr/>
              <a:t>9/12/2022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79852F-090F-43C2-AE77-690A039CB3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94989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1345C60-7C80-45EE-B3A2-0064C65E1B8E}" type="datetimeFigureOut">
              <a:rPr lang="en-US" smtClean="0">
                <a:solidFill>
                  <a:prstClr val="black">
                    <a:tint val="75000"/>
                  </a:prstClr>
                </a:solidFill>
              </a:rPr>
              <a:pPr/>
              <a:t>9/12/2022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479852F-090F-43C2-AE77-690A039CB3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9204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1345C60-7C80-45EE-B3A2-0064C65E1B8E}" type="datetimeFigureOut">
              <a:rPr lang="en-US" smtClean="0">
                <a:solidFill>
                  <a:prstClr val="black">
                    <a:tint val="75000"/>
                  </a:prstClr>
                </a:solidFill>
              </a:rPr>
              <a:pPr/>
              <a:t>9/12/2022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479852F-090F-43C2-AE77-690A039CB3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42809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345C60-7C80-45EE-B3A2-0064C65E1B8E}" type="datetimeFigureOut">
              <a:rPr lang="en-US" smtClean="0">
                <a:solidFill>
                  <a:prstClr val="black">
                    <a:tint val="75000"/>
                  </a:prstClr>
                </a:solidFill>
              </a:rPr>
              <a:pPr/>
              <a:t>9/12/2022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479852F-090F-43C2-AE77-690A039CB3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97423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1345C60-7C80-45EE-B3A2-0064C65E1B8E}" type="datetimeFigureOut">
              <a:rPr lang="en-US" smtClean="0">
                <a:solidFill>
                  <a:prstClr val="black">
                    <a:tint val="75000"/>
                  </a:prstClr>
                </a:solidFill>
              </a:rPr>
              <a:pPr/>
              <a:t>9/12/2022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79852F-090F-43C2-AE77-690A039CB3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35855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1345C60-7C80-45EE-B3A2-0064C65E1B8E}" type="datetimeFigureOut">
              <a:rPr lang="en-US" smtClean="0">
                <a:solidFill>
                  <a:prstClr val="black">
                    <a:tint val="75000"/>
                  </a:prstClr>
                </a:solidFill>
              </a:rPr>
              <a:pPr/>
              <a:t>9/12/2022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79852F-090F-43C2-AE77-690A039CB3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06647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345C60-7C80-45EE-B3A2-0064C65E1B8E}" type="datetimeFigureOut">
              <a:rPr lang="en-US" smtClean="0">
                <a:solidFill>
                  <a:prstClr val="black">
                    <a:tint val="75000"/>
                  </a:prstClr>
                </a:solidFill>
              </a:rPr>
              <a:pPr/>
              <a:t>9/12/2022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79852F-090F-43C2-AE77-690A039CB3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94656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345C60-7C80-45EE-B3A2-0064C65E1B8E}" type="datetimeFigureOut">
              <a:rPr lang="en-US" smtClean="0">
                <a:solidFill>
                  <a:prstClr val="black">
                    <a:tint val="75000"/>
                  </a:prstClr>
                </a:solidFill>
              </a:rPr>
              <a:pPr/>
              <a:t>9/12/2022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79852F-090F-43C2-AE77-690A039CB3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57812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5C3A136-2F2B-4B51-BE8D-7D0046B7C1CD}" type="datetimeFigureOut">
              <a:rPr lang="en-US" smtClean="0"/>
              <a:t>9/12/2022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ED209-F716-454B-B18D-C43AC8448C33}" type="slidenum">
              <a:rPr lang="en-US" smtClean="0"/>
              <a:t>‹#›</a:t>
            </a:fld>
            <a:endParaRPr lang="en-US"/>
          </a:p>
        </p:txBody>
      </p:sp>
    </p:spTree>
    <p:extLst>
      <p:ext uri="{BB962C8B-B14F-4D97-AF65-F5344CB8AC3E}">
        <p14:creationId xmlns:p14="http://schemas.microsoft.com/office/powerpoint/2010/main" val="27587418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C3A136-2F2B-4B51-BE8D-7D0046B7C1CD}" type="datetimeFigureOut">
              <a:rPr lang="en-US" smtClean="0"/>
              <a:t>9/12/2022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ED209-F716-454B-B18D-C43AC8448C33}" type="slidenum">
              <a:rPr lang="en-US" smtClean="0"/>
              <a:t>‹#›</a:t>
            </a:fld>
            <a:endParaRPr lang="en-US"/>
          </a:p>
        </p:txBody>
      </p:sp>
    </p:spTree>
    <p:extLst>
      <p:ext uri="{BB962C8B-B14F-4D97-AF65-F5344CB8AC3E}">
        <p14:creationId xmlns:p14="http://schemas.microsoft.com/office/powerpoint/2010/main" val="1355491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5C3A136-2F2B-4B51-BE8D-7D0046B7C1CD}" type="datetimeFigureOut">
              <a:rPr lang="en-US" smtClean="0"/>
              <a:t>9/12/2022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ED209-F716-454B-B18D-C43AC8448C33}" type="slidenum">
              <a:rPr lang="en-US" smtClean="0"/>
              <a:t>‹#›</a:t>
            </a:fld>
            <a:endParaRPr lang="en-US"/>
          </a:p>
        </p:txBody>
      </p:sp>
    </p:spTree>
    <p:extLst>
      <p:ext uri="{BB962C8B-B14F-4D97-AF65-F5344CB8AC3E}">
        <p14:creationId xmlns:p14="http://schemas.microsoft.com/office/powerpoint/2010/main" val="15087299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C3A136-2F2B-4B51-BE8D-7D0046B7C1CD}" type="datetimeFigureOut">
              <a:rPr lang="en-US" smtClean="0"/>
              <a:t>9/12/2022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EED209-F716-454B-B18D-C43AC8448C33}" type="slidenum">
              <a:rPr lang="en-US" smtClean="0"/>
              <a:t>‹#›</a:t>
            </a:fld>
            <a:endParaRPr lang="en-US"/>
          </a:p>
        </p:txBody>
      </p:sp>
    </p:spTree>
    <p:extLst>
      <p:ext uri="{BB962C8B-B14F-4D97-AF65-F5344CB8AC3E}">
        <p14:creationId xmlns:p14="http://schemas.microsoft.com/office/powerpoint/2010/main" val="27398089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5C3A136-2F2B-4B51-BE8D-7D0046B7C1CD}" type="datetimeFigureOut">
              <a:rPr lang="en-US" smtClean="0"/>
              <a:t>9/12/2022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EED209-F716-454B-B18D-C43AC8448C33}" type="slidenum">
              <a:rPr lang="en-US" smtClean="0"/>
              <a:t>‹#›</a:t>
            </a:fld>
            <a:endParaRPr lang="en-US"/>
          </a:p>
        </p:txBody>
      </p:sp>
    </p:spTree>
    <p:extLst>
      <p:ext uri="{BB962C8B-B14F-4D97-AF65-F5344CB8AC3E}">
        <p14:creationId xmlns:p14="http://schemas.microsoft.com/office/powerpoint/2010/main" val="23438297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5C3A136-2F2B-4B51-BE8D-7D0046B7C1CD}" type="datetimeFigureOut">
              <a:rPr lang="en-US" smtClean="0"/>
              <a:t>9/12/2022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EED209-F716-454B-B18D-C43AC8448C33}" type="slidenum">
              <a:rPr lang="en-US" smtClean="0"/>
              <a:t>‹#›</a:t>
            </a:fld>
            <a:endParaRPr lang="en-US"/>
          </a:p>
        </p:txBody>
      </p:sp>
    </p:spTree>
    <p:extLst>
      <p:ext uri="{BB962C8B-B14F-4D97-AF65-F5344CB8AC3E}">
        <p14:creationId xmlns:p14="http://schemas.microsoft.com/office/powerpoint/2010/main" val="5990688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C3A136-2F2B-4B51-BE8D-7D0046B7C1CD}" type="datetimeFigureOut">
              <a:rPr lang="en-US" smtClean="0"/>
              <a:t>9/12/2022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EED209-F716-454B-B18D-C43AC8448C33}" type="slidenum">
              <a:rPr lang="en-US" smtClean="0"/>
              <a:t>‹#›</a:t>
            </a:fld>
            <a:endParaRPr lang="en-US"/>
          </a:p>
        </p:txBody>
      </p:sp>
    </p:spTree>
    <p:extLst>
      <p:ext uri="{BB962C8B-B14F-4D97-AF65-F5344CB8AC3E}">
        <p14:creationId xmlns:p14="http://schemas.microsoft.com/office/powerpoint/2010/main" val="10826343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5C3A136-2F2B-4B51-BE8D-7D0046B7C1CD}" type="datetimeFigureOut">
              <a:rPr lang="en-US" smtClean="0"/>
              <a:t>9/12/2022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EED209-F716-454B-B18D-C43AC8448C33}" type="slidenum">
              <a:rPr lang="en-US" smtClean="0"/>
              <a:t>‹#›</a:t>
            </a:fld>
            <a:endParaRPr lang="en-US"/>
          </a:p>
        </p:txBody>
      </p:sp>
    </p:spTree>
    <p:extLst>
      <p:ext uri="{BB962C8B-B14F-4D97-AF65-F5344CB8AC3E}">
        <p14:creationId xmlns:p14="http://schemas.microsoft.com/office/powerpoint/2010/main" val="6635186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5C3A136-2F2B-4B51-BE8D-7D0046B7C1CD}" type="datetimeFigureOut">
              <a:rPr lang="en-US" smtClean="0"/>
              <a:t>9/12/2022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EED209-F716-454B-B18D-C43AC8448C33}" type="slidenum">
              <a:rPr lang="en-US" smtClean="0"/>
              <a:t>‹#›</a:t>
            </a:fld>
            <a:endParaRPr lang="en-US"/>
          </a:p>
        </p:txBody>
      </p:sp>
    </p:spTree>
    <p:extLst>
      <p:ext uri="{BB962C8B-B14F-4D97-AF65-F5344CB8AC3E}">
        <p14:creationId xmlns:p14="http://schemas.microsoft.com/office/powerpoint/2010/main" val="29458391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C3A136-2F2B-4B51-BE8D-7D0046B7C1CD}" type="datetimeFigureOut">
              <a:rPr lang="en-US" smtClean="0"/>
              <a:t>9/12/2022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ED209-F716-454B-B18D-C43AC8448C33}" type="slidenum">
              <a:rPr lang="en-US" smtClean="0"/>
              <a:t>‹#›</a:t>
            </a:fld>
            <a:endParaRPr lang="en-US"/>
          </a:p>
        </p:txBody>
      </p:sp>
    </p:spTree>
    <p:extLst>
      <p:ext uri="{BB962C8B-B14F-4D97-AF65-F5344CB8AC3E}">
        <p14:creationId xmlns:p14="http://schemas.microsoft.com/office/powerpoint/2010/main" val="5178783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C3A136-2F2B-4B51-BE8D-7D0046B7C1CD}" type="datetimeFigureOut">
              <a:rPr lang="en-US" smtClean="0"/>
              <a:t>9/12/2022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ED209-F716-454B-B18D-C43AC8448C33}" type="slidenum">
              <a:rPr lang="en-US" smtClean="0"/>
              <a:t>‹#›</a:t>
            </a:fld>
            <a:endParaRPr lang="en-US"/>
          </a:p>
        </p:txBody>
      </p:sp>
    </p:spTree>
    <p:extLst>
      <p:ext uri="{BB962C8B-B14F-4D97-AF65-F5344CB8AC3E}">
        <p14:creationId xmlns:p14="http://schemas.microsoft.com/office/powerpoint/2010/main" val="1681955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9/13/2022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9/13/2022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8979407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345C60-7C80-45EE-B3A2-0064C65E1B8E}" type="datetimeFigureOut">
              <a:rPr lang="en-US" smtClean="0">
                <a:solidFill>
                  <a:prstClr val="black">
                    <a:tint val="75000"/>
                  </a:prstClr>
                </a:solidFill>
              </a:rPr>
              <a:pPr/>
              <a:t>9/12/2022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79852F-090F-43C2-AE77-690A039CB3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322080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C3A136-2F2B-4B51-BE8D-7D0046B7C1CD}" type="datetimeFigureOut">
              <a:rPr lang="en-US" smtClean="0"/>
              <a:t>9/12/2022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EED209-F716-454B-B18D-C43AC8448C33}" type="slidenum">
              <a:rPr lang="en-US" smtClean="0"/>
              <a:t>‹#›</a:t>
            </a:fld>
            <a:endParaRPr lang="en-US"/>
          </a:p>
        </p:txBody>
      </p:sp>
    </p:spTree>
    <p:extLst>
      <p:ext uri="{BB962C8B-B14F-4D97-AF65-F5344CB8AC3E}">
        <p14:creationId xmlns:p14="http://schemas.microsoft.com/office/powerpoint/2010/main" val="53341609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hyperlink" Target="http://www.google.com/url?sa=i&amp;rct=j&amp;q=clean%20water%20act&amp;source=images&amp;cd=&amp;docid=J6CK0CC44shuAM&amp;tbnid=ImRUbTuVUxMfjM:&amp;ved=0CAUQjRw&amp;url=http://potomacriverkeeper.org/CWA40Discussion&amp;ei=lk4BUt_kBeWXiQK3xoHAAQ&amp;psig=AFQjCNHcpJD722Gucz05TpOdcrMGWZjsZQ&amp;ust=1375903172190413"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lXrNWVhkmvybuM&amp;tbnid=sHqcUSwL1DzVHM:&amp;ved=0CAUQjRw&amp;url=http://www.adn.com/2013/02/05/2778637/fish-die-off-in-iceland.html&amp;ei=duBAUtr-JuO1iwKyl4G4DQ&amp;bvm=bv.52434380,d.cGE&amp;psig=AFQjCNF1G7yw3AFYiuj_EVk6hU7CRpznGA&amp;ust=1380069681494382"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1.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offVRUuGMYAPtM&amp;tbnid=DUbdLDdUehacKM:&amp;ved=0CAUQjRw&amp;url=http://www.ilankelman.org/traffic.html&amp;ei=pjX3Ufy4EvP7yAGsx4DoDA&amp;bvm=bv.49967636,d.aWc&amp;psig=AFQjCNGUb-V1RkGB1DgzTj0ZZhEV7iLeEA&amp;ust=1375241947630494"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37.xml"/><Relationship Id="rId4" Type="http://schemas.openxmlformats.org/officeDocument/2006/relationships/image" Target="../media/image51.jpeg"/></Relationships>
</file>

<file path=ppt/slides/_rels/slide37.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hyperlink" Target="http://www.epa.gov/cgi-bin/epalink?target=http://www.epa.gov/&amp;logname=epahome&amp;referrer=seal" TargetMode="Externa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5.wdp"/></Relationships>
</file>

<file path=ppt/slides/_rels/slide4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8.jpeg"/><Relationship Id="rId7" Type="http://schemas.openxmlformats.org/officeDocument/2006/relationships/image" Target="../media/image60.jpeg"/><Relationship Id="rId12" Type="http://schemas.openxmlformats.org/officeDocument/2006/relationships/image" Target="../media/image65.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upload.wikimedia.org/wikipedia/en/1/1c/Fnsblogo.jpg" TargetMode="External"/><Relationship Id="rId11" Type="http://schemas.openxmlformats.org/officeDocument/2006/relationships/image" Target="../media/image64.jpeg"/><Relationship Id="rId5" Type="http://schemas.openxmlformats.org/officeDocument/2006/relationships/image" Target="../media/image59.png"/><Relationship Id="rId10" Type="http://schemas.openxmlformats.org/officeDocument/2006/relationships/image" Target="../media/image63.png"/><Relationship Id="rId4" Type="http://schemas.openxmlformats.org/officeDocument/2006/relationships/hyperlink" Target="http://www.ci.fairbanks.ak.us/index.php" TargetMode="External"/><Relationship Id="rId9" Type="http://schemas.openxmlformats.org/officeDocument/2006/relationships/image" Target="../media/image62.jpeg"/></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pFmR_eypi8ZTyM&amp;tbnid=GWfGu4FYkPXPcM:&amp;ved=0CAUQjRw&amp;url=http://under30ceo.com/have-a-business-question-enter-to-win-300-to-the-apple-store/&amp;ei=zcVuUqLTKeWtigKO-oHQDA&amp;bvm=bv.55123115,d.cGE&amp;psig=AFQjCNHy5HxOuEXiAe2FiElI1al32BmpjQ&amp;ust=1383077694415665"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Backup3\pictures\Bethal AK\08-25-09 44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85" r="1374" b="2175"/>
          <a:stretch/>
        </p:blipFill>
        <p:spPr bwMode="auto">
          <a:xfrm>
            <a:off x="-228600" y="0"/>
            <a:ext cx="93472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599" y="3124200"/>
            <a:ext cx="7022372" cy="830997"/>
          </a:xfrm>
          <a:prstGeom prst="rect">
            <a:avLst/>
          </a:prstGeom>
          <a:noFill/>
        </p:spPr>
        <p:txBody>
          <a:bodyPr wrap="none" rtlCol="0">
            <a:spAutoFit/>
          </a:bodyPr>
          <a:lstStyle/>
          <a:p>
            <a:r>
              <a:rPr lang="en-US" sz="4800" dirty="0">
                <a:effectLst>
                  <a:outerShdw blurRad="38100" dist="38100" dir="2700000" algn="tl">
                    <a:srgbClr val="000000">
                      <a:alpha val="43137"/>
                    </a:srgbClr>
                  </a:outerShdw>
                </a:effectLst>
              </a:rPr>
              <a:t>3. Regulations &amp; Permitting</a:t>
            </a:r>
          </a:p>
        </p:txBody>
      </p:sp>
      <p:pic>
        <p:nvPicPr>
          <p:cNvPr id="5" name="Picture 4" descr="AK-CESCL-logo-for-certs-cards"/>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665" r="156" b="-2879"/>
          <a:stretch>
            <a:fillRect/>
          </a:stretch>
        </p:blipFill>
        <p:spPr bwMode="auto">
          <a:xfrm>
            <a:off x="109484" y="152401"/>
            <a:ext cx="5300716" cy="12638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4" name="TextBox 3"/>
          <p:cNvSpPr txBox="1"/>
          <p:nvPr/>
        </p:nvSpPr>
        <p:spPr>
          <a:xfrm>
            <a:off x="4757236" y="4419600"/>
            <a:ext cx="4234364" cy="2308324"/>
          </a:xfrm>
          <a:prstGeom prst="rect">
            <a:avLst/>
          </a:prstGeom>
          <a:noFill/>
        </p:spPr>
        <p:txBody>
          <a:bodyPr wrap="none" rtlCol="0">
            <a:spAutoFit/>
          </a:bodyPr>
          <a:lstStyle/>
          <a:p>
            <a:pPr marL="457200" indent="-457200">
              <a:buFont typeface="Arial" panose="020B0604020202020204" pitchFamily="34" charset="0"/>
              <a:buChar char="•"/>
            </a:pPr>
            <a:r>
              <a:rPr lang="en-US" sz="3600" dirty="0">
                <a:effectLst>
                  <a:outerShdw blurRad="38100" dist="38100" dir="2700000" algn="tl">
                    <a:srgbClr val="000000">
                      <a:alpha val="43137"/>
                    </a:srgbClr>
                  </a:outerShdw>
                </a:effectLst>
              </a:rPr>
              <a:t>EPA – NPDES</a:t>
            </a:r>
          </a:p>
          <a:p>
            <a:pPr marL="457200" indent="-457200">
              <a:buFont typeface="Arial" panose="020B0604020202020204" pitchFamily="34" charset="0"/>
              <a:buChar char="•"/>
            </a:pPr>
            <a:r>
              <a:rPr lang="en-US" sz="3600" dirty="0">
                <a:effectLst>
                  <a:outerShdw blurRad="38100" dist="38100" dir="2700000" algn="tl">
                    <a:srgbClr val="000000">
                      <a:alpha val="43137"/>
                    </a:srgbClr>
                  </a:outerShdw>
                </a:effectLst>
              </a:rPr>
              <a:t>DEC – APDES</a:t>
            </a:r>
          </a:p>
          <a:p>
            <a:pPr marL="457200" indent="-457200">
              <a:buFont typeface="Arial" panose="020B0604020202020204" pitchFamily="34" charset="0"/>
              <a:buChar char="•"/>
            </a:pPr>
            <a:r>
              <a:rPr lang="en-US" sz="3600" dirty="0">
                <a:effectLst>
                  <a:outerShdw blurRad="38100" dist="38100" dir="2700000" algn="tl">
                    <a:srgbClr val="000000">
                      <a:alpha val="43137"/>
                    </a:srgbClr>
                  </a:outerShdw>
                </a:effectLst>
              </a:rPr>
              <a:t>Local requirements</a:t>
            </a:r>
          </a:p>
          <a:p>
            <a:pPr marL="457200" indent="-457200">
              <a:buFont typeface="Arial" panose="020B0604020202020204" pitchFamily="34" charset="0"/>
              <a:buChar char="•"/>
            </a:pPr>
            <a:r>
              <a:rPr lang="en-US" sz="3600" dirty="0">
                <a:effectLst>
                  <a:outerShdw blurRad="38100" dist="38100" dir="2700000" algn="tl">
                    <a:srgbClr val="000000">
                      <a:alpha val="43137"/>
                    </a:srgbClr>
                  </a:outerShdw>
                </a:effectLst>
              </a:rPr>
              <a:t>What's new?</a:t>
            </a:r>
          </a:p>
        </p:txBody>
      </p:sp>
      <p:sp>
        <p:nvSpPr>
          <p:cNvPr id="6" name="TextBox 2"/>
          <p:cNvSpPr txBox="1"/>
          <p:nvPr/>
        </p:nvSpPr>
        <p:spPr>
          <a:xfrm>
            <a:off x="76200" y="6504801"/>
            <a:ext cx="142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September 2022</a:t>
            </a:r>
          </a:p>
        </p:txBody>
      </p:sp>
    </p:spTree>
    <p:extLst>
      <p:ext uri="{BB962C8B-B14F-4D97-AF65-F5344CB8AC3E}">
        <p14:creationId xmlns:p14="http://schemas.microsoft.com/office/powerpoint/2010/main" val="9659552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extBox 1"/>
          <p:cNvSpPr txBox="1"/>
          <p:nvPr/>
        </p:nvSpPr>
        <p:spPr>
          <a:xfrm>
            <a:off x="1451979" y="152400"/>
            <a:ext cx="6240042" cy="923330"/>
          </a:xfrm>
          <a:prstGeom prst="rect">
            <a:avLst/>
          </a:prstGeom>
          <a:noFill/>
        </p:spPr>
        <p:txBody>
          <a:bodyPr wrap="none" rtlCol="0">
            <a:spAutoFit/>
          </a:bodyPr>
          <a:lstStyle/>
          <a:p>
            <a:r>
              <a:rPr lang="en-US" sz="5400" dirty="0"/>
              <a:t>Routine Maintenance</a:t>
            </a:r>
          </a:p>
        </p:txBody>
      </p:sp>
      <p:sp>
        <p:nvSpPr>
          <p:cNvPr id="3" name="TextBox 2"/>
          <p:cNvSpPr txBox="1"/>
          <p:nvPr/>
        </p:nvSpPr>
        <p:spPr>
          <a:xfrm>
            <a:off x="6333219" y="6340465"/>
            <a:ext cx="2717603" cy="400110"/>
          </a:xfrm>
          <a:prstGeom prst="rect">
            <a:avLst/>
          </a:prstGeom>
          <a:noFill/>
          <a:ln>
            <a:solidFill>
              <a:schemeClr val="tx1"/>
            </a:solidFill>
          </a:ln>
        </p:spPr>
        <p:txBody>
          <a:bodyPr wrap="none" rtlCol="0">
            <a:spAutoFit/>
          </a:bodyPr>
          <a:lstStyle/>
          <a:p>
            <a:r>
              <a:rPr lang="en-US" sz="2000" dirty="0"/>
              <a:t>2021 Fact Sheet Page 16</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481139"/>
            <a:ext cx="9143999" cy="3700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6185449"/>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2021 Construction General Permit (CGP) Introduction</a:t>
            </a:r>
          </a:p>
        </p:txBody>
      </p:sp>
      <p:sp>
        <p:nvSpPr>
          <p:cNvPr id="3" name="Content Placeholder 2"/>
          <p:cNvSpPr>
            <a:spLocks noGrp="1"/>
          </p:cNvSpPr>
          <p:nvPr>
            <p:ph idx="1"/>
          </p:nvPr>
        </p:nvSpPr>
        <p:spPr/>
        <p:txBody>
          <a:bodyPr/>
          <a:lstStyle/>
          <a:p>
            <a:pPr marL="0" indent="0">
              <a:buNone/>
            </a:pPr>
            <a:r>
              <a:rPr lang="en-US" i="1" dirty="0"/>
              <a:t>Goals of this section</a:t>
            </a:r>
            <a:r>
              <a:rPr lang="en-US" dirty="0"/>
              <a:t>:</a:t>
            </a:r>
          </a:p>
          <a:p>
            <a:r>
              <a:rPr lang="en-US" dirty="0"/>
              <a:t>Know and understand the sections of the </a:t>
            </a:r>
            <a:r>
              <a:rPr lang="en-US" dirty="0" err="1"/>
              <a:t>CGP</a:t>
            </a:r>
            <a:r>
              <a:rPr lang="en-US" dirty="0"/>
              <a:t>;</a:t>
            </a:r>
          </a:p>
          <a:p>
            <a:r>
              <a:rPr lang="en-US" dirty="0"/>
              <a:t>Find answers in the </a:t>
            </a:r>
            <a:r>
              <a:rPr lang="en-US" dirty="0" err="1"/>
              <a:t>CGP</a:t>
            </a:r>
            <a:r>
              <a:rPr lang="en-US" dirty="0"/>
              <a:t>; and</a:t>
            </a:r>
          </a:p>
          <a:p>
            <a:r>
              <a:rPr lang="en-US" dirty="0"/>
              <a:t>Know what makes a good SWPPP.</a:t>
            </a:r>
          </a:p>
          <a:p>
            <a:pPr marL="0" indent="0">
              <a:buNone/>
            </a:pPr>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9615" t="16159" r="9615" b="17174"/>
          <a:stretch/>
        </p:blipFill>
        <p:spPr>
          <a:xfrm>
            <a:off x="4876800" y="4114800"/>
            <a:ext cx="4103075" cy="2540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4343400"/>
            <a:ext cx="3162300" cy="1905000"/>
          </a:xfrm>
          <a:prstGeom prst="rect">
            <a:avLst/>
          </a:prstGeom>
        </p:spPr>
      </p:pic>
    </p:spTree>
    <p:extLst>
      <p:ext uri="{BB962C8B-B14F-4D97-AF65-F5344CB8AC3E}">
        <p14:creationId xmlns:p14="http://schemas.microsoft.com/office/powerpoint/2010/main" val="36807219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9817"/>
            <a:ext cx="8534400" cy="1143000"/>
          </a:xfrm>
        </p:spPr>
        <p:txBody>
          <a:bodyPr>
            <a:normAutofit fontScale="90000"/>
          </a:bodyPr>
          <a:lstStyle/>
          <a:p>
            <a:r>
              <a:rPr lang="en-US" dirty="0"/>
              <a:t>2021 Construction General Permit (CGP)</a:t>
            </a:r>
          </a:p>
        </p:txBody>
      </p:sp>
      <p:sp>
        <p:nvSpPr>
          <p:cNvPr id="3" name="Content Placeholder 2"/>
          <p:cNvSpPr>
            <a:spLocks noGrp="1"/>
          </p:cNvSpPr>
          <p:nvPr>
            <p:ph idx="1"/>
          </p:nvPr>
        </p:nvSpPr>
        <p:spPr>
          <a:xfrm>
            <a:off x="6629399" y="1066800"/>
            <a:ext cx="1981200" cy="420644"/>
          </a:xfrm>
        </p:spPr>
        <p:txBody>
          <a:bodyPr>
            <a:normAutofit/>
          </a:bodyPr>
          <a:lstStyle/>
          <a:p>
            <a:pPr marL="0" indent="0">
              <a:buNone/>
            </a:pPr>
            <a:r>
              <a:rPr lang="en-US" sz="2100" dirty="0"/>
              <a:t>Table 1: (page 6)</a:t>
            </a:r>
          </a:p>
        </p:txBody>
      </p:sp>
      <p:pic>
        <p:nvPicPr>
          <p:cNvPr id="10" name="Picture 9">
            <a:extLst>
              <a:ext uri="{FF2B5EF4-FFF2-40B4-BE49-F238E27FC236}">
                <a16:creationId xmlns:a16="http://schemas.microsoft.com/office/drawing/2014/main" id="{32F8BF79-F4C5-4AF6-A907-6ECA913E1E49}"/>
              </a:ext>
            </a:extLst>
          </p:cNvPr>
          <p:cNvPicPr>
            <a:picLocks noChangeAspect="1"/>
          </p:cNvPicPr>
          <p:nvPr/>
        </p:nvPicPr>
        <p:blipFill rotWithShape="1">
          <a:blip r:embed="rId3"/>
          <a:srcRect l="4297" t="16832" r="79798" b="13172"/>
          <a:stretch/>
        </p:blipFill>
        <p:spPr>
          <a:xfrm>
            <a:off x="152400" y="1066800"/>
            <a:ext cx="6019800" cy="5655481"/>
          </a:xfrm>
          <a:prstGeom prst="rect">
            <a:avLst/>
          </a:prstGeom>
        </p:spPr>
      </p:pic>
      <p:sp>
        <p:nvSpPr>
          <p:cNvPr id="11" name="TextBox 10">
            <a:extLst>
              <a:ext uri="{FF2B5EF4-FFF2-40B4-BE49-F238E27FC236}">
                <a16:creationId xmlns:a16="http://schemas.microsoft.com/office/drawing/2014/main" id="{B5186396-3C24-44DF-A048-781488F9F6DA}"/>
              </a:ext>
            </a:extLst>
          </p:cNvPr>
          <p:cNvSpPr txBox="1"/>
          <p:nvPr/>
        </p:nvSpPr>
        <p:spPr>
          <a:xfrm>
            <a:off x="6379232" y="1752600"/>
            <a:ext cx="2489785"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Schedule 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Submissions</a:t>
            </a:r>
          </a:p>
        </p:txBody>
      </p:sp>
      <p:sp>
        <p:nvSpPr>
          <p:cNvPr id="12" name="TextBox 11">
            <a:extLst>
              <a:ext uri="{FF2B5EF4-FFF2-40B4-BE49-F238E27FC236}">
                <a16:creationId xmlns:a16="http://schemas.microsoft.com/office/drawing/2014/main" id="{E3938D3F-B038-40D4-B700-8185F2840B97}"/>
              </a:ext>
            </a:extLst>
          </p:cNvPr>
          <p:cNvSpPr txBox="1"/>
          <p:nvPr/>
        </p:nvSpPr>
        <p:spPr>
          <a:xfrm>
            <a:off x="6379232" y="3067288"/>
            <a:ext cx="2590389"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sng" strike="noStrike" kern="1200" cap="none" spc="0" normalizeH="0" baseline="0" noProof="0" dirty="0">
                <a:ln>
                  <a:noFill/>
                </a:ln>
                <a:solidFill>
                  <a:prstClr val="white"/>
                </a:solidFill>
                <a:effectLst/>
                <a:uLnTx/>
                <a:uFillTx/>
                <a:latin typeface="Calibri"/>
                <a:ea typeface="+mn-ea"/>
                <a:cs typeface="+mn-cs"/>
              </a:rPr>
              <a:t>Prior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Construction</a:t>
            </a:r>
          </a:p>
        </p:txBody>
      </p:sp>
      <p:pic>
        <p:nvPicPr>
          <p:cNvPr id="1026" name="Picture 2" descr="The Southern Review : Submissions">
            <a:extLst>
              <a:ext uri="{FF2B5EF4-FFF2-40B4-BE49-F238E27FC236}">
                <a16:creationId xmlns:a16="http://schemas.microsoft.com/office/drawing/2014/main" id="{DBE05B77-F9AF-4068-BD32-458F66375A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2863" y="4532773"/>
            <a:ext cx="2143125" cy="2143125"/>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36657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9817"/>
            <a:ext cx="8534400" cy="1143000"/>
          </a:xfrm>
        </p:spPr>
        <p:txBody>
          <a:bodyPr>
            <a:normAutofit fontScale="90000"/>
          </a:bodyPr>
          <a:lstStyle/>
          <a:p>
            <a:r>
              <a:rPr lang="en-US" dirty="0"/>
              <a:t>2021 Construction General Permit (CGP)</a:t>
            </a:r>
          </a:p>
        </p:txBody>
      </p:sp>
      <p:sp>
        <p:nvSpPr>
          <p:cNvPr id="3" name="Content Placeholder 2"/>
          <p:cNvSpPr>
            <a:spLocks noGrp="1"/>
          </p:cNvSpPr>
          <p:nvPr>
            <p:ph idx="1"/>
          </p:nvPr>
        </p:nvSpPr>
        <p:spPr>
          <a:xfrm>
            <a:off x="6629399" y="1066800"/>
            <a:ext cx="1981200" cy="420644"/>
          </a:xfrm>
        </p:spPr>
        <p:txBody>
          <a:bodyPr>
            <a:normAutofit/>
          </a:bodyPr>
          <a:lstStyle/>
          <a:p>
            <a:pPr marL="0" indent="0">
              <a:buNone/>
            </a:pPr>
            <a:r>
              <a:rPr lang="en-US" sz="2100" dirty="0"/>
              <a:t>Table 1: (page 7)</a:t>
            </a:r>
          </a:p>
        </p:txBody>
      </p:sp>
      <p:sp>
        <p:nvSpPr>
          <p:cNvPr id="11" name="TextBox 10">
            <a:extLst>
              <a:ext uri="{FF2B5EF4-FFF2-40B4-BE49-F238E27FC236}">
                <a16:creationId xmlns:a16="http://schemas.microsoft.com/office/drawing/2014/main" id="{B5186396-3C24-44DF-A048-781488F9F6DA}"/>
              </a:ext>
            </a:extLst>
          </p:cNvPr>
          <p:cNvSpPr txBox="1"/>
          <p:nvPr/>
        </p:nvSpPr>
        <p:spPr>
          <a:xfrm>
            <a:off x="6379232" y="1752600"/>
            <a:ext cx="2489785"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Schedule 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Submissions</a:t>
            </a:r>
          </a:p>
        </p:txBody>
      </p:sp>
      <p:sp>
        <p:nvSpPr>
          <p:cNvPr id="12" name="TextBox 11">
            <a:extLst>
              <a:ext uri="{FF2B5EF4-FFF2-40B4-BE49-F238E27FC236}">
                <a16:creationId xmlns:a16="http://schemas.microsoft.com/office/drawing/2014/main" id="{E3938D3F-B038-40D4-B700-8185F2840B97}"/>
              </a:ext>
            </a:extLst>
          </p:cNvPr>
          <p:cNvSpPr txBox="1"/>
          <p:nvPr/>
        </p:nvSpPr>
        <p:spPr>
          <a:xfrm>
            <a:off x="6379232" y="3067288"/>
            <a:ext cx="2590389"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sng" strike="noStrike" kern="1200" cap="none" spc="0" normalizeH="0" baseline="0" noProof="0" dirty="0">
                <a:ln>
                  <a:noFill/>
                </a:ln>
                <a:solidFill>
                  <a:prstClr val="white"/>
                </a:solidFill>
                <a:effectLst/>
                <a:uLnTx/>
                <a:uFillTx/>
                <a:latin typeface="Calibri"/>
                <a:ea typeface="+mn-ea"/>
                <a:cs typeface="+mn-cs"/>
              </a:rPr>
              <a:t>During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Construction</a:t>
            </a:r>
          </a:p>
        </p:txBody>
      </p:sp>
      <p:pic>
        <p:nvPicPr>
          <p:cNvPr id="4" name="Picture 3">
            <a:extLst>
              <a:ext uri="{FF2B5EF4-FFF2-40B4-BE49-F238E27FC236}">
                <a16:creationId xmlns:a16="http://schemas.microsoft.com/office/drawing/2014/main" id="{46D0DA0A-6FEF-4866-BA59-67AD9F7AEE51}"/>
              </a:ext>
            </a:extLst>
          </p:cNvPr>
          <p:cNvPicPr>
            <a:picLocks noChangeAspect="1"/>
          </p:cNvPicPr>
          <p:nvPr/>
        </p:nvPicPr>
        <p:blipFill rotWithShape="1">
          <a:blip r:embed="rId3"/>
          <a:srcRect l="4348" t="20465" r="79683" b="10964"/>
          <a:stretch/>
        </p:blipFill>
        <p:spPr>
          <a:xfrm>
            <a:off x="174379" y="1113183"/>
            <a:ext cx="6068322" cy="5562715"/>
          </a:xfrm>
          <a:prstGeom prst="rect">
            <a:avLst/>
          </a:prstGeom>
        </p:spPr>
      </p:pic>
      <p:pic>
        <p:nvPicPr>
          <p:cNvPr id="2050" name="Picture 2" descr="The 3 Most Common Types of Dozers | News | Blue Diamond Machinery">
            <a:extLst>
              <a:ext uri="{FF2B5EF4-FFF2-40B4-BE49-F238E27FC236}">
                <a16:creationId xmlns:a16="http://schemas.microsoft.com/office/drawing/2014/main" id="{60AAA833-A46D-4531-8E97-CE9D545F1E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7477" y="4818523"/>
            <a:ext cx="2466975" cy="1857375"/>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44329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7B135A41-E3F5-4913-B4A4-3AECF57E8476}"/>
              </a:ext>
            </a:extLst>
          </p:cNvPr>
          <p:cNvSpPr txBox="1">
            <a:spLocks/>
          </p:cNvSpPr>
          <p:nvPr/>
        </p:nvSpPr>
        <p:spPr>
          <a:xfrm>
            <a:off x="6019800" y="1053497"/>
            <a:ext cx="1981200" cy="470503"/>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100" b="0" i="0" u="none" strike="noStrike" kern="1200" cap="none" spc="0" normalizeH="0" baseline="0" noProof="0" dirty="0">
                <a:ln>
                  <a:noFill/>
                </a:ln>
                <a:solidFill>
                  <a:prstClr val="white"/>
                </a:solidFill>
                <a:effectLst/>
                <a:uLnTx/>
                <a:uFillTx/>
                <a:latin typeface="Calibri"/>
                <a:ea typeface="+mn-ea"/>
                <a:cs typeface="+mn-cs"/>
              </a:rPr>
              <a:t>Table 2: (page 8)</a:t>
            </a:r>
          </a:p>
        </p:txBody>
      </p:sp>
      <p:sp>
        <p:nvSpPr>
          <p:cNvPr id="6" name="Title 1">
            <a:extLst>
              <a:ext uri="{FF2B5EF4-FFF2-40B4-BE49-F238E27FC236}">
                <a16:creationId xmlns:a16="http://schemas.microsoft.com/office/drawing/2014/main" id="{7CAE578B-4317-4E33-9F45-1EAC3FECBF73}"/>
              </a:ext>
            </a:extLst>
          </p:cNvPr>
          <p:cNvSpPr>
            <a:spLocks noGrp="1"/>
          </p:cNvSpPr>
          <p:nvPr>
            <p:ph type="title"/>
          </p:nvPr>
        </p:nvSpPr>
        <p:spPr>
          <a:xfrm>
            <a:off x="304800" y="0"/>
            <a:ext cx="8534400" cy="944562"/>
          </a:xfrm>
        </p:spPr>
        <p:txBody>
          <a:bodyPr>
            <a:normAutofit fontScale="90000"/>
          </a:bodyPr>
          <a:lstStyle/>
          <a:p>
            <a:r>
              <a:rPr lang="en-US" dirty="0"/>
              <a:t>2021 Construction General Permit (CGP)</a:t>
            </a:r>
          </a:p>
        </p:txBody>
      </p:sp>
      <p:pic>
        <p:nvPicPr>
          <p:cNvPr id="7" name="Picture 6">
            <a:extLst>
              <a:ext uri="{FF2B5EF4-FFF2-40B4-BE49-F238E27FC236}">
                <a16:creationId xmlns:a16="http://schemas.microsoft.com/office/drawing/2014/main" id="{98CE0DBC-5D9B-42F6-91D8-ECC97F7BCA26}"/>
              </a:ext>
            </a:extLst>
          </p:cNvPr>
          <p:cNvPicPr>
            <a:picLocks noChangeAspect="1"/>
          </p:cNvPicPr>
          <p:nvPr/>
        </p:nvPicPr>
        <p:blipFill rotWithShape="1">
          <a:blip r:embed="rId3"/>
          <a:srcRect l="6307" t="30742" r="82313" b="9431"/>
          <a:stretch/>
        </p:blipFill>
        <p:spPr>
          <a:xfrm>
            <a:off x="152400" y="1113692"/>
            <a:ext cx="4953000" cy="5559174"/>
          </a:xfrm>
          <a:prstGeom prst="rect">
            <a:avLst/>
          </a:prstGeom>
        </p:spPr>
      </p:pic>
      <p:sp>
        <p:nvSpPr>
          <p:cNvPr id="8" name="TextBox 7">
            <a:extLst>
              <a:ext uri="{FF2B5EF4-FFF2-40B4-BE49-F238E27FC236}">
                <a16:creationId xmlns:a16="http://schemas.microsoft.com/office/drawing/2014/main" id="{C707584C-2D87-48F0-BDC3-C4C852673719}"/>
              </a:ext>
            </a:extLst>
          </p:cNvPr>
          <p:cNvSpPr txBox="1"/>
          <p:nvPr/>
        </p:nvSpPr>
        <p:spPr>
          <a:xfrm>
            <a:off x="5614844" y="2002070"/>
            <a:ext cx="3095912" cy="175432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Required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On-Site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Documentation</a:t>
            </a:r>
          </a:p>
        </p:txBody>
      </p:sp>
      <p:pic>
        <p:nvPicPr>
          <p:cNvPr id="3076" name="Picture 4" descr="API Office Trailers, Modular Buildings, Cabin Trailers, Storage, California">
            <a:extLst>
              <a:ext uri="{FF2B5EF4-FFF2-40B4-BE49-F238E27FC236}">
                <a16:creationId xmlns:a16="http://schemas.microsoft.com/office/drawing/2014/main" id="{25142541-422C-4CC8-AF0B-C5EA78B1553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919" t="24559" r="22500"/>
          <a:stretch/>
        </p:blipFill>
        <p:spPr bwMode="auto">
          <a:xfrm>
            <a:off x="5334000" y="4234467"/>
            <a:ext cx="3657600" cy="2438399"/>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57328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083" y="166208"/>
            <a:ext cx="8501834" cy="868362"/>
          </a:xfrm>
        </p:spPr>
        <p:txBody>
          <a:bodyPr>
            <a:normAutofit fontScale="90000"/>
          </a:bodyPr>
          <a:lstStyle/>
          <a:p>
            <a:r>
              <a:rPr lang="en-US" dirty="0"/>
              <a:t>2021 Construction General Permit (CGP)</a:t>
            </a:r>
          </a:p>
        </p:txBody>
      </p:sp>
      <p:sp>
        <p:nvSpPr>
          <p:cNvPr id="3" name="Content Placeholder 2"/>
          <p:cNvSpPr>
            <a:spLocks noGrp="1"/>
          </p:cNvSpPr>
          <p:nvPr>
            <p:ph idx="1"/>
          </p:nvPr>
        </p:nvSpPr>
        <p:spPr>
          <a:xfrm>
            <a:off x="209714" y="1118913"/>
            <a:ext cx="8759742" cy="3394472"/>
          </a:xfrm>
        </p:spPr>
        <p:txBody>
          <a:bodyPr>
            <a:normAutofit fontScale="92500" lnSpcReduction="20000"/>
          </a:bodyPr>
          <a:lstStyle/>
          <a:p>
            <a:r>
              <a:rPr lang="en-US" dirty="0"/>
              <a:t>Section 1.0 Coverage Under the Permit (page 9)</a:t>
            </a:r>
          </a:p>
          <a:p>
            <a:pPr lvl="1"/>
            <a:r>
              <a:rPr lang="en-US" dirty="0"/>
              <a:t>Introduction and goal of the permit</a:t>
            </a:r>
          </a:p>
          <a:p>
            <a:pPr lvl="1"/>
            <a:r>
              <a:rPr lang="en-US" dirty="0"/>
              <a:t>Persons Responsible for Obtaining Authorization under the Permit</a:t>
            </a:r>
          </a:p>
          <a:p>
            <a:pPr lvl="1"/>
            <a:r>
              <a:rPr lang="en-US" dirty="0"/>
              <a:t>Permit Area</a:t>
            </a:r>
          </a:p>
          <a:p>
            <a:pPr lvl="1"/>
            <a:r>
              <a:rPr lang="en-US" dirty="0"/>
              <a:t>Eligibility Requirements</a:t>
            </a:r>
          </a:p>
          <a:p>
            <a:pPr lvl="1"/>
            <a:r>
              <a:rPr lang="en-US" dirty="0"/>
              <a:t>Authorized Storm Water Discharges</a:t>
            </a:r>
          </a:p>
          <a:p>
            <a:pPr lvl="1"/>
            <a:r>
              <a:rPr lang="en-US" dirty="0"/>
              <a:t>Authorized Non-Storm Water Discharges</a:t>
            </a:r>
          </a:p>
          <a:p>
            <a:pPr lvl="1"/>
            <a:endParaRPr lang="en-US" dirty="0"/>
          </a:p>
          <a:p>
            <a:pPr marL="457200" lvl="1" indent="0">
              <a:buNone/>
            </a:pPr>
            <a:endParaRPr lang="en-US" dirty="0"/>
          </a:p>
        </p:txBody>
      </p:sp>
      <p:pic>
        <p:nvPicPr>
          <p:cNvPr id="6" name="Picture 5">
            <a:extLst>
              <a:ext uri="{FF2B5EF4-FFF2-40B4-BE49-F238E27FC236}">
                <a16:creationId xmlns:a16="http://schemas.microsoft.com/office/drawing/2014/main" id="{4B1947DF-2A93-4D49-BAFC-490D5494C49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444" b="61111"/>
          <a:stretch/>
        </p:blipFill>
        <p:spPr>
          <a:xfrm>
            <a:off x="0" y="4495800"/>
            <a:ext cx="9144000" cy="2362200"/>
          </a:xfrm>
          <a:prstGeom prst="rect">
            <a:avLst/>
          </a:prstGeom>
          <a:effectLst>
            <a:innerShdw blurRad="114300">
              <a:prstClr val="black"/>
            </a:innerShdw>
          </a:effectLst>
        </p:spPr>
      </p:pic>
    </p:spTree>
    <p:extLst>
      <p:ext uri="{BB962C8B-B14F-4D97-AF65-F5344CB8AC3E}">
        <p14:creationId xmlns:p14="http://schemas.microsoft.com/office/powerpoint/2010/main" val="13258355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79311"/>
            <a:ext cx="8610600" cy="1017346"/>
          </a:xfrm>
        </p:spPr>
        <p:txBody>
          <a:bodyPr>
            <a:normAutofit fontScale="90000"/>
          </a:bodyPr>
          <a:lstStyle/>
          <a:p>
            <a:r>
              <a:rPr lang="en-US" dirty="0"/>
              <a:t>2021 Construction General Permit (CGP)</a:t>
            </a:r>
          </a:p>
        </p:txBody>
      </p:sp>
      <p:sp>
        <p:nvSpPr>
          <p:cNvPr id="3" name="Content Placeholder 2"/>
          <p:cNvSpPr>
            <a:spLocks noGrp="1"/>
          </p:cNvSpPr>
          <p:nvPr>
            <p:ph idx="1"/>
          </p:nvPr>
        </p:nvSpPr>
        <p:spPr>
          <a:xfrm>
            <a:off x="0" y="1295400"/>
            <a:ext cx="6934200" cy="4525963"/>
          </a:xfrm>
        </p:spPr>
        <p:txBody>
          <a:bodyPr>
            <a:normAutofit lnSpcReduction="10000"/>
          </a:bodyPr>
          <a:lstStyle/>
          <a:p>
            <a:r>
              <a:rPr lang="en-US" dirty="0"/>
              <a:t>Section 2 Authorization Under the General Permit (page 13)</a:t>
            </a:r>
          </a:p>
          <a:p>
            <a:pPr lvl="1"/>
            <a:r>
              <a:rPr lang="en-US" sz="1800" dirty="0"/>
              <a:t>Submittal Requirements Prior to Construction</a:t>
            </a:r>
          </a:p>
          <a:p>
            <a:pPr lvl="1"/>
            <a:r>
              <a:rPr lang="en-US" sz="1800" dirty="0"/>
              <a:t>Permanent Storm Water Management  Controls (Outside MS4)</a:t>
            </a:r>
          </a:p>
          <a:p>
            <a:pPr lvl="1"/>
            <a:r>
              <a:rPr lang="en-US" sz="1800" dirty="0"/>
              <a:t>Permanent Storm Water Management  Controls (Inside MS4)</a:t>
            </a:r>
          </a:p>
          <a:p>
            <a:pPr lvl="1"/>
            <a:r>
              <a:rPr lang="en-US" sz="1800" dirty="0"/>
              <a:t>SWPPP Submittal</a:t>
            </a:r>
          </a:p>
          <a:p>
            <a:pPr lvl="1"/>
            <a:r>
              <a:rPr lang="en-US" sz="1800" dirty="0"/>
              <a:t>How to obtain authorization</a:t>
            </a:r>
          </a:p>
          <a:p>
            <a:pPr lvl="1"/>
            <a:r>
              <a:rPr lang="en-US" sz="1800" dirty="0"/>
              <a:t>How to submit an Notice of Intent (NOI)</a:t>
            </a:r>
          </a:p>
          <a:p>
            <a:pPr lvl="1"/>
            <a:r>
              <a:rPr lang="en-US" sz="1800" dirty="0"/>
              <a:t>Submission Deadline</a:t>
            </a:r>
          </a:p>
          <a:p>
            <a:pPr lvl="1"/>
            <a:r>
              <a:rPr lang="en-US" sz="1800" dirty="0"/>
              <a:t>Date of Authorization to Discharge</a:t>
            </a:r>
          </a:p>
          <a:p>
            <a:pPr lvl="1"/>
            <a:r>
              <a:rPr lang="en-US" sz="1800" dirty="0"/>
              <a:t>Continuation of Expired General Permit</a:t>
            </a:r>
          </a:p>
          <a:p>
            <a:pPr lvl="1"/>
            <a:r>
              <a:rPr lang="en-US" sz="1800" dirty="0"/>
              <a:t>Submittal of a Modification to Original NOI</a:t>
            </a:r>
          </a:p>
          <a:p>
            <a:pPr lvl="1"/>
            <a:r>
              <a:rPr lang="en-US" sz="1800" dirty="0"/>
              <a:t>Alternative Permits</a:t>
            </a:r>
          </a:p>
          <a:p>
            <a:pPr lvl="1"/>
            <a:endParaRPr lang="en-US" dirty="0"/>
          </a:p>
        </p:txBody>
      </p:sp>
      <p:pic>
        <p:nvPicPr>
          <p:cNvPr id="9" name="Picture 8">
            <a:extLst>
              <a:ext uri="{FF2B5EF4-FFF2-40B4-BE49-F238E27FC236}">
                <a16:creationId xmlns:a16="http://schemas.microsoft.com/office/drawing/2014/main" id="{E021EE33-F916-408C-8099-2A836103C27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015" t="20979" r="23076"/>
          <a:stretch/>
        </p:blipFill>
        <p:spPr>
          <a:xfrm rot="5400000">
            <a:off x="6096471" y="3809529"/>
            <a:ext cx="3275657" cy="2514601"/>
          </a:xfrm>
          <a:prstGeom prst="rect">
            <a:avLst/>
          </a:prstGeom>
          <a:effectLst>
            <a:innerShdw blurRad="114300">
              <a:prstClr val="black"/>
            </a:innerShdw>
          </a:effectLst>
        </p:spPr>
      </p:pic>
    </p:spTree>
    <p:extLst>
      <p:ext uri="{BB962C8B-B14F-4D97-AF65-F5344CB8AC3E}">
        <p14:creationId xmlns:p14="http://schemas.microsoft.com/office/powerpoint/2010/main" val="35745229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143000"/>
          </a:xfrm>
        </p:spPr>
        <p:txBody>
          <a:bodyPr>
            <a:normAutofit fontScale="90000"/>
          </a:bodyPr>
          <a:lstStyle/>
          <a:p>
            <a:r>
              <a:rPr lang="en-US" dirty="0"/>
              <a:t>2021 Construction General Permit (CGP)</a:t>
            </a:r>
          </a:p>
        </p:txBody>
      </p:sp>
      <p:sp>
        <p:nvSpPr>
          <p:cNvPr id="3" name="Content Placeholder 2"/>
          <p:cNvSpPr>
            <a:spLocks noGrp="1"/>
          </p:cNvSpPr>
          <p:nvPr>
            <p:ph idx="1"/>
          </p:nvPr>
        </p:nvSpPr>
        <p:spPr>
          <a:xfrm>
            <a:off x="228600" y="1295400"/>
            <a:ext cx="8229600" cy="4525963"/>
          </a:xfrm>
        </p:spPr>
        <p:txBody>
          <a:bodyPr/>
          <a:lstStyle/>
          <a:p>
            <a:r>
              <a:rPr lang="en-US" dirty="0"/>
              <a:t>Section 3 Compliance with Standards and Limits (page 20)</a:t>
            </a:r>
          </a:p>
          <a:p>
            <a:pPr lvl="1"/>
            <a:r>
              <a:rPr lang="en-US" dirty="0"/>
              <a:t>Project Requirements</a:t>
            </a:r>
          </a:p>
          <a:p>
            <a:pPr lvl="1"/>
            <a:r>
              <a:rPr lang="en-US" dirty="0"/>
              <a:t>Discharge to impaired water bodies </a:t>
            </a:r>
          </a:p>
          <a:p>
            <a:pPr lvl="1"/>
            <a:r>
              <a:rPr lang="en-US" dirty="0"/>
              <a:t>Protection of endangered species</a:t>
            </a:r>
          </a:p>
          <a:p>
            <a:pPr lvl="1"/>
            <a:endParaRPr lang="en-US" dirty="0"/>
          </a:p>
        </p:txBody>
      </p:sp>
      <p:pic>
        <p:nvPicPr>
          <p:cNvPr id="4" name="Picture 3"/>
          <p:cNvPicPr>
            <a:picLocks noChangeAspect="1"/>
          </p:cNvPicPr>
          <p:nvPr/>
        </p:nvPicPr>
        <p:blipFill>
          <a:blip r:embed="rId2"/>
          <a:stretch>
            <a:fillRect/>
          </a:stretch>
        </p:blipFill>
        <p:spPr>
          <a:xfrm>
            <a:off x="4934488" y="4338564"/>
            <a:ext cx="3980912" cy="2357727"/>
          </a:xfrm>
          <a:prstGeom prst="rect">
            <a:avLst/>
          </a:prstGeom>
          <a:effectLst>
            <a:innerShdw blurRad="114300">
              <a:prstClr val="black"/>
            </a:innerShdw>
          </a:effectLst>
        </p:spPr>
      </p:pic>
      <p:sp>
        <p:nvSpPr>
          <p:cNvPr id="5" name="TextBox 4"/>
          <p:cNvSpPr txBox="1"/>
          <p:nvPr/>
        </p:nvSpPr>
        <p:spPr>
          <a:xfrm>
            <a:off x="4928626" y="6369934"/>
            <a:ext cx="908222" cy="2192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dirty="0">
                <a:ln>
                  <a:noFill/>
                </a:ln>
                <a:solidFill>
                  <a:prstClr val="white"/>
                </a:solidFill>
                <a:effectLst/>
                <a:uLnTx/>
                <a:uFillTx/>
                <a:latin typeface="Calibri"/>
                <a:ea typeface="+mn-ea"/>
                <a:cs typeface="+mn-cs"/>
              </a:rPr>
              <a:t>Norton Bay, AK</a:t>
            </a:r>
          </a:p>
        </p:txBody>
      </p:sp>
      <p:pic>
        <p:nvPicPr>
          <p:cNvPr id="7" name="Picture 6">
            <a:extLst>
              <a:ext uri="{FF2B5EF4-FFF2-40B4-BE49-F238E27FC236}">
                <a16:creationId xmlns:a16="http://schemas.microsoft.com/office/drawing/2014/main" id="{15A5E805-2D5E-47BB-8031-4C1E1975750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2097"/>
          <a:stretch/>
        </p:blipFill>
        <p:spPr>
          <a:xfrm>
            <a:off x="203372" y="4338564"/>
            <a:ext cx="4521028" cy="2357727"/>
          </a:xfrm>
          <a:prstGeom prst="rect">
            <a:avLst/>
          </a:prstGeom>
          <a:effectLst>
            <a:innerShdw blurRad="114300">
              <a:prstClr val="black"/>
            </a:innerShdw>
          </a:effectLst>
        </p:spPr>
      </p:pic>
    </p:spTree>
    <p:extLst>
      <p:ext uri="{BB962C8B-B14F-4D97-AF65-F5344CB8AC3E}">
        <p14:creationId xmlns:p14="http://schemas.microsoft.com/office/powerpoint/2010/main" val="16359850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534400" cy="944562"/>
          </a:xfrm>
        </p:spPr>
        <p:txBody>
          <a:bodyPr>
            <a:normAutofit fontScale="90000"/>
          </a:bodyPr>
          <a:lstStyle/>
          <a:p>
            <a:r>
              <a:rPr lang="en-US" dirty="0"/>
              <a:t>2021 Construction General Permit (CGP)</a:t>
            </a:r>
          </a:p>
        </p:txBody>
      </p:sp>
      <p:sp>
        <p:nvSpPr>
          <p:cNvPr id="3" name="Content Placeholder 2"/>
          <p:cNvSpPr>
            <a:spLocks noGrp="1"/>
          </p:cNvSpPr>
          <p:nvPr>
            <p:ph idx="1"/>
          </p:nvPr>
        </p:nvSpPr>
        <p:spPr>
          <a:xfrm>
            <a:off x="115583" y="990600"/>
            <a:ext cx="8229600" cy="5700620"/>
          </a:xfrm>
        </p:spPr>
        <p:txBody>
          <a:bodyPr>
            <a:normAutofit fontScale="77500" lnSpcReduction="20000"/>
          </a:bodyPr>
          <a:lstStyle/>
          <a:p>
            <a:r>
              <a:rPr lang="en-US" sz="3400" dirty="0"/>
              <a:t>Section 4 Control Measures (page 22)</a:t>
            </a:r>
          </a:p>
          <a:p>
            <a:pPr lvl="1"/>
            <a:r>
              <a:rPr lang="en-US" sz="3100" dirty="0"/>
              <a:t>Selection and design </a:t>
            </a:r>
          </a:p>
          <a:p>
            <a:pPr lvl="1"/>
            <a:r>
              <a:rPr lang="en-US" sz="3100" dirty="0"/>
              <a:t>Erosion control measures</a:t>
            </a:r>
          </a:p>
          <a:p>
            <a:pPr lvl="1"/>
            <a:r>
              <a:rPr lang="en-US" sz="3100" dirty="0"/>
              <a:t>Sediment control measures</a:t>
            </a:r>
          </a:p>
          <a:p>
            <a:pPr lvl="1"/>
            <a:r>
              <a:rPr lang="en-US" sz="3100" dirty="0"/>
              <a:t>Dewatering</a:t>
            </a:r>
          </a:p>
          <a:p>
            <a:pPr lvl="1"/>
            <a:r>
              <a:rPr lang="en-US" sz="3100" dirty="0"/>
              <a:t>Soil Stabilization</a:t>
            </a:r>
          </a:p>
          <a:p>
            <a:pPr lvl="1"/>
            <a:r>
              <a:rPr lang="en-US" sz="3100" dirty="0"/>
              <a:t>Treatment Chemicals</a:t>
            </a:r>
          </a:p>
          <a:p>
            <a:pPr lvl="1"/>
            <a:r>
              <a:rPr lang="en-US" sz="3100" dirty="0"/>
              <a:t>Prohibited discharges</a:t>
            </a:r>
          </a:p>
          <a:p>
            <a:pPr lvl="1"/>
            <a:r>
              <a:rPr lang="en-US" sz="3100" dirty="0"/>
              <a:t>Good housekeeping measures</a:t>
            </a:r>
          </a:p>
          <a:p>
            <a:pPr lvl="1"/>
            <a:r>
              <a:rPr lang="en-US" sz="3100" dirty="0"/>
              <a:t>Spill notification</a:t>
            </a:r>
          </a:p>
          <a:p>
            <a:pPr lvl="1"/>
            <a:r>
              <a:rPr lang="en-US" sz="3100" dirty="0"/>
              <a:t>Projects near a Public Water System</a:t>
            </a:r>
          </a:p>
          <a:p>
            <a:pPr lvl="1"/>
            <a:r>
              <a:rPr lang="en-US" sz="3100" dirty="0"/>
              <a:t>Permanent Storm Water Mgt. Control</a:t>
            </a:r>
          </a:p>
          <a:p>
            <a:pPr lvl="1"/>
            <a:r>
              <a:rPr lang="en-US" sz="3100" dirty="0"/>
              <a:t>Winter considerations</a:t>
            </a:r>
          </a:p>
          <a:p>
            <a:pPr lvl="1"/>
            <a:r>
              <a:rPr lang="en-US" sz="3100" dirty="0"/>
              <a:t>Maintenance of Control Measures</a:t>
            </a:r>
          </a:p>
          <a:p>
            <a:pPr lvl="1"/>
            <a:r>
              <a:rPr lang="en-US" sz="3100" dirty="0"/>
              <a:t>Storm water lead and training</a:t>
            </a:r>
          </a:p>
          <a:p>
            <a:pPr lvl="1"/>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1111" y="4562135"/>
            <a:ext cx="3197998" cy="2140808"/>
          </a:xfrm>
          <a:prstGeom prst="rect">
            <a:avLst/>
          </a:prstGeom>
          <a:effectLst>
            <a:innerShdw blurRad="114300">
              <a:prstClr val="black"/>
            </a:innerShdw>
          </a:effectLst>
        </p:spPr>
      </p:pic>
      <p:sp>
        <p:nvSpPr>
          <p:cNvPr id="5" name="TextBox 4"/>
          <p:cNvSpPr txBox="1"/>
          <p:nvPr/>
        </p:nvSpPr>
        <p:spPr>
          <a:xfrm>
            <a:off x="8041528" y="6471929"/>
            <a:ext cx="908222" cy="2192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dirty="0">
                <a:ln>
                  <a:noFill/>
                </a:ln>
                <a:solidFill>
                  <a:prstClr val="white"/>
                </a:solidFill>
                <a:effectLst/>
                <a:uLnTx/>
                <a:uFillTx/>
                <a:latin typeface="Calibri"/>
                <a:ea typeface="+mn-ea"/>
                <a:cs typeface="+mn-cs"/>
              </a:rPr>
              <a:t>Broad Pass, AK</a:t>
            </a:r>
          </a:p>
        </p:txBody>
      </p:sp>
      <p:pic>
        <p:nvPicPr>
          <p:cNvPr id="6" name="Picture 5"/>
          <p:cNvPicPr>
            <a:picLocks noChangeAspect="1"/>
          </p:cNvPicPr>
          <p:nvPr/>
        </p:nvPicPr>
        <p:blipFill>
          <a:blip r:embed="rId3"/>
          <a:stretch>
            <a:fillRect/>
          </a:stretch>
        </p:blipFill>
        <p:spPr>
          <a:xfrm>
            <a:off x="5801111" y="2265209"/>
            <a:ext cx="3148639" cy="2111935"/>
          </a:xfrm>
          <a:prstGeom prst="rect">
            <a:avLst/>
          </a:prstGeom>
          <a:effectLst>
            <a:innerShdw blurRad="114300">
              <a:prstClr val="black"/>
            </a:innerShdw>
          </a:effectLst>
        </p:spPr>
      </p:pic>
      <p:sp>
        <p:nvSpPr>
          <p:cNvPr id="7" name="Rectangle 6"/>
          <p:cNvSpPr/>
          <p:nvPr/>
        </p:nvSpPr>
        <p:spPr>
          <a:xfrm>
            <a:off x="7958900" y="4130761"/>
            <a:ext cx="1118287" cy="21929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dirty="0">
                <a:ln>
                  <a:noFill/>
                </a:ln>
                <a:solidFill>
                  <a:prstClr val="white"/>
                </a:solidFill>
                <a:effectLst/>
                <a:uLnTx/>
                <a:uFillTx/>
                <a:latin typeface="Calibri"/>
                <a:ea typeface="+mn-ea"/>
                <a:cs typeface="+mn-cs"/>
              </a:rPr>
              <a:t>Petersburg, AK </a:t>
            </a:r>
          </a:p>
        </p:txBody>
      </p:sp>
    </p:spTree>
    <p:extLst>
      <p:ext uri="{BB962C8B-B14F-4D97-AF65-F5344CB8AC3E}">
        <p14:creationId xmlns:p14="http://schemas.microsoft.com/office/powerpoint/2010/main" val="5065798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0035"/>
            <a:ext cx="8686800" cy="797214"/>
          </a:xfrm>
        </p:spPr>
        <p:txBody>
          <a:bodyPr>
            <a:normAutofit fontScale="90000"/>
          </a:bodyPr>
          <a:lstStyle/>
          <a:p>
            <a:r>
              <a:rPr lang="en-US" dirty="0"/>
              <a:t>2021 Construction General Permit (CGP)</a:t>
            </a:r>
          </a:p>
        </p:txBody>
      </p:sp>
      <p:sp>
        <p:nvSpPr>
          <p:cNvPr id="3" name="Content Placeholder 2"/>
          <p:cNvSpPr>
            <a:spLocks noGrp="1"/>
          </p:cNvSpPr>
          <p:nvPr>
            <p:ph idx="1"/>
          </p:nvPr>
        </p:nvSpPr>
        <p:spPr>
          <a:xfrm>
            <a:off x="298938" y="836557"/>
            <a:ext cx="8229600" cy="5878787"/>
          </a:xfrm>
        </p:spPr>
        <p:txBody>
          <a:bodyPr>
            <a:normAutofit fontScale="92500" lnSpcReduction="10000"/>
          </a:bodyPr>
          <a:lstStyle/>
          <a:p>
            <a:r>
              <a:rPr lang="en-US" dirty="0"/>
              <a:t>Section 5 Storm Water Pollution Prevention Plan (SWPPP) (page 36)</a:t>
            </a:r>
          </a:p>
          <a:p>
            <a:pPr lvl="1"/>
            <a:r>
              <a:rPr lang="en-US" dirty="0" err="1"/>
              <a:t>SWPPP</a:t>
            </a:r>
            <a:r>
              <a:rPr lang="en-US" dirty="0"/>
              <a:t> preparation</a:t>
            </a:r>
          </a:p>
          <a:p>
            <a:pPr lvl="1"/>
            <a:r>
              <a:rPr lang="en-US" dirty="0" err="1"/>
              <a:t>SWPPP</a:t>
            </a:r>
            <a:r>
              <a:rPr lang="en-US" dirty="0"/>
              <a:t> contents</a:t>
            </a:r>
          </a:p>
          <a:p>
            <a:pPr lvl="2"/>
            <a:r>
              <a:rPr lang="en-US" dirty="0"/>
              <a:t>Contacts, conditions and activity</a:t>
            </a:r>
          </a:p>
          <a:p>
            <a:pPr lvl="2"/>
            <a:r>
              <a:rPr lang="en-US" dirty="0"/>
              <a:t>Site maps</a:t>
            </a:r>
          </a:p>
          <a:p>
            <a:pPr lvl="2"/>
            <a:r>
              <a:rPr lang="en-US" dirty="0"/>
              <a:t>Control measures</a:t>
            </a:r>
          </a:p>
          <a:p>
            <a:pPr lvl="2"/>
            <a:r>
              <a:rPr lang="en-US" dirty="0"/>
              <a:t>Inspections</a:t>
            </a:r>
          </a:p>
          <a:p>
            <a:pPr marL="914400" lvl="2" indent="0">
              <a:buNone/>
            </a:pPr>
            <a:endParaRPr lang="en-US" dirty="0"/>
          </a:p>
          <a:p>
            <a:pPr marL="914400" lvl="2" indent="0">
              <a:buNone/>
            </a:pPr>
            <a:r>
              <a:rPr lang="en-US" dirty="0"/>
              <a:t>If Applicable:</a:t>
            </a:r>
          </a:p>
          <a:p>
            <a:pPr lvl="2"/>
            <a:r>
              <a:rPr lang="en-US" dirty="0"/>
              <a:t>Monitoring Plan</a:t>
            </a:r>
          </a:p>
          <a:p>
            <a:pPr lvl="2"/>
            <a:endParaRPr lang="en-US" dirty="0"/>
          </a:p>
          <a:p>
            <a:pPr marL="914400" lvl="2" indent="0">
              <a:buNone/>
            </a:pPr>
            <a:r>
              <a:rPr lang="en-US" dirty="0"/>
              <a:t>Eligibility Related to:</a:t>
            </a:r>
          </a:p>
          <a:p>
            <a:pPr lvl="2"/>
            <a:r>
              <a:rPr lang="en-US" dirty="0"/>
              <a:t>TMDL </a:t>
            </a:r>
          </a:p>
          <a:p>
            <a:pPr lvl="2"/>
            <a:r>
              <a:rPr lang="en-US" dirty="0"/>
              <a:t>Endangered Species</a:t>
            </a:r>
          </a:p>
          <a:p>
            <a:pPr lvl="1"/>
            <a:endParaRPr lang="en-US" dirty="0"/>
          </a:p>
        </p:txBody>
      </p:sp>
      <p:pic>
        <p:nvPicPr>
          <p:cNvPr id="4" name="Picture 3"/>
          <p:cNvPicPr>
            <a:picLocks noChangeAspect="1"/>
          </p:cNvPicPr>
          <p:nvPr/>
        </p:nvPicPr>
        <p:blipFill>
          <a:blip r:embed="rId2"/>
          <a:stretch>
            <a:fillRect/>
          </a:stretch>
        </p:blipFill>
        <p:spPr>
          <a:xfrm>
            <a:off x="4224678" y="3886200"/>
            <a:ext cx="4792224" cy="2799836"/>
          </a:xfrm>
          <a:prstGeom prst="rect">
            <a:avLst/>
          </a:prstGeom>
          <a:effectLst>
            <a:innerShdw blurRad="114300">
              <a:prstClr val="black"/>
            </a:innerShdw>
          </a:effectLst>
        </p:spPr>
      </p:pic>
    </p:spTree>
    <p:extLst>
      <p:ext uri="{BB962C8B-B14F-4D97-AF65-F5344CB8AC3E}">
        <p14:creationId xmlns:p14="http://schemas.microsoft.com/office/powerpoint/2010/main" val="642125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6000" dirty="0"/>
              <a:t>Regulations &amp; Permitting</a:t>
            </a:r>
          </a:p>
        </p:txBody>
      </p:sp>
      <p:sp>
        <p:nvSpPr>
          <p:cNvPr id="4" name="AutoShape 2" descr="data:image/jpeg;base64,/9j/4AAQSkZJRgABAQAAAQABAAD/2wCEAAkGBhQSEBUUEhQUFRUUGBkYGBgWGBcZFhwdHRccGxoWHRocGyceFxwjGhwYIS8gJCkpLC4sIB4xNTI2NSYrLCkBCQoKDgwOGg8PGiwkHyUsLSwvNDE0KTUyNTAsLCw0LDA0NSwpLCwyNCk0LCwqLCopLSwvLCwsLCwsLCwsLCwsLP/AABEIAKYBMAMBIgACEQEDEQH/xAAcAAEAAgMBAQEAAAAAAAAAAAAABgcEBQgBAwL/xABEEAACAQMBBQUDCgQEBQUBAAABAgMABBEhBQYHEjETIkFRYTJxgSNSYnKCkZKhscEUJEKiFjOywhVjc4OkU1STo/BD/8QAGgEBAQEBAQEBAAAAAAAAAAAAAAQDBQIBBv/EADYRAAEDAQYCCAYBBAMAAAAAAAABAgMEERITITFBUfAUMmFxgaGxwRUiM5HR4QUjUqLxQlOC/9oADAMBAAIRAxEAPwC8aUpQClKUApSlAKUpQClKUApSlAKUpQClKUApSlAKUpQClKUApSlAKUpQClKUApSlAKUpQClKUApSlAKUpQClKUApShNAKVCN5eLVpbEpFm4lGmIziMHyaTp107vMR41X21OMF9KT2bRwL4cihmx6s+c+8AVXHRyyZ2Wd5O+pjZkql8UrmW53tvZDlru59yzSIv4VYL+VeW+9d4jArd3WngZpGX8LMVP3VT8NdZ1kMenM4KdN0qhNl8Xb+IjndJ18RIgBx5Bk5fvOan+7nGC1uCEnBtpDp3zmIn/qYHL9oKPDJqeSjlZnZb3GzKmN+SKTyleK2Rkag17UZQKUpQClKZoBSoRvLxZtLYlIs3Eg0xGQIwfJpOnX5oYiq+2pxgvpSezaOBfAIoZviz5z7wBVcdHLJnZZ3k76mNmSqXxSuZbne29kbLXdz7lmkVfwqwX8q8t967xGBW7utPAzSMv4WYqfuqn4a6zrIY9OZwU6bpVCbM4u38RHO6Tr4iRADjyDJy4Pqc1Pt3OMFrcEJODbSH55zEf+5gcv2gB4ZNTyUcrM7Le41ZUxvytJ7SvFbIyNQa9qMpFKUoBSleM2Bk6AUB7SoHvHxgtbclIAbmQadw4iB/6mDzfZDDwyKgG1OLt/KTyOkC+AjQE48iz833jFWR0cr87LO8nfUxsyVS+6VzJcb13jsS13dZPgJpFX8KsFH3V7bb23sZyt3c+5ppGX8LMV/KqPhrrOshj05nBTpqlUPsvjBfREdo0c6+POoVsejJjHvINWDu1xatLkhJc28pwMSEGMnyWTp1073KT4VNJRyx52W9xsypjfkik3pQGlSFApSlAKUpQHwvb1IY2klYIiDLMegFUXvzxKlvS0UJMVt05ejyern5p+Z9+fD98T99zeTmGJv5eEkadJHGhc+ajUL8T4jGPw/wBwH2hJzyZS2Q4Zh1c/+mv7t4e/p2KeBkLMWXn9nOmmdI7DjNJsDdm4vX5LeMtj2mOka/WboPdqfIVZexeB8YAN3Ozt15IsKnuLEFm18Ry1Y+ztmxwRrFCixovRVGnv9SfEnU1k1NNXSPX5ckNYqRjetmpF7Xhns5BgWyt9dnc/3Ma/Vzw12c4INqgz8wun3crDFSalS40ltt5fupTht4IVntjghCwJtpnjbwWTDp7s6MPeS1VnvFunc2LYuI8AnCuvejbTwbwPocHQ6V0xXxvLNJUaOVVdGGGVhkEe6qoq6Ri/NmhPJSMfpkpQe5XEWawYI2ZbfxjJ1UecZPs/VPdPpnNXvsrakdzCk0LB43GQR+YIOoIOhB1B0qkOIfDw2DdrDzNbOca6mMk6Ix8VJ0Vj6A64LY/DnfU2Fxyuf5eYjtB809BKPdoD5r9UCqp4GTsxYtefMwildE7DkOgqV4pyMiva4x0j4X16kMbSSsERBlmPQD/94VRe/PEqW9ZooS0Vt05ejyern5p+Z088+H74n77m8nMMTfy8JwMdJHGhc+ag5C+HU+Ixj8P9wHv5OeTKWyHvMNC5/wDTT928Pf07FPAyFmLLz+znTTOkdhxmj2BuzcXr8lvGXx7TdEX6zHQeeNT5CrM2LwPjABu52dupSLup7ixBZtfEctSv/ENlZfysIJaPQw20UkrLnXvCNTyk9cscnrT/ABfK3+Xs6+YZxlhBGD64eYHHvArKWqmf1flTnj7GkdLG3XNT8WvDPZyDAtlb67O5/uY1+rnhrs5wQbVBn5hdPu5WGKPvJe57uy5/jPaD9JTRN5L3Pe2XP8J7Q/rKKltl1vf5J+Sm6zSzyIztjghCwJtpnjbwWTDp7s6MPeS1VnvFunc2LYuI8AnCuvejb3N4H0ODodKvP/F8q/5mzr5RnGVEEgHrhJice4Gv3FvPZ3Z/hpAytKCOxuYniL6ZIAkUB9Ne7mqYqqZnW+ZOd09yeSmjfpkpT+5XEWawYI2ZbfxjJ1T1jJ6fV9k+mc1e+ytqxXMKTQuHjcZBH5gg6gg6EHUGqR4icPDYN2sOWtmONdWjJOiMfFT0DfA64LY3DnfU2Fxyuf5eYgSA9EPQSj3aBvNfcK3ngZOzFi158zGKV0TsOQ6CpXgOelGOBk1xjpGLtXakdtC80zBI0GST+QAGpJOgA1J0qiN9eIs1+xRcxW/hGDqw85CPa+qO6PXGacRt9Tf3HKh/l4SezHzj0Mp9+oHkv1iKyOHnDxr9u1mytspxkaNIQdUU+C+DMPcNclezBAyBmLLrz5nNlldK7DjNDu9upc3rctvGWAOGdu7Gvvbz9Bk+lWXsfghCoBupnkPzY8InuJOWPvHLVj2dmkUaxxKqIowqqMAD3V9qllrpHr8uSG8dIxuuakXt+GWzkGBbKfrM7H+5jXlzww2c4wbYL6o0in8m/KpTSpcaS228v3Uow2cEKt21wPQgm0nZTqQkwDL6KGUBlHqQ1Vrt7dq4s35LiMpn2W6o31WGh93UeIFdOVi7S2ZFcRNFMiyI3VWGnv8AQjwI1FVw18jFsfmhNJSMd1clKO3G4lS2RWKYmW26cvV4/VD80fM+7HjellepNGskTB0cZVh0IrnPbm6ctvBFce1DMNGA9hsnuN8BofHWt3ww33NnOIZW/l5iBr0jc6Bx5KdA3wPgc01NO2VuJFrz5mMEzo3YchfFKUrjHSFQ/ilvGbWwYISJJz2SkdQCCXbzGFyAR0JWphVH8adp9pfpECCIIx8GkPM3u7ojqqkjxJURdNTCofcjVSIbvbEe7uYrePQu2CfBVGrN8FB95wPGuldl7Mjt4UhiXlSMBVH7k+JJ1J8STVY8Ddjj5e5I1yIUONRoHf4HMf3Gp7vjtea2tHktoWmlBAVQrNjJxzlV7zAdcD8hkiitkWSVI029TGlYjI7y7m7rA2jt63t/8+eKLPTndVJ9wJyaqFbTbt/7RnjQknvEWyjXpyjlcj3g561l2fAuYjMtzGjHqERpBn6xZSfurPo0bPqSJ4ZmmM9eqxfHIsrYm91reO6W8okaPHMMMND4jmA5h6jIrcVzXc211sq8H/8AOaI5VhqjKfEdOdG1BGniNCNL03M3wj2hb9ouFkXAljzko37qdcN46+IIHyopcNEexbWiGe/8rslJBSvnc3KxozyMERAWZmICgAZJJPQAVHNm8SrCeYQxz99jheZHRWOcYDMoGSeg8fCpWsc5LUQoVyJqpIbyzSWNo5FDI4Ksp6EHqK5t3s3eayu5IGyQveRj1ZG9lvf1B9Qa6YqsuN+x+aCG5A70b9mx+i4yCfPDgAfWNWUMtyS7spLVx32W7obLhDvGbiyMLnMlsQnXUxkfJk+7DL9msvilvGbSwYISJJz2SkdQCCXfzGFyAR0JWq14Q7U7Laapk4nR48eGQOdSfwkD63rWVxp2n2l+kQIxBGPgznmb+0R1stOnSrNtefEySdej276EQ3e2I93cx28ehdsE+CqNWb4Ln3nA8a6U2XsyO3hSGJeVIxhR+pJ8STkk+JJqsuBuxx/MXJGoIhQ+I0Dv9+Y/uq2Kyr5Vc+5shpSRo1l7dSuLmxCXu0GWS8WTtbdlW1kVSwmRVGUlPYt30k1OuMjPSvd3dr3FzMqQ3t1ytEJAbi3tGQ5ihl5cxsr8wS4izkYznBOK++9k6wbRLGZITNbxMjPG8il7ecty8isGclZfZXXTNazdU/ws6NGl7cIsQQBbGWLvCC2hZjJK6rgi2UhcZHMdTRM2Wrwyy7O42Uln/C9p/wDvrb42h/aen/C9p/8AvrYe60P7z0/xfN4bMvv/ABh+s9P8XzeOzb7/AMc/pPWHz9n+Jpkfp9371z3tpSKMdIreBfjl1c/nWm2ru0qXuzw09xcSNOzkzycwCxxO+RGoVAQ/ZjmC5Glbg79RqSJba/ix4taysv4og4rDstrRXm1YngdXS3tps4yCryyRgKVIyp5Y2yDg9K+txEzVLEsXZOHYeVurkSu8s0ljaORQyOCrKehBGCK5s3r3eayu5IGJIXvIx6sjey3v6g+oNdM1WXG/Y3NBDcgaxt2bfVfUE+5gAPrGtaGW5Jd2Uwq47zLd0Nlwg3j/AIiy7FzmS2ITrqYyPkz8MMv2fWnF7eM29kIUOJLklOuojA+UPxyq/aqAcIdqdltNU15Z0eM+WQO0Un8JH2qcXtqdrtNkycQIkePDJHOxH4gD9X0qjo6dK7NefEyxl6PbvoaHdPd5r27jgUkBu87DqqL7Te/UAepFdJWdmkUaxxqFRAFVR0AHQVXHBDY/LBNckayP2an6KDJI97kj7IqzanrpVfJd2Q1pI7jLd1FKUqArFKUoBWp3o28LO1abkMhBRVQELlncIoLHRRzEZPgPurbVgbT7CTFtOFbt1fCN0YLy82PUZB8/EdK9NstS3Q+LoRbdeMT29xsu8iUPbKiycrcyMsoLo6nAKsCD7iAQfKmN4NiPaXMlvJqY2wD4Mp1VvipB+8eFXxw62ZHFYRmNApkBZzqWY5IySdTppUN45bHA/h7kAZOYX8zoXT7sSfeK6dLNdmViaL6/siqY70V7dCU8LN4zdWChyTJAeyYnqQACjeZyuASepDVMKo/gttPs794iQBPGfi0Z5l9/dMlXhUlXHhyqiaam9O+/GiiucuIsnNtW6P0wPwxqv7V0bXOfEaPl2rdD6an8UaN+9Ufx31F7vdDGt+n4lscIIsbJib57zE/CVk/RamlQrg/MDsmNR/Q8oPxlZ/8AdTf+72kuBs4owC/KKoRp0JzyvhjgqwBHTOR4jOJ5WX53JbZmupuxyNjRewmNxcrGpZ2VFGpZiAo95OgqD7f4w2kGVgzcuPmd2POPGQjUeqhqr+Xcnad2He55+YaxLcSDmkfUmONWbCHkDHwGmOmSMKx4c3zyBXgaFM9+STlVEUe05JOuB4D9NaqjpYEze9F550J3zyr1Gnw3t30m2g6mYRqqZ5FRemeuWPePQeQ06Vh7u7wy2U6zQnUaMp9l18Ub0Pn4HBrY3XDq/SQoLd3Ge66crIw8GDZwAeuuPWvttDhpexhCkfbZHfERVjG/jEwB6gY1Gn79BHwI24ipYQ3ZldfsW0sfenaY2psSSSz5mPcLxj/MHI6s8ZUakgDIA9oYxnIqldn2Mk8qxQAtKxwoXOQc+0ceyAdSfCrA3L3f2lYMbhY9SQGtC6CWWIe1Kq82AUJGM4Op88Nb0UsYUSkCPn5clwEbJIAVs65yQMedQJOlNa1ljkVcsy5Ylnsc7JTIQEAZ1OKjPE607TZVyPmqr/gdW/QEVKKivFC77PZVwfFgqfjkVT+RNc+G3EbZxT1K5OotvApLc245No2rf8+MfiYKfyNZfEaTm2rdH6YH4Y0X9qxdy7btNo2q9flkP4W5j+QrK4jx8u1rsfTU/iiRv3r9Blj/APn3OMluAvf7FscIIwNkxH57zE/CVl/21NKhXB+UHZMaj+h5QfjKz/7qmtcGo+q7vX1OxF1Es4EN332Skt7s4uXUGSaLmjdo3BaEupDoQwOYseoJrN/wlMv+VtK8UaaP2EvQebxFj7yab+NyQQzaDsLq2fJxoGmWJuvTuyEZqS0V7kY3xT39z6iJapGpdg3/APRtIj69rC36ctexbBv/AOvaRP1LaFf15qklK8Yi9n2T8H26nKqRobpTNpLtG9Ya6J2EXX1SIMPeDWDuXshIb/aJj5yqtBFl3eR2YRdo7F3JJPyqjr/TUzqNbiHniuJtPl7u5bI8QsphXx17sYr2j3Kx1vYnn+hYlqElqLcT7TtNk3IzjlCvn6kivj4gEfGpTUV4o3fZ7JuCNSwRPxyKp+4En4V5htxG2cU9T5J1V7iktzbjk2jat/z4x+Jgv6Gm+Vxz7Rum/wCfINfosVH5Cvdy7btNo2q/86NtPotz/wC2m+lvybRul6fLSN+JuYfka/Q5Y3bZ7nFzwfH2Lu4ZWvZ7Kth85Wf8bs374rFsN/eS+eyvlWKTn+RkXIikVj8mO97LkYHXBYMNDgHJ4Y3fabKtj81WT8EjKPyANR/jds+E2kczkCVX5E+krDLKfQAc2T0xj+quK1qPncx+6r9zqq5WxI5uyIWTUO3i4p2dqSgYzyDqsWCAemGc90EEagEkeVVXtHeDagskjma4W3YAB2QqWHgplxzEH1PeHmKigFVw/wAei5vW3uJpaxUyan3LEv8AjbdsfkooIh5NzSN+LKj+2tcvFzaIOe1Q+hjTH5AH86htKuSlhT/ihGtTKu5ZGzOOFwp+XgikGesZaNseevMGPXy+HWpSu2bLbJh7O4kt7mBi8YwglBIwwAcMj6fNyRgGqOqRbS3milsbW2FukLwMC04xzHGctoAckkOdeoHwwlpGWorEsXnY3iqXZ31Ogtk7MS3gjhj5uWNQoLHLHHiT4k9ai3F+IHZMp+Y8RHpmVU/3VId2ZAbOArJJKOzUdpKrpI+BjnZXAYE4zr165PWo7xgmA2VIp/reID4SK/8Atrkw247beKep0ZLMNe4qfh1Jy7VtT9Mj8Ubr+9dG1znw5j5tq2g+mx/DG7ftXRlVfyP1E7vdSei+n4iqT417LKXscwHdmjx0/qjODr9Vk+6rsqKcS92zeWDhBmWL5WMDqSoPMn2lJA9cVNSyYcqKumhtOy/GqEM4I7Zwbi1yMsBNHnOpACPn/wCvT31K4N2L6GVrtLiKW5mAE0bqyW7Kv+WsZGXj5MtqebOTkDNUfsXa721xHPF7UbBh5EdGU+jKSPjXSuxNsx3UCTwnKOM+oPQqfJgcgjzFV1rXRvvpo7UwpHo9l1dUI3d7t3106Szzw27wHngSAGRA+MFpWcKXBXmXlULox1r6Xmy9o3cZguTawwuOWV4DI8jqfaRQ6hYuYZBJLYB+NS6lQ4q8Ey07Oe0sukTtbHaduggia0mjQcscsxlWQKBhedFBErAeIZc+nWvhs/dq+si7W80NyZ27SZbjmjzKdGkjZA3KpAUchBwFGDUzpXzFXgmevP4F1CGSbsXzzC8a4hW6QFI4lVjaiMnLRsT8ozMeUmQY9kd2v1tDYF9fL2d08NtEpDYtmaSRnU8yEvIihFVgrYAJOOoqY0r7jO1y7BdQiwj2sR2ZaxHh/EASlsfOEBHKGx4c+M/dUW43baxFBahu8x7V+nsqCq5HkWJP2Ksjae0o7eF5pW5UjHMx/YeZJ0A8Tiubd5dvPeXUlw+nOe6vzUGir8B18zk+NWUTFkkvWZJ6ktVJcZd3UkvB7ZXa7SEhHdt0Z8+HMw5FHxDOfhWXxs2YUvY5sd2aPH2ozg5+yyfcam/Cfds2tiHcYkuSJGBGCFx8mp0yNMtg9CxFZXEvds3lgwQZlhPaxgdSQDzJ68ykgDz5a9LUp0q9tpz4nlIFwLu+pDuB22QGntT/AFYmT1Iwj/l2f5+VW5XLmxNrvbXEc8XtRsGA8GHRlPoykj410rsTbMd1Ak8JyjjPqD0KnyYHII8xXivhVr76aL6n2jkvMu7oYO/NqZNm3ar7XYuy/WVeZfzArabOuxLDHIpBEiK4I1BDKCDnx619ZowylT0YEH4jFaDh9JnZlspOTEnYnGesTGI9fVKi1Z3L6/6LNyRUpSsz6Y+0bsRQySMQBGjOSdAAqkk+nStVuLamPZtqp9rsUZuntOOdjp9ImvlxBkI2ZcqDgyoIR16ysIh09XrfwxhVCjooAHwGK00Z3r6f7Pm5+6q7jhtoCOG1U6u3auNPZXKqD6FiT9irH2ntKO3heaVuVIwWY/sB4knQDxOK5s3l2895dSTvpznur81Boq/AdfM5PjVlBCr5L66ISVcl1l3dSTcHtldrtISEd23Rnz4czDkUH4M5+FOMOyuy2kZAO7cIr58OZRyMPgFQ/GrB4T7tm1sQ7jElyRIQRghcfJodM9Mtg9CxFe8WN2zdWJdBmS2JkUAZJXHyijTJ0w2B1KgVt0lOlW7ac+J4wF6Pd31NJwP20DFNbMe8jdqg09lgAwHoGAJ+uKlV5uYLi/FzdMJEiAFvDy9xToWd8nvsWGg0GAuckAiit2N4HsrqO4TXlOGX5yH2l95HT1APhXSWztoJPEksTBkkAZSPI/ofAjwNZ1jHRSK9u/Knulej2XV2PrPArqVdQysMFWAKkeRB0IqB7c4M2kpLQM9uxzoO/Fnz5TqPcGA9KsClQxyvjW1q2FLmNf1kKQveCt6p+TeCRfrMjfcVIH4qwRwj2jzY7JMefaJj9c/lV+0qtP5CVOBOtHEUps3gldOflpYYl+jzSN7sYUfHNWFu1w3s7PDKnayjXtJcMwP0RjlTrjIGcdSalNKxkqpZEsVcjVkEbNEFVHxx2yC0FqD7OZn9Ccon5dp+VWdtrbEdrA88zcqIMnzJ6BR5knAA8zXNe29rvdXEk8ntSMWI8AOiqPRVAHwqighVz766J6mFZJdZd3Um3BPZZe9kmPswx46f1SHA1+qr/fV2VFOGm7Zs7BA4xLKe1kB6gsByp9lQAfXNSup6qTElVU00NoGXI0QUpSpjcpDiruObaU3UKnsJWy4A0jc/orHUeRyPFRWl3G35k2dKdC8Dn5SP8udM6BwPgw0PgR0Jc2yyIySKGRwVZWGQQeoI8RVKb8cKpLYmW0DSwdSgy0kY/WRfXqB1zq1denqGSMwpTnTwuY7EjLi2NtuG6iEsDh0Pl1B+aw6q3odazq5d2Rtua1k7S3laNvEr0I8mU5Vh6EGrG2NxxYAC7t+b6cJwf/jY4+PN8KxmoHtW1maeZpHWMd1slLcpUKi4wbOIy0siehhlJ/sVhXsvF/ZoGVlkf0EMoP8Aeqipejy/2r9lKcVmtqE0rE2ptWK2iaWd1jRerMfuA8ST4Aamqy2zxx0ItLc5178x6eR5EOo+0Krjbe8M93J2lxKzkZwDoijyVRovv6nTNUxUD3L8+SE8lWxvVzU32/2/77QfkTKWyHKqfac/Pf8AZfD39MjhnuMb2YTTL/LRHXPSRh0jHmoOC3h4eJx+tx+GEt4VlnDRW/XUESSDyUH2VPzz4dOuReFlZJDGscShEQYVR0AqieoZCzCi5/ZlDC6R2JIfelKVxzolIcVdxzbTG6hU9hK2XAGkbn9FY6jyJI8VFabcbfmTZ0p0LwOR2kedfLnXOgcD4EaHwI6DubZZEZJFDI4KsrAFSCMEEHqCKpXfjhVJbFpbQNLB1KDJkjH6yL69R451auvT1DJGYUpzp4HMdiRlw7G23DdRCWBw6Hy6g/NYdVb0Otadt1p4WZrG6MQdmcwzIJoeZ2LMV1WRMsSdGI1OlUHsjbc1rJ2lvK0beJU6EeTKcqw9CDVjbG44sABd2/N9OE4J/wC2xx8eb4VnJRSRr/TzTniaR1bHdbJSbm62ouhgsZPVZ5Y/d3TC2PvNP4naraCCxi+k080mPcohXP4hWvh4wbOIy0siehhlJ/sVhXsnF/ZoHdlkf0EMoP8Aeqip8KT/AK/JSjEZZ1jOTdSaZ0a+ujKEdXWGJBDAGVgyk6tI+GAOrY9K3e1NqxW0TSzusaL1ZvyAHUk+AGpqsts8cdCLS3Ode/Menl3EJz+IVXG294Z7t+0uJWcjoDoijyVR3V9/U6ZreOilkX+pkhPJVMZ1c1N9v/v++0H5Eylshyqnq5+e/wCy+Hv6ffhnuMb2cTSr/LRHJz0kYdIx5qDgsenh4nH73I4YS3hWWcNFb9ddJJB5KOqqfnnw6dci8LKySGNY4lCIgwqjoBW09QyFmFFz+zOGF0jsSQ+9KUrjnRKG4l7jGymM0K/y0p0x0jY9Yz5KdSp6eHgM/Dh/xAewfkky9s57yjUofnp+6+PUa9b5vbJJo2jlUOjjDKehFUfvxwwlsy0sAaW366AmSMeTAe0o+ePDr0yexBUMmZhS8/s50sLo3YkZduzdpxXESywusiN0ZTkeo9CDoQdRWVXMOwt47izfntpWTPUdUb6ynQ+/qPAirI2NxxGALu3IOnfhOQfM8jEco+01Ty0EjVtZmhrHVsd1slLWpUMi4u7NPWZ1PkYZj+aoR+dJuL2zQDyyu5HgsMo/NlA/Opejy/2r9lKMVnFCZ1g7Y21DaxNLO4RF8T1J+ao6sx8hrVZ7Z44k5Fpb4+nMen/bU6/i+FVvtnbs11J2lxK0jeHN0UeSqO6o9wquGge5bX5J5k8lYxvVzU3e/W/Mm0ZRoUgQns48656c740LY+AGQOpJ3HCrcc3MouplPYRNlARpI4/VVOp8zgeDCm4/CqS5Iluw0UHUIcrJIP1jX16kdMZDVdVtbLGipGoVEAVVUYAA6ADwFbVFQyNmFEZQQue7EkPrSlK5B0RSlKAUpSgIpvJw0s7wlyhilPWSLCknzZccre8jPrVe7U4KXcesMkU410OY39wByv8AcKu2lVR1cseSLkYSU8b9UOc5eHO0V62knwMbf6WNeRcOtot0tJPiUX/Uwro2lUfEZOCef5MehR8VKP2ZwXvJMds8UAI8T2jj7K4U/iqwN3OFtnaEOVM8g1Dy4IB65VPZGD0JyR51MKVPJVyyZKuXYbMp42aIKUpUpuKUpQClKUBE95OGdneEuUMUp6yRYUn1Zccre8jPrVfbU4KXcesMkU410OY39Bg5X+4VdtKqjq5Y8kXIwkp436oc5y8Odor1tJPgY2/0sa8i4dbRbpaSfEov+phXRtKo+IycE8/yY9Cj4qUfszgteSYMzxQAjxPaOPsrhT+KrA3d4WWdqQ5UzyA5DS4IBByCqeyCDggnJHnUwpU8lXLJkq/Y2ZTxszRBSlKlNxSlKAUpSgIfvHwts7slwpgkOpeLABPXLJ7JyepGCfOq/wBp8F7yPPYvFOAPA9m5+y2VH4qu9mx10r2qo6uWPJFy7TB9PG/VDnKXh1tFetpJ8Cjf6WNexcOdot0tJPiY1/1MK6MpVHxGTgnn+THoUfFSktl8FLuTWaSKAaaDMj+7Awv9xqwt2+GlnZkOEMso6SS4Yg+arjlX3gZ9aldKnkq5ZMlXI2jp42aIKUpUpuKUpQClKUAqFba4isl41naWr3MyDLDnEa+yGIBIPNgEZ6eVTWqc3/soZNoP/E2N1GDj+ZtmDiTC4UmNoynTQ94MMD0qmmY17lRybc7p5GUrlRMiWrxIcWctxJY3MbQlOdHVlBVzy86OyDmAPUYGBr0r3afE+KKxt7sRl/4gkCMMAV5ebnyca8rDl6eIrQcM9mXEq3cU4uP4KRCkYuMhjnIBUE935Pry93OMZxUe3T3SuJr2G1uon/h7VpyS0brGfBuViMNzSBCNemTVODFa63bPXazT7mKyPsSzf1LA2rxQihsLe7EZcTkjkDAFeUNz5ONeVl5fjUa3hkt225aNNFcLcH+FOFki7NSWyFYGIscEnOGGfDFaTdndO5e/gtZ45ewtJpX52jZUIBUnDEcpDsiaZ6M1bze3Z0rbw28ixSsga2y6xuUGH1ywGBjx10r2kccb7Grsq/g8q97m2qm6fs3m0uLCQ3Utt/DSyPGSq9mQxdhjAC4yNMnx6dDWBZ8a1eN/5SUzLqsaNzqRqSxblyoXGvdPUeuMTYmzpRvLLIYpRGWlw5jcJ/l6YfHL+decOdmSpte8eSGVVYT8rPG6qczqdGIwcjXTrXnDhRumyLqfb0qr4qmhMdxt+k2kkhCGOSIrzoTzDDA8rBsDIPKw1AOlSeqo4E7Mmh/iu2ilj5ktgO0RkyR22ccwGcZGfeKtepKpjY5VazT9FESqrUV2opSlTmgqOb676x7OiVnUu8hIRAQCcDvMSeijKgkA6kaVI6rHjZu9LNHBNEjOIu0RwqlmAflw+BrgFSD7x4A1vTsa+RGv0M5VcjFVupEN/N6/4+S0L27wPGGJV9QQ7IVZSQCynlOuAPLNWTvVxMSxuxbvC75QPzKw8eYBQpGpyvn41X++W0rnaL2sq2Vwixgrns3bLZUt0X2Rpgn6XkakG92ypJN4bVuykaMdgS4RygKu7asBgYOOp8q6DmMVGo5LERHZWkqK+1yt4psajiBtyK7gtpb61uoW/mFRI5I1OFMYYt2sJOp0Gg6HwIqa7w8So7G5jt3hdg0cblww0DFhjlxliOX41H+OOzZZTa9lFLJhZ89mjvjPZ4zyg4zg/cax999mTPtqzdYZWRRa8zLG7IMTsTlgMDA1OeleWtjkYy3T5sre09K57VdZ2bEi3e4qrcXotZbaSBnJCc572eXmw6lQUyBp18POoVuntWK123fzzEKiG8yfE/zQwo82J0ArdbU2bKd50kEUpj5o8yCN+z/yMavjl9OtR603FlvNq3aSLNChlupFkMbchPbNyAMRykHmB06gHHmPTGxIi7IrUVTy5ZFs3VHexaO5u+T7QDOLZ4ol0EjuDzN4qoC648T0B01OcSeq34S39zF2lldQzIIyxidkcJo2HjDFeUjPeXXXLeAFWRXPnYjJFRNCqNyuairqKUpWBoKUpQFIcYdrNNepA0cgjg0APsyFgpLoMYJAPLnXBz5mvptKysozstf4e6i6NGgkQcpa4ziQPEWPe10I00rbcVtnyybQs2jildVC5KI7KPlR1KggaedfXihs+WTaVi0cUrqpXmZEdlX5ZTqQCF011rrxvS7G3TJd+8iVHI569qG929xEMV4bO1tnuZ1ALDnWNRlefGSDkhSD0xqPGvhPvW95s2/WW1ntnS2lyJVbkbMbDuuVHNgjUY8RUa4jWcT7QIuLC6VSFBurd+bnAXunszGUJB7pBYNgZ17tY26lpeG32iALk2htZ1iWZW52bl+T5E115cg8mmcDyxmkLMNHJkuXOtnhZaele68qd/Ohg7h79f8ADrSYLbvMTKHYjuxqCqqOZwpwSQQBjw61b+628aX1ss6KyhiylWxlSpwRkaEeIPkR7qrLdXZcy7C2gjQyq7N3VaNw7dxPZUjLa56VL+EVq8ezuWRHjbtXPK6sreGuGAOK+VaMVHOTW32PkCvSxF0sJrSlK5pYKUpQClKUApSlAKUpQClKUApSlAKUpQClKUApSlAKUpQClKUApSlAKUpQClKUApSlAKUpQClKUApSlAKUpQClKUApSlAKUpQClKUApSlAKUpQClKUApSlAKUpQClKUApSlAKUpQClKUApSlAKUpQClKUApSlAKUpQClKUApSlAf/Z"/>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jpeg;base64,/9j/4AAQSkZJRgABAQAAAQABAAD/2wCEAAkGBhQSEBUUEhQUFRUUGBkYGBgWGBcZFhwdHRccGxoWHRocGyceFxwjGhwYIS8gJCkpLC4sIB4xNTI2NSYrLCkBCQoKDgwOGg8PGiwkHyUsLSwvNDE0KTUyNTAsLCw0LDA0NSwpLCwyNCk0LCwqLCopLSwvLCwsLCwsLCwsLCwsLP/AABEIAKYBMAMBIgACEQEDEQH/xAAcAAEAAgMBAQEAAAAAAAAAAAAABgcEBQgBAwL/xABEEAACAQMBBQUDCgQEBQUBAAABAgMABBEhBQYHEjETIkFRYTJxgSNSYnKCkZKhscEUJEKiFjOywhVjc4OkU1STo/BD/8QAGgEBAQEBAQEBAAAAAAAAAAAAAAQDBQIBBv/EADYRAAEDAQYCCAYBBAMAAAAAAAABAgMEERITITFBUfAUMmFxgaGxwRUiM5HR4QUjUqLxQlOC/9oADAMBAAIRAxEAPwC8aUpQClKUApSlAKUpQClKUApSlAKUpQClKUApSlAKUpQClKUApSlAKUpQClKUApSlAKUpQClKUApSlAKUpQClKUApShNAKVCN5eLVpbEpFm4lGmIziMHyaTp107vMR41X21OMF9KT2bRwL4cihmx6s+c+8AVXHRyyZ2Wd5O+pjZkql8UrmW53tvZDlru59yzSIv4VYL+VeW+9d4jArd3WngZpGX8LMVP3VT8NdZ1kMenM4KdN0qhNl8Xb+IjndJ18RIgBx5Bk5fvOan+7nGC1uCEnBtpDp3zmIn/qYHL9oKPDJqeSjlZnZb3GzKmN+SKTyleK2Rkag17UZQKUpQClKZoBSoRvLxZtLYlIs3Eg0xGQIwfJpOnX5oYiq+2pxgvpSezaOBfAIoZviz5z7wBVcdHLJnZZ3k76mNmSqXxSuZbne29kbLXdz7lmkVfwqwX8q8t967xGBW7utPAzSMv4WYqfuqn4a6zrIY9OZwU6bpVCbM4u38RHO6Tr4iRADjyDJy4Pqc1Pt3OMFrcEJODbSH55zEf+5gcv2gB4ZNTyUcrM7Le41ZUxvytJ7SvFbIyNQa9qMpFKUoBSleM2Bk6AUB7SoHvHxgtbclIAbmQadw4iB/6mDzfZDDwyKgG1OLt/KTyOkC+AjQE48iz833jFWR0cr87LO8nfUxsyVS+6VzJcb13jsS13dZPgJpFX8KsFH3V7bb23sZyt3c+5ppGX8LMV/KqPhrrOshj05nBTpqlUPsvjBfREdo0c6+POoVsejJjHvINWDu1xatLkhJc28pwMSEGMnyWTp1073KT4VNJRyx52W9xsypjfkik3pQGlSFApSlAKUpQHwvb1IY2klYIiDLMegFUXvzxKlvS0UJMVt05ejyern5p+Z9+fD98T99zeTmGJv5eEkadJHGhc+ajUL8T4jGPw/wBwH2hJzyZS2Q4Zh1c/+mv7t4e/p2KeBkLMWXn9nOmmdI7DjNJsDdm4vX5LeMtj2mOka/WboPdqfIVZexeB8YAN3Ozt15IsKnuLEFm18Ry1Y+ztmxwRrFCixovRVGnv9SfEnU1k1NNXSPX5ckNYqRjetmpF7Xhns5BgWyt9dnc/3Ma/Vzw12c4INqgz8wun3crDFSalS40ltt5fupTht4IVntjghCwJtpnjbwWTDp7s6MPeS1VnvFunc2LYuI8AnCuvejbTwbwPocHQ6V0xXxvLNJUaOVVdGGGVhkEe6qoq6Ri/NmhPJSMfpkpQe5XEWawYI2ZbfxjJ1UecZPs/VPdPpnNXvsrakdzCk0LB43GQR+YIOoIOhB1B0qkOIfDw2DdrDzNbOca6mMk6Ix8VJ0Vj6A64LY/DnfU2Fxyuf5eYjtB809BKPdoD5r9UCqp4GTsxYtefMwildE7DkOgqV4pyMiva4x0j4X16kMbSSsERBlmPQD/94VRe/PEqW9ZooS0Vt05ejyern5p+Z088+H74n77m8nMMTfy8JwMdJHGhc+ag5C+HU+Ixj8P9wHv5OeTKWyHvMNC5/wDTT928Pf07FPAyFmLLz+znTTOkdhxmj2BuzcXr8lvGXx7TdEX6zHQeeNT5CrM2LwPjABu52dupSLup7ixBZtfEctSv/ENlZfysIJaPQw20UkrLnXvCNTyk9cscnrT/ABfK3+Xs6+YZxlhBGD64eYHHvArKWqmf1flTnj7GkdLG3XNT8WvDPZyDAtlb67O5/uY1+rnhrs5wQbVBn5hdPu5WGKPvJe57uy5/jPaD9JTRN5L3Pe2XP8J7Q/rKKltl1vf5J+Sm6zSzyIztjghCwJtpnjbwWTDp7s6MPeS1VnvFunc2LYuI8AnCuvejb3N4H0ODodKvP/F8q/5mzr5RnGVEEgHrhJice4Gv3FvPZ3Z/hpAytKCOxuYniL6ZIAkUB9Ne7mqYqqZnW+ZOd09yeSmjfpkpT+5XEWawYI2ZbfxjJ1T1jJ6fV9k+mc1e+ytqxXMKTQuHjcZBH5gg6gg6EHUGqR4icPDYN2sOWtmONdWjJOiMfFT0DfA64LY3DnfU2Fxyuf5eYgSA9EPQSj3aBvNfcK3ngZOzFi158zGKV0TsOQ6CpXgOelGOBk1xjpGLtXakdtC80zBI0GST+QAGpJOgA1J0qiN9eIs1+xRcxW/hGDqw85CPa+qO6PXGacRt9Tf3HKh/l4SezHzj0Mp9+oHkv1iKyOHnDxr9u1mytspxkaNIQdUU+C+DMPcNclezBAyBmLLrz5nNlldK7DjNDu9upc3rctvGWAOGdu7Gvvbz9Bk+lWXsfghCoBupnkPzY8InuJOWPvHLVj2dmkUaxxKqIowqqMAD3V9qllrpHr8uSG8dIxuuakXt+GWzkGBbKfrM7H+5jXlzww2c4wbYL6o0in8m/KpTSpcaS228v3Uow2cEKt21wPQgm0nZTqQkwDL6KGUBlHqQ1Vrt7dq4s35LiMpn2W6o31WGh93UeIFdOVi7S2ZFcRNFMiyI3VWGnv8AQjwI1FVw18jFsfmhNJSMd1clKO3G4lS2RWKYmW26cvV4/VD80fM+7HjellepNGskTB0cZVh0IrnPbm6ctvBFce1DMNGA9hsnuN8BofHWt3ww33NnOIZW/l5iBr0jc6Bx5KdA3wPgc01NO2VuJFrz5mMEzo3YchfFKUrjHSFQ/ilvGbWwYISJJz2SkdQCCXbzGFyAR0JWphVH8adp9pfpECCIIx8GkPM3u7ojqqkjxJURdNTCofcjVSIbvbEe7uYrePQu2CfBVGrN8FB95wPGuldl7Mjt4UhiXlSMBVH7k+JJ1J8STVY8Ddjj5e5I1yIUONRoHf4HMf3Gp7vjtea2tHktoWmlBAVQrNjJxzlV7zAdcD8hkiitkWSVI029TGlYjI7y7m7rA2jt63t/8+eKLPTndVJ9wJyaqFbTbt/7RnjQknvEWyjXpyjlcj3g561l2fAuYjMtzGjHqERpBn6xZSfurPo0bPqSJ4ZmmM9eqxfHIsrYm91reO6W8okaPHMMMND4jmA5h6jIrcVzXc211sq8H/8AOaI5VhqjKfEdOdG1BGniNCNL03M3wj2hb9ouFkXAljzko37qdcN46+IIHyopcNEexbWiGe/8rslJBSvnc3KxozyMERAWZmICgAZJJPQAVHNm8SrCeYQxz99jheZHRWOcYDMoGSeg8fCpWsc5LUQoVyJqpIbyzSWNo5FDI4Ksp6EHqK5t3s3eayu5IGyQveRj1ZG9lvf1B9Qa6YqsuN+x+aCG5A70b9mx+i4yCfPDgAfWNWUMtyS7spLVx32W7obLhDvGbiyMLnMlsQnXUxkfJk+7DL9msvilvGbSwYISJJz2SkdQCCXfzGFyAR0JWq14Q7U7Laapk4nR48eGQOdSfwkD63rWVxp2n2l+kQIxBGPgznmb+0R1stOnSrNtefEySdej276EQ3e2I93cx28ehdsE+CqNWb4Ln3nA8a6U2XsyO3hSGJeVIxhR+pJ8STkk+JJqsuBuxx/MXJGoIhQ+I0Dv9+Y/uq2Kyr5Vc+5shpSRo1l7dSuLmxCXu0GWS8WTtbdlW1kVSwmRVGUlPYt30k1OuMjPSvd3dr3FzMqQ3t1ytEJAbi3tGQ5ihl5cxsr8wS4izkYznBOK++9k6wbRLGZITNbxMjPG8il7ecty8isGclZfZXXTNazdU/ws6NGl7cIsQQBbGWLvCC2hZjJK6rgi2UhcZHMdTRM2Wrwyy7O42Uln/C9p/wDvrb42h/aen/C9p/8AvrYe60P7z0/xfN4bMvv/ABh+s9P8XzeOzb7/AMc/pPWHz9n+Jpkfp9371z3tpSKMdIreBfjl1c/nWm2ru0qXuzw09xcSNOzkzycwCxxO+RGoVAQ/ZjmC5Glbg79RqSJba/ix4taysv4og4rDstrRXm1YngdXS3tps4yCryyRgKVIyp5Y2yDg9K+txEzVLEsXZOHYeVurkSu8s0ljaORQyOCrKehBGCK5s3r3eayu5IGJIXvIx6sjey3v6g+oNdM1WXG/Y3NBDcgaxt2bfVfUE+5gAPrGtaGW5Jd2Uwq47zLd0Nlwg3j/AIiy7FzmS2ITrqYyPkz8MMv2fWnF7eM29kIUOJLklOuojA+UPxyq/aqAcIdqdltNU15Z0eM+WQO0Un8JH2qcXtqdrtNkycQIkePDJHOxH4gD9X0qjo6dK7NefEyxl6PbvoaHdPd5r27jgUkBu87DqqL7Te/UAepFdJWdmkUaxxqFRAFVR0AHQVXHBDY/LBNckayP2an6KDJI97kj7IqzanrpVfJd2Q1pI7jLd1FKUqArFKUoBWp3o28LO1abkMhBRVQELlncIoLHRRzEZPgPurbVgbT7CTFtOFbt1fCN0YLy82PUZB8/EdK9NstS3Q+LoRbdeMT29xsu8iUPbKiycrcyMsoLo6nAKsCD7iAQfKmN4NiPaXMlvJqY2wD4Mp1VvipB+8eFXxw62ZHFYRmNApkBZzqWY5IySdTppUN45bHA/h7kAZOYX8zoXT7sSfeK6dLNdmViaL6/siqY70V7dCU8LN4zdWChyTJAeyYnqQACjeZyuASepDVMKo/gttPs794iQBPGfi0Z5l9/dMlXhUlXHhyqiaam9O+/GiiucuIsnNtW6P0wPwxqv7V0bXOfEaPl2rdD6an8UaN+9Ufx31F7vdDGt+n4lscIIsbJib57zE/CVk/RamlQrg/MDsmNR/Q8oPxlZ/8AdTf+72kuBs4owC/KKoRp0JzyvhjgqwBHTOR4jOJ5WX53JbZmupuxyNjRewmNxcrGpZ2VFGpZiAo95OgqD7f4w2kGVgzcuPmd2POPGQjUeqhqr+Xcnad2He55+YaxLcSDmkfUmONWbCHkDHwGmOmSMKx4c3zyBXgaFM9+STlVEUe05JOuB4D9NaqjpYEze9F550J3zyr1Gnw3t30m2g6mYRqqZ5FRemeuWPePQeQ06Vh7u7wy2U6zQnUaMp9l18Ub0Pn4HBrY3XDq/SQoLd3Ge66crIw8GDZwAeuuPWvttDhpexhCkfbZHfERVjG/jEwB6gY1Gn79BHwI24ipYQ3ZldfsW0sfenaY2psSSSz5mPcLxj/MHI6s8ZUakgDIA9oYxnIqldn2Mk8qxQAtKxwoXOQc+0ceyAdSfCrA3L3f2lYMbhY9SQGtC6CWWIe1Kq82AUJGM4Op88Nb0UsYUSkCPn5clwEbJIAVs65yQMedQJOlNa1ljkVcsy5Ylnsc7JTIQEAZ1OKjPE607TZVyPmqr/gdW/QEVKKivFC77PZVwfFgqfjkVT+RNc+G3EbZxT1K5OotvApLc245No2rf8+MfiYKfyNZfEaTm2rdH6YH4Y0X9qxdy7btNo2q9flkP4W5j+QrK4jx8u1rsfTU/iiRv3r9Blj/APn3OMluAvf7FscIIwNkxH57zE/CVl/21NKhXB+UHZMaj+h5QfjKz/7qmtcGo+q7vX1OxF1Es4EN332Skt7s4uXUGSaLmjdo3BaEupDoQwOYseoJrN/wlMv+VtK8UaaP2EvQebxFj7yab+NyQQzaDsLq2fJxoGmWJuvTuyEZqS0V7kY3xT39z6iJapGpdg3/APRtIj69rC36ctexbBv/AOvaRP1LaFf15qklK8Yi9n2T8H26nKqRobpTNpLtG9Ya6J2EXX1SIMPeDWDuXshIb/aJj5yqtBFl3eR2YRdo7F3JJPyqjr/TUzqNbiHniuJtPl7u5bI8QsphXx17sYr2j3Kx1vYnn+hYlqElqLcT7TtNk3IzjlCvn6kivj4gEfGpTUV4o3fZ7JuCNSwRPxyKp+4En4V5htxG2cU9T5J1V7iktzbjk2jat/z4x+Jgv6Gm+Vxz7Rum/wCfINfosVH5Cvdy7btNo2q/86NtPotz/wC2m+lvybRul6fLSN+JuYfka/Q5Y3bZ7nFzwfH2Lu4ZWvZ7Kth85Wf8bs374rFsN/eS+eyvlWKTn+RkXIikVj8mO97LkYHXBYMNDgHJ4Y3fabKtj81WT8EjKPyANR/jds+E2kczkCVX5E+krDLKfQAc2T0xj+quK1qPncx+6r9zqq5WxI5uyIWTUO3i4p2dqSgYzyDqsWCAemGc90EEagEkeVVXtHeDagskjma4W3YAB2QqWHgplxzEH1PeHmKigFVw/wAei5vW3uJpaxUyan3LEv8AjbdsfkooIh5NzSN+LKj+2tcvFzaIOe1Q+hjTH5AH86htKuSlhT/ihGtTKu5ZGzOOFwp+XgikGesZaNseevMGPXy+HWpSu2bLbJh7O4kt7mBi8YwglBIwwAcMj6fNyRgGqOqRbS3milsbW2FukLwMC04xzHGctoAckkOdeoHwwlpGWorEsXnY3iqXZ31Ogtk7MS3gjhj5uWNQoLHLHHiT4k9ai3F+IHZMp+Y8RHpmVU/3VId2ZAbOArJJKOzUdpKrpI+BjnZXAYE4zr165PWo7xgmA2VIp/reID4SK/8Atrkw247beKep0ZLMNe4qfh1Jy7VtT9Mj8Ubr+9dG1znw5j5tq2g+mx/DG7ftXRlVfyP1E7vdSei+n4iqT417LKXscwHdmjx0/qjODr9Vk+6rsqKcS92zeWDhBmWL5WMDqSoPMn2lJA9cVNSyYcqKumhtOy/GqEM4I7Zwbi1yMsBNHnOpACPn/wCvT31K4N2L6GVrtLiKW5mAE0bqyW7Kv+WsZGXj5MtqebOTkDNUfsXa721xHPF7UbBh5EdGU+jKSPjXSuxNsx3UCTwnKOM+oPQqfJgcgjzFV1rXRvvpo7UwpHo9l1dUI3d7t3106Szzw27wHngSAGRA+MFpWcKXBXmXlULox1r6Xmy9o3cZguTawwuOWV4DI8jqfaRQ6hYuYZBJLYB+NS6lQ4q8Ey07Oe0sukTtbHaduggia0mjQcscsxlWQKBhedFBErAeIZc+nWvhs/dq+si7W80NyZ27SZbjmjzKdGkjZA3KpAUchBwFGDUzpXzFXgmevP4F1CGSbsXzzC8a4hW6QFI4lVjaiMnLRsT8ozMeUmQY9kd2v1tDYF9fL2d08NtEpDYtmaSRnU8yEvIihFVgrYAJOOoqY0r7jO1y7BdQiwj2sR2ZaxHh/EASlsfOEBHKGx4c+M/dUW43baxFBahu8x7V+nsqCq5HkWJP2Ksjae0o7eF5pW5UjHMx/YeZJ0A8Tiubd5dvPeXUlw+nOe6vzUGir8B18zk+NWUTFkkvWZJ6ktVJcZd3UkvB7ZXa7SEhHdt0Z8+HMw5FHxDOfhWXxs2YUvY5sd2aPH2ozg5+yyfcam/Cfds2tiHcYkuSJGBGCFx8mp0yNMtg9CxFZXEvds3lgwQZlhPaxgdSQDzJ68ykgDz5a9LUp0q9tpz4nlIFwLu+pDuB22QGntT/AFYmT1Iwj/l2f5+VW5XLmxNrvbXEc8XtRsGA8GHRlPoykj410rsTbMd1Ak8JyjjPqD0KnyYHII8xXivhVr76aL6n2jkvMu7oYO/NqZNm3ar7XYuy/WVeZfzArabOuxLDHIpBEiK4I1BDKCDnx619ZowylT0YEH4jFaDh9JnZlspOTEnYnGesTGI9fVKi1Z3L6/6LNyRUpSsz6Y+0bsRQySMQBGjOSdAAqkk+nStVuLamPZtqp9rsUZuntOOdjp9ImvlxBkI2ZcqDgyoIR16ysIh09XrfwxhVCjooAHwGK00Z3r6f7Pm5+6q7jhtoCOG1U6u3auNPZXKqD6FiT9irH2ntKO3heaVuVIwWY/sB4knQDxOK5s3l2895dSTvpznur81Boq/AdfM5PjVlBCr5L66ISVcl1l3dSTcHtldrtISEd23Rnz4czDkUH4M5+FOMOyuy2kZAO7cIr58OZRyMPgFQ/GrB4T7tm1sQ7jElyRIQRghcfJodM9Mtg9CxFe8WN2zdWJdBmS2JkUAZJXHyijTJ0w2B1KgVt0lOlW7ac+J4wF6Pd31NJwP20DFNbMe8jdqg09lgAwHoGAJ+uKlV5uYLi/FzdMJEiAFvDy9xToWd8nvsWGg0GAuckAiit2N4HsrqO4TXlOGX5yH2l95HT1APhXSWztoJPEksTBkkAZSPI/ofAjwNZ1jHRSK9u/Knulej2XV2PrPArqVdQysMFWAKkeRB0IqB7c4M2kpLQM9uxzoO/Fnz5TqPcGA9KsClQxyvjW1q2FLmNf1kKQveCt6p+TeCRfrMjfcVIH4qwRwj2jzY7JMefaJj9c/lV+0qtP5CVOBOtHEUps3gldOflpYYl+jzSN7sYUfHNWFu1w3s7PDKnayjXtJcMwP0RjlTrjIGcdSalNKxkqpZEsVcjVkEbNEFVHxx2yC0FqD7OZn9Ccon5dp+VWdtrbEdrA88zcqIMnzJ6BR5knAA8zXNe29rvdXEk8ntSMWI8AOiqPRVAHwqighVz766J6mFZJdZd3Um3BPZZe9kmPswx46f1SHA1+qr/fV2VFOGm7Zs7BA4xLKe1kB6gsByp9lQAfXNSup6qTElVU00NoGXI0QUpSpjcpDiruObaU3UKnsJWy4A0jc/orHUeRyPFRWl3G35k2dKdC8Dn5SP8udM6BwPgw0PgR0Jc2yyIySKGRwVZWGQQeoI8RVKb8cKpLYmW0DSwdSgy0kY/WRfXqB1zq1denqGSMwpTnTwuY7EjLi2NtuG6iEsDh0Pl1B+aw6q3odazq5d2Rtua1k7S3laNvEr0I8mU5Vh6EGrG2NxxYAC7t+b6cJwf/jY4+PN8KxmoHtW1maeZpHWMd1slLcpUKi4wbOIy0siehhlJ/sVhXsvF/ZoGVlkf0EMoP8Aeqipejy/2r9lKcVmtqE0rE2ptWK2iaWd1jRerMfuA8ST4Aamqy2zxx0ItLc5178x6eR5EOo+0Krjbe8M93J2lxKzkZwDoijyVRovv6nTNUxUD3L8+SE8lWxvVzU32/2/77QfkTKWyHKqfac/Pf8AZfD39MjhnuMb2YTTL/LRHXPSRh0jHmoOC3h4eJx+tx+GEt4VlnDRW/XUESSDyUH2VPzz4dOuReFlZJDGscShEQYVR0AqieoZCzCi5/ZlDC6R2JIfelKVxzolIcVdxzbTG6hU9hK2XAGkbn9FY6jyJI8VFabcbfmTZ0p0LwOR2kedfLnXOgcD4EaHwI6DubZZEZJFDI4KsrAFSCMEEHqCKpXfjhVJbFpbQNLB1KDJkjH6yL69R451auvT1DJGYUpzp4HMdiRlw7G23DdRCWBw6Hy6g/NYdVb0Otadt1p4WZrG6MQdmcwzIJoeZ2LMV1WRMsSdGI1OlUHsjbc1rJ2lvK0beJU6EeTKcqw9CDVjbG44sABd2/N9OE4J/wC2xx8eb4VnJRSRr/TzTniaR1bHdbJSbm62ouhgsZPVZ5Y/d3TC2PvNP4naraCCxi+k080mPcohXP4hWvh4wbOIy0siehhlJ/sVhXsnF/ZoHdlkf0EMoP8Aeqip8KT/AK/JSjEZZ1jOTdSaZ0a+ujKEdXWGJBDAGVgyk6tI+GAOrY9K3e1NqxW0TSzusaL1ZvyAHUk+AGpqsts8cdCLS3Ode/Menl3EJz+IVXG294Z7t+0uJWcjoDoijyVR3V9/U6ZreOilkX+pkhPJVMZ1c1N9v/v++0H5Eylshyqnq5+e/wCy+Hv6ffhnuMb2cTSr/LRHJz0kYdIx5qDgsenh4nH73I4YS3hWWcNFb9ddJJB5KOqqfnnw6dci8LKySGNY4lCIgwqjoBW09QyFmFFz+zOGF0jsSQ+9KUrjnRKG4l7jGymM0K/y0p0x0jY9Yz5KdSp6eHgM/Dh/xAewfkky9s57yjUofnp+6+PUa9b5vbJJo2jlUOjjDKehFUfvxwwlsy0sAaW366AmSMeTAe0o+ePDr0yexBUMmZhS8/s50sLo3YkZduzdpxXESywusiN0ZTkeo9CDoQdRWVXMOwt47izfntpWTPUdUb6ynQ+/qPAirI2NxxGALu3IOnfhOQfM8jEco+01Ty0EjVtZmhrHVsd1slLWpUMi4u7NPWZ1PkYZj+aoR+dJuL2zQDyyu5HgsMo/NlA/Opejy/2r9lKMVnFCZ1g7Y21DaxNLO4RF8T1J+ao6sx8hrVZ7Z44k5Fpb4+nMen/bU6/i+FVvtnbs11J2lxK0jeHN0UeSqO6o9wquGge5bX5J5k8lYxvVzU3e/W/Mm0ZRoUgQns48656c740LY+AGQOpJ3HCrcc3MouplPYRNlARpI4/VVOp8zgeDCm4/CqS5Iluw0UHUIcrJIP1jX16kdMZDVdVtbLGipGoVEAVVUYAA6ADwFbVFQyNmFEZQQue7EkPrSlK5B0RSlKAUpSgIpvJw0s7wlyhilPWSLCknzZccre8jPrVe7U4KXcesMkU410OY39wByv8AcKu2lVR1cseSLkYSU8b9UOc5eHO0V62knwMbf6WNeRcOtot0tJPiUX/Uwro2lUfEZOCef5MehR8VKP2ZwXvJMds8UAI8T2jj7K4U/iqwN3OFtnaEOVM8g1Dy4IB65VPZGD0JyR51MKVPJVyyZKuXYbMp42aIKUpUpuKUpQClKUBE95OGdneEuUMUp6yRYUn1Zccre8jPrVfbU4KXcesMkU410OY39Bg5X+4VdtKqjq5Y8kXIwkp436oc5y8Odor1tJPgY2/0sa8i4dbRbpaSfEov+phXRtKo+IycE8/yY9Cj4qUfszgteSYMzxQAjxPaOPsrhT+KrA3d4WWdqQ5UzyA5DS4IBByCqeyCDggnJHnUwpU8lXLJkq/Y2ZTxszRBSlKlNxSlKAUpSgIfvHwts7slwpgkOpeLABPXLJ7JyepGCfOq/wBp8F7yPPYvFOAPA9m5+y2VH4qu9mx10r2qo6uWPJFy7TB9PG/VDnKXh1tFetpJ8Cjf6WNexcOdot0tJPiY1/1MK6MpVHxGTgnn+THoUfFSktl8FLuTWaSKAaaDMj+7Awv9xqwt2+GlnZkOEMso6SS4Yg+arjlX3gZ9aldKnkq5ZMlXI2jp42aIKUpUpuKUpQClKUAqFba4isl41naWr3MyDLDnEa+yGIBIPNgEZ6eVTWqc3/soZNoP/E2N1GDj+ZtmDiTC4UmNoynTQ94MMD0qmmY17lRybc7p5GUrlRMiWrxIcWctxJY3MbQlOdHVlBVzy86OyDmAPUYGBr0r3afE+KKxt7sRl/4gkCMMAV5ebnyca8rDl6eIrQcM9mXEq3cU4uP4KRCkYuMhjnIBUE935Pry93OMZxUe3T3SuJr2G1uon/h7VpyS0brGfBuViMNzSBCNemTVODFa63bPXazT7mKyPsSzf1LA2rxQihsLe7EZcTkjkDAFeUNz5ONeVl5fjUa3hkt225aNNFcLcH+FOFki7NSWyFYGIscEnOGGfDFaTdndO5e/gtZ45ewtJpX52jZUIBUnDEcpDsiaZ6M1bze3Z0rbw28ixSsga2y6xuUGH1ywGBjx10r2kccb7Grsq/g8q97m2qm6fs3m0uLCQ3Utt/DSyPGSq9mQxdhjAC4yNMnx6dDWBZ8a1eN/5SUzLqsaNzqRqSxblyoXGvdPUeuMTYmzpRvLLIYpRGWlw5jcJ/l6YfHL+decOdmSpte8eSGVVYT8rPG6qczqdGIwcjXTrXnDhRumyLqfb0qr4qmhMdxt+k2kkhCGOSIrzoTzDDA8rBsDIPKw1AOlSeqo4E7Mmh/iu2ilj5ktgO0RkyR22ccwGcZGfeKtepKpjY5VazT9FESqrUV2opSlTmgqOb676x7OiVnUu8hIRAQCcDvMSeijKgkA6kaVI6rHjZu9LNHBNEjOIu0RwqlmAflw+BrgFSD7x4A1vTsa+RGv0M5VcjFVupEN/N6/4+S0L27wPGGJV9QQ7IVZSQCynlOuAPLNWTvVxMSxuxbvC75QPzKw8eYBQpGpyvn41X++W0rnaL2sq2Vwixgrns3bLZUt0X2Rpgn6XkakG92ypJN4bVuykaMdgS4RygKu7asBgYOOp8q6DmMVGo5LERHZWkqK+1yt4psajiBtyK7gtpb61uoW/mFRI5I1OFMYYt2sJOp0Gg6HwIqa7w8So7G5jt3hdg0cblww0DFhjlxliOX41H+OOzZZTa9lFLJhZ89mjvjPZ4zyg4zg/cax999mTPtqzdYZWRRa8zLG7IMTsTlgMDA1OeleWtjkYy3T5sre09K57VdZ2bEi3e4qrcXotZbaSBnJCc572eXmw6lQUyBp18POoVuntWK123fzzEKiG8yfE/zQwo82J0ArdbU2bKd50kEUpj5o8yCN+z/yMavjl9OtR603FlvNq3aSLNChlupFkMbchPbNyAMRykHmB06gHHmPTGxIi7IrUVTy5ZFs3VHexaO5u+T7QDOLZ4ol0EjuDzN4qoC648T0B01OcSeq34S39zF2lldQzIIyxidkcJo2HjDFeUjPeXXXLeAFWRXPnYjJFRNCqNyuairqKUpWBoKUpQFIcYdrNNepA0cgjg0APsyFgpLoMYJAPLnXBz5mvptKysozstf4e6i6NGgkQcpa4ziQPEWPe10I00rbcVtnyybQs2jildVC5KI7KPlR1KggaedfXihs+WTaVi0cUrqpXmZEdlX5ZTqQCF011rrxvS7G3TJd+8iVHI569qG929xEMV4bO1tnuZ1ALDnWNRlefGSDkhSD0xqPGvhPvW95s2/WW1ntnS2lyJVbkbMbDuuVHNgjUY8RUa4jWcT7QIuLC6VSFBurd+bnAXunszGUJB7pBYNgZ17tY26lpeG32iALk2htZ1iWZW52bl+T5E115cg8mmcDyxmkLMNHJkuXOtnhZaele68qd/Ohg7h79f8ADrSYLbvMTKHYjuxqCqqOZwpwSQQBjw61b+628aX1ss6KyhiylWxlSpwRkaEeIPkR7qrLdXZcy7C2gjQyq7N3VaNw7dxPZUjLa56VL+EVq8ezuWRHjbtXPK6sreGuGAOK+VaMVHOTW32PkCvSxF0sJrSlK5pYKUpQClKUApSlAKUpQClKUApSlAKUpQClKUApSlAKUpQClKUApSlAKUpQClKUApSlAKUpQClKUApSlAKUpQClKUApSlAKUpQClKUApSlAKUpQClKUApSlAKUpQClKUApSlAKUpQClKUApSlAKUpQClKUApSlAKUpQClKUApSlAf/Z"/>
          <p:cNvSpPr>
            <a:spLocks noChangeAspect="1" noChangeArrowheads="1"/>
          </p:cNvSpPr>
          <p:nvPr/>
        </p:nvSpPr>
        <p:spPr bwMode="auto">
          <a:xfrm>
            <a:off x="2159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8" name="Picture 6" descr="http://potomacriverkeeper.org/sites/default/files/image_assets/cwa_circles.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371600"/>
            <a:ext cx="7543800" cy="4114801"/>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92989" y="5867400"/>
            <a:ext cx="7706533" cy="707886"/>
          </a:xfrm>
          <a:prstGeom prst="rect">
            <a:avLst/>
          </a:prstGeom>
          <a:noFill/>
        </p:spPr>
        <p:txBody>
          <a:bodyPr wrap="none" rtlCol="0">
            <a:spAutoFit/>
          </a:bodyPr>
          <a:lstStyle/>
          <a:p>
            <a:r>
              <a:rPr lang="en-US" sz="4000" dirty="0"/>
              <a:t>Clean Water Act = Protect &amp; Restore</a:t>
            </a:r>
          </a:p>
        </p:txBody>
      </p:sp>
    </p:spTree>
    <p:extLst>
      <p:ext uri="{BB962C8B-B14F-4D97-AF65-F5344CB8AC3E}">
        <p14:creationId xmlns:p14="http://schemas.microsoft.com/office/powerpoint/2010/main" val="5691292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47F183B-A62E-40F5-8FAB-6174AD2DB804}"/>
              </a:ext>
            </a:extLst>
          </p:cNvPr>
          <p:cNvSpPr txBox="1"/>
          <p:nvPr/>
        </p:nvSpPr>
        <p:spPr>
          <a:xfrm>
            <a:off x="-381000" y="953690"/>
            <a:ext cx="7077388" cy="2985433"/>
          </a:xfrm>
          <a:prstGeom prst="rect">
            <a:avLst/>
          </a:prstGeom>
          <a:noFill/>
        </p:spPr>
        <p:txBody>
          <a:bodyPr wrap="square">
            <a:spAutoFit/>
          </a:bodyPr>
          <a:lstStyle/>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Additional documentation requirements:</a:t>
            </a:r>
          </a:p>
          <a:p>
            <a:pPr marL="1371600" marR="0" lvl="3"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Grading and stabilization</a:t>
            </a:r>
          </a:p>
          <a:p>
            <a:pPr marL="1371600" marR="0" lvl="3"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SWPPP modifications</a:t>
            </a:r>
          </a:p>
          <a:p>
            <a:pPr marL="1371600" marR="0" lvl="3"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Employee training</a:t>
            </a:r>
          </a:p>
          <a:p>
            <a:pPr marL="1371600" marR="0" lvl="3"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Entrance signage</a:t>
            </a:r>
          </a:p>
          <a:p>
            <a:pPr marL="1371600" marR="0" lvl="3"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Availability of SWPPP</a:t>
            </a:r>
          </a:p>
        </p:txBody>
      </p:sp>
      <p:pic>
        <p:nvPicPr>
          <p:cNvPr id="4" name="Picture 3">
            <a:extLst>
              <a:ext uri="{FF2B5EF4-FFF2-40B4-BE49-F238E27FC236}">
                <a16:creationId xmlns:a16="http://schemas.microsoft.com/office/drawing/2014/main" id="{8678DFEE-CC8A-40D4-A5C5-FB5B2D9391F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7777" r="21667" b="30000"/>
          <a:stretch/>
        </p:blipFill>
        <p:spPr>
          <a:xfrm>
            <a:off x="3810000" y="4085564"/>
            <a:ext cx="5203338" cy="2601669"/>
          </a:xfrm>
          <a:prstGeom prst="rect">
            <a:avLst/>
          </a:prstGeom>
          <a:effectLst>
            <a:innerShdw blurRad="114300">
              <a:prstClr val="black"/>
            </a:innerShdw>
          </a:effectLst>
        </p:spPr>
      </p:pic>
      <p:sp>
        <p:nvSpPr>
          <p:cNvPr id="7" name="Title 1">
            <a:extLst>
              <a:ext uri="{FF2B5EF4-FFF2-40B4-BE49-F238E27FC236}">
                <a16:creationId xmlns:a16="http://schemas.microsoft.com/office/drawing/2014/main" id="{9198B800-C2E9-48F9-92DC-80998DFF729A}"/>
              </a:ext>
            </a:extLst>
          </p:cNvPr>
          <p:cNvSpPr txBox="1">
            <a:spLocks/>
          </p:cNvSpPr>
          <p:nvPr/>
        </p:nvSpPr>
        <p:spPr>
          <a:xfrm>
            <a:off x="228600" y="10035"/>
            <a:ext cx="8686800" cy="797214"/>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a:ea typeface="+mj-ea"/>
                <a:cs typeface="+mj-cs"/>
              </a:rPr>
              <a:t>2021 Construction General Permit (CGP)</a:t>
            </a:r>
          </a:p>
        </p:txBody>
      </p:sp>
    </p:spTree>
    <p:extLst>
      <p:ext uri="{BB962C8B-B14F-4D97-AF65-F5344CB8AC3E}">
        <p14:creationId xmlns:p14="http://schemas.microsoft.com/office/powerpoint/2010/main" val="39620411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728" y="23446"/>
            <a:ext cx="8686800" cy="944562"/>
          </a:xfrm>
        </p:spPr>
        <p:txBody>
          <a:bodyPr>
            <a:normAutofit fontScale="90000"/>
          </a:bodyPr>
          <a:lstStyle/>
          <a:p>
            <a:r>
              <a:rPr lang="en-US" dirty="0"/>
              <a:t>2021 Construction General Permit (CGP)</a:t>
            </a:r>
          </a:p>
        </p:txBody>
      </p:sp>
      <p:sp>
        <p:nvSpPr>
          <p:cNvPr id="3" name="Content Placeholder 2"/>
          <p:cNvSpPr>
            <a:spLocks noGrp="1"/>
          </p:cNvSpPr>
          <p:nvPr>
            <p:ph idx="1"/>
          </p:nvPr>
        </p:nvSpPr>
        <p:spPr>
          <a:xfrm>
            <a:off x="228600" y="1295400"/>
            <a:ext cx="7239000" cy="4525963"/>
          </a:xfrm>
        </p:spPr>
        <p:txBody>
          <a:bodyPr>
            <a:normAutofit/>
          </a:bodyPr>
          <a:lstStyle/>
          <a:p>
            <a:r>
              <a:rPr lang="en-US" dirty="0"/>
              <a:t>Section 6 Inspections (page 44)</a:t>
            </a:r>
          </a:p>
          <a:p>
            <a:pPr lvl="1"/>
            <a:r>
              <a:rPr lang="en-US" dirty="0"/>
              <a:t>Frequency</a:t>
            </a:r>
          </a:p>
          <a:p>
            <a:pPr lvl="1"/>
            <a:r>
              <a:rPr lang="en-US" dirty="0"/>
              <a:t>Reductions in frequency</a:t>
            </a:r>
          </a:p>
          <a:p>
            <a:pPr lvl="1"/>
            <a:r>
              <a:rPr lang="en-US" dirty="0"/>
              <a:t>Qualified Person</a:t>
            </a:r>
          </a:p>
          <a:p>
            <a:pPr lvl="1"/>
            <a:r>
              <a:rPr lang="en-US" dirty="0"/>
              <a:t>Site inspections</a:t>
            </a:r>
          </a:p>
          <a:p>
            <a:pPr lvl="1"/>
            <a:r>
              <a:rPr lang="en-US" dirty="0"/>
              <a:t>Linear Project Inspections</a:t>
            </a:r>
          </a:p>
          <a:p>
            <a:pPr lvl="1"/>
            <a:r>
              <a:rPr lang="en-US" dirty="0"/>
              <a:t>Inspections by DEC or EPA</a:t>
            </a:r>
          </a:p>
          <a:p>
            <a:pPr lvl="1"/>
            <a:r>
              <a:rPr lang="en-US" dirty="0"/>
              <a:t>Inspection report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50856" y="3753151"/>
            <a:ext cx="3989672" cy="2992254"/>
          </a:xfrm>
          <a:prstGeom prst="rect">
            <a:avLst/>
          </a:prstGeom>
          <a:effectLst>
            <a:innerShdw blurRad="114300">
              <a:prstClr val="black"/>
            </a:innerShdw>
          </a:effectLst>
        </p:spPr>
      </p:pic>
      <p:sp>
        <p:nvSpPr>
          <p:cNvPr id="5" name="TextBox 4"/>
          <p:cNvSpPr txBox="1"/>
          <p:nvPr/>
        </p:nvSpPr>
        <p:spPr>
          <a:xfrm>
            <a:off x="7883769" y="6172200"/>
            <a:ext cx="1191928"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a:ea typeface="+mn-ea"/>
                <a:cs typeface="+mn-cs"/>
              </a:rPr>
              <a:t>Tanana River Bridge</a:t>
            </a:r>
          </a:p>
        </p:txBody>
      </p:sp>
    </p:spTree>
    <p:extLst>
      <p:ext uri="{BB962C8B-B14F-4D97-AF65-F5344CB8AC3E}">
        <p14:creationId xmlns:p14="http://schemas.microsoft.com/office/powerpoint/2010/main" val="28551730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5169"/>
            <a:ext cx="8686800" cy="990457"/>
          </a:xfrm>
        </p:spPr>
        <p:txBody>
          <a:bodyPr>
            <a:normAutofit fontScale="90000"/>
          </a:bodyPr>
          <a:lstStyle/>
          <a:p>
            <a:r>
              <a:rPr lang="en-US" dirty="0"/>
              <a:t>2021 Construction General Permit (CGP)</a:t>
            </a:r>
          </a:p>
        </p:txBody>
      </p:sp>
      <p:sp>
        <p:nvSpPr>
          <p:cNvPr id="3" name="Content Placeholder 2"/>
          <p:cNvSpPr>
            <a:spLocks noGrp="1"/>
          </p:cNvSpPr>
          <p:nvPr>
            <p:ph idx="1"/>
          </p:nvPr>
        </p:nvSpPr>
        <p:spPr>
          <a:xfrm>
            <a:off x="304801" y="1622352"/>
            <a:ext cx="8229600" cy="4525963"/>
          </a:xfrm>
        </p:spPr>
        <p:txBody>
          <a:bodyPr/>
          <a:lstStyle/>
          <a:p>
            <a:r>
              <a:rPr lang="en-US" dirty="0"/>
              <a:t>Section 7 Monitoring (page 47)</a:t>
            </a:r>
          </a:p>
          <a:p>
            <a:pPr lvl="1"/>
            <a:r>
              <a:rPr lang="en-US" dirty="0"/>
              <a:t>Qualified Person</a:t>
            </a:r>
          </a:p>
          <a:p>
            <a:pPr lvl="1"/>
            <a:r>
              <a:rPr lang="en-US" dirty="0"/>
              <a:t>Discharge Monitoring Requirements</a:t>
            </a:r>
          </a:p>
          <a:p>
            <a:pPr lvl="1"/>
            <a:r>
              <a:rPr lang="en-US" dirty="0"/>
              <a:t>Rainfall Monitoring</a:t>
            </a:r>
          </a:p>
          <a:p>
            <a:pPr lvl="1"/>
            <a:r>
              <a:rPr lang="en-US" dirty="0"/>
              <a:t>Visual Monitoring</a:t>
            </a:r>
          </a:p>
          <a:p>
            <a:pPr lvl="1"/>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8005" y="3885334"/>
            <a:ext cx="4117395" cy="2744931"/>
          </a:xfrm>
          <a:prstGeom prst="rect">
            <a:avLst/>
          </a:prstGeom>
          <a:effectLst>
            <a:innerShdw blurRad="114300">
              <a:prstClr val="black"/>
            </a:innerShdw>
          </a:effectLst>
        </p:spPr>
      </p:pic>
      <p:pic>
        <p:nvPicPr>
          <p:cNvPr id="5" name="Picture 4"/>
          <p:cNvPicPr>
            <a:picLocks noChangeAspect="1"/>
          </p:cNvPicPr>
          <p:nvPr/>
        </p:nvPicPr>
        <p:blipFill>
          <a:blip r:embed="rId3"/>
          <a:stretch>
            <a:fillRect/>
          </a:stretch>
        </p:blipFill>
        <p:spPr>
          <a:xfrm>
            <a:off x="304801" y="5678064"/>
            <a:ext cx="4008544" cy="940501"/>
          </a:xfrm>
          <a:prstGeom prst="rect">
            <a:avLst/>
          </a:prstGeom>
          <a:effectLst>
            <a:innerShdw blurRad="114300">
              <a:prstClr val="black"/>
            </a:innerShdw>
          </a:effectLst>
        </p:spPr>
      </p:pic>
    </p:spTree>
    <p:extLst>
      <p:ext uri="{BB962C8B-B14F-4D97-AF65-F5344CB8AC3E}">
        <p14:creationId xmlns:p14="http://schemas.microsoft.com/office/powerpoint/2010/main" val="10430718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2308"/>
            <a:ext cx="8686800" cy="792162"/>
          </a:xfrm>
        </p:spPr>
        <p:txBody>
          <a:bodyPr>
            <a:normAutofit fontScale="90000"/>
          </a:bodyPr>
          <a:lstStyle/>
          <a:p>
            <a:r>
              <a:rPr lang="en-US" dirty="0"/>
              <a:t>2021 Construction General Permit (CGP)</a:t>
            </a:r>
          </a:p>
        </p:txBody>
      </p:sp>
      <p:sp>
        <p:nvSpPr>
          <p:cNvPr id="3" name="Content Placeholder 2"/>
          <p:cNvSpPr>
            <a:spLocks noGrp="1"/>
          </p:cNvSpPr>
          <p:nvPr>
            <p:ph idx="1"/>
          </p:nvPr>
        </p:nvSpPr>
        <p:spPr>
          <a:xfrm>
            <a:off x="76201" y="1066800"/>
            <a:ext cx="7315200" cy="4525963"/>
          </a:xfrm>
        </p:spPr>
        <p:txBody>
          <a:bodyPr/>
          <a:lstStyle/>
          <a:p>
            <a:r>
              <a:rPr lang="en-US" dirty="0"/>
              <a:t>Section 8 Corrective Actions (page 50)</a:t>
            </a:r>
          </a:p>
          <a:p>
            <a:pPr lvl="1"/>
            <a:r>
              <a:rPr lang="en-US" dirty="0"/>
              <a:t>Conditions</a:t>
            </a:r>
          </a:p>
          <a:p>
            <a:pPr lvl="1"/>
            <a:r>
              <a:rPr lang="en-US" dirty="0"/>
              <a:t>Deadlines for corrective actions</a:t>
            </a:r>
          </a:p>
          <a:p>
            <a:pPr lvl="1"/>
            <a:r>
              <a:rPr lang="en-US" dirty="0"/>
              <a:t>Corrective action log</a:t>
            </a:r>
          </a:p>
          <a:p>
            <a:pPr lvl="1"/>
            <a:r>
              <a:rPr lang="en-US" dirty="0"/>
              <a:t>Corrective action report</a:t>
            </a:r>
          </a:p>
          <a:p>
            <a:pPr lvl="1"/>
            <a:r>
              <a:rPr lang="en-US" dirty="0"/>
              <a:t>Substantially Identical Outfalls</a:t>
            </a:r>
          </a:p>
          <a:p>
            <a:pPr lvl="1"/>
            <a:endParaRPr lang="en-US" dirty="0"/>
          </a:p>
        </p:txBody>
      </p:sp>
      <p:pic>
        <p:nvPicPr>
          <p:cNvPr id="5" name="Picture 4"/>
          <p:cNvPicPr>
            <a:picLocks noChangeAspect="1"/>
          </p:cNvPicPr>
          <p:nvPr/>
        </p:nvPicPr>
        <p:blipFill rotWithShape="1">
          <a:blip r:embed="rId2"/>
          <a:srcRect t="1418"/>
          <a:stretch/>
        </p:blipFill>
        <p:spPr>
          <a:xfrm>
            <a:off x="5410200" y="4122781"/>
            <a:ext cx="3552617" cy="2673603"/>
          </a:xfrm>
          <a:prstGeom prst="rect">
            <a:avLst/>
          </a:prstGeom>
          <a:effectLst>
            <a:innerShdw blurRad="114300">
              <a:prstClr val="black"/>
            </a:innerShdw>
          </a:effectLst>
        </p:spPr>
      </p:pic>
      <p:sp>
        <p:nvSpPr>
          <p:cNvPr id="6" name="TextBox 5"/>
          <p:cNvSpPr txBox="1"/>
          <p:nvPr/>
        </p:nvSpPr>
        <p:spPr>
          <a:xfrm>
            <a:off x="6553200" y="4133671"/>
            <a:ext cx="2408137" cy="1200329"/>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Hello Ryan!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The Richardson Hwy MP 102 project has 3 incomplete corrective actions needed completed today!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49291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3446"/>
            <a:ext cx="8534400" cy="868362"/>
          </a:xfrm>
        </p:spPr>
        <p:txBody>
          <a:bodyPr>
            <a:normAutofit fontScale="90000"/>
          </a:bodyPr>
          <a:lstStyle/>
          <a:p>
            <a:r>
              <a:rPr lang="en-US" dirty="0"/>
              <a:t>2021 Construction General Permit (CGP)</a:t>
            </a:r>
          </a:p>
        </p:txBody>
      </p:sp>
      <p:sp>
        <p:nvSpPr>
          <p:cNvPr id="3" name="Content Placeholder 2"/>
          <p:cNvSpPr>
            <a:spLocks noGrp="1"/>
          </p:cNvSpPr>
          <p:nvPr>
            <p:ph idx="1"/>
          </p:nvPr>
        </p:nvSpPr>
        <p:spPr>
          <a:xfrm>
            <a:off x="211161" y="1148438"/>
            <a:ext cx="7637439" cy="3394472"/>
          </a:xfrm>
        </p:spPr>
        <p:txBody>
          <a:bodyPr>
            <a:normAutofit/>
          </a:bodyPr>
          <a:lstStyle/>
          <a:p>
            <a:r>
              <a:rPr lang="en-US" sz="2800" dirty="0"/>
              <a:t>Section 9 Reporting and Recordkeeping (page 52)</a:t>
            </a:r>
          </a:p>
          <a:p>
            <a:pPr lvl="1"/>
            <a:r>
              <a:rPr lang="en-US" sz="2000" dirty="0"/>
              <a:t>Annual Report</a:t>
            </a:r>
          </a:p>
          <a:p>
            <a:pPr lvl="1"/>
            <a:r>
              <a:rPr lang="en-US" sz="2000" dirty="0"/>
              <a:t>Corrective Action Report</a:t>
            </a:r>
          </a:p>
          <a:p>
            <a:pPr lvl="1"/>
            <a:r>
              <a:rPr lang="en-US" sz="2000" dirty="0"/>
              <a:t>Spill of hazardous substance report</a:t>
            </a:r>
          </a:p>
          <a:p>
            <a:pPr lvl="1"/>
            <a:r>
              <a:rPr lang="en-US" sz="2000" dirty="0"/>
              <a:t>Retention of records</a:t>
            </a:r>
          </a:p>
          <a:p>
            <a:r>
              <a:rPr lang="en-US" sz="2000" dirty="0"/>
              <a:t>Section 10 Termination of the Permit Authorization (page 53)</a:t>
            </a:r>
          </a:p>
          <a:p>
            <a:pPr lvl="1"/>
            <a:r>
              <a:rPr lang="en-US" sz="2000" dirty="0"/>
              <a:t>Submitting a Notice of Termination (NOT)</a:t>
            </a:r>
          </a:p>
          <a:p>
            <a:r>
              <a:rPr lang="en-US" sz="2000" dirty="0"/>
              <a:t>Section 11 Permit Reopener Clause (page 54)</a:t>
            </a:r>
          </a:p>
          <a:p>
            <a:endParaRPr lang="en-US" dirty="0"/>
          </a:p>
          <a:p>
            <a:endParaRPr lang="en-US" dirty="0"/>
          </a:p>
          <a:p>
            <a:endParaRPr lang="en-US" dirty="0"/>
          </a:p>
          <a:p>
            <a:pPr lvl="1"/>
            <a:endParaRPr lang="en-US" dirty="0"/>
          </a:p>
        </p:txBody>
      </p:sp>
      <p:pic>
        <p:nvPicPr>
          <p:cNvPr id="4" name="Picture 3"/>
          <p:cNvPicPr>
            <a:picLocks noChangeAspect="1"/>
          </p:cNvPicPr>
          <p:nvPr/>
        </p:nvPicPr>
        <p:blipFill>
          <a:blip r:embed="rId2"/>
          <a:stretch>
            <a:fillRect/>
          </a:stretch>
        </p:blipFill>
        <p:spPr>
          <a:xfrm>
            <a:off x="5486399" y="4007909"/>
            <a:ext cx="3531525" cy="2697691"/>
          </a:xfrm>
          <a:prstGeom prst="rect">
            <a:avLst/>
          </a:prstGeom>
        </p:spPr>
      </p:pic>
      <p:pic>
        <p:nvPicPr>
          <p:cNvPr id="5" name="Picture 4"/>
          <p:cNvPicPr>
            <a:picLocks noChangeAspect="1"/>
          </p:cNvPicPr>
          <p:nvPr/>
        </p:nvPicPr>
        <p:blipFill>
          <a:blip r:embed="rId3"/>
          <a:stretch>
            <a:fillRect/>
          </a:stretch>
        </p:blipFill>
        <p:spPr>
          <a:xfrm>
            <a:off x="7290487" y="2067896"/>
            <a:ext cx="1677521" cy="1677521"/>
          </a:xfrm>
          <a:prstGeom prst="rect">
            <a:avLst/>
          </a:prstGeom>
        </p:spPr>
      </p:pic>
    </p:spTree>
    <p:extLst>
      <p:ext uri="{BB962C8B-B14F-4D97-AF65-F5344CB8AC3E}">
        <p14:creationId xmlns:p14="http://schemas.microsoft.com/office/powerpoint/2010/main" val="24872772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77898"/>
            <a:ext cx="8610600" cy="715963"/>
          </a:xfrm>
        </p:spPr>
        <p:txBody>
          <a:bodyPr>
            <a:normAutofit fontScale="90000"/>
          </a:bodyPr>
          <a:lstStyle/>
          <a:p>
            <a:r>
              <a:rPr lang="en-US" dirty="0"/>
              <a:t>2021 Construction General Permit (CGP)</a:t>
            </a:r>
          </a:p>
        </p:txBody>
      </p:sp>
      <p:sp>
        <p:nvSpPr>
          <p:cNvPr id="3" name="Content Placeholder 2"/>
          <p:cNvSpPr>
            <a:spLocks noGrp="1"/>
          </p:cNvSpPr>
          <p:nvPr>
            <p:ph idx="1"/>
          </p:nvPr>
        </p:nvSpPr>
        <p:spPr>
          <a:xfrm>
            <a:off x="266700" y="990600"/>
            <a:ext cx="8229600" cy="4525963"/>
          </a:xfrm>
        </p:spPr>
        <p:txBody>
          <a:bodyPr/>
          <a:lstStyle/>
          <a:p>
            <a:r>
              <a:rPr lang="en-US" dirty="0"/>
              <a:t>Appendix A (page A3)</a:t>
            </a:r>
          </a:p>
          <a:p>
            <a:pPr lvl="1"/>
            <a:r>
              <a:rPr lang="en-US" dirty="0"/>
              <a:t>Standard Conditions Applicable to All Permits</a:t>
            </a:r>
          </a:p>
          <a:p>
            <a:pPr lvl="1"/>
            <a:r>
              <a:rPr lang="en-US" dirty="0"/>
              <a:t>Signature requirement and penalties (page A6)</a:t>
            </a:r>
          </a:p>
          <a:p>
            <a:pPr lvl="1"/>
            <a:r>
              <a:rPr lang="en-US" dirty="0"/>
              <a:t>Twenty-four hour reporting (page A11)</a:t>
            </a:r>
          </a:p>
        </p:txBody>
      </p:sp>
      <p:pic>
        <p:nvPicPr>
          <p:cNvPr id="5" name="Picture 4"/>
          <p:cNvPicPr>
            <a:picLocks noChangeAspect="1"/>
          </p:cNvPicPr>
          <p:nvPr/>
        </p:nvPicPr>
        <p:blipFill>
          <a:blip r:embed="rId3"/>
          <a:stretch>
            <a:fillRect/>
          </a:stretch>
        </p:blipFill>
        <p:spPr>
          <a:xfrm>
            <a:off x="105508" y="4410529"/>
            <a:ext cx="3528038" cy="2340265"/>
          </a:xfrm>
          <a:prstGeom prst="rect">
            <a:avLst/>
          </a:prstGeom>
          <a:effectLst>
            <a:innerShdw blurRad="114300">
              <a:prstClr val="black"/>
            </a:innerShdw>
          </a:effectLst>
        </p:spPr>
      </p:pic>
      <p:pic>
        <p:nvPicPr>
          <p:cNvPr id="6" name="Picture 5">
            <a:extLst>
              <a:ext uri="{FF2B5EF4-FFF2-40B4-BE49-F238E27FC236}">
                <a16:creationId xmlns:a16="http://schemas.microsoft.com/office/drawing/2014/main" id="{5415EC1F-2B53-4346-AC82-69CD96962636}"/>
              </a:ext>
            </a:extLst>
          </p:cNvPr>
          <p:cNvPicPr>
            <a:picLocks noChangeAspect="1"/>
          </p:cNvPicPr>
          <p:nvPr/>
        </p:nvPicPr>
        <p:blipFill rotWithShape="1">
          <a:blip r:embed="rId4"/>
          <a:srcRect l="5429" t="47445" r="83802" b="19838"/>
          <a:stretch/>
        </p:blipFill>
        <p:spPr>
          <a:xfrm>
            <a:off x="3854695" y="3396384"/>
            <a:ext cx="5172074" cy="3354410"/>
          </a:xfrm>
          <a:prstGeom prst="rect">
            <a:avLst/>
          </a:prstGeom>
          <a:effectLst>
            <a:innerShdw blurRad="114300">
              <a:prstClr val="black"/>
            </a:innerShdw>
          </a:effectLst>
        </p:spPr>
      </p:pic>
    </p:spTree>
    <p:extLst>
      <p:ext uri="{BB962C8B-B14F-4D97-AF65-F5344CB8AC3E}">
        <p14:creationId xmlns:p14="http://schemas.microsoft.com/office/powerpoint/2010/main" val="17704109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5169"/>
            <a:ext cx="8534400" cy="792162"/>
          </a:xfrm>
        </p:spPr>
        <p:txBody>
          <a:bodyPr>
            <a:normAutofit fontScale="90000"/>
          </a:bodyPr>
          <a:lstStyle/>
          <a:p>
            <a:r>
              <a:rPr lang="en-US" dirty="0"/>
              <a:t>2021 Construction General Permit (CGP)</a:t>
            </a:r>
          </a:p>
        </p:txBody>
      </p:sp>
      <p:sp>
        <p:nvSpPr>
          <p:cNvPr id="3" name="Content Placeholder 2"/>
          <p:cNvSpPr>
            <a:spLocks noGrp="1"/>
          </p:cNvSpPr>
          <p:nvPr>
            <p:ph idx="1"/>
          </p:nvPr>
        </p:nvSpPr>
        <p:spPr>
          <a:xfrm>
            <a:off x="293077" y="1447800"/>
            <a:ext cx="3202806" cy="3394472"/>
          </a:xfrm>
        </p:spPr>
        <p:txBody>
          <a:bodyPr/>
          <a:lstStyle/>
          <a:p>
            <a:r>
              <a:rPr lang="en-US" sz="4000" dirty="0"/>
              <a:t>Appendix B (page B1)</a:t>
            </a:r>
          </a:p>
          <a:p>
            <a:pPr lvl="1"/>
            <a:r>
              <a:rPr lang="en-US" sz="4000" dirty="0"/>
              <a:t>Acronyms</a:t>
            </a:r>
          </a:p>
        </p:txBody>
      </p:sp>
      <p:pic>
        <p:nvPicPr>
          <p:cNvPr id="6" name="Picture 5">
            <a:extLst>
              <a:ext uri="{FF2B5EF4-FFF2-40B4-BE49-F238E27FC236}">
                <a16:creationId xmlns:a16="http://schemas.microsoft.com/office/drawing/2014/main" id="{BB114647-394F-4C8D-8FCC-6482C976FA2F}"/>
              </a:ext>
            </a:extLst>
          </p:cNvPr>
          <p:cNvPicPr>
            <a:picLocks noChangeAspect="1"/>
          </p:cNvPicPr>
          <p:nvPr/>
        </p:nvPicPr>
        <p:blipFill rotWithShape="1">
          <a:blip r:embed="rId2"/>
          <a:srcRect l="3926" t="12353" r="80000" b="7060"/>
          <a:stretch/>
        </p:blipFill>
        <p:spPr>
          <a:xfrm>
            <a:off x="3737680" y="1066801"/>
            <a:ext cx="5268432" cy="5638800"/>
          </a:xfrm>
          <a:prstGeom prst="rect">
            <a:avLst/>
          </a:prstGeom>
        </p:spPr>
      </p:pic>
    </p:spTree>
    <p:extLst>
      <p:ext uri="{BB962C8B-B14F-4D97-AF65-F5344CB8AC3E}">
        <p14:creationId xmlns:p14="http://schemas.microsoft.com/office/powerpoint/2010/main" val="1485600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71C0CB8-DC84-4FF3-8E1A-866E3CC43C1E}"/>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6000"/>
                    </a14:imgEffect>
                  </a14:imgLayer>
                </a14:imgProps>
              </a:ext>
              <a:ext uri="{28A0092B-C50C-407E-A947-70E740481C1C}">
                <a14:useLocalDpi xmlns:a14="http://schemas.microsoft.com/office/drawing/2010/main" val="0"/>
              </a:ext>
            </a:extLst>
          </a:blip>
          <a:srcRect r="11443"/>
          <a:stretch/>
        </p:blipFill>
        <p:spPr>
          <a:xfrm>
            <a:off x="0" y="-18197"/>
            <a:ext cx="9144000" cy="6858000"/>
          </a:xfrm>
          <a:prstGeom prst="rect">
            <a:avLst/>
          </a:prstGeom>
          <a:effectLst>
            <a:innerShdw blurRad="114300">
              <a:prstClr val="black"/>
            </a:innerShdw>
          </a:effectLst>
        </p:spPr>
      </p:pic>
      <p:sp>
        <p:nvSpPr>
          <p:cNvPr id="2" name="Title 1"/>
          <p:cNvSpPr>
            <a:spLocks noGrp="1"/>
          </p:cNvSpPr>
          <p:nvPr>
            <p:ph type="title"/>
          </p:nvPr>
        </p:nvSpPr>
        <p:spPr>
          <a:xfrm>
            <a:off x="313366" y="73713"/>
            <a:ext cx="8610600" cy="868362"/>
          </a:xfrm>
          <a:effectLst>
            <a:innerShdw blurRad="114300">
              <a:prstClr val="black"/>
            </a:innerShdw>
          </a:effectLst>
        </p:spPr>
        <p:txBody>
          <a:bodyPr>
            <a:normAutofit fontScale="90000"/>
          </a:bodyPr>
          <a:lstStyle/>
          <a:p>
            <a:r>
              <a:rPr lang="en-US" dirty="0">
                <a:solidFill>
                  <a:schemeClr val="bg1"/>
                </a:solidFill>
              </a:rPr>
              <a:t>2021 Construction General Permit (CGP)</a:t>
            </a:r>
          </a:p>
        </p:txBody>
      </p:sp>
      <p:sp>
        <p:nvSpPr>
          <p:cNvPr id="3" name="Content Placeholder 2"/>
          <p:cNvSpPr>
            <a:spLocks noGrp="1"/>
          </p:cNvSpPr>
          <p:nvPr>
            <p:ph idx="1"/>
          </p:nvPr>
        </p:nvSpPr>
        <p:spPr>
          <a:xfrm>
            <a:off x="152400" y="2667000"/>
            <a:ext cx="7061887" cy="3394472"/>
          </a:xfrm>
        </p:spPr>
        <p:txBody>
          <a:bodyPr>
            <a:noAutofit/>
          </a:bodyPr>
          <a:lstStyle/>
          <a:p>
            <a:r>
              <a:rPr lang="en-US" sz="2800" dirty="0"/>
              <a:t>Appendix C Definitions (page C1)</a:t>
            </a:r>
          </a:p>
          <a:p>
            <a:r>
              <a:rPr lang="en-US" sz="2800" dirty="0"/>
              <a:t>Appendix D Small Construction Waivers</a:t>
            </a:r>
          </a:p>
          <a:p>
            <a:r>
              <a:rPr lang="en-US" sz="2800" dirty="0"/>
              <a:t>Appendix E Forms</a:t>
            </a:r>
          </a:p>
          <a:p>
            <a:pPr lvl="1"/>
            <a:r>
              <a:rPr lang="en-US" dirty="0"/>
              <a:t>Notice of Intent (NOI)</a:t>
            </a:r>
          </a:p>
          <a:p>
            <a:pPr lvl="1"/>
            <a:r>
              <a:rPr lang="en-US" dirty="0"/>
              <a:t>Notice of Termination (NOT)</a:t>
            </a:r>
          </a:p>
          <a:p>
            <a:pPr lvl="1"/>
            <a:r>
              <a:rPr lang="en-US" dirty="0"/>
              <a:t>Notice of Intent Modification</a:t>
            </a:r>
          </a:p>
          <a:p>
            <a:pPr lvl="1"/>
            <a:r>
              <a:rPr lang="en-US" dirty="0"/>
              <a:t>Low Erosivity Waiver</a:t>
            </a:r>
          </a:p>
          <a:p>
            <a:pPr lvl="1"/>
            <a:r>
              <a:rPr lang="en-US" dirty="0"/>
              <a:t>Annual Report</a:t>
            </a:r>
          </a:p>
        </p:txBody>
      </p:sp>
    </p:spTree>
    <p:extLst>
      <p:ext uri="{BB962C8B-B14F-4D97-AF65-F5344CB8AC3E}">
        <p14:creationId xmlns:p14="http://schemas.microsoft.com/office/powerpoint/2010/main" val="38975381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130314"/>
            <a:ext cx="6836552" cy="707886"/>
          </a:xfrm>
          <a:prstGeom prst="rect">
            <a:avLst/>
          </a:prstGeom>
          <a:noFill/>
        </p:spPr>
        <p:txBody>
          <a:bodyPr wrap="none" rtlCol="0">
            <a:spAutoFit/>
          </a:bodyPr>
          <a:lstStyle/>
          <a:p>
            <a:r>
              <a:rPr lang="en-US" sz="4000" dirty="0"/>
              <a:t>DEC CGP Appendix C Definitions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99" y="990600"/>
            <a:ext cx="8937108"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16377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L:\Backup3\pictures\Delta Junction AK\DSC_024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358" r="7083"/>
          <a:stretch/>
        </p:blipFill>
        <p:spPr bwMode="auto">
          <a:xfrm>
            <a:off x="0" y="0"/>
            <a:ext cx="91440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2389" y="990600"/>
            <a:ext cx="3038011" cy="1938992"/>
          </a:xfrm>
          <a:prstGeom prst="rect">
            <a:avLst/>
          </a:prstGeom>
          <a:noFill/>
          <a:ln>
            <a:solidFill>
              <a:schemeClr val="bg1"/>
            </a:solidFill>
          </a:ln>
        </p:spPr>
        <p:txBody>
          <a:bodyPr wrap="none" rtlCol="0">
            <a:spAutoFit/>
          </a:bodyPr>
          <a:lstStyle/>
          <a:p>
            <a:pPr algn="ctr"/>
            <a:r>
              <a:rPr lang="en-US" sz="4000" dirty="0">
                <a:solidFill>
                  <a:schemeClr val="bg1"/>
                </a:solidFill>
              </a:rPr>
              <a:t>Owners with</a:t>
            </a:r>
          </a:p>
          <a:p>
            <a:pPr algn="ctr"/>
            <a:r>
              <a:rPr lang="en-US" sz="4000" dirty="0">
                <a:solidFill>
                  <a:schemeClr val="bg1"/>
                </a:solidFill>
              </a:rPr>
              <a:t>Plans &amp; Specs</a:t>
            </a:r>
          </a:p>
          <a:p>
            <a:pPr algn="ctr"/>
            <a:r>
              <a:rPr lang="en-US" sz="4000" dirty="0">
                <a:solidFill>
                  <a:schemeClr val="bg1"/>
                </a:solidFill>
              </a:rPr>
              <a:t>Approval</a:t>
            </a:r>
          </a:p>
        </p:txBody>
      </p:sp>
      <p:sp>
        <p:nvSpPr>
          <p:cNvPr id="3" name="TextBox 2"/>
          <p:cNvSpPr txBox="1"/>
          <p:nvPr/>
        </p:nvSpPr>
        <p:spPr>
          <a:xfrm>
            <a:off x="3446481" y="990600"/>
            <a:ext cx="2420919" cy="1938992"/>
          </a:xfrm>
          <a:prstGeom prst="rect">
            <a:avLst/>
          </a:prstGeom>
          <a:noFill/>
          <a:ln>
            <a:solidFill>
              <a:schemeClr val="bg1"/>
            </a:solidFill>
          </a:ln>
        </p:spPr>
        <p:txBody>
          <a:bodyPr wrap="none" rtlCol="0">
            <a:spAutoFit/>
          </a:bodyPr>
          <a:lstStyle/>
          <a:p>
            <a:pPr algn="ctr"/>
            <a:r>
              <a:rPr lang="en-US" sz="4000" dirty="0">
                <a:solidFill>
                  <a:schemeClr val="bg1"/>
                </a:solidFill>
              </a:rPr>
              <a:t>Operators</a:t>
            </a:r>
          </a:p>
          <a:p>
            <a:pPr algn="ctr"/>
            <a:r>
              <a:rPr lang="en-US" sz="4000" dirty="0">
                <a:solidFill>
                  <a:schemeClr val="bg1"/>
                </a:solidFill>
              </a:rPr>
              <a:t>Day to Day</a:t>
            </a:r>
          </a:p>
          <a:p>
            <a:pPr algn="ctr"/>
            <a:r>
              <a:rPr lang="en-US" sz="4000" dirty="0">
                <a:solidFill>
                  <a:schemeClr val="bg1"/>
                </a:solidFill>
              </a:rPr>
              <a:t>Control</a:t>
            </a:r>
          </a:p>
        </p:txBody>
      </p:sp>
      <p:sp>
        <p:nvSpPr>
          <p:cNvPr id="4" name="TextBox 3"/>
          <p:cNvSpPr txBox="1"/>
          <p:nvPr/>
        </p:nvSpPr>
        <p:spPr>
          <a:xfrm>
            <a:off x="6172200" y="990600"/>
            <a:ext cx="2810193" cy="1323439"/>
          </a:xfrm>
          <a:prstGeom prst="rect">
            <a:avLst/>
          </a:prstGeom>
          <a:noFill/>
          <a:ln>
            <a:solidFill>
              <a:schemeClr val="bg1"/>
            </a:solidFill>
          </a:ln>
        </p:spPr>
        <p:txBody>
          <a:bodyPr wrap="none" rtlCol="0">
            <a:spAutoFit/>
          </a:bodyPr>
          <a:lstStyle/>
          <a:p>
            <a:pPr algn="ctr"/>
            <a:r>
              <a:rPr lang="en-US" sz="4000" dirty="0">
                <a:solidFill>
                  <a:schemeClr val="bg1"/>
                </a:solidFill>
              </a:rPr>
              <a:t>Operators of</a:t>
            </a:r>
          </a:p>
          <a:p>
            <a:pPr algn="ctr"/>
            <a:r>
              <a:rPr lang="en-US" sz="4000" dirty="0">
                <a:solidFill>
                  <a:schemeClr val="bg1"/>
                </a:solidFill>
              </a:rPr>
              <a:t>Design Build</a:t>
            </a:r>
          </a:p>
        </p:txBody>
      </p:sp>
      <p:sp>
        <p:nvSpPr>
          <p:cNvPr id="5" name="TextBox 4"/>
          <p:cNvSpPr txBox="1"/>
          <p:nvPr/>
        </p:nvSpPr>
        <p:spPr>
          <a:xfrm>
            <a:off x="831703" y="152400"/>
            <a:ext cx="7474097" cy="707886"/>
          </a:xfrm>
          <a:prstGeom prst="rect">
            <a:avLst/>
          </a:prstGeom>
          <a:noFill/>
        </p:spPr>
        <p:txBody>
          <a:bodyPr wrap="none" rtlCol="0">
            <a:spAutoFit/>
          </a:bodyPr>
          <a:lstStyle/>
          <a:p>
            <a:r>
              <a:rPr lang="en-US" sz="4000" u="sng" dirty="0">
                <a:solidFill>
                  <a:schemeClr val="bg1"/>
                </a:solidFill>
              </a:rPr>
              <a:t>Operators who need CGP Coverage</a:t>
            </a:r>
          </a:p>
        </p:txBody>
      </p:sp>
      <p:sp>
        <p:nvSpPr>
          <p:cNvPr id="6" name="TextBox 5"/>
          <p:cNvSpPr txBox="1"/>
          <p:nvPr/>
        </p:nvSpPr>
        <p:spPr>
          <a:xfrm>
            <a:off x="152400" y="6270304"/>
            <a:ext cx="795602" cy="369332"/>
          </a:xfrm>
          <a:prstGeom prst="rect">
            <a:avLst/>
          </a:prstGeom>
          <a:noFill/>
        </p:spPr>
        <p:txBody>
          <a:bodyPr wrap="none" rtlCol="0">
            <a:spAutoFit/>
          </a:bodyPr>
          <a:lstStyle/>
          <a:p>
            <a:r>
              <a:rPr lang="en-US"/>
              <a:t>Greely</a:t>
            </a:r>
            <a:endParaRPr lang="en-US" dirty="0"/>
          </a:p>
        </p:txBody>
      </p:sp>
    </p:spTree>
    <p:extLst>
      <p:ext uri="{BB962C8B-B14F-4D97-AF65-F5344CB8AC3E}">
        <p14:creationId xmlns:p14="http://schemas.microsoft.com/office/powerpoint/2010/main" val="9987851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http://media.adn.com/smedia/2013/02/05/17/28/1kG3Fz.AuSt.7.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9113053" cy="6858001"/>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351291" y="6336268"/>
            <a:ext cx="4640309" cy="369332"/>
          </a:xfrm>
          <a:prstGeom prst="rect">
            <a:avLst/>
          </a:prstGeom>
          <a:solidFill>
            <a:schemeClr val="bg1">
              <a:lumMod val="85000"/>
              <a:lumOff val="15000"/>
              <a:alpha val="78000"/>
            </a:schemeClr>
          </a:solidFill>
        </p:spPr>
        <p:txBody>
          <a:bodyPr wrap="none" rtlCol="0">
            <a:spAutoFit/>
          </a:bodyPr>
          <a:lstStyle/>
          <a:p>
            <a:r>
              <a:rPr lang="en-US" dirty="0" err="1"/>
              <a:t>Kolgrafafjordur</a:t>
            </a:r>
            <a:r>
              <a:rPr lang="en-US" dirty="0"/>
              <a:t> Iceland,  as reported in the </a:t>
            </a:r>
            <a:r>
              <a:rPr lang="en-US" i="1" dirty="0"/>
              <a:t>ADN</a:t>
            </a:r>
            <a:endParaRPr lang="en-US" dirty="0"/>
          </a:p>
        </p:txBody>
      </p:sp>
      <p:sp>
        <p:nvSpPr>
          <p:cNvPr id="5" name="TextBox 4"/>
          <p:cNvSpPr txBox="1"/>
          <p:nvPr/>
        </p:nvSpPr>
        <p:spPr>
          <a:xfrm>
            <a:off x="3043280" y="914400"/>
            <a:ext cx="5872120" cy="1754326"/>
          </a:xfrm>
          <a:prstGeom prst="rect">
            <a:avLst/>
          </a:prstGeom>
          <a:noFill/>
        </p:spPr>
        <p:txBody>
          <a:bodyPr wrap="none" rtlCol="0">
            <a:spAutoFit/>
          </a:bodyPr>
          <a:lstStyle/>
          <a:p>
            <a:pPr algn="r"/>
            <a:r>
              <a:rPr lang="en-US" sz="3600" b="1" dirty="0">
                <a:solidFill>
                  <a:schemeClr val="bg1"/>
                </a:solidFill>
                <a:effectLst>
                  <a:outerShdw blurRad="38100" dist="38100" dir="2700000" algn="tl">
                    <a:srgbClr val="000000">
                      <a:alpha val="43137"/>
                    </a:srgbClr>
                  </a:outerShdw>
                </a:effectLst>
              </a:rPr>
              <a:t>We have had problems!</a:t>
            </a:r>
          </a:p>
          <a:p>
            <a:pPr algn="r"/>
            <a:r>
              <a:rPr lang="en-US" sz="3600" b="1" dirty="0">
                <a:solidFill>
                  <a:schemeClr val="bg1"/>
                </a:solidFill>
                <a:effectLst>
                  <a:outerShdw blurRad="38100" dist="38100" dir="2700000" algn="tl">
                    <a:srgbClr val="000000">
                      <a:alpha val="43137"/>
                    </a:srgbClr>
                  </a:outerShdw>
                </a:effectLst>
              </a:rPr>
              <a:t>We will have problems!</a:t>
            </a:r>
          </a:p>
          <a:p>
            <a:pPr algn="r"/>
            <a:r>
              <a:rPr lang="en-US" sz="3600" b="1" dirty="0">
                <a:solidFill>
                  <a:schemeClr val="bg1"/>
                </a:solidFill>
                <a:effectLst>
                  <a:outerShdw blurRad="38100" dist="38100" dir="2700000" algn="tl">
                    <a:srgbClr val="000000">
                      <a:alpha val="43137"/>
                    </a:srgbClr>
                  </a:outerShdw>
                </a:effectLst>
              </a:rPr>
              <a:t>Can we reduce the problems?</a:t>
            </a:r>
          </a:p>
        </p:txBody>
      </p:sp>
    </p:spTree>
    <p:extLst>
      <p:ext uri="{BB962C8B-B14F-4D97-AF65-F5344CB8AC3E}">
        <p14:creationId xmlns:p14="http://schemas.microsoft.com/office/powerpoint/2010/main" val="4765660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Backup3\pictures\Alaska Audit Photos\Hicks Creek\IMG_015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68" y="561"/>
            <a:ext cx="9142632" cy="6857439"/>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38200" y="587514"/>
            <a:ext cx="7587077" cy="707886"/>
          </a:xfrm>
          <a:prstGeom prst="rect">
            <a:avLst/>
          </a:prstGeom>
          <a:noFill/>
        </p:spPr>
        <p:txBody>
          <a:bodyPr wrap="none" rtlCol="0">
            <a:spAutoFit/>
          </a:bodyPr>
          <a:lstStyle/>
          <a:p>
            <a:r>
              <a:rPr lang="en-US" sz="4000" dirty="0"/>
              <a:t>Develop SWPPP prior to filing a NOI</a:t>
            </a:r>
          </a:p>
        </p:txBody>
      </p:sp>
    </p:spTree>
    <p:extLst>
      <p:ext uri="{BB962C8B-B14F-4D97-AF65-F5344CB8AC3E}">
        <p14:creationId xmlns:p14="http://schemas.microsoft.com/office/powerpoint/2010/main" val="23726235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F4DD32-E109-40DA-B9F6-AEC71CF77CCA}"/>
              </a:ext>
            </a:extLst>
          </p:cNvPr>
          <p:cNvPicPr>
            <a:picLocks noChangeAspect="1"/>
          </p:cNvPicPr>
          <p:nvPr/>
        </p:nvPicPr>
        <p:blipFill rotWithShape="1">
          <a:blip r:embed="rId2"/>
          <a:srcRect l="50000" r="23333"/>
          <a:stretch/>
        </p:blipFill>
        <p:spPr>
          <a:xfrm>
            <a:off x="6705600" y="136963"/>
            <a:ext cx="2438400" cy="6073254"/>
          </a:xfrm>
          <a:prstGeom prst="rect">
            <a:avLst/>
          </a:prstGeom>
        </p:spPr>
      </p:pic>
      <p:sp>
        <p:nvSpPr>
          <p:cNvPr id="2" name="TextBox 1"/>
          <p:cNvSpPr txBox="1"/>
          <p:nvPr/>
        </p:nvSpPr>
        <p:spPr>
          <a:xfrm>
            <a:off x="228600" y="6276432"/>
            <a:ext cx="84582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70C0"/>
                </a:solidFill>
                <a:effectLst/>
                <a:uLnTx/>
                <a:uFillTx/>
                <a:latin typeface="Calibri"/>
                <a:ea typeface="+mn-ea"/>
                <a:cs typeface="+mn-cs"/>
              </a:rPr>
              <a:t>https://dec.alaska.gov/water/wastewater/stormwater/apdesenoi/</a:t>
            </a:r>
            <a:endParaRPr kumimoji="0" lang="en-US" sz="2400" b="0" i="0" u="none" strike="noStrike" kern="1200" cap="none" spc="0" normalizeH="0" baseline="0" noProof="0" dirty="0">
              <a:ln>
                <a:noFill/>
              </a:ln>
              <a:solidFill>
                <a:srgbClr val="0070C0"/>
              </a:solidFill>
              <a:effectLst/>
              <a:uLnTx/>
              <a:uFillTx/>
              <a:latin typeface="Calibri"/>
              <a:ea typeface="+mn-ea"/>
              <a:cs typeface="+mn-cs"/>
            </a:endParaRPr>
          </a:p>
        </p:txBody>
      </p:sp>
      <p:pic>
        <p:nvPicPr>
          <p:cNvPr id="6" name="Picture 5" descr="DEC Logo 1"/>
          <p:cNvPicPr/>
          <p:nvPr/>
        </p:nvPicPr>
        <p:blipFill>
          <a:blip r:embed="rId3" cstate="print"/>
          <a:srcRect/>
          <a:stretch>
            <a:fillRect/>
          </a:stretch>
        </p:blipFill>
        <p:spPr bwMode="auto">
          <a:xfrm>
            <a:off x="7010400" y="152483"/>
            <a:ext cx="1066800" cy="990600"/>
          </a:xfrm>
          <a:prstGeom prst="rect">
            <a:avLst/>
          </a:prstGeom>
          <a:noFill/>
          <a:ln w="9525">
            <a:noFill/>
            <a:miter lim="800000"/>
            <a:headEnd/>
            <a:tailEnd/>
          </a:ln>
        </p:spPr>
      </p:pic>
      <p:pic>
        <p:nvPicPr>
          <p:cNvPr id="7" name="Picture 6" descr="Graphical user interface, text, application&#10;&#10;Description automatically generated">
            <a:extLst>
              <a:ext uri="{FF2B5EF4-FFF2-40B4-BE49-F238E27FC236}">
                <a16:creationId xmlns:a16="http://schemas.microsoft.com/office/drawing/2014/main" id="{CA6C5C6E-C2D2-47D5-A762-F917B35469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3"/>
            <a:ext cx="6705600" cy="6210134"/>
          </a:xfrm>
          <a:prstGeom prst="rect">
            <a:avLst/>
          </a:prstGeom>
        </p:spPr>
      </p:pic>
    </p:spTree>
    <p:extLst>
      <p:ext uri="{BB962C8B-B14F-4D97-AF65-F5344CB8AC3E}">
        <p14:creationId xmlns:p14="http://schemas.microsoft.com/office/powerpoint/2010/main" val="23297115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F5EB12B-49D7-417F-A79E-7AA124569CA7}"/>
              </a:ext>
            </a:extLst>
          </p:cNvPr>
          <p:cNvSpPr txBox="1"/>
          <p:nvPr/>
        </p:nvSpPr>
        <p:spPr>
          <a:xfrm>
            <a:off x="74824" y="47171"/>
            <a:ext cx="2476062"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Notice of Intent</a:t>
            </a:r>
          </a:p>
        </p:txBody>
      </p:sp>
      <p:sp>
        <p:nvSpPr>
          <p:cNvPr id="7" name="TextBox 6">
            <a:extLst>
              <a:ext uri="{FF2B5EF4-FFF2-40B4-BE49-F238E27FC236}">
                <a16:creationId xmlns:a16="http://schemas.microsoft.com/office/drawing/2014/main" id="{8E06A4AB-A0F6-44A9-8DCB-2EAB7CD9A463}"/>
              </a:ext>
            </a:extLst>
          </p:cNvPr>
          <p:cNvSpPr txBox="1"/>
          <p:nvPr/>
        </p:nvSpPr>
        <p:spPr>
          <a:xfrm>
            <a:off x="3461490" y="167871"/>
            <a:ext cx="1784463" cy="132343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Calibri" panose="020F0502020204030204"/>
                <a:ea typeface="+mn-ea"/>
                <a:cs typeface="+mn-cs"/>
              </a:rPr>
              <a:t>NOI</a:t>
            </a:r>
          </a:p>
        </p:txBody>
      </p:sp>
      <p:sp>
        <p:nvSpPr>
          <p:cNvPr id="8" name="TextBox 7">
            <a:extLst>
              <a:ext uri="{FF2B5EF4-FFF2-40B4-BE49-F238E27FC236}">
                <a16:creationId xmlns:a16="http://schemas.microsoft.com/office/drawing/2014/main" id="{ED8C50B9-E2D7-49D2-A4A0-E5A6581B8B42}"/>
              </a:ext>
            </a:extLst>
          </p:cNvPr>
          <p:cNvSpPr txBox="1"/>
          <p:nvPr/>
        </p:nvSpPr>
        <p:spPr>
          <a:xfrm>
            <a:off x="1280366" y="677816"/>
            <a:ext cx="1729961"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File Online</a:t>
            </a:r>
          </a:p>
        </p:txBody>
      </p:sp>
      <p:pic>
        <p:nvPicPr>
          <p:cNvPr id="3" name="Picture 2" descr="Graphical user interface, text, application, email&#10;&#10;Description automatically generated">
            <a:extLst>
              <a:ext uri="{FF2B5EF4-FFF2-40B4-BE49-F238E27FC236}">
                <a16:creationId xmlns:a16="http://schemas.microsoft.com/office/drawing/2014/main" id="{0D4803BB-C0F6-402E-BD33-7DD3AA6E19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233" y="1465427"/>
            <a:ext cx="7357533" cy="5088387"/>
          </a:xfrm>
          <a:prstGeom prst="rect">
            <a:avLst/>
          </a:prstGeom>
        </p:spPr>
      </p:pic>
    </p:spTree>
    <p:extLst>
      <p:ext uri="{BB962C8B-B14F-4D97-AF65-F5344CB8AC3E}">
        <p14:creationId xmlns:p14="http://schemas.microsoft.com/office/powerpoint/2010/main" val="13019260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F:\DCIM\101NIKON\DSCN8397.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7000" contrast="13000"/>
                    </a14:imgEffect>
                  </a14:imgLayer>
                </a14:imgProps>
              </a:ext>
              <a:ext uri="{28A0092B-C50C-407E-A947-70E740481C1C}">
                <a14:useLocalDpi xmlns:a14="http://schemas.microsoft.com/office/drawing/2010/main" val="0"/>
              </a:ext>
            </a:extLst>
          </a:blip>
          <a:srcRect l="-1" t="25404" r="18921" b="3"/>
          <a:stretch/>
        </p:blipFill>
        <p:spPr bwMode="auto">
          <a:xfrm>
            <a:off x="0" y="5254"/>
            <a:ext cx="9144000" cy="6852746"/>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E3E1FC6-142F-4778-8C3A-18D5A0E35BF8}"/>
              </a:ext>
            </a:extLst>
          </p:cNvPr>
          <p:cNvSpPr txBox="1"/>
          <p:nvPr/>
        </p:nvSpPr>
        <p:spPr>
          <a:xfrm>
            <a:off x="152400" y="2667000"/>
            <a:ext cx="8839200" cy="3785652"/>
          </a:xfrm>
          <a:prstGeom prst="rect">
            <a:avLst/>
          </a:prstGeom>
          <a:noFill/>
        </p:spPr>
        <p:txBody>
          <a:bodyPr wrap="square">
            <a:spAutoFit/>
          </a:bodyPr>
          <a:lstStyle/>
          <a:p>
            <a:r>
              <a:rPr lang="en-US" sz="2000" dirty="0"/>
              <a:t>2.7.1 Modification. A permittee must file an NOI modification form to DEC (see Part 2.3) to update or correct the following information on the original NOI within 30 calendar days of the change:</a:t>
            </a:r>
          </a:p>
          <a:p>
            <a:r>
              <a:rPr lang="en-US" sz="2000" dirty="0"/>
              <a:t>2.7.1.1 Owner/Operator address and contact information;</a:t>
            </a:r>
          </a:p>
          <a:p>
            <a:r>
              <a:rPr lang="en-US" sz="2000" dirty="0"/>
              <a:t>2.7.1.2 Site information;</a:t>
            </a:r>
          </a:p>
          <a:p>
            <a:r>
              <a:rPr lang="en-US" sz="2000" dirty="0"/>
              <a:t>2.7.1.3 Estimated start or end dates;</a:t>
            </a:r>
          </a:p>
          <a:p>
            <a:r>
              <a:rPr lang="en-US" sz="2000" dirty="0"/>
              <a:t>2.7.1.4 Number of acres to be disturbed; or</a:t>
            </a:r>
          </a:p>
          <a:p>
            <a:r>
              <a:rPr lang="en-US" sz="2000" dirty="0"/>
              <a:t>2.7.1.5 SWPPP location and contact information.</a:t>
            </a:r>
          </a:p>
          <a:p>
            <a:r>
              <a:rPr lang="en-US" sz="2000" dirty="0"/>
              <a:t>2.7.2 Continuation of expired permit in accordance with Part 2.6.</a:t>
            </a:r>
          </a:p>
          <a:p>
            <a:r>
              <a:rPr lang="en-US" sz="2000" dirty="0"/>
              <a:t>2.7.3 If the original project disturbance was between one and less than five acres, and will now disturb five acres or more, a SWPPP must be submitted with the NOI modification.</a:t>
            </a:r>
          </a:p>
        </p:txBody>
      </p:sp>
      <p:sp>
        <p:nvSpPr>
          <p:cNvPr id="8" name="TextBox 7">
            <a:extLst>
              <a:ext uri="{FF2B5EF4-FFF2-40B4-BE49-F238E27FC236}">
                <a16:creationId xmlns:a16="http://schemas.microsoft.com/office/drawing/2014/main" id="{ECDB742C-29E5-487E-95C2-D9AE59D29774}"/>
              </a:ext>
            </a:extLst>
          </p:cNvPr>
          <p:cNvSpPr txBox="1"/>
          <p:nvPr/>
        </p:nvSpPr>
        <p:spPr>
          <a:xfrm>
            <a:off x="152400" y="812907"/>
            <a:ext cx="6899189" cy="523220"/>
          </a:xfrm>
          <a:prstGeom prst="rect">
            <a:avLst/>
          </a:prstGeom>
          <a:noFill/>
        </p:spPr>
        <p:txBody>
          <a:bodyPr wrap="square">
            <a:spAutoFit/>
          </a:bodyPr>
          <a:lstStyle/>
          <a:p>
            <a:r>
              <a:rPr lang="en-US" sz="2800" dirty="0">
                <a:solidFill>
                  <a:schemeClr val="bg1"/>
                </a:solidFill>
              </a:rPr>
              <a:t>2.7 Submittal of a Modification to Original NOI</a:t>
            </a:r>
          </a:p>
        </p:txBody>
      </p:sp>
    </p:spTree>
    <p:extLst>
      <p:ext uri="{BB962C8B-B14F-4D97-AF65-F5344CB8AC3E}">
        <p14:creationId xmlns:p14="http://schemas.microsoft.com/office/powerpoint/2010/main" val="13942210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F85B7CE-08F0-4B54-97A8-F48B510EAF28}"/>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5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a:effectLst>
            <a:innerShdw blurRad="114300">
              <a:prstClr val="black"/>
            </a:innerShdw>
          </a:effectLst>
        </p:spPr>
      </p:pic>
      <p:sp>
        <p:nvSpPr>
          <p:cNvPr id="5" name="TextBox 4">
            <a:extLst>
              <a:ext uri="{FF2B5EF4-FFF2-40B4-BE49-F238E27FC236}">
                <a16:creationId xmlns:a16="http://schemas.microsoft.com/office/drawing/2014/main" id="{B007818E-240B-46A8-9159-068ED927C388}"/>
              </a:ext>
            </a:extLst>
          </p:cNvPr>
          <p:cNvSpPr txBox="1"/>
          <p:nvPr/>
        </p:nvSpPr>
        <p:spPr>
          <a:xfrm>
            <a:off x="304800" y="3657600"/>
            <a:ext cx="8534400" cy="3046988"/>
          </a:xfrm>
          <a:prstGeom prst="rect">
            <a:avLst/>
          </a:prstGeom>
          <a:noFill/>
        </p:spPr>
        <p:txBody>
          <a:bodyPr wrap="square">
            <a:spAutoFit/>
          </a:bodyPr>
          <a:lstStyle/>
          <a:p>
            <a:r>
              <a:rPr lang="en-US" sz="2400" dirty="0"/>
              <a:t>2.7.5 NOT Instead of Modification. The permittee must submit a NOT instead of an NOI modification form to DEC within 30 calendar days when the operator has changed. A change of operator in this case means when an organization changes control of the project. It does not mean when a corporate officer of the organization changes while the organization continues with the project. The new owner/operator must file a new NOI to obtain coverage under the CGP. Coverage is not transferrable.</a:t>
            </a:r>
          </a:p>
        </p:txBody>
      </p:sp>
    </p:spTree>
    <p:extLst>
      <p:ext uri="{BB962C8B-B14F-4D97-AF65-F5344CB8AC3E}">
        <p14:creationId xmlns:p14="http://schemas.microsoft.com/office/powerpoint/2010/main" val="14162276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6600" y="76200"/>
            <a:ext cx="5722833" cy="1143000"/>
          </a:xfrm>
        </p:spPr>
        <p:txBody>
          <a:bodyPr>
            <a:noAutofit/>
          </a:bodyPr>
          <a:lstStyle/>
          <a:p>
            <a:r>
              <a:rPr lang="en-US" sz="7200" dirty="0"/>
              <a:t>NOI Postings</a:t>
            </a:r>
          </a:p>
        </p:txBody>
      </p:sp>
      <p:pic>
        <p:nvPicPr>
          <p:cNvPr id="8196" name="Picture 4" descr="http://www.ilankelman.org/themes/trafficusawrongway.jpg">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r="46272"/>
          <a:stretch/>
        </p:blipFill>
        <p:spPr bwMode="auto">
          <a:xfrm>
            <a:off x="304800" y="304801"/>
            <a:ext cx="2865120" cy="336149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200400" y="1219200"/>
            <a:ext cx="5910977"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Calibri"/>
                <a:ea typeface="+mn-ea"/>
                <a:cs typeface="+mn-cs"/>
              </a:rPr>
              <a:t>Must be updated when personnel change!</a:t>
            </a:r>
          </a:p>
        </p:txBody>
      </p:sp>
      <p:sp>
        <p:nvSpPr>
          <p:cNvPr id="5" name="TextBox 4"/>
          <p:cNvSpPr txBox="1"/>
          <p:nvPr/>
        </p:nvSpPr>
        <p:spPr>
          <a:xfrm>
            <a:off x="3369201" y="1745226"/>
            <a:ext cx="5573373" cy="501675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NOI authorization number</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Operator Contact name and phone number</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Location of the SWPPP or the name and phone number of the contact person to schedule a SWPPP review.</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971300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0583" y="207616"/>
            <a:ext cx="5722833" cy="1143000"/>
          </a:xfrm>
        </p:spPr>
        <p:txBody>
          <a:bodyPr>
            <a:noAutofit/>
          </a:bodyPr>
          <a:lstStyle/>
          <a:p>
            <a:r>
              <a:rPr lang="en-US" sz="7200" dirty="0"/>
              <a:t>NOI Postings</a:t>
            </a:r>
          </a:p>
        </p:txBody>
      </p:sp>
      <p:sp>
        <p:nvSpPr>
          <p:cNvPr id="4" name="TextBox 3"/>
          <p:cNvSpPr txBox="1"/>
          <p:nvPr/>
        </p:nvSpPr>
        <p:spPr>
          <a:xfrm>
            <a:off x="424099" y="1505306"/>
            <a:ext cx="2865120" cy="249299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FF0000"/>
                </a:solidFill>
                <a:effectLst/>
                <a:uLnTx/>
                <a:uFillTx/>
                <a:latin typeface="Calibri"/>
                <a:ea typeface="+mn-ea"/>
                <a:cs typeface="+mn-cs"/>
              </a:rPr>
              <a:t>NEW</a:t>
            </a:r>
            <a:r>
              <a:rPr kumimoji="0" lang="en-US" sz="2600" b="0" i="0" u="none" strike="noStrike" kern="1200" cap="none" spc="0" normalizeH="0" baseline="0" noProof="0" dirty="0">
                <a:ln>
                  <a:noFill/>
                </a:ln>
                <a:solidFill>
                  <a:prstClr val="black"/>
                </a:solidFill>
                <a:effectLst/>
                <a:uLnTx/>
                <a:uFillTx/>
                <a:latin typeface="Calibri"/>
                <a:ea typeface="+mn-ea"/>
                <a:cs typeface="+mn-cs"/>
              </a:rPr>
              <a:t> All required posting information is located on the first page of the NOI. </a:t>
            </a:r>
            <a:r>
              <a:rPr kumimoji="0" lang="en-US" sz="2600" b="0" i="0" u="none" strike="noStrike" kern="1200" cap="none" spc="0" normalizeH="0" baseline="0" noProof="0" dirty="0">
                <a:ln>
                  <a:noFill/>
                </a:ln>
                <a:solidFill>
                  <a:prstClr val="white"/>
                </a:solidFill>
                <a:effectLst/>
                <a:uLnTx/>
                <a:uFillTx/>
                <a:latin typeface="Calibri"/>
                <a:ea typeface="+mn-ea"/>
                <a:cs typeface="+mn-cs"/>
              </a:rPr>
              <a:t>when personnel change!</a:t>
            </a:r>
          </a:p>
        </p:txBody>
      </p:sp>
      <p:pic>
        <p:nvPicPr>
          <p:cNvPr id="6" name="Picture 5">
            <a:extLst>
              <a:ext uri="{FF2B5EF4-FFF2-40B4-BE49-F238E27FC236}">
                <a16:creationId xmlns:a16="http://schemas.microsoft.com/office/drawing/2014/main" id="{209CEF0B-C519-4F88-A4C3-D1836FAEF659}"/>
              </a:ext>
            </a:extLst>
          </p:cNvPr>
          <p:cNvPicPr>
            <a:picLocks noChangeAspect="1"/>
          </p:cNvPicPr>
          <p:nvPr/>
        </p:nvPicPr>
        <p:blipFill>
          <a:blip r:embed="rId3"/>
          <a:stretch>
            <a:fillRect/>
          </a:stretch>
        </p:blipFill>
        <p:spPr>
          <a:xfrm>
            <a:off x="3810001" y="1219201"/>
            <a:ext cx="4611794" cy="5558190"/>
          </a:xfrm>
          <a:prstGeom prst="rect">
            <a:avLst/>
          </a:prstGeom>
          <a:ln>
            <a:solidFill>
              <a:schemeClr val="tx1"/>
            </a:solidFill>
          </a:ln>
        </p:spPr>
      </p:pic>
      <p:sp>
        <p:nvSpPr>
          <p:cNvPr id="3" name="TextBox 2">
            <a:extLst>
              <a:ext uri="{FF2B5EF4-FFF2-40B4-BE49-F238E27FC236}">
                <a16:creationId xmlns:a16="http://schemas.microsoft.com/office/drawing/2014/main" id="{7D00F929-90DE-406B-86BD-7BBCCFB4FB8D}"/>
              </a:ext>
            </a:extLst>
          </p:cNvPr>
          <p:cNvSpPr txBox="1"/>
          <p:nvPr/>
        </p:nvSpPr>
        <p:spPr>
          <a:xfrm>
            <a:off x="4169328" y="2332139"/>
            <a:ext cx="3875714" cy="1426129"/>
          </a:xfrm>
          <a:prstGeom prst="rect">
            <a:avLst/>
          </a:prstGeom>
          <a:noFill/>
          <a:ln w="22225">
            <a:solidFill>
              <a:srgbClr val="FF00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6270291-0051-419A-8D72-2C0E483CE7B1}"/>
              </a:ext>
            </a:extLst>
          </p:cNvPr>
          <p:cNvSpPr txBox="1"/>
          <p:nvPr/>
        </p:nvSpPr>
        <p:spPr>
          <a:xfrm>
            <a:off x="4152121" y="4578315"/>
            <a:ext cx="3875714" cy="704675"/>
          </a:xfrm>
          <a:prstGeom prst="rect">
            <a:avLst/>
          </a:prstGeom>
          <a:noFill/>
          <a:ln w="22225">
            <a:solidFill>
              <a:srgbClr val="FF00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27F325F6-0236-4B97-92DB-4CFB76B465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056" y="3631498"/>
            <a:ext cx="2244468" cy="298834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23CDF3DF-2FE7-4384-869E-D2BFE564AEEC}"/>
              </a:ext>
            </a:extLst>
          </p:cNvPr>
          <p:cNvPicPr>
            <a:picLocks noChangeAspect="1"/>
          </p:cNvPicPr>
          <p:nvPr/>
        </p:nvPicPr>
        <p:blipFill>
          <a:blip r:embed="rId3"/>
          <a:stretch>
            <a:fillRect/>
          </a:stretch>
        </p:blipFill>
        <p:spPr>
          <a:xfrm rot="166152">
            <a:off x="1412637" y="4584773"/>
            <a:ext cx="545304" cy="685444"/>
          </a:xfrm>
          <a:prstGeom prst="rect">
            <a:avLst/>
          </a:prstGeom>
          <a:ln>
            <a:solidFill>
              <a:schemeClr val="tx1"/>
            </a:solidFill>
          </a:ln>
        </p:spPr>
      </p:pic>
    </p:spTree>
    <p:extLst>
      <p:ext uri="{BB962C8B-B14F-4D97-AF65-F5344CB8AC3E}">
        <p14:creationId xmlns:p14="http://schemas.microsoft.com/office/powerpoint/2010/main" val="24391460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6386" name="Picture 2" descr="F:\DCIM\102NCD90\DSC_0365.JPG"/>
          <p:cNvPicPr>
            <a:picLocks noChangeAspect="1" noChangeArrowheads="1"/>
          </p:cNvPicPr>
          <p:nvPr/>
        </p:nvPicPr>
        <p:blipFill rotWithShape="1">
          <a:blip r:embed="rId2" cstate="print"/>
          <a:srcRect t="18435" r="11194" b="-2669"/>
          <a:stretch/>
        </p:blipFill>
        <p:spPr bwMode="auto">
          <a:xfrm>
            <a:off x="2875" y="0"/>
            <a:ext cx="9144000" cy="7162800"/>
          </a:xfrm>
          <a:prstGeom prst="rect">
            <a:avLst/>
          </a:prstGeom>
          <a:noFill/>
          <a:effectLst>
            <a:innerShdw blurRad="114300">
              <a:prstClr val="black"/>
            </a:innerShdw>
          </a:effectLst>
        </p:spPr>
      </p:pic>
      <p:sp>
        <p:nvSpPr>
          <p:cNvPr id="5" name="Content Placeholder 2"/>
          <p:cNvSpPr txBox="1">
            <a:spLocks/>
          </p:cNvSpPr>
          <p:nvPr/>
        </p:nvSpPr>
        <p:spPr>
          <a:xfrm>
            <a:off x="177004" y="4724400"/>
            <a:ext cx="8129528" cy="609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itchFamily="2" charset="2"/>
              <a:buChar char="ü"/>
            </a:pPr>
            <a:r>
              <a:rPr lang="en-US" sz="4000" dirty="0"/>
              <a:t>Keep SWPPP Contact info updated</a:t>
            </a:r>
          </a:p>
          <a:p>
            <a:pPr>
              <a:buFont typeface="Wingdings" pitchFamily="2" charset="2"/>
              <a:buChar char="ü"/>
            </a:pPr>
            <a:r>
              <a:rPr lang="en-US" sz="4000" dirty="0"/>
              <a:t>Replace worn &amp; faded postings</a:t>
            </a:r>
          </a:p>
          <a:p>
            <a:pPr>
              <a:buFont typeface="Wingdings" pitchFamily="2" charset="2"/>
              <a:buChar char="ü"/>
            </a:pPr>
            <a:r>
              <a:rPr lang="en-US" sz="4000" dirty="0"/>
              <a:t>Inspect postings regularly</a:t>
            </a:r>
          </a:p>
        </p:txBody>
      </p:sp>
      <p:pic>
        <p:nvPicPr>
          <p:cNvPr id="6" name="Picture 4" descr="C:\Users\alex\AppData\Local\Microsoft\Windows\Temporary Internet Files\Content.IE5\BJOC08I8\MCPE01448_000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73765" y="4025682"/>
            <a:ext cx="1694035" cy="2756118"/>
          </a:xfrm>
          <a:prstGeom prst="rect">
            <a:avLst/>
          </a:prstGeom>
          <a:noFill/>
          <a:ln>
            <a:noFill/>
          </a:ln>
          <a:scene3d>
            <a:camera prst="orthographicFront">
              <a:rot lat="0" lon="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70713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6600" dirty="0"/>
              <a:t>Notice of Termination</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837" y="3133725"/>
            <a:ext cx="8696325" cy="287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1848817" y="3595778"/>
            <a:ext cx="1219200" cy="381000"/>
          </a:xfrm>
          <a:prstGeom prst="ellipse">
            <a:avLst/>
          </a:prstGeom>
          <a:noFill/>
          <a:ln w="31750">
            <a:solidFill>
              <a:srgbClr val="1006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91599" y="2463225"/>
            <a:ext cx="7903574" cy="584775"/>
          </a:xfrm>
          <a:prstGeom prst="rect">
            <a:avLst/>
          </a:prstGeom>
          <a:noFill/>
        </p:spPr>
        <p:txBody>
          <a:bodyPr wrap="none" rtlCol="0">
            <a:spAutoFit/>
          </a:bodyPr>
          <a:lstStyle/>
          <a:p>
            <a:r>
              <a:rPr lang="en-US" sz="3200" dirty="0"/>
              <a:t>We no longer need permit coverage because…</a:t>
            </a:r>
          </a:p>
        </p:txBody>
      </p:sp>
      <p:sp>
        <p:nvSpPr>
          <p:cNvPr id="6" name="TextBox 5"/>
          <p:cNvSpPr txBox="1"/>
          <p:nvPr/>
        </p:nvSpPr>
        <p:spPr>
          <a:xfrm>
            <a:off x="533400" y="6172200"/>
            <a:ext cx="8163581" cy="523220"/>
          </a:xfrm>
          <a:prstGeom prst="rect">
            <a:avLst/>
          </a:prstGeom>
          <a:noFill/>
        </p:spPr>
        <p:txBody>
          <a:bodyPr wrap="none" rtlCol="0">
            <a:spAutoFit/>
          </a:bodyPr>
          <a:lstStyle/>
          <a:p>
            <a:r>
              <a:rPr lang="en-US" sz="2800" dirty="0"/>
              <a:t>Must be submitted within 30 days of one of the above.</a:t>
            </a:r>
          </a:p>
        </p:txBody>
      </p:sp>
      <p:pic>
        <p:nvPicPr>
          <p:cNvPr id="2052" name="Picture 4" descr="L:\Backup3\pictures\6-28-07 Alaska Sam\6-28-07 Alaska Sam 189.jpg"/>
          <p:cNvPicPr>
            <a:picLocks noChangeAspect="1" noChangeArrowheads="1"/>
          </p:cNvPicPr>
          <p:nvPr/>
        </p:nvPicPr>
        <p:blipFill rotWithShape="1">
          <a:blip r:embed="rId4">
            <a:extLst>
              <a:ext uri="{28A0092B-C50C-407E-A947-70E740481C1C}">
                <a14:useLocalDpi xmlns:a14="http://schemas.microsoft.com/office/drawing/2010/main" val="0"/>
              </a:ext>
            </a:extLst>
          </a:blip>
          <a:srcRect t="47500" b="14999"/>
          <a:stretch/>
        </p:blipFill>
        <p:spPr bwMode="auto">
          <a:xfrm>
            <a:off x="1423879" y="1143000"/>
            <a:ext cx="6196121" cy="1223629"/>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54263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0" y="0"/>
            <a:ext cx="9144000" cy="769441"/>
          </a:xfrm>
          <a:prstGeom prst="rect">
            <a:avLst/>
          </a:prstGeom>
          <a:solidFill>
            <a:schemeClr val="tx1"/>
          </a:solidFill>
          <a:ln w="38100">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itchFamily="34" charset="0"/>
                <a:ea typeface="+mn-ea"/>
                <a:cs typeface="+mn-cs"/>
              </a:rPr>
              <a:t>This project is complete, and all areas are stabilized.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itchFamily="34" charset="0"/>
                <a:ea typeface="+mn-ea"/>
                <a:cs typeface="+mn-cs"/>
              </a:rPr>
              <a:t>We do not want permit responsibility or need permit coverage any longer. </a:t>
            </a:r>
          </a:p>
        </p:txBody>
      </p:sp>
      <p:pic>
        <p:nvPicPr>
          <p:cNvPr id="11" name="Picture 10" descr="Graphical user interface, text, application, email&#10;&#10;Description automatically generated">
            <a:extLst>
              <a:ext uri="{FF2B5EF4-FFF2-40B4-BE49-F238E27FC236}">
                <a16:creationId xmlns:a16="http://schemas.microsoft.com/office/drawing/2014/main" id="{EE672294-D1EC-48BB-97AE-3B1C490C21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477" y="880662"/>
            <a:ext cx="8263045" cy="59773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Backup3\pictures\AELP Dorethy Lake\PA28049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895" y="7936"/>
            <a:ext cx="9133417" cy="6850063"/>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4800600"/>
            <a:ext cx="8229600" cy="1143000"/>
          </a:xfrm>
        </p:spPr>
        <p:txBody>
          <a:bodyPr>
            <a:normAutofit fontScale="90000"/>
          </a:bodyPr>
          <a:lstStyle/>
          <a:p>
            <a:r>
              <a:rPr lang="en-US" sz="6000" dirty="0"/>
              <a:t>NPDES</a:t>
            </a:r>
            <a:br>
              <a:rPr lang="en-US" sz="3200" dirty="0"/>
            </a:br>
            <a:r>
              <a:rPr lang="en-US" sz="3200" dirty="0"/>
              <a:t>National Pollutant Discharge Elimination System</a:t>
            </a:r>
          </a:p>
        </p:txBody>
      </p:sp>
      <p:sp>
        <p:nvSpPr>
          <p:cNvPr id="4" name="AutoShape 8" descr="data:image/jpeg;base64,/9j/4AAQSkZJRgABAQAAAQABAAD/2wCEAAkGBhQREBUUExQUExQWFiAXGRcXGRkYHhseHxcaHRkdGRsbHCghGxslIRgXHzsgLyc1LS4sHR4yNjAqNiYrLCkBCQoKDgwOGg8PGiwlHyQvKSwuKSwsLywsNCwsMSwpNSwpNCwsLCwsKSwsLC8pLC8sLCwsLCwsKSkpKSksLyksKf/AABEIAHgAeAMBIgACEQEDEQH/xAAbAAACAwEBAQAAAAAAAAAAAAAABQMEBgcCAf/EAEEQAAIBAgMFBQQIBAMJAAAAAAECAwARBBIhBQYxQVETImFxgTJCkdEHFFJyobHB8CMzYoIVQ/EWF1Njc5KTsuH/xAAZAQACAwEAAAAAAAAAAAAAAAACAwABBAX/xAApEQACAgEDAgQHAQAAAAAAAAAAAQIDERIhMSJRBEFx8BMyQmGRodGB/9oADAMBAAIRAxEAPwDuNFFFQgVHiMQsalnYKoFyzEADzJpNvXvhDs+MNJ3pG9iJfac/oPGuR7Z2tiNoPmxTWS91gQ2VfvfaPj+VC5YEW3xr9Tc7a+l2FSUwkbYlxpm9mMf3HU+g9ay+0d69pTIHbERwKx0jhtmt1udQvK96WLhsqAhSEvYECwva9geF6c4zZ6MImUlr4fM2UWH8MZWAJ1zEgcvHWl6mzE7bLMmbmgeTWSaeQ/1SMfwvUH+DRdG/7jWsXBw3LBDkbCmUC5ORlazAHnciwPK/OoNkQrPi1uigG7dmospyoSFA6EqPPWqEuEspZ5E+E2XMozQvikA1ujva3W3MU52bvRtOGNpFnSeNCoZZgL3a+UAjU8Dzpd9afP2mYh9TmBsfG1uHS1NMVgHEYiA0js8p/wCZINFsOJC2FvvcKiYUHL6WzSbF+l2FiExcbYZzpm9qM/3DUfD1reYfELIoZGDKRcMpBB8iK4ditmHO8YtMF4lAWU6an0rxsbauI2e2fCteO92gYkq33fsnx/OjU+5oh4qS2mjvFFIt1N8IdoRlo+7IvtxN7SH9R409phvTTWUFFFFQsKRb4b1ps/D9owzSN3Y4+bt8hzPzpziMQsaM7kKqgsSeQAuTXDto7WbaGKbFPcIO5Ah91Qfa8zx/0oZPAi63QtuSu3aTStPiGzzv8EHJVHICnuBy3WeUI0bnsnA9zugK7DmDYm2l8pr3szBFCjFmikezQPoUN1NgTyJOgPIjXjXxsSiktlF3uk0BFgCNcw6DNY25EEcKUYoxx1SI5MJZJEkicNFm/iqbKCSSoZSLWY3AI11FeMHtAxxIQAxSR1ytwZJIxmU+F1NVJsQ72zsWyqFF+g4D0r1PKGsFQIAOAubnmSTxJt6VWQdS5R4bEnW3dBXJlGtlvewJ19eNRRsVIZSQQbgjQg9Qa9WotVC3lk8u0ndgzZGNwScijNY371gL1NPtMSplkU5jK0jOptcvYG65dbAaa1StRaryFrl3HqyLm7TD3Zg3Z4eMaFRl1kZb3LeJ0uSToKqSbKQiyuCY1LTS3Ypm5KumpJ053N7aC9LgSOFxpbT98KnnxZdESwVUGgXQE82bqx61Mh601uvfv+C5TJDKuIw7ZJ0+DDmrDmDXYNz9602hh+0UZZF7skfNG+R5H5VzjZ8KovbyC6g2RD/mOOv9C8z5DnUC4t9l4xMSLWYD6xCnuqx0BHJhofw60UXgZTJ188e9ztdFR4edZEV1IZWAYEcwRcGinHRML9LW2CII8Ihs+JbvW5Rrq3xNh6GstsrCqrKW7sSaXZCyXFrI1uov41Nt+X61ticlgEgURBjey2F3Onr8alCxqpXtWaNuDKCMraX7SM8RopuOnPUUmW7ME+qersRSFog8UgzRt3lsbi/uPGeBHI+Gh1FUpXLG7EkniT5Wq1iwBZEk7RAL6AhcxHeKhtennVfLQNiZdiPLRlqTLRlqgMEeWjLUmWjLUJgjy0Zaky0ZahMEeWjLUmWjLUJgZYLadhmkdS8a5IVMYKr/AFGw93iBzOpqs06uGWaSV439oKqjMetyeN+fH41HhJuzdWspsfeGYeo52pvfM+YLicVyuwyxm4tp3Sba+FrcqJbmiLckMvom2uTDLhHa7YZu6TzjbVTbwNx6ivtZvd9nwe2IM4KdsGgcHmfdPjqBrRTovKNVEm44fkLthY58006MVaSeRrjoW4eVOUxsb2WaMAZrl4rI3C1ytsrfAUg3WS+GUDUlm/8AY1p8Pgwmp1b8qqqqVrwuDnu3Qt/wUsPs0tqe6PHjV2PBRryzHxr1LPVZ8RXUr8NXDyz6mWVjZczr0HwFeGhRuKj00/KqP1ipEnpzhF7NAZZ8n2VzQ38DxqiUtoRam8U9e5YFkGvHr++NYrvBp7w/A6NvcSWotVmfDFDr8aitXLknF4ZoW/BHai1SWotVF4I8tMJp42RM7SyNlsSXsFIuAoWxJFra9Kp2qaHElRbKjDoyK342v+NWmFF4Fu3z2TwS5wxSaJ7gg271iCRoSALUUb5SB8MWAA9gMAoUKc9rC3taW149eFFGngp2ODeC7urAIxiEPtRYiRPIZtPjTKeaotpYYwbXxMdtMQqzJ4ng1vG961OzdhLHZ5QHk5KdVTz6tXWonGNaM8qm7Guwgwmwp5hmVcq/ac5R6X1NWjuY9v50V+lmt8bVp3csdTevNX8SQxVQX3MZit1MSguFEg6xnMfhxpSHINjcEcQdLeYrpINVtpbKjxItILNykUd4ef2h4USta5BlQn8phopquRTVV2js58NJkceKsODDqK+RPT1h7oytNPDGgYEWOoqpPs8jVdR05/8A2vsctWUlpNtMbF1BRm48CorRamzxq3EetRf4cDwJ+F/yrmz8FYvl3NMbovkXWqSHDFzp8avJgFHEk/hU9wBYaUdXgpN5mDK5fSJN5MMDHBCOMuJjXz72tfKv7Pg+sbYw0fFcOrTt4Hgn6fGiquS1tLhbGrwteqGZD/6S8G0awY+IXkwkl2HWNtHHp+ppnhsUsqLIhzK4DA9QdRT/ABECyIyMAysCpB5gixFc42CzbPxTbPlJ7MkvhXPvKTcpfqPn1FSuWl+o2+OHkc70TMmBxLKxVlhYhlNiCLagjhWS3C34YsMJjCwl4RyPxa+oRyeeujc726VqN8mts7Ff9Bv0pJvTuUMbhYpIgBiUhjynh2gEa9xj16N6eV2ateY9hO+BrteeRdo4FQ7KjCbMoJAayAjMOBtWZ2hNLLt44YzzpCwF1jlZP8i+ljpqKr7o7zSYrG4SOcHtYFmVmPFgY9Mw+2Mtj1rztDDGXeMosjxEgd+MgMLQX0uCPDhS29Sz9yZ4x3RNsSaX/F3wEk0k8KucpkOZkKgMpBPD7JHA3pZsbGSSzYrtZsQyxtZVEzpxlYa26AcK6Ju7ulBg3LpneVz3pZGzMbtc62AFzx01rB7k7NOJxG0EBCtfML8CRM2h6XvRKOHFT4BefLnci2rtObCGOUSyT4dmyvFM2cqQL2V7XFxqDpqDe/ObfTaksMEJgmkQNI5BRiuZTHEy3t4H01qnvjGyxR4cqe2ea4S3e7qlBp/UzkDrlNed+Ey4bDpe+Ryl+pWGFWt4XvR2dOuMeNhWXjL5NdhNmvFKGM2Okyggh3LIbra5GXgL39KS4LHjFYvERSSSKI3yQwpIYgwBKs111eTQG3ielquRbOjglJRJiVDICZZWFitiSDcc6obd3UXEvmBEeIbTMCGSRgctmt7L3Fiw58Rzo5Vy0rC/zPITnvyPYwY0EZkeYqW78ntWLd1WJ1OUWF+t6GmCqXY2VRcnwFJd08ZJNhryksySGMMdSVCqQCeZW9r9COlWpMG2PxK4KMnILPiXHuqDon3j8uhrRG2MalJGeUXOzHc030WbMJjlxsgs+Je6g8o10Ueup9BRW3w8CxoqKAqqAoA5ACwFFc87cI6IqKJKR73brJj4MhOSRDmikHFG5Hy6j5U8oqBNJrDOaYHaH1lJNnY8GLE5crZTl7Vbgh4za2tuHn6amCEIiqL2VQovqbAAC566VNvTujDj4wHukiaxyroyHwPMeH5VkF29iNnsItoqTHeyYtASrdO0A4N+9eNMhNJ9X5MU4OHoOf8AZqD64MWFYTZSpINla4Iuwtq1jxvyFRDdOD699d/idt94ZfYycMvC3jTTDYpJEDxsrqeDKbg+oqWnaIi8n1TYg+NZjDbgQRO7xTYuJnvmKSgE3N7Huda01FXKClyRPAhwe5GFjLN/FMzD+e79pIOtswtrw62pTtncMvGqlGxCIzMpifIe8FBzIQT7g4eNbSgGoopLT5FPD5Oc4dOxkDH60WUEBZZnZdRbVSNR4UQYBSXyyYmMSMWZElGW7e0RdCy38DXRcVtERoWkdVQcS9rD1NZc7y4naDGLZq5UvZ8WyhVXr2Ytcn96caGTrit4/srTJvaX6QimmKlMFgox2xFlQaiMHVnkJ587nw8BXR90N1UwEGQHPIxzSyHi7cz5DkPma+7r7pRYFCEu8r6ySvq7nxPIeH508pEpOX8NdFGjd8hRRRQmkKKKKhAqOfDrIpV1DKdCrAEHzBooqEMZjvoyVGMmAnkwbnUqO9GfNDw/elUmxO1cNpNhI8Uo9+BrE/2n5V8oqJtcCZUxfGx4P0hRJpNh8XAeeeI2+Io/3m4H/iSf+J/lRRVu6SMVnS8APpCif+Th8XOeWSI2+JqRcTtXE6Q4RMKp9+drkf2j5V8oqfEk/MfXUpLLL2C+jJXYSY+eTGONQp7sY8kHH96Vs4MOsahUUKo0CqAAPICiiqNUYKPBJRRRUCCiiioQ/9k="/>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20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2794" y="4011376"/>
            <a:ext cx="1156947" cy="1156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917983" y="6120825"/>
            <a:ext cx="7311617" cy="584775"/>
          </a:xfrm>
          <a:prstGeom prst="rect">
            <a:avLst/>
          </a:prstGeom>
          <a:noFill/>
        </p:spPr>
        <p:txBody>
          <a:bodyPr wrap="none" rtlCol="0">
            <a:spAutoFit/>
          </a:bodyPr>
          <a:lstStyle/>
          <a:p>
            <a:r>
              <a:rPr lang="en-US" sz="3200" i="1" dirty="0">
                <a:latin typeface="Lucida Sans" pitchFamily="34" charset="0"/>
              </a:rPr>
              <a:t>Protect &amp; Restore Waters of the U.S.</a:t>
            </a:r>
          </a:p>
        </p:txBody>
      </p:sp>
      <p:pic>
        <p:nvPicPr>
          <p:cNvPr id="8" name="Picture 5" descr="United States Environmental Protection Agency">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3859" y="3886200"/>
            <a:ext cx="1448248" cy="1407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18252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Backup3\pictures\Anchorage AK\DSC_0847.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rcRect l="11201" r="240"/>
          <a:stretch/>
        </p:blipFill>
        <p:spPr bwMode="auto">
          <a:xfrm>
            <a:off x="0" y="0"/>
            <a:ext cx="91440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04800" y="76200"/>
            <a:ext cx="8591789" cy="4525963"/>
          </a:xfrm>
        </p:spPr>
        <p:txBody>
          <a:bodyPr/>
          <a:lstStyle/>
          <a:p>
            <a:pPr marL="0" indent="0" algn="ctr">
              <a:buNone/>
            </a:pPr>
            <a:r>
              <a:rPr lang="en-US" sz="4000" dirty="0"/>
              <a:t>MS4 =</a:t>
            </a:r>
            <a:r>
              <a:rPr lang="en-US" dirty="0"/>
              <a:t> </a:t>
            </a:r>
            <a:r>
              <a:rPr lang="en-US" sz="4000" dirty="0"/>
              <a:t>M</a:t>
            </a:r>
            <a:r>
              <a:rPr lang="en-US" dirty="0"/>
              <a:t>unicipal </a:t>
            </a:r>
            <a:r>
              <a:rPr lang="en-US" sz="4000" dirty="0"/>
              <a:t>S</a:t>
            </a:r>
            <a:r>
              <a:rPr lang="en-US" dirty="0"/>
              <a:t>eparate </a:t>
            </a:r>
            <a:r>
              <a:rPr lang="en-US" sz="4000" dirty="0"/>
              <a:t>S</a:t>
            </a:r>
            <a:r>
              <a:rPr lang="en-US" dirty="0"/>
              <a:t>torm </a:t>
            </a:r>
            <a:r>
              <a:rPr lang="en-US" sz="4000" dirty="0"/>
              <a:t>S</a:t>
            </a:r>
            <a:r>
              <a:rPr lang="en-US" dirty="0"/>
              <a:t>ewer </a:t>
            </a:r>
            <a:r>
              <a:rPr lang="en-US" sz="4000" dirty="0"/>
              <a:t>S</a:t>
            </a:r>
            <a:r>
              <a:rPr lang="en-US" dirty="0"/>
              <a:t>ystem</a:t>
            </a:r>
          </a:p>
        </p:txBody>
      </p:sp>
      <p:sp>
        <p:nvSpPr>
          <p:cNvPr id="4" name="TextBox 3"/>
          <p:cNvSpPr txBox="1"/>
          <p:nvPr/>
        </p:nvSpPr>
        <p:spPr>
          <a:xfrm>
            <a:off x="1295400" y="762000"/>
            <a:ext cx="6934200" cy="3539430"/>
          </a:xfrm>
          <a:prstGeom prst="rect">
            <a:avLst/>
          </a:prstGeom>
          <a:noFill/>
        </p:spPr>
        <p:txBody>
          <a:bodyPr wrap="square" rtlCol="0">
            <a:spAutoFit/>
          </a:bodyPr>
          <a:lstStyle/>
          <a:p>
            <a:pPr marL="457200" indent="-457200">
              <a:buFont typeface="Arial" panose="020B0604020202020204" pitchFamily="34" charset="0"/>
              <a:buChar char="•"/>
            </a:pPr>
            <a:r>
              <a:rPr lang="en-US" sz="3200" dirty="0"/>
              <a:t>Municipality of Anchorage</a:t>
            </a:r>
          </a:p>
          <a:p>
            <a:pPr marL="457200" indent="-457200">
              <a:buFont typeface="Arial" panose="020B0604020202020204" pitchFamily="34" charset="0"/>
              <a:buChar char="•"/>
            </a:pPr>
            <a:r>
              <a:rPr lang="en-US" sz="3200" dirty="0"/>
              <a:t>Port of Anchorage</a:t>
            </a:r>
          </a:p>
          <a:p>
            <a:pPr marL="457200" indent="-457200">
              <a:buFont typeface="Arial" panose="020B0604020202020204" pitchFamily="34" charset="0"/>
              <a:buChar char="•"/>
            </a:pPr>
            <a:r>
              <a:rPr lang="en-US" sz="3200" dirty="0"/>
              <a:t>Fairbanks  / North Pole </a:t>
            </a:r>
          </a:p>
          <a:p>
            <a:pPr marL="457200" indent="-457200">
              <a:buFont typeface="Arial" panose="020B0604020202020204" pitchFamily="34" charset="0"/>
              <a:buChar char="•"/>
            </a:pPr>
            <a:r>
              <a:rPr lang="en-US" sz="3200" dirty="0"/>
              <a:t>Fairbanks North Star Borough* </a:t>
            </a:r>
          </a:p>
          <a:p>
            <a:pPr marL="457200" indent="-457200">
              <a:buFont typeface="Arial" panose="020B0604020202020204" pitchFamily="34" charset="0"/>
              <a:buChar char="•"/>
            </a:pPr>
            <a:r>
              <a:rPr lang="en-US" sz="3200" dirty="0"/>
              <a:t>Joint Base Elmendorf Richardson</a:t>
            </a:r>
          </a:p>
          <a:p>
            <a:pPr marL="457200" indent="-457200">
              <a:buFont typeface="Arial" panose="020B0604020202020204" pitchFamily="34" charset="0"/>
              <a:buChar char="•"/>
            </a:pPr>
            <a:r>
              <a:rPr lang="en-US" sz="3200" dirty="0"/>
              <a:t>Fort Wainwright</a:t>
            </a:r>
          </a:p>
          <a:p>
            <a:pPr marL="457200" indent="-457200">
              <a:buFont typeface="Arial" panose="020B0604020202020204" pitchFamily="34" charset="0"/>
              <a:buChar char="•"/>
            </a:pPr>
            <a:r>
              <a:rPr lang="en-US" sz="3200" dirty="0"/>
              <a:t>DOT&amp;PF Central Region</a:t>
            </a:r>
          </a:p>
        </p:txBody>
      </p:sp>
      <p:sp>
        <p:nvSpPr>
          <p:cNvPr id="5" name="TextBox 4"/>
          <p:cNvSpPr txBox="1"/>
          <p:nvPr/>
        </p:nvSpPr>
        <p:spPr>
          <a:xfrm>
            <a:off x="152400" y="6412468"/>
            <a:ext cx="4054123" cy="369332"/>
          </a:xfrm>
          <a:prstGeom prst="rect">
            <a:avLst/>
          </a:prstGeom>
          <a:noFill/>
        </p:spPr>
        <p:txBody>
          <a:bodyPr wrap="none" rtlCol="0">
            <a:spAutoFit/>
          </a:bodyPr>
          <a:lstStyle/>
          <a:p>
            <a:r>
              <a:rPr lang="en-US" dirty="0"/>
              <a:t>Conveyance that discharges to US Waters</a:t>
            </a:r>
          </a:p>
        </p:txBody>
      </p:sp>
      <p:sp>
        <p:nvSpPr>
          <p:cNvPr id="2" name="TextBox 1"/>
          <p:cNvSpPr txBox="1"/>
          <p:nvPr/>
        </p:nvSpPr>
        <p:spPr>
          <a:xfrm>
            <a:off x="7859496" y="6412468"/>
            <a:ext cx="1189493" cy="369332"/>
          </a:xfrm>
          <a:prstGeom prst="rect">
            <a:avLst/>
          </a:prstGeom>
          <a:noFill/>
        </p:spPr>
        <p:txBody>
          <a:bodyPr wrap="none" rtlCol="0">
            <a:spAutoFit/>
          </a:bodyPr>
          <a:lstStyle/>
          <a:p>
            <a:r>
              <a:rPr lang="en-US" dirty="0"/>
              <a:t>Anchorage</a:t>
            </a:r>
          </a:p>
        </p:txBody>
      </p:sp>
    </p:spTree>
    <p:extLst>
      <p:ext uri="{BB962C8B-B14F-4D97-AF65-F5344CB8AC3E}">
        <p14:creationId xmlns:p14="http://schemas.microsoft.com/office/powerpoint/2010/main" val="15428126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L:\Backup3\pictures\Fairbanks AK\DSC_021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443" r="-2"/>
          <a:stretch/>
        </p:blipFill>
        <p:spPr bwMode="auto">
          <a:xfrm>
            <a:off x="0" y="0"/>
            <a:ext cx="91440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5" name="Content Placeholder 4" descr="The City of Fairbanks">
            <a:hlinkClick r:id="rId4"/>
          </p:cNvPr>
          <p:cNvPicPr>
            <a:picLocks noGrp="1" noChangeAspect="1" noChangeArrowheads="1"/>
          </p:cNvPicPr>
          <p:nvPr>
            <p:ph idx="1"/>
          </p:nvPr>
        </p:nvPicPr>
        <p:blipFill>
          <a:blip r:embed="rId5" cstate="print"/>
          <a:srcRect l="80640" t="12308" r="3841" b="12308"/>
          <a:stretch>
            <a:fillRect/>
          </a:stretch>
        </p:blipFill>
        <p:spPr bwMode="auto">
          <a:xfrm>
            <a:off x="1891961" y="5260596"/>
            <a:ext cx="1169078" cy="1181196"/>
          </a:xfrm>
          <a:prstGeom prst="rect">
            <a:avLst/>
          </a:prstGeom>
          <a:noFill/>
          <a:ln w="12700">
            <a:solidFill>
              <a:srgbClr val="000000"/>
            </a:solidFill>
            <a:miter lim="800000"/>
            <a:headEnd/>
            <a:tailEnd/>
          </a:ln>
        </p:spPr>
      </p:pic>
      <p:pic>
        <p:nvPicPr>
          <p:cNvPr id="6" name="Picture 4" descr="File:Fnsblogo.jpg">
            <a:hlinkClick r:id="rId6"/>
          </p:cNvPr>
          <p:cNvPicPr>
            <a:picLocks noChangeAspect="1" noChangeArrowheads="1"/>
          </p:cNvPicPr>
          <p:nvPr/>
        </p:nvPicPr>
        <p:blipFill>
          <a:blip r:embed="rId7" cstate="print"/>
          <a:srcRect/>
          <a:stretch>
            <a:fillRect/>
          </a:stretch>
        </p:blipFill>
        <p:spPr bwMode="auto">
          <a:xfrm>
            <a:off x="3537139" y="5236257"/>
            <a:ext cx="1088526" cy="1109663"/>
          </a:xfrm>
          <a:prstGeom prst="rect">
            <a:avLst/>
          </a:prstGeom>
          <a:noFill/>
          <a:scene3d>
            <a:camera prst="orthographicFront"/>
            <a:lightRig rig="threePt" dir="t"/>
          </a:scene3d>
          <a:sp3d>
            <a:bevelT w="152400" h="50800" prst="softRound"/>
          </a:sp3d>
        </p:spPr>
      </p:pic>
      <p:pic>
        <p:nvPicPr>
          <p:cNvPr id="7" name="Picture 6"/>
          <p:cNvPicPr>
            <a:picLocks noChangeAspect="1" noChangeArrowheads="1"/>
          </p:cNvPicPr>
          <p:nvPr/>
        </p:nvPicPr>
        <p:blipFill>
          <a:blip r:embed="rId8" cstate="print"/>
          <a:srcRect l="19248" t="6667" r="19248" b="10000"/>
          <a:stretch>
            <a:fillRect/>
          </a:stretch>
        </p:blipFill>
        <p:spPr bwMode="auto">
          <a:xfrm>
            <a:off x="5051049" y="5236257"/>
            <a:ext cx="1134627" cy="1109664"/>
          </a:xfrm>
          <a:prstGeom prst="rect">
            <a:avLst/>
          </a:prstGeom>
          <a:noFill/>
          <a:ln w="12700">
            <a:noFill/>
            <a:miter lim="800000"/>
            <a:headEnd/>
            <a:tailEnd/>
          </a:ln>
          <a:effectLst>
            <a:innerShdw blurRad="114300">
              <a:prstClr val="black"/>
            </a:innerShdw>
          </a:effectLst>
        </p:spPr>
      </p:pic>
      <p:sp>
        <p:nvSpPr>
          <p:cNvPr id="8" name="TextBox 7"/>
          <p:cNvSpPr txBox="1"/>
          <p:nvPr/>
        </p:nvSpPr>
        <p:spPr>
          <a:xfrm>
            <a:off x="187303" y="76200"/>
            <a:ext cx="8956697" cy="1384995"/>
          </a:xfrm>
          <a:prstGeom prst="rect">
            <a:avLst/>
          </a:prstGeom>
          <a:noFill/>
        </p:spPr>
        <p:txBody>
          <a:bodyPr wrap="square" rtlCol="0">
            <a:spAutoFit/>
          </a:bodyPr>
          <a:lstStyle/>
          <a:p>
            <a:r>
              <a:rPr lang="en-US" sz="2800" dirty="0">
                <a:solidFill>
                  <a:schemeClr val="bg1"/>
                </a:solidFill>
              </a:rPr>
              <a:t>Projects within the MS4 may have additional requirements.</a:t>
            </a:r>
          </a:p>
          <a:p>
            <a:pPr marL="914400" lvl="1" indent="-457200">
              <a:buFont typeface="Wingdings" panose="05000000000000000000" pitchFamily="2" charset="2"/>
              <a:buChar char="ü"/>
            </a:pPr>
            <a:r>
              <a:rPr lang="en-US" sz="2800" dirty="0">
                <a:solidFill>
                  <a:schemeClr val="bg1"/>
                </a:solidFill>
              </a:rPr>
              <a:t>Plan submittal &amp; review </a:t>
            </a:r>
          </a:p>
          <a:p>
            <a:endParaRPr lang="en-US" sz="2800" dirty="0">
              <a:solidFill>
                <a:schemeClr val="bg1"/>
              </a:solidFill>
            </a:endParaRPr>
          </a:p>
        </p:txBody>
      </p:sp>
      <p:pic>
        <p:nvPicPr>
          <p:cNvPr id="11" name="Picture 2" descr="H:\MOA ANC\Picture2.jpg"/>
          <p:cNvPicPr>
            <a:picLocks noChangeAspect="1" noChangeArrowheads="1"/>
          </p:cNvPicPr>
          <p:nvPr/>
        </p:nvPicPr>
        <p:blipFill>
          <a:blip r:embed="rId9" cstate="print"/>
          <a:srcRect/>
          <a:stretch>
            <a:fillRect/>
          </a:stretch>
        </p:blipFill>
        <p:spPr bwMode="auto">
          <a:xfrm>
            <a:off x="344833" y="5256852"/>
            <a:ext cx="1202296" cy="1128627"/>
          </a:xfrm>
          <a:prstGeom prst="rect">
            <a:avLst/>
          </a:prstGeom>
          <a:noFill/>
          <a:ln w="9525">
            <a:noFill/>
            <a:miter lim="800000"/>
            <a:headEnd/>
            <a:tailEnd/>
          </a:ln>
          <a:effectLst>
            <a:innerShdw blurRad="114300">
              <a:prstClr val="black"/>
            </a:innerShdw>
          </a:effectLst>
        </p:spPr>
      </p:pic>
      <p:sp>
        <p:nvSpPr>
          <p:cNvPr id="2" name="TextBox 1"/>
          <p:cNvSpPr txBox="1"/>
          <p:nvPr/>
        </p:nvSpPr>
        <p:spPr>
          <a:xfrm>
            <a:off x="8069988" y="6477000"/>
            <a:ext cx="1074012" cy="369332"/>
          </a:xfrm>
          <a:prstGeom prst="rect">
            <a:avLst/>
          </a:prstGeom>
          <a:noFill/>
        </p:spPr>
        <p:txBody>
          <a:bodyPr wrap="none" rtlCol="0">
            <a:spAutoFit/>
          </a:bodyPr>
          <a:lstStyle/>
          <a:p>
            <a:r>
              <a:rPr lang="en-US" dirty="0"/>
              <a:t>Fairbanks</a:t>
            </a:r>
          </a:p>
        </p:txBody>
      </p:sp>
      <p:pic>
        <p:nvPicPr>
          <p:cNvPr id="12" name="Picture 2" descr="Port of Alaska in Anchorage">
            <a:extLst>
              <a:ext uri="{FF2B5EF4-FFF2-40B4-BE49-F238E27FC236}">
                <a16:creationId xmlns:a16="http://schemas.microsoft.com/office/drawing/2014/main" id="{FC4E9991-F6C3-4BCD-8747-B4ED211666C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64726" y="5236258"/>
            <a:ext cx="1956684" cy="1109663"/>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13" name="Picture 4" descr="Fort Wainwright soldier dies after one-car crash in Fairbanks - News -  Stripes">
            <a:extLst>
              <a:ext uri="{FF2B5EF4-FFF2-40B4-BE49-F238E27FC236}">
                <a16:creationId xmlns:a16="http://schemas.microsoft.com/office/drawing/2014/main" id="{4D8E06F4-3630-42A8-B277-8B69601F28F6}"/>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3597" t="30958" r="13881" b="19552"/>
          <a:stretch/>
        </p:blipFill>
        <p:spPr bwMode="auto">
          <a:xfrm>
            <a:off x="344833" y="3886200"/>
            <a:ext cx="2667000" cy="1166813"/>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14" name="Picture 6">
            <a:extLst>
              <a:ext uri="{FF2B5EF4-FFF2-40B4-BE49-F238E27FC236}">
                <a16:creationId xmlns:a16="http://schemas.microsoft.com/office/drawing/2014/main" id="{DE0D9983-E605-4120-A5D2-37D61944E43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91803" y="4027391"/>
            <a:ext cx="3092768" cy="1025622"/>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11221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341" y="304800"/>
            <a:ext cx="3472040" cy="3886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341" y="4343400"/>
            <a:ext cx="8815606" cy="2378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H:\MOA ANC\Picture2.jpg"/>
          <p:cNvPicPr>
            <a:picLocks noChangeAspect="1" noChangeArrowheads="1"/>
          </p:cNvPicPr>
          <p:nvPr/>
        </p:nvPicPr>
        <p:blipFill>
          <a:blip r:embed="rId4" cstate="print"/>
          <a:srcRect/>
          <a:stretch>
            <a:fillRect/>
          </a:stretch>
        </p:blipFill>
        <p:spPr bwMode="auto">
          <a:xfrm>
            <a:off x="7226060" y="228600"/>
            <a:ext cx="1689340" cy="1585828"/>
          </a:xfrm>
          <a:prstGeom prst="rect">
            <a:avLst/>
          </a:prstGeom>
          <a:noFill/>
          <a:ln w="9525">
            <a:noFill/>
            <a:miter lim="800000"/>
            <a:headEnd/>
            <a:tailEnd/>
          </a:ln>
          <a:effectLst>
            <a:innerShdw blurRad="114300">
              <a:prstClr val="black"/>
            </a:innerShdw>
          </a:effectLst>
        </p:spPr>
      </p:pic>
      <p:sp>
        <p:nvSpPr>
          <p:cNvPr id="4" name="TextBox 3"/>
          <p:cNvSpPr txBox="1"/>
          <p:nvPr/>
        </p:nvSpPr>
        <p:spPr>
          <a:xfrm>
            <a:off x="3959347" y="983431"/>
            <a:ext cx="2861553" cy="830997"/>
          </a:xfrm>
          <a:prstGeom prst="rect">
            <a:avLst/>
          </a:prstGeom>
          <a:noFill/>
        </p:spPr>
        <p:txBody>
          <a:bodyPr wrap="none" rtlCol="0">
            <a:spAutoFit/>
          </a:bodyPr>
          <a:lstStyle/>
          <a:p>
            <a:r>
              <a:rPr lang="en-US" sz="4800" dirty="0"/>
              <a:t>Anchorage</a:t>
            </a:r>
          </a:p>
        </p:txBody>
      </p:sp>
      <p:sp>
        <p:nvSpPr>
          <p:cNvPr id="5" name="TextBox 4"/>
          <p:cNvSpPr txBox="1"/>
          <p:nvPr/>
        </p:nvSpPr>
        <p:spPr>
          <a:xfrm>
            <a:off x="3738728" y="2514600"/>
            <a:ext cx="5370766" cy="830997"/>
          </a:xfrm>
          <a:prstGeom prst="rect">
            <a:avLst/>
          </a:prstGeom>
          <a:noFill/>
        </p:spPr>
        <p:txBody>
          <a:bodyPr wrap="none" rtlCol="0">
            <a:spAutoFit/>
          </a:bodyPr>
          <a:lstStyle/>
          <a:p>
            <a:pPr marL="342900" indent="-342900">
              <a:buFont typeface="Arial" pitchFamily="34" charset="0"/>
              <a:buChar char="•"/>
            </a:pPr>
            <a:r>
              <a:rPr lang="en-US" sz="2400" dirty="0"/>
              <a:t>Stormwater Treatment Plan – SWTP</a:t>
            </a:r>
          </a:p>
          <a:p>
            <a:pPr marL="342900" indent="-342900">
              <a:buFont typeface="Arial" pitchFamily="34" charset="0"/>
              <a:buChar char="•"/>
            </a:pPr>
            <a:r>
              <a:rPr lang="en-US" sz="2400" dirty="0"/>
              <a:t>SWPPP Review with 500sf disturbance</a:t>
            </a:r>
          </a:p>
        </p:txBody>
      </p:sp>
      <p:sp>
        <p:nvSpPr>
          <p:cNvPr id="2" name="Rectangle 1"/>
          <p:cNvSpPr/>
          <p:nvPr/>
        </p:nvSpPr>
        <p:spPr>
          <a:xfrm>
            <a:off x="3959347" y="190517"/>
            <a:ext cx="1305165" cy="830997"/>
          </a:xfrm>
          <a:prstGeom prst="rect">
            <a:avLst/>
          </a:prstGeom>
        </p:spPr>
        <p:txBody>
          <a:bodyPr wrap="none">
            <a:spAutoFit/>
          </a:bodyPr>
          <a:lstStyle/>
          <a:p>
            <a:r>
              <a:rPr lang="en-US" sz="4800" dirty="0"/>
              <a:t>MS4</a:t>
            </a:r>
          </a:p>
        </p:txBody>
      </p:sp>
    </p:spTree>
    <p:extLst>
      <p:ext uri="{BB962C8B-B14F-4D97-AF65-F5344CB8AC3E}">
        <p14:creationId xmlns:p14="http://schemas.microsoft.com/office/powerpoint/2010/main" val="31212109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66955"/>
          </a:xfrm>
        </p:spPr>
        <p:txBody>
          <a:bodyPr/>
          <a:lstStyle/>
          <a:p>
            <a:r>
              <a:rPr lang="en-US" dirty="0"/>
              <a:t>MS4 Fairbanks Urban Area</a:t>
            </a:r>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0274"/>
            <a:ext cx="9144000" cy="5907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44118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descr="L:\Backup3\pictures\From Airplanes\5-1-09 24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128889" y="5181600"/>
            <a:ext cx="1888659" cy="923330"/>
          </a:xfrm>
          <a:prstGeom prst="rect">
            <a:avLst/>
          </a:prstGeom>
          <a:noFill/>
        </p:spPr>
        <p:txBody>
          <a:bodyPr wrap="none" rtlCol="0">
            <a:spAutoFit/>
          </a:bodyPr>
          <a:lstStyle/>
          <a:p>
            <a:r>
              <a:rPr lang="en-US" sz="5400" dirty="0"/>
              <a:t>MSGP</a:t>
            </a:r>
          </a:p>
        </p:txBody>
      </p:sp>
      <p:sp>
        <p:nvSpPr>
          <p:cNvPr id="5" name="TextBox 4"/>
          <p:cNvSpPr txBox="1"/>
          <p:nvPr/>
        </p:nvSpPr>
        <p:spPr>
          <a:xfrm>
            <a:off x="914400" y="76200"/>
            <a:ext cx="7158819" cy="830997"/>
          </a:xfrm>
          <a:prstGeom prst="rect">
            <a:avLst/>
          </a:prstGeom>
          <a:solidFill>
            <a:schemeClr val="tx2">
              <a:lumMod val="25000"/>
              <a:alpha val="70000"/>
            </a:schemeClr>
          </a:solidFill>
        </p:spPr>
        <p:txBody>
          <a:bodyPr wrap="none" rtlCol="0">
            <a:spAutoFit/>
          </a:bodyPr>
          <a:lstStyle/>
          <a:p>
            <a:r>
              <a:rPr lang="en-US" sz="4800" dirty="0"/>
              <a:t>Multi Sector General Permit</a:t>
            </a:r>
          </a:p>
        </p:txBody>
      </p:sp>
      <p:sp>
        <p:nvSpPr>
          <p:cNvPr id="6" name="TextBox 5"/>
          <p:cNvSpPr txBox="1"/>
          <p:nvPr/>
        </p:nvSpPr>
        <p:spPr>
          <a:xfrm>
            <a:off x="3746432" y="6248400"/>
            <a:ext cx="5397568" cy="523220"/>
          </a:xfrm>
          <a:prstGeom prst="rect">
            <a:avLst/>
          </a:prstGeom>
          <a:noFill/>
        </p:spPr>
        <p:txBody>
          <a:bodyPr wrap="none" rtlCol="0">
            <a:spAutoFit/>
          </a:bodyPr>
          <a:lstStyle/>
          <a:p>
            <a:r>
              <a:rPr lang="en-US" sz="2800" dirty="0"/>
              <a:t>Discharges from Industrial Activities</a:t>
            </a:r>
          </a:p>
        </p:txBody>
      </p:sp>
    </p:spTree>
    <p:extLst>
      <p:ext uri="{BB962C8B-B14F-4D97-AF65-F5344CB8AC3E}">
        <p14:creationId xmlns:p14="http://schemas.microsoft.com/office/powerpoint/2010/main" val="26858963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868362"/>
          </a:xfrm>
          <a:effectLst/>
        </p:spPr>
        <p:txBody>
          <a:bodyPr>
            <a:normAutofit fontScale="90000"/>
          </a:bodyPr>
          <a:lstStyle/>
          <a:p>
            <a:r>
              <a:rPr lang="en-US" dirty="0">
                <a:effectLst/>
                <a:cs typeface="Times New Roman" pitchFamily="18" charset="0"/>
              </a:rPr>
              <a:t>Multi-Sector General Permit (MSGP)</a:t>
            </a:r>
          </a:p>
        </p:txBody>
      </p:sp>
      <p:sp>
        <p:nvSpPr>
          <p:cNvPr id="6" name="Content Placeholder 5"/>
          <p:cNvSpPr>
            <a:spLocks noGrp="1"/>
          </p:cNvSpPr>
          <p:nvPr>
            <p:ph sz="half" idx="2"/>
          </p:nvPr>
        </p:nvSpPr>
        <p:spPr>
          <a:xfrm>
            <a:off x="4800600" y="1828800"/>
            <a:ext cx="4343400" cy="3352800"/>
          </a:xfrm>
        </p:spPr>
        <p:txBody>
          <a:bodyPr>
            <a:normAutofit/>
          </a:bodyPr>
          <a:lstStyle/>
          <a:p>
            <a:pPr marL="0" indent="0">
              <a:buClr>
                <a:schemeClr val="tx1"/>
              </a:buClr>
              <a:buNone/>
            </a:pPr>
            <a:r>
              <a:rPr lang="en-US" dirty="0"/>
              <a:t>MSGP includes construction coverage for the following industries:</a:t>
            </a:r>
          </a:p>
          <a:p>
            <a:pPr>
              <a:buClr>
                <a:schemeClr val="tx1"/>
              </a:buClr>
              <a:buFont typeface="Arial" pitchFamily="34" charset="0"/>
              <a:buChar char="•"/>
            </a:pPr>
            <a:r>
              <a:rPr lang="en-US" dirty="0"/>
              <a:t>Metal mining;</a:t>
            </a:r>
          </a:p>
          <a:p>
            <a:pPr>
              <a:buClr>
                <a:schemeClr val="tx1"/>
              </a:buClr>
              <a:buFont typeface="Arial" pitchFamily="34" charset="0"/>
              <a:buChar char="•"/>
            </a:pPr>
            <a:r>
              <a:rPr lang="en-US" dirty="0"/>
              <a:t>Coal mining;</a:t>
            </a:r>
          </a:p>
          <a:p>
            <a:pPr>
              <a:buClr>
                <a:schemeClr val="tx1"/>
              </a:buClr>
              <a:buFont typeface="Arial" pitchFamily="34" charset="0"/>
              <a:buChar char="•"/>
            </a:pPr>
            <a:r>
              <a:rPr lang="en-US" dirty="0"/>
              <a:t>Sand and Gravel Mining.</a:t>
            </a:r>
          </a:p>
        </p:txBody>
      </p:sp>
      <p:pic>
        <p:nvPicPr>
          <p:cNvPr id="7" name="Picture 6">
            <a:extLst>
              <a:ext uri="{FF2B5EF4-FFF2-40B4-BE49-F238E27FC236}">
                <a16:creationId xmlns:a16="http://schemas.microsoft.com/office/drawing/2014/main" id="{76B9EED2-0358-47EA-B590-949ADC4BDA86}"/>
              </a:ext>
            </a:extLst>
          </p:cNvPr>
          <p:cNvPicPr>
            <a:picLocks noChangeAspect="1"/>
          </p:cNvPicPr>
          <p:nvPr/>
        </p:nvPicPr>
        <p:blipFill rotWithShape="1">
          <a:blip r:embed="rId3"/>
          <a:srcRect l="5833" t="7060" r="79167" b="7060"/>
          <a:stretch/>
        </p:blipFill>
        <p:spPr>
          <a:xfrm>
            <a:off x="27432" y="1157223"/>
            <a:ext cx="4634344" cy="5664201"/>
          </a:xfrm>
          <a:prstGeom prst="rect">
            <a:avLst/>
          </a:prstGeom>
        </p:spPr>
      </p:pic>
    </p:spTree>
    <p:extLst>
      <p:ext uri="{BB962C8B-B14F-4D97-AF65-F5344CB8AC3E}">
        <p14:creationId xmlns:p14="http://schemas.microsoft.com/office/powerpoint/2010/main" val="6999178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dirty="0">
                <a:effectLst/>
              </a:rPr>
              <a:t>Material  Sites </a:t>
            </a:r>
            <a:br>
              <a:rPr lang="en-US" dirty="0"/>
            </a:br>
            <a:r>
              <a:rPr lang="en-US" dirty="0">
                <a:effectLst/>
              </a:rPr>
              <a:t> Which permit covers It?</a:t>
            </a:r>
          </a:p>
        </p:txBody>
      </p:sp>
      <p:sp>
        <p:nvSpPr>
          <p:cNvPr id="3" name="Content Placeholder 2"/>
          <p:cNvSpPr>
            <a:spLocks noGrp="1"/>
          </p:cNvSpPr>
          <p:nvPr>
            <p:ph sz="half" idx="1"/>
          </p:nvPr>
        </p:nvSpPr>
        <p:spPr/>
        <p:txBody>
          <a:bodyPr>
            <a:normAutofit lnSpcReduction="10000"/>
          </a:bodyPr>
          <a:lstStyle/>
          <a:p>
            <a:pPr marL="0" indent="0" algn="ctr">
              <a:buClr>
                <a:schemeClr val="tx1"/>
              </a:buClr>
              <a:buNone/>
            </a:pPr>
            <a:r>
              <a:rPr lang="en-US" sz="4000" dirty="0"/>
              <a:t>CGP</a:t>
            </a:r>
          </a:p>
          <a:p>
            <a:pPr>
              <a:buClr>
                <a:schemeClr val="tx1"/>
              </a:buClr>
              <a:buFont typeface="Arial" pitchFamily="34" charset="0"/>
              <a:buChar char="•"/>
            </a:pPr>
            <a:r>
              <a:rPr lang="en-US" dirty="0"/>
              <a:t>Site is used for just the one project</a:t>
            </a:r>
          </a:p>
          <a:p>
            <a:pPr>
              <a:buClr>
                <a:schemeClr val="tx1"/>
              </a:buClr>
              <a:buFont typeface="Arial" pitchFamily="34" charset="0"/>
              <a:buChar char="•"/>
            </a:pPr>
            <a:r>
              <a:rPr lang="en-US" dirty="0"/>
              <a:t>Site is opened at beginning of project and closed at end of project</a:t>
            </a:r>
          </a:p>
          <a:p>
            <a:pPr>
              <a:buClr>
                <a:schemeClr val="tx1"/>
              </a:buClr>
            </a:pPr>
            <a:r>
              <a:rPr lang="en-US" dirty="0"/>
              <a:t>See CGP 1.4.2.3</a:t>
            </a:r>
          </a:p>
          <a:p>
            <a:pPr lvl="1">
              <a:buClr>
                <a:schemeClr val="tx1"/>
              </a:buClr>
            </a:pPr>
            <a:r>
              <a:rPr lang="en-US" dirty="0"/>
              <a:t>Waste Sites</a:t>
            </a:r>
          </a:p>
          <a:p>
            <a:pPr marL="0" indent="0">
              <a:buClr>
                <a:schemeClr val="tx1"/>
              </a:buClr>
              <a:buNone/>
            </a:pPr>
            <a:endParaRPr lang="en-US" dirty="0"/>
          </a:p>
          <a:p>
            <a:pPr>
              <a:buClr>
                <a:schemeClr val="tx1"/>
              </a:buClr>
              <a:buFont typeface="Arial" pitchFamily="34" charset="0"/>
              <a:buChar char="•"/>
            </a:pPr>
            <a:endParaRPr lang="en-US" dirty="0"/>
          </a:p>
        </p:txBody>
      </p:sp>
      <p:sp>
        <p:nvSpPr>
          <p:cNvPr id="4" name="Content Placeholder 3"/>
          <p:cNvSpPr>
            <a:spLocks noGrp="1"/>
          </p:cNvSpPr>
          <p:nvPr>
            <p:ph sz="half" idx="2"/>
          </p:nvPr>
        </p:nvSpPr>
        <p:spPr/>
        <p:txBody>
          <a:bodyPr>
            <a:normAutofit lnSpcReduction="10000"/>
          </a:bodyPr>
          <a:lstStyle/>
          <a:p>
            <a:pPr marL="0" indent="0" algn="ctr">
              <a:buClr>
                <a:schemeClr val="tx1"/>
              </a:buClr>
              <a:buNone/>
            </a:pPr>
            <a:r>
              <a:rPr lang="en-US" sz="4000" dirty="0"/>
              <a:t>MSGP</a:t>
            </a:r>
          </a:p>
          <a:p>
            <a:pPr>
              <a:buClr>
                <a:schemeClr val="tx1"/>
              </a:buClr>
              <a:buFont typeface="Arial" pitchFamily="34" charset="0"/>
              <a:buChar char="•"/>
            </a:pPr>
            <a:r>
              <a:rPr lang="en-US" dirty="0"/>
              <a:t>Site serves multiple unrelated construction projects by different permittees</a:t>
            </a:r>
          </a:p>
          <a:p>
            <a:pPr>
              <a:buClr>
                <a:schemeClr val="tx1"/>
              </a:buClr>
              <a:buFont typeface="Arial" pitchFamily="34" charset="0"/>
              <a:buChar char="•"/>
            </a:pPr>
            <a:r>
              <a:rPr lang="en-US" dirty="0"/>
              <a:t>Site is a commercial operation or landowner allows multiple users of the site</a:t>
            </a:r>
          </a:p>
          <a:p>
            <a:pPr>
              <a:buClr>
                <a:schemeClr val="tx1"/>
              </a:buClr>
              <a:buFont typeface="Arial" pitchFamily="34" charset="0"/>
              <a:buChar char="•"/>
            </a:pPr>
            <a:r>
              <a:rPr lang="en-US" dirty="0"/>
              <a:t>See MSGP  Sector J</a:t>
            </a:r>
          </a:p>
        </p:txBody>
      </p:sp>
    </p:spTree>
    <p:extLst>
      <p:ext uri="{BB962C8B-B14F-4D97-AF65-F5344CB8AC3E}">
        <p14:creationId xmlns:p14="http://schemas.microsoft.com/office/powerpoint/2010/main" val="26148498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L:\Backup3\pictures\Haines\DSC_256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832" r="1029"/>
          <a:stretch/>
        </p:blipFill>
        <p:spPr bwMode="auto">
          <a:xfrm>
            <a:off x="-1181528" y="1"/>
            <a:ext cx="10325528"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0"/>
            <a:ext cx="8229600" cy="1143000"/>
          </a:xfrm>
        </p:spPr>
        <p:txBody>
          <a:bodyPr/>
          <a:lstStyle/>
          <a:p>
            <a:r>
              <a:rPr lang="en-US" dirty="0">
                <a:solidFill>
                  <a:schemeClr val="bg1"/>
                </a:solidFill>
              </a:rPr>
              <a:t>Regulations Summary</a:t>
            </a:r>
          </a:p>
        </p:txBody>
      </p:sp>
      <p:sp>
        <p:nvSpPr>
          <p:cNvPr id="3" name="Content Placeholder 2"/>
          <p:cNvSpPr>
            <a:spLocks noGrp="1"/>
          </p:cNvSpPr>
          <p:nvPr>
            <p:ph idx="1"/>
          </p:nvPr>
        </p:nvSpPr>
        <p:spPr>
          <a:xfrm>
            <a:off x="457200" y="1219200"/>
            <a:ext cx="8229600" cy="4525963"/>
          </a:xfrm>
        </p:spPr>
        <p:txBody>
          <a:bodyPr/>
          <a:lstStyle/>
          <a:p>
            <a:r>
              <a:rPr lang="en-US" dirty="0">
                <a:solidFill>
                  <a:schemeClr val="bg1"/>
                </a:solidFill>
              </a:rPr>
              <a:t>Clean Water Act – Protect &amp; Restore</a:t>
            </a:r>
          </a:p>
          <a:p>
            <a:r>
              <a:rPr lang="en-US" dirty="0">
                <a:solidFill>
                  <a:schemeClr val="bg1"/>
                </a:solidFill>
              </a:rPr>
              <a:t>NPDES – APDES = Permits for Clean Water</a:t>
            </a:r>
          </a:p>
          <a:p>
            <a:pPr marL="457200" lvl="1" indent="0">
              <a:buNone/>
            </a:pPr>
            <a:r>
              <a:rPr lang="en-US" dirty="0">
                <a:solidFill>
                  <a:schemeClr val="bg1"/>
                </a:solidFill>
              </a:rPr>
              <a:t>Storm water</a:t>
            </a:r>
          </a:p>
          <a:p>
            <a:pPr lvl="1"/>
            <a:r>
              <a:rPr lang="en-US" dirty="0">
                <a:solidFill>
                  <a:schemeClr val="bg1"/>
                </a:solidFill>
              </a:rPr>
              <a:t>CGP-MS4-MSGP</a:t>
            </a:r>
          </a:p>
          <a:p>
            <a:pPr lvl="1"/>
            <a:r>
              <a:rPr lang="en-US" dirty="0">
                <a:solidFill>
                  <a:schemeClr val="bg1"/>
                </a:solidFill>
              </a:rPr>
              <a:t>Local Regulations – Municipal / Borough</a:t>
            </a:r>
          </a:p>
        </p:txBody>
      </p:sp>
      <p:sp>
        <p:nvSpPr>
          <p:cNvPr id="4" name="TextBox 3"/>
          <p:cNvSpPr txBox="1"/>
          <p:nvPr/>
        </p:nvSpPr>
        <p:spPr>
          <a:xfrm>
            <a:off x="8229600" y="6400800"/>
            <a:ext cx="819455" cy="369332"/>
          </a:xfrm>
          <a:prstGeom prst="rect">
            <a:avLst/>
          </a:prstGeom>
          <a:noFill/>
        </p:spPr>
        <p:txBody>
          <a:bodyPr wrap="none" rtlCol="0">
            <a:spAutoFit/>
          </a:bodyPr>
          <a:lstStyle/>
          <a:p>
            <a:r>
              <a:rPr lang="en-US" dirty="0"/>
              <a:t>Haines</a:t>
            </a:r>
          </a:p>
        </p:txBody>
      </p:sp>
    </p:spTree>
    <p:extLst>
      <p:ext uri="{BB962C8B-B14F-4D97-AF65-F5344CB8AC3E}">
        <p14:creationId xmlns:p14="http://schemas.microsoft.com/office/powerpoint/2010/main" val="16038574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L:\Backup3\pictures\Honah\DSCN542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6200" y="76200"/>
            <a:ext cx="5715000" cy="1143000"/>
          </a:xfrm>
        </p:spPr>
        <p:txBody>
          <a:bodyPr>
            <a:normAutofit fontScale="90000"/>
          </a:bodyPr>
          <a:lstStyle/>
          <a:p>
            <a:r>
              <a:rPr lang="en-US" sz="6000" dirty="0">
                <a:solidFill>
                  <a:schemeClr val="bg1"/>
                </a:solidFill>
              </a:rPr>
              <a:t>Regulatory Updates</a:t>
            </a:r>
          </a:p>
        </p:txBody>
      </p:sp>
      <p:sp>
        <p:nvSpPr>
          <p:cNvPr id="3" name="Content Placeholder 2"/>
          <p:cNvSpPr>
            <a:spLocks noGrp="1"/>
          </p:cNvSpPr>
          <p:nvPr>
            <p:ph idx="1"/>
          </p:nvPr>
        </p:nvSpPr>
        <p:spPr>
          <a:xfrm>
            <a:off x="76200" y="2286000"/>
            <a:ext cx="8458200" cy="3657600"/>
          </a:xfrm>
        </p:spPr>
        <p:txBody>
          <a:bodyPr>
            <a:noAutofit/>
          </a:bodyPr>
          <a:lstStyle/>
          <a:p>
            <a:r>
              <a:rPr lang="en-US" sz="2800" dirty="0"/>
              <a:t>Ongoing EPA Rulemaking</a:t>
            </a:r>
          </a:p>
          <a:p>
            <a:r>
              <a:rPr lang="en-US" sz="2800" dirty="0"/>
              <a:t>DEC Excavation Dewatering Permit Reissue 2019</a:t>
            </a:r>
          </a:p>
          <a:p>
            <a:r>
              <a:rPr lang="en-US" sz="2800" dirty="0"/>
              <a:t>DEC revised MSGP 2020</a:t>
            </a:r>
          </a:p>
          <a:p>
            <a:r>
              <a:rPr lang="en-US" sz="2800" dirty="0"/>
              <a:t>Port of Anchorage MS4</a:t>
            </a:r>
          </a:p>
          <a:p>
            <a:r>
              <a:rPr lang="en-US" sz="2800" dirty="0"/>
              <a:t>JBER / Wainwright MS4 permits</a:t>
            </a:r>
          </a:p>
          <a:p>
            <a:r>
              <a:rPr lang="en-US" sz="2800" dirty="0"/>
              <a:t>DEC revised CGP 2021</a:t>
            </a:r>
          </a:p>
          <a:p>
            <a:r>
              <a:rPr lang="en-US" sz="2800" dirty="0"/>
              <a:t>ANC Individual permit 2019 (replaces the MSGP)</a:t>
            </a:r>
          </a:p>
          <a:p>
            <a:endParaRPr lang="en-US" sz="2800" dirty="0"/>
          </a:p>
        </p:txBody>
      </p:sp>
      <p:sp>
        <p:nvSpPr>
          <p:cNvPr id="4" name="TextBox 3"/>
          <p:cNvSpPr txBox="1"/>
          <p:nvPr/>
        </p:nvSpPr>
        <p:spPr>
          <a:xfrm>
            <a:off x="8140943" y="6412468"/>
            <a:ext cx="926857" cy="369332"/>
          </a:xfrm>
          <a:prstGeom prst="rect">
            <a:avLst/>
          </a:prstGeom>
          <a:noFill/>
        </p:spPr>
        <p:txBody>
          <a:bodyPr wrap="none" rtlCol="0">
            <a:spAutoFit/>
          </a:bodyPr>
          <a:lstStyle/>
          <a:p>
            <a:r>
              <a:rPr lang="en-US" dirty="0"/>
              <a:t>Hoonah</a:t>
            </a:r>
          </a:p>
        </p:txBody>
      </p:sp>
    </p:spTree>
    <p:extLst>
      <p:ext uri="{BB962C8B-B14F-4D97-AF65-F5344CB8AC3E}">
        <p14:creationId xmlns:p14="http://schemas.microsoft.com/office/powerpoint/2010/main" val="31049363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http://undercdn.under30media.netdna-cdn.com/wp-content/uploads/2012/03/cover-letter-questions.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0619285"/>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Backup3\pictures\From Airplanes\5-1-09 5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2400" y="0"/>
            <a:ext cx="2222596" cy="1015663"/>
          </a:xfrm>
          <a:prstGeom prst="rect">
            <a:avLst/>
          </a:prstGeom>
          <a:noFill/>
        </p:spPr>
        <p:txBody>
          <a:bodyPr wrap="none" rtlCol="0">
            <a:spAutoFit/>
          </a:bodyPr>
          <a:lstStyle/>
          <a:p>
            <a:r>
              <a:rPr lang="en-US" sz="6000" dirty="0">
                <a:solidFill>
                  <a:schemeClr val="bg1"/>
                </a:solidFill>
              </a:rPr>
              <a:t>APDES</a:t>
            </a:r>
          </a:p>
        </p:txBody>
      </p:sp>
      <p:sp>
        <p:nvSpPr>
          <p:cNvPr id="4" name="TextBox 3"/>
          <p:cNvSpPr txBox="1"/>
          <p:nvPr/>
        </p:nvSpPr>
        <p:spPr>
          <a:xfrm>
            <a:off x="152400" y="801469"/>
            <a:ext cx="8869095" cy="646331"/>
          </a:xfrm>
          <a:prstGeom prst="rect">
            <a:avLst/>
          </a:prstGeom>
          <a:noFill/>
        </p:spPr>
        <p:txBody>
          <a:bodyPr wrap="none" rtlCol="0">
            <a:spAutoFit/>
          </a:bodyPr>
          <a:lstStyle/>
          <a:p>
            <a:r>
              <a:rPr lang="en-US" sz="3600" dirty="0">
                <a:solidFill>
                  <a:schemeClr val="bg1"/>
                </a:solidFill>
              </a:rPr>
              <a:t>Alaska Pollutant  Discharge Elimination System</a:t>
            </a:r>
          </a:p>
        </p:txBody>
      </p:sp>
      <p:sp>
        <p:nvSpPr>
          <p:cNvPr id="5" name="TextBox 4"/>
          <p:cNvSpPr txBox="1"/>
          <p:nvPr/>
        </p:nvSpPr>
        <p:spPr>
          <a:xfrm>
            <a:off x="1229539" y="6135469"/>
            <a:ext cx="7913000" cy="646331"/>
          </a:xfrm>
          <a:prstGeom prst="rect">
            <a:avLst/>
          </a:prstGeom>
          <a:noFill/>
        </p:spPr>
        <p:txBody>
          <a:bodyPr wrap="none" rtlCol="0">
            <a:spAutoFit/>
          </a:bodyPr>
          <a:lstStyle/>
          <a:p>
            <a:r>
              <a:rPr lang="en-US" sz="3600" dirty="0">
                <a:effectLst>
                  <a:outerShdw blurRad="38100" dist="38100" dir="2700000" algn="tl">
                    <a:srgbClr val="000000">
                      <a:alpha val="43137"/>
                    </a:srgbClr>
                  </a:outerShdw>
                </a:effectLst>
              </a:rPr>
              <a:t>DEC  received primacy from EPA in 2009</a:t>
            </a:r>
          </a:p>
        </p:txBody>
      </p:sp>
      <p:sp>
        <p:nvSpPr>
          <p:cNvPr id="6" name="TextBox 5"/>
          <p:cNvSpPr txBox="1"/>
          <p:nvPr/>
        </p:nvSpPr>
        <p:spPr>
          <a:xfrm>
            <a:off x="76200" y="4876800"/>
            <a:ext cx="1322350" cy="369332"/>
          </a:xfrm>
          <a:prstGeom prst="rect">
            <a:avLst/>
          </a:prstGeom>
          <a:noFill/>
        </p:spPr>
        <p:txBody>
          <a:bodyPr wrap="none" rtlCol="0">
            <a:spAutoFit/>
          </a:bodyPr>
          <a:lstStyle/>
          <a:p>
            <a:r>
              <a:rPr lang="en-US" dirty="0"/>
              <a:t>Kincaid Park</a:t>
            </a:r>
          </a:p>
        </p:txBody>
      </p:sp>
    </p:spTree>
    <p:extLst>
      <p:ext uri="{BB962C8B-B14F-4D97-AF65-F5344CB8AC3E}">
        <p14:creationId xmlns:p14="http://schemas.microsoft.com/office/powerpoint/2010/main" val="2914380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lex\Pictures\best\P5190184.JPG"/>
          <p:cNvPicPr>
            <a:picLocks noChangeAspect="1" noChangeArrowheads="1"/>
          </p:cNvPicPr>
          <p:nvPr/>
        </p:nvPicPr>
        <p:blipFill>
          <a:blip r:embed="rId2" cstate="print"/>
          <a:srcRect t="8889" r="32500"/>
          <a:stretch>
            <a:fillRect/>
          </a:stretch>
        </p:blipFill>
        <p:spPr bwMode="auto">
          <a:xfrm>
            <a:off x="0" y="0"/>
            <a:ext cx="9144001" cy="6858000"/>
          </a:xfrm>
          <a:prstGeom prst="rect">
            <a:avLst/>
          </a:prstGeom>
          <a:noFill/>
          <a:effectLst>
            <a:innerShdw blurRad="114300">
              <a:prstClr val="black"/>
            </a:innerShdw>
          </a:effectLst>
        </p:spPr>
      </p:pic>
      <p:sp>
        <p:nvSpPr>
          <p:cNvPr id="2" name="Rectangle 1"/>
          <p:cNvSpPr/>
          <p:nvPr/>
        </p:nvSpPr>
        <p:spPr>
          <a:xfrm>
            <a:off x="76200" y="2380595"/>
            <a:ext cx="5029200" cy="4401205"/>
          </a:xfrm>
          <a:prstGeom prst="rect">
            <a:avLst/>
          </a:prstGeom>
          <a:solidFill>
            <a:schemeClr val="tx1">
              <a:lumMod val="75000"/>
              <a:alpha val="67000"/>
            </a:schemeClr>
          </a:solidFill>
        </p:spPr>
        <p:txBody>
          <a:bodyPr wrap="square">
            <a:spAutoFit/>
          </a:bodyPr>
          <a:lstStyle/>
          <a:p>
            <a:r>
              <a:rPr lang="en-US" sz="2800" dirty="0">
                <a:solidFill>
                  <a:schemeClr val="bg1"/>
                </a:solidFill>
              </a:rPr>
              <a:t>The Alaska Construction General Permit (CGP) authorizes storm water discharges from construction activities that disturb one acre or more and where those discharges enter waters of the U.S. or a municipal separate storm sewer system (MS4) leading to waters of the U.S.</a:t>
            </a:r>
          </a:p>
        </p:txBody>
      </p:sp>
    </p:spTree>
    <p:extLst>
      <p:ext uri="{BB962C8B-B14F-4D97-AF65-F5344CB8AC3E}">
        <p14:creationId xmlns:p14="http://schemas.microsoft.com/office/powerpoint/2010/main" val="12936694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F:\PHX\PHX 010.jpg"/>
          <p:cNvPicPr>
            <a:picLocks noChangeAspect="1" noChangeArrowheads="1"/>
          </p:cNvPicPr>
          <p:nvPr/>
        </p:nvPicPr>
        <p:blipFill>
          <a:blip r:embed="rId3" cstate="print">
            <a:lum bright="-30000" contrast="10000"/>
          </a:blip>
          <a:srcRect r="10072"/>
          <a:stretch>
            <a:fillRect/>
          </a:stretch>
        </p:blipFill>
        <p:spPr bwMode="auto">
          <a:xfrm>
            <a:off x="0" y="0"/>
            <a:ext cx="9211873" cy="6858000"/>
          </a:xfrm>
          <a:prstGeom prst="rect">
            <a:avLst/>
          </a:prstGeom>
          <a:noFill/>
          <a:effectLst>
            <a:innerShdw blurRad="114300">
              <a:prstClr val="black"/>
            </a:innerShdw>
          </a:effectLst>
          <a:scene3d>
            <a:camera prst="orthographicFront">
              <a:rot lat="0" lon="0" rev="0"/>
            </a:camera>
            <a:lightRig rig="threePt" dir="t"/>
          </a:scene3d>
        </p:spPr>
      </p:pic>
      <p:sp>
        <p:nvSpPr>
          <p:cNvPr id="2" name="TextBox 1"/>
          <p:cNvSpPr txBox="1"/>
          <p:nvPr/>
        </p:nvSpPr>
        <p:spPr>
          <a:xfrm>
            <a:off x="693246" y="5275660"/>
            <a:ext cx="7757508" cy="707886"/>
          </a:xfrm>
          <a:prstGeom prst="rect">
            <a:avLst/>
          </a:prstGeom>
          <a:noFill/>
        </p:spPr>
        <p:txBody>
          <a:bodyPr wrap="none" rtlCol="0">
            <a:spAutoFit/>
          </a:bodyPr>
          <a:lstStyle/>
          <a:p>
            <a:r>
              <a:rPr lang="en-US" sz="4000" dirty="0"/>
              <a:t>No Discharge = No Permit Necessary</a:t>
            </a:r>
          </a:p>
        </p:txBody>
      </p:sp>
      <p:sp>
        <p:nvSpPr>
          <p:cNvPr id="3" name="TextBox 2"/>
          <p:cNvSpPr txBox="1"/>
          <p:nvPr/>
        </p:nvSpPr>
        <p:spPr>
          <a:xfrm>
            <a:off x="228600" y="5943600"/>
            <a:ext cx="8963159" cy="769441"/>
          </a:xfrm>
          <a:prstGeom prst="rect">
            <a:avLst/>
          </a:prstGeom>
          <a:noFill/>
        </p:spPr>
        <p:txBody>
          <a:bodyPr wrap="none" rtlCol="0">
            <a:spAutoFit/>
          </a:bodyPr>
          <a:lstStyle/>
          <a:p>
            <a:r>
              <a:rPr lang="en-US" sz="4400" dirty="0"/>
              <a:t>However 100% Infiltration is very rare.</a:t>
            </a:r>
          </a:p>
        </p:txBody>
      </p:sp>
      <p:sp>
        <p:nvSpPr>
          <p:cNvPr id="5" name="TextBox 4"/>
          <p:cNvSpPr txBox="1"/>
          <p:nvPr/>
        </p:nvSpPr>
        <p:spPr>
          <a:xfrm>
            <a:off x="609600" y="304800"/>
            <a:ext cx="8090228" cy="1200329"/>
          </a:xfrm>
          <a:prstGeom prst="rect">
            <a:avLst/>
          </a:prstGeom>
          <a:noFill/>
        </p:spPr>
        <p:txBody>
          <a:bodyPr wrap="none" rtlCol="0">
            <a:spAutoFit/>
          </a:bodyPr>
          <a:lstStyle/>
          <a:p>
            <a:r>
              <a:rPr lang="en-US" sz="3600" dirty="0"/>
              <a:t>Waters of the U.S. defined in 40 CFR 122.2</a:t>
            </a:r>
          </a:p>
          <a:p>
            <a:r>
              <a:rPr lang="en-US" sz="3600" dirty="0"/>
              <a:t> </a:t>
            </a:r>
          </a:p>
        </p:txBody>
      </p:sp>
      <p:sp>
        <p:nvSpPr>
          <p:cNvPr id="6" name="TextBox 5">
            <a:extLst>
              <a:ext uri="{FF2B5EF4-FFF2-40B4-BE49-F238E27FC236}">
                <a16:creationId xmlns:a16="http://schemas.microsoft.com/office/drawing/2014/main" id="{F324C338-7F01-4358-A89D-E21A2D78FFE3}"/>
              </a:ext>
            </a:extLst>
          </p:cNvPr>
          <p:cNvSpPr txBox="1"/>
          <p:nvPr/>
        </p:nvSpPr>
        <p:spPr>
          <a:xfrm>
            <a:off x="444172" y="1505129"/>
            <a:ext cx="8006582" cy="3585597"/>
          </a:xfrm>
          <a:prstGeom prst="rect">
            <a:avLst/>
          </a:prstGeom>
          <a:noFill/>
        </p:spPr>
        <p:txBody>
          <a:bodyPr wrap="square" rtlCol="0">
            <a:spAutoFit/>
          </a:bodyPr>
          <a:lstStyle/>
          <a:p>
            <a:pPr marL="285750" lvl="0" indent="-285750" defTabSz="457200">
              <a:spcBef>
                <a:spcPct val="20000"/>
              </a:spcBef>
              <a:spcAft>
                <a:spcPts val="600"/>
              </a:spcAft>
              <a:buClr>
                <a:prstClr val="white"/>
              </a:buClr>
              <a:buSzPct val="80000"/>
              <a:buFont typeface="Wingdings 3" panose="05040102010807070707" pitchFamily="18" charset="2"/>
              <a:buChar char=""/>
              <a:defRPr/>
            </a:pPr>
            <a:r>
              <a:rPr lang="en-US" sz="2000" dirty="0">
                <a:solidFill>
                  <a:prstClr val="white"/>
                </a:solidFill>
                <a:latin typeface="Century Gothic" panose="020B0502020202020204"/>
              </a:rPr>
              <a:t>Waters of the U.S. are rivers, lakes, ponds, streams, inland waters, salt waters, and wetlands.</a:t>
            </a:r>
          </a:p>
          <a:p>
            <a:pPr marL="285750" lvl="0" indent="-285750" defTabSz="457200">
              <a:spcBef>
                <a:spcPct val="20000"/>
              </a:spcBef>
              <a:spcAft>
                <a:spcPts val="600"/>
              </a:spcAft>
              <a:buClr>
                <a:prstClr val="white"/>
              </a:buClr>
              <a:buSzPct val="80000"/>
              <a:buFont typeface="Wingdings 3" panose="05040102010807070707" pitchFamily="18" charset="2"/>
              <a:buChar char=""/>
              <a:defRPr/>
            </a:pPr>
            <a:r>
              <a:rPr lang="en-US" sz="2000" dirty="0">
                <a:solidFill>
                  <a:prstClr val="white"/>
                </a:solidFill>
                <a:latin typeface="Century Gothic" panose="020B0502020202020204"/>
              </a:rPr>
              <a:t>If it there is flowing water near your project, it is considered Water of the U.S..</a:t>
            </a:r>
          </a:p>
          <a:p>
            <a:pPr lvl="0" defTabSz="457200">
              <a:spcBef>
                <a:spcPct val="20000"/>
              </a:spcBef>
              <a:spcAft>
                <a:spcPts val="600"/>
              </a:spcAft>
              <a:buClr>
                <a:prstClr val="white"/>
              </a:buClr>
              <a:buSzPct val="80000"/>
              <a:defRPr/>
            </a:pPr>
            <a:endParaRPr lang="en-US" sz="2000" dirty="0">
              <a:solidFill>
                <a:prstClr val="white"/>
              </a:solidFill>
              <a:latin typeface="Century Gothic" panose="020B0502020202020204"/>
            </a:endParaRPr>
          </a:p>
          <a:p>
            <a:pPr marL="285750" lvl="0" indent="-285750" defTabSz="457200">
              <a:spcBef>
                <a:spcPct val="20000"/>
              </a:spcBef>
              <a:spcAft>
                <a:spcPts val="600"/>
              </a:spcAft>
              <a:buClr>
                <a:prstClr val="white"/>
              </a:buClr>
              <a:buSzPct val="80000"/>
              <a:buFont typeface="Wingdings 3" panose="05040102010807070707" pitchFamily="18" charset="2"/>
              <a:buChar char=""/>
              <a:defRPr/>
            </a:pPr>
            <a:r>
              <a:rPr lang="en-US" sz="2000" dirty="0">
                <a:solidFill>
                  <a:prstClr val="white"/>
                </a:solidFill>
                <a:latin typeface="Century Gothic" panose="020B0502020202020204"/>
              </a:rPr>
              <a:t>The new definition </a:t>
            </a:r>
            <a:r>
              <a:rPr lang="en-US" sz="2000" b="1" u="sng" dirty="0">
                <a:solidFill>
                  <a:prstClr val="white"/>
                </a:solidFill>
                <a:latin typeface="Century Gothic" panose="020B0502020202020204"/>
              </a:rPr>
              <a:t>does not </a:t>
            </a:r>
            <a:r>
              <a:rPr lang="en-US" sz="2000" dirty="0">
                <a:solidFill>
                  <a:prstClr val="white"/>
                </a:solidFill>
                <a:latin typeface="Century Gothic" panose="020B0502020202020204"/>
              </a:rPr>
              <a:t>protect any new types of waters; regulate most ditches; apply to groundwater; apply to rills, gullies or erosional features; create any new permitting requirements for agriculture; or address land use or private property rights.</a:t>
            </a:r>
          </a:p>
        </p:txBody>
      </p:sp>
    </p:spTree>
    <p:extLst>
      <p:ext uri="{BB962C8B-B14F-4D97-AF65-F5344CB8AC3E}">
        <p14:creationId xmlns:p14="http://schemas.microsoft.com/office/powerpoint/2010/main" val="4923313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lex Zimmerman\Desktop\Pics for Buffalo driv\More pics\102NIKON\DSCN801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2400" y="76200"/>
            <a:ext cx="9108904" cy="615553"/>
          </a:xfrm>
          <a:prstGeom prst="rect">
            <a:avLst/>
          </a:prstGeom>
          <a:noFill/>
        </p:spPr>
        <p:txBody>
          <a:bodyPr wrap="none" rtlCol="0">
            <a:spAutoFit/>
          </a:bodyPr>
          <a:lstStyle/>
          <a:p>
            <a:r>
              <a:rPr lang="en-US" sz="3400" dirty="0">
                <a:solidFill>
                  <a:schemeClr val="bg1"/>
                </a:solidFill>
              </a:rPr>
              <a:t>Do all sites that discharge go to waters of the U.S.?</a:t>
            </a:r>
          </a:p>
        </p:txBody>
      </p:sp>
      <p:sp>
        <p:nvSpPr>
          <p:cNvPr id="3" name="TextBox 2"/>
          <p:cNvSpPr txBox="1"/>
          <p:nvPr/>
        </p:nvSpPr>
        <p:spPr>
          <a:xfrm>
            <a:off x="7390945" y="6412468"/>
            <a:ext cx="1143455" cy="369332"/>
          </a:xfrm>
          <a:prstGeom prst="rect">
            <a:avLst/>
          </a:prstGeom>
          <a:noFill/>
        </p:spPr>
        <p:txBody>
          <a:bodyPr wrap="none" rtlCol="0">
            <a:spAutoFit/>
          </a:bodyPr>
          <a:lstStyle/>
          <a:p>
            <a:r>
              <a:rPr lang="en-US" dirty="0"/>
              <a:t>Fire Island</a:t>
            </a:r>
          </a:p>
        </p:txBody>
      </p:sp>
      <p:sp>
        <p:nvSpPr>
          <p:cNvPr id="4" name="TextBox 3"/>
          <p:cNvSpPr txBox="1"/>
          <p:nvPr/>
        </p:nvSpPr>
        <p:spPr>
          <a:xfrm>
            <a:off x="5334000" y="1524000"/>
            <a:ext cx="3614836" cy="646331"/>
          </a:xfrm>
          <a:prstGeom prst="rect">
            <a:avLst/>
          </a:prstGeom>
          <a:noFill/>
        </p:spPr>
        <p:txBody>
          <a:bodyPr wrap="none" rtlCol="0">
            <a:spAutoFit/>
          </a:bodyPr>
          <a:lstStyle/>
          <a:p>
            <a:r>
              <a:rPr lang="en-US" sz="3600" dirty="0">
                <a:solidFill>
                  <a:schemeClr val="bg1"/>
                </a:solidFill>
              </a:rPr>
              <a:t>Most in Alaska do.</a:t>
            </a:r>
          </a:p>
        </p:txBody>
      </p:sp>
    </p:spTree>
    <p:extLst>
      <p:ext uri="{BB962C8B-B14F-4D97-AF65-F5344CB8AC3E}">
        <p14:creationId xmlns:p14="http://schemas.microsoft.com/office/powerpoint/2010/main" val="3726736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Backup3\pictures\Trackout\DSCN316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38200" y="6096000"/>
            <a:ext cx="7770589" cy="646331"/>
          </a:xfrm>
          <a:prstGeom prst="rect">
            <a:avLst/>
          </a:prstGeom>
          <a:noFill/>
        </p:spPr>
        <p:txBody>
          <a:bodyPr wrap="none" rtlCol="0">
            <a:spAutoFit/>
          </a:bodyPr>
          <a:lstStyle/>
          <a:p>
            <a:r>
              <a:rPr lang="en-US" sz="3600" dirty="0"/>
              <a:t>Track-out can be considered a discharge.</a:t>
            </a:r>
          </a:p>
        </p:txBody>
      </p:sp>
      <p:sp>
        <p:nvSpPr>
          <p:cNvPr id="3" name="TextBox 2"/>
          <p:cNvSpPr txBox="1"/>
          <p:nvPr/>
        </p:nvSpPr>
        <p:spPr>
          <a:xfrm>
            <a:off x="1" y="0"/>
            <a:ext cx="9144000" cy="630942"/>
          </a:xfrm>
          <a:prstGeom prst="rect">
            <a:avLst/>
          </a:prstGeom>
          <a:solidFill>
            <a:srgbClr val="797979">
              <a:alpha val="67000"/>
            </a:srgbClr>
          </a:solidFill>
        </p:spPr>
        <p:txBody>
          <a:bodyPr wrap="square" rtlCol="0">
            <a:spAutoFit/>
          </a:bodyPr>
          <a:lstStyle/>
          <a:p>
            <a:r>
              <a:rPr lang="en-US" sz="3500" dirty="0"/>
              <a:t>Even if there is no discharge to waters of the U.S.;</a:t>
            </a:r>
          </a:p>
        </p:txBody>
      </p:sp>
    </p:spTree>
    <p:extLst>
      <p:ext uri="{BB962C8B-B14F-4D97-AF65-F5344CB8AC3E}">
        <p14:creationId xmlns:p14="http://schemas.microsoft.com/office/powerpoint/2010/main" val="13355585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10192</TotalTime>
  <Words>2568</Words>
  <Application>Microsoft Office PowerPoint</Application>
  <PresentationFormat>On-screen Show (4:3)</PresentationFormat>
  <Paragraphs>314</Paragraphs>
  <Slides>49</Slides>
  <Notes>22</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49</vt:i4>
      </vt:variant>
    </vt:vector>
  </HeadingPairs>
  <TitlesOfParts>
    <vt:vector size="60" baseType="lpstr">
      <vt:lpstr>Arial</vt:lpstr>
      <vt:lpstr>Calibri</vt:lpstr>
      <vt:lpstr>Calibri Light</vt:lpstr>
      <vt:lpstr>Century Gothic</vt:lpstr>
      <vt:lpstr>Lucida Sans</vt:lpstr>
      <vt:lpstr>Wingdings</vt:lpstr>
      <vt:lpstr>Wingdings 3</vt:lpstr>
      <vt:lpstr>Office Theme</vt:lpstr>
      <vt:lpstr>1_Office Theme</vt:lpstr>
      <vt:lpstr>2_Office Theme</vt:lpstr>
      <vt:lpstr>3_Office Theme</vt:lpstr>
      <vt:lpstr>PowerPoint Presentation</vt:lpstr>
      <vt:lpstr>Regulations &amp; Permitting</vt:lpstr>
      <vt:lpstr>PowerPoint Presentation</vt:lpstr>
      <vt:lpstr>NPDES National Pollutant Discharge Elimination System</vt:lpstr>
      <vt:lpstr>PowerPoint Presentation</vt:lpstr>
      <vt:lpstr>PowerPoint Presentation</vt:lpstr>
      <vt:lpstr>PowerPoint Presentation</vt:lpstr>
      <vt:lpstr>PowerPoint Presentation</vt:lpstr>
      <vt:lpstr>PowerPoint Presentation</vt:lpstr>
      <vt:lpstr>PowerPoint Presentation</vt:lpstr>
      <vt:lpstr>2021 Construction General Permit (CGP) Introduction</vt:lpstr>
      <vt:lpstr>2021 Construction General Permit (CGP)</vt:lpstr>
      <vt:lpstr>2021 Construction General Permit (CGP)</vt:lpstr>
      <vt:lpstr>2021 Construction General Permit (CGP)</vt:lpstr>
      <vt:lpstr>2021 Construction General Permit (CGP)</vt:lpstr>
      <vt:lpstr>2021 Construction General Permit (CGP)</vt:lpstr>
      <vt:lpstr>2021 Construction General Permit (CGP)</vt:lpstr>
      <vt:lpstr>2021 Construction General Permit (CGP)</vt:lpstr>
      <vt:lpstr>2021 Construction General Permit (CGP)</vt:lpstr>
      <vt:lpstr>PowerPoint Presentation</vt:lpstr>
      <vt:lpstr>2021 Construction General Permit (CGP)</vt:lpstr>
      <vt:lpstr>2021 Construction General Permit (CGP)</vt:lpstr>
      <vt:lpstr>2021 Construction General Permit (CGP)</vt:lpstr>
      <vt:lpstr>2021 Construction General Permit (CGP)</vt:lpstr>
      <vt:lpstr>2021 Construction General Permit (CGP)</vt:lpstr>
      <vt:lpstr>2021 Construction General Permit (CGP)</vt:lpstr>
      <vt:lpstr>2021 Construction General Permit (CGP)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NOI Postings</vt:lpstr>
      <vt:lpstr>NOI Postings</vt:lpstr>
      <vt:lpstr>PowerPoint Presentation</vt:lpstr>
      <vt:lpstr>Notice of Termination</vt:lpstr>
      <vt:lpstr>PowerPoint Presentation</vt:lpstr>
      <vt:lpstr>PowerPoint Presentation</vt:lpstr>
      <vt:lpstr>PowerPoint Presentation</vt:lpstr>
      <vt:lpstr>PowerPoint Presentation</vt:lpstr>
      <vt:lpstr>MS4 Fairbanks Urban Area</vt:lpstr>
      <vt:lpstr>PowerPoint Presentation</vt:lpstr>
      <vt:lpstr>Multi-Sector General Permit (MSGP)</vt:lpstr>
      <vt:lpstr>Material  Sites   Which permit covers It?</vt:lpstr>
      <vt:lpstr>Regulations Summary</vt:lpstr>
      <vt:lpstr>Regulatory Updates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Zimmerman</dc:creator>
  <cp:lastModifiedBy>Norberg, Erik C (DOT)</cp:lastModifiedBy>
  <cp:revision>385</cp:revision>
  <dcterms:created xsi:type="dcterms:W3CDTF">2006-08-16T00:00:00Z</dcterms:created>
  <dcterms:modified xsi:type="dcterms:W3CDTF">2022-09-13T19:35:43Z</dcterms:modified>
</cp:coreProperties>
</file>