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26" r:id="rId3"/>
    <p:sldId id="257" r:id="rId4"/>
    <p:sldId id="258" r:id="rId5"/>
    <p:sldId id="259" r:id="rId6"/>
    <p:sldId id="260" r:id="rId7"/>
    <p:sldId id="261" r:id="rId8"/>
    <p:sldId id="262" r:id="rId9"/>
    <p:sldId id="264" r:id="rId10"/>
    <p:sldId id="265" r:id="rId11"/>
    <p:sldId id="269" r:id="rId12"/>
    <p:sldId id="270" r:id="rId13"/>
    <p:sldId id="271" r:id="rId14"/>
    <p:sldId id="328" r:id="rId15"/>
    <p:sldId id="272" r:id="rId16"/>
    <p:sldId id="273" r:id="rId17"/>
    <p:sldId id="274" r:id="rId18"/>
    <p:sldId id="275" r:id="rId19"/>
    <p:sldId id="276" r:id="rId20"/>
    <p:sldId id="277" r:id="rId21"/>
    <p:sldId id="278" r:id="rId22"/>
    <p:sldId id="279" r:id="rId23"/>
    <p:sldId id="280" r:id="rId24"/>
    <p:sldId id="281" r:id="rId25"/>
    <p:sldId id="323" r:id="rId26"/>
    <p:sldId id="324" r:id="rId27"/>
    <p:sldId id="282" r:id="rId28"/>
    <p:sldId id="284" r:id="rId29"/>
    <p:sldId id="285" r:id="rId30"/>
    <p:sldId id="319" r:id="rId31"/>
    <p:sldId id="322" r:id="rId32"/>
    <p:sldId id="286" r:id="rId33"/>
    <p:sldId id="288" r:id="rId34"/>
    <p:sldId id="289" r:id="rId35"/>
    <p:sldId id="320" r:id="rId36"/>
    <p:sldId id="316" r:id="rId37"/>
    <p:sldId id="315" r:id="rId38"/>
    <p:sldId id="292" r:id="rId39"/>
    <p:sldId id="295" r:id="rId40"/>
    <p:sldId id="296" r:id="rId41"/>
    <p:sldId id="297" r:id="rId42"/>
    <p:sldId id="301" r:id="rId43"/>
    <p:sldId id="302" r:id="rId44"/>
    <p:sldId id="303" r:id="rId45"/>
    <p:sldId id="304" r:id="rId46"/>
    <p:sldId id="305" r:id="rId47"/>
    <p:sldId id="329" r:id="rId48"/>
    <p:sldId id="330" r:id="rId49"/>
    <p:sldId id="331" r:id="rId50"/>
    <p:sldId id="332" r:id="rId51"/>
    <p:sldId id="333" r:id="rId52"/>
    <p:sldId id="307" r:id="rId53"/>
    <p:sldId id="30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993"/>
    <a:srgbClr val="412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224" autoAdjust="0"/>
  </p:normalViewPr>
  <p:slideViewPr>
    <p:cSldViewPr>
      <p:cViewPr varScale="1">
        <p:scale>
          <a:sx n="102" d="100"/>
          <a:sy n="102" d="100"/>
        </p:scale>
        <p:origin x="2368"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2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01A83A-C23F-46A0-818D-8D9C5683641A}" type="datetimeFigureOut">
              <a:rPr lang="en-US" smtClean="0"/>
              <a:pPr/>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13D6B-57CF-4907-AE91-2549325B87CB}" type="slidenum">
              <a:rPr lang="en-US" smtClean="0"/>
              <a:pPr/>
              <a:t>‹#›</a:t>
            </a:fld>
            <a:endParaRPr lang="en-US"/>
          </a:p>
        </p:txBody>
      </p:sp>
    </p:spTree>
    <p:extLst>
      <p:ext uri="{BB962C8B-B14F-4D97-AF65-F5344CB8AC3E}">
        <p14:creationId xmlns:p14="http://schemas.microsoft.com/office/powerpoint/2010/main" val="4223709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E46482B-10D4-430F-89A2-EB3FC408C236}" type="slidenum">
              <a:rPr lang="en-US" smtClean="0"/>
              <a:pPr/>
              <a:t>1</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8408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6BECABC-2D6C-4EAD-B3AA-1AFF7970614C}" type="slidenum">
              <a:rPr lang="en-US" smtClean="0"/>
              <a:pPr/>
              <a:t>11</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b="1"/>
              <a:t>The soil has washed away down to a clay layer that doest not erode as fast</a:t>
            </a:r>
          </a:p>
        </p:txBody>
      </p:sp>
    </p:spTree>
    <p:extLst>
      <p:ext uri="{BB962C8B-B14F-4D97-AF65-F5344CB8AC3E}">
        <p14:creationId xmlns:p14="http://schemas.microsoft.com/office/powerpoint/2010/main" val="365056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9FB200E-71AF-4050-A227-CC9938270B55}" type="slidenum">
              <a:rPr lang="en-US" smtClean="0"/>
              <a:pPr/>
              <a:t>12</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b="1"/>
              <a:t>Grouser imprints reduce the slope length, seed deposits, moisture collects, plants grow….</a:t>
            </a:r>
          </a:p>
          <a:p>
            <a:pPr eaLnBrk="1" hangingPunct="1"/>
            <a:endParaRPr lang="en-US" b="1"/>
          </a:p>
          <a:p>
            <a:pPr eaLnBrk="1" hangingPunct="1"/>
            <a:endParaRPr lang="en-US" b="1"/>
          </a:p>
        </p:txBody>
      </p:sp>
    </p:spTree>
    <p:extLst>
      <p:ext uri="{BB962C8B-B14F-4D97-AF65-F5344CB8AC3E}">
        <p14:creationId xmlns:p14="http://schemas.microsoft.com/office/powerpoint/2010/main" val="360606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6D6AF8D-5B00-4ACF-97C0-792B451BCD2E}" type="slidenum">
              <a:rPr lang="en-US" smtClean="0"/>
              <a:pPr/>
              <a:t>13</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a:t>The imprinting makes depressions for the seed moisture and nutrients to deposit. This why we see better growth in the groves.</a:t>
            </a:r>
          </a:p>
        </p:txBody>
      </p:sp>
    </p:spTree>
    <p:extLst>
      <p:ext uri="{BB962C8B-B14F-4D97-AF65-F5344CB8AC3E}">
        <p14:creationId xmlns:p14="http://schemas.microsoft.com/office/powerpoint/2010/main" val="1167916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32E6D0C-EDCC-4082-80DA-653C8983FC1E}" type="slidenum">
              <a:rPr lang="en-US" smtClean="0"/>
              <a:pPr/>
              <a:t>15</a:t>
            </a:fld>
            <a:endParaRPr lang="en-US"/>
          </a:p>
        </p:txBody>
      </p:sp>
      <p:sp>
        <p:nvSpPr>
          <p:cNvPr id="72707" name="Rectangle 2"/>
          <p:cNvSpPr>
            <a:spLocks noGrp="1" noRot="1" noChangeAspect="1" noChangeArrowheads="1" noTextEdit="1"/>
          </p:cNvSpPr>
          <p:nvPr>
            <p:ph type="sldImg"/>
          </p:nvPr>
        </p:nvSpPr>
        <p:spPr>
          <a:xfrm>
            <a:off x="1143000" y="685800"/>
            <a:ext cx="4573588" cy="3430588"/>
          </a:xfrm>
          <a:ln/>
        </p:spPr>
      </p:sp>
      <p:sp>
        <p:nvSpPr>
          <p:cNvPr id="72708" name="Rectangle 3"/>
          <p:cNvSpPr>
            <a:spLocks noGrp="1" noChangeArrowheads="1"/>
          </p:cNvSpPr>
          <p:nvPr>
            <p:ph type="body" idx="1"/>
          </p:nvPr>
        </p:nvSpPr>
        <p:spPr>
          <a:xfrm>
            <a:off x="914400" y="4344988"/>
            <a:ext cx="5029200" cy="4113212"/>
          </a:xfrm>
          <a:noFill/>
          <a:ln/>
        </p:spPr>
        <p:txBody>
          <a:bodyPr/>
          <a:lstStyle/>
          <a:p>
            <a:pPr eaLnBrk="1" hangingPunct="1"/>
            <a:r>
              <a:rPr lang="en-US"/>
              <a:t>In a compacted soil, the air space may be reduced to as little as 5 percent, reducing the ability of the soil to support plant growth.</a:t>
            </a:r>
          </a:p>
        </p:txBody>
      </p:sp>
    </p:spTree>
    <p:extLst>
      <p:ext uri="{BB962C8B-B14F-4D97-AF65-F5344CB8AC3E}">
        <p14:creationId xmlns:p14="http://schemas.microsoft.com/office/powerpoint/2010/main" val="366740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CF3F6B6-5A5E-407F-AE13-816BBDF6EC1E}" type="slidenum">
              <a:rPr lang="en-US" smtClean="0"/>
              <a:pPr/>
              <a:t>16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b="1"/>
              <a:t>On contour has many other benefits.</a:t>
            </a:r>
          </a:p>
        </p:txBody>
      </p:sp>
    </p:spTree>
    <p:extLst>
      <p:ext uri="{BB962C8B-B14F-4D97-AF65-F5344CB8AC3E}">
        <p14:creationId xmlns:p14="http://schemas.microsoft.com/office/powerpoint/2010/main" val="229218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B27F745-D8DC-4CD5-B55A-88D163102C4C}" type="slidenum">
              <a:rPr lang="en-US" smtClean="0"/>
              <a:pPr/>
              <a:t>18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t>Freeze thaw causes soil particles to detach and migrate downhill. The detached particles are much more prone to further erosion by rainfall and snowmelt runoff. Frozen soil below can prevent water from infiltrating resulting in mass wasting erosion of saturated soils.</a:t>
            </a:r>
          </a:p>
        </p:txBody>
      </p:sp>
    </p:spTree>
    <p:extLst>
      <p:ext uri="{BB962C8B-B14F-4D97-AF65-F5344CB8AC3E}">
        <p14:creationId xmlns:p14="http://schemas.microsoft.com/office/powerpoint/2010/main" val="52952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7A99ED-79CB-4C48-BEB4-52EE339A8B36}" type="slidenum">
              <a:rPr lang="en-US" smtClean="0"/>
              <a:pPr/>
              <a:t>19</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b="1"/>
              <a:t>Does the rain affect anyone here?</a:t>
            </a:r>
          </a:p>
        </p:txBody>
      </p:sp>
    </p:spTree>
    <p:extLst>
      <p:ext uri="{BB962C8B-B14F-4D97-AF65-F5344CB8AC3E}">
        <p14:creationId xmlns:p14="http://schemas.microsoft.com/office/powerpoint/2010/main" val="326170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BF20FF-51CD-4E58-A5FD-91995728AE4F}" type="slidenum">
              <a:rPr lang="en-US" smtClean="0"/>
              <a:pPr/>
              <a:t>21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b="1"/>
              <a:t>Rainfall effects are driven by Frequency, Intensity, &amp; Duration.</a:t>
            </a:r>
          </a:p>
          <a:p>
            <a:pPr eaLnBrk="1" hangingPunct="1"/>
            <a:r>
              <a:rPr lang="en-US" b="1"/>
              <a:t>The surface area will determine the runoff amount.</a:t>
            </a:r>
          </a:p>
        </p:txBody>
      </p:sp>
    </p:spTree>
    <p:extLst>
      <p:ext uri="{BB962C8B-B14F-4D97-AF65-F5344CB8AC3E}">
        <p14:creationId xmlns:p14="http://schemas.microsoft.com/office/powerpoint/2010/main" val="154417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DD87E87-70C1-485F-9CF5-DFADB15FCBF1}" type="slidenum">
              <a:rPr lang="en-US" smtClean="0"/>
              <a:pPr/>
              <a:t>22</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a:t>Be sure to include that this is a great source for SWPPP material. Climate planning for winter shutdown and spring breakup.</a:t>
            </a:r>
          </a:p>
        </p:txBody>
      </p:sp>
    </p:spTree>
    <p:extLst>
      <p:ext uri="{BB962C8B-B14F-4D97-AF65-F5344CB8AC3E}">
        <p14:creationId xmlns:p14="http://schemas.microsoft.com/office/powerpoint/2010/main" val="330457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3F75845-9309-4CCC-AA13-83EB987026D1}" type="slidenum">
              <a:rPr lang="en-US" smtClean="0"/>
              <a:pPr/>
              <a:t>23</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a:t>Need climate data in the SWPPP</a:t>
            </a:r>
          </a:p>
        </p:txBody>
      </p:sp>
    </p:spTree>
    <p:extLst>
      <p:ext uri="{BB962C8B-B14F-4D97-AF65-F5344CB8AC3E}">
        <p14:creationId xmlns:p14="http://schemas.microsoft.com/office/powerpoint/2010/main" val="4051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6EF3DA5-88F6-4478-A9A4-CB1FC3862726}" type="slidenum">
              <a:rPr lang="en-US" smtClean="0"/>
              <a:pPr/>
              <a:t>3</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b="1"/>
              <a:t>Your soil is what it is, what do you have to do to work with it?</a:t>
            </a:r>
          </a:p>
          <a:p>
            <a:pPr eaLnBrk="1" hangingPunct="1"/>
            <a:r>
              <a:rPr lang="en-US" b="1"/>
              <a:t>How does the soil change on your site? Where do we want the grey dirt? Not on the top of our job sites.</a:t>
            </a:r>
          </a:p>
        </p:txBody>
      </p:sp>
    </p:spTree>
    <p:extLst>
      <p:ext uri="{BB962C8B-B14F-4D97-AF65-F5344CB8AC3E}">
        <p14:creationId xmlns:p14="http://schemas.microsoft.com/office/powerpoint/2010/main" val="1667024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778934D-FE7E-4E90-84DF-2BF5BF5C9E27}" type="slidenum">
              <a:rPr lang="en-US" smtClean="0"/>
              <a:pPr/>
              <a:t>27</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a:t>EPA CGP Requires Sediment Basins and traps be designed for 2 year 24 hour events. (EPA CGP Pg 13 Sec.3.13 E.) BMP’s from the AKDOT SWPPP guide have 2 and 10 year peak design standards.</a:t>
            </a:r>
          </a:p>
        </p:txBody>
      </p:sp>
    </p:spTree>
    <p:extLst>
      <p:ext uri="{BB962C8B-B14F-4D97-AF65-F5344CB8AC3E}">
        <p14:creationId xmlns:p14="http://schemas.microsoft.com/office/powerpoint/2010/main" val="2415110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F8780DB-7C78-45B3-B8D7-6F6C7802A007}" type="slidenum">
              <a:rPr lang="en-US" smtClean="0"/>
              <a:pPr/>
              <a:t>29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a:t>When Preparing, Implementing, Modifying and Implementing you need information</a:t>
            </a:r>
          </a:p>
        </p:txBody>
      </p:sp>
    </p:spTree>
    <p:extLst>
      <p:ext uri="{BB962C8B-B14F-4D97-AF65-F5344CB8AC3E}">
        <p14:creationId xmlns:p14="http://schemas.microsoft.com/office/powerpoint/2010/main" val="1578601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6386096-2DED-41E5-9681-E4FBC061057A}" type="slidenum">
              <a:rPr lang="en-US" smtClean="0"/>
              <a:pPr/>
              <a:t>33</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t>Freeze Thaw Conditions Require Inspection. Stabilization measures need to be completed before freezing conditions. Spring breakup will cause big problems and violations if pre freeze stabilization practices are not implemented.</a:t>
            </a:r>
          </a:p>
        </p:txBody>
      </p:sp>
    </p:spTree>
    <p:extLst>
      <p:ext uri="{BB962C8B-B14F-4D97-AF65-F5344CB8AC3E}">
        <p14:creationId xmlns:p14="http://schemas.microsoft.com/office/powerpoint/2010/main" val="396079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1462482-CF2C-486B-9B0F-E918351F16D8}" type="slidenum">
              <a:rPr lang="en-US" smtClean="0"/>
              <a:pPr/>
              <a:t>34</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t>So use the information in the SWPPP Review, preparation etc.</a:t>
            </a:r>
          </a:p>
        </p:txBody>
      </p:sp>
    </p:spTree>
    <p:extLst>
      <p:ext uri="{BB962C8B-B14F-4D97-AF65-F5344CB8AC3E}">
        <p14:creationId xmlns:p14="http://schemas.microsoft.com/office/powerpoint/2010/main" val="1308294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40DB66DE-1220-4CE7-8EDD-302EE0483FAE}" type="slidenum">
              <a:rPr lang="en-US" smtClean="0">
                <a:latin typeface="Arial" pitchFamily="34" charset="0"/>
              </a:rPr>
              <a:pPr/>
              <a:t>36</a:t>
            </a:fld>
            <a:endParaRPr lang="en-US">
              <a:latin typeface="Arial" pitchFamily="34"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r>
              <a:rPr lang="en-US">
                <a:latin typeface="Arial" pitchFamily="34" charset="0"/>
              </a:rPr>
              <a:t>Ask Yourself</a:t>
            </a:r>
          </a:p>
        </p:txBody>
      </p:sp>
    </p:spTree>
    <p:extLst>
      <p:ext uri="{BB962C8B-B14F-4D97-AF65-F5344CB8AC3E}">
        <p14:creationId xmlns:p14="http://schemas.microsoft.com/office/powerpoint/2010/main" val="1267090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636B8E0-CA0A-4BF9-A8B1-2E545C369909}" type="slidenum">
              <a:rPr lang="en-US"/>
              <a:pPr/>
              <a:t>37</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t>If we are to prepare for the inevitable what are the design standards?</a:t>
            </a:r>
          </a:p>
        </p:txBody>
      </p:sp>
    </p:spTree>
    <p:extLst>
      <p:ext uri="{BB962C8B-B14F-4D97-AF65-F5344CB8AC3E}">
        <p14:creationId xmlns:p14="http://schemas.microsoft.com/office/powerpoint/2010/main" val="683502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BA4B61E-DBF0-4FB4-9979-D45500C7B500}" type="slidenum">
              <a:rPr lang="en-US" smtClean="0"/>
              <a:pPr/>
              <a:t>40</a:t>
            </a:fld>
            <a:endParaRPr lang="en-US"/>
          </a:p>
        </p:txBody>
      </p:sp>
      <p:sp>
        <p:nvSpPr>
          <p:cNvPr id="87043" name="Rectangle 2"/>
          <p:cNvSpPr>
            <a:spLocks noGrp="1" noRot="1" noChangeAspect="1" noChangeArrowheads="1" noTextEdit="1"/>
          </p:cNvSpPr>
          <p:nvPr>
            <p:ph type="sldImg"/>
          </p:nvPr>
        </p:nvSpPr>
        <p:spPr>
          <a:xfrm>
            <a:off x="1144588" y="688975"/>
            <a:ext cx="4570412" cy="3427413"/>
          </a:xfrm>
          <a:ln/>
        </p:spPr>
      </p:sp>
      <p:sp>
        <p:nvSpPr>
          <p:cNvPr id="87044" name="Rectangle 3"/>
          <p:cNvSpPr>
            <a:spLocks noGrp="1" noChangeArrowheads="1"/>
          </p:cNvSpPr>
          <p:nvPr>
            <p:ph type="body" idx="1"/>
          </p:nvPr>
        </p:nvSpPr>
        <p:spPr>
          <a:xfrm>
            <a:off x="373063" y="4341813"/>
            <a:ext cx="6037262" cy="4500562"/>
          </a:xfrm>
          <a:noFill/>
          <a:ln/>
        </p:spPr>
        <p:txBody>
          <a:bodyPr/>
          <a:lstStyle/>
          <a:p>
            <a:pPr eaLnBrk="1" hangingPunct="1"/>
            <a:r>
              <a:rPr lang="en-US" b="1"/>
              <a:t>Erosion can be reduced by: </a:t>
            </a:r>
          </a:p>
          <a:p>
            <a:pPr eaLnBrk="1" hangingPunct="1"/>
            <a:r>
              <a:rPr lang="en-US" b="1"/>
              <a:t>Limiting removal of existing vegetation</a:t>
            </a:r>
          </a:p>
          <a:p>
            <a:pPr eaLnBrk="1" hangingPunct="1"/>
            <a:r>
              <a:rPr lang="en-US" b="1"/>
              <a:t>Decreasing duration of soil exposure to rain</a:t>
            </a:r>
          </a:p>
          <a:p>
            <a:pPr eaLnBrk="1" hangingPunct="1"/>
            <a:r>
              <a:rPr lang="en-US" b="1"/>
              <a:t>Phasing clearing and grubbing</a:t>
            </a:r>
          </a:p>
          <a:p>
            <a:pPr eaLnBrk="1" hangingPunct="1"/>
            <a:r>
              <a:rPr lang="en-US" b="1"/>
              <a:t>Preservation of existing vegetation on erodible soils, steep slopes, drainage ways, and stream banks.</a:t>
            </a:r>
          </a:p>
        </p:txBody>
      </p:sp>
    </p:spTree>
    <p:extLst>
      <p:ext uri="{BB962C8B-B14F-4D97-AF65-F5344CB8AC3E}">
        <p14:creationId xmlns:p14="http://schemas.microsoft.com/office/powerpoint/2010/main" val="2722761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9ACAEAF-875C-420A-B944-C7B085585076}" type="slidenum">
              <a:rPr lang="en-US" smtClean="0"/>
              <a:pPr/>
              <a:t>42</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t>Select for success. Use the information for your unique area to help with seed selection and planting methods.</a:t>
            </a:r>
          </a:p>
        </p:txBody>
      </p:sp>
    </p:spTree>
    <p:extLst>
      <p:ext uri="{BB962C8B-B14F-4D97-AF65-F5344CB8AC3E}">
        <p14:creationId xmlns:p14="http://schemas.microsoft.com/office/powerpoint/2010/main" val="230192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F1BE5BF-25E7-4076-913E-C4517F3F4512}" type="slidenum">
              <a:rPr lang="en-US" smtClean="0"/>
              <a:pPr/>
              <a:t>43</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b="1"/>
              <a:t>Most of the good, easy ground is gone</a:t>
            </a:r>
          </a:p>
          <a:p>
            <a:pPr eaLnBrk="1" hangingPunct="1"/>
            <a:r>
              <a:rPr lang="en-US" b="1"/>
              <a:t>How will your topography change during the life of your project?</a:t>
            </a:r>
          </a:p>
        </p:txBody>
      </p:sp>
    </p:spTree>
    <p:extLst>
      <p:ext uri="{BB962C8B-B14F-4D97-AF65-F5344CB8AC3E}">
        <p14:creationId xmlns:p14="http://schemas.microsoft.com/office/powerpoint/2010/main" val="3890400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EB6DD76-D760-4CBD-B551-D4D1E0F9A980}" type="slidenum">
              <a:rPr lang="en-US" smtClean="0"/>
              <a:pPr/>
              <a:t>44</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b="1" dirty="0"/>
              <a:t>How do the surface areas changes of my site affect erosion potential</a:t>
            </a:r>
          </a:p>
          <a:p>
            <a:pPr eaLnBrk="1" hangingPunct="1"/>
            <a:r>
              <a:rPr lang="en-US" b="1" dirty="0"/>
              <a:t>What is the erosion potential for various soils and their condition? RUSLE</a:t>
            </a:r>
          </a:p>
        </p:txBody>
      </p:sp>
    </p:spTree>
    <p:extLst>
      <p:ext uri="{BB962C8B-B14F-4D97-AF65-F5344CB8AC3E}">
        <p14:creationId xmlns:p14="http://schemas.microsoft.com/office/powerpoint/2010/main" val="122612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FEDF306-B397-4376-A54C-7FC8932CAB1C}" type="slidenum">
              <a:rPr lang="en-US" smtClean="0"/>
              <a:pPr/>
              <a:t>4</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b="1" dirty="0"/>
              <a:t>Some soils erode much more easily than others &amp; they erode in different ways.  Gravel does not erode – sandy soils erode rapidly but because sand particles are heavy – they settle quickly and yield low turbidity levels – Clay does not erode easily but settles very </a:t>
            </a:r>
            <a:r>
              <a:rPr lang="en-US" b="1"/>
              <a:t>slowly n(Silt </a:t>
            </a:r>
            <a:r>
              <a:rPr lang="en-US" b="1" dirty="0"/>
              <a:t>is also a town in Colorado)</a:t>
            </a:r>
          </a:p>
        </p:txBody>
      </p:sp>
    </p:spTree>
    <p:extLst>
      <p:ext uri="{BB962C8B-B14F-4D97-AF65-F5344CB8AC3E}">
        <p14:creationId xmlns:p14="http://schemas.microsoft.com/office/powerpoint/2010/main" val="3460441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95F3CEA-3729-49B4-8867-FC5A4C5079C7}" type="slidenum">
              <a:rPr lang="en-US" smtClean="0"/>
              <a:pPr/>
              <a:t>46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t>Discuss the relationship between the factors and the site phasing. If we seed the slopes how much less risk will we have?</a:t>
            </a:r>
          </a:p>
        </p:txBody>
      </p:sp>
    </p:spTree>
    <p:extLst>
      <p:ext uri="{BB962C8B-B14F-4D97-AF65-F5344CB8AC3E}">
        <p14:creationId xmlns:p14="http://schemas.microsoft.com/office/powerpoint/2010/main" val="357847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CC62F5-C8BB-48E6-9F28-996C968973FD}" type="slidenum">
              <a:rPr lang="en-US" smtClean="0">
                <a:solidFill>
                  <a:prstClr val="black"/>
                </a:solidFill>
                <a:latin typeface="Arial" charset="0"/>
              </a:rPr>
              <a:pPr/>
              <a:t>47</a:t>
            </a:fld>
            <a:endParaRPr lang="en-US">
              <a:solidFill>
                <a:prstClr val="black"/>
              </a:solidFill>
              <a:latin typeface="Arial" charset="0"/>
            </a:endParaRPr>
          </a:p>
        </p:txBody>
      </p:sp>
      <p:sp>
        <p:nvSpPr>
          <p:cNvPr id="44035" name="Rectangle 2"/>
          <p:cNvSpPr>
            <a:spLocks noGrp="1" noRot="1" noChangeAspect="1" noChangeArrowheads="1" noTextEdit="1"/>
          </p:cNvSpPr>
          <p:nvPr>
            <p:ph type="sldImg"/>
          </p:nvPr>
        </p:nvSpPr>
        <p:spPr>
          <a:xfrm>
            <a:off x="1144588"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Technical, site specific tool for assessing risk of soil loss.</a:t>
            </a:r>
          </a:p>
        </p:txBody>
      </p:sp>
    </p:spTree>
    <p:extLst>
      <p:ext uri="{BB962C8B-B14F-4D97-AF65-F5344CB8AC3E}">
        <p14:creationId xmlns:p14="http://schemas.microsoft.com/office/powerpoint/2010/main" val="1973409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EF06D41-8184-413E-AAF3-93064025CF6C}" type="slidenum">
              <a:rPr lang="en-US" smtClean="0">
                <a:solidFill>
                  <a:prstClr val="black"/>
                </a:solidFill>
                <a:latin typeface="Arial" charset="0"/>
              </a:rPr>
              <a:pPr/>
              <a:t>48</a:t>
            </a:fld>
            <a:endParaRPr lang="en-US">
              <a:solidFill>
                <a:prstClr val="black"/>
              </a:solidFill>
              <a:latin typeface="Arial" charset="0"/>
            </a:endParaRPr>
          </a:p>
        </p:txBody>
      </p:sp>
      <p:sp>
        <p:nvSpPr>
          <p:cNvPr id="45059" name="Rectangle 2"/>
          <p:cNvSpPr>
            <a:spLocks noGrp="1" noRot="1" noChangeAspect="1" noChangeArrowheads="1" noTextEdit="1"/>
          </p:cNvSpPr>
          <p:nvPr>
            <p:ph type="sldImg"/>
          </p:nvPr>
        </p:nvSpPr>
        <p:spPr>
          <a:xfrm>
            <a:off x="1144588" y="685800"/>
            <a:ext cx="4572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is for demonstration and the math is approximate to</a:t>
            </a:r>
            <a:r>
              <a:rPr lang="en-US" baseline="0" dirty="0"/>
              <a:t> illustrate the differences</a:t>
            </a:r>
            <a:endParaRPr lang="en-US" dirty="0"/>
          </a:p>
          <a:p>
            <a:pPr eaLnBrk="1" hangingPunct="1"/>
            <a:r>
              <a:rPr lang="en-US" dirty="0"/>
              <a:t>Calculations using RUSLE demonstrate what site factors most affect risk, and by how much. </a:t>
            </a:r>
          </a:p>
        </p:txBody>
      </p:sp>
    </p:spTree>
    <p:extLst>
      <p:ext uri="{BB962C8B-B14F-4D97-AF65-F5344CB8AC3E}">
        <p14:creationId xmlns:p14="http://schemas.microsoft.com/office/powerpoint/2010/main" val="2194826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49</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Increasing slope from 10 to 30 degrees increases soil loss 109%.  Protecting soil with straw mulch will reduce soil loss from 105.5 Tons per acre to 21- a reduction of 80%</a:t>
            </a:r>
          </a:p>
        </p:txBody>
      </p:sp>
    </p:spTree>
    <p:extLst>
      <p:ext uri="{BB962C8B-B14F-4D97-AF65-F5344CB8AC3E}">
        <p14:creationId xmlns:p14="http://schemas.microsoft.com/office/powerpoint/2010/main" val="2456151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28775D-6793-4FBF-877E-7DEE90A3DB17}" type="slidenum">
              <a:rPr lang="en-US" smtClean="0">
                <a:solidFill>
                  <a:prstClr val="black"/>
                </a:solidFill>
                <a:latin typeface="Arial" charset="0"/>
              </a:rPr>
              <a:pPr/>
              <a:t>51</a:t>
            </a:fld>
            <a:endParaRPr lang="en-US">
              <a:solidFill>
                <a:prstClr val="black"/>
              </a:solidFill>
              <a:latin typeface="Arial" charset="0"/>
            </a:endParaRPr>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Increasing slope from 10 to 30 degrees increases soil loss 109%.  Protecting soil with straw mulch will reduce soil loss from 105.5 Tons per acre to 21- a reduction of 80%</a:t>
            </a:r>
          </a:p>
          <a:p>
            <a:pPr eaLnBrk="1" hangingPunct="1"/>
            <a:endParaRPr lang="en-US" dirty="0"/>
          </a:p>
          <a:p>
            <a:r>
              <a:rPr lang="en-US" sz="1200" kern="1200" dirty="0">
                <a:solidFill>
                  <a:schemeClr val="tx1"/>
                </a:solidFill>
                <a:effectLst/>
                <a:latin typeface="+mn-lt"/>
                <a:ea typeface="+mn-ea"/>
                <a:cs typeface="+mn-cs"/>
              </a:rPr>
              <a:t>Take away message RUSLE helps us understand that if we increase the slope then we need to apply some slope treatment, in this case straw mulch, to maintain or reduce the soil loss. An easy rule of thumb</a:t>
            </a:r>
          </a:p>
          <a:p>
            <a:pPr lvl="0"/>
            <a:r>
              <a:rPr lang="en-US" sz="1200" kern="1200" dirty="0">
                <a:solidFill>
                  <a:schemeClr val="tx1"/>
                </a:solidFill>
                <a:effectLst/>
                <a:latin typeface="+mn-lt"/>
                <a:ea typeface="+mn-ea"/>
                <a:cs typeface="+mn-cs"/>
              </a:rPr>
              <a:t>Doubling the slope length increases erosion potential by 4 times</a:t>
            </a:r>
          </a:p>
          <a:p>
            <a:pPr lvl="0"/>
            <a:r>
              <a:rPr lang="en-US" sz="1200" kern="1200" dirty="0">
                <a:solidFill>
                  <a:schemeClr val="tx1"/>
                </a:solidFill>
                <a:effectLst/>
                <a:latin typeface="+mn-lt"/>
                <a:ea typeface="+mn-ea"/>
                <a:cs typeface="+mn-cs"/>
              </a:rPr>
              <a:t>Doubling the slope gradient increases erosion potential by 5 times</a:t>
            </a:r>
          </a:p>
          <a:p>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2666258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6A116B1-2C97-4C5F-AF21-8DEF62A553D4}" type="slidenum">
              <a:rPr lang="en-US" smtClean="0"/>
              <a:pPr/>
              <a:t>52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a:t>So… if your next job is a dead end on the corner of edge cliff way &amp; water street, you might need some extra planning.</a:t>
            </a:r>
          </a:p>
        </p:txBody>
      </p:sp>
    </p:spTree>
    <p:extLst>
      <p:ext uri="{BB962C8B-B14F-4D97-AF65-F5344CB8AC3E}">
        <p14:creationId xmlns:p14="http://schemas.microsoft.com/office/powerpoint/2010/main" val="3334929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ECA2585-49E4-4569-B5D3-041223557E5E}" type="slidenum">
              <a:rPr lang="en-US" smtClean="0"/>
              <a:pPr/>
              <a:t>53</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37959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BD3D3D3-8B3A-4D71-9B4A-FF03732BFD79}" type="slidenum">
              <a:rPr lang="en-US" smtClean="0"/>
              <a:pPr/>
              <a:t>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b="1" dirty="0"/>
              <a:t>Know what you will be dealing with, Most surveys are now available online, Alaska data is limited.</a:t>
            </a:r>
          </a:p>
        </p:txBody>
      </p:sp>
    </p:spTree>
    <p:extLst>
      <p:ext uri="{BB962C8B-B14F-4D97-AF65-F5344CB8AC3E}">
        <p14:creationId xmlns:p14="http://schemas.microsoft.com/office/powerpoint/2010/main" val="312655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E0A945D-C236-49BF-9477-62E0A71D41DE}" type="slidenum">
              <a:rPr lang="en-US" smtClean="0"/>
              <a:pPr/>
              <a:t>6</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While Alaska has limited soils info the geotechnical reports for specific sites are very useful.</a:t>
            </a:r>
          </a:p>
        </p:txBody>
      </p:sp>
    </p:spTree>
    <p:extLst>
      <p:ext uri="{BB962C8B-B14F-4D97-AF65-F5344CB8AC3E}">
        <p14:creationId xmlns:p14="http://schemas.microsoft.com/office/powerpoint/2010/main" val="138128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D7157EA-67EE-419E-8303-0622C1FA789B}" type="slidenum">
              <a:rPr lang="en-US" smtClean="0"/>
              <a:pPr/>
              <a:t>7</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b="1"/>
              <a:t>Many projects have extensive information compiled in previous reports, Get all the information you can.</a:t>
            </a:r>
          </a:p>
        </p:txBody>
      </p:sp>
    </p:spTree>
    <p:extLst>
      <p:ext uri="{BB962C8B-B14F-4D97-AF65-F5344CB8AC3E}">
        <p14:creationId xmlns:p14="http://schemas.microsoft.com/office/powerpoint/2010/main" val="234812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63A7AB5-74C3-4164-8EBD-D6AACCF35942}" type="slidenum">
              <a:rPr lang="en-US" smtClean="0"/>
              <a:pPr/>
              <a:t>8</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b="1" dirty="0"/>
              <a:t>In GEO Reports know what “TYPE” Means, A – B- C- D</a:t>
            </a:r>
          </a:p>
          <a:p>
            <a:pPr eaLnBrk="1" hangingPunct="1"/>
            <a:r>
              <a:rPr lang="en-US" b="1" dirty="0"/>
              <a:t>Type A Is great until it blows, or washes away, this soil settles quickly HSG is hydrological soil group.</a:t>
            </a:r>
          </a:p>
          <a:p>
            <a:pPr eaLnBrk="1" hangingPunct="1"/>
            <a:endParaRPr lang="en-US" dirty="0"/>
          </a:p>
        </p:txBody>
      </p:sp>
    </p:spTree>
    <p:extLst>
      <p:ext uri="{BB962C8B-B14F-4D97-AF65-F5344CB8AC3E}">
        <p14:creationId xmlns:p14="http://schemas.microsoft.com/office/powerpoint/2010/main" val="244796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D70AAB9-6B03-4905-91F5-6A260DF80816}" type="slidenum">
              <a:rPr lang="en-US" smtClean="0"/>
              <a:pPr/>
              <a:t>9</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b="1"/>
              <a:t>Type D is Tough to work with, can be expansive</a:t>
            </a:r>
          </a:p>
          <a:p>
            <a:pPr eaLnBrk="1" hangingPunct="1"/>
            <a:r>
              <a:rPr lang="en-US" b="1"/>
              <a:t>Type B &amp; C are in the middle, B is good for farming, C is usually hard, rocky, low infiltration.</a:t>
            </a:r>
          </a:p>
        </p:txBody>
      </p:sp>
    </p:spTree>
    <p:extLst>
      <p:ext uri="{BB962C8B-B14F-4D97-AF65-F5344CB8AC3E}">
        <p14:creationId xmlns:p14="http://schemas.microsoft.com/office/powerpoint/2010/main" val="401097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9D48907-E5C0-405A-978C-04CDDE76C26C}" type="slidenum">
              <a:rPr lang="en-US" smtClean="0"/>
              <a:pPr/>
              <a:t>10</a:t>
            </a:fld>
            <a:endParaRPr lang="en-US"/>
          </a:p>
        </p:txBody>
      </p:sp>
      <p:sp>
        <p:nvSpPr>
          <p:cNvPr id="67587" name="Rectangle 2"/>
          <p:cNvSpPr>
            <a:spLocks noGrp="1" noRot="1" noChangeAspect="1" noChangeArrowheads="1" noTextEdit="1"/>
          </p:cNvSpPr>
          <p:nvPr>
            <p:ph type="sldImg"/>
          </p:nvPr>
        </p:nvSpPr>
        <p:spPr>
          <a:xfrm>
            <a:off x="1143000" y="687388"/>
            <a:ext cx="4572000" cy="3429000"/>
          </a:xfrm>
          <a:ln/>
        </p:spPr>
      </p:sp>
      <p:sp>
        <p:nvSpPr>
          <p:cNvPr id="67588" name="Rectangle 3"/>
          <p:cNvSpPr>
            <a:spLocks noGrp="1" noChangeArrowheads="1"/>
          </p:cNvSpPr>
          <p:nvPr>
            <p:ph type="body" idx="1"/>
          </p:nvPr>
        </p:nvSpPr>
        <p:spPr>
          <a:xfrm>
            <a:off x="373063" y="4343400"/>
            <a:ext cx="6037262" cy="4500563"/>
          </a:xfrm>
          <a:noFill/>
          <a:ln/>
        </p:spPr>
        <p:txBody>
          <a:bodyPr/>
          <a:lstStyle/>
          <a:p>
            <a:pPr eaLnBrk="1" hangingPunct="1"/>
            <a:r>
              <a:rPr lang="en-US"/>
              <a:t>Organic matter creates a favorable soil structure, improving its stability and permeability.  This increases infiltration capacity, delays the start of erosion, and reduces the amount of runoff. </a:t>
            </a:r>
          </a:p>
          <a:p>
            <a:pPr eaLnBrk="1" hangingPunct="1"/>
            <a:r>
              <a:rPr lang="en-US" b="1"/>
              <a:t>In GEO Reports know what Horizon means</a:t>
            </a:r>
            <a:r>
              <a:rPr lang="en-US"/>
              <a:t> </a:t>
            </a:r>
          </a:p>
          <a:p>
            <a:pPr eaLnBrk="1" hangingPunct="1"/>
            <a:endParaRPr lang="en-US"/>
          </a:p>
          <a:p>
            <a:pPr eaLnBrk="1" hangingPunct="1"/>
            <a:r>
              <a:rPr lang="en-US"/>
              <a:t>Organic matter and particle size affect soil structure.  When protected from compaction, decomposing organic material maintains a healthy soil food web which includes worms and other soil organisms.  These organisms help maintain porosity which increases infiltration and enhances transfer of nutrients to plant roots.</a:t>
            </a:r>
          </a:p>
          <a:p>
            <a:pPr eaLnBrk="1" hangingPunct="1"/>
            <a:endParaRPr lang="en-US"/>
          </a:p>
        </p:txBody>
      </p:sp>
    </p:spTree>
    <p:extLst>
      <p:ext uri="{BB962C8B-B14F-4D97-AF65-F5344CB8AC3E}">
        <p14:creationId xmlns:p14="http://schemas.microsoft.com/office/powerpoint/2010/main" val="365119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hart Placeholder 2"/>
          <p:cNvSpPr>
            <a:spLocks noGrp="1"/>
          </p:cNvSpPr>
          <p:nvPr>
            <p:ph type="chart"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9013AD-C4D2-436F-AF74-14751C811E1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31968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49F8C-FFDC-4C77-8FB5-DC109E62B1D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13677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1.wmf"/></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alex\Pictures\best\111- Good ones\Grayling August 087 (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91138" name="Rectangle 2"/>
          <p:cNvSpPr>
            <a:spLocks noGrp="1" noChangeArrowheads="1"/>
          </p:cNvSpPr>
          <p:nvPr>
            <p:ph type="title"/>
          </p:nvPr>
        </p:nvSpPr>
        <p:spPr>
          <a:xfrm>
            <a:off x="76200" y="685800"/>
            <a:ext cx="7086600" cy="914400"/>
          </a:xfrm>
        </p:spPr>
        <p:txBody>
          <a:bodyPr/>
          <a:lstStyle/>
          <a:p>
            <a:pPr eaLnBrk="1" hangingPunct="1">
              <a:defRPr/>
            </a:pPr>
            <a:r>
              <a:rPr lang="en-US" b="1" dirty="0">
                <a:effectLst>
                  <a:outerShdw blurRad="38100" dist="38100" dir="2700000" algn="tl">
                    <a:srgbClr val="000000">
                      <a:alpha val="43137"/>
                    </a:srgbClr>
                  </a:outerShdw>
                </a:effectLst>
              </a:rPr>
              <a:t>Factors that Influence Erosion</a:t>
            </a:r>
          </a:p>
        </p:txBody>
      </p:sp>
      <p:sp>
        <p:nvSpPr>
          <p:cNvPr id="91140" name="Rectangle 4"/>
          <p:cNvSpPr>
            <a:spLocks noChangeArrowheads="1"/>
          </p:cNvSpPr>
          <p:nvPr/>
        </p:nvSpPr>
        <p:spPr bwMode="auto">
          <a:xfrm>
            <a:off x="304800" y="2692400"/>
            <a:ext cx="3886200" cy="3937000"/>
          </a:xfrm>
          <a:prstGeom prst="rect">
            <a:avLst/>
          </a:prstGeom>
          <a:noFill/>
          <a:ln w="9525">
            <a:noFill/>
            <a:miter lim="800000"/>
            <a:headEnd/>
            <a:tailEnd/>
          </a:ln>
          <a:effectLst/>
        </p:spPr>
        <p:txBody>
          <a:bodyPr>
            <a:spAutoFit/>
          </a:bodyPr>
          <a:lstStyle/>
          <a:p>
            <a:pPr>
              <a:buFontTx/>
              <a:buChar char="•"/>
              <a:defRPr/>
            </a:pPr>
            <a:r>
              <a:rPr lang="en-US" sz="3600" dirty="0">
                <a:effectLst>
                  <a:outerShdw blurRad="38100" dist="38100" dir="2700000" algn="tl">
                    <a:srgbClr val="000000"/>
                  </a:outerShdw>
                </a:effectLst>
              </a:rPr>
              <a:t> Soils</a:t>
            </a:r>
          </a:p>
          <a:p>
            <a:pPr>
              <a:buFontTx/>
              <a:buChar char="•"/>
              <a:defRPr/>
            </a:pPr>
            <a:r>
              <a:rPr lang="en-US" sz="3600" dirty="0">
                <a:effectLst>
                  <a:outerShdw blurRad="38100" dist="38100" dir="2700000" algn="tl">
                    <a:srgbClr val="000000"/>
                  </a:outerShdw>
                </a:effectLst>
              </a:rPr>
              <a:t> Precipitation</a:t>
            </a:r>
          </a:p>
          <a:p>
            <a:pPr>
              <a:buFontTx/>
              <a:buChar char="•"/>
              <a:defRPr/>
            </a:pPr>
            <a:r>
              <a:rPr lang="en-US" sz="3600" dirty="0">
                <a:effectLst>
                  <a:outerShdw blurRad="38100" dist="38100" dir="2700000" algn="tl">
                    <a:srgbClr val="000000"/>
                  </a:outerShdw>
                </a:effectLst>
              </a:rPr>
              <a:t> Vegetation</a:t>
            </a:r>
          </a:p>
          <a:p>
            <a:pPr>
              <a:buFontTx/>
              <a:buChar char="•"/>
              <a:defRPr/>
            </a:pPr>
            <a:r>
              <a:rPr lang="en-US" sz="3600" dirty="0">
                <a:effectLst>
                  <a:outerShdw blurRad="38100" dist="38100" dir="2700000" algn="tl">
                    <a:srgbClr val="000000"/>
                  </a:outerShdw>
                </a:effectLst>
              </a:rPr>
              <a:t> Surface Area</a:t>
            </a:r>
          </a:p>
          <a:p>
            <a:pPr>
              <a:buFontTx/>
              <a:buChar char="•"/>
              <a:defRPr/>
            </a:pPr>
            <a:r>
              <a:rPr lang="en-US" sz="3600" dirty="0">
                <a:effectLst>
                  <a:outerShdw blurRad="38100" dist="38100" dir="2700000" algn="tl">
                    <a:srgbClr val="000000"/>
                  </a:outerShdw>
                </a:effectLst>
              </a:rPr>
              <a:t> Slope Length</a:t>
            </a:r>
          </a:p>
          <a:p>
            <a:pPr>
              <a:buFontTx/>
              <a:buChar char="•"/>
              <a:defRPr/>
            </a:pPr>
            <a:r>
              <a:rPr lang="en-US" sz="3600" dirty="0">
                <a:effectLst>
                  <a:outerShdw blurRad="38100" dist="38100" dir="2700000" algn="tl">
                    <a:srgbClr val="000000"/>
                  </a:outerShdw>
                </a:effectLst>
              </a:rPr>
              <a:t> Slope Gradient</a:t>
            </a:r>
          </a:p>
          <a:p>
            <a:pPr>
              <a:buFontTx/>
              <a:buChar char="•"/>
              <a:defRPr/>
            </a:pPr>
            <a:r>
              <a:rPr lang="en-US" sz="3600" dirty="0">
                <a:effectLst>
                  <a:outerShdw blurRad="38100" dist="38100" dir="2700000" algn="tl">
                    <a:srgbClr val="000000"/>
                  </a:outerShdw>
                </a:effectLst>
              </a:rPr>
              <a:t> Surface Texture</a:t>
            </a:r>
          </a:p>
        </p:txBody>
      </p:sp>
      <p:sp>
        <p:nvSpPr>
          <p:cNvPr id="7" name="TextBox 6"/>
          <p:cNvSpPr txBox="1"/>
          <p:nvPr/>
        </p:nvSpPr>
        <p:spPr>
          <a:xfrm>
            <a:off x="8001000" y="6260068"/>
            <a:ext cx="953081" cy="369332"/>
          </a:xfrm>
          <a:prstGeom prst="rect">
            <a:avLst/>
          </a:prstGeom>
          <a:noFill/>
        </p:spPr>
        <p:txBody>
          <a:bodyPr wrap="none" rtlCol="0">
            <a:spAutoFit/>
          </a:bodyPr>
          <a:lstStyle/>
          <a:p>
            <a:r>
              <a:rPr lang="en-US" dirty="0"/>
              <a:t>Grayling</a:t>
            </a:r>
          </a:p>
        </p:txBody>
      </p:sp>
      <p:sp>
        <p:nvSpPr>
          <p:cNvPr id="6" name="TextBox 2"/>
          <p:cNvSpPr txBox="1"/>
          <p:nvPr/>
        </p:nvSpPr>
        <p:spPr>
          <a:xfrm>
            <a:off x="8001000" y="6553200"/>
            <a:ext cx="131474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ilpro"/>
          <p:cNvPicPr>
            <a:picLocks noChangeAspect="1" noChangeArrowheads="1"/>
          </p:cNvPicPr>
          <p:nvPr/>
        </p:nvPicPr>
        <p:blipFill>
          <a:blip r:embed="rId3" cstate="print"/>
          <a:srcRect/>
          <a:stretch>
            <a:fillRect/>
          </a:stretch>
        </p:blipFill>
        <p:spPr bwMode="auto">
          <a:xfrm>
            <a:off x="533400" y="1143000"/>
            <a:ext cx="4570413" cy="5294313"/>
          </a:xfrm>
          <a:prstGeom prst="rect">
            <a:avLst/>
          </a:prstGeom>
          <a:noFill/>
          <a:ln w="9525">
            <a:noFill/>
            <a:miter lim="800000"/>
            <a:headEnd/>
            <a:tailEnd/>
          </a:ln>
        </p:spPr>
      </p:pic>
      <p:sp>
        <p:nvSpPr>
          <p:cNvPr id="14339" name="Text Box 3"/>
          <p:cNvSpPr txBox="1">
            <a:spLocks noChangeArrowheads="1"/>
          </p:cNvSpPr>
          <p:nvPr/>
        </p:nvSpPr>
        <p:spPr bwMode="auto">
          <a:xfrm>
            <a:off x="6324600" y="1600200"/>
            <a:ext cx="2590800" cy="1323439"/>
          </a:xfrm>
          <a:prstGeom prst="rect">
            <a:avLst/>
          </a:prstGeom>
          <a:noFill/>
          <a:ln w="9525">
            <a:noFill/>
            <a:miter lim="800000"/>
            <a:headEnd/>
            <a:tailEnd/>
          </a:ln>
        </p:spPr>
        <p:txBody>
          <a:bodyPr>
            <a:spAutoFit/>
          </a:bodyPr>
          <a:lstStyle/>
          <a:p>
            <a:pPr eaLnBrk="1" hangingPunct="1"/>
            <a:r>
              <a:rPr lang="en-US" sz="4000" dirty="0">
                <a:latin typeface="Times New Roman" pitchFamily="18" charset="0"/>
              </a:rPr>
              <a:t>   </a:t>
            </a:r>
            <a:r>
              <a:rPr lang="en-US" sz="4000" dirty="0"/>
              <a:t>Organic </a:t>
            </a:r>
          </a:p>
          <a:p>
            <a:pPr eaLnBrk="1" hangingPunct="1"/>
            <a:r>
              <a:rPr lang="en-US" sz="4000" dirty="0"/>
              <a:t>    Matter</a:t>
            </a:r>
          </a:p>
        </p:txBody>
      </p:sp>
      <p:sp>
        <p:nvSpPr>
          <p:cNvPr id="14340" name="Text Box 4"/>
          <p:cNvSpPr txBox="1">
            <a:spLocks noChangeArrowheads="1"/>
          </p:cNvSpPr>
          <p:nvPr/>
        </p:nvSpPr>
        <p:spPr bwMode="auto">
          <a:xfrm>
            <a:off x="6477000" y="3200400"/>
            <a:ext cx="2438360" cy="707886"/>
          </a:xfrm>
          <a:prstGeom prst="rect">
            <a:avLst/>
          </a:prstGeom>
          <a:noFill/>
          <a:ln w="9525">
            <a:noFill/>
            <a:miter lim="800000"/>
            <a:headEnd/>
            <a:tailEnd/>
          </a:ln>
        </p:spPr>
        <p:txBody>
          <a:bodyPr wrap="none">
            <a:spAutoFit/>
          </a:bodyPr>
          <a:lstStyle/>
          <a:p>
            <a:pPr eaLnBrk="1" hangingPunct="1"/>
            <a:r>
              <a:rPr lang="en-US" sz="4000" dirty="0">
                <a:latin typeface="Times New Roman" pitchFamily="18" charset="0"/>
              </a:rPr>
              <a:t> </a:t>
            </a:r>
            <a:r>
              <a:rPr lang="en-US" sz="4000" dirty="0"/>
              <a:t>Root Zone</a:t>
            </a:r>
          </a:p>
        </p:txBody>
      </p:sp>
      <p:sp>
        <p:nvSpPr>
          <p:cNvPr id="14341" name="Text Box 5"/>
          <p:cNvSpPr txBox="1">
            <a:spLocks noChangeArrowheads="1"/>
          </p:cNvSpPr>
          <p:nvPr/>
        </p:nvSpPr>
        <p:spPr bwMode="auto">
          <a:xfrm>
            <a:off x="6324600" y="4724400"/>
            <a:ext cx="2593082" cy="707886"/>
          </a:xfrm>
          <a:prstGeom prst="rect">
            <a:avLst/>
          </a:prstGeom>
          <a:noFill/>
          <a:ln w="9525">
            <a:noFill/>
            <a:miter lim="800000"/>
            <a:headEnd/>
            <a:tailEnd/>
          </a:ln>
        </p:spPr>
        <p:txBody>
          <a:bodyPr wrap="none">
            <a:spAutoFit/>
          </a:bodyPr>
          <a:lstStyle/>
          <a:p>
            <a:pPr eaLnBrk="1" hangingPunct="1"/>
            <a:r>
              <a:rPr lang="en-US" sz="4000" dirty="0">
                <a:latin typeface="Times New Roman" pitchFamily="18" charset="0"/>
              </a:rPr>
              <a:t>  </a:t>
            </a:r>
            <a:r>
              <a:rPr lang="en-US" sz="4000" dirty="0"/>
              <a:t>Sub Grade</a:t>
            </a:r>
          </a:p>
        </p:txBody>
      </p:sp>
      <p:sp>
        <p:nvSpPr>
          <p:cNvPr id="14342" name="Line 6"/>
          <p:cNvSpPr>
            <a:spLocks noChangeShapeType="1"/>
          </p:cNvSpPr>
          <p:nvPr/>
        </p:nvSpPr>
        <p:spPr bwMode="auto">
          <a:xfrm flipH="1">
            <a:off x="5181600" y="2286000"/>
            <a:ext cx="1066800" cy="0"/>
          </a:xfrm>
          <a:prstGeom prst="line">
            <a:avLst/>
          </a:prstGeom>
          <a:noFill/>
          <a:ln w="57150">
            <a:solidFill>
              <a:schemeClr val="tx1"/>
            </a:solidFill>
            <a:round/>
            <a:headEnd/>
            <a:tailEnd type="triangle" w="med" len="med"/>
          </a:ln>
        </p:spPr>
        <p:txBody>
          <a:bodyPr/>
          <a:lstStyle/>
          <a:p>
            <a:endParaRPr lang="en-US"/>
          </a:p>
        </p:txBody>
      </p:sp>
      <p:sp>
        <p:nvSpPr>
          <p:cNvPr id="14343" name="Line 7"/>
          <p:cNvSpPr>
            <a:spLocks noChangeShapeType="1"/>
          </p:cNvSpPr>
          <p:nvPr/>
        </p:nvSpPr>
        <p:spPr bwMode="auto">
          <a:xfrm flipH="1">
            <a:off x="5181600" y="3581400"/>
            <a:ext cx="1066800" cy="0"/>
          </a:xfrm>
          <a:prstGeom prst="line">
            <a:avLst/>
          </a:prstGeom>
          <a:noFill/>
          <a:ln w="57150">
            <a:solidFill>
              <a:schemeClr val="tx1"/>
            </a:solidFill>
            <a:round/>
            <a:headEnd/>
            <a:tailEnd type="triangle" w="med" len="med"/>
          </a:ln>
        </p:spPr>
        <p:txBody>
          <a:bodyPr/>
          <a:lstStyle/>
          <a:p>
            <a:endParaRPr lang="en-US"/>
          </a:p>
        </p:txBody>
      </p:sp>
      <p:sp>
        <p:nvSpPr>
          <p:cNvPr id="14344" name="Line 8"/>
          <p:cNvSpPr>
            <a:spLocks noChangeShapeType="1"/>
          </p:cNvSpPr>
          <p:nvPr/>
        </p:nvSpPr>
        <p:spPr bwMode="auto">
          <a:xfrm flipH="1">
            <a:off x="5257800" y="5105400"/>
            <a:ext cx="1066800" cy="0"/>
          </a:xfrm>
          <a:prstGeom prst="line">
            <a:avLst/>
          </a:prstGeom>
          <a:noFill/>
          <a:ln w="57150">
            <a:solidFill>
              <a:schemeClr val="tx1"/>
            </a:solidFill>
            <a:round/>
            <a:headEnd/>
            <a:tailEnd type="triangle" w="med" len="med"/>
          </a:ln>
        </p:spPr>
        <p:txBody>
          <a:bodyPr/>
          <a:lstStyle/>
          <a:p>
            <a:endParaRPr lang="en-US"/>
          </a:p>
        </p:txBody>
      </p:sp>
      <p:sp>
        <p:nvSpPr>
          <p:cNvPr id="14345" name="Rectangle 9"/>
          <p:cNvSpPr>
            <a:spLocks noChangeArrowheads="1"/>
          </p:cNvSpPr>
          <p:nvPr/>
        </p:nvSpPr>
        <p:spPr bwMode="auto">
          <a:xfrm>
            <a:off x="7086600" y="6248400"/>
            <a:ext cx="1525588" cy="244475"/>
          </a:xfrm>
          <a:prstGeom prst="rect">
            <a:avLst/>
          </a:prstGeom>
          <a:noFill/>
          <a:ln w="9525">
            <a:noFill/>
            <a:miter lim="800000"/>
            <a:headEnd/>
            <a:tailEnd/>
          </a:ln>
        </p:spPr>
        <p:txBody>
          <a:bodyPr wrap="none">
            <a:spAutoFit/>
          </a:bodyPr>
          <a:lstStyle/>
          <a:p>
            <a:pPr eaLnBrk="1" hangingPunct="1"/>
            <a:r>
              <a:rPr lang="en-US" sz="1000">
                <a:latin typeface="Times New Roman" pitchFamily="18" charset="0"/>
              </a:rPr>
              <a:t>Graphic by USDA, NRCS</a:t>
            </a:r>
          </a:p>
        </p:txBody>
      </p:sp>
      <p:sp>
        <p:nvSpPr>
          <p:cNvPr id="62475" name="Text Box 11"/>
          <p:cNvSpPr txBox="1">
            <a:spLocks noChangeArrowheads="1"/>
          </p:cNvSpPr>
          <p:nvPr/>
        </p:nvSpPr>
        <p:spPr bwMode="auto">
          <a:xfrm>
            <a:off x="2819400" y="152400"/>
            <a:ext cx="4191000" cy="823913"/>
          </a:xfrm>
          <a:prstGeom prst="rect">
            <a:avLst/>
          </a:prstGeom>
          <a:noFill/>
          <a:ln w="9525">
            <a:noFill/>
            <a:miter lim="800000"/>
            <a:headEnd/>
            <a:tailEnd/>
          </a:ln>
          <a:effectLst/>
        </p:spPr>
        <p:txBody>
          <a:bodyPr>
            <a:spAutoFit/>
          </a:bodyPr>
          <a:lstStyle/>
          <a:p>
            <a:pPr eaLnBrk="1" hangingPunct="1">
              <a:defRPr/>
            </a:pPr>
            <a:r>
              <a:rPr lang="en-US" sz="4800" b="1" dirty="0">
                <a:solidFill>
                  <a:schemeClr val="tx2"/>
                </a:solidFill>
                <a:effectLst>
                  <a:outerShdw blurRad="38100" dist="38100" dir="2700000" algn="tl">
                    <a:srgbClr val="000000"/>
                  </a:outerShdw>
                </a:effectLst>
              </a:rPr>
              <a:t>Soil Horizons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002_0622AE"/>
          <p:cNvPicPr>
            <a:picLocks noChangeAspect="1" noChangeArrowheads="1"/>
          </p:cNvPicPr>
          <p:nvPr/>
        </p:nvPicPr>
        <p:blipFill>
          <a:blip r:embed="rId3" cstate="email">
            <a:lum bright="-6000" contrast="3000"/>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w="9525">
            <a:noFill/>
            <a:miter lim="800000"/>
            <a:headEnd/>
            <a:tailEnd/>
          </a:ln>
          <a:effectLst>
            <a:innerShdw blurRad="114300">
              <a:prstClr val="black"/>
            </a:innerShdw>
          </a:effectLst>
        </p:spPr>
      </p:pic>
      <p:sp>
        <p:nvSpPr>
          <p:cNvPr id="18435" name="Text Box 4"/>
          <p:cNvSpPr txBox="1">
            <a:spLocks noChangeArrowheads="1"/>
          </p:cNvSpPr>
          <p:nvPr/>
        </p:nvSpPr>
        <p:spPr bwMode="auto">
          <a:xfrm>
            <a:off x="148444" y="2709863"/>
            <a:ext cx="3740126" cy="4031873"/>
          </a:xfrm>
          <a:prstGeom prst="rect">
            <a:avLst/>
          </a:prstGeom>
          <a:noFill/>
          <a:ln w="9525">
            <a:noFill/>
            <a:miter lim="800000"/>
            <a:headEnd/>
            <a:tailEnd/>
          </a:ln>
        </p:spPr>
        <p:txBody>
          <a:bodyPr wrap="none">
            <a:spAutoFit/>
          </a:bodyPr>
          <a:lstStyle/>
          <a:p>
            <a:pPr algn="ctr" eaLnBrk="1" hangingPunct="1"/>
            <a:r>
              <a:rPr lang="en-US" sz="3200" b="1">
                <a:effectLst>
                  <a:outerShdw blurRad="38100" dist="38100" dir="2700000" algn="tl">
                    <a:srgbClr val="000000">
                      <a:alpha val="43137"/>
                    </a:srgbClr>
                  </a:outerShdw>
                </a:effectLst>
              </a:rPr>
              <a:t>Erodibility Increases</a:t>
            </a:r>
          </a:p>
          <a:p>
            <a:pPr algn="ctr" eaLnBrk="1" hangingPunct="1"/>
            <a:r>
              <a:rPr lang="en-US" sz="3200" b="1">
                <a:effectLst>
                  <a:outerShdw blurRad="38100" dist="38100" dir="2700000" algn="tl">
                    <a:srgbClr val="000000">
                      <a:alpha val="43137"/>
                    </a:srgbClr>
                  </a:outerShdw>
                </a:effectLst>
              </a:rPr>
              <a:t>as the % of Silt &amp;</a:t>
            </a:r>
          </a:p>
          <a:p>
            <a:pPr algn="ctr" eaLnBrk="1" hangingPunct="1"/>
            <a:r>
              <a:rPr lang="en-US" sz="3200" b="1">
                <a:effectLst>
                  <a:outerShdw blurRad="38100" dist="38100" dir="2700000" algn="tl">
                    <a:srgbClr val="000000">
                      <a:alpha val="43137"/>
                    </a:srgbClr>
                  </a:outerShdw>
                </a:effectLst>
              </a:rPr>
              <a:t>Sand Increases</a:t>
            </a:r>
          </a:p>
          <a:p>
            <a:pPr algn="ctr" eaLnBrk="1" hangingPunct="1"/>
            <a:endParaRPr lang="en-US" sz="3200" b="1">
              <a:effectLst>
                <a:outerShdw blurRad="38100" dist="38100" dir="2700000" algn="tl">
                  <a:srgbClr val="000000">
                    <a:alpha val="43137"/>
                  </a:srgbClr>
                </a:outerShdw>
              </a:effectLst>
            </a:endParaRPr>
          </a:p>
          <a:p>
            <a:pPr algn="ctr" eaLnBrk="1" hangingPunct="1"/>
            <a:r>
              <a:rPr lang="en-US" sz="3200" b="1">
                <a:effectLst>
                  <a:outerShdw blurRad="38100" dist="38100" dir="2700000" algn="tl">
                    <a:srgbClr val="000000">
                      <a:alpha val="43137"/>
                    </a:srgbClr>
                  </a:outerShdw>
                </a:effectLst>
              </a:rPr>
              <a:t>Erodibility Decreases</a:t>
            </a:r>
          </a:p>
          <a:p>
            <a:pPr algn="ctr" eaLnBrk="1" hangingPunct="1"/>
            <a:r>
              <a:rPr lang="en-US" sz="3200" b="1">
                <a:effectLst>
                  <a:outerShdw blurRad="38100" dist="38100" dir="2700000" algn="tl">
                    <a:srgbClr val="000000">
                      <a:alpha val="43137"/>
                    </a:srgbClr>
                  </a:outerShdw>
                </a:effectLst>
              </a:rPr>
              <a:t>as the % of Clay</a:t>
            </a:r>
          </a:p>
          <a:p>
            <a:pPr algn="ctr" eaLnBrk="1" hangingPunct="1"/>
            <a:r>
              <a:rPr lang="en-US" sz="3200" b="1">
                <a:effectLst>
                  <a:outerShdw blurRad="38100" dist="38100" dir="2700000" algn="tl">
                    <a:srgbClr val="000000">
                      <a:alpha val="43137"/>
                    </a:srgbClr>
                  </a:outerShdw>
                </a:effectLst>
              </a:rPr>
              <a:t>&amp; Organic Material</a:t>
            </a:r>
          </a:p>
          <a:p>
            <a:pPr algn="ctr" eaLnBrk="1" hangingPunct="1"/>
            <a:r>
              <a:rPr lang="en-US" sz="3200" b="1">
                <a:effectLst>
                  <a:outerShdw blurRad="38100" dist="38100" dir="2700000" algn="tl">
                    <a:srgbClr val="000000">
                      <a:alpha val="43137"/>
                    </a:srgbClr>
                  </a:outerShdw>
                </a:effectLst>
              </a:rPr>
              <a:t>Increases</a:t>
            </a:r>
          </a:p>
        </p:txBody>
      </p:sp>
      <p:sp>
        <p:nvSpPr>
          <p:cNvPr id="18436" name="Text Box 5"/>
          <p:cNvSpPr txBox="1">
            <a:spLocks noChangeArrowheads="1"/>
          </p:cNvSpPr>
          <p:nvPr/>
        </p:nvSpPr>
        <p:spPr bwMode="auto">
          <a:xfrm>
            <a:off x="126295" y="152400"/>
            <a:ext cx="3770135" cy="1754326"/>
          </a:xfrm>
          <a:prstGeom prst="rect">
            <a:avLst/>
          </a:prstGeom>
          <a:noFill/>
          <a:ln w="9525">
            <a:noFill/>
            <a:miter lim="800000"/>
            <a:headEnd/>
            <a:tailEnd/>
          </a:ln>
        </p:spPr>
        <p:txBody>
          <a:bodyPr wrap="none">
            <a:spAutoFit/>
          </a:bodyPr>
          <a:lstStyle/>
          <a:p>
            <a:pPr algn="ctr" eaLnBrk="1" hangingPunct="1"/>
            <a:r>
              <a:rPr lang="en-US" sz="5400" b="1" dirty="0">
                <a:solidFill>
                  <a:schemeClr val="tx2"/>
                </a:solidFill>
                <a:effectLst>
                  <a:outerShdw blurRad="38100" dist="38100" dir="2700000" algn="tl">
                    <a:srgbClr val="000000">
                      <a:alpha val="43137"/>
                    </a:srgbClr>
                  </a:outerShdw>
                </a:effectLst>
              </a:rPr>
              <a:t>Soil Texture</a:t>
            </a:r>
          </a:p>
          <a:p>
            <a:pPr algn="ctr" eaLnBrk="1" hangingPunct="1"/>
            <a:r>
              <a:rPr lang="en-US" sz="5400" b="1" dirty="0">
                <a:solidFill>
                  <a:schemeClr val="tx2"/>
                </a:solidFill>
                <a:effectLst>
                  <a:outerShdw blurRad="38100" dist="38100" dir="2700000" algn="tl">
                    <a:srgbClr val="000000">
                      <a:alpha val="43137"/>
                    </a:srgbClr>
                  </a:outerShdw>
                </a:effectLst>
              </a:rPr>
              <a:t>&amp; </a:t>
            </a:r>
            <a:r>
              <a:rPr lang="en-US" sz="5400" b="1" dirty="0" err="1">
                <a:solidFill>
                  <a:schemeClr val="tx2"/>
                </a:solidFill>
                <a:effectLst>
                  <a:outerShdw blurRad="38100" dist="38100" dir="2700000" algn="tl">
                    <a:srgbClr val="000000">
                      <a:alpha val="43137"/>
                    </a:srgbClr>
                  </a:outerShdw>
                </a:effectLst>
              </a:rPr>
              <a:t>Erodibility</a:t>
            </a:r>
            <a:endParaRPr lang="en-US" sz="5400" b="1" dirty="0">
              <a:solidFill>
                <a:schemeClr val="tx2"/>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preferRelativeResize="0">
            <a:picLocks noChangeArrowheads="1"/>
          </p:cNvPicPr>
          <p:nvPr/>
        </p:nvPicPr>
        <p:blipFill>
          <a:blip r:embed="rId3" cstate="email">
            <a:lum contrast="3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31747" name="Text Box 3"/>
          <p:cNvSpPr txBox="1">
            <a:spLocks noChangeArrowheads="1"/>
          </p:cNvSpPr>
          <p:nvPr/>
        </p:nvSpPr>
        <p:spPr bwMode="auto">
          <a:xfrm>
            <a:off x="5029200" y="3962400"/>
            <a:ext cx="3836988" cy="641350"/>
          </a:xfrm>
          <a:prstGeom prst="rect">
            <a:avLst/>
          </a:prstGeom>
          <a:noFill/>
          <a:ln w="9525">
            <a:noFill/>
            <a:miter lim="800000"/>
            <a:headEnd/>
            <a:tailEnd/>
          </a:ln>
          <a:effectLst/>
        </p:spPr>
        <p:txBody>
          <a:bodyPr wrap="none">
            <a:spAutoFit/>
          </a:bodyPr>
          <a:lstStyle/>
          <a:p>
            <a:pPr eaLnBrk="1" hangingPunct="1">
              <a:defRPr/>
            </a:pPr>
            <a:r>
              <a:rPr lang="en-US" sz="3600" b="1">
                <a:solidFill>
                  <a:schemeClr val="tx2"/>
                </a:solidFill>
                <a:effectLst>
                  <a:outerShdw blurRad="38100" dist="38100" dir="2700000" algn="tl">
                    <a:srgbClr val="000000"/>
                  </a:outerShdw>
                </a:effectLst>
              </a:rPr>
              <a:t>Surface Texture</a:t>
            </a:r>
          </a:p>
        </p:txBody>
      </p:sp>
      <p:sp>
        <p:nvSpPr>
          <p:cNvPr id="31748" name="Text Box 4"/>
          <p:cNvSpPr txBox="1">
            <a:spLocks noChangeArrowheads="1"/>
          </p:cNvSpPr>
          <p:nvPr/>
        </p:nvSpPr>
        <p:spPr bwMode="auto">
          <a:xfrm>
            <a:off x="381000" y="5257800"/>
            <a:ext cx="5189538" cy="1190625"/>
          </a:xfrm>
          <a:prstGeom prst="rect">
            <a:avLst/>
          </a:prstGeom>
          <a:noFill/>
          <a:ln w="9525">
            <a:noFill/>
            <a:miter lim="800000"/>
            <a:headEnd/>
            <a:tailEnd/>
          </a:ln>
          <a:effectLst/>
        </p:spPr>
        <p:txBody>
          <a:bodyPr wrap="none">
            <a:spAutoFit/>
          </a:bodyPr>
          <a:lstStyle/>
          <a:p>
            <a:pPr algn="ctr" eaLnBrk="1" hangingPunct="1">
              <a:defRPr/>
            </a:pPr>
            <a:r>
              <a:rPr lang="en-US" sz="3600" b="1">
                <a:solidFill>
                  <a:schemeClr val="tx2"/>
                </a:solidFill>
                <a:effectLst>
                  <a:outerShdw blurRad="38100" dist="38100" dir="2700000" algn="tl">
                    <a:srgbClr val="000000"/>
                  </a:outerShdw>
                </a:effectLst>
              </a:rPr>
              <a:t>Track Walking</a:t>
            </a:r>
          </a:p>
          <a:p>
            <a:pPr algn="ctr" eaLnBrk="1" hangingPunct="1">
              <a:defRPr/>
            </a:pPr>
            <a:r>
              <a:rPr lang="en-US" sz="3600" b="1">
                <a:solidFill>
                  <a:schemeClr val="tx2"/>
                </a:solidFill>
                <a:effectLst>
                  <a:outerShdw blurRad="38100" dist="38100" dir="2700000" algn="tl">
                    <a:srgbClr val="000000"/>
                  </a:outerShdw>
                </a:effectLst>
              </a:rPr>
              <a:t>Increases Roughness</a:t>
            </a:r>
            <a:r>
              <a:rPr lang="en-US" sz="3600" b="1">
                <a:solidFill>
                  <a:schemeClr val="tx2"/>
                </a:solidFill>
                <a:effectLst>
                  <a:outerShdw blurRad="38100" dist="38100" dir="2700000" algn="tl">
                    <a:srgbClr val="000000"/>
                  </a:outerShdw>
                </a:effectLst>
                <a:latin typeface="Times New Roman" pitchFamily="18" charset="0"/>
              </a:rPr>
              <a:t> </a:t>
            </a:r>
          </a:p>
        </p:txBody>
      </p:sp>
      <p:sp>
        <p:nvSpPr>
          <p:cNvPr id="19461" name="Oval 5"/>
          <p:cNvSpPr>
            <a:spLocks noChangeArrowheads="1"/>
          </p:cNvSpPr>
          <p:nvPr/>
        </p:nvSpPr>
        <p:spPr bwMode="auto">
          <a:xfrm>
            <a:off x="5410200" y="2362200"/>
            <a:ext cx="228600" cy="228600"/>
          </a:xfrm>
          <a:prstGeom prst="ellipse">
            <a:avLst/>
          </a:prstGeom>
          <a:solidFill>
            <a:srgbClr val="1C1C1C"/>
          </a:solidFill>
          <a:ln w="9525">
            <a:noFill/>
            <a:round/>
            <a:headEnd/>
            <a:tailEnd/>
          </a:ln>
        </p:spPr>
        <p:txBody>
          <a:bodyPr wrap="none"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152400"/>
            <a:ext cx="8229600" cy="1371600"/>
          </a:xfrm>
        </p:spPr>
        <p:txBody>
          <a:bodyPr/>
          <a:lstStyle/>
          <a:p>
            <a:pPr eaLnBrk="1" hangingPunct="1">
              <a:defRPr/>
            </a:pPr>
            <a:r>
              <a:rPr lang="en-US" sz="4000" b="1"/>
              <a:t>Imprinting Slopes Increases Texture &amp; Assists Vegetation</a:t>
            </a:r>
          </a:p>
        </p:txBody>
      </p:sp>
      <p:pic>
        <p:nvPicPr>
          <p:cNvPr id="20483" name="Picture 4" descr="100_0689"/>
          <p:cNvPicPr>
            <a:picLocks noGrp="1" noChangeAspect="1" noChangeArrowheads="1"/>
          </p:cNvPicPr>
          <p:nvPr>
            <p:ph idx="1"/>
          </p:nvPr>
        </p:nvPicPr>
        <p:blipFill>
          <a:blip r:embed="rId3" cstate="email">
            <a:lum bright="12000"/>
            <a:extLst>
              <a:ext uri="{28A0092B-C50C-407E-A947-70E740481C1C}">
                <a14:useLocalDpi xmlns:a14="http://schemas.microsoft.com/office/drawing/2010/main"/>
              </a:ext>
            </a:extLst>
          </a:blip>
          <a:srcRect/>
          <a:stretch>
            <a:fillRect/>
          </a:stretch>
        </p:blipFill>
        <p:spPr>
          <a:xfrm>
            <a:off x="0" y="1755775"/>
            <a:ext cx="9144000" cy="5102225"/>
          </a:xfrm>
          <a:noFill/>
        </p:spPr>
      </p:pic>
      <p:pic>
        <p:nvPicPr>
          <p:cNvPr id="101383" name="Picture 7" descr="8-10-07 00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1383"/>
                                        </p:tgtEl>
                                        <p:attrNameLst>
                                          <p:attrName>style.visibility</p:attrName>
                                        </p:attrNameLst>
                                      </p:cBhvr>
                                      <p:to>
                                        <p:strVal val="visible"/>
                                      </p:to>
                                    </p:set>
                                    <p:anim calcmode="lin" valueType="num">
                                      <p:cBhvr>
                                        <p:cTn id="7" dur="1000" fill="hold"/>
                                        <p:tgtEl>
                                          <p:spTgt spid="101383"/>
                                        </p:tgtEl>
                                        <p:attrNameLst>
                                          <p:attrName>ppt_w</p:attrName>
                                        </p:attrNameLst>
                                      </p:cBhvr>
                                      <p:tavLst>
                                        <p:tav tm="0">
                                          <p:val>
                                            <p:strVal val="#ppt_w*0.70"/>
                                          </p:val>
                                        </p:tav>
                                        <p:tav tm="100000">
                                          <p:val>
                                            <p:strVal val="#ppt_w"/>
                                          </p:val>
                                        </p:tav>
                                      </p:tavLst>
                                    </p:anim>
                                    <p:anim calcmode="lin" valueType="num">
                                      <p:cBhvr>
                                        <p:cTn id="8" dur="1000" fill="hold"/>
                                        <p:tgtEl>
                                          <p:spTgt spid="101383"/>
                                        </p:tgtEl>
                                        <p:attrNameLst>
                                          <p:attrName>ppt_h</p:attrName>
                                        </p:attrNameLst>
                                      </p:cBhvr>
                                      <p:tavLst>
                                        <p:tav tm="0">
                                          <p:val>
                                            <p:strVal val="#ppt_h"/>
                                          </p:val>
                                        </p:tav>
                                        <p:tav tm="100000">
                                          <p:val>
                                            <p:strVal val="#ppt_h"/>
                                          </p:val>
                                        </p:tav>
                                      </p:tavLst>
                                    </p:anim>
                                    <p:animEffect transition="in" filter="fade">
                                      <p:cBhvr>
                                        <p:cTn id="9" dur="1000"/>
                                        <p:tgtEl>
                                          <p:spTgt spid="10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59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533400"/>
            <a:ext cx="8305800" cy="609600"/>
          </a:xfrm>
        </p:spPr>
        <p:txBody>
          <a:bodyPr>
            <a:noAutofit/>
          </a:bodyPr>
          <a:lstStyle/>
          <a:p>
            <a:pPr eaLnBrk="1" hangingPunct="1">
              <a:defRPr/>
            </a:pPr>
            <a:r>
              <a:rPr lang="en-US" b="1" dirty="0"/>
              <a:t>Composition of a Compacted Soil</a:t>
            </a:r>
          </a:p>
        </p:txBody>
      </p:sp>
      <p:graphicFrame>
        <p:nvGraphicFramePr>
          <p:cNvPr id="1026" name="Object 3"/>
          <p:cNvGraphicFramePr>
            <a:graphicFrameLocks noGrp="1" noChangeAspect="1"/>
          </p:cNvGraphicFramePr>
          <p:nvPr>
            <p:ph type="chart" sz="half" idx="1"/>
          </p:nvPr>
        </p:nvGraphicFramePr>
        <p:xfrm>
          <a:off x="4495800" y="1828800"/>
          <a:ext cx="4021138" cy="4343400"/>
        </p:xfrm>
        <a:graphic>
          <a:graphicData uri="http://schemas.openxmlformats.org/presentationml/2006/ole">
            <mc:AlternateContent xmlns:mc="http://schemas.openxmlformats.org/markup-compatibility/2006">
              <mc:Choice xmlns:v="urn:schemas-microsoft-com:vml" Requires="v">
                <p:oleObj spid="_x0000_s1040" name="Chart" r:id="rId4" imgW="3810000" imgH="4114800" progId="MSGraph.Chart.8">
                  <p:embed followColorScheme="full"/>
                </p:oleObj>
              </mc:Choice>
              <mc:Fallback>
                <p:oleObj name="Chart" r:id="rId4" imgW="3810000" imgH="41148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828800"/>
                        <a:ext cx="4021138"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Text Box 4"/>
          <p:cNvSpPr txBox="1">
            <a:spLocks noChangeArrowheads="1"/>
          </p:cNvSpPr>
          <p:nvPr/>
        </p:nvSpPr>
        <p:spPr bwMode="auto">
          <a:xfrm>
            <a:off x="1447800" y="5334000"/>
            <a:ext cx="6324600" cy="1066800"/>
          </a:xfrm>
          <a:prstGeom prst="rect">
            <a:avLst/>
          </a:prstGeom>
          <a:noFill/>
          <a:ln w="12700">
            <a:noFill/>
            <a:miter lim="800000"/>
            <a:headEnd type="none" w="sm" len="sm"/>
            <a:tailEnd type="none" w="sm" len="sm"/>
          </a:ln>
        </p:spPr>
        <p:txBody>
          <a:bodyPr>
            <a:spAutoFit/>
          </a:bodyPr>
          <a:lstStyle/>
          <a:p>
            <a:pPr algn="ctr"/>
            <a:r>
              <a:rPr lang="en-US" sz="3200" b="1">
                <a:latin typeface="Arial" charset="0"/>
              </a:rPr>
              <a:t>Note the reduced air space in a compacted soil.</a:t>
            </a:r>
          </a:p>
        </p:txBody>
      </p:sp>
      <p:graphicFrame>
        <p:nvGraphicFramePr>
          <p:cNvPr id="1027" name="Object 5"/>
          <p:cNvGraphicFramePr>
            <a:graphicFrameLocks noChangeAspect="1"/>
          </p:cNvGraphicFramePr>
          <p:nvPr/>
        </p:nvGraphicFramePr>
        <p:xfrm>
          <a:off x="609600" y="2590800"/>
          <a:ext cx="4191000" cy="2801938"/>
        </p:xfrm>
        <a:graphic>
          <a:graphicData uri="http://schemas.openxmlformats.org/presentationml/2006/ole">
            <mc:AlternateContent xmlns:mc="http://schemas.openxmlformats.org/markup-compatibility/2006">
              <mc:Choice xmlns:v="urn:schemas-microsoft-com:vml" Requires="v">
                <p:oleObj spid="_x0000_s1041" name="Chart" r:id="rId6" imgW="6096000" imgH="4076730" progId="MSGraph.Chart.8">
                  <p:embed followColorScheme="full"/>
                </p:oleObj>
              </mc:Choice>
              <mc:Fallback>
                <p:oleObj name="Chart" r:id="rId6" imgW="6096000" imgH="4076730"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590800"/>
                        <a:ext cx="4191000" cy="280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 Box 6"/>
          <p:cNvSpPr txBox="1">
            <a:spLocks noChangeArrowheads="1"/>
          </p:cNvSpPr>
          <p:nvPr/>
        </p:nvSpPr>
        <p:spPr bwMode="auto">
          <a:xfrm>
            <a:off x="2057400" y="2133600"/>
            <a:ext cx="1470025" cy="579438"/>
          </a:xfrm>
          <a:prstGeom prst="rect">
            <a:avLst/>
          </a:prstGeom>
          <a:noFill/>
          <a:ln w="12700">
            <a:noFill/>
            <a:miter lim="800000"/>
            <a:headEnd type="none" w="sm" len="sm"/>
            <a:tailEnd type="none" w="sm" len="sm"/>
          </a:ln>
        </p:spPr>
        <p:txBody>
          <a:bodyPr wrap="none">
            <a:spAutoFit/>
          </a:bodyPr>
          <a:lstStyle/>
          <a:p>
            <a:r>
              <a:rPr lang="en-US" sz="3200" b="1">
                <a:latin typeface="Arial" charset="0"/>
              </a:rPr>
              <a:t>Before</a:t>
            </a:r>
          </a:p>
        </p:txBody>
      </p:sp>
      <p:sp>
        <p:nvSpPr>
          <p:cNvPr id="1031" name="Text Box 7"/>
          <p:cNvSpPr txBox="1">
            <a:spLocks noChangeArrowheads="1"/>
          </p:cNvSpPr>
          <p:nvPr/>
        </p:nvSpPr>
        <p:spPr bwMode="auto">
          <a:xfrm>
            <a:off x="5334000" y="2133600"/>
            <a:ext cx="1131888" cy="579438"/>
          </a:xfrm>
          <a:prstGeom prst="rect">
            <a:avLst/>
          </a:prstGeom>
          <a:noFill/>
          <a:ln w="12700">
            <a:noFill/>
            <a:miter lim="800000"/>
            <a:headEnd type="none" w="sm" len="sm"/>
            <a:tailEnd type="none" w="sm" len="sm"/>
          </a:ln>
        </p:spPr>
        <p:txBody>
          <a:bodyPr wrap="none">
            <a:spAutoFit/>
          </a:bodyPr>
          <a:lstStyle/>
          <a:p>
            <a:r>
              <a:rPr lang="en-US" sz="3200" b="1">
                <a:latin typeface="Arial" charset="0"/>
              </a:rPr>
              <a:t>After</a:t>
            </a:r>
          </a:p>
        </p:txBody>
      </p:sp>
      <p:sp>
        <p:nvSpPr>
          <p:cNvPr id="1032" name="Text Box 8"/>
          <p:cNvSpPr txBox="1">
            <a:spLocks noChangeArrowheads="1"/>
          </p:cNvSpPr>
          <p:nvPr/>
        </p:nvSpPr>
        <p:spPr bwMode="auto">
          <a:xfrm>
            <a:off x="6096000" y="3962400"/>
            <a:ext cx="742950" cy="457200"/>
          </a:xfrm>
          <a:prstGeom prst="rect">
            <a:avLst/>
          </a:prstGeom>
          <a:noFill/>
          <a:ln w="9525">
            <a:noFill/>
            <a:miter lim="800000"/>
            <a:headEnd/>
            <a:tailEnd/>
          </a:ln>
        </p:spPr>
        <p:txBody>
          <a:bodyPr wrap="none">
            <a:spAutoFit/>
          </a:bodyPr>
          <a:lstStyle/>
          <a:p>
            <a:pPr eaLnBrk="1" hangingPunct="1"/>
            <a:r>
              <a:rPr lang="en-US" sz="2400">
                <a:latin typeface="Times New Roman" pitchFamily="18" charset="0"/>
              </a:rPr>
              <a:t>70%</a:t>
            </a:r>
          </a:p>
        </p:txBody>
      </p:sp>
      <p:sp>
        <p:nvSpPr>
          <p:cNvPr id="1033" name="Text Box 9"/>
          <p:cNvSpPr txBox="1">
            <a:spLocks noChangeArrowheads="1"/>
          </p:cNvSpPr>
          <p:nvPr/>
        </p:nvSpPr>
        <p:spPr bwMode="auto">
          <a:xfrm>
            <a:off x="2879725" y="3927475"/>
            <a:ext cx="742950" cy="457200"/>
          </a:xfrm>
          <a:prstGeom prst="rect">
            <a:avLst/>
          </a:prstGeom>
          <a:noFill/>
          <a:ln w="9525">
            <a:noFill/>
            <a:miter lim="800000"/>
            <a:headEnd/>
            <a:tailEnd/>
          </a:ln>
        </p:spPr>
        <p:txBody>
          <a:bodyPr wrap="none">
            <a:spAutoFit/>
          </a:bodyPr>
          <a:lstStyle/>
          <a:p>
            <a:pPr eaLnBrk="1" hangingPunct="1"/>
            <a:r>
              <a:rPr lang="en-US" sz="2400">
                <a:latin typeface="Times New Roman" pitchFamily="18" charset="0"/>
              </a:rPr>
              <a:t>50%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2"/>
          <p:cNvPicPr>
            <a:picLocks noChangeAspect="1" noChangeArrowheads="1"/>
          </p:cNvPicPr>
          <p:nvPr/>
        </p:nvPicPr>
        <p:blipFill>
          <a:blip r:embed="rId3" cstate="print">
            <a:lum bright="-2000" contrast="2000"/>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39939" name="Text Box 3"/>
          <p:cNvSpPr txBox="1">
            <a:spLocks noChangeArrowheads="1"/>
          </p:cNvSpPr>
          <p:nvPr/>
        </p:nvSpPr>
        <p:spPr bwMode="auto">
          <a:xfrm>
            <a:off x="228600" y="6396038"/>
            <a:ext cx="3519488" cy="304800"/>
          </a:xfrm>
          <a:prstGeom prst="rect">
            <a:avLst/>
          </a:prstGeom>
          <a:noFill/>
          <a:ln w="9525">
            <a:noFill/>
            <a:miter lim="800000"/>
            <a:headEnd/>
            <a:tailEnd/>
          </a:ln>
          <a:effectLst/>
        </p:spPr>
        <p:txBody>
          <a:bodyPr wrap="none">
            <a:spAutoFit/>
          </a:bodyPr>
          <a:lstStyle/>
          <a:p>
            <a:pPr eaLnBrk="1" hangingPunct="1">
              <a:defRPr/>
            </a:pPr>
            <a:r>
              <a:rPr lang="en-US" sz="1400" i="1">
                <a:effectLst>
                  <a:outerShdw blurRad="38100" dist="38100" dir="2700000" algn="tl">
                    <a:srgbClr val="000000"/>
                  </a:outerShdw>
                </a:effectLst>
              </a:rPr>
              <a:t>Courtesy Dwayne Stenlund CPESC MNDOT</a:t>
            </a:r>
          </a:p>
        </p:txBody>
      </p:sp>
      <p:sp>
        <p:nvSpPr>
          <p:cNvPr id="39940" name="Text Box 4"/>
          <p:cNvSpPr txBox="1">
            <a:spLocks noChangeArrowheads="1"/>
          </p:cNvSpPr>
          <p:nvPr/>
        </p:nvSpPr>
        <p:spPr bwMode="auto">
          <a:xfrm>
            <a:off x="609600" y="304800"/>
            <a:ext cx="2927350" cy="641350"/>
          </a:xfrm>
          <a:prstGeom prst="rect">
            <a:avLst/>
          </a:prstGeom>
          <a:noFill/>
          <a:ln w="9525">
            <a:noFill/>
            <a:miter lim="800000"/>
            <a:headEnd/>
            <a:tailEnd/>
          </a:ln>
          <a:effectLst/>
        </p:spPr>
        <p:txBody>
          <a:bodyPr wrap="none">
            <a:spAutoFit/>
          </a:bodyPr>
          <a:lstStyle/>
          <a:p>
            <a:pPr eaLnBrk="1" hangingPunct="1">
              <a:defRPr/>
            </a:pPr>
            <a:r>
              <a:rPr lang="en-US" sz="3600" b="1">
                <a:solidFill>
                  <a:schemeClr val="bg2"/>
                </a:solidFill>
                <a:effectLst>
                  <a:outerShdw blurRad="38100" dist="38100" dir="2700000" algn="tl">
                    <a:srgbClr val="000000"/>
                  </a:outerShdw>
                </a:effectLst>
              </a:rPr>
              <a:t>Soil Ripping</a:t>
            </a:r>
          </a:p>
        </p:txBody>
      </p:sp>
      <p:sp>
        <p:nvSpPr>
          <p:cNvPr id="39941" name="Text Box 5"/>
          <p:cNvSpPr txBox="1">
            <a:spLocks noChangeArrowheads="1"/>
          </p:cNvSpPr>
          <p:nvPr/>
        </p:nvSpPr>
        <p:spPr bwMode="auto">
          <a:xfrm>
            <a:off x="4191000" y="3276600"/>
            <a:ext cx="4541838" cy="1066800"/>
          </a:xfrm>
          <a:prstGeom prst="rect">
            <a:avLst/>
          </a:prstGeom>
          <a:noFill/>
          <a:ln w="9525">
            <a:noFill/>
            <a:miter lim="800000"/>
            <a:headEnd/>
            <a:tailEnd/>
          </a:ln>
          <a:effectLst/>
        </p:spPr>
        <p:txBody>
          <a:bodyPr wrap="none">
            <a:spAutoFit/>
          </a:bodyPr>
          <a:lstStyle/>
          <a:p>
            <a:pPr eaLnBrk="1" hangingPunct="1">
              <a:defRPr/>
            </a:pPr>
            <a:r>
              <a:rPr lang="en-US" sz="3200" b="1">
                <a:solidFill>
                  <a:schemeClr val="tx2"/>
                </a:solidFill>
                <a:effectLst>
                  <a:outerShdw blurRad="38100" dist="38100" dir="2700000" algn="tl">
                    <a:srgbClr val="000000"/>
                  </a:outerShdw>
                </a:effectLst>
              </a:rPr>
              <a:t>Reduces Compaction</a:t>
            </a:r>
          </a:p>
          <a:p>
            <a:pPr eaLnBrk="1" hangingPunct="1">
              <a:defRPr/>
            </a:pPr>
            <a:r>
              <a:rPr lang="en-US" sz="3200" b="1">
                <a:solidFill>
                  <a:schemeClr val="tx2"/>
                </a:solidFill>
                <a:effectLst>
                  <a:outerShdw blurRad="38100" dist="38100" dir="2700000" algn="tl">
                    <a:srgbClr val="000000"/>
                  </a:outerShdw>
                </a:effectLst>
              </a:rPr>
              <a:t>Increases Infiltration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4-25-2006 4-20-59 PM_035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1" name="Text Box 5"/>
          <p:cNvSpPr txBox="1">
            <a:spLocks noChangeArrowheads="1"/>
          </p:cNvSpPr>
          <p:nvPr/>
        </p:nvSpPr>
        <p:spPr bwMode="auto">
          <a:xfrm>
            <a:off x="457200" y="152400"/>
            <a:ext cx="8373959" cy="646331"/>
          </a:xfrm>
          <a:prstGeom prst="rect">
            <a:avLst/>
          </a:prstGeom>
          <a:noFill/>
          <a:ln w="9525">
            <a:noFill/>
            <a:miter lim="800000"/>
            <a:headEnd/>
            <a:tailEnd/>
          </a:ln>
        </p:spPr>
        <p:txBody>
          <a:bodyPr wrap="none">
            <a:spAutoFit/>
          </a:bodyPr>
          <a:lstStyle/>
          <a:p>
            <a:r>
              <a:rPr lang="en-US" sz="3600" dirty="0">
                <a:effectLst>
                  <a:outerShdw blurRad="38100" dist="38100" dir="2700000" algn="tl">
                    <a:srgbClr val="000000">
                      <a:alpha val="43137"/>
                    </a:srgbClr>
                  </a:outerShdw>
                </a:effectLst>
              </a:rPr>
              <a:t>Thermal Degradation / Freeze Thaw Erosion</a:t>
            </a:r>
          </a:p>
        </p:txBody>
      </p:sp>
      <p:sp>
        <p:nvSpPr>
          <p:cNvPr id="22532" name="Text Box 6"/>
          <p:cNvSpPr txBox="1">
            <a:spLocks noChangeArrowheads="1"/>
          </p:cNvSpPr>
          <p:nvPr/>
        </p:nvSpPr>
        <p:spPr bwMode="auto">
          <a:xfrm>
            <a:off x="304800" y="3886200"/>
            <a:ext cx="8610600" cy="2654300"/>
          </a:xfrm>
          <a:prstGeom prst="rect">
            <a:avLst/>
          </a:prstGeom>
          <a:solidFill>
            <a:srgbClr val="333333">
              <a:alpha val="86000"/>
            </a:srgbClr>
          </a:solidFill>
          <a:ln w="9525">
            <a:noFill/>
            <a:miter lim="800000"/>
            <a:headEnd/>
            <a:tailEnd/>
          </a:ln>
        </p:spPr>
        <p:txBody>
          <a:bodyPr>
            <a:spAutoFit/>
          </a:bodyPr>
          <a:lstStyle/>
          <a:p>
            <a:pPr>
              <a:buFontTx/>
              <a:buChar char="•"/>
            </a:pPr>
            <a:r>
              <a:rPr lang="en-US" sz="2800" dirty="0"/>
              <a:t>Freezing &amp; Thawing detaches soil particles and causes down-slope movement</a:t>
            </a:r>
          </a:p>
          <a:p>
            <a:pPr>
              <a:buFontTx/>
              <a:buChar char="•"/>
            </a:pPr>
            <a:r>
              <a:rPr lang="en-US" sz="2800" dirty="0"/>
              <a:t>Frost loosened soil is more susceptible to erosion by rain and snowmelt</a:t>
            </a:r>
          </a:p>
          <a:p>
            <a:pPr>
              <a:buFontTx/>
              <a:buChar char="•"/>
            </a:pPr>
            <a:r>
              <a:rPr lang="en-US" sz="2800" dirty="0"/>
              <a:t>Eroded soil can become saturated with spring breakup resulting in mass movement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4-25-2006 4-23-03 PM_039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ainstorm[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123" name="Text Box 3"/>
          <p:cNvSpPr txBox="1">
            <a:spLocks noChangeArrowheads="1"/>
          </p:cNvSpPr>
          <p:nvPr/>
        </p:nvSpPr>
        <p:spPr bwMode="auto">
          <a:xfrm>
            <a:off x="2438400" y="5638800"/>
            <a:ext cx="4598988" cy="914400"/>
          </a:xfrm>
          <a:prstGeom prst="rect">
            <a:avLst/>
          </a:prstGeom>
          <a:noFill/>
          <a:ln w="9525">
            <a:noFill/>
            <a:miter lim="800000"/>
            <a:headEnd/>
            <a:tailEnd/>
          </a:ln>
          <a:effectLst/>
        </p:spPr>
        <p:txBody>
          <a:bodyPr wrap="none">
            <a:spAutoFit/>
          </a:bodyPr>
          <a:lstStyle/>
          <a:p>
            <a:pPr eaLnBrk="1" hangingPunct="1">
              <a:defRPr/>
            </a:pPr>
            <a:r>
              <a:rPr lang="en-US" sz="5400" b="1">
                <a:solidFill>
                  <a:schemeClr val="tx2"/>
                </a:solidFill>
                <a:effectLst>
                  <a:outerShdw blurRad="38100" dist="38100" dir="2700000" algn="tl">
                    <a:srgbClr val="000000"/>
                  </a:outerShdw>
                </a:effectLst>
              </a:rPr>
              <a:t>Precipitation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Factors that Influence Erosion</a:t>
            </a:r>
          </a:p>
        </p:txBody>
      </p:sp>
      <p:sp>
        <p:nvSpPr>
          <p:cNvPr id="3" name="Content Placeholder 2"/>
          <p:cNvSpPr>
            <a:spLocks noGrp="1"/>
          </p:cNvSpPr>
          <p:nvPr>
            <p:ph idx="1"/>
          </p:nvPr>
        </p:nvSpPr>
        <p:spPr/>
        <p:txBody>
          <a:bodyPr/>
          <a:lstStyle/>
          <a:p>
            <a:pPr marL="0" indent="0">
              <a:buNone/>
            </a:pPr>
            <a:r>
              <a:rPr lang="en-US" i="1" dirty="0"/>
              <a:t>Goal of this section</a:t>
            </a:r>
            <a:r>
              <a:rPr lang="en-US" dirty="0"/>
              <a:t>:</a:t>
            </a:r>
          </a:p>
          <a:p>
            <a:pPr marL="0" indent="0">
              <a:buNone/>
            </a:pPr>
            <a:r>
              <a:rPr lang="en-US" dirty="0"/>
              <a:t>Be able to name the erosion factors:</a:t>
            </a:r>
          </a:p>
          <a:p>
            <a:pPr marL="0" indent="0">
              <a:buNone/>
            </a:pPr>
            <a:r>
              <a:rPr lang="en-US" dirty="0"/>
              <a:t>	Soils</a:t>
            </a:r>
          </a:p>
          <a:p>
            <a:pPr marL="0" indent="0">
              <a:buNone/>
            </a:pPr>
            <a:r>
              <a:rPr lang="en-US" dirty="0"/>
              <a:t>	Climate</a:t>
            </a:r>
          </a:p>
          <a:p>
            <a:pPr marL="0" indent="0">
              <a:buNone/>
            </a:pPr>
            <a:r>
              <a:rPr lang="en-US" dirty="0"/>
              <a:t>	Vegetation</a:t>
            </a:r>
          </a:p>
          <a:p>
            <a:pPr marL="0" indent="0">
              <a:buNone/>
            </a:pPr>
            <a:r>
              <a:rPr lang="en-US" dirty="0"/>
              <a:t>	Slope length and gradient</a:t>
            </a:r>
          </a:p>
          <a:p>
            <a:pPr marL="0" indent="0">
              <a:buNone/>
            </a:pPr>
            <a:r>
              <a:rPr lang="en-US" dirty="0"/>
              <a:t>	Surface area and texture</a:t>
            </a:r>
          </a:p>
        </p:txBody>
      </p:sp>
    </p:spTree>
    <p:extLst>
      <p:ext uri="{BB962C8B-B14F-4D97-AF65-F5344CB8AC3E}">
        <p14:creationId xmlns:p14="http://schemas.microsoft.com/office/powerpoint/2010/main" val="438272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ak_ppt_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914400"/>
            <a:ext cx="7315200" cy="5605463"/>
          </a:xfrm>
          <a:prstGeom prst="rect">
            <a:avLst/>
          </a:prstGeom>
          <a:noFill/>
          <a:ln w="9525">
            <a:noFill/>
            <a:miter lim="800000"/>
            <a:headEnd/>
            <a:tailEnd/>
          </a:ln>
        </p:spPr>
      </p:pic>
      <p:sp>
        <p:nvSpPr>
          <p:cNvPr id="123909" name="Rectangle 5"/>
          <p:cNvSpPr>
            <a:spLocks noChangeArrowheads="1"/>
          </p:cNvSpPr>
          <p:nvPr/>
        </p:nvSpPr>
        <p:spPr bwMode="auto">
          <a:xfrm>
            <a:off x="1219200" y="0"/>
            <a:ext cx="6751638" cy="838200"/>
          </a:xfrm>
          <a:prstGeom prst="rect">
            <a:avLst/>
          </a:prstGeom>
          <a:noFill/>
          <a:ln w="9525">
            <a:noFill/>
            <a:miter lim="800000"/>
            <a:headEnd/>
            <a:tailEnd/>
          </a:ln>
          <a:effectLst/>
        </p:spPr>
        <p:txBody>
          <a:bodyPr lIns="92075" tIns="46038" rIns="92075" bIns="46038" anchor="ctr"/>
          <a:lstStyle/>
          <a:p>
            <a:pPr algn="ctr" eaLnBrk="1" hangingPunct="1">
              <a:defRPr/>
            </a:pPr>
            <a:r>
              <a:rPr lang="en-US" sz="4800" b="1">
                <a:solidFill>
                  <a:schemeClr val="tx2"/>
                </a:solidFill>
                <a:effectLst>
                  <a:outerShdw blurRad="38100" dist="38100" dir="2700000" algn="tl">
                    <a:srgbClr val="000000"/>
                  </a:outerShdw>
                </a:effectLst>
              </a:rPr>
              <a:t>Climate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nvGraphicFramePr>
        <p:xfrm>
          <a:off x="0" y="0"/>
          <a:ext cx="9144000" cy="6875463"/>
        </p:xfrm>
        <a:graphic>
          <a:graphicData uri="http://schemas.openxmlformats.org/presentationml/2006/ole">
            <mc:AlternateContent xmlns:mc="http://schemas.openxmlformats.org/markup-compatibility/2006">
              <mc:Choice xmlns:v="urn:schemas-microsoft-com:vml" Requires="v">
                <p:oleObj spid="_x0000_s2057" name="Document" r:id="rId4" imgW="9143640" imgH="6857640" progId="Word.Document.8">
                  <p:embed/>
                </p:oleObj>
              </mc:Choice>
              <mc:Fallback>
                <p:oleObj name="Document" r:id="rId4" imgW="9143640" imgH="6857640" progId="Word.Document.8">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3"/>
          <p:cNvSpPr txBox="1">
            <a:spLocks noChangeArrowheads="1"/>
          </p:cNvSpPr>
          <p:nvPr/>
        </p:nvSpPr>
        <p:spPr bwMode="auto">
          <a:xfrm>
            <a:off x="6248400" y="609600"/>
            <a:ext cx="2560638" cy="2041525"/>
          </a:xfrm>
          <a:prstGeom prst="rect">
            <a:avLst/>
          </a:prstGeom>
          <a:noFill/>
          <a:ln w="9525">
            <a:noFill/>
            <a:miter lim="800000"/>
            <a:headEnd/>
            <a:tailEnd/>
          </a:ln>
          <a:effectLst/>
        </p:spPr>
        <p:txBody>
          <a:bodyPr wrap="none">
            <a:spAutoFit/>
          </a:bodyPr>
          <a:lstStyle/>
          <a:p>
            <a:pPr eaLnBrk="1" hangingPunct="1">
              <a:defRPr/>
            </a:pPr>
            <a:r>
              <a:rPr lang="en-US" sz="3200" b="1">
                <a:solidFill>
                  <a:schemeClr val="bg2"/>
                </a:solidFill>
                <a:effectLst>
                  <a:outerShdw blurRad="38100" dist="38100" dir="2700000" algn="tl">
                    <a:srgbClr val="000000"/>
                  </a:outerShdw>
                </a:effectLst>
              </a:rPr>
              <a:t>Rainfall</a:t>
            </a:r>
          </a:p>
          <a:p>
            <a:pPr eaLnBrk="1" hangingPunct="1">
              <a:defRPr/>
            </a:pPr>
            <a:r>
              <a:rPr lang="en-US" sz="3200" b="1">
                <a:solidFill>
                  <a:schemeClr val="bg2"/>
                </a:solidFill>
                <a:effectLst>
                  <a:outerShdw blurRad="38100" dist="38100" dir="2700000" algn="tl">
                    <a:srgbClr val="000000"/>
                  </a:outerShdw>
                </a:effectLst>
              </a:rPr>
              <a:t>factors that</a:t>
            </a:r>
          </a:p>
          <a:p>
            <a:pPr eaLnBrk="1" hangingPunct="1">
              <a:defRPr/>
            </a:pPr>
            <a:r>
              <a:rPr lang="en-US" sz="3200" b="1">
                <a:solidFill>
                  <a:schemeClr val="bg2"/>
                </a:solidFill>
                <a:effectLst>
                  <a:outerShdw blurRad="38100" dist="38100" dir="2700000" algn="tl">
                    <a:srgbClr val="000000"/>
                  </a:outerShdw>
                </a:effectLst>
              </a:rPr>
              <a:t>influence</a:t>
            </a:r>
          </a:p>
          <a:p>
            <a:pPr eaLnBrk="1" hangingPunct="1">
              <a:defRPr/>
            </a:pPr>
            <a:r>
              <a:rPr lang="en-US" sz="3200" b="1">
                <a:solidFill>
                  <a:schemeClr val="bg2"/>
                </a:solidFill>
                <a:effectLst>
                  <a:outerShdw blurRad="38100" dist="38100" dir="2700000" algn="tl">
                    <a:srgbClr val="000000"/>
                  </a:outerShdw>
                </a:effectLst>
              </a:rPr>
              <a:t>erosion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228285" y="304800"/>
            <a:ext cx="4863063" cy="830997"/>
          </a:xfrm>
          <a:prstGeom prst="rect">
            <a:avLst/>
          </a:prstGeom>
          <a:noFill/>
          <a:ln w="9525">
            <a:noFill/>
            <a:miter lim="800000"/>
            <a:headEnd/>
            <a:tailEnd/>
          </a:ln>
        </p:spPr>
        <p:txBody>
          <a:bodyPr wrap="none">
            <a:spAutoFit/>
          </a:bodyPr>
          <a:lstStyle/>
          <a:p>
            <a:pPr eaLnBrk="1" hangingPunct="1"/>
            <a:r>
              <a:rPr lang="en-US" sz="4800" b="1" dirty="0">
                <a:solidFill>
                  <a:schemeClr val="tx2"/>
                </a:solidFill>
                <a:effectLst>
                  <a:outerShdw blurRad="38100" dist="38100" dir="2700000" algn="tl">
                    <a:srgbClr val="000000">
                      <a:alpha val="43137"/>
                    </a:srgbClr>
                  </a:outerShdw>
                </a:effectLst>
              </a:rPr>
              <a:t>www.wrcc.dri.edu</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6" r="2791" b="11775"/>
          <a:stretch/>
        </p:blipFill>
        <p:spPr bwMode="auto">
          <a:xfrm>
            <a:off x="697756" y="1010193"/>
            <a:ext cx="7824092" cy="584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tateak2[1]"/>
          <p:cNvPicPr>
            <a:picLocks noChangeAspect="1" noChangeArrowheads="1"/>
          </p:cNvPicPr>
          <p:nvPr/>
        </p:nvPicPr>
        <p:blipFill>
          <a:blip r:embed="rId3" cstate="print"/>
          <a:srcRect/>
          <a:stretch>
            <a:fillRect/>
          </a:stretch>
        </p:blipFill>
        <p:spPr bwMode="auto">
          <a:xfrm>
            <a:off x="0" y="0"/>
            <a:ext cx="6172200" cy="6858000"/>
          </a:xfrm>
          <a:prstGeom prst="rect">
            <a:avLst/>
          </a:prstGeom>
          <a:noFill/>
          <a:ln w="9525">
            <a:noFill/>
            <a:miter lim="800000"/>
            <a:headEnd/>
            <a:tailEnd/>
          </a:ln>
        </p:spPr>
      </p:pic>
      <p:sp>
        <p:nvSpPr>
          <p:cNvPr id="27651" name="Text Box 5"/>
          <p:cNvSpPr txBox="1">
            <a:spLocks noChangeArrowheads="1"/>
          </p:cNvSpPr>
          <p:nvPr/>
        </p:nvSpPr>
        <p:spPr bwMode="auto">
          <a:xfrm>
            <a:off x="6266980" y="533400"/>
            <a:ext cx="2769540" cy="1077218"/>
          </a:xfrm>
          <a:prstGeom prst="rect">
            <a:avLst/>
          </a:prstGeom>
          <a:noFill/>
          <a:ln w="9525">
            <a:noFill/>
            <a:miter lim="800000"/>
            <a:headEnd/>
            <a:tailEnd/>
          </a:ln>
        </p:spPr>
        <p:txBody>
          <a:bodyPr wrap="none">
            <a:spAutoFit/>
          </a:bodyPr>
          <a:lstStyle/>
          <a:p>
            <a:pPr algn="ctr"/>
            <a:r>
              <a:rPr lang="en-US" sz="3200" dirty="0">
                <a:effectLst>
                  <a:outerShdw blurRad="38100" dist="38100" dir="2700000" algn="tl">
                    <a:srgbClr val="000000">
                      <a:alpha val="43137"/>
                    </a:srgbClr>
                  </a:outerShdw>
                </a:effectLst>
              </a:rPr>
              <a:t>Rainfall Data</a:t>
            </a:r>
          </a:p>
          <a:p>
            <a:pPr algn="ctr"/>
            <a:r>
              <a:rPr lang="en-US" sz="3200" dirty="0">
                <a:effectLst>
                  <a:outerShdw blurRad="38100" dist="38100" dir="2700000" algn="tl">
                    <a:srgbClr val="000000">
                      <a:alpha val="43137"/>
                    </a:srgbClr>
                  </a:outerShdw>
                </a:effectLst>
              </a:rPr>
              <a:t>On the Internet</a:t>
            </a:r>
          </a:p>
        </p:txBody>
      </p:sp>
      <p:sp>
        <p:nvSpPr>
          <p:cNvPr id="27652" name="Text Box 6"/>
          <p:cNvSpPr txBox="1">
            <a:spLocks noChangeArrowheads="1"/>
          </p:cNvSpPr>
          <p:nvPr/>
        </p:nvSpPr>
        <p:spPr bwMode="auto">
          <a:xfrm>
            <a:off x="6165850" y="2645777"/>
            <a:ext cx="2971799" cy="369332"/>
          </a:xfrm>
          <a:prstGeom prst="rect">
            <a:avLst/>
          </a:prstGeom>
          <a:noFill/>
          <a:ln w="9525">
            <a:noFill/>
            <a:miter lim="800000"/>
            <a:headEnd/>
            <a:tailEnd/>
          </a:ln>
        </p:spPr>
        <p:txBody>
          <a:bodyPr wrap="square">
            <a:spAutoFit/>
          </a:bodyPr>
          <a:lstStyle/>
          <a:p>
            <a:r>
              <a:rPr lang="en-US" dirty="0">
                <a:effectLst>
                  <a:outerShdw blurRad="38100" dist="38100" dir="2700000" algn="tl">
                    <a:srgbClr val="000000">
                      <a:alpha val="43137"/>
                    </a:srgbClr>
                  </a:outerShdw>
                </a:effectLst>
              </a:rPr>
              <a:t>https://xmacis.rcc-acis.org/</a:t>
            </a:r>
          </a:p>
        </p:txBody>
      </p:sp>
      <p:sp>
        <p:nvSpPr>
          <p:cNvPr id="27653" name="Text Box 7"/>
          <p:cNvSpPr txBox="1">
            <a:spLocks noChangeArrowheads="1"/>
          </p:cNvSpPr>
          <p:nvPr/>
        </p:nvSpPr>
        <p:spPr bwMode="auto">
          <a:xfrm>
            <a:off x="6553200" y="4419600"/>
            <a:ext cx="2124171" cy="2123658"/>
          </a:xfrm>
          <a:prstGeom prst="rect">
            <a:avLst/>
          </a:prstGeom>
          <a:noFill/>
          <a:ln w="9525">
            <a:noFill/>
            <a:miter lim="800000"/>
            <a:headEnd/>
            <a:tailEnd/>
          </a:ln>
        </p:spPr>
        <p:txBody>
          <a:bodyPr wrap="none">
            <a:spAutoFit/>
          </a:bodyPr>
          <a:lstStyle/>
          <a:p>
            <a:pPr algn="ctr"/>
            <a:r>
              <a:rPr lang="en-US" sz="4400" dirty="0">
                <a:effectLst>
                  <a:outerShdw blurRad="38100" dist="38100" dir="2700000" algn="tl">
                    <a:srgbClr val="000000">
                      <a:alpha val="43137"/>
                    </a:srgbClr>
                  </a:outerShdw>
                </a:effectLst>
              </a:rPr>
              <a:t>SWPPP</a:t>
            </a:r>
          </a:p>
          <a:p>
            <a:pPr algn="ctr"/>
            <a:r>
              <a:rPr lang="en-US" sz="4400" dirty="0">
                <a:effectLst>
                  <a:outerShdw blurRad="38100" dist="38100" dir="2700000" algn="tl">
                    <a:srgbClr val="000000">
                      <a:alpha val="43137"/>
                    </a:srgbClr>
                  </a:outerShdw>
                </a:effectLst>
              </a:rPr>
              <a:t>Source</a:t>
            </a:r>
          </a:p>
          <a:p>
            <a:pPr algn="ctr"/>
            <a:r>
              <a:rPr lang="en-US" sz="4400" dirty="0">
                <a:effectLst>
                  <a:outerShdw blurRad="38100" dist="38100" dir="2700000" algn="tl">
                    <a:srgbClr val="000000">
                      <a:alpha val="43137"/>
                    </a:srgbClr>
                  </a:outerShdw>
                </a:effectLst>
              </a:rPr>
              <a:t>Material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liPrecM"/>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698" name="Picture 2" descr="http://aprfc.arh.noaa.gov/data/probmax/n/n2_24.gif"/>
          <p:cNvPicPr>
            <a:picLocks noChangeAspect="1" noChangeArrowheads="1"/>
          </p:cNvPicPr>
          <p:nvPr/>
        </p:nvPicPr>
        <p:blipFill>
          <a:blip r:embed="rId2" cstate="print"/>
          <a:srcRect/>
          <a:stretch>
            <a:fillRect/>
          </a:stretch>
        </p:blipFill>
        <p:spPr bwMode="auto">
          <a:xfrm>
            <a:off x="-1" y="0"/>
            <a:ext cx="9144001" cy="6858000"/>
          </a:xfrm>
          <a:prstGeom prst="rect">
            <a:avLst/>
          </a:prstGeom>
          <a:noFill/>
          <a:effectLst>
            <a:innerShdw blurRad="114300">
              <a:prstClr val="black"/>
            </a:innerShdw>
          </a:effectLst>
        </p:spPr>
      </p:pic>
      <p:sp>
        <p:nvSpPr>
          <p:cNvPr id="3" name="TextBox 2"/>
          <p:cNvSpPr txBox="1"/>
          <p:nvPr/>
        </p:nvSpPr>
        <p:spPr>
          <a:xfrm>
            <a:off x="228600" y="762000"/>
            <a:ext cx="5534400" cy="646331"/>
          </a:xfrm>
          <a:prstGeom prst="rect">
            <a:avLst/>
          </a:prstGeom>
          <a:noFill/>
        </p:spPr>
        <p:txBody>
          <a:bodyPr wrap="none" rtlCol="0">
            <a:spAutoFit/>
          </a:bodyPr>
          <a:lstStyle/>
          <a:p>
            <a:r>
              <a:rPr lang="en-US" sz="3600" dirty="0">
                <a:solidFill>
                  <a:schemeClr val="bg1"/>
                </a:solidFill>
              </a:rPr>
              <a:t>Interior and Northern Alaska</a:t>
            </a:r>
          </a:p>
        </p:txBody>
      </p:sp>
      <p:sp>
        <p:nvSpPr>
          <p:cNvPr id="5" name="Rectangle 4"/>
          <p:cNvSpPr/>
          <p:nvPr/>
        </p:nvSpPr>
        <p:spPr>
          <a:xfrm>
            <a:off x="228600" y="1219200"/>
            <a:ext cx="4953000" cy="369332"/>
          </a:xfrm>
          <a:prstGeom prst="rect">
            <a:avLst/>
          </a:prstGeom>
        </p:spPr>
        <p:txBody>
          <a:bodyPr wrap="square">
            <a:spAutoFit/>
          </a:bodyPr>
          <a:lstStyle/>
          <a:p>
            <a:r>
              <a:rPr lang="en-US" dirty="0">
                <a:solidFill>
                  <a:schemeClr val="bg1"/>
                </a:solidFill>
              </a:rPr>
              <a:t>http://aprfc.arh.noaa.gov/general/probmax.html</a:t>
            </a:r>
          </a:p>
        </p:txBody>
      </p:sp>
      <p:pic>
        <p:nvPicPr>
          <p:cNvPr id="6" name="Picture 8" descr="http://psc.apl.washington.edu/sea_ice_cdr/images/noaa-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152400"/>
            <a:ext cx="990601" cy="990601"/>
          </a:xfrm>
          <a:prstGeom prst="rect">
            <a:avLst/>
          </a:prstGeom>
          <a:noFill/>
          <a:effectLst>
            <a:innerShdw blurRad="114300">
              <a:prstClr val="black"/>
            </a:inn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nvSpPr>
        <p:spPr bwMode="auto">
          <a:xfrm>
            <a:off x="418650" y="381000"/>
            <a:ext cx="8403775" cy="830997"/>
          </a:xfrm>
          <a:prstGeom prst="rect">
            <a:avLst/>
          </a:prstGeom>
          <a:noFill/>
          <a:ln w="9525">
            <a:noFill/>
            <a:miter lim="800000"/>
            <a:headEnd/>
            <a:tailEnd/>
          </a:ln>
        </p:spPr>
        <p:txBody>
          <a:bodyPr wrap="none">
            <a:spAutoFit/>
          </a:bodyPr>
          <a:lstStyle/>
          <a:p>
            <a:r>
              <a:rPr lang="en-US" sz="4800" b="1" dirty="0">
                <a:effectLst>
                  <a:outerShdw blurRad="38100" dist="38100" dir="2700000" algn="tl">
                    <a:srgbClr val="000000">
                      <a:alpha val="43137"/>
                    </a:srgbClr>
                  </a:outerShdw>
                </a:effectLst>
              </a:rPr>
              <a:t>80% Probability of 1 Inch in July </a:t>
            </a:r>
          </a:p>
        </p:txBody>
      </p:sp>
      <p:pic>
        <p:nvPicPr>
          <p:cNvPr id="715778" name="Picture 2" descr="http://www.wrcc.dri.edu/cgi-bin/cliPCPNqty.pl?502968+29+22+1+5+10+11+12"/>
          <p:cNvPicPr>
            <a:picLocks noChangeAspect="1" noChangeArrowheads="1"/>
          </p:cNvPicPr>
          <p:nvPr/>
        </p:nvPicPr>
        <p:blipFill>
          <a:blip r:embed="rId2" cstate="print"/>
          <a:srcRect/>
          <a:stretch>
            <a:fillRect/>
          </a:stretch>
        </p:blipFill>
        <p:spPr bwMode="auto">
          <a:xfrm>
            <a:off x="228600" y="1676400"/>
            <a:ext cx="8743950" cy="49720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liPrec"/>
          <p:cNvPicPr>
            <a:picLocks noChangeAspect="1" noChangeArrowheads="1"/>
          </p:cNvPicPr>
          <p:nvPr/>
        </p:nvPicPr>
        <p:blipFill>
          <a:blip r:embed="rId3" cstate="print"/>
          <a:srcRect/>
          <a:stretch>
            <a:fillRect/>
          </a:stretch>
        </p:blipFill>
        <p:spPr bwMode="auto">
          <a:xfrm>
            <a:off x="0" y="1658938"/>
            <a:ext cx="9144000" cy="5199062"/>
          </a:xfrm>
          <a:prstGeom prst="rect">
            <a:avLst/>
          </a:prstGeom>
          <a:noFill/>
          <a:ln w="9525">
            <a:noFill/>
            <a:miter lim="800000"/>
            <a:headEnd/>
            <a:tailEnd/>
          </a:ln>
        </p:spPr>
      </p:pic>
      <p:sp>
        <p:nvSpPr>
          <p:cNvPr id="29699" name="Text Box 5"/>
          <p:cNvSpPr txBox="1">
            <a:spLocks noChangeArrowheads="1"/>
          </p:cNvSpPr>
          <p:nvPr/>
        </p:nvSpPr>
        <p:spPr bwMode="auto">
          <a:xfrm>
            <a:off x="0" y="304800"/>
            <a:ext cx="9144000" cy="1066800"/>
          </a:xfrm>
          <a:prstGeom prst="rect">
            <a:avLst/>
          </a:prstGeom>
          <a:noFill/>
          <a:ln w="9525">
            <a:noFill/>
            <a:miter lim="800000"/>
            <a:headEnd/>
            <a:tailEnd/>
          </a:ln>
        </p:spPr>
        <p:txBody>
          <a:bodyPr>
            <a:spAutoFit/>
          </a:bodyPr>
          <a:lstStyle/>
          <a:p>
            <a:pPr algn="ctr"/>
            <a:r>
              <a:rPr lang="en-US" sz="3200" b="1"/>
              <a:t>BMP Designs &amp; Standards are affected by Flow and Velocity </a:t>
            </a:r>
          </a:p>
        </p:txBody>
      </p:sp>
      <p:sp>
        <p:nvSpPr>
          <p:cNvPr id="126983" name="Freeform 7"/>
          <p:cNvSpPr>
            <a:spLocks/>
          </p:cNvSpPr>
          <p:nvPr/>
        </p:nvSpPr>
        <p:spPr bwMode="auto">
          <a:xfrm>
            <a:off x="1295400" y="4521200"/>
            <a:ext cx="6553200" cy="838200"/>
          </a:xfrm>
          <a:custGeom>
            <a:avLst/>
            <a:gdLst>
              <a:gd name="T0" fmla="*/ 0 w 4128"/>
              <a:gd name="T1" fmla="*/ 736600 h 528"/>
              <a:gd name="T2" fmla="*/ 381000 w 4128"/>
              <a:gd name="T3" fmla="*/ 660400 h 528"/>
              <a:gd name="T4" fmla="*/ 1143000 w 4128"/>
              <a:gd name="T5" fmla="*/ 812800 h 528"/>
              <a:gd name="T6" fmla="*/ 1676400 w 4128"/>
              <a:gd name="T7" fmla="*/ 736600 h 528"/>
              <a:gd name="T8" fmla="*/ 2209800 w 4128"/>
              <a:gd name="T9" fmla="*/ 584200 h 528"/>
              <a:gd name="T10" fmla="*/ 3047999 w 4128"/>
              <a:gd name="T11" fmla="*/ 279400 h 528"/>
              <a:gd name="T12" fmla="*/ 4038600 w 4128"/>
              <a:gd name="T13" fmla="*/ 50800 h 528"/>
              <a:gd name="T14" fmla="*/ 4724399 w 4128"/>
              <a:gd name="T15" fmla="*/ 584200 h 528"/>
              <a:gd name="T16" fmla="*/ 5562599 w 4128"/>
              <a:gd name="T17" fmla="*/ 812800 h 528"/>
              <a:gd name="T18" fmla="*/ 6019799 w 4128"/>
              <a:gd name="T19" fmla="*/ 736600 h 528"/>
              <a:gd name="T20" fmla="*/ 6172199 w 4128"/>
              <a:gd name="T21" fmla="*/ 736600 h 528"/>
              <a:gd name="T22" fmla="*/ 6553200 w 4128"/>
              <a:gd name="T23" fmla="*/ 508000 h 5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28"/>
              <a:gd name="T37" fmla="*/ 0 h 528"/>
              <a:gd name="T38" fmla="*/ 4128 w 4128"/>
              <a:gd name="T39" fmla="*/ 528 h 5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28" h="528">
                <a:moveTo>
                  <a:pt x="0" y="464"/>
                </a:moveTo>
                <a:cubicBezTo>
                  <a:pt x="60" y="436"/>
                  <a:pt x="120" y="408"/>
                  <a:pt x="240" y="416"/>
                </a:cubicBezTo>
                <a:cubicBezTo>
                  <a:pt x="360" y="424"/>
                  <a:pt x="584" y="504"/>
                  <a:pt x="720" y="512"/>
                </a:cubicBezTo>
                <a:cubicBezTo>
                  <a:pt x="856" y="520"/>
                  <a:pt x="944" y="488"/>
                  <a:pt x="1056" y="464"/>
                </a:cubicBezTo>
                <a:cubicBezTo>
                  <a:pt x="1168" y="440"/>
                  <a:pt x="1248" y="416"/>
                  <a:pt x="1392" y="368"/>
                </a:cubicBezTo>
                <a:cubicBezTo>
                  <a:pt x="1536" y="320"/>
                  <a:pt x="1728" y="232"/>
                  <a:pt x="1920" y="176"/>
                </a:cubicBezTo>
                <a:cubicBezTo>
                  <a:pt x="2112" y="120"/>
                  <a:pt x="2368" y="0"/>
                  <a:pt x="2544" y="32"/>
                </a:cubicBezTo>
                <a:cubicBezTo>
                  <a:pt x="2720" y="64"/>
                  <a:pt x="2816" y="288"/>
                  <a:pt x="2976" y="368"/>
                </a:cubicBezTo>
                <a:cubicBezTo>
                  <a:pt x="3136" y="448"/>
                  <a:pt x="3368" y="496"/>
                  <a:pt x="3504" y="512"/>
                </a:cubicBezTo>
                <a:cubicBezTo>
                  <a:pt x="3640" y="528"/>
                  <a:pt x="3728" y="472"/>
                  <a:pt x="3792" y="464"/>
                </a:cubicBezTo>
                <a:cubicBezTo>
                  <a:pt x="3856" y="456"/>
                  <a:pt x="3832" y="488"/>
                  <a:pt x="3888" y="464"/>
                </a:cubicBezTo>
                <a:cubicBezTo>
                  <a:pt x="3944" y="440"/>
                  <a:pt x="4088" y="344"/>
                  <a:pt x="4128" y="320"/>
                </a:cubicBezTo>
              </a:path>
            </a:pathLst>
          </a:custGeom>
          <a:noFill/>
          <a:ln w="63500">
            <a:solidFill>
              <a:srgbClr val="FF0000"/>
            </a:solidFill>
            <a:round/>
            <a:headEnd/>
            <a:tailEnd/>
          </a:ln>
        </p:spPr>
        <p:txBody>
          <a:bodyPr/>
          <a:lstStyle/>
          <a:p>
            <a:endParaRPr lang="en-US"/>
          </a:p>
        </p:txBody>
      </p:sp>
      <p:cxnSp>
        <p:nvCxnSpPr>
          <p:cNvPr id="6" name="Straight Connector 5"/>
          <p:cNvCxnSpPr/>
          <p:nvPr/>
        </p:nvCxnSpPr>
        <p:spPr>
          <a:xfrm>
            <a:off x="1219200" y="4572000"/>
            <a:ext cx="6705600"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4114800"/>
            <a:ext cx="1119217" cy="400110"/>
          </a:xfrm>
          <a:prstGeom prst="rect">
            <a:avLst/>
          </a:prstGeom>
          <a:noFill/>
        </p:spPr>
        <p:txBody>
          <a:bodyPr wrap="none" rtlCol="0">
            <a:spAutoFit/>
          </a:bodyPr>
          <a:lstStyle/>
          <a:p>
            <a:r>
              <a:rPr lang="en-US" sz="2000" dirty="0">
                <a:solidFill>
                  <a:schemeClr val="bg1"/>
                </a:solidFill>
              </a:rPr>
              <a:t>2yr 24 hr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liFrezF"/>
          <p:cNvPicPr>
            <a:picLocks noChangeAspect="1" noChangeArrowheads="1"/>
          </p:cNvPicPr>
          <p:nvPr/>
        </p:nvPicPr>
        <p:blipFill>
          <a:blip r:embed="rId2" cstate="print"/>
          <a:srcRect/>
          <a:stretch>
            <a:fillRect/>
          </a:stretch>
        </p:blipFill>
        <p:spPr bwMode="auto">
          <a:xfrm>
            <a:off x="0" y="1658938"/>
            <a:ext cx="9144000" cy="5199062"/>
          </a:xfrm>
          <a:prstGeom prst="rect">
            <a:avLst/>
          </a:prstGeom>
          <a:noFill/>
          <a:ln w="9525">
            <a:noFill/>
            <a:miter lim="800000"/>
            <a:headEnd/>
            <a:tailEnd/>
          </a:ln>
        </p:spPr>
      </p:pic>
      <p:sp>
        <p:nvSpPr>
          <p:cNvPr id="31747" name="Text Box 6"/>
          <p:cNvSpPr txBox="1">
            <a:spLocks noChangeArrowheads="1"/>
          </p:cNvSpPr>
          <p:nvPr/>
        </p:nvSpPr>
        <p:spPr bwMode="auto">
          <a:xfrm>
            <a:off x="533400" y="533400"/>
            <a:ext cx="8186738" cy="701675"/>
          </a:xfrm>
          <a:prstGeom prst="rect">
            <a:avLst/>
          </a:prstGeom>
          <a:noFill/>
          <a:ln w="9525">
            <a:noFill/>
            <a:miter lim="800000"/>
            <a:headEnd/>
            <a:tailEnd/>
          </a:ln>
        </p:spPr>
        <p:txBody>
          <a:bodyPr wrap="none">
            <a:spAutoFit/>
          </a:bodyPr>
          <a:lstStyle/>
          <a:p>
            <a:r>
              <a:rPr lang="en-US" sz="4000"/>
              <a:t>Fairbanks Freeze / Thaw Probability</a:t>
            </a:r>
          </a:p>
        </p:txBody>
      </p:sp>
      <p:pic>
        <p:nvPicPr>
          <p:cNvPr id="165896" name="Picture 8" descr="cliFrezS"/>
          <p:cNvPicPr>
            <a:picLocks noChangeAspect="1" noChangeArrowheads="1"/>
          </p:cNvPicPr>
          <p:nvPr/>
        </p:nvPicPr>
        <p:blipFill>
          <a:blip r:embed="rId3" cstate="print"/>
          <a:srcRect/>
          <a:stretch>
            <a:fillRect/>
          </a:stretch>
        </p:blipFill>
        <p:spPr bwMode="auto">
          <a:xfrm>
            <a:off x="0" y="1658938"/>
            <a:ext cx="9144000" cy="519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 MO"/>
          <p:cNvPicPr>
            <a:picLocks noChangeAspect="1" noChangeArrowheads="1"/>
          </p:cNvPicPr>
          <p:nvPr/>
        </p:nvPicPr>
        <p:blipFill>
          <a:blip r:embed="rId3" cstate="print"/>
          <a:srcRect/>
          <a:stretch>
            <a:fillRect/>
          </a:stretch>
        </p:blipFill>
        <p:spPr bwMode="auto">
          <a:xfrm>
            <a:off x="0" y="1295400"/>
            <a:ext cx="9144000" cy="5199063"/>
          </a:xfrm>
          <a:prstGeom prst="rect">
            <a:avLst/>
          </a:prstGeom>
          <a:noFill/>
          <a:ln w="9525">
            <a:noFill/>
            <a:miter lim="800000"/>
            <a:headEnd/>
            <a:tailEnd/>
          </a:ln>
        </p:spPr>
      </p:pic>
      <p:sp>
        <p:nvSpPr>
          <p:cNvPr id="32771" name="Text Box 3"/>
          <p:cNvSpPr txBox="1">
            <a:spLocks noChangeArrowheads="1"/>
          </p:cNvSpPr>
          <p:nvPr/>
        </p:nvSpPr>
        <p:spPr bwMode="auto">
          <a:xfrm>
            <a:off x="1066800" y="304800"/>
            <a:ext cx="6986588" cy="701675"/>
          </a:xfrm>
          <a:prstGeom prst="rect">
            <a:avLst/>
          </a:prstGeom>
          <a:noFill/>
          <a:ln w="9525">
            <a:noFill/>
            <a:miter lim="800000"/>
            <a:headEnd/>
            <a:tailEnd/>
          </a:ln>
        </p:spPr>
        <p:txBody>
          <a:bodyPr wrap="none">
            <a:spAutoFit/>
          </a:bodyPr>
          <a:lstStyle/>
          <a:p>
            <a:r>
              <a:rPr lang="en-US" sz="4000">
                <a:latin typeface="Arial" charset="0"/>
              </a:rPr>
              <a:t>Rainfall Prediction for SWPPP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cs 2 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0600"/>
            <a:ext cx="9177114" cy="5867401"/>
          </a:xfrm>
          <a:prstGeom prst="rect">
            <a:avLst/>
          </a:prstGeom>
          <a:noFill/>
          <a:ln w="9525">
            <a:noFill/>
            <a:miter lim="800000"/>
            <a:headEnd/>
            <a:tailEnd/>
          </a:ln>
          <a:effectLst>
            <a:innerShdw blurRad="114300">
              <a:prstClr val="black"/>
            </a:innerShdw>
          </a:effectLst>
        </p:spPr>
      </p:pic>
      <p:sp>
        <p:nvSpPr>
          <p:cNvPr id="7171" name="Text Box 3"/>
          <p:cNvSpPr txBox="1">
            <a:spLocks noChangeArrowheads="1"/>
          </p:cNvSpPr>
          <p:nvPr/>
        </p:nvSpPr>
        <p:spPr bwMode="auto">
          <a:xfrm>
            <a:off x="1143000" y="152400"/>
            <a:ext cx="7239000" cy="769441"/>
          </a:xfrm>
          <a:prstGeom prst="rect">
            <a:avLst/>
          </a:prstGeom>
          <a:noFill/>
          <a:ln w="9525">
            <a:noFill/>
            <a:miter lim="800000"/>
            <a:headEnd/>
            <a:tailEnd/>
          </a:ln>
          <a:effectLst/>
        </p:spPr>
        <p:txBody>
          <a:bodyPr wrap="square">
            <a:spAutoFit/>
          </a:bodyPr>
          <a:lstStyle/>
          <a:p>
            <a:pPr eaLnBrk="1" hangingPunct="1">
              <a:defRPr/>
            </a:pPr>
            <a:r>
              <a:rPr lang="en-US" sz="4400" b="1" dirty="0">
                <a:solidFill>
                  <a:schemeClr val="tx2"/>
                </a:solidFill>
                <a:effectLst>
                  <a:outerShdw blurRad="38100" dist="38100" dir="2700000" algn="tl">
                    <a:srgbClr val="000000"/>
                  </a:outerShdw>
                </a:effectLst>
              </a:rPr>
              <a:t>Most Sites Have Various Soils</a:t>
            </a:r>
          </a:p>
        </p:txBody>
      </p:sp>
      <p:sp>
        <p:nvSpPr>
          <p:cNvPr id="6148" name="Text Box 4"/>
          <p:cNvSpPr txBox="1">
            <a:spLocks noChangeArrowheads="1"/>
          </p:cNvSpPr>
          <p:nvPr/>
        </p:nvSpPr>
        <p:spPr bwMode="auto">
          <a:xfrm>
            <a:off x="190129" y="5704582"/>
            <a:ext cx="5448671" cy="1077218"/>
          </a:xfrm>
          <a:prstGeom prst="rect">
            <a:avLst/>
          </a:prstGeom>
          <a:noFill/>
          <a:ln w="9525">
            <a:noFill/>
            <a:miter lim="800000"/>
            <a:headEnd/>
            <a:tailEnd/>
          </a:ln>
        </p:spPr>
        <p:txBody>
          <a:bodyPr wrap="none">
            <a:spAutoFit/>
          </a:bodyPr>
          <a:lstStyle/>
          <a:p>
            <a:pPr eaLnBrk="1" hangingPunct="1"/>
            <a:r>
              <a:rPr lang="en-US" sz="3200" b="1" dirty="0">
                <a:solidFill>
                  <a:schemeClr val="bg1"/>
                </a:solidFill>
              </a:rPr>
              <a:t>How Deep will you be Digging?</a:t>
            </a:r>
          </a:p>
          <a:p>
            <a:pPr eaLnBrk="1" hangingPunct="1"/>
            <a:r>
              <a:rPr lang="en-US" sz="3200" b="1" dirty="0">
                <a:solidFill>
                  <a:schemeClr val="bg1"/>
                </a:solidFill>
              </a:rPr>
              <a:t>How will the Soil Change?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674" name="Picture 2" descr="http://aprfc.arh.noaa.gov/data/probmax/sc/sc2_24.gif"/>
          <p:cNvPicPr>
            <a:picLocks noChangeAspect="1" noChangeArrowheads="1"/>
          </p:cNvPicPr>
          <p:nvPr/>
        </p:nvPicPr>
        <p:blipFill>
          <a:blip r:embed="rId2" cstate="print"/>
          <a:srcRect/>
          <a:stretch>
            <a:fillRect/>
          </a:stretch>
        </p:blipFill>
        <p:spPr bwMode="auto">
          <a:xfrm>
            <a:off x="0" y="0"/>
            <a:ext cx="9123680" cy="4572000"/>
          </a:xfrm>
          <a:prstGeom prst="rect">
            <a:avLst/>
          </a:prstGeom>
          <a:noFill/>
          <a:effectLst>
            <a:innerShdw blurRad="114300">
              <a:prstClr val="black"/>
            </a:innerShdw>
          </a:effectLst>
        </p:spPr>
      </p:pic>
      <p:pic>
        <p:nvPicPr>
          <p:cNvPr id="3" name="Picture 8" descr="http://psc.apl.washington.edu/sea_ice_cdr/images/noaa-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4876800"/>
            <a:ext cx="1676401" cy="1676401"/>
          </a:xfrm>
          <a:prstGeom prst="rect">
            <a:avLst/>
          </a:prstGeom>
          <a:noFill/>
          <a:effectLst>
            <a:innerShdw blurRad="114300">
              <a:prstClr val="black"/>
            </a:innerShdw>
          </a:effectLst>
        </p:spPr>
      </p:pic>
      <p:sp>
        <p:nvSpPr>
          <p:cNvPr id="4" name="TextBox 3"/>
          <p:cNvSpPr txBox="1"/>
          <p:nvPr/>
        </p:nvSpPr>
        <p:spPr>
          <a:xfrm>
            <a:off x="228600" y="4648200"/>
            <a:ext cx="4896725" cy="1446550"/>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South Central Alaska</a:t>
            </a:r>
          </a:p>
          <a:p>
            <a:r>
              <a:rPr lang="en-US" sz="4400" dirty="0">
                <a:effectLst>
                  <a:outerShdw blurRad="38100" dist="38100" dir="2700000" algn="tl">
                    <a:srgbClr val="000000">
                      <a:alpha val="43137"/>
                    </a:srgbClr>
                  </a:outerShdw>
                </a:effectLst>
              </a:rPr>
              <a:t>2yr 24hr</a:t>
            </a:r>
          </a:p>
        </p:txBody>
      </p:sp>
      <p:sp>
        <p:nvSpPr>
          <p:cNvPr id="5" name="TextBox 4"/>
          <p:cNvSpPr txBox="1"/>
          <p:nvPr/>
        </p:nvSpPr>
        <p:spPr>
          <a:xfrm>
            <a:off x="5029200" y="6167735"/>
            <a:ext cx="1941622"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Source: NOAA</a:t>
            </a:r>
          </a:p>
        </p:txBody>
      </p:sp>
      <p:sp>
        <p:nvSpPr>
          <p:cNvPr id="6" name="TextBox 5"/>
          <p:cNvSpPr txBox="1"/>
          <p:nvPr/>
        </p:nvSpPr>
        <p:spPr>
          <a:xfrm>
            <a:off x="2341478" y="6019800"/>
            <a:ext cx="2306722"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1.5 to 6 inches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ANC Average Extreme"/>
          <p:cNvPicPr>
            <a:picLocks noChangeAspect="1" noChangeArrowheads="1"/>
          </p:cNvPicPr>
          <p:nvPr/>
        </p:nvPicPr>
        <p:blipFill>
          <a:blip r:embed="rId2" cstate="print"/>
          <a:srcRect/>
          <a:stretch>
            <a:fillRect/>
          </a:stretch>
        </p:blipFill>
        <p:spPr bwMode="auto">
          <a:xfrm>
            <a:off x="0" y="990600"/>
            <a:ext cx="9144000" cy="5199063"/>
          </a:xfrm>
          <a:prstGeom prst="rect">
            <a:avLst/>
          </a:prstGeom>
          <a:noFill/>
          <a:ln w="9525">
            <a:noFill/>
            <a:miter lim="800000"/>
            <a:headEnd/>
            <a:tailEnd/>
          </a:ln>
        </p:spPr>
      </p:pic>
      <p:sp>
        <p:nvSpPr>
          <p:cNvPr id="306179" name="Freeform 3"/>
          <p:cNvSpPr>
            <a:spLocks/>
          </p:cNvSpPr>
          <p:nvPr/>
        </p:nvSpPr>
        <p:spPr bwMode="auto">
          <a:xfrm>
            <a:off x="1295400" y="3657600"/>
            <a:ext cx="6553200" cy="952500"/>
          </a:xfrm>
          <a:custGeom>
            <a:avLst/>
            <a:gdLst>
              <a:gd name="T0" fmla="*/ 0 w 4128"/>
              <a:gd name="T1" fmla="*/ 2147483647 h 600"/>
              <a:gd name="T2" fmla="*/ 2147483647 w 4128"/>
              <a:gd name="T3" fmla="*/ 2147483647 h 600"/>
              <a:gd name="T4" fmla="*/ 2147483647 w 4128"/>
              <a:gd name="T5" fmla="*/ 2147483647 h 600"/>
              <a:gd name="T6" fmla="*/ 2147483647 w 4128"/>
              <a:gd name="T7" fmla="*/ 2147483647 h 600"/>
              <a:gd name="T8" fmla="*/ 2147483647 w 4128"/>
              <a:gd name="T9" fmla="*/ 2147483647 h 600"/>
              <a:gd name="T10" fmla="*/ 2147483647 w 4128"/>
              <a:gd name="T11" fmla="*/ 2147483647 h 600"/>
              <a:gd name="T12" fmla="*/ 2147483647 w 4128"/>
              <a:gd name="T13" fmla="*/ 2147483647 h 600"/>
              <a:gd name="T14" fmla="*/ 2147483647 w 4128"/>
              <a:gd name="T15" fmla="*/ 2147483647 h 600"/>
              <a:gd name="T16" fmla="*/ 0 60000 65536"/>
              <a:gd name="T17" fmla="*/ 0 60000 65536"/>
              <a:gd name="T18" fmla="*/ 0 60000 65536"/>
              <a:gd name="T19" fmla="*/ 0 60000 65536"/>
              <a:gd name="T20" fmla="*/ 0 60000 65536"/>
              <a:gd name="T21" fmla="*/ 0 60000 65536"/>
              <a:gd name="T22" fmla="*/ 0 60000 65536"/>
              <a:gd name="T23" fmla="*/ 0 60000 65536"/>
              <a:gd name="T24" fmla="*/ 0 w 4128"/>
              <a:gd name="T25" fmla="*/ 0 h 600"/>
              <a:gd name="T26" fmla="*/ 4128 w 4128"/>
              <a:gd name="T27" fmla="*/ 600 h 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28" h="600">
                <a:moveTo>
                  <a:pt x="0" y="496"/>
                </a:moveTo>
                <a:cubicBezTo>
                  <a:pt x="36" y="548"/>
                  <a:pt x="72" y="600"/>
                  <a:pt x="144" y="592"/>
                </a:cubicBezTo>
                <a:cubicBezTo>
                  <a:pt x="216" y="584"/>
                  <a:pt x="240" y="448"/>
                  <a:pt x="432" y="448"/>
                </a:cubicBezTo>
                <a:cubicBezTo>
                  <a:pt x="624" y="448"/>
                  <a:pt x="1056" y="600"/>
                  <a:pt x="1296" y="592"/>
                </a:cubicBezTo>
                <a:cubicBezTo>
                  <a:pt x="1536" y="584"/>
                  <a:pt x="1640" y="496"/>
                  <a:pt x="1872" y="400"/>
                </a:cubicBezTo>
                <a:cubicBezTo>
                  <a:pt x="2104" y="304"/>
                  <a:pt x="2400" y="0"/>
                  <a:pt x="2688" y="16"/>
                </a:cubicBezTo>
                <a:cubicBezTo>
                  <a:pt x="2976" y="32"/>
                  <a:pt x="3360" y="440"/>
                  <a:pt x="3600" y="496"/>
                </a:cubicBezTo>
                <a:cubicBezTo>
                  <a:pt x="3840" y="552"/>
                  <a:pt x="3984" y="452"/>
                  <a:pt x="4128" y="352"/>
                </a:cubicBezTo>
              </a:path>
            </a:pathLst>
          </a:custGeom>
          <a:noFill/>
          <a:ln w="38100">
            <a:solidFill>
              <a:srgbClr val="FF0000"/>
            </a:solidFill>
            <a:round/>
            <a:headEnd/>
            <a:tailEnd/>
          </a:ln>
        </p:spPr>
        <p:txBody>
          <a:bodyPr/>
          <a:lstStyle/>
          <a:p>
            <a:endParaRPr lang="en-US"/>
          </a:p>
        </p:txBody>
      </p:sp>
      <p:sp>
        <p:nvSpPr>
          <p:cNvPr id="69636" name="Text Box 4"/>
          <p:cNvSpPr txBox="1">
            <a:spLocks noChangeArrowheads="1"/>
          </p:cNvSpPr>
          <p:nvPr/>
        </p:nvSpPr>
        <p:spPr bwMode="auto">
          <a:xfrm>
            <a:off x="1130300" y="152400"/>
            <a:ext cx="6946900" cy="701675"/>
          </a:xfrm>
          <a:prstGeom prst="rect">
            <a:avLst/>
          </a:prstGeom>
          <a:noFill/>
          <a:ln w="9525">
            <a:noFill/>
            <a:miter lim="800000"/>
            <a:headEnd/>
            <a:tailEnd/>
          </a:ln>
        </p:spPr>
        <p:txBody>
          <a:bodyPr wrap="square">
            <a:spAutoFit/>
          </a:bodyPr>
          <a:lstStyle/>
          <a:p>
            <a:pPr algn="l"/>
            <a:r>
              <a:rPr lang="en-US" sz="4000" dirty="0">
                <a:cs typeface="Arial" pitchFamily="34" charset="0"/>
              </a:rPr>
              <a:t>What are the Design Standards?</a:t>
            </a:r>
          </a:p>
        </p:txBody>
      </p:sp>
      <p:sp>
        <p:nvSpPr>
          <p:cNvPr id="69637" name="Text Box 5"/>
          <p:cNvSpPr txBox="1">
            <a:spLocks noChangeArrowheads="1"/>
          </p:cNvSpPr>
          <p:nvPr/>
        </p:nvSpPr>
        <p:spPr bwMode="auto">
          <a:xfrm>
            <a:off x="838200" y="6172200"/>
            <a:ext cx="7896225" cy="701675"/>
          </a:xfrm>
          <a:prstGeom prst="rect">
            <a:avLst/>
          </a:prstGeom>
          <a:noFill/>
          <a:ln w="9525">
            <a:noFill/>
            <a:miter lim="800000"/>
            <a:headEnd/>
            <a:tailEnd/>
          </a:ln>
        </p:spPr>
        <p:txBody>
          <a:bodyPr wrap="none">
            <a:spAutoFit/>
          </a:bodyPr>
          <a:lstStyle/>
          <a:p>
            <a:pPr algn="l"/>
            <a:r>
              <a:rPr lang="en-US" sz="4000">
                <a:cs typeface="Arial" pitchFamily="34" charset="0"/>
              </a:rPr>
              <a:t>What are the Performance Goals?</a:t>
            </a:r>
          </a:p>
        </p:txBody>
      </p:sp>
      <p:cxnSp>
        <p:nvCxnSpPr>
          <p:cNvPr id="9" name="Straight Connector 8"/>
          <p:cNvCxnSpPr/>
          <p:nvPr/>
        </p:nvCxnSpPr>
        <p:spPr>
          <a:xfrm>
            <a:off x="1219200" y="3429000"/>
            <a:ext cx="6934200"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24783" y="3181290"/>
            <a:ext cx="1119217" cy="400110"/>
          </a:xfrm>
          <a:prstGeom prst="rect">
            <a:avLst/>
          </a:prstGeom>
          <a:noFill/>
        </p:spPr>
        <p:txBody>
          <a:bodyPr wrap="none" rtlCol="0">
            <a:spAutoFit/>
          </a:bodyPr>
          <a:lstStyle/>
          <a:p>
            <a:r>
              <a:rPr lang="en-US" sz="2000" dirty="0">
                <a:solidFill>
                  <a:schemeClr val="bg1"/>
                </a:solidFill>
              </a:rPr>
              <a:t>2 yr 24hr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NC Precip Prod"/>
          <p:cNvPicPr>
            <a:picLocks noChangeAspect="1" noChangeArrowheads="1"/>
          </p:cNvPicPr>
          <p:nvPr/>
        </p:nvPicPr>
        <p:blipFill>
          <a:blip r:embed="rId2" cstate="print"/>
          <a:srcRect/>
          <a:stretch>
            <a:fillRect/>
          </a:stretch>
        </p:blipFill>
        <p:spPr bwMode="auto">
          <a:xfrm>
            <a:off x="76200" y="1655763"/>
            <a:ext cx="8991600" cy="5113337"/>
          </a:xfrm>
          <a:prstGeom prst="rect">
            <a:avLst/>
          </a:prstGeom>
          <a:noFill/>
          <a:ln w="9525">
            <a:noFill/>
            <a:miter lim="800000"/>
            <a:headEnd/>
            <a:tailEnd/>
          </a:ln>
        </p:spPr>
      </p:pic>
      <p:sp>
        <p:nvSpPr>
          <p:cNvPr id="33795" name="Text Box 3"/>
          <p:cNvSpPr txBox="1">
            <a:spLocks noChangeArrowheads="1"/>
          </p:cNvSpPr>
          <p:nvPr/>
        </p:nvSpPr>
        <p:spPr bwMode="auto">
          <a:xfrm>
            <a:off x="1371600" y="152400"/>
            <a:ext cx="6461125" cy="823913"/>
          </a:xfrm>
          <a:prstGeom prst="rect">
            <a:avLst/>
          </a:prstGeom>
          <a:noFill/>
          <a:ln w="9525">
            <a:noFill/>
            <a:miter lim="800000"/>
            <a:headEnd/>
            <a:tailEnd/>
          </a:ln>
        </p:spPr>
        <p:txBody>
          <a:bodyPr wrap="none">
            <a:spAutoFit/>
          </a:bodyPr>
          <a:lstStyle/>
          <a:p>
            <a:r>
              <a:rPr lang="en-US" sz="4800" dirty="0">
                <a:latin typeface="Arial" charset="0"/>
              </a:rPr>
              <a:t>Preparation &amp; Planning</a:t>
            </a:r>
          </a:p>
        </p:txBody>
      </p:sp>
      <p:sp>
        <p:nvSpPr>
          <p:cNvPr id="4" name="TextBox 3"/>
          <p:cNvSpPr txBox="1"/>
          <p:nvPr/>
        </p:nvSpPr>
        <p:spPr>
          <a:xfrm>
            <a:off x="6801103" y="1066800"/>
            <a:ext cx="2114297" cy="523220"/>
          </a:xfrm>
          <a:prstGeom prst="rect">
            <a:avLst/>
          </a:prstGeom>
          <a:noFill/>
        </p:spPr>
        <p:txBody>
          <a:bodyPr wrap="none" rtlCol="0">
            <a:spAutoFit/>
          </a:bodyPr>
          <a:lstStyle/>
          <a:p>
            <a:r>
              <a:rPr lang="en-US" sz="2800" dirty="0"/>
              <a:t>In any month</a:t>
            </a:r>
          </a:p>
        </p:txBody>
      </p:sp>
      <p:sp>
        <p:nvSpPr>
          <p:cNvPr id="5" name="Oval 4"/>
          <p:cNvSpPr/>
          <p:nvPr/>
        </p:nvSpPr>
        <p:spPr>
          <a:xfrm>
            <a:off x="5562600" y="2209800"/>
            <a:ext cx="914400" cy="381000"/>
          </a:xfrm>
          <a:prstGeom prst="ellipse">
            <a:avLst/>
          </a:prstGeom>
          <a:noFill/>
          <a:ln w="50800">
            <a:solidFill>
              <a:srgbClr val="412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flipH="1" flipV="1">
            <a:off x="6248400" y="1600200"/>
            <a:ext cx="685800" cy="533400"/>
          </a:xfrm>
          <a:prstGeom prst="line">
            <a:avLst/>
          </a:prstGeom>
          <a:ln w="53975">
            <a:solidFill>
              <a:srgbClr val="1309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NC FAll Freeze"/>
          <p:cNvPicPr>
            <a:picLocks noChangeAspect="1" noChangeArrowheads="1"/>
          </p:cNvPicPr>
          <p:nvPr/>
        </p:nvPicPr>
        <p:blipFill>
          <a:blip r:embed="rId3" cstate="print"/>
          <a:srcRect/>
          <a:stretch>
            <a:fillRect/>
          </a:stretch>
        </p:blipFill>
        <p:spPr bwMode="auto">
          <a:xfrm>
            <a:off x="0" y="1600200"/>
            <a:ext cx="9144000" cy="5199063"/>
          </a:xfrm>
          <a:prstGeom prst="rect">
            <a:avLst/>
          </a:prstGeom>
          <a:noFill/>
          <a:ln w="9525">
            <a:noFill/>
            <a:miter lim="800000"/>
            <a:headEnd/>
            <a:tailEnd/>
          </a:ln>
        </p:spPr>
      </p:pic>
      <p:sp>
        <p:nvSpPr>
          <p:cNvPr id="35843" name="Text Box 3"/>
          <p:cNvSpPr txBox="1">
            <a:spLocks noChangeArrowheads="1"/>
          </p:cNvSpPr>
          <p:nvPr/>
        </p:nvSpPr>
        <p:spPr bwMode="auto">
          <a:xfrm>
            <a:off x="381000" y="381000"/>
            <a:ext cx="8542338" cy="701675"/>
          </a:xfrm>
          <a:prstGeom prst="rect">
            <a:avLst/>
          </a:prstGeom>
          <a:noFill/>
          <a:ln w="9525">
            <a:noFill/>
            <a:miter lim="800000"/>
            <a:headEnd/>
            <a:tailEnd/>
          </a:ln>
        </p:spPr>
        <p:txBody>
          <a:bodyPr wrap="none">
            <a:spAutoFit/>
          </a:bodyPr>
          <a:lstStyle/>
          <a:p>
            <a:r>
              <a:rPr lang="en-US" sz="4000">
                <a:latin typeface="Arial" charset="0"/>
              </a:rPr>
              <a:t>Anchorage Freeze / Thaw Probability</a:t>
            </a:r>
          </a:p>
        </p:txBody>
      </p:sp>
      <p:pic>
        <p:nvPicPr>
          <p:cNvPr id="136197" name="Picture 5" descr="cliFrezS"/>
          <p:cNvPicPr>
            <a:picLocks noChangeAspect="1" noChangeArrowheads="1"/>
          </p:cNvPicPr>
          <p:nvPr/>
        </p:nvPicPr>
        <p:blipFill>
          <a:blip r:embed="rId4" cstate="print"/>
          <a:srcRect/>
          <a:stretch>
            <a:fillRect/>
          </a:stretch>
        </p:blipFill>
        <p:spPr bwMode="auto">
          <a:xfrm>
            <a:off x="0" y="1658938"/>
            <a:ext cx="9144000" cy="519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NU MO"/>
          <p:cNvPicPr>
            <a:picLocks noChangeAspect="1" noChangeArrowheads="1"/>
          </p:cNvPicPr>
          <p:nvPr/>
        </p:nvPicPr>
        <p:blipFill>
          <a:blip r:embed="rId3" cstate="print"/>
          <a:srcRect/>
          <a:stretch>
            <a:fillRect/>
          </a:stretch>
        </p:blipFill>
        <p:spPr bwMode="auto">
          <a:xfrm>
            <a:off x="228600" y="1295400"/>
            <a:ext cx="8686800" cy="4940300"/>
          </a:xfrm>
          <a:prstGeom prst="rect">
            <a:avLst/>
          </a:prstGeom>
          <a:noFill/>
          <a:ln w="9525">
            <a:noFill/>
            <a:miter lim="800000"/>
            <a:headEnd/>
            <a:tailEnd/>
          </a:ln>
        </p:spPr>
      </p:pic>
      <p:sp>
        <p:nvSpPr>
          <p:cNvPr id="36867" name="Text Box 3"/>
          <p:cNvSpPr txBox="1">
            <a:spLocks noChangeArrowheads="1"/>
          </p:cNvSpPr>
          <p:nvPr/>
        </p:nvSpPr>
        <p:spPr bwMode="auto">
          <a:xfrm>
            <a:off x="1066800" y="381000"/>
            <a:ext cx="6986588" cy="701675"/>
          </a:xfrm>
          <a:prstGeom prst="rect">
            <a:avLst/>
          </a:prstGeom>
          <a:noFill/>
          <a:ln w="9525">
            <a:noFill/>
            <a:miter lim="800000"/>
            <a:headEnd/>
            <a:tailEnd/>
          </a:ln>
        </p:spPr>
        <p:txBody>
          <a:bodyPr wrap="none">
            <a:spAutoFit/>
          </a:bodyPr>
          <a:lstStyle/>
          <a:p>
            <a:r>
              <a:rPr lang="en-US" sz="4000">
                <a:latin typeface="Arial" charset="0"/>
              </a:rPr>
              <a:t>Rainfall Prediction for SWPPP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http://aprfc.arh.noaa.gov/data/probmax/se/se2_24.gif"/>
          <p:cNvPicPr>
            <a:picLocks noChangeAspect="1" noChangeArrowheads="1"/>
          </p:cNvPicPr>
          <p:nvPr/>
        </p:nvPicPr>
        <p:blipFill>
          <a:blip r:embed="rId2" cstate="print"/>
          <a:srcRect/>
          <a:stretch>
            <a:fillRect/>
          </a:stretch>
        </p:blipFill>
        <p:spPr bwMode="auto">
          <a:xfrm>
            <a:off x="0" y="0"/>
            <a:ext cx="6736619" cy="6858000"/>
          </a:xfrm>
          <a:prstGeom prst="rect">
            <a:avLst/>
          </a:prstGeom>
          <a:noFill/>
          <a:effectLst>
            <a:innerShdw blurRad="114300">
              <a:prstClr val="black"/>
            </a:innerShdw>
          </a:effectLst>
        </p:spPr>
      </p:pic>
      <p:sp>
        <p:nvSpPr>
          <p:cNvPr id="3" name="TextBox 2"/>
          <p:cNvSpPr txBox="1"/>
          <p:nvPr/>
        </p:nvSpPr>
        <p:spPr>
          <a:xfrm>
            <a:off x="6781800" y="457200"/>
            <a:ext cx="2315057" cy="1446550"/>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SE Alaska</a:t>
            </a:r>
          </a:p>
          <a:p>
            <a:r>
              <a:rPr lang="en-US" sz="4400" dirty="0">
                <a:effectLst>
                  <a:outerShdw blurRad="38100" dist="38100" dir="2700000" algn="tl">
                    <a:srgbClr val="000000">
                      <a:alpha val="43137"/>
                    </a:srgbClr>
                  </a:outerShdw>
                </a:effectLst>
              </a:rPr>
              <a:t>2yr 24hr</a:t>
            </a:r>
          </a:p>
        </p:txBody>
      </p:sp>
      <p:sp>
        <p:nvSpPr>
          <p:cNvPr id="4" name="TextBox 3"/>
          <p:cNvSpPr txBox="1"/>
          <p:nvPr/>
        </p:nvSpPr>
        <p:spPr>
          <a:xfrm>
            <a:off x="7010400" y="6019800"/>
            <a:ext cx="1941622"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Source: NOAA</a:t>
            </a:r>
          </a:p>
        </p:txBody>
      </p:sp>
      <p:pic>
        <p:nvPicPr>
          <p:cNvPr id="5" name="Picture 8" descr="http://psc.apl.washington.edu/sea_ice_cdr/images/noaa-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600" y="4267200"/>
            <a:ext cx="1676401" cy="1676401"/>
          </a:xfrm>
          <a:prstGeom prst="rect">
            <a:avLst/>
          </a:prstGeom>
          <a:noFill/>
          <a:effectLst>
            <a:innerShdw blurRad="114300">
              <a:prstClr val="black"/>
            </a:innerShdw>
          </a:effectLst>
        </p:spPr>
      </p:pic>
      <p:sp>
        <p:nvSpPr>
          <p:cNvPr id="6" name="TextBox 5"/>
          <p:cNvSpPr txBox="1"/>
          <p:nvPr/>
        </p:nvSpPr>
        <p:spPr>
          <a:xfrm>
            <a:off x="6781800" y="2514600"/>
            <a:ext cx="2294987"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2 to 8 inches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JNU Average Extreme"/>
          <p:cNvPicPr>
            <a:picLocks noChangeAspect="1" noChangeArrowheads="1"/>
          </p:cNvPicPr>
          <p:nvPr/>
        </p:nvPicPr>
        <p:blipFill>
          <a:blip r:embed="rId3" cstate="print"/>
          <a:srcRect/>
          <a:stretch>
            <a:fillRect/>
          </a:stretch>
        </p:blipFill>
        <p:spPr bwMode="auto">
          <a:xfrm>
            <a:off x="228600" y="990600"/>
            <a:ext cx="8686800" cy="4938713"/>
          </a:xfrm>
          <a:prstGeom prst="rect">
            <a:avLst/>
          </a:prstGeom>
          <a:noFill/>
          <a:ln w="9525">
            <a:noFill/>
            <a:miter lim="800000"/>
            <a:headEnd/>
            <a:tailEnd/>
          </a:ln>
        </p:spPr>
      </p:pic>
      <p:sp>
        <p:nvSpPr>
          <p:cNvPr id="307203" name="Freeform 3"/>
          <p:cNvSpPr>
            <a:spLocks/>
          </p:cNvSpPr>
          <p:nvPr/>
        </p:nvSpPr>
        <p:spPr bwMode="auto">
          <a:xfrm>
            <a:off x="1447800" y="3276600"/>
            <a:ext cx="6248400" cy="825500"/>
          </a:xfrm>
          <a:custGeom>
            <a:avLst/>
            <a:gdLst>
              <a:gd name="T0" fmla="*/ 0 w 3936"/>
              <a:gd name="T1" fmla="*/ 2147483647 h 520"/>
              <a:gd name="T2" fmla="*/ 2147483647 w 3936"/>
              <a:gd name="T3" fmla="*/ 2147483647 h 520"/>
              <a:gd name="T4" fmla="*/ 2147483647 w 3936"/>
              <a:gd name="T5" fmla="*/ 2147483647 h 520"/>
              <a:gd name="T6" fmla="*/ 2147483647 w 3936"/>
              <a:gd name="T7" fmla="*/ 2147483647 h 520"/>
              <a:gd name="T8" fmla="*/ 2147483647 w 3936"/>
              <a:gd name="T9" fmla="*/ 2147483647 h 520"/>
              <a:gd name="T10" fmla="*/ 2147483647 w 3936"/>
              <a:gd name="T11" fmla="*/ 2147483647 h 520"/>
              <a:gd name="T12" fmla="*/ 0 60000 65536"/>
              <a:gd name="T13" fmla="*/ 0 60000 65536"/>
              <a:gd name="T14" fmla="*/ 0 60000 65536"/>
              <a:gd name="T15" fmla="*/ 0 60000 65536"/>
              <a:gd name="T16" fmla="*/ 0 60000 65536"/>
              <a:gd name="T17" fmla="*/ 0 60000 65536"/>
              <a:gd name="T18" fmla="*/ 0 w 3936"/>
              <a:gd name="T19" fmla="*/ 0 h 520"/>
              <a:gd name="T20" fmla="*/ 3936 w 3936"/>
              <a:gd name="T21" fmla="*/ 520 h 520"/>
            </a:gdLst>
            <a:ahLst/>
            <a:cxnLst>
              <a:cxn ang="T12">
                <a:pos x="T0" y="T1"/>
              </a:cxn>
              <a:cxn ang="T13">
                <a:pos x="T2" y="T3"/>
              </a:cxn>
              <a:cxn ang="T14">
                <a:pos x="T4" y="T5"/>
              </a:cxn>
              <a:cxn ang="T15">
                <a:pos x="T6" y="T7"/>
              </a:cxn>
              <a:cxn ang="T16">
                <a:pos x="T8" y="T9"/>
              </a:cxn>
              <a:cxn ang="T17">
                <a:pos x="T10" y="T11"/>
              </a:cxn>
            </a:cxnLst>
            <a:rect l="T18" t="T19" r="T20" b="T21"/>
            <a:pathLst>
              <a:path w="3936" h="520">
                <a:moveTo>
                  <a:pt x="0" y="392"/>
                </a:moveTo>
                <a:cubicBezTo>
                  <a:pt x="220" y="336"/>
                  <a:pt x="440" y="280"/>
                  <a:pt x="624" y="296"/>
                </a:cubicBezTo>
                <a:cubicBezTo>
                  <a:pt x="808" y="312"/>
                  <a:pt x="888" y="464"/>
                  <a:pt x="1104" y="488"/>
                </a:cubicBezTo>
                <a:cubicBezTo>
                  <a:pt x="1320" y="512"/>
                  <a:pt x="1616" y="520"/>
                  <a:pt x="1920" y="440"/>
                </a:cubicBezTo>
                <a:cubicBezTo>
                  <a:pt x="2224" y="360"/>
                  <a:pt x="2592" y="16"/>
                  <a:pt x="2928" y="8"/>
                </a:cubicBezTo>
                <a:cubicBezTo>
                  <a:pt x="3264" y="0"/>
                  <a:pt x="3600" y="196"/>
                  <a:pt x="3936" y="392"/>
                </a:cubicBezTo>
              </a:path>
            </a:pathLst>
          </a:custGeom>
          <a:noFill/>
          <a:ln w="38100">
            <a:solidFill>
              <a:srgbClr val="FF0000"/>
            </a:solidFill>
            <a:round/>
            <a:headEnd/>
            <a:tailEnd/>
          </a:ln>
        </p:spPr>
        <p:txBody>
          <a:bodyPr/>
          <a:lstStyle/>
          <a:p>
            <a:endParaRPr lang="en-US"/>
          </a:p>
        </p:txBody>
      </p:sp>
      <p:sp>
        <p:nvSpPr>
          <p:cNvPr id="70660" name="Text Box 4"/>
          <p:cNvSpPr txBox="1">
            <a:spLocks noChangeArrowheads="1"/>
          </p:cNvSpPr>
          <p:nvPr/>
        </p:nvSpPr>
        <p:spPr bwMode="auto">
          <a:xfrm>
            <a:off x="533400" y="152400"/>
            <a:ext cx="8210004" cy="830997"/>
          </a:xfrm>
          <a:prstGeom prst="rect">
            <a:avLst/>
          </a:prstGeom>
          <a:noFill/>
          <a:ln w="9525">
            <a:noFill/>
            <a:miter lim="800000"/>
            <a:headEnd/>
            <a:tailEnd/>
          </a:ln>
        </p:spPr>
        <p:txBody>
          <a:bodyPr wrap="none">
            <a:spAutoFit/>
          </a:bodyPr>
          <a:lstStyle/>
          <a:p>
            <a:pPr algn="l"/>
            <a:r>
              <a:rPr lang="en-US" sz="4800" dirty="0">
                <a:effectLst>
                  <a:outerShdw blurRad="38100" dist="38100" dir="2700000" algn="tl">
                    <a:srgbClr val="000000">
                      <a:alpha val="43137"/>
                    </a:srgbClr>
                  </a:outerShdw>
                </a:effectLst>
                <a:cs typeface="Arial" pitchFamily="34" charset="0"/>
              </a:rPr>
              <a:t>What are the Design Standards?</a:t>
            </a:r>
          </a:p>
        </p:txBody>
      </p:sp>
      <p:sp>
        <p:nvSpPr>
          <p:cNvPr id="70661" name="Text Box 5"/>
          <p:cNvSpPr txBox="1">
            <a:spLocks noChangeArrowheads="1"/>
          </p:cNvSpPr>
          <p:nvPr/>
        </p:nvSpPr>
        <p:spPr bwMode="auto">
          <a:xfrm>
            <a:off x="914400" y="6019800"/>
            <a:ext cx="7229415" cy="707886"/>
          </a:xfrm>
          <a:prstGeom prst="rect">
            <a:avLst/>
          </a:prstGeom>
          <a:noFill/>
          <a:ln w="9525">
            <a:noFill/>
            <a:miter lim="800000"/>
            <a:headEnd/>
            <a:tailEnd/>
          </a:ln>
        </p:spPr>
        <p:txBody>
          <a:bodyPr wrap="none">
            <a:spAutoFit/>
          </a:bodyPr>
          <a:lstStyle/>
          <a:p>
            <a:pPr algn="l"/>
            <a:r>
              <a:rPr lang="en-US" sz="4000" dirty="0">
                <a:effectLst>
                  <a:outerShdw blurRad="38100" dist="38100" dir="2700000" algn="tl">
                    <a:srgbClr val="000000">
                      <a:alpha val="43137"/>
                    </a:srgbClr>
                  </a:outerShdw>
                </a:effectLst>
                <a:cs typeface="Arial" pitchFamily="34" charset="0"/>
              </a:rPr>
              <a:t>What are the Performance Goals?</a:t>
            </a:r>
          </a:p>
        </p:txBody>
      </p:sp>
      <p:cxnSp>
        <p:nvCxnSpPr>
          <p:cNvPr id="9" name="Straight Connector 8"/>
          <p:cNvCxnSpPr/>
          <p:nvPr/>
        </p:nvCxnSpPr>
        <p:spPr>
          <a:xfrm>
            <a:off x="1447800" y="2895600"/>
            <a:ext cx="6477000"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2383" y="2667000"/>
            <a:ext cx="1119217" cy="400110"/>
          </a:xfrm>
          <a:prstGeom prst="rect">
            <a:avLst/>
          </a:prstGeom>
          <a:noFill/>
        </p:spPr>
        <p:txBody>
          <a:bodyPr wrap="none" rtlCol="0">
            <a:spAutoFit/>
          </a:bodyPr>
          <a:lstStyle/>
          <a:p>
            <a:r>
              <a:rPr lang="en-US" sz="2000" dirty="0">
                <a:solidFill>
                  <a:schemeClr val="bg1"/>
                </a:solidFill>
              </a:rPr>
              <a:t>2 yr 24hr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228600" y="76200"/>
            <a:ext cx="7040563" cy="823913"/>
          </a:xfrm>
          <a:prstGeom prst="rect">
            <a:avLst/>
          </a:prstGeom>
          <a:noFill/>
          <a:ln w="9525">
            <a:noFill/>
            <a:miter lim="800000"/>
            <a:headEnd/>
            <a:tailEnd/>
          </a:ln>
        </p:spPr>
        <p:txBody>
          <a:bodyPr wrap="none">
            <a:spAutoFit/>
          </a:bodyPr>
          <a:lstStyle/>
          <a:p>
            <a:r>
              <a:rPr lang="en-US" sz="4800" dirty="0">
                <a:effectLst>
                  <a:outerShdw blurRad="38100" dist="38100" dir="2700000" algn="tl">
                    <a:srgbClr val="000000">
                      <a:alpha val="43137"/>
                    </a:srgbClr>
                  </a:outerShdw>
                </a:effectLst>
                <a:latin typeface="Arial" charset="0"/>
              </a:rPr>
              <a:t>Prepare for the Inevitable</a:t>
            </a:r>
          </a:p>
        </p:txBody>
      </p:sp>
      <p:pic>
        <p:nvPicPr>
          <p:cNvPr id="713732" name="Picture 4" descr="http://www.wrcc.dri.edu/cgi-bin/cliPCPNqty.pl?504100+29+22+1+10+12+14+18"/>
          <p:cNvPicPr>
            <a:picLocks noChangeAspect="1" noChangeArrowheads="1"/>
          </p:cNvPicPr>
          <p:nvPr/>
        </p:nvPicPr>
        <p:blipFill>
          <a:blip r:embed="rId3" cstate="print"/>
          <a:srcRect/>
          <a:stretch>
            <a:fillRect/>
          </a:stretch>
        </p:blipFill>
        <p:spPr bwMode="auto">
          <a:xfrm>
            <a:off x="228600" y="1676400"/>
            <a:ext cx="8743950" cy="4972050"/>
          </a:xfrm>
          <a:prstGeom prst="rect">
            <a:avLst/>
          </a:prstGeom>
          <a:noFill/>
        </p:spPr>
      </p:pic>
      <p:sp>
        <p:nvSpPr>
          <p:cNvPr id="4" name="TextBox 3"/>
          <p:cNvSpPr txBox="1"/>
          <p:nvPr/>
        </p:nvSpPr>
        <p:spPr>
          <a:xfrm>
            <a:off x="4191000" y="986135"/>
            <a:ext cx="4764446" cy="461665"/>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Juneau Airport 2yr 24 hr = 2.5 inches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cliFrezF"/>
          <p:cNvPicPr>
            <a:picLocks noChangeAspect="1" noChangeArrowheads="1"/>
          </p:cNvPicPr>
          <p:nvPr/>
        </p:nvPicPr>
        <p:blipFill>
          <a:blip r:embed="rId2" cstate="print"/>
          <a:srcRect/>
          <a:stretch>
            <a:fillRect/>
          </a:stretch>
        </p:blipFill>
        <p:spPr bwMode="auto">
          <a:xfrm>
            <a:off x="0" y="1657350"/>
            <a:ext cx="9144000" cy="5200650"/>
          </a:xfrm>
          <a:prstGeom prst="rect">
            <a:avLst/>
          </a:prstGeom>
          <a:noFill/>
          <a:ln w="9525">
            <a:noFill/>
            <a:miter lim="800000"/>
            <a:headEnd/>
            <a:tailEnd/>
          </a:ln>
        </p:spPr>
      </p:pic>
      <p:sp>
        <p:nvSpPr>
          <p:cNvPr id="39939" name="Text Box 6"/>
          <p:cNvSpPr txBox="1">
            <a:spLocks noChangeArrowheads="1"/>
          </p:cNvSpPr>
          <p:nvPr/>
        </p:nvSpPr>
        <p:spPr bwMode="auto">
          <a:xfrm>
            <a:off x="533400" y="457200"/>
            <a:ext cx="8391525" cy="762000"/>
          </a:xfrm>
          <a:prstGeom prst="rect">
            <a:avLst/>
          </a:prstGeom>
          <a:noFill/>
          <a:ln w="9525">
            <a:noFill/>
            <a:miter lim="800000"/>
            <a:headEnd/>
            <a:tailEnd/>
          </a:ln>
        </p:spPr>
        <p:txBody>
          <a:bodyPr wrap="none">
            <a:spAutoFit/>
          </a:bodyPr>
          <a:lstStyle/>
          <a:p>
            <a:r>
              <a:rPr lang="en-US" sz="4400"/>
              <a:t>Juneau Freeze / Thaw Probability</a:t>
            </a:r>
          </a:p>
        </p:txBody>
      </p:sp>
      <p:pic>
        <p:nvPicPr>
          <p:cNvPr id="164872" name="Picture 8" descr="cliFrezS"/>
          <p:cNvPicPr>
            <a:picLocks noChangeAspect="1" noChangeArrowheads="1"/>
          </p:cNvPicPr>
          <p:nvPr/>
        </p:nvPicPr>
        <p:blipFill>
          <a:blip r:embed="rId3" cstate="print"/>
          <a:srcRect/>
          <a:stretch>
            <a:fillRect/>
          </a:stretch>
        </p:blipFill>
        <p:spPr bwMode="auto">
          <a:xfrm>
            <a:off x="0" y="1658938"/>
            <a:ext cx="9144000" cy="519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F0007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7200" y="1143000"/>
            <a:ext cx="4572000" cy="5410200"/>
          </a:xfrm>
          <a:prstGeom prst="rect">
            <a:avLst/>
          </a:prstGeom>
          <a:noFill/>
          <a:ln w="9525">
            <a:noFill/>
            <a:miter lim="800000"/>
            <a:headEnd/>
            <a:tailEnd/>
          </a:ln>
          <a:effectLst>
            <a:innerShdw blurRad="114300">
              <a:prstClr val="black"/>
            </a:innerShdw>
          </a:effectLst>
        </p:spPr>
      </p:pic>
      <p:sp>
        <p:nvSpPr>
          <p:cNvPr id="17410" name="Rectangle 2"/>
          <p:cNvSpPr>
            <a:spLocks noChangeArrowheads="1"/>
          </p:cNvSpPr>
          <p:nvPr/>
        </p:nvSpPr>
        <p:spPr bwMode="auto">
          <a:xfrm>
            <a:off x="685800" y="-76200"/>
            <a:ext cx="7772400" cy="1143000"/>
          </a:xfrm>
          <a:prstGeom prst="rect">
            <a:avLst/>
          </a:prstGeom>
          <a:noFill/>
          <a:ln w="9525">
            <a:noFill/>
            <a:miter lim="800000"/>
            <a:headEnd/>
            <a:tailEnd/>
          </a:ln>
          <a:effectLst/>
        </p:spPr>
        <p:txBody>
          <a:bodyPr lIns="92075" tIns="46038" rIns="92075" bIns="46038" anchor="ctr"/>
          <a:lstStyle/>
          <a:p>
            <a:pPr algn="ctr">
              <a:defRPr/>
            </a:pPr>
            <a:r>
              <a:rPr lang="en-US" sz="4400" b="1">
                <a:solidFill>
                  <a:schemeClr val="tx2"/>
                </a:solidFill>
                <a:effectLst>
                  <a:outerShdw blurRad="38100" dist="38100" dir="2700000" algn="tl">
                    <a:srgbClr val="000000"/>
                  </a:outerShdw>
                </a:effectLst>
              </a:rPr>
              <a:t>Benefits of Vegetation</a:t>
            </a:r>
          </a:p>
        </p:txBody>
      </p:sp>
      <p:sp>
        <p:nvSpPr>
          <p:cNvPr id="17411" name="Rectangle 3"/>
          <p:cNvSpPr>
            <a:spLocks noChangeArrowheads="1"/>
          </p:cNvSpPr>
          <p:nvPr/>
        </p:nvSpPr>
        <p:spPr bwMode="auto">
          <a:xfrm>
            <a:off x="76200" y="1752600"/>
            <a:ext cx="4114800" cy="4035425"/>
          </a:xfrm>
          <a:prstGeom prst="rect">
            <a:avLst/>
          </a:prstGeom>
          <a:noFill/>
          <a:ln w="9525">
            <a:noFill/>
            <a:miter lim="800000"/>
            <a:headEnd/>
            <a:tailEnd/>
          </a:ln>
          <a:effectLst/>
        </p:spPr>
        <p:txBody>
          <a:bodyPr lIns="92075" tIns="46038" rIns="92075" bIns="46038"/>
          <a:lstStyle/>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Reduces Runoff Volume </a:t>
            </a:r>
          </a:p>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Reduces Flow Velocity</a:t>
            </a:r>
          </a:p>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Sediment Filtration</a:t>
            </a:r>
          </a:p>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Energy Absorption</a:t>
            </a:r>
          </a:p>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Pollution Reduction</a:t>
            </a:r>
          </a:p>
          <a:p>
            <a:pPr marL="342900" indent="-342900">
              <a:lnSpc>
                <a:spcPct val="150000"/>
              </a:lnSpc>
              <a:spcBef>
                <a:spcPct val="20000"/>
              </a:spcBef>
              <a:buClr>
                <a:schemeClr val="tx2"/>
              </a:buClr>
              <a:buSzPct val="85000"/>
              <a:buFont typeface="Wingdings" pitchFamily="2" charset="2"/>
              <a:buChar char="Ø"/>
              <a:defRPr/>
            </a:pPr>
            <a:r>
              <a:rPr lang="en-US" sz="2800" b="1" dirty="0">
                <a:effectLst>
                  <a:outerShdw blurRad="38100" dist="38100" dir="2700000" algn="tl">
                    <a:srgbClr val="000000"/>
                  </a:outerShdw>
                </a:effectLst>
              </a:rPr>
              <a:t>Soil Retention</a:t>
            </a:r>
          </a:p>
        </p:txBody>
      </p:sp>
    </p:spTree>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200400" y="0"/>
            <a:ext cx="5334000" cy="914400"/>
          </a:xfrm>
        </p:spPr>
        <p:txBody>
          <a:bodyPr/>
          <a:lstStyle/>
          <a:p>
            <a:pPr eaLnBrk="1" hangingPunct="1">
              <a:defRPr/>
            </a:pPr>
            <a:r>
              <a:rPr lang="en-US" b="1" dirty="0">
                <a:effectLst>
                  <a:outerShdw blurRad="38100" dist="38100" dir="2700000" algn="tl">
                    <a:srgbClr val="000000">
                      <a:alpha val="43137"/>
                    </a:srgbClr>
                  </a:outerShdw>
                </a:effectLst>
              </a:rPr>
              <a:t>Differing Soil Types</a:t>
            </a:r>
          </a:p>
        </p:txBody>
      </p:sp>
      <p:grpSp>
        <p:nvGrpSpPr>
          <p:cNvPr id="2" name="Group 4"/>
          <p:cNvGrpSpPr>
            <a:grpSpLocks/>
          </p:cNvGrpSpPr>
          <p:nvPr/>
        </p:nvGrpSpPr>
        <p:grpSpPr bwMode="auto">
          <a:xfrm>
            <a:off x="7242175" y="1028700"/>
            <a:ext cx="1825625" cy="5676900"/>
            <a:chOff x="4512" y="720"/>
            <a:chExt cx="1150" cy="3576"/>
          </a:xfrm>
        </p:grpSpPr>
        <p:pic>
          <p:nvPicPr>
            <p:cNvPr id="7181" name="Picture 5" descr="npo000024"/>
            <p:cNvPicPr>
              <a:picLocks noChangeAspect="1" noChangeArrowheads="1"/>
            </p:cNvPicPr>
            <p:nvPr/>
          </p:nvPicPr>
          <p:blipFill>
            <a:blip r:embed="rId3" cstate="print"/>
            <a:srcRect/>
            <a:stretch>
              <a:fillRect/>
            </a:stretch>
          </p:blipFill>
          <p:spPr bwMode="auto">
            <a:xfrm>
              <a:off x="4512" y="720"/>
              <a:ext cx="1045" cy="914"/>
            </a:xfrm>
            <a:prstGeom prst="rect">
              <a:avLst/>
            </a:prstGeom>
            <a:noFill/>
            <a:ln w="9525" algn="ctr">
              <a:noFill/>
              <a:miter lim="800000"/>
              <a:headEnd/>
              <a:tailEnd/>
            </a:ln>
          </p:spPr>
        </p:pic>
        <p:pic>
          <p:nvPicPr>
            <p:cNvPr id="7182" name="Picture 6" descr="npo000026"/>
            <p:cNvPicPr>
              <a:picLocks noChangeAspect="1" noChangeArrowheads="1"/>
            </p:cNvPicPr>
            <p:nvPr/>
          </p:nvPicPr>
          <p:blipFill>
            <a:blip r:embed="rId4" cstate="print"/>
            <a:srcRect/>
            <a:stretch>
              <a:fillRect/>
            </a:stretch>
          </p:blipFill>
          <p:spPr bwMode="auto">
            <a:xfrm>
              <a:off x="4515" y="1902"/>
              <a:ext cx="1045" cy="913"/>
            </a:xfrm>
            <a:prstGeom prst="rect">
              <a:avLst/>
            </a:prstGeom>
            <a:noFill/>
            <a:ln w="9525" algn="ctr">
              <a:noFill/>
              <a:miter lim="800000"/>
              <a:headEnd/>
              <a:tailEnd/>
            </a:ln>
          </p:spPr>
        </p:pic>
        <p:sp>
          <p:nvSpPr>
            <p:cNvPr id="7183" name="Text Box 8"/>
            <p:cNvSpPr txBox="1">
              <a:spLocks noChangeArrowheads="1"/>
            </p:cNvSpPr>
            <p:nvPr/>
          </p:nvSpPr>
          <p:spPr bwMode="auto">
            <a:xfrm>
              <a:off x="4862" y="1674"/>
              <a:ext cx="452" cy="231"/>
            </a:xfrm>
            <a:prstGeom prst="rect">
              <a:avLst/>
            </a:prstGeom>
            <a:noFill/>
            <a:ln w="9525">
              <a:noFill/>
              <a:miter lim="800000"/>
              <a:headEnd/>
              <a:tailEnd/>
            </a:ln>
          </p:spPr>
          <p:txBody>
            <a:bodyPr wrap="none">
              <a:spAutoFit/>
            </a:bodyPr>
            <a:lstStyle/>
            <a:p>
              <a:pPr eaLnBrk="1" hangingPunct="1"/>
              <a:r>
                <a:rPr lang="en-US">
                  <a:latin typeface="Arial" charset="0"/>
                </a:rPr>
                <a:t>Sand</a:t>
              </a:r>
            </a:p>
          </p:txBody>
        </p:sp>
        <p:sp>
          <p:nvSpPr>
            <p:cNvPr id="7184" name="Text Box 9"/>
            <p:cNvSpPr txBox="1">
              <a:spLocks noChangeArrowheads="1"/>
            </p:cNvSpPr>
            <p:nvPr/>
          </p:nvSpPr>
          <p:spPr bwMode="auto">
            <a:xfrm>
              <a:off x="4856" y="2850"/>
              <a:ext cx="540" cy="231"/>
            </a:xfrm>
            <a:prstGeom prst="rect">
              <a:avLst/>
            </a:prstGeom>
            <a:noFill/>
            <a:ln w="9525">
              <a:noFill/>
              <a:miter lim="800000"/>
              <a:headEnd/>
              <a:tailEnd/>
            </a:ln>
          </p:spPr>
          <p:txBody>
            <a:bodyPr wrap="none">
              <a:spAutoFit/>
            </a:bodyPr>
            <a:lstStyle/>
            <a:p>
              <a:pPr eaLnBrk="1" hangingPunct="1"/>
              <a:r>
                <a:rPr lang="en-US">
                  <a:latin typeface="Arial" charset="0"/>
                </a:rPr>
                <a:t>Gravel</a:t>
              </a:r>
            </a:p>
          </p:txBody>
        </p:sp>
        <p:pic>
          <p:nvPicPr>
            <p:cNvPr id="7185" name="Picture 9" descr="npo000028"/>
            <p:cNvPicPr>
              <a:picLocks noChangeAspect="1" noChangeArrowheads="1"/>
            </p:cNvPicPr>
            <p:nvPr/>
          </p:nvPicPr>
          <p:blipFill>
            <a:blip r:embed="rId5" cstate="print"/>
            <a:srcRect/>
            <a:stretch>
              <a:fillRect/>
            </a:stretch>
          </p:blipFill>
          <p:spPr bwMode="auto">
            <a:xfrm>
              <a:off x="4524" y="3065"/>
              <a:ext cx="1057" cy="925"/>
            </a:xfrm>
            <a:prstGeom prst="rect">
              <a:avLst/>
            </a:prstGeom>
            <a:noFill/>
            <a:ln w="9525" algn="ctr">
              <a:noFill/>
              <a:miter lim="800000"/>
              <a:headEnd/>
              <a:tailEnd/>
            </a:ln>
          </p:spPr>
        </p:pic>
        <p:sp>
          <p:nvSpPr>
            <p:cNvPr id="7186" name="Text Box 11"/>
            <p:cNvSpPr txBox="1">
              <a:spLocks noChangeArrowheads="1"/>
            </p:cNvSpPr>
            <p:nvPr/>
          </p:nvSpPr>
          <p:spPr bwMode="auto">
            <a:xfrm>
              <a:off x="4762" y="4065"/>
              <a:ext cx="900" cy="231"/>
            </a:xfrm>
            <a:prstGeom prst="rect">
              <a:avLst/>
            </a:prstGeom>
            <a:noFill/>
            <a:ln w="9525">
              <a:noFill/>
              <a:miter lim="800000"/>
              <a:headEnd/>
              <a:tailEnd/>
            </a:ln>
          </p:spPr>
          <p:txBody>
            <a:bodyPr wrap="none">
              <a:spAutoFit/>
            </a:bodyPr>
            <a:lstStyle/>
            <a:p>
              <a:pPr eaLnBrk="1" hangingPunct="1"/>
              <a:r>
                <a:rPr lang="en-US">
                  <a:latin typeface="Arial" charset="0"/>
                </a:rPr>
                <a:t>Loamy sand</a:t>
              </a:r>
            </a:p>
          </p:txBody>
        </p:sp>
      </p:grpSp>
      <p:grpSp>
        <p:nvGrpSpPr>
          <p:cNvPr id="3" name="Group 12"/>
          <p:cNvGrpSpPr>
            <a:grpSpLocks/>
          </p:cNvGrpSpPr>
          <p:nvPr/>
        </p:nvGrpSpPr>
        <p:grpSpPr bwMode="auto">
          <a:xfrm>
            <a:off x="4867275" y="1066800"/>
            <a:ext cx="2066925" cy="3643313"/>
            <a:chOff x="4128" y="1200"/>
            <a:chExt cx="1302" cy="2295"/>
          </a:xfrm>
        </p:grpSpPr>
        <p:pic>
          <p:nvPicPr>
            <p:cNvPr id="7177" name="Picture 13" descr="npo000018"/>
            <p:cNvPicPr>
              <a:picLocks noChangeAspect="1" noChangeArrowheads="1"/>
            </p:cNvPicPr>
            <p:nvPr/>
          </p:nvPicPr>
          <p:blipFill>
            <a:blip r:embed="rId6" cstate="print"/>
            <a:srcRect/>
            <a:stretch>
              <a:fillRect/>
            </a:stretch>
          </p:blipFill>
          <p:spPr bwMode="auto">
            <a:xfrm>
              <a:off x="4128" y="2352"/>
              <a:ext cx="1302" cy="864"/>
            </a:xfrm>
            <a:prstGeom prst="rect">
              <a:avLst/>
            </a:prstGeom>
            <a:noFill/>
            <a:ln w="9525" algn="ctr">
              <a:noFill/>
              <a:miter lim="800000"/>
              <a:headEnd/>
              <a:tailEnd/>
            </a:ln>
          </p:spPr>
        </p:pic>
        <p:pic>
          <p:nvPicPr>
            <p:cNvPr id="7178" name="Picture 14" descr="npo00001a"/>
            <p:cNvPicPr>
              <a:picLocks noChangeAspect="1" noChangeArrowheads="1"/>
            </p:cNvPicPr>
            <p:nvPr/>
          </p:nvPicPr>
          <p:blipFill>
            <a:blip r:embed="rId7" cstate="print"/>
            <a:srcRect/>
            <a:stretch>
              <a:fillRect/>
            </a:stretch>
          </p:blipFill>
          <p:spPr bwMode="auto">
            <a:xfrm>
              <a:off x="4182" y="1200"/>
              <a:ext cx="1248" cy="690"/>
            </a:xfrm>
            <a:prstGeom prst="rect">
              <a:avLst/>
            </a:prstGeom>
            <a:noFill/>
            <a:ln w="9525" algn="ctr">
              <a:noFill/>
              <a:miter lim="800000"/>
              <a:headEnd/>
              <a:tailEnd/>
            </a:ln>
          </p:spPr>
        </p:pic>
        <p:sp>
          <p:nvSpPr>
            <p:cNvPr id="7179" name="Text Box 15"/>
            <p:cNvSpPr txBox="1">
              <a:spLocks noChangeArrowheads="1"/>
            </p:cNvSpPr>
            <p:nvPr/>
          </p:nvSpPr>
          <p:spPr bwMode="auto">
            <a:xfrm>
              <a:off x="4416" y="1920"/>
              <a:ext cx="804" cy="231"/>
            </a:xfrm>
            <a:prstGeom prst="rect">
              <a:avLst/>
            </a:prstGeom>
            <a:noFill/>
            <a:ln w="9525">
              <a:noFill/>
              <a:miter lim="800000"/>
              <a:headEnd/>
              <a:tailEnd/>
            </a:ln>
          </p:spPr>
          <p:txBody>
            <a:bodyPr wrap="none">
              <a:spAutoFit/>
            </a:bodyPr>
            <a:lstStyle/>
            <a:p>
              <a:pPr eaLnBrk="1" hangingPunct="1"/>
              <a:r>
                <a:rPr lang="en-US">
                  <a:latin typeface="Arial" charset="0"/>
                </a:rPr>
                <a:t>Clay Loam</a:t>
              </a:r>
            </a:p>
          </p:txBody>
        </p:sp>
        <p:sp>
          <p:nvSpPr>
            <p:cNvPr id="7180" name="Text Box 16"/>
            <p:cNvSpPr txBox="1">
              <a:spLocks noChangeArrowheads="1"/>
            </p:cNvSpPr>
            <p:nvPr/>
          </p:nvSpPr>
          <p:spPr bwMode="auto">
            <a:xfrm>
              <a:off x="4608" y="3264"/>
              <a:ext cx="404" cy="231"/>
            </a:xfrm>
            <a:prstGeom prst="rect">
              <a:avLst/>
            </a:prstGeom>
            <a:noFill/>
            <a:ln w="9525">
              <a:noFill/>
              <a:miter lim="800000"/>
              <a:headEnd/>
              <a:tailEnd/>
            </a:ln>
          </p:spPr>
          <p:txBody>
            <a:bodyPr wrap="none">
              <a:spAutoFit/>
            </a:bodyPr>
            <a:lstStyle/>
            <a:p>
              <a:pPr eaLnBrk="1" hangingPunct="1"/>
              <a:r>
                <a:rPr lang="en-US">
                  <a:latin typeface="Arial" charset="0"/>
                </a:rPr>
                <a:t>Clay</a:t>
              </a:r>
            </a:p>
          </p:txBody>
        </p:sp>
      </p:grpSp>
      <p:pic>
        <p:nvPicPr>
          <p:cNvPr id="7173" name="Picture 1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2590800"/>
            <a:ext cx="6781800" cy="4146550"/>
          </a:xfrm>
          <a:prstGeom prst="rect">
            <a:avLst/>
          </a:prstGeom>
          <a:noFill/>
          <a:ln w="9525">
            <a:noFill/>
            <a:miter lim="800000"/>
            <a:headEnd/>
            <a:tailEnd/>
          </a:ln>
        </p:spPr>
      </p:pic>
      <p:pic>
        <p:nvPicPr>
          <p:cNvPr id="7174" name="Picture 17" descr="http://motherjones.com/files/legacy/blue_marble_blog/clay.h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43200" y="1066800"/>
            <a:ext cx="1905000" cy="1149350"/>
          </a:xfrm>
          <a:prstGeom prst="rect">
            <a:avLst/>
          </a:prstGeom>
          <a:noFill/>
          <a:ln w="9525">
            <a:noFill/>
            <a:miter lim="800000"/>
            <a:headEnd/>
            <a:tailEnd/>
          </a:ln>
        </p:spPr>
      </p:pic>
      <p:sp>
        <p:nvSpPr>
          <p:cNvPr id="7175" name="TextBox 21"/>
          <p:cNvSpPr txBox="1">
            <a:spLocks noChangeArrowheads="1"/>
          </p:cNvSpPr>
          <p:nvPr/>
        </p:nvSpPr>
        <p:spPr bwMode="auto">
          <a:xfrm>
            <a:off x="3351213" y="2209800"/>
            <a:ext cx="611187" cy="369888"/>
          </a:xfrm>
          <a:prstGeom prst="rect">
            <a:avLst/>
          </a:prstGeom>
          <a:noFill/>
          <a:ln w="9525">
            <a:noFill/>
            <a:miter lim="800000"/>
            <a:headEnd/>
            <a:tailEnd/>
          </a:ln>
        </p:spPr>
        <p:txBody>
          <a:bodyPr wrap="none">
            <a:spAutoFit/>
          </a:bodyPr>
          <a:lstStyle/>
          <a:p>
            <a:r>
              <a:rPr lang="en-US"/>
              <a:t>Clay</a:t>
            </a:r>
          </a:p>
        </p:txBody>
      </p:sp>
      <p:pic>
        <p:nvPicPr>
          <p:cNvPr id="7176" name="Picture 19" descr="http://www.namedevelopment.com/blog/archives/silt.jpe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0975" y="228600"/>
            <a:ext cx="2333625" cy="19812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rass"/>
          <p:cNvPicPr preferRelativeResize="0">
            <a:picLocks noChangeArrowheads="1"/>
          </p:cNvPicPr>
          <p:nvPr/>
        </p:nvPicPr>
        <p:blipFill>
          <a:blip r:embed="rId3"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44035" name="Text Box 3"/>
          <p:cNvSpPr txBox="1">
            <a:spLocks noChangeArrowheads="1"/>
          </p:cNvSpPr>
          <p:nvPr/>
        </p:nvSpPr>
        <p:spPr bwMode="auto">
          <a:xfrm>
            <a:off x="7086600" y="6324600"/>
            <a:ext cx="1452563" cy="244475"/>
          </a:xfrm>
          <a:prstGeom prst="rect">
            <a:avLst/>
          </a:prstGeom>
          <a:noFill/>
          <a:ln w="9525">
            <a:noFill/>
            <a:miter lim="800000"/>
            <a:headEnd/>
            <a:tailEnd/>
          </a:ln>
        </p:spPr>
        <p:txBody>
          <a:bodyPr wrap="none">
            <a:spAutoFit/>
          </a:bodyPr>
          <a:lstStyle/>
          <a:p>
            <a:pPr eaLnBrk="1" hangingPunct="1"/>
            <a:r>
              <a:rPr lang="en-US" sz="1000">
                <a:solidFill>
                  <a:schemeClr val="bg1"/>
                </a:solidFill>
                <a:latin typeface="Times New Roman" pitchFamily="18" charset="0"/>
              </a:rPr>
              <a:t>Photo by USDA - NRCS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rrowheads="1"/>
          </p:cNvPicPr>
          <p:nvPr/>
        </p:nvPicPr>
        <p:blipFill>
          <a:blip r:embed="rId2" cstate="print">
            <a:lum bright="-3000" contrast="5000"/>
          </a:blip>
          <a:srcRect/>
          <a:stretch>
            <a:fillRect/>
          </a:stretch>
        </p:blipFill>
        <p:spPr bwMode="auto">
          <a:xfrm>
            <a:off x="0" y="0"/>
            <a:ext cx="9144000" cy="6858000"/>
          </a:xfrm>
          <a:prstGeom prst="rect">
            <a:avLst/>
          </a:prstGeom>
          <a:noFill/>
          <a:ln w="9525">
            <a:solidFill>
              <a:srgbClr val="000000"/>
            </a:solidFill>
            <a:miter lim="800000"/>
            <a:headEnd/>
            <a:tailEnd/>
          </a:ln>
          <a:effectLst>
            <a:innerShdw blurRad="114300">
              <a:prstClr val="black"/>
            </a:innerShdw>
          </a:effectLst>
        </p:spPr>
      </p:pic>
      <p:sp>
        <p:nvSpPr>
          <p:cNvPr id="45059" name="Line 3"/>
          <p:cNvSpPr>
            <a:spLocks noChangeShapeType="1"/>
          </p:cNvSpPr>
          <p:nvPr/>
        </p:nvSpPr>
        <p:spPr bwMode="auto">
          <a:xfrm flipH="1">
            <a:off x="5173663" y="2024063"/>
            <a:ext cx="1905000" cy="0"/>
          </a:xfrm>
          <a:prstGeom prst="line">
            <a:avLst/>
          </a:prstGeom>
          <a:noFill/>
          <a:ln w="38100">
            <a:solidFill>
              <a:schemeClr val="tx2"/>
            </a:solidFill>
            <a:round/>
            <a:headEnd type="none" w="sm" len="sm"/>
            <a:tailEnd type="stealth" w="med" len="med"/>
          </a:ln>
        </p:spPr>
        <p:txBody>
          <a:bodyPr/>
          <a:lstStyle/>
          <a:p>
            <a:endParaRPr lang="en-US"/>
          </a:p>
        </p:txBody>
      </p:sp>
      <p:sp>
        <p:nvSpPr>
          <p:cNvPr id="45060" name="Line 4"/>
          <p:cNvSpPr>
            <a:spLocks noChangeShapeType="1"/>
          </p:cNvSpPr>
          <p:nvPr/>
        </p:nvSpPr>
        <p:spPr bwMode="auto">
          <a:xfrm flipH="1" flipV="1">
            <a:off x="6161088" y="2505075"/>
            <a:ext cx="915987" cy="0"/>
          </a:xfrm>
          <a:prstGeom prst="line">
            <a:avLst/>
          </a:prstGeom>
          <a:noFill/>
          <a:ln w="38100">
            <a:solidFill>
              <a:schemeClr val="tx2"/>
            </a:solidFill>
            <a:round/>
            <a:headEnd type="none" w="sm" len="sm"/>
            <a:tailEnd type="stealth" w="med" len="med"/>
          </a:ln>
        </p:spPr>
        <p:txBody>
          <a:bodyPr/>
          <a:lstStyle/>
          <a:p>
            <a:endParaRPr lang="en-US"/>
          </a:p>
        </p:txBody>
      </p:sp>
      <p:sp>
        <p:nvSpPr>
          <p:cNvPr id="45061" name="Line 5"/>
          <p:cNvSpPr>
            <a:spLocks noChangeShapeType="1"/>
          </p:cNvSpPr>
          <p:nvPr/>
        </p:nvSpPr>
        <p:spPr bwMode="auto">
          <a:xfrm flipH="1">
            <a:off x="4533900" y="3429000"/>
            <a:ext cx="2476500" cy="361950"/>
          </a:xfrm>
          <a:prstGeom prst="line">
            <a:avLst/>
          </a:prstGeom>
          <a:noFill/>
          <a:ln w="38100">
            <a:solidFill>
              <a:schemeClr val="tx2"/>
            </a:solidFill>
            <a:round/>
            <a:headEnd type="none" w="sm" len="sm"/>
            <a:tailEnd type="stealth" w="med" len="med"/>
          </a:ln>
        </p:spPr>
        <p:txBody>
          <a:bodyPr/>
          <a:lstStyle/>
          <a:p>
            <a:endParaRPr lang="en-US"/>
          </a:p>
        </p:txBody>
      </p:sp>
      <p:sp>
        <p:nvSpPr>
          <p:cNvPr id="45062" name="Line 6"/>
          <p:cNvSpPr>
            <a:spLocks noChangeShapeType="1"/>
          </p:cNvSpPr>
          <p:nvPr/>
        </p:nvSpPr>
        <p:spPr bwMode="auto">
          <a:xfrm flipH="1" flipV="1">
            <a:off x="4468813" y="1482725"/>
            <a:ext cx="2541587" cy="1588"/>
          </a:xfrm>
          <a:prstGeom prst="line">
            <a:avLst/>
          </a:prstGeom>
          <a:noFill/>
          <a:ln w="38100">
            <a:solidFill>
              <a:schemeClr val="tx2"/>
            </a:solidFill>
            <a:round/>
            <a:headEnd type="none" w="sm" len="sm"/>
            <a:tailEnd type="stealth" w="med" len="med"/>
          </a:ln>
        </p:spPr>
        <p:txBody>
          <a:bodyPr/>
          <a:lstStyle/>
          <a:p>
            <a:endParaRPr lang="en-US"/>
          </a:p>
        </p:txBody>
      </p:sp>
      <p:sp>
        <p:nvSpPr>
          <p:cNvPr id="45063" name="Line 7"/>
          <p:cNvSpPr>
            <a:spLocks noChangeShapeType="1"/>
          </p:cNvSpPr>
          <p:nvPr/>
        </p:nvSpPr>
        <p:spPr bwMode="auto">
          <a:xfrm flipH="1">
            <a:off x="5667375" y="2986088"/>
            <a:ext cx="1339850" cy="60325"/>
          </a:xfrm>
          <a:prstGeom prst="line">
            <a:avLst/>
          </a:prstGeom>
          <a:noFill/>
          <a:ln w="38100">
            <a:solidFill>
              <a:schemeClr val="tx2"/>
            </a:solidFill>
            <a:round/>
            <a:headEnd type="none" w="sm" len="sm"/>
            <a:tailEnd type="stealth" w="med" len="med"/>
          </a:ln>
        </p:spPr>
        <p:txBody>
          <a:bodyPr/>
          <a:lstStyle/>
          <a:p>
            <a:endParaRPr lang="en-US"/>
          </a:p>
        </p:txBody>
      </p:sp>
      <p:sp>
        <p:nvSpPr>
          <p:cNvPr id="45064" name="AutoShape 8"/>
          <p:cNvSpPr>
            <a:spLocks noChangeArrowheads="1"/>
          </p:cNvSpPr>
          <p:nvPr/>
        </p:nvSpPr>
        <p:spPr bwMode="auto">
          <a:xfrm>
            <a:off x="6858000" y="1295400"/>
            <a:ext cx="1620838" cy="2584450"/>
          </a:xfrm>
          <a:prstGeom prst="roundRect">
            <a:avLst>
              <a:gd name="adj" fmla="val 16667"/>
            </a:avLst>
          </a:prstGeom>
          <a:solidFill>
            <a:schemeClr val="bg2"/>
          </a:solidFill>
          <a:ln w="12700">
            <a:solidFill>
              <a:srgbClr val="000000"/>
            </a:solidFill>
            <a:round/>
            <a:headEnd type="none" w="sm" len="sm"/>
            <a:tailEnd type="none" w="sm" len="sm"/>
          </a:ln>
        </p:spPr>
        <p:txBody>
          <a:bodyPr wrap="none" anchor="ctr"/>
          <a:lstStyle/>
          <a:p>
            <a:endParaRPr lang="en-US"/>
          </a:p>
        </p:txBody>
      </p:sp>
      <p:sp>
        <p:nvSpPr>
          <p:cNvPr id="45065" name="Rectangle 9"/>
          <p:cNvSpPr>
            <a:spLocks noChangeArrowheads="1"/>
          </p:cNvSpPr>
          <p:nvPr/>
        </p:nvSpPr>
        <p:spPr bwMode="auto">
          <a:xfrm>
            <a:off x="7010400" y="1371600"/>
            <a:ext cx="1620838" cy="2222500"/>
          </a:xfrm>
          <a:prstGeom prst="rect">
            <a:avLst/>
          </a:prstGeom>
          <a:noFill/>
          <a:ln w="9525">
            <a:noFill/>
            <a:miter lim="800000"/>
            <a:headEnd/>
            <a:tailEnd/>
          </a:ln>
        </p:spPr>
        <p:txBody>
          <a:bodyPr lIns="90488" tIns="44450" rIns="90488" bIns="44450">
            <a:spAutoFit/>
          </a:bodyPr>
          <a:lstStyle/>
          <a:p>
            <a:pPr>
              <a:spcBef>
                <a:spcPct val="50000"/>
              </a:spcBef>
            </a:pPr>
            <a:r>
              <a:rPr lang="en-US" sz="2000" b="1">
                <a:solidFill>
                  <a:schemeClr val="tx2"/>
                </a:solidFill>
              </a:rPr>
              <a:t>Trees</a:t>
            </a:r>
          </a:p>
          <a:p>
            <a:pPr>
              <a:spcBef>
                <a:spcPct val="50000"/>
              </a:spcBef>
            </a:pPr>
            <a:r>
              <a:rPr lang="en-US" sz="2000" b="1">
                <a:solidFill>
                  <a:schemeClr val="tx2"/>
                </a:solidFill>
              </a:rPr>
              <a:t>Shrubs</a:t>
            </a:r>
          </a:p>
          <a:p>
            <a:pPr>
              <a:spcBef>
                <a:spcPct val="50000"/>
              </a:spcBef>
            </a:pPr>
            <a:r>
              <a:rPr lang="en-US" sz="2000" b="1">
                <a:solidFill>
                  <a:schemeClr val="tx2"/>
                </a:solidFill>
              </a:rPr>
              <a:t>Moss</a:t>
            </a:r>
          </a:p>
          <a:p>
            <a:pPr>
              <a:spcBef>
                <a:spcPct val="50000"/>
              </a:spcBef>
            </a:pPr>
            <a:r>
              <a:rPr lang="en-US" sz="2000" b="1">
                <a:solidFill>
                  <a:schemeClr val="tx2"/>
                </a:solidFill>
              </a:rPr>
              <a:t>Duff</a:t>
            </a:r>
          </a:p>
          <a:p>
            <a:pPr>
              <a:spcBef>
                <a:spcPct val="50000"/>
              </a:spcBef>
            </a:pPr>
            <a:r>
              <a:rPr lang="en-US" sz="2000" b="1">
                <a:solidFill>
                  <a:schemeClr val="tx2"/>
                </a:solidFill>
              </a:rPr>
              <a:t>Roots</a:t>
            </a:r>
          </a:p>
        </p:txBody>
      </p:sp>
    </p:spTree>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794052" cy="6901196"/>
          </a:xfrm>
          <a:prstGeom prst="rect">
            <a:avLst/>
          </a:prstGeom>
          <a:noFill/>
          <a:ln w="9525">
            <a:noFill/>
            <a:miter lim="800000"/>
            <a:headEnd/>
            <a:tailEnd/>
          </a:ln>
        </p:spPr>
      </p:pic>
      <p:sp>
        <p:nvSpPr>
          <p:cNvPr id="5" name="Rectangle 4"/>
          <p:cNvSpPr/>
          <p:nvPr/>
        </p:nvSpPr>
        <p:spPr>
          <a:xfrm>
            <a:off x="5871437" y="914400"/>
            <a:ext cx="3272563" cy="461665"/>
          </a:xfrm>
          <a:prstGeom prst="rect">
            <a:avLst/>
          </a:prstGeom>
        </p:spPr>
        <p:txBody>
          <a:bodyPr wrap="none">
            <a:spAutoFit/>
          </a:bodyPr>
          <a:lstStyle/>
          <a:p>
            <a:r>
              <a:rPr lang="en-US" sz="2400" dirty="0"/>
              <a:t>http://plants.alaska.gov/</a:t>
            </a:r>
          </a:p>
        </p:txBody>
      </p:sp>
      <p:pic>
        <p:nvPicPr>
          <p:cNvPr id="6246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2763170"/>
            <a:ext cx="3033330" cy="391195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ew 003"/>
          <p:cNvPicPr>
            <a:picLocks noChangeAspect="1" noChangeArrowheads="1"/>
          </p:cNvPicPr>
          <p:nvPr/>
        </p:nvPicPr>
        <p:blipFill>
          <a:blip r:embed="rId3" cstate="email">
            <a:lum bright="-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121859" name="Text Box 3"/>
          <p:cNvSpPr txBox="1">
            <a:spLocks noChangeArrowheads="1"/>
          </p:cNvSpPr>
          <p:nvPr/>
        </p:nvSpPr>
        <p:spPr bwMode="auto">
          <a:xfrm>
            <a:off x="1981200" y="228600"/>
            <a:ext cx="5099050" cy="914400"/>
          </a:xfrm>
          <a:prstGeom prst="rect">
            <a:avLst/>
          </a:prstGeom>
          <a:noFill/>
          <a:ln w="9525">
            <a:noFill/>
            <a:miter lim="800000"/>
            <a:headEnd/>
            <a:tailEnd/>
          </a:ln>
          <a:effectLst/>
        </p:spPr>
        <p:txBody>
          <a:bodyPr wrap="none">
            <a:spAutoFit/>
          </a:bodyPr>
          <a:lstStyle/>
          <a:p>
            <a:pPr eaLnBrk="1" hangingPunct="1">
              <a:defRPr/>
            </a:pPr>
            <a:r>
              <a:rPr lang="en-US" sz="5400" b="1" dirty="0">
                <a:solidFill>
                  <a:srgbClr val="130993"/>
                </a:solidFill>
                <a:latin typeface="Times New Roman" pitchFamily="18" charset="0"/>
              </a:rPr>
              <a:t>TOPOGRAPHY</a:t>
            </a:r>
          </a:p>
        </p:txBody>
      </p:sp>
      <p:sp>
        <p:nvSpPr>
          <p:cNvPr id="121860" name="Rectangle 4"/>
          <p:cNvSpPr>
            <a:spLocks noChangeArrowheads="1"/>
          </p:cNvSpPr>
          <p:nvPr/>
        </p:nvSpPr>
        <p:spPr bwMode="auto">
          <a:xfrm>
            <a:off x="152400" y="3657600"/>
            <a:ext cx="8991600" cy="2362200"/>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rgbClr val="FFFF00"/>
              </a:buClr>
              <a:buSzPct val="65000"/>
              <a:buFont typeface="Wingdings" pitchFamily="2" charset="2"/>
              <a:buChar char="ü"/>
              <a:defRPr/>
            </a:pPr>
            <a:r>
              <a:rPr lang="en-US" sz="3200" b="1">
                <a:solidFill>
                  <a:srgbClr val="FFFF00"/>
                </a:solidFill>
                <a:effectLst>
                  <a:outerShdw blurRad="38100" dist="38100" dir="2700000" algn="tl">
                    <a:srgbClr val="000000"/>
                  </a:outerShdw>
                </a:effectLst>
              </a:rPr>
              <a:t>Doubling  the slope length increases   erosion potential by 4 times.</a:t>
            </a:r>
          </a:p>
          <a:p>
            <a:pPr marL="342900" indent="-342900" eaLnBrk="1" hangingPunct="1">
              <a:spcBef>
                <a:spcPct val="20000"/>
              </a:spcBef>
              <a:buClr>
                <a:srgbClr val="FFFF00"/>
              </a:buClr>
              <a:buSzPct val="65000"/>
              <a:buFont typeface="Wingdings" pitchFamily="2" charset="2"/>
              <a:buChar char="ü"/>
              <a:defRPr/>
            </a:pPr>
            <a:r>
              <a:rPr lang="en-US" sz="3200" b="1">
                <a:solidFill>
                  <a:srgbClr val="FFFF00"/>
                </a:solidFill>
                <a:effectLst>
                  <a:outerShdw blurRad="38100" dist="38100" dir="2700000" algn="tl">
                    <a:srgbClr val="000000"/>
                  </a:outerShdw>
                </a:effectLst>
              </a:rPr>
              <a:t>Doubling the slope gradient increases erosion potential by 5 times.</a:t>
            </a:r>
          </a:p>
        </p:txBody>
      </p:sp>
      <p:sp>
        <p:nvSpPr>
          <p:cNvPr id="50181" name="Text Box 5"/>
          <p:cNvSpPr txBox="1">
            <a:spLocks noChangeArrowheads="1"/>
          </p:cNvSpPr>
          <p:nvPr/>
        </p:nvSpPr>
        <p:spPr bwMode="auto">
          <a:xfrm>
            <a:off x="2133600" y="1143000"/>
            <a:ext cx="4595813" cy="579438"/>
          </a:xfrm>
          <a:prstGeom prst="rect">
            <a:avLst/>
          </a:prstGeom>
          <a:noFill/>
          <a:ln w="9525">
            <a:noFill/>
            <a:miter lim="800000"/>
            <a:headEnd/>
            <a:tailEnd/>
          </a:ln>
        </p:spPr>
        <p:txBody>
          <a:bodyPr wrap="none">
            <a:spAutoFit/>
          </a:bodyPr>
          <a:lstStyle/>
          <a:p>
            <a:pPr eaLnBrk="1" hangingPunct="1"/>
            <a:r>
              <a:rPr lang="en-US" sz="3200" b="1" dirty="0">
                <a:solidFill>
                  <a:srgbClr val="130993"/>
                </a:solidFill>
                <a:latin typeface="Times New Roman" pitchFamily="18" charset="0"/>
              </a:rPr>
              <a:t>Slope Length &amp; Gradient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animEffect transition="in" filter="fade">
                                      <p:cBhvr>
                                        <p:cTn id="9"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9-20-05 024"/>
          <p:cNvPicPr>
            <a:picLocks noChangeAspect="1" noChangeArrowheads="1"/>
          </p:cNvPicPr>
          <p:nvPr/>
        </p:nvPicPr>
        <p:blipFill>
          <a:blip r:embed="rId3" cstate="email">
            <a:lum bright="30000" contrast="18000"/>
            <a:extLst>
              <a:ext uri="{28A0092B-C50C-407E-A947-70E740481C1C}">
                <a14:useLocalDpi xmlns:a14="http://schemas.microsoft.com/office/drawing/2010/main"/>
              </a:ext>
            </a:extLst>
          </a:blip>
          <a:srcRect/>
          <a:stretch>
            <a:fillRect/>
          </a:stretch>
        </p:blipFill>
        <p:spPr bwMode="auto">
          <a:xfrm>
            <a:off x="685800" y="914400"/>
            <a:ext cx="7924800" cy="4648200"/>
          </a:xfrm>
          <a:prstGeom prst="rect">
            <a:avLst/>
          </a:prstGeom>
          <a:noFill/>
          <a:ln w="9525">
            <a:noFill/>
            <a:miter lim="800000"/>
            <a:headEnd/>
            <a:tailEnd/>
          </a:ln>
        </p:spPr>
      </p:pic>
      <p:sp>
        <p:nvSpPr>
          <p:cNvPr id="29701" name="Text Box 5"/>
          <p:cNvSpPr txBox="1">
            <a:spLocks noChangeArrowheads="1"/>
          </p:cNvSpPr>
          <p:nvPr/>
        </p:nvSpPr>
        <p:spPr bwMode="auto">
          <a:xfrm>
            <a:off x="2667000" y="0"/>
            <a:ext cx="4097338" cy="823913"/>
          </a:xfrm>
          <a:prstGeom prst="rect">
            <a:avLst/>
          </a:prstGeom>
          <a:noFill/>
          <a:ln w="9525">
            <a:noFill/>
            <a:miter lim="800000"/>
            <a:headEnd/>
            <a:tailEnd/>
          </a:ln>
          <a:effectLst/>
        </p:spPr>
        <p:txBody>
          <a:bodyPr wrap="none">
            <a:spAutoFit/>
          </a:bodyPr>
          <a:lstStyle/>
          <a:p>
            <a:pPr eaLnBrk="1" hangingPunct="1">
              <a:defRPr/>
            </a:pPr>
            <a:r>
              <a:rPr lang="en-US" sz="4800" b="1">
                <a:solidFill>
                  <a:schemeClr val="tx2"/>
                </a:solidFill>
                <a:effectLst>
                  <a:outerShdw blurRad="38100" dist="38100" dir="2700000" algn="tl">
                    <a:srgbClr val="000000"/>
                  </a:outerShdw>
                </a:effectLst>
              </a:rPr>
              <a:t>Surface Area</a:t>
            </a:r>
          </a:p>
        </p:txBody>
      </p:sp>
      <p:sp>
        <p:nvSpPr>
          <p:cNvPr id="29702" name="Text Box 6"/>
          <p:cNvSpPr txBox="1">
            <a:spLocks noChangeArrowheads="1"/>
          </p:cNvSpPr>
          <p:nvPr/>
        </p:nvSpPr>
        <p:spPr bwMode="auto">
          <a:xfrm>
            <a:off x="343290" y="5638800"/>
            <a:ext cx="8527271" cy="1200329"/>
          </a:xfrm>
          <a:prstGeom prst="rect">
            <a:avLst/>
          </a:prstGeom>
          <a:noFill/>
          <a:ln w="9525">
            <a:noFill/>
            <a:miter lim="800000"/>
            <a:headEnd/>
            <a:tailEnd/>
          </a:ln>
          <a:effectLst/>
        </p:spPr>
        <p:txBody>
          <a:bodyPr wrap="none">
            <a:spAutoFit/>
          </a:bodyPr>
          <a:lstStyle/>
          <a:p>
            <a:pPr algn="ctr" eaLnBrk="1" hangingPunct="1">
              <a:defRPr/>
            </a:pPr>
            <a:r>
              <a:rPr lang="en-US" sz="3600" b="1" dirty="0">
                <a:solidFill>
                  <a:schemeClr val="tx2"/>
                </a:solidFill>
                <a:effectLst>
                  <a:outerShdw blurRad="38100" dist="38100" dir="2700000" algn="tl">
                    <a:srgbClr val="000000"/>
                  </a:outerShdw>
                </a:effectLst>
              </a:rPr>
              <a:t>Larger bare areas contribute larger volumes</a:t>
            </a:r>
          </a:p>
          <a:p>
            <a:pPr algn="ctr" eaLnBrk="1" hangingPunct="1">
              <a:defRPr/>
            </a:pPr>
            <a:r>
              <a:rPr lang="en-US" sz="3600" b="1" dirty="0">
                <a:solidFill>
                  <a:schemeClr val="tx2"/>
                </a:solidFill>
                <a:effectLst>
                  <a:outerShdw blurRad="38100" dist="38100" dir="2700000" algn="tl">
                    <a:srgbClr val="000000"/>
                  </a:outerShdw>
                </a:effectLst>
              </a:rPr>
              <a:t>&amp; greater velocities of runoff</a:t>
            </a:r>
          </a:p>
        </p:txBody>
      </p:sp>
      <p:pic>
        <p:nvPicPr>
          <p:cNvPr id="29703" name="Picture 7" descr="W5-15-06 00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908050"/>
            <a:ext cx="7924800" cy="4657725"/>
          </a:xfrm>
          <a:prstGeom prst="rect">
            <a:avLst/>
          </a:prstGeom>
          <a:noFill/>
          <a:ln w="9525">
            <a:noFill/>
            <a:miter lim="800000"/>
            <a:headEnd/>
            <a:tailEnd/>
          </a:ln>
          <a:effectLst>
            <a:innerShdw blurRad="114300">
              <a:prstClr val="black"/>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81" name="Picture" r:id="rId3" imgW="8686440" imgH="6476760" progId="Word.Document.8">
                  <p:embed/>
                </p:oleObj>
              </mc:Choice>
              <mc:Fallback>
                <p:oleObj name="Picture" r:id="rId3" imgW="8686440" imgH="6476760" progId="Word.Document.8">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8-10-07 0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2227" name="Text Box 5"/>
          <p:cNvSpPr txBox="1">
            <a:spLocks noChangeArrowheads="1"/>
          </p:cNvSpPr>
          <p:nvPr/>
        </p:nvSpPr>
        <p:spPr bwMode="auto">
          <a:xfrm>
            <a:off x="3352800" y="4953000"/>
            <a:ext cx="2921000" cy="457200"/>
          </a:xfrm>
          <a:prstGeom prst="rect">
            <a:avLst/>
          </a:prstGeom>
          <a:noFill/>
          <a:ln w="9525">
            <a:noFill/>
            <a:miter lim="800000"/>
            <a:headEnd/>
            <a:tailEnd/>
          </a:ln>
        </p:spPr>
        <p:txBody>
          <a:bodyPr wrap="none">
            <a:spAutoFit/>
          </a:bodyPr>
          <a:lstStyle/>
          <a:p>
            <a:r>
              <a:rPr lang="en-US" sz="2400"/>
              <a:t>Soil Characterization</a:t>
            </a:r>
          </a:p>
        </p:txBody>
      </p:sp>
      <p:sp>
        <p:nvSpPr>
          <p:cNvPr id="52228" name="Text Box 6"/>
          <p:cNvSpPr txBox="1">
            <a:spLocks noChangeArrowheads="1"/>
          </p:cNvSpPr>
          <p:nvPr/>
        </p:nvSpPr>
        <p:spPr bwMode="auto">
          <a:xfrm>
            <a:off x="152400" y="2133600"/>
            <a:ext cx="1935163" cy="822325"/>
          </a:xfrm>
          <a:prstGeom prst="rect">
            <a:avLst/>
          </a:prstGeom>
          <a:noFill/>
          <a:ln w="9525">
            <a:noFill/>
            <a:miter lim="800000"/>
            <a:headEnd/>
            <a:tailEnd/>
          </a:ln>
        </p:spPr>
        <p:txBody>
          <a:bodyPr wrap="none">
            <a:spAutoFit/>
          </a:bodyPr>
          <a:lstStyle/>
          <a:p>
            <a:r>
              <a:rPr lang="en-US" sz="2400">
                <a:solidFill>
                  <a:schemeClr val="bg1"/>
                </a:solidFill>
              </a:rPr>
              <a:t>Slope Length</a:t>
            </a:r>
          </a:p>
          <a:p>
            <a:r>
              <a:rPr lang="en-US" sz="2400">
                <a:solidFill>
                  <a:schemeClr val="bg1"/>
                </a:solidFill>
              </a:rPr>
              <a:t>&amp; Gradient</a:t>
            </a:r>
          </a:p>
        </p:txBody>
      </p:sp>
      <p:sp>
        <p:nvSpPr>
          <p:cNvPr id="52229" name="Text Box 7"/>
          <p:cNvSpPr txBox="1">
            <a:spLocks noChangeArrowheads="1"/>
          </p:cNvSpPr>
          <p:nvPr/>
        </p:nvSpPr>
        <p:spPr bwMode="auto">
          <a:xfrm>
            <a:off x="4191000" y="5562600"/>
            <a:ext cx="2317750" cy="457200"/>
          </a:xfrm>
          <a:prstGeom prst="rect">
            <a:avLst/>
          </a:prstGeom>
          <a:noFill/>
          <a:ln w="9525">
            <a:noFill/>
            <a:miter lim="800000"/>
            <a:headEnd/>
            <a:tailEnd/>
          </a:ln>
        </p:spPr>
        <p:txBody>
          <a:bodyPr wrap="none">
            <a:spAutoFit/>
          </a:bodyPr>
          <a:lstStyle/>
          <a:p>
            <a:r>
              <a:rPr lang="en-US" sz="2400"/>
              <a:t>Surface Texture</a:t>
            </a:r>
          </a:p>
        </p:txBody>
      </p:sp>
      <p:sp>
        <p:nvSpPr>
          <p:cNvPr id="52230" name="Text Box 8"/>
          <p:cNvSpPr txBox="1">
            <a:spLocks noChangeArrowheads="1"/>
          </p:cNvSpPr>
          <p:nvPr/>
        </p:nvSpPr>
        <p:spPr bwMode="auto">
          <a:xfrm>
            <a:off x="5470525" y="2243138"/>
            <a:ext cx="1624013" cy="457200"/>
          </a:xfrm>
          <a:prstGeom prst="rect">
            <a:avLst/>
          </a:prstGeom>
          <a:noFill/>
          <a:ln w="9525">
            <a:noFill/>
            <a:miter lim="800000"/>
            <a:headEnd/>
            <a:tailEnd/>
          </a:ln>
        </p:spPr>
        <p:txBody>
          <a:bodyPr wrap="none">
            <a:spAutoFit/>
          </a:bodyPr>
          <a:lstStyle/>
          <a:p>
            <a:r>
              <a:rPr lang="en-US" sz="2400">
                <a:solidFill>
                  <a:schemeClr val="bg1"/>
                </a:solidFill>
              </a:rPr>
              <a:t>Vegetation</a:t>
            </a:r>
          </a:p>
        </p:txBody>
      </p:sp>
      <p:sp>
        <p:nvSpPr>
          <p:cNvPr id="52231" name="Text Box 9"/>
          <p:cNvSpPr txBox="1">
            <a:spLocks noChangeArrowheads="1"/>
          </p:cNvSpPr>
          <p:nvPr/>
        </p:nvSpPr>
        <p:spPr bwMode="auto">
          <a:xfrm>
            <a:off x="7086600" y="1219200"/>
            <a:ext cx="1839913" cy="457200"/>
          </a:xfrm>
          <a:prstGeom prst="rect">
            <a:avLst/>
          </a:prstGeom>
          <a:noFill/>
          <a:ln w="9525">
            <a:noFill/>
            <a:miter lim="800000"/>
            <a:headEnd/>
            <a:tailEnd/>
          </a:ln>
        </p:spPr>
        <p:txBody>
          <a:bodyPr wrap="none">
            <a:spAutoFit/>
          </a:bodyPr>
          <a:lstStyle/>
          <a:p>
            <a:r>
              <a:rPr lang="en-US" sz="2400">
                <a:solidFill>
                  <a:schemeClr val="bg1"/>
                </a:solidFill>
              </a:rPr>
              <a:t>Precipitation</a:t>
            </a:r>
          </a:p>
        </p:txBody>
      </p:sp>
      <p:sp>
        <p:nvSpPr>
          <p:cNvPr id="52232" name="Text Box 10"/>
          <p:cNvSpPr txBox="1">
            <a:spLocks noChangeArrowheads="1"/>
          </p:cNvSpPr>
          <p:nvPr/>
        </p:nvSpPr>
        <p:spPr bwMode="auto">
          <a:xfrm>
            <a:off x="1981200" y="1371600"/>
            <a:ext cx="1608138" cy="457200"/>
          </a:xfrm>
          <a:prstGeom prst="rect">
            <a:avLst/>
          </a:prstGeom>
          <a:noFill/>
          <a:ln w="9525">
            <a:noFill/>
            <a:miter lim="800000"/>
            <a:headEnd/>
            <a:tailEnd/>
          </a:ln>
        </p:spPr>
        <p:txBody>
          <a:bodyPr wrap="none">
            <a:spAutoFit/>
          </a:bodyPr>
          <a:lstStyle/>
          <a:p>
            <a:r>
              <a:rPr lang="en-US" sz="2400">
                <a:solidFill>
                  <a:schemeClr val="bg1"/>
                </a:solidFill>
              </a:rPr>
              <a:t>Basin Area</a:t>
            </a:r>
          </a:p>
        </p:txBody>
      </p:sp>
      <p:sp>
        <p:nvSpPr>
          <p:cNvPr id="52233" name="Text Box 11"/>
          <p:cNvSpPr txBox="1">
            <a:spLocks noChangeArrowheads="1"/>
          </p:cNvSpPr>
          <p:nvPr/>
        </p:nvSpPr>
        <p:spPr bwMode="auto">
          <a:xfrm>
            <a:off x="6477000" y="6172200"/>
            <a:ext cx="2471738" cy="457200"/>
          </a:xfrm>
          <a:prstGeom prst="rect">
            <a:avLst/>
          </a:prstGeom>
          <a:noFill/>
          <a:ln w="9525">
            <a:noFill/>
            <a:miter lim="800000"/>
            <a:headEnd/>
            <a:tailEnd/>
          </a:ln>
        </p:spPr>
        <p:txBody>
          <a:bodyPr wrap="none">
            <a:spAutoFit/>
          </a:bodyPr>
          <a:lstStyle/>
          <a:p>
            <a:r>
              <a:rPr lang="en-US" sz="2400"/>
              <a:t>= Erosion Losses</a:t>
            </a:r>
          </a:p>
        </p:txBody>
      </p:sp>
      <p:sp>
        <p:nvSpPr>
          <p:cNvPr id="52234" name="Text Box 12"/>
          <p:cNvSpPr txBox="1">
            <a:spLocks noChangeArrowheads="1"/>
          </p:cNvSpPr>
          <p:nvPr/>
        </p:nvSpPr>
        <p:spPr bwMode="auto">
          <a:xfrm>
            <a:off x="0" y="0"/>
            <a:ext cx="7905750" cy="701675"/>
          </a:xfrm>
          <a:prstGeom prst="rect">
            <a:avLst/>
          </a:prstGeom>
          <a:noFill/>
          <a:ln w="9525">
            <a:noFill/>
            <a:miter lim="800000"/>
            <a:headEnd/>
            <a:tailEnd/>
          </a:ln>
        </p:spPr>
        <p:txBody>
          <a:bodyPr wrap="none">
            <a:spAutoFit/>
          </a:bodyPr>
          <a:lstStyle/>
          <a:p>
            <a:r>
              <a:rPr lang="en-US" sz="4000" b="1">
                <a:solidFill>
                  <a:schemeClr val="bg1"/>
                </a:solidFill>
              </a:rPr>
              <a:t>Factors that Influence Erosion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Grp="1" noChangeArrowheads="1"/>
          </p:cNvSpPr>
          <p:nvPr>
            <p:ph type="title"/>
          </p:nvPr>
        </p:nvSpPr>
        <p:spPr>
          <a:xfrm>
            <a:off x="304800" y="685800"/>
            <a:ext cx="8229600" cy="609600"/>
          </a:xfrm>
        </p:spPr>
        <p:txBody>
          <a:bodyPr/>
          <a:lstStyle/>
          <a:p>
            <a:pPr eaLnBrk="1" hangingPunct="1">
              <a:defRPr/>
            </a:pPr>
            <a:r>
              <a:rPr lang="en-US" sz="3200" b="1" dirty="0"/>
              <a:t>Revised Universal Soil Loss Equation (R.U.S.L.E.)</a:t>
            </a:r>
          </a:p>
        </p:txBody>
      </p:sp>
      <p:sp>
        <p:nvSpPr>
          <p:cNvPr id="1344515" name="Rectangle 3"/>
          <p:cNvSpPr>
            <a:spLocks noGrp="1" noChangeArrowheads="1"/>
          </p:cNvSpPr>
          <p:nvPr>
            <p:ph type="body" idx="1"/>
          </p:nvPr>
        </p:nvSpPr>
        <p:spPr>
          <a:xfrm>
            <a:off x="457200" y="1447800"/>
            <a:ext cx="8229600" cy="3505200"/>
          </a:xfrm>
        </p:spPr>
        <p:txBody>
          <a:bodyPr>
            <a:normAutofit lnSpcReduction="10000"/>
          </a:bodyPr>
          <a:lstStyle/>
          <a:p>
            <a:pPr eaLnBrk="1" hangingPunct="1">
              <a:buFont typeface="Wingdings" pitchFamily="2" charset="2"/>
              <a:buNone/>
              <a:defRPr/>
            </a:pPr>
            <a:r>
              <a:rPr lang="en-US" sz="2600" dirty="0">
                <a:solidFill>
                  <a:schemeClr val="tx2"/>
                </a:solidFill>
              </a:rPr>
              <a:t>A = R x K x LS x C x P</a:t>
            </a:r>
          </a:p>
          <a:p>
            <a:pPr lvl="1" eaLnBrk="1" hangingPunct="1">
              <a:buFontTx/>
              <a:buNone/>
              <a:defRPr/>
            </a:pPr>
            <a:r>
              <a:rPr lang="en-US" sz="2600" dirty="0">
                <a:solidFill>
                  <a:schemeClr val="tx2"/>
                </a:solidFill>
              </a:rPr>
              <a:t>A = Annual Rate of Erosion per unit area</a:t>
            </a:r>
          </a:p>
          <a:p>
            <a:pPr lvl="1" eaLnBrk="1" hangingPunct="1">
              <a:buClr>
                <a:srgbClr val="FFFF00"/>
              </a:buClr>
              <a:buFontTx/>
              <a:buChar char="•"/>
              <a:defRPr/>
            </a:pPr>
            <a:r>
              <a:rPr lang="en-US" sz="2600" dirty="0">
                <a:solidFill>
                  <a:srgbClr val="FFFF00"/>
                </a:solidFill>
              </a:rPr>
              <a:t>R = Rainfall Factor</a:t>
            </a:r>
          </a:p>
          <a:p>
            <a:pPr lvl="1" eaLnBrk="1" hangingPunct="1">
              <a:buClr>
                <a:srgbClr val="FFFF00"/>
              </a:buClr>
              <a:buFontTx/>
              <a:buChar char="•"/>
              <a:defRPr/>
            </a:pPr>
            <a:r>
              <a:rPr lang="en-US" sz="2600" dirty="0">
                <a:solidFill>
                  <a:srgbClr val="FFFF00"/>
                </a:solidFill>
              </a:rPr>
              <a:t>K = Soil Erodibility Factor</a:t>
            </a:r>
          </a:p>
          <a:p>
            <a:pPr lvl="1" eaLnBrk="1" hangingPunct="1">
              <a:buClr>
                <a:srgbClr val="FFFF00"/>
              </a:buClr>
              <a:buFontTx/>
              <a:buChar char="•"/>
              <a:defRPr/>
            </a:pPr>
            <a:r>
              <a:rPr lang="en-US" sz="2600" dirty="0">
                <a:solidFill>
                  <a:srgbClr val="FFFF00"/>
                </a:solidFill>
              </a:rPr>
              <a:t>LS = Slope Angle &amp; Length Factor</a:t>
            </a:r>
          </a:p>
          <a:p>
            <a:pPr lvl="1" eaLnBrk="1" hangingPunct="1">
              <a:buClr>
                <a:srgbClr val="FFFF00"/>
              </a:buClr>
              <a:buFontTx/>
              <a:buChar char="•"/>
              <a:defRPr/>
            </a:pPr>
            <a:r>
              <a:rPr lang="en-US" sz="2600" dirty="0">
                <a:solidFill>
                  <a:srgbClr val="FFFF00"/>
                </a:solidFill>
              </a:rPr>
              <a:t>C = Soil Cover Factor</a:t>
            </a:r>
          </a:p>
          <a:p>
            <a:pPr lvl="1" eaLnBrk="1" hangingPunct="1">
              <a:buClr>
                <a:srgbClr val="FFFF00"/>
              </a:buClr>
              <a:buFontTx/>
              <a:buChar char="•"/>
              <a:defRPr/>
            </a:pPr>
            <a:r>
              <a:rPr lang="en-US" sz="2600" dirty="0">
                <a:solidFill>
                  <a:srgbClr val="FFFF00"/>
                </a:solidFill>
              </a:rPr>
              <a:t>P = Conservation Practices</a:t>
            </a:r>
          </a:p>
          <a:p>
            <a:pPr lvl="1" eaLnBrk="1" hangingPunct="1">
              <a:buFontTx/>
              <a:buNone/>
              <a:defRPr/>
            </a:pPr>
            <a:r>
              <a:rPr lang="en-US" sz="2200" dirty="0"/>
              <a:t>	</a:t>
            </a:r>
          </a:p>
        </p:txBody>
      </p:sp>
      <p:sp>
        <p:nvSpPr>
          <p:cNvPr id="20484" name="Text Box 4"/>
          <p:cNvSpPr txBox="1">
            <a:spLocks noChangeArrowheads="1"/>
          </p:cNvSpPr>
          <p:nvPr/>
        </p:nvSpPr>
        <p:spPr bwMode="auto">
          <a:xfrm>
            <a:off x="609600" y="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3600" b="1">
                <a:solidFill>
                  <a:prstClr val="white"/>
                </a:solidFill>
              </a:rPr>
              <a:t>Erosion Risk Calculation Tool</a:t>
            </a:r>
          </a:p>
        </p:txBody>
      </p:sp>
      <p:sp>
        <p:nvSpPr>
          <p:cNvPr id="20485" name="Rectangle 5"/>
          <p:cNvSpPr>
            <a:spLocks noChangeArrowheads="1"/>
          </p:cNvSpPr>
          <p:nvPr/>
        </p:nvSpPr>
        <p:spPr bwMode="auto">
          <a:xfrm>
            <a:off x="1524000" y="4572000"/>
            <a:ext cx="6172200" cy="533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prstClr val="white"/>
              </a:solidFill>
            </a:endParaRPr>
          </a:p>
        </p:txBody>
      </p:sp>
      <p:sp>
        <p:nvSpPr>
          <p:cNvPr id="1344518" name="Rectangle 6"/>
          <p:cNvSpPr>
            <a:spLocks noChangeArrowheads="1"/>
          </p:cNvSpPr>
          <p:nvPr/>
        </p:nvSpPr>
        <p:spPr bwMode="auto">
          <a:xfrm>
            <a:off x="2339169" y="4648200"/>
            <a:ext cx="4324350" cy="366713"/>
          </a:xfrm>
          <a:prstGeom prst="rect">
            <a:avLst/>
          </a:prstGeom>
          <a:noFill/>
          <a:ln w="9525">
            <a:noFill/>
            <a:miter lim="800000"/>
            <a:headEnd/>
            <a:tailEnd/>
          </a:ln>
          <a:effectLst/>
        </p:spPr>
        <p:txBody>
          <a:bodyPr wrap="none">
            <a:spAutoFit/>
          </a:bodyPr>
          <a:lstStyle/>
          <a:p>
            <a:pPr>
              <a:spcBef>
                <a:spcPct val="20000"/>
              </a:spcBef>
              <a:buClr>
                <a:srgbClr val="0000FF"/>
              </a:buClr>
              <a:buSzPct val="65000"/>
              <a:buFont typeface="Wingdings" pitchFamily="2" charset="2"/>
              <a:buNone/>
              <a:defRPr/>
            </a:pPr>
            <a:r>
              <a:rPr lang="en-US" b="1" dirty="0">
                <a:solidFill>
                  <a:prstClr val="white"/>
                </a:solidFill>
                <a:effectLst>
                  <a:outerShdw blurRad="38100" dist="38100" dir="2700000" algn="tl">
                    <a:srgbClr val="000000"/>
                  </a:outerShdw>
                </a:effectLst>
                <a:latin typeface="Tahoma" charset="0"/>
              </a:rPr>
              <a:t>default values for LS, C, P are all 1.0</a:t>
            </a:r>
          </a:p>
        </p:txBody>
      </p:sp>
      <p:pic>
        <p:nvPicPr>
          <p:cNvPr id="7" name="Picture 12" descr="https://encrypted-tbn2.gstatic.com/images?q=tbn:ANd9GcQr2H4VYa0G4JgJQpJIXS3WB7cffmW5gUoHRzmS0ZuVup16Me0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1"/>
            <a:ext cx="2136720"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6" descr="https://encrypted-tbn3.gstatic.com/images?q=tbn:ANd9GcR6IjISL1UIQ2DJHo_VFc3uPjZcliEbzzkKhQ1ZeOCzYiY1M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334001"/>
            <a:ext cx="2084922"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16" descr="https://encrypted-tbn2.gstatic.com/images?q=tbn:ANd9GcSYWMiTuGei28htplh4HfkBrZxPxzMwmCtA4ACvMhkFXmhDn9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653" y="5334001"/>
            <a:ext cx="2123148" cy="141285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 name="Content Placeholder 11" descr="https://encrypted-tbn1.gstatic.com/images?q=tbn:ANd9GcSAvNpikqYMs9OosjPripZ2_lFonqWIzb3U4cA65wa0wG4lI_x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1078" y="5334000"/>
            <a:ext cx="2136722" cy="142189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01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6 BMPs 2-22 06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a:fillRect/>
          </a:stretch>
        </p:blipFill>
        <p:spPr>
          <a:xfrm>
            <a:off x="0" y="0"/>
            <a:ext cx="9140825" cy="6854825"/>
          </a:xfr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346563" name="Rectangle 3"/>
          <p:cNvSpPr>
            <a:spLocks noGrp="1" noChangeArrowheads="1"/>
          </p:cNvSpPr>
          <p:nvPr>
            <p:ph type="title"/>
          </p:nvPr>
        </p:nvSpPr>
        <p:spPr>
          <a:xfrm>
            <a:off x="0" y="304800"/>
            <a:ext cx="9144000" cy="990600"/>
          </a:xfrm>
        </p:spPr>
        <p:txBody>
          <a:bodyPr/>
          <a:lstStyle/>
          <a:p>
            <a:pPr eaLnBrk="1" hangingPunct="1">
              <a:defRPr/>
            </a:pPr>
            <a:r>
              <a:rPr lang="en-US" sz="4000" b="1" dirty="0">
                <a:solidFill>
                  <a:schemeClr val="tx1"/>
                </a:solidFill>
              </a:rPr>
              <a:t>R.U.S.L.E. Example: Focus on Slope</a:t>
            </a:r>
          </a:p>
        </p:txBody>
      </p:sp>
      <p:sp>
        <p:nvSpPr>
          <p:cNvPr id="21508" name="Rectangle 4"/>
          <p:cNvSpPr>
            <a:spLocks noGrp="1" noChangeArrowheads="1"/>
          </p:cNvSpPr>
          <p:nvPr>
            <p:ph type="body" sz="half" idx="1"/>
          </p:nvPr>
        </p:nvSpPr>
        <p:spPr>
          <a:xfrm>
            <a:off x="0" y="1371600"/>
            <a:ext cx="8686800" cy="2590800"/>
          </a:xfrm>
          <a:noFill/>
          <a:extLst>
            <a:ext uri="{909E8E84-426E-40DD-AFC4-6F175D3DCCD1}">
              <a14:hiddenFill xmlns:a14="http://schemas.microsoft.com/office/drawing/2010/main">
                <a:solidFill>
                  <a:srgbClr val="FFFFFF"/>
                </a:solidFill>
              </a14:hiddenFill>
            </a:ext>
          </a:extLst>
        </p:spPr>
        <p:txBody>
          <a:bodyPr/>
          <a:lstStyle/>
          <a:p>
            <a:pPr eaLnBrk="1" hangingPunct="1">
              <a:buClr>
                <a:schemeClr val="tx2"/>
              </a:buClr>
              <a:buSzTx/>
              <a:buFontTx/>
              <a:buNone/>
            </a:pPr>
            <a:r>
              <a:rPr lang="en-US" sz="2400" b="1" dirty="0">
                <a:solidFill>
                  <a:schemeClr val="tx2"/>
                </a:solidFill>
                <a:effectLst/>
              </a:rPr>
              <a:t>What is the Difference in Potential Soil Loss Between 20% &amp; 60% Slopes?</a:t>
            </a:r>
          </a:p>
          <a:p>
            <a:pPr lvl="1" eaLnBrk="1" hangingPunct="1">
              <a:buClr>
                <a:srgbClr val="FFFF00"/>
              </a:buClr>
              <a:buSzTx/>
              <a:buFontTx/>
              <a:buChar char="•"/>
            </a:pPr>
            <a:r>
              <a:rPr lang="en-US" sz="2400" b="1" dirty="0">
                <a:solidFill>
                  <a:srgbClr val="FFFF00"/>
                </a:solidFill>
                <a:effectLst/>
              </a:rPr>
              <a:t>20% Slope </a:t>
            </a:r>
            <a:r>
              <a:rPr lang="en-US" sz="2400" b="1" i="1" dirty="0">
                <a:solidFill>
                  <a:srgbClr val="FFFF00"/>
                </a:solidFill>
                <a:effectLst/>
              </a:rPr>
              <a:t>(10 degrees, 4:1)</a:t>
            </a:r>
            <a:r>
              <a:rPr lang="en-US" sz="2400" b="1" dirty="0">
                <a:solidFill>
                  <a:srgbClr val="FFFF00"/>
                </a:solidFill>
                <a:effectLst/>
              </a:rPr>
              <a:t>		100’ length, LS = 4.5</a:t>
            </a:r>
          </a:p>
          <a:p>
            <a:pPr lvl="1" eaLnBrk="1" hangingPunct="1">
              <a:buClr>
                <a:srgbClr val="FFFF00"/>
              </a:buClr>
              <a:buSzTx/>
              <a:buFontTx/>
              <a:buChar char="•"/>
            </a:pPr>
            <a:r>
              <a:rPr lang="en-US" sz="2400" b="1" dirty="0">
                <a:solidFill>
                  <a:srgbClr val="FFFF00"/>
                </a:solidFill>
              </a:rPr>
              <a:t>60</a:t>
            </a:r>
            <a:r>
              <a:rPr lang="en-US" sz="2400" b="1" dirty="0">
                <a:solidFill>
                  <a:srgbClr val="FFFF00"/>
                </a:solidFill>
                <a:effectLst/>
              </a:rPr>
              <a:t>% Slope </a:t>
            </a:r>
            <a:r>
              <a:rPr lang="en-US" sz="2400" b="1" i="1" dirty="0">
                <a:solidFill>
                  <a:srgbClr val="FFFF00"/>
                </a:solidFill>
                <a:effectLst/>
              </a:rPr>
              <a:t>(30 degrees, 1 .5:1)</a:t>
            </a:r>
            <a:r>
              <a:rPr lang="en-US" sz="2400" b="1" dirty="0">
                <a:solidFill>
                  <a:srgbClr val="FFFF00"/>
                </a:solidFill>
                <a:effectLst/>
              </a:rPr>
              <a:t>		100’ length, LS = 9.4</a:t>
            </a:r>
          </a:p>
        </p:txBody>
      </p:sp>
      <p:cxnSp>
        <p:nvCxnSpPr>
          <p:cNvPr id="3" name="Straight Connector 2"/>
          <p:cNvCxnSpPr/>
          <p:nvPr/>
        </p:nvCxnSpPr>
        <p:spPr>
          <a:xfrm>
            <a:off x="3124200" y="6400800"/>
            <a:ext cx="42672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124200" y="5715000"/>
            <a:ext cx="4191000" cy="6858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124200" y="4648200"/>
            <a:ext cx="3429000" cy="1752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887862">
            <a:off x="3480357" y="5151475"/>
            <a:ext cx="2224455" cy="461665"/>
          </a:xfrm>
          <a:prstGeom prst="rect">
            <a:avLst/>
          </a:prstGeom>
          <a:noFill/>
        </p:spPr>
        <p:txBody>
          <a:bodyPr wrap="none" rtlCol="0">
            <a:spAutoFit/>
          </a:bodyPr>
          <a:lstStyle/>
          <a:p>
            <a:r>
              <a:rPr lang="en-US" sz="2400" dirty="0">
                <a:solidFill>
                  <a:srgbClr val="FFFF00"/>
                </a:solidFill>
              </a:rPr>
              <a:t>60%  30 degrees</a:t>
            </a:r>
          </a:p>
        </p:txBody>
      </p:sp>
      <p:sp>
        <p:nvSpPr>
          <p:cNvPr id="20" name="TextBox 19"/>
          <p:cNvSpPr txBox="1"/>
          <p:nvPr/>
        </p:nvSpPr>
        <p:spPr>
          <a:xfrm rot="21000833">
            <a:off x="4991366" y="5447174"/>
            <a:ext cx="2224455" cy="461665"/>
          </a:xfrm>
          <a:prstGeom prst="rect">
            <a:avLst/>
          </a:prstGeom>
          <a:noFill/>
        </p:spPr>
        <p:txBody>
          <a:bodyPr wrap="none" rtlCol="0">
            <a:spAutoFit/>
          </a:bodyPr>
          <a:lstStyle/>
          <a:p>
            <a:r>
              <a:rPr lang="en-US" sz="2400" dirty="0">
                <a:solidFill>
                  <a:srgbClr val="FFFF00"/>
                </a:solidFill>
              </a:rPr>
              <a:t>20%  10 degrees</a:t>
            </a:r>
          </a:p>
        </p:txBody>
      </p:sp>
    </p:spTree>
    <p:extLst>
      <p:ext uri="{BB962C8B-B14F-4D97-AF65-F5344CB8AC3E}">
        <p14:creationId xmlns:p14="http://schemas.microsoft.com/office/powerpoint/2010/main" val="3257810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106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22565" name="Group 37"/>
          <p:cNvGrpSpPr>
            <a:grpSpLocks/>
          </p:cNvGrpSpPr>
          <p:nvPr/>
        </p:nvGrpSpPr>
        <p:grpSpPr bwMode="auto">
          <a:xfrm>
            <a:off x="2590800" y="5410200"/>
            <a:ext cx="4724400" cy="533400"/>
            <a:chOff x="2064" y="3264"/>
            <a:chExt cx="2640" cy="336"/>
          </a:xfrm>
        </p:grpSpPr>
        <p:sp>
          <p:nvSpPr>
            <p:cNvPr id="22568" name="Text Box 38"/>
            <p:cNvSpPr txBox="1">
              <a:spLocks noChangeArrowheads="1"/>
            </p:cNvSpPr>
            <p:nvPr/>
          </p:nvSpPr>
          <p:spPr bwMode="auto">
            <a:xfrm>
              <a:off x="2208" y="3312"/>
              <a:ext cx="24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dirty="0">
                  <a:solidFill>
                    <a:srgbClr val="EEECE1"/>
                  </a:solidFill>
                </a:rPr>
                <a:t>109% Increase in Soil Loss</a:t>
              </a:r>
            </a:p>
          </p:txBody>
        </p:sp>
        <p:sp>
          <p:nvSpPr>
            <p:cNvPr id="22569" name="Line 39"/>
            <p:cNvSpPr>
              <a:spLocks noChangeShapeType="1"/>
            </p:cNvSpPr>
            <p:nvPr/>
          </p:nvSpPr>
          <p:spPr bwMode="auto">
            <a:xfrm flipH="1" flipV="1">
              <a:off x="2064" y="3264"/>
              <a:ext cx="192" cy="240"/>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white"/>
                </a:solidFill>
              </a:endParaRPr>
            </a:p>
          </p:txBody>
        </p:sp>
      </p:grpSp>
      <p:sp>
        <p:nvSpPr>
          <p:cNvPr id="22567" name="Text Box 41"/>
          <p:cNvSpPr txBox="1">
            <a:spLocks noChangeArrowheads="1"/>
          </p:cNvSpPr>
          <p:nvPr/>
        </p:nvSpPr>
        <p:spPr bwMode="auto">
          <a:xfrm>
            <a:off x="685800" y="6248400"/>
            <a:ext cx="7959725" cy="4095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5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28600" y="4191000"/>
            <a:ext cx="3962400" cy="2062103"/>
          </a:xfrm>
          <a:prstGeom prst="rect">
            <a:avLst/>
          </a:prstGeom>
          <a:noFill/>
          <a:ln w="9525">
            <a:noFill/>
            <a:miter lim="800000"/>
            <a:headEnd/>
            <a:tailEnd/>
          </a:ln>
          <a:effectLst/>
        </p:spPr>
        <p:txBody>
          <a:bodyPr wrap="square">
            <a:spAutoFit/>
          </a:bodyPr>
          <a:lstStyle/>
          <a:p>
            <a:pPr algn="ctr" eaLnBrk="1" hangingPunct="1">
              <a:defRPr/>
            </a:pPr>
            <a:r>
              <a:rPr lang="en-US" sz="3200" b="1" dirty="0">
                <a:solidFill>
                  <a:schemeClr val="tx2"/>
                </a:solidFill>
                <a:effectLst>
                  <a:outerShdw blurRad="38100" dist="38100" dir="2700000" algn="tl">
                    <a:srgbClr val="000000"/>
                  </a:outerShdw>
                </a:effectLst>
              </a:rPr>
              <a:t>Soil Surveys</a:t>
            </a:r>
          </a:p>
          <a:p>
            <a:pPr algn="ctr" eaLnBrk="1" hangingPunct="1">
              <a:defRPr/>
            </a:pPr>
            <a:r>
              <a:rPr lang="en-US" sz="3200" b="1" dirty="0">
                <a:solidFill>
                  <a:schemeClr val="tx2"/>
                </a:solidFill>
                <a:effectLst>
                  <a:outerShdw blurRad="38100" dist="38100" dir="2700000" algn="tl">
                    <a:srgbClr val="000000"/>
                  </a:outerShdw>
                </a:effectLst>
              </a:rPr>
              <a:t>USDA Soil Conservation Service</a:t>
            </a:r>
          </a:p>
          <a:p>
            <a:pPr algn="ctr" eaLnBrk="1" hangingPunct="1">
              <a:defRPr/>
            </a:pPr>
            <a:r>
              <a:rPr lang="en-US" sz="3200" b="1" dirty="0">
                <a:solidFill>
                  <a:schemeClr val="tx2"/>
                </a:solidFill>
                <a:effectLst>
                  <a:outerShdw blurRad="38100" dist="38100" dir="2700000" algn="tl">
                    <a:srgbClr val="000000"/>
                  </a:outerShdw>
                </a:effectLst>
              </a:rPr>
              <a:t>NRCS</a:t>
            </a:r>
          </a:p>
        </p:txBody>
      </p:sp>
      <p:pic>
        <p:nvPicPr>
          <p:cNvPr id="25602" name="Picture 2" descr="http://www.ak.nrcs.usda.gov/soils/index.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724400" cy="3031742"/>
          </a:xfrm>
          <a:prstGeom prst="rect">
            <a:avLst/>
          </a:prstGeom>
          <a:noFill/>
        </p:spPr>
      </p:pic>
      <p:pic>
        <p:nvPicPr>
          <p:cNvPr id="2560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6426" y="0"/>
            <a:ext cx="4657574"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CIM\101NIKON\DSCN8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371600"/>
          </a:xfrm>
        </p:spPr>
        <p:txBody>
          <a:bodyPr/>
          <a:lstStyle/>
          <a:p>
            <a:r>
              <a:rPr lang="en-US" dirty="0"/>
              <a:t>Cover Factors      </a:t>
            </a:r>
            <a:r>
              <a:rPr lang="en-US" sz="7200" dirty="0"/>
              <a:t>C</a:t>
            </a:r>
          </a:p>
        </p:txBody>
      </p:sp>
      <p:sp>
        <p:nvSpPr>
          <p:cNvPr id="6" name="TextBox 5"/>
          <p:cNvSpPr txBox="1"/>
          <p:nvPr/>
        </p:nvSpPr>
        <p:spPr>
          <a:xfrm>
            <a:off x="554144" y="2590800"/>
            <a:ext cx="7800533" cy="2308324"/>
          </a:xfrm>
          <a:prstGeom prst="rect">
            <a:avLst/>
          </a:prstGeom>
          <a:noFill/>
        </p:spPr>
        <p:txBody>
          <a:bodyPr wrap="none" rtlCol="0">
            <a:spAutoFit/>
          </a:bodyPr>
          <a:lstStyle/>
          <a:p>
            <a:r>
              <a:rPr lang="en-US" sz="3600" dirty="0"/>
              <a:t>RECPs					0.10 – 0.25</a:t>
            </a:r>
          </a:p>
          <a:p>
            <a:r>
              <a:rPr lang="en-US" sz="3600" dirty="0"/>
              <a:t>Straw Mulch (must stay)		0.18 – 0.24</a:t>
            </a:r>
          </a:p>
          <a:p>
            <a:r>
              <a:rPr lang="en-US" sz="3600" dirty="0"/>
              <a:t>Good </a:t>
            </a:r>
            <a:r>
              <a:rPr lang="en-US" sz="3600" dirty="0" err="1"/>
              <a:t>Hydromulch</a:t>
            </a:r>
            <a:r>
              <a:rPr lang="en-US" sz="3600" dirty="0"/>
              <a:t> &amp; Tack	0.1</a:t>
            </a:r>
          </a:p>
          <a:p>
            <a:r>
              <a:rPr lang="en-US" sz="3600" dirty="0"/>
              <a:t>BFM					    	0.02</a:t>
            </a:r>
          </a:p>
        </p:txBody>
      </p:sp>
      <p:sp>
        <p:nvSpPr>
          <p:cNvPr id="3" name="TextBox 2"/>
          <p:cNvSpPr txBox="1"/>
          <p:nvPr/>
        </p:nvSpPr>
        <p:spPr>
          <a:xfrm>
            <a:off x="1600200" y="1537919"/>
            <a:ext cx="5708422" cy="707886"/>
          </a:xfrm>
          <a:prstGeom prst="rect">
            <a:avLst/>
          </a:prstGeom>
          <a:noFill/>
        </p:spPr>
        <p:txBody>
          <a:bodyPr wrap="none" rtlCol="0">
            <a:spAutoFit/>
          </a:bodyPr>
          <a:lstStyle/>
          <a:p>
            <a:r>
              <a:rPr lang="en-US" sz="4000" dirty="0"/>
              <a:t>Will vary with the soil type</a:t>
            </a:r>
          </a:p>
        </p:txBody>
      </p:sp>
      <p:sp>
        <p:nvSpPr>
          <p:cNvPr id="4" name="TextBox 3"/>
          <p:cNvSpPr txBox="1"/>
          <p:nvPr/>
        </p:nvSpPr>
        <p:spPr>
          <a:xfrm>
            <a:off x="685800" y="5791200"/>
            <a:ext cx="8017708" cy="923330"/>
          </a:xfrm>
          <a:prstGeom prst="rect">
            <a:avLst/>
          </a:prstGeom>
          <a:noFill/>
        </p:spPr>
        <p:txBody>
          <a:bodyPr wrap="none" rtlCol="0">
            <a:spAutoFit/>
          </a:bodyPr>
          <a:lstStyle/>
          <a:p>
            <a:r>
              <a:rPr lang="en-US" sz="5400" dirty="0"/>
              <a:t>How long will the BMP last?</a:t>
            </a:r>
          </a:p>
        </p:txBody>
      </p:sp>
    </p:spTree>
    <p:extLst>
      <p:ext uri="{BB962C8B-B14F-4D97-AF65-F5344CB8AC3E}">
        <p14:creationId xmlns:p14="http://schemas.microsoft.com/office/powerpoint/2010/main" val="1552352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3505200" y="609600"/>
            <a:ext cx="5638800" cy="914400"/>
          </a:xfrm>
        </p:spPr>
        <p:txBody>
          <a:bodyPr/>
          <a:lstStyle/>
          <a:p>
            <a:pPr eaLnBrk="1" hangingPunct="1">
              <a:defRPr/>
            </a:pPr>
            <a:r>
              <a:rPr lang="en-US" sz="4000" b="1">
                <a:solidFill>
                  <a:schemeClr val="tx1"/>
                </a:solidFill>
              </a:rPr>
              <a:t>A = </a:t>
            </a:r>
            <a:r>
              <a:rPr lang="en-US" sz="3600" b="1">
                <a:solidFill>
                  <a:schemeClr val="tx1"/>
                </a:solidFill>
              </a:rPr>
              <a:t>R x K x LS x C x P</a:t>
            </a:r>
          </a:p>
        </p:txBody>
      </p:sp>
      <p:graphicFrame>
        <p:nvGraphicFramePr>
          <p:cNvPr id="1348650" name="Group 42"/>
          <p:cNvGraphicFramePr>
            <a:graphicFrameLocks noGrp="1"/>
          </p:cNvGraphicFramePr>
          <p:nvPr>
            <p:ph idx="1"/>
          </p:nvPr>
        </p:nvGraphicFramePr>
        <p:xfrm>
          <a:off x="381000" y="2148942"/>
          <a:ext cx="8382000" cy="3261258"/>
        </p:xfrm>
        <a:graphic>
          <a:graphicData uri="http://schemas.openxmlformats.org/drawingml/2006/table">
            <a:tbl>
              <a:tblPr/>
              <a:tblGrid>
                <a:gridCol w="1676400">
                  <a:extLst>
                    <a:ext uri="{9D8B030D-6E8A-4147-A177-3AD203B41FA5}">
                      <a16:colId xmlns:a16="http://schemas.microsoft.com/office/drawing/2014/main" val="20000"/>
                    </a:ext>
                  </a:extLst>
                </a:gridCol>
                <a:gridCol w="1147763">
                  <a:extLst>
                    <a:ext uri="{9D8B030D-6E8A-4147-A177-3AD203B41FA5}">
                      <a16:colId xmlns:a16="http://schemas.microsoft.com/office/drawing/2014/main" val="20001"/>
                    </a:ext>
                  </a:extLst>
                </a:gridCol>
                <a:gridCol w="881062">
                  <a:extLst>
                    <a:ext uri="{9D8B030D-6E8A-4147-A177-3AD203B41FA5}">
                      <a16:colId xmlns:a16="http://schemas.microsoft.com/office/drawing/2014/main" val="20002"/>
                    </a:ext>
                  </a:extLst>
                </a:gridCol>
                <a:gridCol w="1411288">
                  <a:extLst>
                    <a:ext uri="{9D8B030D-6E8A-4147-A177-3AD203B41FA5}">
                      <a16:colId xmlns:a16="http://schemas.microsoft.com/office/drawing/2014/main" val="20003"/>
                    </a:ext>
                  </a:extLst>
                </a:gridCol>
                <a:gridCol w="1149350">
                  <a:extLst>
                    <a:ext uri="{9D8B030D-6E8A-4147-A177-3AD203B41FA5}">
                      <a16:colId xmlns:a16="http://schemas.microsoft.com/office/drawing/2014/main" val="20004"/>
                    </a:ext>
                  </a:extLst>
                </a:gridCol>
                <a:gridCol w="1057275">
                  <a:extLst>
                    <a:ext uri="{9D8B030D-6E8A-4147-A177-3AD203B41FA5}">
                      <a16:colId xmlns:a16="http://schemas.microsoft.com/office/drawing/2014/main" val="20005"/>
                    </a:ext>
                  </a:extLst>
                </a:gridCol>
                <a:gridCol w="1058862">
                  <a:extLst>
                    <a:ext uri="{9D8B030D-6E8A-4147-A177-3AD203B41FA5}">
                      <a16:colId xmlns:a16="http://schemas.microsoft.com/office/drawing/2014/main" val="20006"/>
                    </a:ext>
                  </a:extLst>
                </a:gridCol>
              </a:tblGrid>
              <a:tr h="518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SLOPE</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A=</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R </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K</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LS</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C</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P</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20%      10</a:t>
                      </a:r>
                      <a:r>
                        <a:rPr kumimoji="0" lang="en-US" sz="2800" b="0" i="0" u="none" strike="noStrike" cap="none" normalizeH="0" baseline="0" dirty="0">
                          <a:ln>
                            <a:noFill/>
                          </a:ln>
                          <a:solidFill>
                            <a:schemeClr val="tx2"/>
                          </a:solidFill>
                          <a:effectLst>
                            <a:outerShdw blurRad="38100" dist="38100" dir="2700000" algn="tl">
                              <a:srgbClr val="000000"/>
                            </a:outerShdw>
                          </a:effectLst>
                          <a:latin typeface="Symbol" pitchFamily="18" charset="2"/>
                        </a:rPr>
                        <a:t> </a:t>
                      </a: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deg. 4:1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Tahoma" charset="0"/>
                        </a:rPr>
                        <a:t>50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 (sandy loam)</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4.5</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3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60%      30 deg. 1.5:1</a:t>
                      </a:r>
                    </a:p>
                  </a:txBody>
                  <a:tcPr marT="45703" marB="45703"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Tahoma" charset="0"/>
                        </a:rPr>
                        <a:t>21 T/ac.</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40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.28</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a:ln>
                            <a:noFill/>
                          </a:ln>
                          <a:solidFill>
                            <a:schemeClr val="tx2"/>
                          </a:solidFill>
                          <a:effectLst>
                            <a:outerShdw blurRad="38100" dist="38100" dir="2700000" algn="tl">
                              <a:srgbClr val="000000"/>
                            </a:outerShdw>
                          </a:effectLst>
                          <a:latin typeface="Tahoma" charset="0"/>
                        </a:rPr>
                        <a:t>9.4</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0.2</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a:ln>
                            <a:noFill/>
                          </a:ln>
                          <a:solidFill>
                            <a:schemeClr val="tx2"/>
                          </a:solidFill>
                          <a:effectLst>
                            <a:outerShdw blurRad="38100" dist="38100" dir="2700000" algn="tl">
                              <a:srgbClr val="000000"/>
                            </a:outerShdw>
                          </a:effectLst>
                          <a:latin typeface="Tahoma" charset="0"/>
                        </a:rPr>
                        <a:t>1.0</a:t>
                      </a:r>
                    </a:p>
                  </a:txBody>
                  <a:tcPr marT="45703" marB="45703" anchor="ct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567" name="Text Box 41"/>
          <p:cNvSpPr txBox="1">
            <a:spLocks noChangeArrowheads="1"/>
          </p:cNvSpPr>
          <p:nvPr/>
        </p:nvSpPr>
        <p:spPr bwMode="auto">
          <a:xfrm>
            <a:off x="533400" y="6019800"/>
            <a:ext cx="8148577" cy="40011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dirty="0">
                <a:solidFill>
                  <a:srgbClr val="FFFF00"/>
                </a:solidFill>
              </a:rPr>
              <a:t>Note: for straw mulch, “C” factor is 0.2- how will that affect soil loss?</a:t>
            </a:r>
          </a:p>
        </p:txBody>
      </p:sp>
      <p:pic>
        <p:nvPicPr>
          <p:cNvPr id="1026" name="Picture 2" descr="https://encrypted-tbn3.gstatic.com/images?q=tbn:ANd9GcS0ctVtoI8v7SYrX24nU2EnoB03pPY4YMLm4gTIX0yAcRISWup7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0" y="152400"/>
            <a:ext cx="3657080" cy="184785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97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7-7-07 nikon 1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630738" cy="6918325"/>
          </a:xfrm>
          <a:prstGeom prst="rect">
            <a:avLst/>
          </a:prstGeom>
          <a:noFill/>
          <a:ln w="9525">
            <a:noFill/>
            <a:miter lim="800000"/>
            <a:headEnd/>
            <a:tailEnd/>
          </a:ln>
          <a:effectLst>
            <a:innerShdw blurRad="114300">
              <a:prstClr val="black"/>
            </a:innerShdw>
          </a:effectLst>
        </p:spPr>
      </p:pic>
      <p:sp>
        <p:nvSpPr>
          <p:cNvPr id="54275" name="Text Box 3"/>
          <p:cNvSpPr txBox="1">
            <a:spLocks noChangeArrowheads="1"/>
          </p:cNvSpPr>
          <p:nvPr/>
        </p:nvSpPr>
        <p:spPr bwMode="auto">
          <a:xfrm>
            <a:off x="5562600" y="990600"/>
            <a:ext cx="2579688" cy="762000"/>
          </a:xfrm>
          <a:prstGeom prst="rect">
            <a:avLst/>
          </a:prstGeom>
          <a:noFill/>
          <a:ln w="9525">
            <a:noFill/>
            <a:miter lim="800000"/>
            <a:headEnd/>
            <a:tailEnd/>
          </a:ln>
        </p:spPr>
        <p:txBody>
          <a:bodyPr wrap="none">
            <a:spAutoFit/>
          </a:bodyPr>
          <a:lstStyle/>
          <a:p>
            <a:r>
              <a:rPr lang="en-US" sz="4400" b="1"/>
              <a:t>Location</a:t>
            </a:r>
          </a:p>
        </p:txBody>
      </p:sp>
      <p:sp>
        <p:nvSpPr>
          <p:cNvPr id="54276" name="Text Box 6"/>
          <p:cNvSpPr txBox="1">
            <a:spLocks noChangeArrowheads="1"/>
          </p:cNvSpPr>
          <p:nvPr/>
        </p:nvSpPr>
        <p:spPr bwMode="auto">
          <a:xfrm>
            <a:off x="5181600" y="2743200"/>
            <a:ext cx="3451225" cy="1006475"/>
          </a:xfrm>
          <a:prstGeom prst="rect">
            <a:avLst/>
          </a:prstGeom>
          <a:noFill/>
          <a:ln w="9525">
            <a:noFill/>
            <a:miter lim="800000"/>
            <a:headEnd/>
            <a:tailEnd/>
          </a:ln>
        </p:spPr>
        <p:txBody>
          <a:bodyPr wrap="none">
            <a:spAutoFit/>
          </a:bodyPr>
          <a:lstStyle/>
          <a:p>
            <a:r>
              <a:rPr lang="en-US" sz="6000" b="1"/>
              <a:t>Location</a:t>
            </a:r>
          </a:p>
        </p:txBody>
      </p:sp>
      <p:sp>
        <p:nvSpPr>
          <p:cNvPr id="54277" name="Text Box 7"/>
          <p:cNvSpPr txBox="1">
            <a:spLocks noChangeArrowheads="1"/>
          </p:cNvSpPr>
          <p:nvPr/>
        </p:nvSpPr>
        <p:spPr bwMode="auto">
          <a:xfrm>
            <a:off x="4876800" y="4800600"/>
            <a:ext cx="4110038" cy="1189038"/>
          </a:xfrm>
          <a:prstGeom prst="rect">
            <a:avLst/>
          </a:prstGeom>
          <a:noFill/>
          <a:ln w="9525">
            <a:noFill/>
            <a:miter lim="800000"/>
            <a:headEnd/>
            <a:tailEnd/>
          </a:ln>
        </p:spPr>
        <p:txBody>
          <a:bodyPr wrap="none">
            <a:spAutoFit/>
          </a:bodyPr>
          <a:lstStyle/>
          <a:p>
            <a:r>
              <a:rPr lang="en-US" sz="7200" b="1"/>
              <a:t>Location</a:t>
            </a:r>
          </a:p>
        </p:txBody>
      </p:sp>
      <p:sp>
        <p:nvSpPr>
          <p:cNvPr id="6" name="Ribbon: Tilted Down 5">
            <a:extLst>
              <a:ext uri="{FF2B5EF4-FFF2-40B4-BE49-F238E27FC236}">
                <a16:creationId xmlns:a16="http://schemas.microsoft.com/office/drawing/2014/main" id="{014949BE-600C-4BF2-BDB2-3A2F93C50C42}"/>
              </a:ext>
            </a:extLst>
          </p:cNvPr>
          <p:cNvSpPr/>
          <p:nvPr/>
        </p:nvSpPr>
        <p:spPr>
          <a:xfrm>
            <a:off x="381000" y="403123"/>
            <a:ext cx="838200" cy="3048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treamtour 11-6 024"/>
          <p:cNvPicPr>
            <a:picLocks noChangeAspect="1" noChangeArrowheads="1"/>
          </p:cNvPicPr>
          <p:nvPr/>
        </p:nvPicPr>
        <p:blipFill>
          <a:blip r:embed="rId3" cstate="email">
            <a:lum bright="-22000"/>
            <a:extLst>
              <a:ext uri="{28A0092B-C50C-407E-A947-70E740481C1C}">
                <a14:useLocalDpi xmlns:a14="http://schemas.microsoft.com/office/drawing/2010/main"/>
              </a:ext>
            </a:extLst>
          </a:blip>
          <a:srcRect/>
          <a:stretch>
            <a:fillRect/>
          </a:stretch>
        </p:blipFill>
        <p:spPr bwMode="auto">
          <a:xfrm>
            <a:off x="0" y="0"/>
            <a:ext cx="9140825" cy="6854825"/>
          </a:xfrm>
          <a:prstGeom prst="rect">
            <a:avLst/>
          </a:prstGeom>
          <a:noFill/>
          <a:ln w="9525">
            <a:noFill/>
            <a:miter lim="800000"/>
            <a:headEnd/>
            <a:tailEnd/>
          </a:ln>
          <a:effectLst>
            <a:innerShdw blurRad="114300">
              <a:prstClr val="black"/>
            </a:innerShdw>
          </a:effectLst>
        </p:spPr>
      </p:pic>
      <p:sp>
        <p:nvSpPr>
          <p:cNvPr id="48131" name="Rectangle 3"/>
          <p:cNvSpPr>
            <a:spLocks noGrp="1" noChangeArrowheads="1"/>
          </p:cNvSpPr>
          <p:nvPr>
            <p:ph type="title"/>
          </p:nvPr>
        </p:nvSpPr>
        <p:spPr>
          <a:xfrm>
            <a:off x="0" y="1752600"/>
            <a:ext cx="6324600" cy="1143000"/>
          </a:xfrm>
        </p:spPr>
        <p:txBody>
          <a:bodyPr>
            <a:normAutofit fontScale="90000"/>
          </a:bodyPr>
          <a:lstStyle/>
          <a:p>
            <a:pPr eaLnBrk="1" hangingPunct="1">
              <a:defRPr/>
            </a:pPr>
            <a:r>
              <a:rPr lang="en-US" sz="4600" b="1"/>
              <a:t>Erosion Risk</a:t>
            </a:r>
            <a:br>
              <a:rPr lang="en-US" sz="4600" b="1"/>
            </a:br>
            <a:r>
              <a:rPr lang="en-US" sz="4600" b="1"/>
              <a:t>Assessment</a:t>
            </a:r>
          </a:p>
        </p:txBody>
      </p:sp>
      <p:sp>
        <p:nvSpPr>
          <p:cNvPr id="48132" name="Rectangle 4"/>
          <p:cNvSpPr>
            <a:spLocks noGrp="1" noChangeArrowheads="1"/>
          </p:cNvSpPr>
          <p:nvPr>
            <p:ph type="body" idx="1"/>
          </p:nvPr>
        </p:nvSpPr>
        <p:spPr>
          <a:xfrm>
            <a:off x="0" y="3581400"/>
            <a:ext cx="9144000" cy="3276600"/>
          </a:xfrm>
        </p:spPr>
        <p:txBody>
          <a:bodyPr/>
          <a:lstStyle/>
          <a:p>
            <a:pPr eaLnBrk="1" hangingPunct="1">
              <a:lnSpc>
                <a:spcPct val="90000"/>
              </a:lnSpc>
              <a:buFont typeface="Wingdings" pitchFamily="2" charset="2"/>
              <a:buNone/>
              <a:defRPr/>
            </a:pPr>
            <a:r>
              <a:rPr lang="en-US" sz="2400" b="1"/>
              <a:t>How much risk does </a:t>
            </a:r>
            <a:r>
              <a:rPr lang="en-US" sz="2400" b="1" u="sng"/>
              <a:t>your</a:t>
            </a:r>
            <a:r>
              <a:rPr lang="en-US" sz="2400" b="1"/>
              <a:t> site pose?</a:t>
            </a:r>
          </a:p>
          <a:p>
            <a:pPr eaLnBrk="1" hangingPunct="1">
              <a:lnSpc>
                <a:spcPct val="90000"/>
              </a:lnSpc>
              <a:buFont typeface="Wingdings" pitchFamily="2" charset="2"/>
              <a:buNone/>
              <a:defRPr/>
            </a:pPr>
            <a:r>
              <a:rPr lang="en-US" sz="2400" b="1"/>
              <a:t>Consider:</a:t>
            </a:r>
          </a:p>
          <a:p>
            <a:pPr eaLnBrk="1" hangingPunct="1">
              <a:lnSpc>
                <a:spcPct val="90000"/>
              </a:lnSpc>
              <a:buClr>
                <a:schemeClr val="tx2"/>
              </a:buClr>
              <a:defRPr/>
            </a:pPr>
            <a:r>
              <a:rPr lang="en-US" sz="2400" b="1"/>
              <a:t>Soil type- above and below the surface</a:t>
            </a:r>
          </a:p>
          <a:p>
            <a:pPr eaLnBrk="1" hangingPunct="1">
              <a:lnSpc>
                <a:spcPct val="90000"/>
              </a:lnSpc>
              <a:buClr>
                <a:schemeClr val="tx2"/>
              </a:buClr>
              <a:defRPr/>
            </a:pPr>
            <a:r>
              <a:rPr lang="en-US" sz="2400" b="1"/>
              <a:t>Climate- frequency, intensity, and duration of rainfall</a:t>
            </a:r>
          </a:p>
          <a:p>
            <a:pPr eaLnBrk="1" hangingPunct="1">
              <a:lnSpc>
                <a:spcPct val="90000"/>
              </a:lnSpc>
              <a:buClr>
                <a:schemeClr val="tx2"/>
              </a:buClr>
              <a:defRPr/>
            </a:pPr>
            <a:r>
              <a:rPr lang="en-US" sz="2400" b="1"/>
              <a:t>Vegetation</a:t>
            </a:r>
          </a:p>
          <a:p>
            <a:pPr eaLnBrk="1" hangingPunct="1">
              <a:lnSpc>
                <a:spcPct val="90000"/>
              </a:lnSpc>
              <a:buClr>
                <a:schemeClr val="tx2"/>
              </a:buClr>
              <a:defRPr/>
            </a:pPr>
            <a:r>
              <a:rPr lang="en-US" sz="2400" b="1"/>
              <a:t>Surface Area</a:t>
            </a:r>
          </a:p>
          <a:p>
            <a:pPr eaLnBrk="1" hangingPunct="1">
              <a:lnSpc>
                <a:spcPct val="90000"/>
              </a:lnSpc>
              <a:buClr>
                <a:schemeClr val="tx2"/>
              </a:buClr>
              <a:defRPr/>
            </a:pPr>
            <a:r>
              <a:rPr lang="en-US" sz="2400" b="1"/>
              <a:t>Slope Length &amp; Gradient</a:t>
            </a:r>
          </a:p>
          <a:p>
            <a:pPr eaLnBrk="1" hangingPunct="1">
              <a:lnSpc>
                <a:spcPct val="90000"/>
              </a:lnSpc>
              <a:buClr>
                <a:schemeClr val="tx2"/>
              </a:buClr>
              <a:defRPr/>
            </a:pPr>
            <a:r>
              <a:rPr lang="en-US" sz="2400" b="1"/>
              <a:t>Surface Texture</a:t>
            </a:r>
          </a:p>
          <a:p>
            <a:pPr eaLnBrk="1" hangingPunct="1">
              <a:lnSpc>
                <a:spcPct val="90000"/>
              </a:lnSpc>
              <a:buClr>
                <a:schemeClr val="tx2"/>
              </a:buClr>
              <a:defRPr/>
            </a:pPr>
            <a:endParaRPr lang="en-US" sz="2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04800"/>
            <a:ext cx="8181681" cy="400110"/>
          </a:xfrm>
          <a:prstGeom prst="rect">
            <a:avLst/>
          </a:prstGeom>
        </p:spPr>
        <p:txBody>
          <a:bodyPr wrap="square">
            <a:spAutoFit/>
          </a:bodyPr>
          <a:lstStyle/>
          <a:p>
            <a:r>
              <a:rPr lang="en-US" sz="2000" dirty="0"/>
              <a:t>http://www.nrcs.usda.gov/wps/portal/nrcs/main/ak/soils/surveys.html</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017176"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3-6-06 02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243" name="Text Box 4"/>
          <p:cNvSpPr txBox="1">
            <a:spLocks noChangeArrowheads="1"/>
          </p:cNvSpPr>
          <p:nvPr/>
        </p:nvSpPr>
        <p:spPr bwMode="auto">
          <a:xfrm>
            <a:off x="6594321" y="228600"/>
            <a:ext cx="2402197" cy="3046988"/>
          </a:xfrm>
          <a:prstGeom prst="rect">
            <a:avLst/>
          </a:prstGeom>
          <a:noFill/>
          <a:ln w="9525">
            <a:noFill/>
            <a:miter lim="800000"/>
            <a:headEnd/>
            <a:tailEnd/>
          </a:ln>
        </p:spPr>
        <p:txBody>
          <a:bodyPr wrap="none">
            <a:spAutoFit/>
          </a:bodyPr>
          <a:lstStyle/>
          <a:p>
            <a:pPr algn="ctr" eaLnBrk="1" hangingPunct="1"/>
            <a:r>
              <a:rPr lang="en-US" sz="3200" b="1" dirty="0">
                <a:solidFill>
                  <a:schemeClr val="bg1"/>
                </a:solidFill>
              </a:rPr>
              <a:t>Most sites</a:t>
            </a:r>
          </a:p>
          <a:p>
            <a:pPr algn="ctr" eaLnBrk="1" hangingPunct="1"/>
            <a:r>
              <a:rPr lang="en-US" sz="3200" b="1" dirty="0">
                <a:solidFill>
                  <a:schemeClr val="bg1"/>
                </a:solidFill>
              </a:rPr>
              <a:t>have specific</a:t>
            </a:r>
          </a:p>
          <a:p>
            <a:pPr algn="ctr" eaLnBrk="1" hangingPunct="1"/>
            <a:r>
              <a:rPr lang="en-US" sz="3200" b="1" dirty="0">
                <a:solidFill>
                  <a:schemeClr val="bg1"/>
                </a:solidFill>
              </a:rPr>
              <a:t>Geotechnical</a:t>
            </a:r>
          </a:p>
          <a:p>
            <a:pPr algn="ctr" eaLnBrk="1" hangingPunct="1"/>
            <a:r>
              <a:rPr lang="en-US" sz="3200" b="1" dirty="0">
                <a:solidFill>
                  <a:schemeClr val="bg1"/>
                </a:solidFill>
              </a:rPr>
              <a:t>reports and </a:t>
            </a:r>
          </a:p>
          <a:p>
            <a:pPr algn="ctr" eaLnBrk="1" hangingPunct="1"/>
            <a:r>
              <a:rPr lang="en-US" sz="3200" b="1" dirty="0">
                <a:solidFill>
                  <a:schemeClr val="bg1"/>
                </a:solidFill>
              </a:rPr>
              <a:t>Bore Logs </a:t>
            </a:r>
          </a:p>
          <a:p>
            <a:pPr algn="ctr" eaLnBrk="1" hangingPunct="1"/>
            <a:r>
              <a:rPr lang="en-US" sz="3200" b="1" dirty="0">
                <a:solidFill>
                  <a:schemeClr val="bg1"/>
                </a:solidFill>
              </a:rPr>
              <a:t>available</a:t>
            </a:r>
          </a:p>
        </p:txBody>
      </p:sp>
      <p:sp>
        <p:nvSpPr>
          <p:cNvPr id="10244" name="AutoShape 5"/>
          <p:cNvSpPr>
            <a:spLocks noChangeArrowheads="1"/>
          </p:cNvSpPr>
          <p:nvPr/>
        </p:nvSpPr>
        <p:spPr bwMode="auto">
          <a:xfrm>
            <a:off x="990600" y="457200"/>
            <a:ext cx="5105400" cy="457200"/>
          </a:xfrm>
          <a:prstGeom prst="roundRect">
            <a:avLst>
              <a:gd name="adj" fmla="val 16667"/>
            </a:avLst>
          </a:prstGeom>
          <a:solidFill>
            <a:schemeClr val="tx1"/>
          </a:solidFill>
          <a:ln w="9525">
            <a:solidFill>
              <a:schemeClr val="tx2"/>
            </a:solidFill>
            <a:round/>
            <a:headEnd/>
            <a:tailEnd/>
          </a:ln>
        </p:spPr>
        <p:txBody>
          <a:bodyPr wrap="none" anchor="ctr"/>
          <a:lstStyle/>
          <a:p>
            <a:pPr algn="ctr" eaLnBrk="1" hangingPunct="1"/>
            <a:r>
              <a:rPr lang="en-US" sz="2800" b="1" dirty="0">
                <a:solidFill>
                  <a:schemeClr val="bg1"/>
                </a:solidFill>
              </a:rPr>
              <a:t>My Next Job Site</a:t>
            </a:r>
          </a:p>
        </p:txBody>
      </p:sp>
      <p:sp>
        <p:nvSpPr>
          <p:cNvPr id="10245" name="AutoShape 6"/>
          <p:cNvSpPr>
            <a:spLocks noChangeArrowheads="1"/>
          </p:cNvSpPr>
          <p:nvPr/>
        </p:nvSpPr>
        <p:spPr bwMode="auto">
          <a:xfrm>
            <a:off x="1066800" y="1219200"/>
            <a:ext cx="1600200" cy="457200"/>
          </a:xfrm>
          <a:prstGeom prst="roundRect">
            <a:avLst>
              <a:gd name="adj" fmla="val 16667"/>
            </a:avLst>
          </a:prstGeom>
          <a:solidFill>
            <a:schemeClr val="tx1"/>
          </a:solidFill>
          <a:ln w="9525">
            <a:solidFill>
              <a:schemeClr val="tx1"/>
            </a:solidFill>
            <a:round/>
            <a:headEnd/>
            <a:tailEnd/>
          </a:ln>
        </p:spPr>
        <p:txBody>
          <a:bodyPr wrap="none" anchor="ctr"/>
          <a:lstStyle/>
          <a:p>
            <a:pPr algn="ctr" eaLnBrk="1" hangingPunct="1"/>
            <a:r>
              <a:rPr lang="en-US" b="1" dirty="0" err="1">
                <a:solidFill>
                  <a:schemeClr val="bg1"/>
                </a:solidFill>
              </a:rPr>
              <a:t>Woeisme</a:t>
            </a:r>
            <a:r>
              <a:rPr lang="en-US" b="1" dirty="0">
                <a:solidFill>
                  <a:schemeClr val="bg1"/>
                </a:solidFill>
              </a:rPr>
              <a:t> Acres</a:t>
            </a:r>
          </a:p>
        </p:txBody>
      </p:sp>
      <p:sp>
        <p:nvSpPr>
          <p:cNvPr id="10246" name="AutoShape 7"/>
          <p:cNvSpPr>
            <a:spLocks noChangeArrowheads="1"/>
          </p:cNvSpPr>
          <p:nvPr/>
        </p:nvSpPr>
        <p:spPr bwMode="auto">
          <a:xfrm>
            <a:off x="2895600" y="1219200"/>
            <a:ext cx="1219200" cy="457200"/>
          </a:xfrm>
          <a:prstGeom prst="roundRect">
            <a:avLst>
              <a:gd name="adj" fmla="val 16667"/>
            </a:avLst>
          </a:prstGeom>
          <a:solidFill>
            <a:srgbClr val="DDDDDD"/>
          </a:solidFill>
          <a:ln w="9525">
            <a:solidFill>
              <a:srgbClr val="DDDDDD"/>
            </a:solidFill>
            <a:round/>
            <a:headEnd/>
            <a:tailEnd/>
          </a:ln>
        </p:spPr>
        <p:txBody>
          <a:bodyPr wrap="none" anchor="ctr"/>
          <a:lstStyle/>
          <a:p>
            <a:endParaRPr lang="en-US"/>
          </a:p>
        </p:txBody>
      </p:sp>
      <p:sp>
        <p:nvSpPr>
          <p:cNvPr id="10247" name="AutoShape 8"/>
          <p:cNvSpPr>
            <a:spLocks noChangeArrowheads="1"/>
          </p:cNvSpPr>
          <p:nvPr/>
        </p:nvSpPr>
        <p:spPr bwMode="auto">
          <a:xfrm>
            <a:off x="4724400" y="6477000"/>
            <a:ext cx="1447800" cy="228600"/>
          </a:xfrm>
          <a:prstGeom prst="roundRect">
            <a:avLst>
              <a:gd name="adj" fmla="val 16667"/>
            </a:avLst>
          </a:prstGeom>
          <a:solidFill>
            <a:srgbClr val="DDDDDD"/>
          </a:solidFill>
          <a:ln w="9525">
            <a:solidFill>
              <a:schemeClr val="tx2"/>
            </a:solidFill>
            <a:round/>
            <a:headEnd/>
            <a:tailEnd/>
          </a:ln>
        </p:spPr>
        <p:txBody>
          <a:bodyPr wrap="none" anchor="ctr"/>
          <a:lstStyle/>
          <a:p>
            <a:endParaRPr lang="en-US"/>
          </a:p>
        </p:txBody>
      </p:sp>
      <p:sp>
        <p:nvSpPr>
          <p:cNvPr id="10248" name="Text Box 9"/>
          <p:cNvSpPr txBox="1">
            <a:spLocks noChangeArrowheads="1"/>
          </p:cNvSpPr>
          <p:nvPr/>
        </p:nvSpPr>
        <p:spPr bwMode="auto">
          <a:xfrm>
            <a:off x="6570171" y="3802063"/>
            <a:ext cx="2590196" cy="2554545"/>
          </a:xfrm>
          <a:prstGeom prst="rect">
            <a:avLst/>
          </a:prstGeom>
          <a:noFill/>
          <a:ln w="9525">
            <a:noFill/>
            <a:miter lim="800000"/>
            <a:headEnd/>
            <a:tailEnd/>
          </a:ln>
        </p:spPr>
        <p:txBody>
          <a:bodyPr wrap="none">
            <a:spAutoFit/>
          </a:bodyPr>
          <a:lstStyle/>
          <a:p>
            <a:pPr algn="ctr" eaLnBrk="1" hangingPunct="1"/>
            <a:r>
              <a:rPr lang="en-US" sz="3200" b="1" dirty="0">
                <a:solidFill>
                  <a:schemeClr val="bg1"/>
                </a:solidFill>
              </a:rPr>
              <a:t>This report</a:t>
            </a:r>
          </a:p>
          <a:p>
            <a:pPr algn="ctr" eaLnBrk="1" hangingPunct="1"/>
            <a:r>
              <a:rPr lang="en-US" sz="3200" b="1" dirty="0">
                <a:solidFill>
                  <a:schemeClr val="bg1"/>
                </a:solidFill>
              </a:rPr>
              <a:t>indicates that </a:t>
            </a:r>
          </a:p>
          <a:p>
            <a:pPr algn="ctr" eaLnBrk="1" hangingPunct="1"/>
            <a:r>
              <a:rPr lang="en-US" sz="3200" b="1" dirty="0">
                <a:solidFill>
                  <a:schemeClr val="bg1"/>
                </a:solidFill>
              </a:rPr>
              <a:t>80% of the</a:t>
            </a:r>
          </a:p>
          <a:p>
            <a:pPr algn="ctr" eaLnBrk="1" hangingPunct="1"/>
            <a:r>
              <a:rPr lang="en-US" sz="3200" b="1" dirty="0">
                <a:solidFill>
                  <a:schemeClr val="bg1"/>
                </a:solidFill>
              </a:rPr>
              <a:t>soil is .01mm</a:t>
            </a:r>
          </a:p>
          <a:p>
            <a:pPr algn="ctr" eaLnBrk="1" hangingPunct="1"/>
            <a:r>
              <a:rPr lang="en-US" sz="3200" b="1" dirty="0">
                <a:solidFill>
                  <a:schemeClr val="bg1"/>
                </a:solidFill>
              </a:rPr>
              <a:t>or smaller</a:t>
            </a:r>
          </a:p>
        </p:txBody>
      </p:sp>
      <p:sp>
        <p:nvSpPr>
          <p:cNvPr id="10249" name="Line 13"/>
          <p:cNvSpPr>
            <a:spLocks noChangeShapeType="1"/>
          </p:cNvSpPr>
          <p:nvPr/>
        </p:nvSpPr>
        <p:spPr bwMode="auto">
          <a:xfrm>
            <a:off x="3657600" y="3657600"/>
            <a:ext cx="76200" cy="2743200"/>
          </a:xfrm>
          <a:prstGeom prst="line">
            <a:avLst/>
          </a:prstGeom>
          <a:noFill/>
          <a:ln w="9525">
            <a:solidFill>
              <a:schemeClr val="accent1"/>
            </a:solidFill>
            <a:round/>
            <a:headEnd/>
            <a:tailEnd/>
          </a:ln>
        </p:spPr>
        <p:txBody>
          <a:bodyPr/>
          <a:lstStyle/>
          <a:p>
            <a:endParaRPr lang="en-US"/>
          </a:p>
        </p:txBody>
      </p:sp>
      <p:sp>
        <p:nvSpPr>
          <p:cNvPr id="10250" name="Text Box 14"/>
          <p:cNvSpPr txBox="1">
            <a:spLocks noChangeArrowheads="1"/>
          </p:cNvSpPr>
          <p:nvPr/>
        </p:nvSpPr>
        <p:spPr bwMode="auto">
          <a:xfrm>
            <a:off x="3352800" y="3268663"/>
            <a:ext cx="1677988" cy="457200"/>
          </a:xfrm>
          <a:prstGeom prst="rect">
            <a:avLst/>
          </a:prstGeom>
          <a:noFill/>
          <a:ln w="9525">
            <a:noFill/>
            <a:miter lim="800000"/>
            <a:headEnd/>
            <a:tailEnd/>
          </a:ln>
        </p:spPr>
        <p:txBody>
          <a:bodyPr wrap="none">
            <a:spAutoFit/>
          </a:bodyPr>
          <a:lstStyle/>
          <a:p>
            <a:pPr eaLnBrk="1" hangingPunct="1"/>
            <a:r>
              <a:rPr lang="en-US" sz="2400" b="1">
                <a:solidFill>
                  <a:schemeClr val="accent1"/>
                </a:solidFill>
              </a:rPr>
              <a:t>200 Sieve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Grp="1" noChangeArrowheads="1"/>
          </p:cNvPicPr>
          <p:nvPr>
            <p:ph idx="1"/>
          </p:nvPr>
        </p:nvPicPr>
        <p:blipFill>
          <a:blip r:embed="rId3" cstate="email">
            <a:lum bright="18000"/>
            <a:extLst>
              <a:ext uri="{28A0092B-C50C-407E-A947-70E740481C1C}">
                <a14:useLocalDpi xmlns:a14="http://schemas.microsoft.com/office/drawing/2010/main"/>
              </a:ext>
            </a:extLst>
          </a:blip>
          <a:srcRect/>
          <a:stretch>
            <a:fillRect/>
          </a:stretch>
        </p:blipFill>
        <p:spPr>
          <a:xfrm>
            <a:off x="0" y="0"/>
            <a:ext cx="9144000" cy="6858000"/>
          </a:xfrm>
          <a:noFill/>
          <a:effectLst>
            <a:innerShdw blurRad="114300">
              <a:prstClr val="black"/>
            </a:innerShdw>
          </a:effectLst>
        </p:spPr>
      </p:pic>
      <p:sp>
        <p:nvSpPr>
          <p:cNvPr id="98306" name="Rectangle 2"/>
          <p:cNvSpPr>
            <a:spLocks noGrp="1" noChangeArrowheads="1"/>
          </p:cNvSpPr>
          <p:nvPr>
            <p:ph type="title"/>
          </p:nvPr>
        </p:nvSpPr>
        <p:spPr>
          <a:xfrm>
            <a:off x="0" y="76200"/>
            <a:ext cx="9144000" cy="1371600"/>
          </a:xfrm>
        </p:spPr>
        <p:txBody>
          <a:bodyPr>
            <a:normAutofit/>
          </a:bodyPr>
          <a:lstStyle/>
          <a:p>
            <a:pPr eaLnBrk="1" hangingPunct="1">
              <a:defRPr/>
            </a:pPr>
            <a:r>
              <a:rPr lang="en-US" sz="4000" b="1" dirty="0">
                <a:solidFill>
                  <a:schemeClr val="bg2"/>
                </a:solidFill>
              </a:rPr>
              <a:t>Sandy Soils</a:t>
            </a:r>
            <a:br>
              <a:rPr lang="en-US" sz="4000" b="1" dirty="0">
                <a:solidFill>
                  <a:schemeClr val="bg2"/>
                </a:solidFill>
              </a:rPr>
            </a:br>
            <a:r>
              <a:rPr lang="en-US" sz="4000" b="1" dirty="0">
                <a:solidFill>
                  <a:schemeClr val="bg2"/>
                </a:solidFill>
              </a:rPr>
              <a:t>Erode &amp; Settle Quickly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3" cstate="print">
            <a:lum bright="6000"/>
          </a:blip>
          <a:srcRect/>
          <a:stretch>
            <a:fillRect/>
          </a:stretch>
        </p:blipFill>
        <p:spPr bwMode="auto">
          <a:xfrm>
            <a:off x="304800" y="921841"/>
            <a:ext cx="8534400" cy="4564559"/>
          </a:xfrm>
          <a:prstGeom prst="rect">
            <a:avLst/>
          </a:prstGeom>
          <a:noFill/>
          <a:ln w="12700">
            <a:noFill/>
            <a:miter lim="800000"/>
            <a:headEnd/>
            <a:tailEnd/>
          </a:ln>
          <a:effectLst>
            <a:innerShdw blurRad="114300">
              <a:prstClr val="black"/>
            </a:innerShdw>
          </a:effectLst>
        </p:spPr>
      </p:pic>
      <p:sp>
        <p:nvSpPr>
          <p:cNvPr id="18435" name="Text Box 3"/>
          <p:cNvSpPr txBox="1">
            <a:spLocks noChangeArrowheads="1"/>
          </p:cNvSpPr>
          <p:nvPr/>
        </p:nvSpPr>
        <p:spPr bwMode="auto">
          <a:xfrm>
            <a:off x="3512845" y="152400"/>
            <a:ext cx="2354555" cy="769441"/>
          </a:xfrm>
          <a:prstGeom prst="rect">
            <a:avLst/>
          </a:prstGeom>
          <a:noFill/>
          <a:ln w="9525">
            <a:noFill/>
            <a:miter lim="800000"/>
            <a:headEnd/>
            <a:tailEnd/>
          </a:ln>
          <a:effectLst/>
        </p:spPr>
        <p:txBody>
          <a:bodyPr wrap="none">
            <a:spAutoFit/>
          </a:bodyPr>
          <a:lstStyle/>
          <a:p>
            <a:pPr eaLnBrk="1" hangingPunct="1">
              <a:defRPr/>
            </a:pPr>
            <a:r>
              <a:rPr lang="en-US" sz="4400" b="1" dirty="0">
                <a:solidFill>
                  <a:schemeClr val="tx2"/>
                </a:solidFill>
                <a:effectLst>
                  <a:outerShdw blurRad="38100" dist="38100" dir="2700000" algn="tl">
                    <a:srgbClr val="000000"/>
                  </a:outerShdw>
                </a:effectLst>
              </a:rPr>
              <a:t>Clay Soils</a:t>
            </a:r>
          </a:p>
        </p:txBody>
      </p:sp>
      <p:sp>
        <p:nvSpPr>
          <p:cNvPr id="18436" name="Text Box 4"/>
          <p:cNvSpPr txBox="1">
            <a:spLocks noChangeArrowheads="1"/>
          </p:cNvSpPr>
          <p:nvPr/>
        </p:nvSpPr>
        <p:spPr bwMode="auto">
          <a:xfrm>
            <a:off x="560388" y="5638800"/>
            <a:ext cx="7981950" cy="946150"/>
          </a:xfrm>
          <a:prstGeom prst="rect">
            <a:avLst/>
          </a:prstGeom>
          <a:noFill/>
          <a:ln w="9525">
            <a:noFill/>
            <a:miter lim="800000"/>
            <a:headEnd/>
            <a:tailEnd/>
          </a:ln>
          <a:effectLst/>
        </p:spPr>
        <p:txBody>
          <a:bodyPr wrap="none">
            <a:spAutoFit/>
          </a:bodyPr>
          <a:lstStyle/>
          <a:p>
            <a:pPr algn="ctr" eaLnBrk="1" hangingPunct="1">
              <a:defRPr/>
            </a:pPr>
            <a:r>
              <a:rPr lang="en-US" sz="2800" b="1">
                <a:solidFill>
                  <a:schemeClr val="tx2"/>
                </a:solidFill>
                <a:effectLst>
                  <a:outerShdw blurRad="38100" dist="38100" dir="2700000" algn="tl">
                    <a:srgbClr val="000000"/>
                  </a:outerShdw>
                </a:effectLst>
              </a:rPr>
              <a:t>Low Erosion Potential, but… </a:t>
            </a:r>
          </a:p>
          <a:p>
            <a:pPr algn="ctr" eaLnBrk="1" hangingPunct="1">
              <a:defRPr/>
            </a:pPr>
            <a:r>
              <a:rPr lang="en-US" sz="2800" b="1">
                <a:solidFill>
                  <a:schemeClr val="tx2"/>
                </a:solidFill>
                <a:effectLst>
                  <a:outerShdw blurRad="38100" dist="38100" dir="2700000" algn="tl">
                    <a:srgbClr val="000000"/>
                  </a:outerShdw>
                </a:effectLst>
              </a:rPr>
              <a:t>Once Suspended it’s Very Difficult to Settle!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TotalTime>
  <Words>1951</Words>
  <Application>Microsoft Macintosh PowerPoint</Application>
  <PresentationFormat>On-screen Show (4:3)</PresentationFormat>
  <Paragraphs>328</Paragraphs>
  <Slides>53</Slides>
  <Notes>36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3" baseType="lpstr">
      <vt:lpstr>Arial</vt:lpstr>
      <vt:lpstr>Calibri</vt:lpstr>
      <vt:lpstr>Symbol</vt:lpstr>
      <vt:lpstr>Tahoma</vt:lpstr>
      <vt:lpstr>Times New Roman</vt:lpstr>
      <vt:lpstr>Wingdings</vt:lpstr>
      <vt:lpstr>Office Theme</vt:lpstr>
      <vt:lpstr>Chart</vt:lpstr>
      <vt:lpstr>Document</vt:lpstr>
      <vt:lpstr>Picture</vt:lpstr>
      <vt:lpstr>Factors that Influence Erosion</vt:lpstr>
      <vt:lpstr>3. Factors that Influence Erosion</vt:lpstr>
      <vt:lpstr>PowerPoint Presentation</vt:lpstr>
      <vt:lpstr>Differing Soil Types</vt:lpstr>
      <vt:lpstr>PowerPoint Presentation</vt:lpstr>
      <vt:lpstr>PowerPoint Presentation</vt:lpstr>
      <vt:lpstr>PowerPoint Presentation</vt:lpstr>
      <vt:lpstr>Sandy Soils Erode &amp; Settle Quickly</vt:lpstr>
      <vt:lpstr>PowerPoint Presentation</vt:lpstr>
      <vt:lpstr>PowerPoint Presentation</vt:lpstr>
      <vt:lpstr>PowerPoint Presentation</vt:lpstr>
      <vt:lpstr>PowerPoint Presentation</vt:lpstr>
      <vt:lpstr>Imprinting Slopes Increases Texture &amp; Assists Vegetation</vt:lpstr>
      <vt:lpstr>PowerPoint Presentation</vt:lpstr>
      <vt:lpstr>Composition of a Compacted Soil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Revised Universal Soil Loss Equation (R.U.S.L.E.)</vt:lpstr>
      <vt:lpstr>R.U.S.L.E. Example: Focus on Slope</vt:lpstr>
      <vt:lpstr>A = R x K x LS x C x P</vt:lpstr>
      <vt:lpstr>Cover Factors      C</vt:lpstr>
      <vt:lpstr>A = R x K x LS x C x P</vt:lpstr>
      <vt:lpstr>PowerPoint Presentation</vt:lpstr>
      <vt:lpstr>Erosion Risk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Factors that Influence Erosion</dc:title>
  <dc:creator>alex</dc:creator>
  <cp:lastModifiedBy>Katrina Paul</cp:lastModifiedBy>
  <cp:revision>34</cp:revision>
  <dcterms:created xsi:type="dcterms:W3CDTF">2006-08-16T00:00:00Z</dcterms:created>
  <dcterms:modified xsi:type="dcterms:W3CDTF">2022-01-24T21:03:53Z</dcterms:modified>
</cp:coreProperties>
</file>