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90" r:id="rId3"/>
    <p:sldId id="291" r:id="rId4"/>
    <p:sldId id="258" r:id="rId5"/>
    <p:sldId id="292" r:id="rId6"/>
    <p:sldId id="260" r:id="rId7"/>
    <p:sldId id="261" r:id="rId8"/>
    <p:sldId id="287" r:id="rId9"/>
    <p:sldId id="263" r:id="rId10"/>
    <p:sldId id="264" r:id="rId11"/>
    <p:sldId id="288" r:id="rId12"/>
    <p:sldId id="265" r:id="rId13"/>
    <p:sldId id="266" r:id="rId14"/>
    <p:sldId id="267" r:id="rId15"/>
    <p:sldId id="268" r:id="rId16"/>
    <p:sldId id="270" r:id="rId17"/>
    <p:sldId id="271" r:id="rId18"/>
    <p:sldId id="272" r:id="rId19"/>
    <p:sldId id="273" r:id="rId20"/>
    <p:sldId id="274" r:id="rId21"/>
    <p:sldId id="275" r:id="rId22"/>
    <p:sldId id="289" r:id="rId23"/>
    <p:sldId id="277" r:id="rId24"/>
    <p:sldId id="278" r:id="rId25"/>
    <p:sldId id="279" r:id="rId26"/>
    <p:sldId id="280" r:id="rId27"/>
    <p:sldId id="281"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7217" autoAdjust="0"/>
  </p:normalViewPr>
  <p:slideViewPr>
    <p:cSldViewPr>
      <p:cViewPr varScale="1">
        <p:scale>
          <a:sx n="109" d="100"/>
          <a:sy n="109" d="100"/>
        </p:scale>
        <p:origin x="2168" y="19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4DC02A-5167-488D-BE4D-57358B2DC363}" type="datetimeFigureOut">
              <a:rPr lang="en-US" smtClean="0"/>
              <a:pPr/>
              <a:t>1/24/22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2D436B-A52A-4164-B49F-4187378773A5}" type="slidenum">
              <a:rPr lang="en-US" smtClean="0"/>
              <a:pPr/>
              <a:t>‹#›</a:t>
            </a:fld>
            <a:endParaRPr lang="en-US"/>
          </a:p>
        </p:txBody>
      </p:sp>
    </p:spTree>
    <p:extLst>
      <p:ext uri="{BB962C8B-B14F-4D97-AF65-F5344CB8AC3E}">
        <p14:creationId xmlns:p14="http://schemas.microsoft.com/office/powerpoint/2010/main" val="1426832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8E8016A6-41CA-4653-BE2C-CFD85ED18CAE}" type="slidenum">
              <a:rPr lang="en-US" smtClean="0"/>
              <a:pPr/>
              <a:t>1</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b="1" dirty="0"/>
              <a:t>The smaller the particle the farther away it goes.</a:t>
            </a:r>
          </a:p>
          <a:p>
            <a:pPr eaLnBrk="1" hangingPunct="1"/>
            <a:r>
              <a:rPr lang="en-US" b="1" dirty="0"/>
              <a:t>That’s why the boulder was in the road.</a:t>
            </a:r>
          </a:p>
          <a:p>
            <a:pPr eaLnBrk="1" hangingPunct="1"/>
            <a:endParaRPr lang="en-US" dirty="0"/>
          </a:p>
        </p:txBody>
      </p:sp>
    </p:spTree>
    <p:extLst>
      <p:ext uri="{BB962C8B-B14F-4D97-AF65-F5344CB8AC3E}">
        <p14:creationId xmlns:p14="http://schemas.microsoft.com/office/powerpoint/2010/main" val="1102487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57E5833-7ABF-48F7-A5EA-F4DF93D7C252}" type="slidenum">
              <a:rPr lang="en-US" smtClean="0"/>
              <a:pPr/>
              <a:t>13</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b="1"/>
              <a:t>The tracking, if done across the slope, can increase the rill erosion, different soils erode at different rates.</a:t>
            </a:r>
          </a:p>
        </p:txBody>
      </p:sp>
    </p:spTree>
    <p:extLst>
      <p:ext uri="{BB962C8B-B14F-4D97-AF65-F5344CB8AC3E}">
        <p14:creationId xmlns:p14="http://schemas.microsoft.com/office/powerpoint/2010/main" val="1147626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24B3EA9-A291-45D5-AB8B-0C65845397A9}" type="slidenum">
              <a:rPr lang="en-US" smtClean="0"/>
              <a:pPr/>
              <a:t>14</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b="1"/>
              <a:t>The increased flows from development and construction sites have cumulative effects on streams far away.</a:t>
            </a:r>
          </a:p>
        </p:txBody>
      </p:sp>
    </p:spTree>
    <p:extLst>
      <p:ext uri="{BB962C8B-B14F-4D97-AF65-F5344CB8AC3E}">
        <p14:creationId xmlns:p14="http://schemas.microsoft.com/office/powerpoint/2010/main" val="1520518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40FDB9D-08B1-4169-9D5A-392CA3C71FFF}" type="slidenum">
              <a:rPr lang="en-US" smtClean="0"/>
              <a:pPr/>
              <a:t>15</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b="1"/>
              <a:t>Most repairs that need to be done are looking for funding.</a:t>
            </a:r>
          </a:p>
          <a:p>
            <a:pPr eaLnBrk="1" hangingPunct="1"/>
            <a:r>
              <a:rPr lang="en-US" b="1"/>
              <a:t>Will you be funding the next streambank repair project?</a:t>
            </a:r>
          </a:p>
        </p:txBody>
      </p:sp>
    </p:spTree>
    <p:extLst>
      <p:ext uri="{BB962C8B-B14F-4D97-AF65-F5344CB8AC3E}">
        <p14:creationId xmlns:p14="http://schemas.microsoft.com/office/powerpoint/2010/main" val="2235877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2BBB43D-C5A3-4A6F-A42E-796290018BC4}" type="slidenum">
              <a:rPr lang="en-US" smtClean="0"/>
              <a:pPr/>
              <a:t>17</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b="1"/>
              <a:t>Sediment behaves the same in all moving water, the smaller the particle, the farther it will travel.</a:t>
            </a:r>
          </a:p>
        </p:txBody>
      </p:sp>
    </p:spTree>
    <p:extLst>
      <p:ext uri="{BB962C8B-B14F-4D97-AF65-F5344CB8AC3E}">
        <p14:creationId xmlns:p14="http://schemas.microsoft.com/office/powerpoint/2010/main" val="1067504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Studies have shown</a:t>
            </a:r>
            <a:r>
              <a:rPr lang="en-US" b="1" baseline="0" dirty="0"/>
              <a:t> that rain drops can throw soil particles as much as five feet horizontally and two feet vertically.</a:t>
            </a:r>
            <a:endParaRPr lang="en-US" b="1" dirty="0"/>
          </a:p>
        </p:txBody>
      </p:sp>
      <p:sp>
        <p:nvSpPr>
          <p:cNvPr id="4" name="Slide Number Placeholder 3"/>
          <p:cNvSpPr>
            <a:spLocks noGrp="1"/>
          </p:cNvSpPr>
          <p:nvPr>
            <p:ph type="sldNum" sz="quarter" idx="10"/>
          </p:nvPr>
        </p:nvSpPr>
        <p:spPr/>
        <p:txBody>
          <a:bodyPr/>
          <a:lstStyle/>
          <a:p>
            <a:fld id="{562D436B-A52A-4164-B49F-4187378773A5}" type="slidenum">
              <a:rPr lang="en-US" smtClean="0"/>
              <a:pPr/>
              <a:t>18</a:t>
            </a:fld>
            <a:endParaRPr lang="en-US"/>
          </a:p>
        </p:txBody>
      </p:sp>
    </p:spTree>
    <p:extLst>
      <p:ext uri="{BB962C8B-B14F-4D97-AF65-F5344CB8AC3E}">
        <p14:creationId xmlns:p14="http://schemas.microsoft.com/office/powerpoint/2010/main" val="4096280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B251F04F-60E6-48C4-8136-29E56F82AC5E}" type="slidenum">
              <a:rPr lang="en-US" smtClean="0"/>
              <a:pPr/>
              <a:t>20</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b="1"/>
              <a:t>The stakes are hanging in the air - where did the soil go?</a:t>
            </a:r>
          </a:p>
          <a:p>
            <a:pPr eaLnBrk="1" hangingPunct="1"/>
            <a:endParaRPr lang="en-US"/>
          </a:p>
        </p:txBody>
      </p:sp>
    </p:spTree>
    <p:extLst>
      <p:ext uri="{BB962C8B-B14F-4D97-AF65-F5344CB8AC3E}">
        <p14:creationId xmlns:p14="http://schemas.microsoft.com/office/powerpoint/2010/main" val="571460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F24372FB-AAFA-4F79-9DC2-AD8A1E39ADFA}" type="slidenum">
              <a:rPr lang="en-US" smtClean="0"/>
              <a:pPr/>
              <a:t>21</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b="1"/>
              <a:t>Soil that washes away is deposited somewhere.</a:t>
            </a:r>
          </a:p>
          <a:p>
            <a:pPr eaLnBrk="1" hangingPunct="1"/>
            <a:r>
              <a:rPr lang="en-US" b="1"/>
              <a:t>It costs someone something.</a:t>
            </a:r>
          </a:p>
          <a:p>
            <a:pPr eaLnBrk="1" hangingPunct="1"/>
            <a:r>
              <a:rPr lang="en-US" b="1"/>
              <a:t>The smaller it is the further it goes.</a:t>
            </a:r>
          </a:p>
        </p:txBody>
      </p:sp>
    </p:spTree>
    <p:extLst>
      <p:ext uri="{BB962C8B-B14F-4D97-AF65-F5344CB8AC3E}">
        <p14:creationId xmlns:p14="http://schemas.microsoft.com/office/powerpoint/2010/main" val="780075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1924B0F-ABCD-4590-AAC2-BF0BE375648C}" type="slidenum">
              <a:rPr lang="en-US" smtClean="0"/>
              <a:pPr/>
              <a:t>22</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b="1"/>
              <a:t>The problem with settling out suspended sediments, do you have enough space to get gravity deposition?</a:t>
            </a:r>
          </a:p>
        </p:txBody>
      </p:sp>
    </p:spTree>
    <p:extLst>
      <p:ext uri="{BB962C8B-B14F-4D97-AF65-F5344CB8AC3E}">
        <p14:creationId xmlns:p14="http://schemas.microsoft.com/office/powerpoint/2010/main" val="3908768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4F4ACFA-B3C7-4619-9C8E-8CA945F55990}" type="slidenum">
              <a:rPr lang="en-US" smtClean="0"/>
              <a:pPr/>
              <a:t>24</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b="1"/>
              <a:t>For 5 acres you would need over ½ acre of pond, that’s only for 4 micron particles</a:t>
            </a:r>
          </a:p>
        </p:txBody>
      </p:sp>
    </p:spTree>
    <p:extLst>
      <p:ext uri="{BB962C8B-B14F-4D97-AF65-F5344CB8AC3E}">
        <p14:creationId xmlns:p14="http://schemas.microsoft.com/office/powerpoint/2010/main" val="1723300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02290862-DEA7-4E13-84CB-075310608599}" type="slidenum">
              <a:rPr lang="en-US" smtClean="0"/>
              <a:pPr/>
              <a:t>25</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b="1"/>
              <a:t>When your soil is full of fines expect pond inefficiency</a:t>
            </a:r>
          </a:p>
        </p:txBody>
      </p:sp>
    </p:spTree>
    <p:extLst>
      <p:ext uri="{BB962C8B-B14F-4D97-AF65-F5344CB8AC3E}">
        <p14:creationId xmlns:p14="http://schemas.microsoft.com/office/powerpoint/2010/main" val="1807776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373C48-9B56-4844-89C6-BE6A0A2B6BC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5843" name="Rectangle 2"/>
          <p:cNvSpPr>
            <a:spLocks noGrp="1" noRot="1" noChangeAspect="1" noChangeArrowheads="1" noTextEdit="1"/>
          </p:cNvSpPr>
          <p:nvPr>
            <p:ph type="sldImg"/>
          </p:nvPr>
        </p:nvSpPr>
        <p:spPr>
          <a:xfrm>
            <a:off x="1144588" y="687388"/>
            <a:ext cx="4568825" cy="3425825"/>
          </a:xfrm>
          <a:ln/>
        </p:spPr>
      </p:sp>
      <p:sp>
        <p:nvSpPr>
          <p:cNvPr id="35844" name="Rectangle 3"/>
          <p:cNvSpPr>
            <a:spLocks noGrp="1" noChangeArrowheads="1"/>
          </p:cNvSpPr>
          <p:nvPr>
            <p:ph type="body" idx="1"/>
          </p:nvPr>
        </p:nvSpPr>
        <p:spPr>
          <a:xfrm>
            <a:off x="914400" y="4343400"/>
            <a:ext cx="5029200" cy="4114800"/>
          </a:xfrm>
          <a:noFill/>
          <a:ln/>
        </p:spPr>
        <p:txBody>
          <a:bodyPr/>
          <a:lstStyle/>
          <a:p>
            <a:pPr eaLnBrk="1" hangingPunct="1"/>
            <a:r>
              <a:rPr lang="en-US"/>
              <a:t>Starting out in a very definitive manner, Erosion is defined as the removal and loss of soil by the action of water, gravity or wind.  For this course, we will primarily be looking at water erosion during land disturbing activities.</a:t>
            </a:r>
          </a:p>
        </p:txBody>
      </p:sp>
    </p:spTree>
    <p:extLst>
      <p:ext uri="{BB962C8B-B14F-4D97-AF65-F5344CB8AC3E}">
        <p14:creationId xmlns:p14="http://schemas.microsoft.com/office/powerpoint/2010/main" val="1888517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7D51D4C1-CACD-4A85-82EF-E49CA5F02E49}" type="slidenum">
              <a:rPr lang="en-US" smtClean="0"/>
              <a:pPr/>
              <a:t>26</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b="1"/>
              <a:t>This sand site is coating the neighborhood in a layer of blow sand.</a:t>
            </a:r>
          </a:p>
          <a:p>
            <a:pPr eaLnBrk="1" hangingPunct="1"/>
            <a:r>
              <a:rPr lang="en-US" b="1"/>
              <a:t>How do you clean this up? What will it cost?</a:t>
            </a:r>
          </a:p>
          <a:p>
            <a:pPr eaLnBrk="1" hangingPunct="1"/>
            <a:endParaRPr lang="en-US"/>
          </a:p>
        </p:txBody>
      </p:sp>
    </p:spTree>
    <p:extLst>
      <p:ext uri="{BB962C8B-B14F-4D97-AF65-F5344CB8AC3E}">
        <p14:creationId xmlns:p14="http://schemas.microsoft.com/office/powerpoint/2010/main" val="2872615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EBE68C5-070C-416F-B079-A30AB8CBA4CE}" type="slidenum">
              <a:rPr lang="en-US" smtClean="0"/>
              <a:pPr/>
              <a:t>27</a:t>
            </a:fld>
            <a:endParaRPr lang="en-US"/>
          </a:p>
        </p:txBody>
      </p:sp>
      <p:sp>
        <p:nvSpPr>
          <p:cNvPr id="54275" name="Rectangle 2"/>
          <p:cNvSpPr>
            <a:spLocks noGrp="1" noRot="1" noChangeAspect="1" noChangeArrowheads="1" noTextEdit="1"/>
          </p:cNvSpPr>
          <p:nvPr>
            <p:ph type="sldImg"/>
          </p:nvPr>
        </p:nvSpPr>
        <p:spPr>
          <a:xfrm>
            <a:off x="1144588" y="688975"/>
            <a:ext cx="4570412" cy="3427413"/>
          </a:xfrm>
          <a:ln/>
        </p:spPr>
      </p:sp>
      <p:sp>
        <p:nvSpPr>
          <p:cNvPr id="54276" name="Rectangle 3"/>
          <p:cNvSpPr>
            <a:spLocks noGrp="1" noChangeArrowheads="1"/>
          </p:cNvSpPr>
          <p:nvPr>
            <p:ph type="body" idx="1"/>
          </p:nvPr>
        </p:nvSpPr>
        <p:spPr>
          <a:xfrm>
            <a:off x="298450" y="4341813"/>
            <a:ext cx="6186488" cy="4800600"/>
          </a:xfrm>
          <a:noFill/>
          <a:ln/>
        </p:spPr>
        <p:txBody>
          <a:bodyPr/>
          <a:lstStyle/>
          <a:p>
            <a:pPr eaLnBrk="1" hangingPunct="1">
              <a:spcBef>
                <a:spcPct val="50000"/>
              </a:spcBef>
            </a:pPr>
            <a:r>
              <a:rPr lang="en-US">
                <a:solidFill>
                  <a:schemeClr val="bg2"/>
                </a:solidFill>
              </a:rPr>
              <a:t>As with water-borne sediment, the larger the particle the more energy it takes to get it airborne.  The larger particles “creep along the soil surface and rarely become airborne.  Smaller particles bounce along, sometimes airborne, then hitting the ground, then moving in the air stream.  The saltating particles rarely travel above 3 to 4 feet from the ground surface.  </a:t>
            </a:r>
          </a:p>
          <a:p>
            <a:pPr eaLnBrk="1" hangingPunct="1">
              <a:spcBef>
                <a:spcPct val="50000"/>
              </a:spcBef>
            </a:pPr>
            <a:r>
              <a:rPr lang="en-US">
                <a:solidFill>
                  <a:schemeClr val="bg2"/>
                </a:solidFill>
              </a:rPr>
              <a:t>Small particles become entrained in the wind very easily and may remain in the air for hours or days.</a:t>
            </a:r>
          </a:p>
          <a:p>
            <a:pPr eaLnBrk="1" hangingPunct="1"/>
            <a:endParaRPr lang="en-US"/>
          </a:p>
        </p:txBody>
      </p:sp>
    </p:spTree>
    <p:extLst>
      <p:ext uri="{BB962C8B-B14F-4D97-AF65-F5344CB8AC3E}">
        <p14:creationId xmlns:p14="http://schemas.microsoft.com/office/powerpoint/2010/main" val="212846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8BE3D5C-D494-48CB-923D-5A398E4D6D7A}" type="slidenum">
              <a:rPr lang="en-US" smtClean="0"/>
              <a:pPr/>
              <a:t>28</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b="1"/>
              <a:t>Would you believe there are only three excavators at work laying pipe on the other side of the cloud?</a:t>
            </a:r>
          </a:p>
          <a:p>
            <a:pPr eaLnBrk="1" hangingPunct="1"/>
            <a:r>
              <a:rPr lang="en-US" b="1"/>
              <a:t>That is the public perception of some construction activities.</a:t>
            </a:r>
          </a:p>
        </p:txBody>
      </p:sp>
    </p:spTree>
    <p:extLst>
      <p:ext uri="{BB962C8B-B14F-4D97-AF65-F5344CB8AC3E}">
        <p14:creationId xmlns:p14="http://schemas.microsoft.com/office/powerpoint/2010/main" val="3099240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D78B1FBF-F0E4-4599-A36E-EBA98D890AB4}" type="slidenum">
              <a:rPr lang="en-US" smtClean="0"/>
              <a:pPr/>
              <a:t>4</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a:t>Construction Site Erosion is another animal. We alter the water courses, historical flow volumes and travel paths, etc….</a:t>
            </a:r>
          </a:p>
          <a:p>
            <a:pPr eaLnBrk="1" hangingPunct="1"/>
            <a:r>
              <a:rPr lang="en-US"/>
              <a:t>The nature of construction is to channel water to some of the least resistant to the erosion processes. We build new gutters on the planet.</a:t>
            </a:r>
          </a:p>
        </p:txBody>
      </p:sp>
    </p:spTree>
    <p:extLst>
      <p:ext uri="{BB962C8B-B14F-4D97-AF65-F5344CB8AC3E}">
        <p14:creationId xmlns:p14="http://schemas.microsoft.com/office/powerpoint/2010/main" val="1187653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4CA8053-18F5-4649-A23E-64BCFBBA7E27}" type="slidenum">
              <a:rPr lang="en-US" smtClean="0"/>
              <a:pPr/>
              <a:t>6</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a:t>The last three, Rill, Gully, and Stream/Channel are really degrees of the same process. More volume in less time in the same area.</a:t>
            </a:r>
          </a:p>
        </p:txBody>
      </p:sp>
    </p:spTree>
    <p:extLst>
      <p:ext uri="{BB962C8B-B14F-4D97-AF65-F5344CB8AC3E}">
        <p14:creationId xmlns:p14="http://schemas.microsoft.com/office/powerpoint/2010/main" val="2904648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C3A7C617-C865-4EC6-9F64-61F91796FA73}" type="slidenum">
              <a:rPr lang="en-US" smtClean="0"/>
              <a:pPr/>
              <a:t>7</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b="1" dirty="0"/>
              <a:t>Raindrops falling on exposed areas will detach soil particles to be suspended in runoff water – it can reach 30mph &amp; their </a:t>
            </a:r>
            <a:r>
              <a:rPr lang="en-US" b="1" u="sng" dirty="0"/>
              <a:t>impacts</a:t>
            </a:r>
            <a:r>
              <a:rPr lang="en-US" b="1" dirty="0"/>
              <a:t> are like small bombs dislodging soil particles</a:t>
            </a:r>
          </a:p>
          <a:p>
            <a:pPr eaLnBrk="1" hangingPunct="1"/>
            <a:r>
              <a:rPr lang="en-US" b="1" dirty="0">
                <a:latin typeface="Verdana, Arial, Helvetica, sans-serif"/>
              </a:rPr>
              <a:t>Rain may move soil directly: this is known as 'splash erosion'. </a:t>
            </a:r>
            <a:endParaRPr lang="en-US" b="1" dirty="0"/>
          </a:p>
        </p:txBody>
      </p:sp>
    </p:spTree>
    <p:extLst>
      <p:ext uri="{BB962C8B-B14F-4D97-AF65-F5344CB8AC3E}">
        <p14:creationId xmlns:p14="http://schemas.microsoft.com/office/powerpoint/2010/main" val="2221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77C80BB-0C76-40CF-89E1-9ECEA148152E}" type="slidenum">
              <a:rPr lang="en-US" smtClean="0"/>
              <a:pPr/>
              <a:t>9</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a:t>While thin and seemingly insignificant sheet flow has potential energy and can cause erosion.</a:t>
            </a:r>
          </a:p>
          <a:p>
            <a:pPr eaLnBrk="1" hangingPunct="1"/>
            <a:endParaRPr lang="en-US"/>
          </a:p>
        </p:txBody>
      </p:sp>
    </p:spTree>
    <p:extLst>
      <p:ext uri="{BB962C8B-B14F-4D97-AF65-F5344CB8AC3E}">
        <p14:creationId xmlns:p14="http://schemas.microsoft.com/office/powerpoint/2010/main" val="146044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4C34FF1-3140-4948-93CD-FEBD525CB143}" type="slidenum">
              <a:rPr lang="en-US" smtClean="0"/>
              <a:pPr/>
              <a:t>10</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b="1"/>
              <a:t>On construction site sheet erosion turns to rill quickly</a:t>
            </a:r>
          </a:p>
          <a:p>
            <a:pPr eaLnBrk="1" hangingPunct="1"/>
            <a:r>
              <a:rPr lang="en-US" b="1"/>
              <a:t>It gathers in a depression, rut, windrow etc and concentrates. Now we have so real energy and erosive potential.</a:t>
            </a:r>
          </a:p>
          <a:p>
            <a:pPr eaLnBrk="1" hangingPunct="1"/>
            <a:endParaRPr lang="en-US"/>
          </a:p>
        </p:txBody>
      </p:sp>
    </p:spTree>
    <p:extLst>
      <p:ext uri="{BB962C8B-B14F-4D97-AF65-F5344CB8AC3E}">
        <p14:creationId xmlns:p14="http://schemas.microsoft.com/office/powerpoint/2010/main" val="1987596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2D436B-A52A-4164-B49F-4187378773A5}" type="slidenum">
              <a:rPr lang="en-US" smtClean="0"/>
              <a:pPr/>
              <a:t>11</a:t>
            </a:fld>
            <a:endParaRPr lang="en-US"/>
          </a:p>
        </p:txBody>
      </p:sp>
    </p:spTree>
    <p:extLst>
      <p:ext uri="{BB962C8B-B14F-4D97-AF65-F5344CB8AC3E}">
        <p14:creationId xmlns:p14="http://schemas.microsoft.com/office/powerpoint/2010/main" val="3447932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017425B-72D6-4A23-9F83-5256B6C4DEF6}" type="slidenum">
              <a:rPr lang="en-US" smtClean="0"/>
              <a:pPr/>
              <a:t>12</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b="1" dirty="0"/>
              <a:t>What will be required to fix this? </a:t>
            </a:r>
          </a:p>
          <a:p>
            <a:pPr eaLnBrk="1" hangingPunct="1"/>
            <a:r>
              <a:rPr lang="en-US" b="1" dirty="0"/>
              <a:t>What could have been done to prevent it?</a:t>
            </a:r>
          </a:p>
          <a:p>
            <a:pPr eaLnBrk="1" hangingPunct="1"/>
            <a:endParaRPr lang="en-US" b="1" dirty="0"/>
          </a:p>
        </p:txBody>
      </p:sp>
    </p:spTree>
    <p:extLst>
      <p:ext uri="{BB962C8B-B14F-4D97-AF65-F5344CB8AC3E}">
        <p14:creationId xmlns:p14="http://schemas.microsoft.com/office/powerpoint/2010/main" val="2991787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16E506-B197-4CF5-BA00-0DA54D4C032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1/24/22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4.gif"/><Relationship Id="rId4" Type="http://schemas.openxmlformats.org/officeDocument/2006/relationships/image" Target="../media/image23.wmf"/></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6.w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ediment[1]"/>
          <p:cNvPicPr preferRelativeResize="0">
            <a:picLocks noGrp="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0" y="1588"/>
            <a:ext cx="9140825" cy="6856412"/>
          </a:xfrm>
          <a:noFill/>
          <a:effectLst>
            <a:innerShdw blurRad="114300">
              <a:prstClr val="black"/>
            </a:innerShdw>
          </a:effectLst>
        </p:spPr>
      </p:pic>
      <p:sp>
        <p:nvSpPr>
          <p:cNvPr id="77826" name="Rectangle 2"/>
          <p:cNvSpPr>
            <a:spLocks noGrp="1" noChangeArrowheads="1"/>
          </p:cNvSpPr>
          <p:nvPr>
            <p:ph type="title"/>
          </p:nvPr>
        </p:nvSpPr>
        <p:spPr>
          <a:xfrm>
            <a:off x="228600" y="152400"/>
            <a:ext cx="8686800" cy="1371600"/>
          </a:xfrm>
        </p:spPr>
        <p:txBody>
          <a:bodyPr>
            <a:noAutofit/>
          </a:bodyPr>
          <a:lstStyle/>
          <a:p>
            <a:pPr eaLnBrk="1" hangingPunct="1">
              <a:defRPr/>
            </a:pPr>
            <a:r>
              <a:rPr lang="en-US" sz="5400" b="1" dirty="0">
                <a:effectLst>
                  <a:outerShdw blurRad="38100" dist="38100" dir="2700000" algn="tl">
                    <a:srgbClr val="000000">
                      <a:alpha val="43137"/>
                    </a:srgbClr>
                  </a:outerShdw>
                </a:effectLst>
              </a:rPr>
              <a:t>EROSION &amp; SEDIMENTATION PROCESSES</a:t>
            </a:r>
          </a:p>
        </p:txBody>
      </p:sp>
      <p:sp>
        <p:nvSpPr>
          <p:cNvPr id="4100" name="Rectangle 6"/>
          <p:cNvSpPr>
            <a:spLocks noChangeArrowheads="1"/>
          </p:cNvSpPr>
          <p:nvPr/>
        </p:nvSpPr>
        <p:spPr bwMode="auto">
          <a:xfrm>
            <a:off x="7370762" y="6338887"/>
            <a:ext cx="1697038" cy="366713"/>
          </a:xfrm>
          <a:prstGeom prst="rect">
            <a:avLst/>
          </a:prstGeom>
          <a:noFill/>
          <a:ln w="9525">
            <a:noFill/>
            <a:miter lim="800000"/>
            <a:headEnd/>
            <a:tailEnd/>
          </a:ln>
        </p:spPr>
        <p:txBody>
          <a:bodyPr wrap="none">
            <a:spAutoFit/>
          </a:bodyPr>
          <a:lstStyle/>
          <a:p>
            <a:pPr eaLnBrk="1" hangingPunct="1"/>
            <a:r>
              <a:rPr lang="en-US" i="1" dirty="0"/>
              <a:t>Photo by NASA</a:t>
            </a:r>
          </a:p>
        </p:txBody>
      </p:sp>
      <p:sp>
        <p:nvSpPr>
          <p:cNvPr id="5" name="TextBox 2"/>
          <p:cNvSpPr txBox="1"/>
          <p:nvPr/>
        </p:nvSpPr>
        <p:spPr>
          <a:xfrm>
            <a:off x="0" y="6553200"/>
            <a:ext cx="1219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t>January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0"/>
            <a:ext cx="8229600" cy="1219200"/>
          </a:xfrm>
        </p:spPr>
        <p:txBody>
          <a:bodyPr/>
          <a:lstStyle/>
          <a:p>
            <a:pPr eaLnBrk="1" hangingPunct="1">
              <a:defRPr/>
            </a:pPr>
            <a:r>
              <a:rPr lang="en-US" sz="4800" b="1"/>
              <a:t>“Shiny” Dirt is Sheet Flow</a:t>
            </a:r>
          </a:p>
        </p:txBody>
      </p:sp>
      <p:pic>
        <p:nvPicPr>
          <p:cNvPr id="12291" name="Picture 4" descr="3-8-06 004"/>
          <p:cNvPicPr>
            <a:picLocks noGrp="1" noChangeAspect="1" noChangeArrowheads="1"/>
          </p:cNvPicPr>
          <p:nvPr>
            <p:ph idx="1"/>
          </p:nvPr>
        </p:nvPicPr>
        <p:blipFill>
          <a:blip r:embed="rId3" cstate="email">
            <a:lum bright="6000"/>
            <a:extLst>
              <a:ext uri="{28A0092B-C50C-407E-A947-70E740481C1C}">
                <a14:useLocalDpi xmlns:a14="http://schemas.microsoft.com/office/drawing/2010/main"/>
              </a:ext>
            </a:extLst>
          </a:blip>
          <a:srcRect/>
          <a:stretch>
            <a:fillRect/>
          </a:stretch>
        </p:blipFill>
        <p:spPr>
          <a:xfrm>
            <a:off x="0" y="1222375"/>
            <a:ext cx="9144000" cy="5635625"/>
          </a:xfrm>
          <a:noFill/>
          <a:effectLst>
            <a:innerShdw blurRad="114300">
              <a:prstClr val="black"/>
            </a:inn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5058" name="Picture 2" descr="C:\Users\alex\Pictures\best\P4210142.JPG"/>
          <p:cNvPicPr>
            <a:picLocks noChangeAspect="1" noChangeArrowheads="1"/>
          </p:cNvPicPr>
          <p:nvPr/>
        </p:nvPicPr>
        <p:blipFill>
          <a:blip r:embed="rId3" cstate="email">
            <a:lum bright="-5000" contrast="1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ffectLst>
            <a:innerShdw blurRad="114300">
              <a:prstClr val="black"/>
            </a:innerShdw>
          </a:effectLst>
        </p:spPr>
      </p:pic>
      <p:sp>
        <p:nvSpPr>
          <p:cNvPr id="6" name="Text Box 3"/>
          <p:cNvSpPr txBox="1">
            <a:spLocks noChangeArrowheads="1"/>
          </p:cNvSpPr>
          <p:nvPr/>
        </p:nvSpPr>
        <p:spPr bwMode="auto">
          <a:xfrm>
            <a:off x="381000" y="5867400"/>
            <a:ext cx="6734921" cy="707886"/>
          </a:xfrm>
          <a:prstGeom prst="rect">
            <a:avLst/>
          </a:prstGeom>
          <a:noFill/>
          <a:ln w="9525">
            <a:noFill/>
            <a:miter lim="800000"/>
            <a:headEnd/>
            <a:tailEnd/>
          </a:ln>
          <a:effectLst/>
        </p:spPr>
        <p:txBody>
          <a:bodyPr wrap="none">
            <a:spAutoFit/>
          </a:bodyPr>
          <a:lstStyle/>
          <a:p>
            <a:pPr eaLnBrk="1" hangingPunct="1">
              <a:defRPr/>
            </a:pPr>
            <a:r>
              <a:rPr lang="en-US" sz="4000" b="1" dirty="0">
                <a:solidFill>
                  <a:schemeClr val="bg1"/>
                </a:solidFill>
              </a:rPr>
              <a:t>RILL EROSION ON A CUT SLOPE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rrowheads="1"/>
          </p:cNvPicPr>
          <p:nvPr/>
        </p:nvPicPr>
        <p:blipFill>
          <a:blip r:embed="rId3" cstate="print">
            <a:lum bright="6000" contrast="6000"/>
          </a:blip>
          <a:srcRect/>
          <a:stretch>
            <a:fillRect/>
          </a:stretch>
        </p:blipFill>
        <p:spPr bwMode="auto">
          <a:xfrm>
            <a:off x="0" y="1066800"/>
            <a:ext cx="9144000" cy="5791200"/>
          </a:xfrm>
          <a:prstGeom prst="rect">
            <a:avLst/>
          </a:prstGeom>
          <a:noFill/>
          <a:ln w="9525">
            <a:solidFill>
              <a:srgbClr val="000000"/>
            </a:solidFill>
            <a:miter lim="800000"/>
            <a:headEnd/>
            <a:tailEnd/>
          </a:ln>
        </p:spPr>
      </p:pic>
      <p:sp>
        <p:nvSpPr>
          <p:cNvPr id="10243" name="Text Box 3"/>
          <p:cNvSpPr txBox="1">
            <a:spLocks noChangeArrowheads="1"/>
          </p:cNvSpPr>
          <p:nvPr/>
        </p:nvSpPr>
        <p:spPr bwMode="auto">
          <a:xfrm>
            <a:off x="381000" y="228600"/>
            <a:ext cx="5254836" cy="707886"/>
          </a:xfrm>
          <a:prstGeom prst="rect">
            <a:avLst/>
          </a:prstGeom>
          <a:noFill/>
          <a:ln w="9525">
            <a:noFill/>
            <a:miter lim="800000"/>
            <a:headEnd/>
            <a:tailEnd/>
          </a:ln>
          <a:effectLst/>
        </p:spPr>
        <p:txBody>
          <a:bodyPr wrap="none">
            <a:spAutoFit/>
          </a:bodyPr>
          <a:lstStyle/>
          <a:p>
            <a:pPr eaLnBrk="1" hangingPunct="1">
              <a:defRPr/>
            </a:pPr>
            <a:r>
              <a:rPr lang="en-US" sz="4000" b="1" dirty="0">
                <a:solidFill>
                  <a:schemeClr val="tx2"/>
                </a:solidFill>
                <a:effectLst>
                  <a:outerShdw blurRad="38100" dist="38100" dir="2700000" algn="tl">
                    <a:srgbClr val="000000"/>
                  </a:outerShdw>
                </a:effectLst>
              </a:rPr>
              <a:t>Rills turning into Gullies</a:t>
            </a:r>
          </a:p>
        </p:txBody>
      </p:sp>
      <p:pic>
        <p:nvPicPr>
          <p:cNvPr id="10244" name="Picture 4" descr="Rill, Gully, Dandelions Little Nelchina River 2"/>
          <p:cNvPicPr>
            <a:picLocks noChangeAspect="1" noChangeArrowheads="1"/>
          </p:cNvPicPr>
          <p:nvPr/>
        </p:nvPicPr>
        <p:blipFill>
          <a:blip r:embed="rId4" cstate="print"/>
          <a:srcRect/>
          <a:stretch>
            <a:fillRect/>
          </a:stretch>
        </p:blipFill>
        <p:spPr bwMode="auto">
          <a:xfrm>
            <a:off x="0" y="1028700"/>
            <a:ext cx="9144000" cy="5829300"/>
          </a:xfrm>
          <a:prstGeom prst="rect">
            <a:avLst/>
          </a:prstGeom>
          <a:noFill/>
          <a:ln w="9525">
            <a:noFill/>
            <a:miter lim="800000"/>
            <a:headEnd/>
            <a:tailEnd/>
          </a:ln>
          <a:effectLst>
            <a:innerShdw blurRad="114300">
              <a:prstClr val="black"/>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500" fill="hold"/>
                                        <p:tgtEl>
                                          <p:spTgt spid="10244"/>
                                        </p:tgtEl>
                                        <p:attrNameLst>
                                          <p:attrName>ppt_w</p:attrName>
                                        </p:attrNameLst>
                                      </p:cBhvr>
                                      <p:tavLst>
                                        <p:tav tm="0">
                                          <p:val>
                                            <p:fltVal val="0"/>
                                          </p:val>
                                        </p:tav>
                                        <p:tav tm="100000">
                                          <p:val>
                                            <p:strVal val="#ppt_w"/>
                                          </p:val>
                                        </p:tav>
                                      </p:tavLst>
                                    </p:anim>
                                    <p:anim calcmode="lin" valueType="num">
                                      <p:cBhvr>
                                        <p:cTn id="8" dur="500" fill="hold"/>
                                        <p:tgtEl>
                                          <p:spTgt spid="10244"/>
                                        </p:tgtEl>
                                        <p:attrNameLst>
                                          <p:attrName>ppt_h</p:attrName>
                                        </p:attrNameLst>
                                      </p:cBhvr>
                                      <p:tavLst>
                                        <p:tav tm="0">
                                          <p:val>
                                            <p:fltVal val="0"/>
                                          </p:val>
                                        </p:tav>
                                        <p:tav tm="100000">
                                          <p:val>
                                            <p:strVal val="#ppt_h"/>
                                          </p:val>
                                        </p:tav>
                                      </p:tavLst>
                                    </p:anim>
                                    <p:animEffect transition="in" filter="fade">
                                      <p:cBhvr>
                                        <p:cTn id="9"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orest II 13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a:innerShdw blurRad="114300">
              <a:prstClr val="black"/>
            </a:innerShdw>
          </a:effectLst>
        </p:spPr>
      </p:pic>
      <p:sp>
        <p:nvSpPr>
          <p:cNvPr id="11267" name="Text Box 3"/>
          <p:cNvSpPr txBox="1">
            <a:spLocks noChangeArrowheads="1"/>
          </p:cNvSpPr>
          <p:nvPr/>
        </p:nvSpPr>
        <p:spPr bwMode="auto">
          <a:xfrm>
            <a:off x="914400" y="1600200"/>
            <a:ext cx="2079224" cy="584775"/>
          </a:xfrm>
          <a:prstGeom prst="rect">
            <a:avLst/>
          </a:prstGeom>
          <a:noFill/>
          <a:ln w="9525">
            <a:noFill/>
            <a:miter lim="800000"/>
            <a:headEnd/>
            <a:tailEnd/>
          </a:ln>
          <a:effectLst/>
        </p:spPr>
        <p:txBody>
          <a:bodyPr wrap="none">
            <a:spAutoFit/>
          </a:bodyPr>
          <a:lstStyle/>
          <a:p>
            <a:pPr eaLnBrk="1" hangingPunct="1">
              <a:defRPr/>
            </a:pPr>
            <a:r>
              <a:rPr lang="en-US" sz="3200" b="1" dirty="0">
                <a:effectLst>
                  <a:outerShdw blurRad="38100" dist="38100" dir="2700000" algn="tl">
                    <a:srgbClr val="000000"/>
                  </a:outerShdw>
                </a:effectLst>
              </a:rPr>
              <a:t>Rill Erosion</a:t>
            </a:r>
          </a:p>
        </p:txBody>
      </p:sp>
      <p:sp>
        <p:nvSpPr>
          <p:cNvPr id="11268" name="Text Box 4"/>
          <p:cNvSpPr txBox="1">
            <a:spLocks noChangeArrowheads="1"/>
          </p:cNvSpPr>
          <p:nvPr/>
        </p:nvSpPr>
        <p:spPr bwMode="auto">
          <a:xfrm>
            <a:off x="5638800" y="4267200"/>
            <a:ext cx="2703753" cy="646331"/>
          </a:xfrm>
          <a:prstGeom prst="rect">
            <a:avLst/>
          </a:prstGeom>
          <a:noFill/>
          <a:ln w="9525">
            <a:noFill/>
            <a:miter lim="800000"/>
            <a:headEnd/>
            <a:tailEnd/>
          </a:ln>
          <a:effectLst/>
        </p:spPr>
        <p:txBody>
          <a:bodyPr wrap="none">
            <a:spAutoFit/>
          </a:bodyPr>
          <a:lstStyle/>
          <a:p>
            <a:pPr eaLnBrk="1" hangingPunct="1">
              <a:defRPr/>
            </a:pPr>
            <a:r>
              <a:rPr lang="en-US" sz="3600" b="1" dirty="0">
                <a:effectLst>
                  <a:outerShdw blurRad="38100" dist="38100" dir="2700000" algn="tl">
                    <a:srgbClr val="000000"/>
                  </a:outerShdw>
                </a:effectLst>
              </a:rPr>
              <a:t>Gully Erosion</a:t>
            </a:r>
          </a:p>
        </p:txBody>
      </p:sp>
      <p:sp>
        <p:nvSpPr>
          <p:cNvPr id="11269" name="Text Box 5"/>
          <p:cNvSpPr txBox="1">
            <a:spLocks noChangeArrowheads="1"/>
          </p:cNvSpPr>
          <p:nvPr/>
        </p:nvSpPr>
        <p:spPr bwMode="auto">
          <a:xfrm>
            <a:off x="5715000" y="152400"/>
            <a:ext cx="3231782" cy="1384995"/>
          </a:xfrm>
          <a:prstGeom prst="rect">
            <a:avLst/>
          </a:prstGeom>
          <a:noFill/>
          <a:ln w="9525">
            <a:noFill/>
            <a:miter lim="800000"/>
            <a:headEnd/>
            <a:tailEnd/>
          </a:ln>
          <a:effectLst/>
        </p:spPr>
        <p:txBody>
          <a:bodyPr wrap="none">
            <a:spAutoFit/>
          </a:bodyPr>
          <a:lstStyle/>
          <a:p>
            <a:pPr eaLnBrk="1" hangingPunct="1">
              <a:defRPr/>
            </a:pPr>
            <a:r>
              <a:rPr lang="en-US" sz="2800" b="1" dirty="0">
                <a:solidFill>
                  <a:schemeClr val="bg1"/>
                </a:solidFill>
              </a:rPr>
              <a:t>Effects of</a:t>
            </a:r>
          </a:p>
          <a:p>
            <a:pPr eaLnBrk="1" hangingPunct="1">
              <a:defRPr/>
            </a:pPr>
            <a:r>
              <a:rPr lang="en-US" sz="2800" b="1" dirty="0">
                <a:solidFill>
                  <a:schemeClr val="bg1"/>
                </a:solidFill>
              </a:rPr>
              <a:t>Soil Change</a:t>
            </a:r>
          </a:p>
          <a:p>
            <a:pPr eaLnBrk="1" hangingPunct="1">
              <a:defRPr/>
            </a:pPr>
            <a:r>
              <a:rPr lang="en-US" sz="2800" b="1" dirty="0">
                <a:solidFill>
                  <a:schemeClr val="bg1"/>
                </a:solidFill>
              </a:rPr>
              <a:t>&amp; Improper Tracking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dissolve">
                                      <p:cBhvr>
                                        <p:cTn id="7"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7-2005 01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29699" name="Text Box 3"/>
          <p:cNvSpPr txBox="1">
            <a:spLocks noChangeArrowheads="1"/>
          </p:cNvSpPr>
          <p:nvPr/>
        </p:nvSpPr>
        <p:spPr bwMode="auto">
          <a:xfrm>
            <a:off x="3657600" y="5997714"/>
            <a:ext cx="5314275" cy="830997"/>
          </a:xfrm>
          <a:prstGeom prst="rect">
            <a:avLst/>
          </a:prstGeom>
          <a:noFill/>
          <a:ln w="9525">
            <a:noFill/>
            <a:miter lim="800000"/>
            <a:headEnd/>
            <a:tailEnd/>
          </a:ln>
          <a:effectLst/>
        </p:spPr>
        <p:txBody>
          <a:bodyPr wrap="none">
            <a:spAutoFit/>
          </a:bodyPr>
          <a:lstStyle/>
          <a:p>
            <a:pPr eaLnBrk="1" hangingPunct="1">
              <a:defRPr/>
            </a:pPr>
            <a:r>
              <a:rPr lang="en-US" sz="4800" b="1" dirty="0" err="1">
                <a:effectLst>
                  <a:outerShdw blurRad="38100" dist="38100" dir="2700000" algn="tl">
                    <a:srgbClr val="000000"/>
                  </a:outerShdw>
                </a:effectLst>
              </a:rPr>
              <a:t>Streambank</a:t>
            </a:r>
            <a:r>
              <a:rPr lang="en-US" sz="4800" b="1" dirty="0">
                <a:effectLst>
                  <a:outerShdw blurRad="38100" dist="38100" dir="2700000" algn="tl">
                    <a:srgbClr val="000000"/>
                  </a:outerShdw>
                </a:effectLst>
              </a:rPr>
              <a:t> Erosion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10-5-05 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a:innerShdw blurRad="114300">
              <a:prstClr val="black"/>
            </a:innerShdw>
          </a:effectLst>
        </p:spPr>
      </p:pic>
      <p:sp>
        <p:nvSpPr>
          <p:cNvPr id="28675" name="Text Box 3"/>
          <p:cNvSpPr txBox="1">
            <a:spLocks noChangeArrowheads="1"/>
          </p:cNvSpPr>
          <p:nvPr/>
        </p:nvSpPr>
        <p:spPr bwMode="auto">
          <a:xfrm>
            <a:off x="388713" y="1447800"/>
            <a:ext cx="3815212" cy="1938992"/>
          </a:xfrm>
          <a:prstGeom prst="rect">
            <a:avLst/>
          </a:prstGeom>
          <a:noFill/>
          <a:ln w="9525">
            <a:noFill/>
            <a:miter lim="800000"/>
            <a:headEnd/>
            <a:tailEnd/>
          </a:ln>
          <a:effectLst/>
        </p:spPr>
        <p:txBody>
          <a:bodyPr wrap="none">
            <a:spAutoFit/>
          </a:bodyPr>
          <a:lstStyle/>
          <a:p>
            <a:pPr algn="ctr" eaLnBrk="1" hangingPunct="1">
              <a:defRPr/>
            </a:pPr>
            <a:r>
              <a:rPr lang="en-US" sz="4000" b="1" dirty="0">
                <a:effectLst>
                  <a:outerShdw blurRad="38100" dist="38100" dir="2700000" algn="tl">
                    <a:srgbClr val="000000"/>
                  </a:outerShdw>
                </a:effectLst>
              </a:rPr>
              <a:t>Efforts to Correct</a:t>
            </a:r>
          </a:p>
          <a:p>
            <a:pPr algn="ctr" eaLnBrk="1" hangingPunct="1">
              <a:defRPr/>
            </a:pPr>
            <a:r>
              <a:rPr lang="en-US" sz="4000" b="1" dirty="0">
                <a:effectLst>
                  <a:outerShdw blurRad="38100" dist="38100" dir="2700000" algn="tl">
                    <a:srgbClr val="000000"/>
                  </a:outerShdw>
                </a:effectLst>
              </a:rPr>
              <a:t>the Problems</a:t>
            </a:r>
          </a:p>
          <a:p>
            <a:pPr algn="ctr" eaLnBrk="1" hangingPunct="1">
              <a:defRPr/>
            </a:pPr>
            <a:r>
              <a:rPr lang="en-US" sz="4000" b="1" dirty="0">
                <a:effectLst>
                  <a:outerShdw blurRad="38100" dist="38100" dir="2700000" algn="tl">
                    <a:srgbClr val="000000"/>
                  </a:outerShdw>
                </a:effectLst>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p:cNvGraphicFramePr>
          <p:nvPr/>
        </p:nvGraphicFramePr>
        <p:xfrm>
          <a:off x="0" y="1588"/>
          <a:ext cx="9140825" cy="6856412"/>
        </p:xfrm>
        <a:graphic>
          <a:graphicData uri="http://schemas.openxmlformats.org/presentationml/2006/ole">
            <mc:AlternateContent xmlns:mc="http://schemas.openxmlformats.org/markup-compatibility/2006">
              <mc:Choice xmlns:v="urn:schemas-microsoft-com:vml" Requires="v">
                <p:oleObj spid="_x0000_s1029" name="Document" r:id="rId3" imgW="8724600" imgH="6460920" progId="Word.Document.8">
                  <p:embed/>
                </p:oleObj>
              </mc:Choice>
              <mc:Fallback>
                <p:oleObj name="Document" r:id="rId3" imgW="8724600" imgH="6460920" progId="Word.Document.8">
                  <p:embed/>
                  <p:pic>
                    <p:nvPicPr>
                      <p:cNvPr id="0" name="Object 2"/>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9140825" cy="685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p:cNvSpPr txBox="1"/>
          <p:nvPr/>
        </p:nvSpPr>
        <p:spPr>
          <a:xfrm>
            <a:off x="4343400" y="1143000"/>
            <a:ext cx="1623714" cy="523220"/>
          </a:xfrm>
          <a:prstGeom prst="rect">
            <a:avLst/>
          </a:prstGeom>
          <a:noFill/>
        </p:spPr>
        <p:txBody>
          <a:bodyPr wrap="none" rtlCol="0">
            <a:spAutoFit/>
          </a:bodyPr>
          <a:lstStyle/>
          <a:p>
            <a:r>
              <a:rPr lang="en-US" sz="2800" dirty="0">
                <a:latin typeface="Constantia" pitchFamily="18" charset="0"/>
              </a:rPr>
              <a:t>Raindrop</a:t>
            </a:r>
          </a:p>
        </p:txBody>
      </p:sp>
      <p:pic>
        <p:nvPicPr>
          <p:cNvPr id="4" name="Picture 2" descr="C:\Users\alex\Pictures\Microsoft Clip Organizer\j0172540.gif"/>
          <p:cNvPicPr>
            <a:picLocks noChangeAspect="1" noChangeArrowheads="1" noCrop="1"/>
          </p:cNvPicPr>
          <p:nvPr/>
        </p:nvPicPr>
        <p:blipFill>
          <a:blip r:embed="rId5" cstate="print"/>
          <a:srcRect/>
          <a:stretch>
            <a:fillRect/>
          </a:stretch>
        </p:blipFill>
        <p:spPr bwMode="auto">
          <a:xfrm>
            <a:off x="5638800" y="381000"/>
            <a:ext cx="2916297" cy="2733770"/>
          </a:xfrm>
          <a:prstGeom prst="rect">
            <a:avLst/>
          </a:prstGeom>
          <a:noFill/>
          <a:scene3d>
            <a:camera prst="orthographicFront">
              <a:rot lat="0" lon="12000000" rev="0"/>
            </a:camera>
            <a:lightRig rig="threePt" dir="t"/>
          </a:scene3d>
        </p:spPr>
      </p:pic>
      <p:sp>
        <p:nvSpPr>
          <p:cNvPr id="5" name="Ribbon: Tilted Down 4">
            <a:extLst>
              <a:ext uri="{FF2B5EF4-FFF2-40B4-BE49-F238E27FC236}">
                <a16:creationId xmlns:a16="http://schemas.microsoft.com/office/drawing/2014/main" id="{7B795D90-E5BF-4254-84BE-BF481C261EC4}"/>
              </a:ext>
            </a:extLst>
          </p:cNvPr>
          <p:cNvSpPr/>
          <p:nvPr/>
        </p:nvSpPr>
        <p:spPr>
          <a:xfrm>
            <a:off x="381000" y="403123"/>
            <a:ext cx="838200" cy="304800"/>
          </a:xfrm>
          <a:prstGeom prst="ribb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Pics 2 24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a:innerShdw blurRad="114300">
              <a:prstClr val="black"/>
            </a:innerShdw>
          </a:effectLst>
        </p:spPr>
      </p:pic>
      <p:sp>
        <p:nvSpPr>
          <p:cNvPr id="14338" name="Rectangle 2"/>
          <p:cNvSpPr>
            <a:spLocks noChangeArrowheads="1"/>
          </p:cNvSpPr>
          <p:nvPr/>
        </p:nvSpPr>
        <p:spPr bwMode="auto">
          <a:xfrm>
            <a:off x="1012825" y="1219200"/>
            <a:ext cx="7902575" cy="4997450"/>
          </a:xfrm>
          <a:prstGeom prst="rect">
            <a:avLst/>
          </a:prstGeom>
          <a:noFill/>
          <a:ln w="9525">
            <a:noFill/>
            <a:miter lim="800000"/>
            <a:headEnd/>
            <a:tailEnd/>
          </a:ln>
          <a:effectLst/>
        </p:spPr>
        <p:txBody>
          <a:bodyPr lIns="92075" tIns="46038" rIns="92075" bIns="46038"/>
          <a:lstStyle/>
          <a:p>
            <a:pPr marL="342900" indent="-342900">
              <a:lnSpc>
                <a:spcPct val="130000"/>
              </a:lnSpc>
              <a:spcBef>
                <a:spcPct val="20000"/>
              </a:spcBef>
              <a:buClr>
                <a:schemeClr val="tx2"/>
              </a:buClr>
              <a:buFont typeface="Wingdings" pitchFamily="2" charset="2"/>
              <a:buChar char="Ø"/>
              <a:defRPr/>
            </a:pPr>
            <a:r>
              <a:rPr lang="en-US" sz="2800" b="1" dirty="0">
                <a:solidFill>
                  <a:srgbClr val="FFFF00"/>
                </a:solidFill>
                <a:effectLst>
                  <a:outerShdw blurRad="38100" dist="38100" dir="2700000" algn="tl">
                    <a:srgbClr val="000000"/>
                  </a:outerShdw>
                </a:effectLst>
              </a:rPr>
              <a:t>Bed Load</a:t>
            </a:r>
            <a:r>
              <a:rPr lang="en-US" sz="2800" b="1" dirty="0">
                <a:effectLst>
                  <a:outerShdw blurRad="38100" dist="38100" dir="2700000" algn="tl">
                    <a:srgbClr val="000000"/>
                  </a:outerShdw>
                </a:effectLst>
              </a:rPr>
              <a:t>  - Soil particles that are dragged, rolled, skipped, or </a:t>
            </a:r>
            <a:r>
              <a:rPr lang="en-US" sz="2800" b="1" dirty="0" err="1">
                <a:effectLst>
                  <a:outerShdw blurRad="38100" dist="38100" dir="2700000" algn="tl">
                    <a:srgbClr val="000000"/>
                  </a:outerShdw>
                </a:effectLst>
              </a:rPr>
              <a:t>saltated</a:t>
            </a:r>
            <a:endParaRPr lang="en-US" sz="2800" b="1" dirty="0">
              <a:effectLst>
                <a:outerShdw blurRad="38100" dist="38100" dir="2700000" algn="tl">
                  <a:srgbClr val="000000"/>
                </a:outerShdw>
              </a:effectLst>
            </a:endParaRPr>
          </a:p>
          <a:p>
            <a:pPr marL="342900" indent="-342900">
              <a:lnSpc>
                <a:spcPct val="130000"/>
              </a:lnSpc>
              <a:spcBef>
                <a:spcPct val="20000"/>
              </a:spcBef>
              <a:buClr>
                <a:schemeClr val="tx2"/>
              </a:buClr>
              <a:buFont typeface="Wingdings" pitchFamily="2" charset="2"/>
              <a:buChar char="Ø"/>
              <a:defRPr/>
            </a:pPr>
            <a:r>
              <a:rPr lang="en-US" sz="2800" b="1" dirty="0">
                <a:solidFill>
                  <a:srgbClr val="FFFF00"/>
                </a:solidFill>
                <a:effectLst>
                  <a:outerShdw blurRad="38100" dist="38100" dir="2700000" algn="tl">
                    <a:srgbClr val="000000"/>
                  </a:outerShdw>
                </a:effectLst>
              </a:rPr>
              <a:t>Suspension</a:t>
            </a:r>
            <a:r>
              <a:rPr lang="en-US" sz="2800" b="1" dirty="0">
                <a:solidFill>
                  <a:schemeClr val="hlink"/>
                </a:solidFill>
                <a:effectLst>
                  <a:outerShdw blurRad="38100" dist="38100" dir="2700000" algn="tl">
                    <a:srgbClr val="000000"/>
                  </a:outerShdw>
                </a:effectLst>
              </a:rPr>
              <a:t> </a:t>
            </a:r>
            <a:r>
              <a:rPr lang="en-US" sz="2800" b="1" dirty="0">
                <a:effectLst>
                  <a:outerShdw blurRad="38100" dist="38100" dir="2700000" algn="tl">
                    <a:srgbClr val="000000"/>
                  </a:outerShdw>
                </a:effectLst>
              </a:rPr>
              <a:t>- Soil particles that are lifted up by the flow energy and moved long distances down stream before settling to the bed</a:t>
            </a:r>
          </a:p>
          <a:p>
            <a:pPr marL="342900" indent="-342900">
              <a:lnSpc>
                <a:spcPct val="130000"/>
              </a:lnSpc>
              <a:spcBef>
                <a:spcPct val="20000"/>
              </a:spcBef>
              <a:buClr>
                <a:schemeClr val="tx2"/>
              </a:buClr>
              <a:buFont typeface="Wingdings" pitchFamily="2" charset="2"/>
              <a:buChar char="Ø"/>
              <a:defRPr/>
            </a:pPr>
            <a:r>
              <a:rPr lang="en-US" sz="2800" b="1" dirty="0">
                <a:solidFill>
                  <a:srgbClr val="FFFF00"/>
                </a:solidFill>
                <a:effectLst>
                  <a:outerShdw blurRad="38100" dist="38100" dir="2700000" algn="tl">
                    <a:srgbClr val="000000"/>
                  </a:outerShdw>
                </a:effectLst>
              </a:rPr>
              <a:t>Colloidal Suspension</a:t>
            </a:r>
            <a:r>
              <a:rPr lang="en-US" sz="2800" b="1" dirty="0">
                <a:effectLst>
                  <a:outerShdw blurRad="38100" dist="38100" dir="2700000" algn="tl">
                    <a:srgbClr val="000000"/>
                  </a:outerShdw>
                </a:effectLst>
              </a:rPr>
              <a:t> - Same as suspension but includes only the fine, colloidal soil particles that may never settle to the bed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0"/>
            <a:ext cx="8229600" cy="1371600"/>
          </a:xfrm>
        </p:spPr>
        <p:txBody>
          <a:bodyPr/>
          <a:lstStyle/>
          <a:p>
            <a:pPr eaLnBrk="1" hangingPunct="1">
              <a:defRPr/>
            </a:pPr>
            <a:r>
              <a:rPr lang="en-US" sz="4800" b="1" dirty="0">
                <a:effectLst>
                  <a:outerShdw blurRad="38100" dist="38100" dir="2700000" algn="tl">
                    <a:srgbClr val="000000">
                      <a:alpha val="43137"/>
                    </a:srgbClr>
                  </a:outerShdw>
                </a:effectLst>
              </a:rPr>
              <a:t>Water Erosion</a:t>
            </a:r>
          </a:p>
        </p:txBody>
      </p:sp>
      <p:graphicFrame>
        <p:nvGraphicFramePr>
          <p:cNvPr id="2050" name="Object 4"/>
          <p:cNvGraphicFramePr>
            <a:graphicFrameLocks noGrp="1"/>
          </p:cNvGraphicFramePr>
          <p:nvPr>
            <p:ph idx="1"/>
          </p:nvPr>
        </p:nvGraphicFramePr>
        <p:xfrm>
          <a:off x="304800" y="1219200"/>
          <a:ext cx="8534400" cy="5410200"/>
        </p:xfrm>
        <a:graphic>
          <a:graphicData uri="http://schemas.openxmlformats.org/presentationml/2006/ole">
            <mc:AlternateContent xmlns:mc="http://schemas.openxmlformats.org/markup-compatibility/2006">
              <mc:Choice xmlns:v="urn:schemas-microsoft-com:vml" Requires="v">
                <p:oleObj spid="_x0000_s2053" name="Document" r:id="rId4" imgW="8839080" imgH="6629040" progId="Word.Document.8">
                  <p:embed/>
                </p:oleObj>
              </mc:Choice>
              <mc:Fallback>
                <p:oleObj name="Document" r:id="rId4" imgW="8839080" imgH="6629040" progId="Word.Document.8">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219200"/>
                        <a:ext cx="8534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descr="10-28-05 010"/>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0"/>
            <a:ext cx="9144000" cy="6858000"/>
          </a:xfrm>
          <a:noFill/>
          <a:effectLst>
            <a:innerShdw blurRad="114300">
              <a:prstClr val="black"/>
            </a:innerShdw>
          </a:effectLst>
        </p:spPr>
      </p:pic>
      <p:sp>
        <p:nvSpPr>
          <p:cNvPr id="94210" name="Rectangle 2"/>
          <p:cNvSpPr>
            <a:spLocks noGrp="1" noChangeArrowheads="1"/>
          </p:cNvSpPr>
          <p:nvPr>
            <p:ph type="title"/>
          </p:nvPr>
        </p:nvSpPr>
        <p:spPr>
          <a:xfrm>
            <a:off x="457200" y="0"/>
            <a:ext cx="8229600" cy="1371600"/>
          </a:xfrm>
        </p:spPr>
        <p:txBody>
          <a:bodyPr/>
          <a:lstStyle/>
          <a:p>
            <a:pPr eaLnBrk="1" hangingPunct="1">
              <a:defRPr/>
            </a:pPr>
            <a:r>
              <a:rPr lang="en-US" sz="4000" b="1"/>
              <a:t>Stream Bank After Mitigation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  Erosion and Sedimentation Processes</a:t>
            </a:r>
          </a:p>
        </p:txBody>
      </p:sp>
      <p:sp>
        <p:nvSpPr>
          <p:cNvPr id="3" name="Content Placeholder 2"/>
          <p:cNvSpPr>
            <a:spLocks noGrp="1"/>
          </p:cNvSpPr>
          <p:nvPr>
            <p:ph idx="1"/>
          </p:nvPr>
        </p:nvSpPr>
        <p:spPr/>
        <p:txBody>
          <a:bodyPr/>
          <a:lstStyle/>
          <a:p>
            <a:pPr marL="0" indent="0">
              <a:buNone/>
            </a:pPr>
            <a:r>
              <a:rPr lang="en-US" i="1" dirty="0"/>
              <a:t>Goal of this section</a:t>
            </a:r>
            <a:r>
              <a:rPr lang="en-US" dirty="0"/>
              <a:t>:</a:t>
            </a:r>
          </a:p>
          <a:p>
            <a:pPr marL="0" indent="0">
              <a:buNone/>
            </a:pPr>
            <a:r>
              <a:rPr lang="en-US" dirty="0"/>
              <a:t>Learn the definitions and effects of the different types of erosion:</a:t>
            </a:r>
          </a:p>
          <a:p>
            <a:pPr marL="0" indent="0">
              <a:buNone/>
            </a:pPr>
            <a:r>
              <a:rPr lang="en-US" dirty="0"/>
              <a:t>	Types of Water Erosion</a:t>
            </a:r>
          </a:p>
          <a:p>
            <a:pPr marL="0" indent="0">
              <a:buNone/>
            </a:pPr>
            <a:r>
              <a:rPr lang="en-US" dirty="0"/>
              <a:t>	Types of Wind Erosion</a:t>
            </a:r>
          </a:p>
        </p:txBody>
      </p:sp>
    </p:spTree>
    <p:extLst>
      <p:ext uri="{BB962C8B-B14F-4D97-AF65-F5344CB8AC3E}">
        <p14:creationId xmlns:p14="http://schemas.microsoft.com/office/powerpoint/2010/main" val="3469406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2" descr="02-08-06 00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588"/>
            <a:ext cx="9144000" cy="6856412"/>
          </a:xfrm>
          <a:prstGeom prst="rect">
            <a:avLst/>
          </a:prstGeom>
          <a:noFill/>
          <a:ln w="9525">
            <a:noFill/>
            <a:miter lim="800000"/>
            <a:headEnd/>
            <a:tailEnd/>
          </a:ln>
          <a:effectLst>
            <a:innerShdw blurRad="114300">
              <a:prstClr val="black"/>
            </a:innerShdw>
          </a:effectLst>
        </p:spPr>
      </p:pic>
      <p:sp>
        <p:nvSpPr>
          <p:cNvPr id="97282" name="Rectangle 2"/>
          <p:cNvSpPr>
            <a:spLocks noGrp="1" noChangeArrowheads="1"/>
          </p:cNvSpPr>
          <p:nvPr>
            <p:ph type="title"/>
          </p:nvPr>
        </p:nvSpPr>
        <p:spPr>
          <a:xfrm>
            <a:off x="1371600" y="0"/>
            <a:ext cx="8229600" cy="1371600"/>
          </a:xfrm>
        </p:spPr>
        <p:txBody>
          <a:bodyPr/>
          <a:lstStyle/>
          <a:p>
            <a:pPr eaLnBrk="1" hangingPunct="1">
              <a:defRPr/>
            </a:pPr>
            <a:r>
              <a:rPr lang="en-US" sz="3600" b="1" dirty="0">
                <a:effectLst>
                  <a:outerShdw blurRad="38100" dist="38100" dir="2700000" algn="tl">
                    <a:srgbClr val="000000">
                      <a:alpha val="43137"/>
                    </a:srgbClr>
                  </a:outerShdw>
                </a:effectLst>
              </a:rPr>
              <a:t>Mitigation After Heavy Flows Created Stream Bank Erosion</a:t>
            </a:r>
          </a:p>
        </p:txBody>
      </p:sp>
      <p:sp>
        <p:nvSpPr>
          <p:cNvPr id="20484" name="Freeform 13"/>
          <p:cNvSpPr>
            <a:spLocks/>
          </p:cNvSpPr>
          <p:nvPr/>
        </p:nvSpPr>
        <p:spPr bwMode="auto">
          <a:xfrm>
            <a:off x="2316163" y="1244600"/>
            <a:ext cx="6896100" cy="5505450"/>
          </a:xfrm>
          <a:custGeom>
            <a:avLst/>
            <a:gdLst>
              <a:gd name="T0" fmla="*/ 428426568 w 4344"/>
              <a:gd name="T1" fmla="*/ 98286885 h 3468"/>
              <a:gd name="T2" fmla="*/ 622477719 w 4344"/>
              <a:gd name="T3" fmla="*/ 320059059 h 3468"/>
              <a:gd name="T4" fmla="*/ 1038304305 w 4344"/>
              <a:gd name="T5" fmla="*/ 567034401 h 3468"/>
              <a:gd name="T6" fmla="*/ 1257557006 w 4344"/>
              <a:gd name="T7" fmla="*/ 705643750 h 3468"/>
              <a:gd name="T8" fmla="*/ 1577617500 w 4344"/>
              <a:gd name="T9" fmla="*/ 955140140 h 3468"/>
              <a:gd name="T10" fmla="*/ 1990923336 w 4344"/>
              <a:gd name="T11" fmla="*/ 1050906051 h 3468"/>
              <a:gd name="T12" fmla="*/ 2147483647 w 4344"/>
              <a:gd name="T13" fmla="*/ 1204634745 h 3468"/>
              <a:gd name="T14" fmla="*/ 2147483647 w 4344"/>
              <a:gd name="T15" fmla="*/ 1522174343 h 3468"/>
              <a:gd name="T16" fmla="*/ 2147483647 w 4344"/>
              <a:gd name="T17" fmla="*/ 1895157760 h 3468"/>
              <a:gd name="T18" fmla="*/ 2147483647 w 4344"/>
              <a:gd name="T19" fmla="*/ 1963202753 h 3468"/>
              <a:gd name="T20" fmla="*/ 2147483647 w 4344"/>
              <a:gd name="T21" fmla="*/ 2116931448 h 3468"/>
              <a:gd name="T22" fmla="*/ 2147483647 w 4344"/>
              <a:gd name="T23" fmla="*/ 2147483647 h 3468"/>
              <a:gd name="T24" fmla="*/ 2147483647 w 4344"/>
              <a:gd name="T25" fmla="*/ 2147483647 h 3468"/>
              <a:gd name="T26" fmla="*/ 2147483647 w 4344"/>
              <a:gd name="T27" fmla="*/ 2147483647 h 3468"/>
              <a:gd name="T28" fmla="*/ 2147483647 w 4344"/>
              <a:gd name="T29" fmla="*/ 2147483647 h 3468"/>
              <a:gd name="T30" fmla="*/ 2147483647 w 4344"/>
              <a:gd name="T31" fmla="*/ 2147483647 h 3468"/>
              <a:gd name="T32" fmla="*/ 2147483647 w 4344"/>
              <a:gd name="T33" fmla="*/ 2147483647 h 3468"/>
              <a:gd name="T34" fmla="*/ 2147483647 w 4344"/>
              <a:gd name="T35" fmla="*/ 2147483647 h 3468"/>
              <a:gd name="T36" fmla="*/ 2147483647 w 4344"/>
              <a:gd name="T37" fmla="*/ 2147483647 h 3468"/>
              <a:gd name="T38" fmla="*/ 2147483647 w 4344"/>
              <a:gd name="T39" fmla="*/ 2147483647 h 3468"/>
              <a:gd name="T40" fmla="*/ 2147483647 w 4344"/>
              <a:gd name="T41" fmla="*/ 2147483647 h 3468"/>
              <a:gd name="T42" fmla="*/ 2147483647 w 4344"/>
              <a:gd name="T43" fmla="*/ 2147483647 h 3468"/>
              <a:gd name="T44" fmla="*/ 2147483647 w 4344"/>
              <a:gd name="T45" fmla="*/ 2147483647 h 3468"/>
              <a:gd name="T46" fmla="*/ 2147483647 w 4344"/>
              <a:gd name="T47" fmla="*/ 2147483647 h 3468"/>
              <a:gd name="T48" fmla="*/ 2147483647 w 4344"/>
              <a:gd name="T49" fmla="*/ 2147483647 h 3468"/>
              <a:gd name="T50" fmla="*/ 2147483647 w 4344"/>
              <a:gd name="T51" fmla="*/ 2147483647 h 3468"/>
              <a:gd name="T52" fmla="*/ 2147483647 w 4344"/>
              <a:gd name="T53" fmla="*/ 2147483647 h 3468"/>
              <a:gd name="T54" fmla="*/ 2147483647 w 4344"/>
              <a:gd name="T55" fmla="*/ 2147483647 h 3468"/>
              <a:gd name="T56" fmla="*/ 2147483647 w 4344"/>
              <a:gd name="T57" fmla="*/ 2147483647 h 3468"/>
              <a:gd name="T58" fmla="*/ 2147483647 w 4344"/>
              <a:gd name="T59" fmla="*/ 2147483647 h 3468"/>
              <a:gd name="T60" fmla="*/ 2147483647 w 4344"/>
              <a:gd name="T61" fmla="*/ 2147483647 h 3468"/>
              <a:gd name="T62" fmla="*/ 2147483647 w 4344"/>
              <a:gd name="T63" fmla="*/ 2147483647 h 3468"/>
              <a:gd name="T64" fmla="*/ 2147483647 w 4344"/>
              <a:gd name="T65" fmla="*/ 2147483647 h 3468"/>
              <a:gd name="T66" fmla="*/ 2147483647 w 4344"/>
              <a:gd name="T67" fmla="*/ 2147483647 h 3468"/>
              <a:gd name="T68" fmla="*/ 2147483647 w 4344"/>
              <a:gd name="T69" fmla="*/ 2147483647 h 3468"/>
              <a:gd name="T70" fmla="*/ 2147483647 w 4344"/>
              <a:gd name="T71" fmla="*/ 2147483647 h 3468"/>
              <a:gd name="T72" fmla="*/ 2147483647 w 4344"/>
              <a:gd name="T73" fmla="*/ 2147483647 h 34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44"/>
              <a:gd name="T112" fmla="*/ 0 h 3468"/>
              <a:gd name="T113" fmla="*/ 4344 w 4344"/>
              <a:gd name="T114" fmla="*/ 3468 h 34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44" h="3468">
                <a:moveTo>
                  <a:pt x="0" y="0"/>
                </a:moveTo>
                <a:cubicBezTo>
                  <a:pt x="77" y="4"/>
                  <a:pt x="113" y="0"/>
                  <a:pt x="170" y="39"/>
                </a:cubicBezTo>
                <a:cubicBezTo>
                  <a:pt x="179" y="63"/>
                  <a:pt x="204" y="80"/>
                  <a:pt x="225" y="94"/>
                </a:cubicBezTo>
                <a:cubicBezTo>
                  <a:pt x="232" y="105"/>
                  <a:pt x="240" y="116"/>
                  <a:pt x="247" y="127"/>
                </a:cubicBezTo>
                <a:cubicBezTo>
                  <a:pt x="274" y="167"/>
                  <a:pt x="248" y="196"/>
                  <a:pt x="313" y="209"/>
                </a:cubicBezTo>
                <a:cubicBezTo>
                  <a:pt x="343" y="215"/>
                  <a:pt x="380" y="218"/>
                  <a:pt x="412" y="225"/>
                </a:cubicBezTo>
                <a:cubicBezTo>
                  <a:pt x="428" y="228"/>
                  <a:pt x="461" y="236"/>
                  <a:pt x="461" y="236"/>
                </a:cubicBezTo>
                <a:cubicBezTo>
                  <a:pt x="487" y="274"/>
                  <a:pt x="472" y="262"/>
                  <a:pt x="499" y="280"/>
                </a:cubicBezTo>
                <a:cubicBezTo>
                  <a:pt x="513" y="301"/>
                  <a:pt x="531" y="351"/>
                  <a:pt x="554" y="363"/>
                </a:cubicBezTo>
                <a:cubicBezTo>
                  <a:pt x="572" y="373"/>
                  <a:pt x="607" y="376"/>
                  <a:pt x="626" y="379"/>
                </a:cubicBezTo>
                <a:cubicBezTo>
                  <a:pt x="658" y="385"/>
                  <a:pt x="687" y="401"/>
                  <a:pt x="719" y="406"/>
                </a:cubicBezTo>
                <a:cubicBezTo>
                  <a:pt x="817" y="422"/>
                  <a:pt x="733" y="404"/>
                  <a:pt x="790" y="417"/>
                </a:cubicBezTo>
                <a:cubicBezTo>
                  <a:pt x="807" y="428"/>
                  <a:pt x="823" y="434"/>
                  <a:pt x="840" y="445"/>
                </a:cubicBezTo>
                <a:cubicBezTo>
                  <a:pt x="852" y="464"/>
                  <a:pt x="862" y="470"/>
                  <a:pt x="883" y="478"/>
                </a:cubicBezTo>
                <a:cubicBezTo>
                  <a:pt x="901" y="495"/>
                  <a:pt x="919" y="507"/>
                  <a:pt x="933" y="527"/>
                </a:cubicBezTo>
                <a:cubicBezTo>
                  <a:pt x="938" y="562"/>
                  <a:pt x="941" y="584"/>
                  <a:pt x="971" y="604"/>
                </a:cubicBezTo>
                <a:cubicBezTo>
                  <a:pt x="983" y="635"/>
                  <a:pt x="1000" y="696"/>
                  <a:pt x="1026" y="714"/>
                </a:cubicBezTo>
                <a:cubicBezTo>
                  <a:pt x="1040" y="734"/>
                  <a:pt x="1054" y="734"/>
                  <a:pt x="1070" y="752"/>
                </a:cubicBezTo>
                <a:cubicBezTo>
                  <a:pt x="1074" y="757"/>
                  <a:pt x="1076" y="764"/>
                  <a:pt x="1081" y="768"/>
                </a:cubicBezTo>
                <a:cubicBezTo>
                  <a:pt x="1084" y="770"/>
                  <a:pt x="1122" y="778"/>
                  <a:pt x="1125" y="779"/>
                </a:cubicBezTo>
                <a:cubicBezTo>
                  <a:pt x="1168" y="808"/>
                  <a:pt x="1235" y="809"/>
                  <a:pt x="1284" y="812"/>
                </a:cubicBezTo>
                <a:cubicBezTo>
                  <a:pt x="1312" y="823"/>
                  <a:pt x="1346" y="826"/>
                  <a:pt x="1372" y="840"/>
                </a:cubicBezTo>
                <a:cubicBezTo>
                  <a:pt x="1409" y="859"/>
                  <a:pt x="1367" y="845"/>
                  <a:pt x="1405" y="856"/>
                </a:cubicBezTo>
                <a:cubicBezTo>
                  <a:pt x="1468" y="899"/>
                  <a:pt x="1568" y="892"/>
                  <a:pt x="1635" y="895"/>
                </a:cubicBezTo>
                <a:cubicBezTo>
                  <a:pt x="1665" y="900"/>
                  <a:pt x="1675" y="908"/>
                  <a:pt x="1701" y="917"/>
                </a:cubicBezTo>
                <a:cubicBezTo>
                  <a:pt x="1721" y="946"/>
                  <a:pt x="1754" y="963"/>
                  <a:pt x="1783" y="982"/>
                </a:cubicBezTo>
                <a:cubicBezTo>
                  <a:pt x="1826" y="1010"/>
                  <a:pt x="1870" y="1051"/>
                  <a:pt x="1920" y="1065"/>
                </a:cubicBezTo>
                <a:cubicBezTo>
                  <a:pt x="1944" y="1080"/>
                  <a:pt x="1975" y="1095"/>
                  <a:pt x="2002" y="1103"/>
                </a:cubicBezTo>
                <a:cubicBezTo>
                  <a:pt x="2017" y="1113"/>
                  <a:pt x="2036" y="1124"/>
                  <a:pt x="2052" y="1131"/>
                </a:cubicBezTo>
                <a:cubicBezTo>
                  <a:pt x="2063" y="1135"/>
                  <a:pt x="2085" y="1141"/>
                  <a:pt x="2085" y="1141"/>
                </a:cubicBezTo>
                <a:cubicBezTo>
                  <a:pt x="2118" y="1164"/>
                  <a:pt x="2155" y="1179"/>
                  <a:pt x="2189" y="1202"/>
                </a:cubicBezTo>
                <a:cubicBezTo>
                  <a:pt x="2220" y="1223"/>
                  <a:pt x="2253" y="1256"/>
                  <a:pt x="2288" y="1268"/>
                </a:cubicBezTo>
                <a:cubicBezTo>
                  <a:pt x="2300" y="1286"/>
                  <a:pt x="2317" y="1301"/>
                  <a:pt x="2332" y="1317"/>
                </a:cubicBezTo>
                <a:cubicBezTo>
                  <a:pt x="2342" y="1329"/>
                  <a:pt x="2365" y="1350"/>
                  <a:pt x="2365" y="1350"/>
                </a:cubicBezTo>
                <a:cubicBezTo>
                  <a:pt x="2371" y="1368"/>
                  <a:pt x="2392" y="1399"/>
                  <a:pt x="2392" y="1399"/>
                </a:cubicBezTo>
                <a:cubicBezTo>
                  <a:pt x="2394" y="1405"/>
                  <a:pt x="2393" y="1412"/>
                  <a:pt x="2397" y="1416"/>
                </a:cubicBezTo>
                <a:cubicBezTo>
                  <a:pt x="2401" y="1420"/>
                  <a:pt x="2409" y="1418"/>
                  <a:pt x="2414" y="1421"/>
                </a:cubicBezTo>
                <a:cubicBezTo>
                  <a:pt x="2455" y="1449"/>
                  <a:pt x="2406" y="1431"/>
                  <a:pt x="2447" y="1443"/>
                </a:cubicBezTo>
                <a:cubicBezTo>
                  <a:pt x="2472" y="1460"/>
                  <a:pt x="2529" y="1485"/>
                  <a:pt x="2557" y="1493"/>
                </a:cubicBezTo>
                <a:cubicBezTo>
                  <a:pt x="2601" y="1523"/>
                  <a:pt x="2647" y="1531"/>
                  <a:pt x="2699" y="1536"/>
                </a:cubicBezTo>
                <a:cubicBezTo>
                  <a:pt x="2724" y="1543"/>
                  <a:pt x="2746" y="1555"/>
                  <a:pt x="2770" y="1564"/>
                </a:cubicBezTo>
                <a:cubicBezTo>
                  <a:pt x="2786" y="1579"/>
                  <a:pt x="2803" y="1589"/>
                  <a:pt x="2820" y="1602"/>
                </a:cubicBezTo>
                <a:cubicBezTo>
                  <a:pt x="2831" y="1610"/>
                  <a:pt x="2853" y="1624"/>
                  <a:pt x="2853" y="1624"/>
                </a:cubicBezTo>
                <a:cubicBezTo>
                  <a:pt x="2879" y="1663"/>
                  <a:pt x="2874" y="1652"/>
                  <a:pt x="2908" y="1674"/>
                </a:cubicBezTo>
                <a:cubicBezTo>
                  <a:pt x="2914" y="1695"/>
                  <a:pt x="2929" y="1707"/>
                  <a:pt x="2935" y="1728"/>
                </a:cubicBezTo>
                <a:cubicBezTo>
                  <a:pt x="2931" y="1743"/>
                  <a:pt x="2926" y="1764"/>
                  <a:pt x="2919" y="1778"/>
                </a:cubicBezTo>
                <a:cubicBezTo>
                  <a:pt x="2883" y="1845"/>
                  <a:pt x="2906" y="1786"/>
                  <a:pt x="2891" y="1827"/>
                </a:cubicBezTo>
                <a:cubicBezTo>
                  <a:pt x="2893" y="1887"/>
                  <a:pt x="2886" y="1949"/>
                  <a:pt x="2897" y="2008"/>
                </a:cubicBezTo>
                <a:cubicBezTo>
                  <a:pt x="2902" y="2032"/>
                  <a:pt x="2971" y="2049"/>
                  <a:pt x="2990" y="2052"/>
                </a:cubicBezTo>
                <a:cubicBezTo>
                  <a:pt x="3024" y="2044"/>
                  <a:pt x="3009" y="2041"/>
                  <a:pt x="3028" y="2014"/>
                </a:cubicBezTo>
                <a:cubicBezTo>
                  <a:pt x="3085" y="2018"/>
                  <a:pt x="3130" y="2026"/>
                  <a:pt x="3187" y="2030"/>
                </a:cubicBezTo>
                <a:cubicBezTo>
                  <a:pt x="3207" y="2037"/>
                  <a:pt x="3206" y="2038"/>
                  <a:pt x="3231" y="2041"/>
                </a:cubicBezTo>
                <a:cubicBezTo>
                  <a:pt x="3262" y="2045"/>
                  <a:pt x="3325" y="2052"/>
                  <a:pt x="3325" y="2052"/>
                </a:cubicBezTo>
                <a:cubicBezTo>
                  <a:pt x="3343" y="2059"/>
                  <a:pt x="3361" y="2062"/>
                  <a:pt x="3379" y="2069"/>
                </a:cubicBezTo>
                <a:cubicBezTo>
                  <a:pt x="3396" y="2085"/>
                  <a:pt x="3434" y="2112"/>
                  <a:pt x="3434" y="2112"/>
                </a:cubicBezTo>
                <a:cubicBezTo>
                  <a:pt x="3450" y="2158"/>
                  <a:pt x="3433" y="2104"/>
                  <a:pt x="3445" y="2206"/>
                </a:cubicBezTo>
                <a:cubicBezTo>
                  <a:pt x="3449" y="2237"/>
                  <a:pt x="3472" y="2263"/>
                  <a:pt x="3489" y="2288"/>
                </a:cubicBezTo>
                <a:cubicBezTo>
                  <a:pt x="3526" y="2343"/>
                  <a:pt x="3558" y="2408"/>
                  <a:pt x="3615" y="2447"/>
                </a:cubicBezTo>
                <a:cubicBezTo>
                  <a:pt x="3626" y="2489"/>
                  <a:pt x="3646" y="2548"/>
                  <a:pt x="3692" y="2562"/>
                </a:cubicBezTo>
                <a:cubicBezTo>
                  <a:pt x="3714" y="2584"/>
                  <a:pt x="3743" y="2617"/>
                  <a:pt x="3774" y="2628"/>
                </a:cubicBezTo>
                <a:cubicBezTo>
                  <a:pt x="3817" y="2643"/>
                  <a:pt x="3867" y="2653"/>
                  <a:pt x="3906" y="2677"/>
                </a:cubicBezTo>
                <a:cubicBezTo>
                  <a:pt x="3927" y="2709"/>
                  <a:pt x="3949" y="2746"/>
                  <a:pt x="3961" y="2782"/>
                </a:cubicBezTo>
                <a:cubicBezTo>
                  <a:pt x="3969" y="2805"/>
                  <a:pt x="3970" y="2839"/>
                  <a:pt x="3983" y="2859"/>
                </a:cubicBezTo>
                <a:cubicBezTo>
                  <a:pt x="3994" y="2875"/>
                  <a:pt x="4013" y="2894"/>
                  <a:pt x="4027" y="2908"/>
                </a:cubicBezTo>
                <a:cubicBezTo>
                  <a:pt x="4035" y="2934"/>
                  <a:pt x="4042" y="2959"/>
                  <a:pt x="4049" y="2985"/>
                </a:cubicBezTo>
                <a:cubicBezTo>
                  <a:pt x="4054" y="3019"/>
                  <a:pt x="4060" y="3042"/>
                  <a:pt x="4076" y="3072"/>
                </a:cubicBezTo>
                <a:cubicBezTo>
                  <a:pt x="4083" y="3141"/>
                  <a:pt x="4087" y="3218"/>
                  <a:pt x="4131" y="3275"/>
                </a:cubicBezTo>
                <a:cubicBezTo>
                  <a:pt x="4141" y="3310"/>
                  <a:pt x="4140" y="3321"/>
                  <a:pt x="4169" y="3341"/>
                </a:cubicBezTo>
                <a:cubicBezTo>
                  <a:pt x="4179" y="3356"/>
                  <a:pt x="4185" y="3384"/>
                  <a:pt x="4197" y="3396"/>
                </a:cubicBezTo>
                <a:cubicBezTo>
                  <a:pt x="4201" y="3400"/>
                  <a:pt x="4232" y="3406"/>
                  <a:pt x="4235" y="3407"/>
                </a:cubicBezTo>
                <a:cubicBezTo>
                  <a:pt x="4258" y="3422"/>
                  <a:pt x="4277" y="3433"/>
                  <a:pt x="4301" y="3445"/>
                </a:cubicBezTo>
                <a:cubicBezTo>
                  <a:pt x="4306" y="3448"/>
                  <a:pt x="4312" y="3449"/>
                  <a:pt x="4317" y="3451"/>
                </a:cubicBezTo>
                <a:cubicBezTo>
                  <a:pt x="4324" y="3454"/>
                  <a:pt x="4344" y="3468"/>
                  <a:pt x="4339" y="3462"/>
                </a:cubicBezTo>
                <a:cubicBezTo>
                  <a:pt x="4332" y="3454"/>
                  <a:pt x="4320" y="3451"/>
                  <a:pt x="4312" y="3445"/>
                </a:cubicBezTo>
                <a:cubicBezTo>
                  <a:pt x="4306" y="3440"/>
                  <a:pt x="4296" y="3429"/>
                  <a:pt x="4296" y="3429"/>
                </a:cubicBezTo>
              </a:path>
            </a:pathLst>
          </a:custGeom>
          <a:noFill/>
          <a:ln w="41275">
            <a:solidFill>
              <a:schemeClr val="tx2"/>
            </a:solidFill>
            <a:round/>
            <a:headEnd/>
            <a:tailEnd/>
          </a:ln>
        </p:spPr>
        <p:txBody>
          <a:bodyPr/>
          <a:lstStyle/>
          <a:p>
            <a:endParaRPr lang="en-US"/>
          </a:p>
        </p:txBody>
      </p:sp>
      <p:sp>
        <p:nvSpPr>
          <p:cNvPr id="20485" name="Freeform 14"/>
          <p:cNvSpPr>
            <a:spLocks/>
          </p:cNvSpPr>
          <p:nvPr/>
        </p:nvSpPr>
        <p:spPr bwMode="auto">
          <a:xfrm>
            <a:off x="1149350" y="1096963"/>
            <a:ext cx="3317875" cy="5808662"/>
          </a:xfrm>
          <a:custGeom>
            <a:avLst/>
            <a:gdLst>
              <a:gd name="T0" fmla="*/ 166330284 w 2090"/>
              <a:gd name="T1" fmla="*/ 0 h 3659"/>
              <a:gd name="T2" fmla="*/ 27720924 w 2090"/>
              <a:gd name="T3" fmla="*/ 206652789 h 3659"/>
              <a:gd name="T4" fmla="*/ 526711815 w 2090"/>
              <a:gd name="T5" fmla="*/ 289817172 h 3659"/>
              <a:gd name="T6" fmla="*/ 788807942 w 2090"/>
              <a:gd name="T7" fmla="*/ 372983093 h 3659"/>
              <a:gd name="T8" fmla="*/ 1023183356 w 2090"/>
              <a:gd name="T9" fmla="*/ 554434378 h 3659"/>
              <a:gd name="T10" fmla="*/ 1134070179 w 2090"/>
              <a:gd name="T11" fmla="*/ 650200281 h 3659"/>
              <a:gd name="T12" fmla="*/ 1272677915 w 2090"/>
              <a:gd name="T13" fmla="*/ 788809620 h 3659"/>
              <a:gd name="T14" fmla="*/ 1590217454 w 2090"/>
              <a:gd name="T15" fmla="*/ 1093747823 h 3659"/>
              <a:gd name="T16" fmla="*/ 1784270585 w 2090"/>
              <a:gd name="T17" fmla="*/ 1313002133 h 3659"/>
              <a:gd name="T18" fmla="*/ 2006044231 w 2090"/>
              <a:gd name="T19" fmla="*/ 1701106456 h 3659"/>
              <a:gd name="T20" fmla="*/ 2147483647 w 2090"/>
              <a:gd name="T21" fmla="*/ 1824593275 h 3659"/>
              <a:gd name="T22" fmla="*/ 2147483647 w 2090"/>
              <a:gd name="T23" fmla="*/ 2147483647 h 3659"/>
              <a:gd name="T24" fmla="*/ 2147483647 w 2090"/>
              <a:gd name="T25" fmla="*/ 2147483647 h 3659"/>
              <a:gd name="T26" fmla="*/ 2147483647 w 2090"/>
              <a:gd name="T27" fmla="*/ 2147483647 h 3659"/>
              <a:gd name="T28" fmla="*/ 2147483647 w 2090"/>
              <a:gd name="T29" fmla="*/ 2147483647 h 3659"/>
              <a:gd name="T30" fmla="*/ 2147483647 w 2090"/>
              <a:gd name="T31" fmla="*/ 2147483647 h 3659"/>
              <a:gd name="T32" fmla="*/ 2147483647 w 2090"/>
              <a:gd name="T33" fmla="*/ 2147483647 h 3659"/>
              <a:gd name="T34" fmla="*/ 2147483647 w 2090"/>
              <a:gd name="T35" fmla="*/ 2147483647 h 3659"/>
              <a:gd name="T36" fmla="*/ 2147483647 w 2090"/>
              <a:gd name="T37" fmla="*/ 2147483647 h 3659"/>
              <a:gd name="T38" fmla="*/ 2147483647 w 2090"/>
              <a:gd name="T39" fmla="*/ 2147483647 h 3659"/>
              <a:gd name="T40" fmla="*/ 2147483647 w 2090"/>
              <a:gd name="T41" fmla="*/ 2147483647 h 3659"/>
              <a:gd name="T42" fmla="*/ 2147483647 w 2090"/>
              <a:gd name="T43" fmla="*/ 2147483647 h 3659"/>
              <a:gd name="T44" fmla="*/ 2147483647 w 2090"/>
              <a:gd name="T45" fmla="*/ 2147483647 h 3659"/>
              <a:gd name="T46" fmla="*/ 2147483647 w 2090"/>
              <a:gd name="T47" fmla="*/ 2147483647 h 3659"/>
              <a:gd name="T48" fmla="*/ 2147483647 w 2090"/>
              <a:gd name="T49" fmla="*/ 2147483647 h 3659"/>
              <a:gd name="T50" fmla="*/ 2147483647 w 2090"/>
              <a:gd name="T51" fmla="*/ 2147483647 h 3659"/>
              <a:gd name="T52" fmla="*/ 2147483647 w 2090"/>
              <a:gd name="T53" fmla="*/ 2147483647 h 3659"/>
              <a:gd name="T54" fmla="*/ 2147483647 w 2090"/>
              <a:gd name="T55" fmla="*/ 2147483647 h 3659"/>
              <a:gd name="T56" fmla="*/ 2147483647 w 2090"/>
              <a:gd name="T57" fmla="*/ 2147483647 h 3659"/>
              <a:gd name="T58" fmla="*/ 2147483647 w 2090"/>
              <a:gd name="T59" fmla="*/ 2147483647 h 3659"/>
              <a:gd name="T60" fmla="*/ 2147483647 w 2090"/>
              <a:gd name="T61" fmla="*/ 2147483647 h 3659"/>
              <a:gd name="T62" fmla="*/ 2147483647 w 2090"/>
              <a:gd name="T63" fmla="*/ 2147483647 h 3659"/>
              <a:gd name="T64" fmla="*/ 2147483647 w 2090"/>
              <a:gd name="T65" fmla="*/ 2147483647 h 3659"/>
              <a:gd name="T66" fmla="*/ 2147483647 w 2090"/>
              <a:gd name="T67" fmla="*/ 2147483647 h 36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90"/>
              <a:gd name="T103" fmla="*/ 0 h 3659"/>
              <a:gd name="T104" fmla="*/ 2090 w 2090"/>
              <a:gd name="T105" fmla="*/ 3659 h 36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90" h="3659">
                <a:moveTo>
                  <a:pt x="220" y="6"/>
                </a:moveTo>
                <a:cubicBezTo>
                  <a:pt x="176" y="34"/>
                  <a:pt x="114" y="13"/>
                  <a:pt x="66" y="0"/>
                </a:cubicBezTo>
                <a:cubicBezTo>
                  <a:pt x="29" y="8"/>
                  <a:pt x="40" y="14"/>
                  <a:pt x="11" y="33"/>
                </a:cubicBezTo>
                <a:cubicBezTo>
                  <a:pt x="6" y="50"/>
                  <a:pt x="0" y="62"/>
                  <a:pt x="11" y="82"/>
                </a:cubicBezTo>
                <a:cubicBezTo>
                  <a:pt x="14" y="88"/>
                  <a:pt x="53" y="97"/>
                  <a:pt x="60" y="99"/>
                </a:cubicBezTo>
                <a:cubicBezTo>
                  <a:pt x="116" y="118"/>
                  <a:pt x="126" y="111"/>
                  <a:pt x="209" y="115"/>
                </a:cubicBezTo>
                <a:cubicBezTo>
                  <a:pt x="233" y="118"/>
                  <a:pt x="260" y="113"/>
                  <a:pt x="280" y="126"/>
                </a:cubicBezTo>
                <a:cubicBezTo>
                  <a:pt x="321" y="154"/>
                  <a:pt x="272" y="136"/>
                  <a:pt x="313" y="148"/>
                </a:cubicBezTo>
                <a:cubicBezTo>
                  <a:pt x="326" y="168"/>
                  <a:pt x="334" y="174"/>
                  <a:pt x="357" y="181"/>
                </a:cubicBezTo>
                <a:cubicBezTo>
                  <a:pt x="382" y="207"/>
                  <a:pt x="367" y="194"/>
                  <a:pt x="406" y="220"/>
                </a:cubicBezTo>
                <a:cubicBezTo>
                  <a:pt x="417" y="227"/>
                  <a:pt x="439" y="242"/>
                  <a:pt x="439" y="242"/>
                </a:cubicBezTo>
                <a:cubicBezTo>
                  <a:pt x="443" y="247"/>
                  <a:pt x="446" y="253"/>
                  <a:pt x="450" y="258"/>
                </a:cubicBezTo>
                <a:cubicBezTo>
                  <a:pt x="455" y="264"/>
                  <a:pt x="461" y="268"/>
                  <a:pt x="466" y="274"/>
                </a:cubicBezTo>
                <a:cubicBezTo>
                  <a:pt x="497" y="314"/>
                  <a:pt x="473" y="302"/>
                  <a:pt x="505" y="313"/>
                </a:cubicBezTo>
                <a:cubicBezTo>
                  <a:pt x="514" y="342"/>
                  <a:pt x="533" y="358"/>
                  <a:pt x="560" y="368"/>
                </a:cubicBezTo>
                <a:cubicBezTo>
                  <a:pt x="579" y="394"/>
                  <a:pt x="605" y="416"/>
                  <a:pt x="631" y="434"/>
                </a:cubicBezTo>
                <a:cubicBezTo>
                  <a:pt x="641" y="465"/>
                  <a:pt x="628" y="437"/>
                  <a:pt x="653" y="461"/>
                </a:cubicBezTo>
                <a:cubicBezTo>
                  <a:pt x="673" y="481"/>
                  <a:pt x="684" y="505"/>
                  <a:pt x="708" y="521"/>
                </a:cubicBezTo>
                <a:cubicBezTo>
                  <a:pt x="728" y="552"/>
                  <a:pt x="724" y="557"/>
                  <a:pt x="719" y="598"/>
                </a:cubicBezTo>
                <a:cubicBezTo>
                  <a:pt x="725" y="683"/>
                  <a:pt x="717" y="666"/>
                  <a:pt x="796" y="675"/>
                </a:cubicBezTo>
                <a:cubicBezTo>
                  <a:pt x="819" y="682"/>
                  <a:pt x="826" y="688"/>
                  <a:pt x="845" y="702"/>
                </a:cubicBezTo>
                <a:cubicBezTo>
                  <a:pt x="856" y="710"/>
                  <a:pt x="878" y="724"/>
                  <a:pt x="878" y="724"/>
                </a:cubicBezTo>
                <a:cubicBezTo>
                  <a:pt x="885" y="735"/>
                  <a:pt x="903" y="739"/>
                  <a:pt x="905" y="752"/>
                </a:cubicBezTo>
                <a:cubicBezTo>
                  <a:pt x="912" y="790"/>
                  <a:pt x="908" y="829"/>
                  <a:pt x="911" y="867"/>
                </a:cubicBezTo>
                <a:cubicBezTo>
                  <a:pt x="912" y="876"/>
                  <a:pt x="914" y="885"/>
                  <a:pt x="916" y="894"/>
                </a:cubicBezTo>
                <a:cubicBezTo>
                  <a:pt x="920" y="951"/>
                  <a:pt x="924" y="1014"/>
                  <a:pt x="977" y="1048"/>
                </a:cubicBezTo>
                <a:cubicBezTo>
                  <a:pt x="1007" y="1091"/>
                  <a:pt x="989" y="1081"/>
                  <a:pt x="1020" y="1092"/>
                </a:cubicBezTo>
                <a:cubicBezTo>
                  <a:pt x="1024" y="1097"/>
                  <a:pt x="1026" y="1104"/>
                  <a:pt x="1031" y="1108"/>
                </a:cubicBezTo>
                <a:cubicBezTo>
                  <a:pt x="1036" y="1113"/>
                  <a:pt x="1044" y="1114"/>
                  <a:pt x="1048" y="1119"/>
                </a:cubicBezTo>
                <a:cubicBezTo>
                  <a:pt x="1071" y="1149"/>
                  <a:pt x="1031" y="1124"/>
                  <a:pt x="1064" y="1152"/>
                </a:cubicBezTo>
                <a:cubicBezTo>
                  <a:pt x="1074" y="1161"/>
                  <a:pt x="1097" y="1174"/>
                  <a:pt x="1097" y="1174"/>
                </a:cubicBezTo>
                <a:cubicBezTo>
                  <a:pt x="1107" y="1203"/>
                  <a:pt x="1138" y="1224"/>
                  <a:pt x="1163" y="1240"/>
                </a:cubicBezTo>
                <a:cubicBezTo>
                  <a:pt x="1196" y="1262"/>
                  <a:pt x="1164" y="1240"/>
                  <a:pt x="1196" y="1262"/>
                </a:cubicBezTo>
                <a:cubicBezTo>
                  <a:pt x="1201" y="1266"/>
                  <a:pt x="1212" y="1273"/>
                  <a:pt x="1212" y="1273"/>
                </a:cubicBezTo>
                <a:cubicBezTo>
                  <a:pt x="1219" y="1345"/>
                  <a:pt x="1209" y="1368"/>
                  <a:pt x="1240" y="1416"/>
                </a:cubicBezTo>
                <a:cubicBezTo>
                  <a:pt x="1247" y="1437"/>
                  <a:pt x="1268" y="1457"/>
                  <a:pt x="1289" y="1465"/>
                </a:cubicBezTo>
                <a:cubicBezTo>
                  <a:pt x="1302" y="1483"/>
                  <a:pt x="1315" y="1496"/>
                  <a:pt x="1333" y="1509"/>
                </a:cubicBezTo>
                <a:cubicBezTo>
                  <a:pt x="1354" y="1566"/>
                  <a:pt x="1344" y="1586"/>
                  <a:pt x="1350" y="1668"/>
                </a:cubicBezTo>
                <a:cubicBezTo>
                  <a:pt x="1353" y="1707"/>
                  <a:pt x="1387" y="1739"/>
                  <a:pt x="1404" y="1772"/>
                </a:cubicBezTo>
                <a:cubicBezTo>
                  <a:pt x="1416" y="1795"/>
                  <a:pt x="1412" y="1802"/>
                  <a:pt x="1432" y="1821"/>
                </a:cubicBezTo>
                <a:cubicBezTo>
                  <a:pt x="1440" y="1847"/>
                  <a:pt x="1452" y="1853"/>
                  <a:pt x="1476" y="1865"/>
                </a:cubicBezTo>
                <a:cubicBezTo>
                  <a:pt x="1490" y="1886"/>
                  <a:pt x="1510" y="1917"/>
                  <a:pt x="1531" y="1931"/>
                </a:cubicBezTo>
                <a:cubicBezTo>
                  <a:pt x="1541" y="1938"/>
                  <a:pt x="1554" y="1941"/>
                  <a:pt x="1564" y="1948"/>
                </a:cubicBezTo>
                <a:cubicBezTo>
                  <a:pt x="1577" y="1967"/>
                  <a:pt x="1583" y="1980"/>
                  <a:pt x="1602" y="1992"/>
                </a:cubicBezTo>
                <a:cubicBezTo>
                  <a:pt x="1613" y="2008"/>
                  <a:pt x="1617" y="2022"/>
                  <a:pt x="1624" y="2041"/>
                </a:cubicBezTo>
                <a:cubicBezTo>
                  <a:pt x="1626" y="2060"/>
                  <a:pt x="1635" y="2077"/>
                  <a:pt x="1635" y="2096"/>
                </a:cubicBezTo>
                <a:cubicBezTo>
                  <a:pt x="1635" y="2248"/>
                  <a:pt x="1602" y="2189"/>
                  <a:pt x="1421" y="2194"/>
                </a:cubicBezTo>
                <a:cubicBezTo>
                  <a:pt x="1385" y="2207"/>
                  <a:pt x="1374" y="2236"/>
                  <a:pt x="1344" y="2255"/>
                </a:cubicBezTo>
                <a:cubicBezTo>
                  <a:pt x="1322" y="2287"/>
                  <a:pt x="1341" y="2341"/>
                  <a:pt x="1306" y="2354"/>
                </a:cubicBezTo>
                <a:cubicBezTo>
                  <a:pt x="1312" y="2383"/>
                  <a:pt x="1326" y="2392"/>
                  <a:pt x="1350" y="2408"/>
                </a:cubicBezTo>
                <a:cubicBezTo>
                  <a:pt x="1356" y="2435"/>
                  <a:pt x="1363" y="2444"/>
                  <a:pt x="1383" y="2463"/>
                </a:cubicBezTo>
                <a:cubicBezTo>
                  <a:pt x="1395" y="2502"/>
                  <a:pt x="1382" y="2492"/>
                  <a:pt x="1410" y="2502"/>
                </a:cubicBezTo>
                <a:cubicBezTo>
                  <a:pt x="1414" y="2507"/>
                  <a:pt x="1416" y="2514"/>
                  <a:pt x="1421" y="2518"/>
                </a:cubicBezTo>
                <a:cubicBezTo>
                  <a:pt x="1425" y="2522"/>
                  <a:pt x="1433" y="2520"/>
                  <a:pt x="1437" y="2524"/>
                </a:cubicBezTo>
                <a:cubicBezTo>
                  <a:pt x="1446" y="2533"/>
                  <a:pt x="1452" y="2546"/>
                  <a:pt x="1459" y="2557"/>
                </a:cubicBezTo>
                <a:cubicBezTo>
                  <a:pt x="1467" y="2569"/>
                  <a:pt x="1509" y="2595"/>
                  <a:pt x="1525" y="2600"/>
                </a:cubicBezTo>
                <a:cubicBezTo>
                  <a:pt x="1580" y="2636"/>
                  <a:pt x="1659" y="2623"/>
                  <a:pt x="1723" y="2628"/>
                </a:cubicBezTo>
                <a:cubicBezTo>
                  <a:pt x="1750" y="2634"/>
                  <a:pt x="1773" y="2647"/>
                  <a:pt x="1799" y="2655"/>
                </a:cubicBezTo>
                <a:cubicBezTo>
                  <a:pt x="1825" y="2672"/>
                  <a:pt x="1834" y="2699"/>
                  <a:pt x="1860" y="2716"/>
                </a:cubicBezTo>
                <a:cubicBezTo>
                  <a:pt x="1868" y="2728"/>
                  <a:pt x="1879" y="2737"/>
                  <a:pt x="1887" y="2749"/>
                </a:cubicBezTo>
                <a:cubicBezTo>
                  <a:pt x="1904" y="2774"/>
                  <a:pt x="1898" y="2796"/>
                  <a:pt x="1926" y="2814"/>
                </a:cubicBezTo>
                <a:cubicBezTo>
                  <a:pt x="1935" y="2843"/>
                  <a:pt x="1928" y="2827"/>
                  <a:pt x="1953" y="2864"/>
                </a:cubicBezTo>
                <a:cubicBezTo>
                  <a:pt x="1957" y="2869"/>
                  <a:pt x="1964" y="2880"/>
                  <a:pt x="1964" y="2880"/>
                </a:cubicBezTo>
                <a:cubicBezTo>
                  <a:pt x="1973" y="2911"/>
                  <a:pt x="1992" y="2937"/>
                  <a:pt x="2002" y="2968"/>
                </a:cubicBezTo>
                <a:cubicBezTo>
                  <a:pt x="2011" y="3054"/>
                  <a:pt x="2018" y="3137"/>
                  <a:pt x="2057" y="3215"/>
                </a:cubicBezTo>
                <a:cubicBezTo>
                  <a:pt x="2065" y="3308"/>
                  <a:pt x="2090" y="3411"/>
                  <a:pt x="2057" y="3500"/>
                </a:cubicBezTo>
                <a:cubicBezTo>
                  <a:pt x="2044" y="3586"/>
                  <a:pt x="2050" y="3552"/>
                  <a:pt x="2035" y="3632"/>
                </a:cubicBezTo>
                <a:cubicBezTo>
                  <a:pt x="2033" y="3641"/>
                  <a:pt x="2030" y="3659"/>
                  <a:pt x="2030" y="3659"/>
                </a:cubicBezTo>
                <a:cubicBezTo>
                  <a:pt x="2004" y="3653"/>
                  <a:pt x="2015" y="3658"/>
                  <a:pt x="1997" y="3648"/>
                </a:cubicBezTo>
              </a:path>
            </a:pathLst>
          </a:custGeom>
          <a:noFill/>
          <a:ln w="41275">
            <a:solidFill>
              <a:schemeClr val="tx2"/>
            </a:solidFill>
            <a:round/>
            <a:headEnd/>
            <a:tailEnd/>
          </a:ln>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2" descr="2002_0614AW"/>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a:innerShdw blurRad="114300">
              <a:prstClr val="black"/>
            </a:innerShdw>
          </a:effectLst>
        </p:spPr>
      </p:pic>
      <p:sp>
        <p:nvSpPr>
          <p:cNvPr id="21508" name="Text Box 3"/>
          <p:cNvSpPr txBox="1">
            <a:spLocks noChangeArrowheads="1"/>
          </p:cNvSpPr>
          <p:nvPr/>
        </p:nvSpPr>
        <p:spPr bwMode="auto">
          <a:xfrm>
            <a:off x="0" y="0"/>
            <a:ext cx="3618298" cy="769441"/>
          </a:xfrm>
          <a:prstGeom prst="rect">
            <a:avLst/>
          </a:prstGeom>
          <a:noFill/>
          <a:ln w="9525">
            <a:noFill/>
            <a:miter lim="800000"/>
            <a:headEnd/>
            <a:tailEnd/>
          </a:ln>
        </p:spPr>
        <p:txBody>
          <a:bodyPr wrap="none">
            <a:spAutoFit/>
          </a:bodyPr>
          <a:lstStyle/>
          <a:p>
            <a:pPr eaLnBrk="1" hangingPunct="1"/>
            <a:r>
              <a:rPr lang="en-US" sz="4400" b="1" dirty="0">
                <a:solidFill>
                  <a:schemeClr val="bg2"/>
                </a:solidFill>
              </a:rPr>
              <a:t>Sedimentation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0" y="0"/>
            <a:ext cx="9144000" cy="6858000"/>
          </a:xfrm>
        </p:spPr>
        <p:txBody>
          <a:bodyPr/>
          <a:lstStyle/>
          <a:p>
            <a:pPr lvl="2" eaLnBrk="1" hangingPunct="1">
              <a:buFont typeface="Wingdings" pitchFamily="2" charset="2"/>
              <a:buNone/>
              <a:defRPr/>
            </a:pPr>
            <a:r>
              <a:rPr lang="en-US" sz="3100" dirty="0">
                <a:solidFill>
                  <a:schemeClr val="tx2"/>
                </a:solidFill>
              </a:rPr>
              <a:t>Surface Area Requirements of Sediment Traps</a:t>
            </a:r>
          </a:p>
        </p:txBody>
      </p:sp>
      <p:graphicFrame>
        <p:nvGraphicFramePr>
          <p:cNvPr id="36867" name="Group 3"/>
          <p:cNvGraphicFramePr>
            <a:graphicFrameLocks noGrp="1"/>
          </p:cNvGraphicFramePr>
          <p:nvPr/>
        </p:nvGraphicFramePr>
        <p:xfrm>
          <a:off x="304800" y="1066800"/>
          <a:ext cx="8534400" cy="4423728"/>
        </p:xfrm>
        <a:graphic>
          <a:graphicData uri="http://schemas.openxmlformats.org/drawingml/2006/table">
            <a:tbl>
              <a:tblPr/>
              <a:tblGrid>
                <a:gridCol w="1006475">
                  <a:extLst>
                    <a:ext uri="{9D8B030D-6E8A-4147-A177-3AD203B41FA5}">
                      <a16:colId xmlns:a16="http://schemas.microsoft.com/office/drawing/2014/main" val="20000"/>
                    </a:ext>
                  </a:extLst>
                </a:gridCol>
                <a:gridCol w="1736725">
                  <a:extLst>
                    <a:ext uri="{9D8B030D-6E8A-4147-A177-3AD203B41FA5}">
                      <a16:colId xmlns:a16="http://schemas.microsoft.com/office/drawing/2014/main" val="20001"/>
                    </a:ext>
                  </a:extLst>
                </a:gridCol>
                <a:gridCol w="1274763">
                  <a:extLst>
                    <a:ext uri="{9D8B030D-6E8A-4147-A177-3AD203B41FA5}">
                      <a16:colId xmlns:a16="http://schemas.microsoft.com/office/drawing/2014/main" val="20002"/>
                    </a:ext>
                  </a:extLst>
                </a:gridCol>
                <a:gridCol w="1504950">
                  <a:extLst>
                    <a:ext uri="{9D8B030D-6E8A-4147-A177-3AD203B41FA5}">
                      <a16:colId xmlns:a16="http://schemas.microsoft.com/office/drawing/2014/main" val="20003"/>
                    </a:ext>
                  </a:extLst>
                </a:gridCol>
                <a:gridCol w="1506537">
                  <a:extLst>
                    <a:ext uri="{9D8B030D-6E8A-4147-A177-3AD203B41FA5}">
                      <a16:colId xmlns:a16="http://schemas.microsoft.com/office/drawing/2014/main" val="20004"/>
                    </a:ext>
                  </a:extLst>
                </a:gridCol>
                <a:gridCol w="1504950">
                  <a:extLst>
                    <a:ext uri="{9D8B030D-6E8A-4147-A177-3AD203B41FA5}">
                      <a16:colId xmlns:a16="http://schemas.microsoft.com/office/drawing/2014/main" val="20005"/>
                    </a:ext>
                  </a:extLst>
                </a:gridCol>
              </a:tblGrid>
              <a:tr h="11255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Size mm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Particle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Settling Velocity ft/sec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Settling Velocity m/sec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Surface Area ft.</a:t>
                      </a:r>
                      <a:r>
                        <a:rPr kumimoji="0" lang="en-US" sz="2000" b="0" i="0" u="none" strike="noStrike" cap="none" normalizeH="0" baseline="30000">
                          <a:ln>
                            <a:noFill/>
                          </a:ln>
                          <a:solidFill>
                            <a:schemeClr val="tx1"/>
                          </a:solidFill>
                          <a:effectLst>
                            <a:outerShdw blurRad="38100" dist="38100" dir="2700000" algn="tl">
                              <a:srgbClr val="000000"/>
                            </a:outerShdw>
                          </a:effectLst>
                          <a:latin typeface="Tahoma" pitchFamily="34" charset="0"/>
                        </a:rPr>
                        <a:t>2</a:t>
                      </a: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 per ft</a:t>
                      </a:r>
                      <a:r>
                        <a:rPr kumimoji="0" lang="en-US" sz="2000" b="0" i="0" u="none" strike="noStrike" cap="none" normalizeH="0" baseline="30000">
                          <a:ln>
                            <a:noFill/>
                          </a:ln>
                          <a:solidFill>
                            <a:schemeClr val="tx1"/>
                          </a:solidFill>
                          <a:effectLst>
                            <a:outerShdw blurRad="38100" dist="38100" dir="2700000" algn="tl">
                              <a:srgbClr val="000000"/>
                            </a:outerShdw>
                          </a:effectLst>
                          <a:latin typeface="Tahoma" pitchFamily="34" charset="0"/>
                        </a:rPr>
                        <a:t>3</a:t>
                      </a: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/sec discharge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Surface Area m</a:t>
                      </a:r>
                      <a:r>
                        <a:rPr kumimoji="0" lang="en-US" sz="2000" b="0" i="0" u="none" strike="noStrike" cap="none" normalizeH="0" baseline="30000">
                          <a:ln>
                            <a:noFill/>
                          </a:ln>
                          <a:solidFill>
                            <a:schemeClr val="tx1"/>
                          </a:solidFill>
                          <a:effectLst>
                            <a:outerShdw blurRad="38100" dist="38100" dir="2700000" algn="tl">
                              <a:srgbClr val="000000"/>
                            </a:outerShdw>
                          </a:effectLst>
                          <a:latin typeface="Tahoma" pitchFamily="34" charset="0"/>
                        </a:rPr>
                        <a:t>2</a:t>
                      </a: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 per m</a:t>
                      </a:r>
                      <a:r>
                        <a:rPr kumimoji="0" lang="en-US" sz="2000" b="0" i="0" u="none" strike="noStrike" cap="none" normalizeH="0" baseline="30000">
                          <a:ln>
                            <a:noFill/>
                          </a:ln>
                          <a:solidFill>
                            <a:schemeClr val="tx1"/>
                          </a:solidFill>
                          <a:effectLst>
                            <a:outerShdw blurRad="38100" dist="38100" dir="2700000" algn="tl">
                              <a:srgbClr val="000000"/>
                            </a:outerShdw>
                          </a:effectLst>
                          <a:latin typeface="Tahoma" pitchFamily="34" charset="0"/>
                        </a:rPr>
                        <a:t>3</a:t>
                      </a: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/sec discharge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45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0.5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Coarse sand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0.19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0.058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20.7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460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0.2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Medium sand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0.067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0.020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17.9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58.7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45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Fine sand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0.023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0.0070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52.2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171.0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45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0.05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Coarse silt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0.0062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0.0019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193.6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635.0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445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0.02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Medium silt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0.00096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0.00029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1250.0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4101.0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445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0.01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Fine silt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0.00024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0.000073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5000.0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16404.0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445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0.005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Clay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0.00006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0.000018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20000.0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2000" b="0" i="0" u="none" strike="noStrike" cap="none" normalizeH="0" baseline="0">
                          <a:ln>
                            <a:noFill/>
                          </a:ln>
                          <a:solidFill>
                            <a:schemeClr val="tx1"/>
                          </a:solidFill>
                          <a:effectLst>
                            <a:outerShdw blurRad="38100" dist="38100" dir="2700000" algn="tl">
                              <a:srgbClr val="000000"/>
                            </a:outerShdw>
                          </a:effectLst>
                          <a:latin typeface="Tahoma" pitchFamily="34" charset="0"/>
                        </a:rPr>
                        <a:t>65617.0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2596" name="Text Box 75"/>
          <p:cNvSpPr txBox="1">
            <a:spLocks noChangeArrowheads="1"/>
          </p:cNvSpPr>
          <p:nvPr/>
        </p:nvSpPr>
        <p:spPr bwMode="auto">
          <a:xfrm>
            <a:off x="7239000" y="1066800"/>
            <a:ext cx="1885950" cy="4371975"/>
          </a:xfrm>
          <a:prstGeom prst="rect">
            <a:avLst/>
          </a:prstGeom>
          <a:solidFill>
            <a:schemeClr val="bg1"/>
          </a:solidFill>
          <a:ln w="9525">
            <a:solidFill>
              <a:schemeClr val="tx1"/>
            </a:solidFill>
            <a:miter lim="800000"/>
            <a:headEnd/>
            <a:tailEnd/>
          </a:ln>
        </p:spPr>
        <p:txBody>
          <a:bodyPr>
            <a:spAutoFit/>
          </a:bodyPr>
          <a:lstStyle/>
          <a:p>
            <a:pPr eaLnBrk="1" hangingPunct="1"/>
            <a:r>
              <a:rPr lang="en-US" sz="2800">
                <a:latin typeface="Times New Roman" pitchFamily="18" charset="0"/>
              </a:rPr>
              <a:t>1 CFS =</a:t>
            </a:r>
          </a:p>
          <a:p>
            <a:pPr eaLnBrk="1" hangingPunct="1"/>
            <a:r>
              <a:rPr lang="en-US" sz="2800">
                <a:latin typeface="Times New Roman" pitchFamily="18" charset="0"/>
              </a:rPr>
              <a:t>450GPM</a:t>
            </a:r>
          </a:p>
          <a:p>
            <a:pPr eaLnBrk="1" hangingPunct="1"/>
            <a:r>
              <a:rPr lang="en-US" sz="2800">
                <a:latin typeface="Times New Roman" pitchFamily="18" charset="0"/>
              </a:rPr>
              <a:t>For every</a:t>
            </a:r>
          </a:p>
          <a:p>
            <a:pPr eaLnBrk="1" hangingPunct="1"/>
            <a:r>
              <a:rPr lang="en-US" sz="2800">
                <a:latin typeface="Times New Roman" pitchFamily="18" charset="0"/>
              </a:rPr>
              <a:t>450 GPM</a:t>
            </a:r>
          </a:p>
          <a:p>
            <a:pPr eaLnBrk="1" hangingPunct="1"/>
            <a:r>
              <a:rPr lang="en-US" sz="2800">
                <a:latin typeface="Times New Roman" pitchFamily="18" charset="0"/>
              </a:rPr>
              <a:t>You need</a:t>
            </a:r>
          </a:p>
          <a:p>
            <a:pPr eaLnBrk="1" hangingPunct="1"/>
            <a:r>
              <a:rPr lang="en-US" sz="2800">
                <a:latin typeface="Times New Roman" pitchFamily="18" charset="0"/>
              </a:rPr>
              <a:t>5000SF of </a:t>
            </a:r>
          </a:p>
          <a:p>
            <a:pPr eaLnBrk="1" hangingPunct="1"/>
            <a:r>
              <a:rPr lang="en-US" sz="2800">
                <a:latin typeface="Times New Roman" pitchFamily="18" charset="0"/>
              </a:rPr>
              <a:t>pond surface</a:t>
            </a:r>
          </a:p>
          <a:p>
            <a:pPr eaLnBrk="1" hangingPunct="1"/>
            <a:r>
              <a:rPr lang="en-US" sz="2800">
                <a:latin typeface="Times New Roman" pitchFamily="18" charset="0"/>
              </a:rPr>
              <a:t>to settle</a:t>
            </a:r>
          </a:p>
          <a:p>
            <a:pPr eaLnBrk="1" hangingPunct="1"/>
            <a:r>
              <a:rPr lang="en-US" sz="2800">
                <a:latin typeface="Times New Roman" pitchFamily="18" charset="0"/>
              </a:rPr>
              <a:t>fine silt.</a:t>
            </a:r>
          </a:p>
        </p:txBody>
      </p:sp>
      <p:sp>
        <p:nvSpPr>
          <p:cNvPr id="22597" name="Text Box 76"/>
          <p:cNvSpPr txBox="1">
            <a:spLocks noChangeArrowheads="1"/>
          </p:cNvSpPr>
          <p:nvPr/>
        </p:nvSpPr>
        <p:spPr bwMode="auto">
          <a:xfrm>
            <a:off x="4327525" y="1066800"/>
            <a:ext cx="1522413" cy="4483100"/>
          </a:xfrm>
          <a:prstGeom prst="rect">
            <a:avLst/>
          </a:prstGeom>
          <a:solidFill>
            <a:schemeClr val="bg1"/>
          </a:solidFill>
          <a:ln w="9525">
            <a:solidFill>
              <a:schemeClr val="tx1"/>
            </a:solidFill>
            <a:miter lim="800000"/>
            <a:headEnd/>
            <a:tailEnd/>
          </a:ln>
        </p:spPr>
        <p:txBody>
          <a:bodyPr>
            <a:spAutoFit/>
          </a:bodyPr>
          <a:lstStyle/>
          <a:p>
            <a:pPr eaLnBrk="1" hangingPunct="1"/>
            <a:endParaRPr lang="en-US" sz="2400">
              <a:latin typeface="Times New Roman" pitchFamily="18" charset="0"/>
            </a:endParaRPr>
          </a:p>
          <a:p>
            <a:pPr eaLnBrk="1" hangingPunct="1"/>
            <a:endParaRPr lang="en-US" sz="2400">
              <a:latin typeface="Times New Roman" pitchFamily="18" charset="0"/>
            </a:endParaRPr>
          </a:p>
          <a:p>
            <a:pPr eaLnBrk="1" hangingPunct="1"/>
            <a:endParaRPr lang="en-US" sz="2400">
              <a:latin typeface="Times New Roman" pitchFamily="18" charset="0"/>
            </a:endParaRPr>
          </a:p>
          <a:p>
            <a:pPr eaLnBrk="1" hangingPunct="1"/>
            <a:endParaRPr lang="en-US" sz="2400">
              <a:latin typeface="Times New Roman" pitchFamily="18" charset="0"/>
            </a:endParaRPr>
          </a:p>
          <a:p>
            <a:pPr eaLnBrk="1" hangingPunct="1"/>
            <a:r>
              <a:rPr lang="en-US" sz="2400">
                <a:latin typeface="Times New Roman" pitchFamily="18" charset="0"/>
              </a:rPr>
              <a:t>Fine Silt</a:t>
            </a:r>
          </a:p>
          <a:p>
            <a:pPr eaLnBrk="1" hangingPunct="1"/>
            <a:r>
              <a:rPr lang="en-US" sz="2400">
                <a:latin typeface="Times New Roman" pitchFamily="18" charset="0"/>
              </a:rPr>
              <a:t>will only</a:t>
            </a:r>
          </a:p>
          <a:p>
            <a:pPr eaLnBrk="1" hangingPunct="1"/>
            <a:r>
              <a:rPr lang="en-US" sz="2400">
                <a:latin typeface="Times New Roman" pitchFamily="18" charset="0"/>
              </a:rPr>
              <a:t>fall out</a:t>
            </a:r>
          </a:p>
          <a:p>
            <a:pPr eaLnBrk="1" hangingPunct="1"/>
            <a:r>
              <a:rPr lang="en-US" sz="2400">
                <a:latin typeface="Times New Roman" pitchFamily="18" charset="0"/>
              </a:rPr>
              <a:t>slowly,</a:t>
            </a:r>
          </a:p>
          <a:p>
            <a:pPr eaLnBrk="1" hangingPunct="1"/>
            <a:r>
              <a:rPr lang="en-US" sz="2400">
                <a:latin typeface="Times New Roman" pitchFamily="18" charset="0"/>
              </a:rPr>
              <a:t>very slowly.</a:t>
            </a:r>
          </a:p>
          <a:p>
            <a:pPr eaLnBrk="1" hangingPunct="1"/>
            <a:endParaRPr lang="en-US" sz="2400">
              <a:latin typeface="Times New Roman" pitchFamily="18" charset="0"/>
            </a:endParaRPr>
          </a:p>
          <a:p>
            <a:pPr eaLnBrk="1" hangingPunct="1"/>
            <a:endParaRPr lang="en-US" sz="2400">
              <a:latin typeface="Times New Roman" pitchFamily="18" charset="0"/>
            </a:endParaRPr>
          </a:p>
        </p:txBody>
      </p:sp>
      <p:sp>
        <p:nvSpPr>
          <p:cNvPr id="22598" name="Text Box 77"/>
          <p:cNvSpPr txBox="1">
            <a:spLocks noChangeArrowheads="1"/>
          </p:cNvSpPr>
          <p:nvPr/>
        </p:nvSpPr>
        <p:spPr bwMode="auto">
          <a:xfrm>
            <a:off x="815939" y="5680075"/>
            <a:ext cx="7604198" cy="830997"/>
          </a:xfrm>
          <a:prstGeom prst="rect">
            <a:avLst/>
          </a:prstGeom>
          <a:noFill/>
          <a:ln w="9525">
            <a:noFill/>
            <a:miter lim="800000"/>
            <a:headEnd/>
            <a:tailEnd/>
          </a:ln>
        </p:spPr>
        <p:txBody>
          <a:bodyPr wrap="none">
            <a:spAutoFit/>
          </a:bodyPr>
          <a:lstStyle/>
          <a:p>
            <a:pPr algn="ctr"/>
            <a:r>
              <a:rPr lang="en-US" sz="2400" dirty="0">
                <a:latin typeface="Times New Roman" pitchFamily="18" charset="0"/>
              </a:rPr>
              <a:t>*Pore Size of Silt Fence. The smaller the particle, the bigger</a:t>
            </a:r>
          </a:p>
          <a:p>
            <a:pPr algn="ctr"/>
            <a:r>
              <a:rPr lang="en-US" sz="2400" dirty="0">
                <a:latin typeface="Times New Roman" pitchFamily="18" charset="0"/>
              </a:rPr>
              <a:t>the settling basin.  Will it fit in your ROW?</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sediment settli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838200"/>
            <a:ext cx="9144000" cy="6019800"/>
          </a:xfrm>
          <a:prstGeom prst="rect">
            <a:avLst/>
          </a:prstGeom>
          <a:solidFill>
            <a:srgbClr val="000080"/>
          </a:solidFill>
          <a:ln w="9525">
            <a:noFill/>
            <a:miter lim="800000"/>
            <a:headEnd/>
            <a:tailEnd/>
          </a:ln>
        </p:spPr>
      </p:pic>
      <p:sp>
        <p:nvSpPr>
          <p:cNvPr id="116739" name="Text Box 3"/>
          <p:cNvSpPr txBox="1">
            <a:spLocks noChangeArrowheads="1"/>
          </p:cNvSpPr>
          <p:nvPr/>
        </p:nvSpPr>
        <p:spPr bwMode="auto">
          <a:xfrm>
            <a:off x="457200" y="0"/>
            <a:ext cx="8686800" cy="701675"/>
          </a:xfrm>
          <a:prstGeom prst="rect">
            <a:avLst/>
          </a:prstGeom>
          <a:noFill/>
          <a:ln w="9525">
            <a:noFill/>
            <a:miter lim="800000"/>
            <a:headEnd/>
            <a:tailEnd/>
          </a:ln>
          <a:effectLst/>
        </p:spPr>
        <p:txBody>
          <a:bodyPr>
            <a:spAutoFit/>
          </a:bodyPr>
          <a:lstStyle/>
          <a:p>
            <a:pPr eaLnBrk="1" hangingPunct="1">
              <a:defRPr/>
            </a:pPr>
            <a:r>
              <a:rPr lang="en-US" sz="4000" b="1">
                <a:solidFill>
                  <a:schemeClr val="tx2"/>
                </a:solidFill>
                <a:effectLst>
                  <a:outerShdw blurRad="38100" dist="38100" dir="2700000" algn="tl">
                    <a:srgbClr val="000000"/>
                  </a:outerShdw>
                </a:effectLst>
              </a:rPr>
              <a:t>SOIL PARTICLE SETTLING TIME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graphz"/>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4579" name="Text Box 4"/>
          <p:cNvSpPr txBox="1">
            <a:spLocks noChangeArrowheads="1"/>
          </p:cNvSpPr>
          <p:nvPr/>
        </p:nvSpPr>
        <p:spPr bwMode="auto">
          <a:xfrm>
            <a:off x="843343" y="4114800"/>
            <a:ext cx="2738057" cy="2062103"/>
          </a:xfrm>
          <a:prstGeom prst="rect">
            <a:avLst/>
          </a:prstGeom>
          <a:noFill/>
          <a:ln w="9525">
            <a:noFill/>
            <a:miter lim="800000"/>
            <a:headEnd/>
            <a:tailEnd/>
          </a:ln>
        </p:spPr>
        <p:txBody>
          <a:bodyPr wrap="none">
            <a:spAutoFit/>
          </a:bodyPr>
          <a:lstStyle/>
          <a:p>
            <a:pPr algn="ctr" eaLnBrk="1" hangingPunct="1"/>
            <a:r>
              <a:rPr lang="en-US" sz="3200" dirty="0">
                <a:solidFill>
                  <a:srgbClr val="000000"/>
                </a:solidFill>
                <a:latin typeface="Times New Roman" pitchFamily="18" charset="0"/>
              </a:rPr>
              <a:t>4 acres needs</a:t>
            </a:r>
          </a:p>
          <a:p>
            <a:pPr algn="ctr" eaLnBrk="1" hangingPunct="1"/>
            <a:r>
              <a:rPr lang="en-US" sz="3200" dirty="0">
                <a:solidFill>
                  <a:srgbClr val="000000"/>
                </a:solidFill>
                <a:latin typeface="Times New Roman" pitchFamily="18" charset="0"/>
              </a:rPr>
              <a:t>½ Acre of pond</a:t>
            </a:r>
          </a:p>
          <a:p>
            <a:pPr algn="ctr" eaLnBrk="1" hangingPunct="1"/>
            <a:r>
              <a:rPr lang="en-US" sz="3200" dirty="0">
                <a:solidFill>
                  <a:srgbClr val="000000"/>
                </a:solidFill>
                <a:latin typeface="Times New Roman" pitchFamily="18" charset="0"/>
              </a:rPr>
              <a:t>for 4 micron</a:t>
            </a:r>
          </a:p>
          <a:p>
            <a:pPr algn="ctr" eaLnBrk="1" hangingPunct="1"/>
            <a:r>
              <a:rPr lang="en-US" sz="3200" dirty="0">
                <a:solidFill>
                  <a:srgbClr val="000000"/>
                </a:solidFill>
                <a:latin typeface="Times New Roman" pitchFamily="18" charset="0"/>
              </a:rPr>
              <a:t>particles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81000" y="0"/>
            <a:ext cx="8229600" cy="1371600"/>
          </a:xfrm>
        </p:spPr>
        <p:txBody>
          <a:bodyPr/>
          <a:lstStyle/>
          <a:p>
            <a:pPr eaLnBrk="1" hangingPunct="1">
              <a:defRPr/>
            </a:pPr>
            <a:r>
              <a:rPr lang="en-US" sz="4000" b="1"/>
              <a:t>It is Difficult to Treat Fine Silts &amp; Clays Suspended in Water</a:t>
            </a:r>
          </a:p>
        </p:txBody>
      </p:sp>
      <p:pic>
        <p:nvPicPr>
          <p:cNvPr id="25603" name="Picture 4" descr="02-08-06 048"/>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0" y="1319213"/>
            <a:ext cx="9144000" cy="5538787"/>
          </a:xfrm>
          <a:noFill/>
          <a:effectLst>
            <a:innerShdw blurRad="114300">
              <a:prstClr val="black"/>
            </a:inn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152400"/>
            <a:ext cx="8229600" cy="990600"/>
          </a:xfrm>
        </p:spPr>
        <p:txBody>
          <a:bodyPr/>
          <a:lstStyle/>
          <a:p>
            <a:pPr eaLnBrk="1" hangingPunct="1">
              <a:defRPr/>
            </a:pPr>
            <a:r>
              <a:rPr lang="en-US" sz="4800" b="1"/>
              <a:t>Wind Erosion</a:t>
            </a:r>
          </a:p>
        </p:txBody>
      </p:sp>
      <p:pic>
        <p:nvPicPr>
          <p:cNvPr id="26627" name="Picture 4" descr="02-17-06 002"/>
          <p:cNvPicPr>
            <a:picLocks noGrp="1" noChangeAspect="1" noChangeArrowheads="1"/>
          </p:cNvPicPr>
          <p:nvPr>
            <p:ph idx="1"/>
          </p:nvPr>
        </p:nvPicPr>
        <p:blipFill>
          <a:blip r:embed="rId3" cstate="email">
            <a:lum bright="18000"/>
            <a:extLst>
              <a:ext uri="{28A0092B-C50C-407E-A947-70E740481C1C}">
                <a14:useLocalDpi xmlns:a14="http://schemas.microsoft.com/office/drawing/2010/main"/>
              </a:ext>
            </a:extLst>
          </a:blip>
          <a:srcRect/>
          <a:stretch>
            <a:fillRect/>
          </a:stretch>
        </p:blipFill>
        <p:spPr>
          <a:xfrm>
            <a:off x="0" y="1162050"/>
            <a:ext cx="9144000" cy="5695950"/>
          </a:xfrm>
          <a:noFill/>
          <a:effectLst>
            <a:innerShdw blurRad="114300">
              <a:prstClr val="black"/>
            </a:inn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AirErosion"/>
          <p:cNvPicPr preferRelativeResize="0">
            <a:picLocks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7651" name="Text Box 3"/>
          <p:cNvSpPr txBox="1">
            <a:spLocks noChangeArrowheads="1"/>
          </p:cNvSpPr>
          <p:nvPr/>
        </p:nvSpPr>
        <p:spPr bwMode="auto">
          <a:xfrm>
            <a:off x="1447800" y="381000"/>
            <a:ext cx="5943600" cy="641350"/>
          </a:xfrm>
          <a:prstGeom prst="rect">
            <a:avLst/>
          </a:prstGeom>
          <a:noFill/>
          <a:ln w="9525">
            <a:noFill/>
            <a:miter lim="800000"/>
            <a:headEnd/>
            <a:tailEnd/>
          </a:ln>
        </p:spPr>
        <p:txBody>
          <a:bodyPr>
            <a:spAutoFit/>
          </a:bodyPr>
          <a:lstStyle/>
          <a:p>
            <a:pPr eaLnBrk="1" hangingPunct="1">
              <a:spcBef>
                <a:spcPct val="50000"/>
              </a:spcBef>
            </a:pPr>
            <a:r>
              <a:rPr lang="en-US" sz="3600"/>
              <a:t>Wind Erosion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sandstorm-pic11711[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a:innerShdw blurRad="114300">
              <a:prstClr val="black"/>
            </a:inn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57200" y="457200"/>
            <a:ext cx="8305800" cy="1692771"/>
          </a:xfrm>
          <a:prstGeom prst="rect">
            <a:avLst/>
          </a:prstGeom>
          <a:noFill/>
          <a:ln w="12700">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charset="0"/>
                <a:ea typeface="+mn-ea"/>
                <a:cs typeface="+mn-cs"/>
              </a:rPr>
              <a:t>SOIL EROSION </a:t>
            </a: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charset="0"/>
                <a:ea typeface="+mn-ea"/>
                <a:cs typeface="+mn-cs"/>
              </a:rPr>
              <a:t>– </a:t>
            </a: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charset="0"/>
                <a:ea typeface="+mn-ea"/>
                <a:cs typeface="+mn-cs"/>
              </a:rPr>
              <a:t>Is the process of wearing away of the land surface by water,  wind, ice, gravity or other geologic agents.</a:t>
            </a:r>
          </a:p>
        </p:txBody>
      </p:sp>
      <p:pic>
        <p:nvPicPr>
          <p:cNvPr id="5123" name="Picture 3" descr="14302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2667000"/>
            <a:ext cx="2806700" cy="1851025"/>
          </a:xfrm>
          <a:prstGeom prst="rect">
            <a:avLst/>
          </a:prstGeom>
          <a:noFill/>
          <a:ln w="9525">
            <a:noFill/>
            <a:miter lim="800000"/>
            <a:headEnd/>
            <a:tailEnd/>
          </a:ln>
        </p:spPr>
      </p:pic>
      <p:pic>
        <p:nvPicPr>
          <p:cNvPr id="5124" name="Picture 4" descr="31209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00400" y="2667000"/>
            <a:ext cx="2741613" cy="1851025"/>
          </a:xfrm>
          <a:prstGeom prst="rect">
            <a:avLst/>
          </a:prstGeom>
          <a:noFill/>
          <a:ln w="9525">
            <a:noFill/>
            <a:miter lim="800000"/>
            <a:headEnd/>
            <a:tailEnd/>
          </a:ln>
        </p:spPr>
      </p:pic>
      <p:pic>
        <p:nvPicPr>
          <p:cNvPr id="5125" name="Picture 5" descr="34702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3600" y="4495800"/>
            <a:ext cx="2760663" cy="1862138"/>
          </a:xfrm>
          <a:prstGeom prst="rect">
            <a:avLst/>
          </a:prstGeom>
          <a:noFill/>
          <a:ln w="9525">
            <a:noFill/>
            <a:miter lim="800000"/>
            <a:headEnd/>
            <a:tailEnd/>
          </a:ln>
        </p:spPr>
      </p:pic>
      <p:pic>
        <p:nvPicPr>
          <p:cNvPr id="5126" name="Picture 6" descr="IMG0004B"/>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81000" y="4495800"/>
            <a:ext cx="2778125" cy="1863725"/>
          </a:xfrm>
          <a:prstGeom prst="rect">
            <a:avLst/>
          </a:prstGeom>
          <a:noFill/>
          <a:ln w="9525">
            <a:noFill/>
            <a:miter lim="800000"/>
            <a:headEnd/>
            <a:tailEnd/>
          </a:ln>
        </p:spPr>
      </p:pic>
      <p:pic>
        <p:nvPicPr>
          <p:cNvPr id="5127" name="Picture 7" descr="34507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00400" y="4495800"/>
            <a:ext cx="2741613" cy="1858963"/>
          </a:xfrm>
          <a:prstGeom prst="rect">
            <a:avLst/>
          </a:prstGeom>
          <a:noFill/>
          <a:ln w="9525">
            <a:noFill/>
            <a:miter lim="800000"/>
            <a:headEnd/>
            <a:tailEnd/>
          </a:ln>
        </p:spPr>
      </p:pic>
      <p:pic>
        <p:nvPicPr>
          <p:cNvPr id="5128" name="Picture 8" descr="37704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943600" y="2667000"/>
            <a:ext cx="2778125" cy="1844675"/>
          </a:xfrm>
          <a:prstGeom prst="rect">
            <a:avLst/>
          </a:prstGeom>
          <a:noFill/>
          <a:ln w="9525">
            <a:noFill/>
            <a:miter lim="800000"/>
            <a:headEnd/>
            <a:tailEnd/>
          </a:ln>
        </p:spPr>
      </p:pic>
      <p:sp>
        <p:nvSpPr>
          <p:cNvPr id="5129" name="Text Box 10"/>
          <p:cNvSpPr txBox="1">
            <a:spLocks noChangeArrowheads="1"/>
          </p:cNvSpPr>
          <p:nvPr/>
        </p:nvSpPr>
        <p:spPr bwMode="auto">
          <a:xfrm>
            <a:off x="6932613" y="6477000"/>
            <a:ext cx="2211387" cy="27463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Modified Courtesy Florida DEP</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4-6-06 01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a:innerShdw blurRad="114300">
              <a:prstClr val="black"/>
            </a:innerShdw>
          </a:effectLst>
        </p:spPr>
      </p:pic>
      <p:sp>
        <p:nvSpPr>
          <p:cNvPr id="123909" name="Text Box 5"/>
          <p:cNvSpPr txBox="1">
            <a:spLocks noChangeArrowheads="1"/>
          </p:cNvSpPr>
          <p:nvPr/>
        </p:nvSpPr>
        <p:spPr bwMode="auto">
          <a:xfrm>
            <a:off x="152400" y="228600"/>
            <a:ext cx="6646863" cy="701675"/>
          </a:xfrm>
          <a:prstGeom prst="rect">
            <a:avLst/>
          </a:prstGeom>
          <a:noFill/>
          <a:ln w="9525">
            <a:noFill/>
            <a:miter lim="800000"/>
            <a:headEnd/>
            <a:tailEnd/>
          </a:ln>
          <a:effectLst/>
        </p:spPr>
        <p:txBody>
          <a:bodyPr wrap="none">
            <a:spAutoFit/>
          </a:bodyPr>
          <a:lstStyle/>
          <a:p>
            <a:pPr>
              <a:defRPr/>
            </a:pPr>
            <a:r>
              <a:rPr lang="en-US" sz="4000" b="1">
                <a:solidFill>
                  <a:srgbClr val="000000"/>
                </a:solidFill>
                <a:effectLst>
                  <a:outerShdw blurRad="38100" dist="38100" dir="2700000" algn="tl">
                    <a:srgbClr val="FFFFFF"/>
                  </a:outerShdw>
                </a:effectLst>
              </a:rPr>
              <a:t>Construction Site Erosion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Forest II 09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a:innerShdw blurRad="114300">
              <a:prstClr val="black"/>
            </a:innerShdw>
          </a:effectLst>
        </p:spPr>
      </p:pic>
      <p:sp>
        <p:nvSpPr>
          <p:cNvPr id="8194" name="Rectangle 2"/>
          <p:cNvSpPr>
            <a:spLocks noChangeArrowheads="1"/>
          </p:cNvSpPr>
          <p:nvPr/>
        </p:nvSpPr>
        <p:spPr bwMode="auto">
          <a:xfrm>
            <a:off x="0" y="914400"/>
            <a:ext cx="7772400" cy="4470400"/>
          </a:xfrm>
          <a:prstGeom prst="rect">
            <a:avLst/>
          </a:prstGeom>
          <a:noFill/>
          <a:ln w="9525">
            <a:noFill/>
            <a:miter lim="800000"/>
            <a:headEnd/>
            <a:tailEnd/>
          </a:ln>
          <a:effectLst/>
        </p:spPr>
        <p:txBody>
          <a:bodyPr lIns="92075" tIns="46038" rIns="92075" bIns="46038"/>
          <a:lstStyle/>
          <a:p>
            <a:pPr marL="342900" marR="0" lvl="0" indent="-342900" algn="l" defTabSz="914400" rtl="0" eaLnBrk="1" fontAlgn="auto" latinLnBrk="0" hangingPunct="1">
              <a:lnSpc>
                <a:spcPct val="125000"/>
              </a:lnSpc>
              <a:spcBef>
                <a:spcPct val="20000"/>
              </a:spcBef>
              <a:spcAft>
                <a:spcPts val="0"/>
              </a:spcAft>
              <a:buClr>
                <a:srgbClr val="EEECE1"/>
              </a:buClr>
              <a:buSzPct val="85000"/>
              <a:buFont typeface="Wingdings" pitchFamily="2" charset="2"/>
              <a:buChar char="Ø"/>
              <a:tabLst/>
              <a:defRPr/>
            </a:pPr>
            <a:r>
              <a:rPr kumimoji="0" lang="en-US" sz="2800" b="1" i="0" u="none" strike="noStrike" kern="1200" cap="none" spc="0" normalizeH="0" baseline="0" noProof="0" dirty="0">
                <a:ln>
                  <a:noFill/>
                </a:ln>
                <a:solidFill>
                  <a:srgbClr val="1F497D"/>
                </a:solidFill>
                <a:effectLst>
                  <a:outerShdw blurRad="38100" dist="38100" dir="2700000" algn="tl">
                    <a:srgbClr val="000000"/>
                  </a:outerShdw>
                </a:effectLst>
                <a:uLnTx/>
                <a:uFillTx/>
                <a:latin typeface="Calibri"/>
                <a:ea typeface="+mn-ea"/>
                <a:cs typeface="+mn-cs"/>
              </a:rPr>
              <a:t>Erosion</a:t>
            </a:r>
            <a:r>
              <a:rPr kumimoji="0" lang="en-US" sz="24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a:ea typeface="+mn-ea"/>
                <a:cs typeface="+mn-cs"/>
              </a:rPr>
              <a:t> - </a:t>
            </a:r>
            <a:r>
              <a:rPr kumimoji="0" lang="en-US" sz="24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a:ea typeface="+mn-ea"/>
                <a:cs typeface="+mn-cs"/>
              </a:rPr>
              <a:t>The process of wearing away the land surface by water, wind, ice, gravity, or other geologic agents.  </a:t>
            </a:r>
            <a:endParaRPr kumimoji="0" lang="en-US" sz="24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a:ea typeface="+mn-ea"/>
              <a:cs typeface="+mn-cs"/>
            </a:endParaRPr>
          </a:p>
          <a:p>
            <a:pPr marL="342900" marR="0" lvl="0" indent="-342900" algn="l" defTabSz="914400" rtl="0" eaLnBrk="1" fontAlgn="auto" latinLnBrk="0" hangingPunct="1">
              <a:lnSpc>
                <a:spcPct val="125000"/>
              </a:lnSpc>
              <a:spcBef>
                <a:spcPct val="20000"/>
              </a:spcBef>
              <a:spcAft>
                <a:spcPts val="0"/>
              </a:spcAft>
              <a:buClr>
                <a:srgbClr val="EEECE1"/>
              </a:buClr>
              <a:buSzPct val="85000"/>
              <a:buFont typeface="Wingdings" pitchFamily="2" charset="2"/>
              <a:buChar char="Ø"/>
              <a:tabLst/>
              <a:defRPr/>
            </a:pPr>
            <a:r>
              <a:rPr kumimoji="0" lang="en-US" sz="2800" b="1" i="0" u="none" strike="noStrike" kern="1200" cap="none" spc="0" normalizeH="0" baseline="0" noProof="0" dirty="0">
                <a:ln>
                  <a:noFill/>
                </a:ln>
                <a:solidFill>
                  <a:srgbClr val="1F497D"/>
                </a:solidFill>
                <a:effectLst>
                  <a:outerShdw blurRad="38100" dist="38100" dir="2700000" algn="tl">
                    <a:srgbClr val="000000"/>
                  </a:outerShdw>
                </a:effectLst>
                <a:uLnTx/>
                <a:uFillTx/>
                <a:latin typeface="Calibri"/>
                <a:ea typeface="+mn-ea"/>
                <a:cs typeface="+mn-cs"/>
              </a:rPr>
              <a:t>Sediment</a:t>
            </a:r>
            <a:r>
              <a:rPr kumimoji="0" lang="en-US" sz="2400" b="1" i="0" u="none" strike="noStrike" kern="1200" cap="none" spc="0" normalizeH="0" baseline="0" noProof="0" dirty="0">
                <a:ln>
                  <a:noFill/>
                </a:ln>
                <a:solidFill>
                  <a:srgbClr val="EEECE1"/>
                </a:solidFill>
                <a:effectLst>
                  <a:outerShdw blurRad="38100" dist="38100" dir="2700000" algn="tl">
                    <a:srgbClr val="000000"/>
                  </a:outerShdw>
                </a:effectLst>
                <a:uLnTx/>
                <a:uFillTx/>
                <a:latin typeface="Calibri"/>
                <a:ea typeface="+mn-ea"/>
                <a:cs typeface="+mn-cs"/>
              </a:rPr>
              <a:t> </a:t>
            </a:r>
            <a:r>
              <a:rPr kumimoji="0" lang="en-US" sz="24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a:ea typeface="+mn-ea"/>
                <a:cs typeface="+mn-cs"/>
              </a:rPr>
              <a:t> - </a:t>
            </a:r>
            <a:r>
              <a:rPr kumimoji="0" lang="en-US" sz="24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a:ea typeface="+mn-ea"/>
                <a:cs typeface="+mn-cs"/>
              </a:rPr>
              <a:t>Eroded material that is suspended in water or wind</a:t>
            </a:r>
            <a:endParaRPr kumimoji="0" lang="en-US" sz="2400" b="0" i="0" u="sng" strike="noStrike" kern="1200" cap="none" spc="0" normalizeH="0" baseline="0" noProof="0" dirty="0">
              <a:ln>
                <a:noFill/>
              </a:ln>
              <a:solidFill>
                <a:prstClr val="white"/>
              </a:solidFill>
              <a:effectLst>
                <a:outerShdw blurRad="38100" dist="38100" dir="2700000" algn="tl">
                  <a:srgbClr val="000000"/>
                </a:outerShdw>
              </a:effectLst>
              <a:uLnTx/>
              <a:uFillTx/>
              <a:latin typeface="Calibri"/>
              <a:ea typeface="+mn-ea"/>
              <a:cs typeface="+mn-cs"/>
            </a:endParaRPr>
          </a:p>
          <a:p>
            <a:pPr marL="342900" marR="0" lvl="0" indent="-342900" algn="l" defTabSz="914400" rtl="0" eaLnBrk="1" fontAlgn="auto" latinLnBrk="0" hangingPunct="1">
              <a:lnSpc>
                <a:spcPct val="125000"/>
              </a:lnSpc>
              <a:spcBef>
                <a:spcPct val="20000"/>
              </a:spcBef>
              <a:spcAft>
                <a:spcPts val="0"/>
              </a:spcAft>
              <a:buClr>
                <a:srgbClr val="EEECE1"/>
              </a:buClr>
              <a:buSzPct val="85000"/>
              <a:buFont typeface="Wingdings" pitchFamily="2" charset="2"/>
              <a:buChar char="Ø"/>
              <a:tabLst/>
              <a:defRPr/>
            </a:pPr>
            <a:r>
              <a:rPr kumimoji="0" lang="en-US" sz="2800" b="1" i="0" u="none" strike="noStrike" kern="1200" cap="none" spc="0" normalizeH="0" baseline="0" noProof="0" dirty="0">
                <a:ln>
                  <a:noFill/>
                </a:ln>
                <a:solidFill>
                  <a:srgbClr val="1F497D"/>
                </a:solidFill>
                <a:effectLst>
                  <a:outerShdw blurRad="38100" dist="38100" dir="2700000" algn="tl">
                    <a:srgbClr val="000000"/>
                  </a:outerShdw>
                </a:effectLst>
                <a:uLnTx/>
                <a:uFillTx/>
                <a:latin typeface="Calibri"/>
                <a:ea typeface="+mn-ea"/>
                <a:cs typeface="+mn-cs"/>
              </a:rPr>
              <a:t>Sedimentation</a:t>
            </a:r>
            <a:r>
              <a:rPr kumimoji="0" lang="en-US" sz="24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a:ea typeface="+mn-ea"/>
                <a:cs typeface="+mn-cs"/>
              </a:rPr>
              <a:t> - </a:t>
            </a:r>
            <a:r>
              <a:rPr kumimoji="0" lang="en-US" sz="24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a:ea typeface="+mn-ea"/>
                <a:cs typeface="+mn-cs"/>
              </a:rPr>
              <a:t>The deposition or settling of eroded material</a:t>
            </a:r>
            <a:endParaRPr kumimoji="0" lang="en-US" sz="2400" b="0" i="0" u="sng" strike="noStrike" kern="1200" cap="none" spc="0" normalizeH="0" baseline="0" noProof="0" dirty="0">
              <a:ln>
                <a:noFill/>
              </a:ln>
              <a:solidFill>
                <a:prstClr val="white"/>
              </a:solidFill>
              <a:effectLst>
                <a:outerShdw blurRad="38100" dist="38100" dir="2700000" algn="tl">
                  <a:srgbClr val="000000"/>
                </a:outerShdw>
              </a:effectLst>
              <a:uLnTx/>
              <a:uFillTx/>
              <a:latin typeface="Calibri"/>
              <a:ea typeface="+mn-ea"/>
              <a:cs typeface="+mn-cs"/>
            </a:endParaRPr>
          </a:p>
          <a:p>
            <a:pPr marL="342900" marR="0" lvl="0" indent="-342900" algn="l" defTabSz="914400" rtl="0" eaLnBrk="1" fontAlgn="auto" latinLnBrk="0" hangingPunct="1">
              <a:lnSpc>
                <a:spcPct val="125000"/>
              </a:lnSpc>
              <a:spcBef>
                <a:spcPct val="20000"/>
              </a:spcBef>
              <a:spcAft>
                <a:spcPts val="0"/>
              </a:spcAft>
              <a:buClr>
                <a:srgbClr val="EEECE1"/>
              </a:buClr>
              <a:buSzPct val="85000"/>
              <a:buFont typeface="Wingdings" pitchFamily="2" charset="2"/>
              <a:buChar char="Ø"/>
              <a:tabLst/>
              <a:defRPr/>
            </a:pPr>
            <a:r>
              <a:rPr kumimoji="0" lang="en-US" sz="2800" b="1" i="0" u="none" strike="noStrike" kern="1200" cap="none" spc="0" normalizeH="0" baseline="0" noProof="0" dirty="0">
                <a:ln>
                  <a:noFill/>
                </a:ln>
                <a:solidFill>
                  <a:srgbClr val="1F497D"/>
                </a:solidFill>
                <a:effectLst>
                  <a:outerShdw blurRad="38100" dist="38100" dir="2700000" algn="tl">
                    <a:srgbClr val="000000"/>
                  </a:outerShdw>
                </a:effectLst>
                <a:uLnTx/>
                <a:uFillTx/>
                <a:latin typeface="Calibri"/>
                <a:ea typeface="+mn-ea"/>
                <a:cs typeface="+mn-cs"/>
              </a:rPr>
              <a:t>Turbidity</a:t>
            </a:r>
            <a:r>
              <a:rPr kumimoji="0" lang="en-US" sz="2400" b="0" i="0" u="none" strike="noStrike" kern="1200" cap="none" spc="0" normalizeH="0" baseline="0" noProof="0" dirty="0">
                <a:ln>
                  <a:noFill/>
                </a:ln>
                <a:solidFill>
                  <a:srgbClr val="EEECE1"/>
                </a:solidFill>
                <a:effectLst>
                  <a:outerShdw blurRad="38100" dist="38100" dir="2700000" algn="tl">
                    <a:srgbClr val="000000"/>
                  </a:outerShdw>
                </a:effectLst>
                <a:uLnTx/>
                <a:uFillTx/>
                <a:latin typeface="Calibri"/>
                <a:ea typeface="+mn-ea"/>
                <a:cs typeface="+mn-cs"/>
              </a:rPr>
              <a:t>  </a:t>
            </a:r>
            <a:r>
              <a:rPr kumimoji="0" lang="en-US" sz="24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a:ea typeface="+mn-ea"/>
                <a:cs typeface="+mn-cs"/>
              </a:rPr>
              <a:t>- The </a:t>
            </a:r>
            <a:r>
              <a:rPr kumimoji="0" lang="en-US" sz="24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a:ea typeface="+mn-ea"/>
                <a:cs typeface="+mn-cs"/>
              </a:rPr>
              <a:t>measure of the relative clarity of a liquid ( muddiness )</a:t>
            </a:r>
          </a:p>
          <a:p>
            <a:pPr marL="800100" marR="0" lvl="1" indent="-342900" algn="l" defTabSz="914400" rtl="0" eaLnBrk="1" fontAlgn="auto" latinLnBrk="0" hangingPunct="1">
              <a:lnSpc>
                <a:spcPct val="125000"/>
              </a:lnSpc>
              <a:spcBef>
                <a:spcPct val="20000"/>
              </a:spcBef>
              <a:spcAft>
                <a:spcPts val="0"/>
              </a:spcAft>
              <a:buClr>
                <a:srgbClr val="EEECE1"/>
              </a:buClr>
              <a:buSzPct val="85000"/>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a:ea typeface="+mn-ea"/>
                <a:cs typeface="+mn-cs"/>
              </a:rPr>
              <a:t>	*Measured in NTU’s or Transparency</a:t>
            </a:r>
          </a:p>
          <a:p>
            <a:pPr marL="800100" marR="0" lvl="1" indent="-342900" algn="l" defTabSz="914400" rtl="0" eaLnBrk="1" fontAlgn="auto" latinLnBrk="0" hangingPunct="1">
              <a:lnSpc>
                <a:spcPct val="125000"/>
              </a:lnSpc>
              <a:spcBef>
                <a:spcPct val="20000"/>
              </a:spcBef>
              <a:spcAft>
                <a:spcPts val="0"/>
              </a:spcAft>
              <a:buClr>
                <a:srgbClr val="EEECE1"/>
              </a:buClr>
              <a:buSzPct val="85000"/>
              <a:buFont typeface="Wingdings" pitchFamily="2" charset="2"/>
              <a:buChar char="Ø"/>
              <a:tabLst/>
              <a:defRPr/>
            </a:pPr>
            <a:endParaRPr kumimoji="0" lang="en-US" sz="24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cracking_wet_mud_3230098"/>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a:innerShdw blurRad="114300">
              <a:prstClr val="black"/>
            </a:innerShdw>
          </a:effectLst>
        </p:spPr>
      </p:pic>
      <p:sp>
        <p:nvSpPr>
          <p:cNvPr id="7170" name="Rectangle 2"/>
          <p:cNvSpPr>
            <a:spLocks noChangeArrowheads="1"/>
          </p:cNvSpPr>
          <p:nvPr/>
        </p:nvSpPr>
        <p:spPr bwMode="auto">
          <a:xfrm>
            <a:off x="304800" y="1600200"/>
            <a:ext cx="8421688" cy="4191000"/>
          </a:xfrm>
          <a:prstGeom prst="rect">
            <a:avLst/>
          </a:prstGeom>
          <a:noFill/>
          <a:ln w="9525">
            <a:noFill/>
            <a:miter lim="800000"/>
            <a:headEnd/>
            <a:tailEnd/>
          </a:ln>
          <a:effectLst/>
        </p:spPr>
        <p:txBody>
          <a:bodyPr lIns="92075" tIns="46038" rIns="92075" bIns="46038"/>
          <a:lstStyle/>
          <a:p>
            <a:pPr marL="342900" indent="-342900">
              <a:spcBef>
                <a:spcPct val="20000"/>
              </a:spcBef>
              <a:buClr>
                <a:schemeClr val="bg2"/>
              </a:buClr>
              <a:buFont typeface="Wingdings" pitchFamily="2" charset="2"/>
              <a:buChar char="Ø"/>
              <a:defRPr/>
            </a:pPr>
            <a:r>
              <a:rPr lang="en-US" sz="2400" b="1">
                <a:solidFill>
                  <a:schemeClr val="bg2"/>
                </a:solidFill>
                <a:effectLst>
                  <a:outerShdw blurRad="38100" dist="38100" dir="2700000" algn="tl">
                    <a:srgbClr val="000000"/>
                  </a:outerShdw>
                </a:effectLst>
              </a:rPr>
              <a:t>Raindrop</a:t>
            </a:r>
            <a:r>
              <a:rPr lang="en-US" sz="2400" b="1">
                <a:effectLst>
                  <a:outerShdw blurRad="38100" dist="38100" dir="2700000" algn="tl">
                    <a:srgbClr val="000000"/>
                  </a:outerShdw>
                </a:effectLst>
              </a:rPr>
              <a:t> - Movement of soil particles caused by the direct impact of raindrops on bare soil</a:t>
            </a:r>
          </a:p>
          <a:p>
            <a:pPr marL="342900" indent="-342900">
              <a:spcBef>
                <a:spcPct val="20000"/>
              </a:spcBef>
              <a:buClr>
                <a:schemeClr val="bg2"/>
              </a:buClr>
              <a:buFont typeface="Wingdings" pitchFamily="2" charset="2"/>
              <a:buChar char="Ø"/>
              <a:defRPr/>
            </a:pPr>
            <a:r>
              <a:rPr lang="en-US" sz="2400" b="1">
                <a:solidFill>
                  <a:schemeClr val="bg2"/>
                </a:solidFill>
                <a:effectLst>
                  <a:outerShdw blurRad="38100" dist="38100" dir="2700000" algn="tl">
                    <a:srgbClr val="000000"/>
                  </a:outerShdw>
                </a:effectLst>
              </a:rPr>
              <a:t>Sheet</a:t>
            </a:r>
            <a:r>
              <a:rPr lang="en-US" sz="2400" b="1">
                <a:solidFill>
                  <a:schemeClr val="tx2"/>
                </a:solidFill>
                <a:effectLst>
                  <a:outerShdw blurRad="38100" dist="38100" dir="2700000" algn="tl">
                    <a:srgbClr val="000000"/>
                  </a:outerShdw>
                </a:effectLst>
              </a:rPr>
              <a:t> </a:t>
            </a:r>
            <a:r>
              <a:rPr lang="en-US" sz="2400" b="1">
                <a:effectLst>
                  <a:outerShdw blurRad="38100" dist="38100" dir="2700000" algn="tl">
                    <a:srgbClr val="000000"/>
                  </a:outerShdw>
                </a:effectLst>
              </a:rPr>
              <a:t>- Runoff which flows over the ground surface as a thin, even layer</a:t>
            </a:r>
          </a:p>
          <a:p>
            <a:pPr marL="342900" indent="-342900">
              <a:spcBef>
                <a:spcPct val="20000"/>
              </a:spcBef>
              <a:buClr>
                <a:schemeClr val="bg2"/>
              </a:buClr>
              <a:buFont typeface="Wingdings" pitchFamily="2" charset="2"/>
              <a:buChar char="Ø"/>
              <a:defRPr/>
            </a:pPr>
            <a:r>
              <a:rPr lang="en-US" sz="2400" b="1">
                <a:solidFill>
                  <a:schemeClr val="bg2"/>
                </a:solidFill>
                <a:effectLst>
                  <a:outerShdw blurRad="38100" dist="38100" dir="2700000" algn="tl">
                    <a:srgbClr val="000000"/>
                  </a:outerShdw>
                </a:effectLst>
              </a:rPr>
              <a:t>Rill</a:t>
            </a:r>
            <a:r>
              <a:rPr lang="en-US" sz="2400" b="1">
                <a:effectLst>
                  <a:outerShdw blurRad="38100" dist="38100" dir="2700000" algn="tl">
                    <a:srgbClr val="000000"/>
                  </a:outerShdw>
                </a:effectLst>
              </a:rPr>
              <a:t> - A small, intermittent water course with steep sides, usually only a few inches deep</a:t>
            </a:r>
          </a:p>
          <a:p>
            <a:pPr marL="342900" indent="-342900">
              <a:spcBef>
                <a:spcPct val="20000"/>
              </a:spcBef>
              <a:buClr>
                <a:schemeClr val="bg2"/>
              </a:buClr>
              <a:buFont typeface="Wingdings" pitchFamily="2" charset="2"/>
              <a:buChar char="Ø"/>
              <a:defRPr/>
            </a:pPr>
            <a:r>
              <a:rPr lang="en-US" sz="2400" b="1">
                <a:solidFill>
                  <a:schemeClr val="bg2"/>
                </a:solidFill>
                <a:effectLst>
                  <a:outerShdw blurRad="38100" dist="38100" dir="2700000" algn="tl">
                    <a:srgbClr val="000000"/>
                  </a:outerShdw>
                </a:effectLst>
              </a:rPr>
              <a:t>Gully</a:t>
            </a:r>
            <a:r>
              <a:rPr lang="en-US" sz="2400" b="1">
                <a:effectLst>
                  <a:outerShdw blurRad="38100" dist="38100" dir="2700000" algn="tl">
                    <a:srgbClr val="000000"/>
                  </a:outerShdw>
                </a:effectLst>
              </a:rPr>
              <a:t> - A channel caused by concentrated flow of surface and stormwater runoff over unprotected, erodible soil</a:t>
            </a:r>
          </a:p>
          <a:p>
            <a:pPr marL="342900" indent="-342900">
              <a:spcBef>
                <a:spcPct val="20000"/>
              </a:spcBef>
              <a:buClr>
                <a:schemeClr val="bg2"/>
              </a:buClr>
              <a:buFont typeface="Wingdings" pitchFamily="2" charset="2"/>
              <a:buChar char="Ø"/>
              <a:defRPr/>
            </a:pPr>
            <a:r>
              <a:rPr lang="en-US" sz="2400" b="1">
                <a:solidFill>
                  <a:schemeClr val="bg2"/>
                </a:solidFill>
                <a:effectLst>
                  <a:outerShdw blurRad="38100" dist="38100" dir="2700000" algn="tl">
                    <a:srgbClr val="000000"/>
                  </a:outerShdw>
                </a:effectLst>
              </a:rPr>
              <a:t>Stream &amp; Channel Bank</a:t>
            </a:r>
            <a:r>
              <a:rPr lang="en-US" sz="2400" b="1">
                <a:effectLst>
                  <a:outerShdw blurRad="38100" dist="38100" dir="2700000" algn="tl">
                    <a:srgbClr val="000000"/>
                  </a:outerShdw>
                </a:effectLst>
              </a:rPr>
              <a:t> - Bank and bed erosion of existing stream channel caused by increased peak flows</a:t>
            </a:r>
          </a:p>
        </p:txBody>
      </p:sp>
      <p:sp>
        <p:nvSpPr>
          <p:cNvPr id="7171" name="Text Box 3"/>
          <p:cNvSpPr txBox="1">
            <a:spLocks noChangeArrowheads="1"/>
          </p:cNvSpPr>
          <p:nvPr/>
        </p:nvSpPr>
        <p:spPr bwMode="auto">
          <a:xfrm>
            <a:off x="1905000" y="381000"/>
            <a:ext cx="5218113" cy="823913"/>
          </a:xfrm>
          <a:prstGeom prst="rect">
            <a:avLst/>
          </a:prstGeom>
          <a:noFill/>
          <a:ln w="9525">
            <a:noFill/>
            <a:miter lim="800000"/>
            <a:headEnd/>
            <a:tailEnd/>
          </a:ln>
          <a:effectLst/>
        </p:spPr>
        <p:txBody>
          <a:bodyPr wrap="none">
            <a:spAutoFit/>
          </a:bodyPr>
          <a:lstStyle/>
          <a:p>
            <a:pPr eaLnBrk="1" hangingPunct="1">
              <a:defRPr/>
            </a:pPr>
            <a:r>
              <a:rPr lang="en-US" sz="4800" b="1">
                <a:solidFill>
                  <a:schemeClr val="bg2"/>
                </a:solidFill>
                <a:effectLst>
                  <a:outerShdw blurRad="38100" dist="38100" dir="2700000" algn="tl">
                    <a:srgbClr val="000000"/>
                  </a:outerShdw>
                </a:effectLst>
              </a:rPr>
              <a:t>Types of Erosion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0"/>
            <a:ext cx="8229600" cy="990600"/>
          </a:xfrm>
        </p:spPr>
        <p:txBody>
          <a:bodyPr/>
          <a:lstStyle/>
          <a:p>
            <a:pPr eaLnBrk="1" hangingPunct="1">
              <a:defRPr/>
            </a:pPr>
            <a:r>
              <a:rPr lang="en-US" sz="4800" b="1"/>
              <a:t>Raindrop Impact Erosion</a:t>
            </a:r>
          </a:p>
        </p:txBody>
      </p:sp>
      <p:pic>
        <p:nvPicPr>
          <p:cNvPr id="9219" name="Picture 3" descr="Raindrop Splash"/>
          <p:cNvPicPr>
            <a:picLocks noGrp="1" noChangeAspect="1" noChangeArrowheads="1"/>
          </p:cNvPicPr>
          <p:nvPr>
            <p:ph idx="1"/>
          </p:nvPr>
        </p:nvPicPr>
        <p:blipFill>
          <a:blip r:embed="rId3" cstate="email">
            <a:lum bright="12000"/>
            <a:extLst>
              <a:ext uri="{28A0092B-C50C-407E-A947-70E740481C1C}">
                <a14:useLocalDpi xmlns:a14="http://schemas.microsoft.com/office/drawing/2010/main"/>
              </a:ext>
            </a:extLst>
          </a:blip>
          <a:srcRect/>
          <a:stretch>
            <a:fillRect/>
          </a:stretch>
        </p:blipFill>
        <p:spPr>
          <a:xfrm>
            <a:off x="0" y="1131888"/>
            <a:ext cx="9144000" cy="5726112"/>
          </a:xfrm>
          <a:noFill/>
          <a:effectLst>
            <a:innerShdw blurRad="114300">
              <a:prstClr val="black"/>
            </a:inn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0578" name="Picture 2" descr="http://www.ipm.iastate.edu/ipm/icm/2005/5-2-2005/splashpattern.gif"/>
          <p:cNvPicPr>
            <a:picLocks noChangeAspect="1" noChangeArrowheads="1"/>
          </p:cNvPicPr>
          <p:nvPr/>
        </p:nvPicPr>
        <p:blipFill>
          <a:blip r:embed="rId2" cstate="print"/>
          <a:srcRect/>
          <a:stretch>
            <a:fillRect/>
          </a:stretch>
        </p:blipFill>
        <p:spPr bwMode="auto">
          <a:xfrm>
            <a:off x="304800" y="1186392"/>
            <a:ext cx="3962400" cy="4815416"/>
          </a:xfrm>
          <a:prstGeom prst="rect">
            <a:avLst/>
          </a:prstGeom>
          <a:noFill/>
        </p:spPr>
      </p:pic>
      <p:sp>
        <p:nvSpPr>
          <p:cNvPr id="4" name="TextBox 3"/>
          <p:cNvSpPr txBox="1"/>
          <p:nvPr/>
        </p:nvSpPr>
        <p:spPr>
          <a:xfrm>
            <a:off x="228600" y="6172200"/>
            <a:ext cx="4393960" cy="400110"/>
          </a:xfrm>
          <a:prstGeom prst="rect">
            <a:avLst/>
          </a:prstGeom>
          <a:noFill/>
        </p:spPr>
        <p:txBody>
          <a:bodyPr wrap="none" rtlCol="0">
            <a:spAutoFit/>
          </a:bodyPr>
          <a:lstStyle/>
          <a:p>
            <a:r>
              <a:rPr lang="fr-FR" sz="2000" dirty="0"/>
              <a:t>Source: </a:t>
            </a:r>
            <a:r>
              <a:rPr lang="fr-FR" sz="2000" i="1" dirty="0" err="1"/>
              <a:t>Environmental</a:t>
            </a:r>
            <a:r>
              <a:rPr lang="fr-FR" sz="2000" i="1" dirty="0"/>
              <a:t> </a:t>
            </a:r>
            <a:r>
              <a:rPr lang="fr-FR" sz="2000" i="1" dirty="0" err="1"/>
              <a:t>Soil</a:t>
            </a:r>
            <a:r>
              <a:rPr lang="fr-FR" sz="2000" i="1" dirty="0"/>
              <a:t> </a:t>
            </a:r>
            <a:r>
              <a:rPr lang="fr-FR" sz="2000" i="1" dirty="0" err="1"/>
              <a:t>Physics</a:t>
            </a:r>
            <a:r>
              <a:rPr lang="fr-FR" sz="2000" dirty="0"/>
              <a:t>, Hillel</a:t>
            </a:r>
            <a:endParaRPr lang="en-US" sz="2000" dirty="0"/>
          </a:p>
        </p:txBody>
      </p:sp>
      <p:sp>
        <p:nvSpPr>
          <p:cNvPr id="5" name="TextBox 4"/>
          <p:cNvSpPr txBox="1"/>
          <p:nvPr/>
        </p:nvSpPr>
        <p:spPr>
          <a:xfrm>
            <a:off x="4572000" y="1066800"/>
            <a:ext cx="4510850" cy="2246769"/>
          </a:xfrm>
          <a:prstGeom prst="rect">
            <a:avLst/>
          </a:prstGeom>
          <a:noFill/>
        </p:spPr>
        <p:txBody>
          <a:bodyPr wrap="none" rtlCol="0">
            <a:spAutoFit/>
          </a:bodyPr>
          <a:lstStyle/>
          <a:p>
            <a:pPr>
              <a:buFont typeface="Calibri" pitchFamily="34" charset="0"/>
              <a:buChar char="+"/>
            </a:pPr>
            <a:r>
              <a:rPr lang="en-US" sz="2800" dirty="0"/>
              <a:t> Surfaces become “</a:t>
            </a:r>
            <a:r>
              <a:rPr lang="en-US" sz="2800" dirty="0" err="1"/>
              <a:t>puddled</a:t>
            </a:r>
            <a:r>
              <a:rPr lang="en-US" sz="2800" dirty="0"/>
              <a:t>”</a:t>
            </a:r>
          </a:p>
          <a:p>
            <a:pPr>
              <a:buFont typeface="Calibri" pitchFamily="34" charset="0"/>
              <a:buChar char="+"/>
            </a:pPr>
            <a:r>
              <a:rPr lang="en-US" sz="2800" dirty="0"/>
              <a:t> Lower infiltration rates</a:t>
            </a:r>
          </a:p>
          <a:p>
            <a:pPr>
              <a:buFont typeface="Calibri" pitchFamily="34" charset="0"/>
              <a:buChar char="+"/>
            </a:pPr>
            <a:r>
              <a:rPr lang="en-US" sz="2800" u="sng" dirty="0"/>
              <a:t> Increased runoff</a:t>
            </a:r>
          </a:p>
          <a:p>
            <a:r>
              <a:rPr lang="en-US" sz="2800" dirty="0"/>
              <a:t>= Increased Turbidity</a:t>
            </a:r>
          </a:p>
          <a:p>
            <a:pPr>
              <a:buFont typeface="Calibri" pitchFamily="34" charset="0"/>
              <a:buChar char="+"/>
            </a:pPr>
            <a:endParaRPr lang="en-US" sz="2800" dirty="0"/>
          </a:p>
        </p:txBody>
      </p:sp>
      <p:pic>
        <p:nvPicPr>
          <p:cNvPr id="707586" name="Picture 2" descr="Splash pattern on slop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4547054"/>
            <a:ext cx="4419600" cy="1446893"/>
          </a:xfrm>
          <a:prstGeom prst="rect">
            <a:avLst/>
          </a:prstGeom>
          <a:noFill/>
        </p:spPr>
      </p:pic>
      <p:pic>
        <p:nvPicPr>
          <p:cNvPr id="707588" name="Picture 4" descr="http://plantandsoil.unl.edu/croptechnology2005/UserFiles/Image/siteImages/P33LG.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5799" y="3276600"/>
            <a:ext cx="4416989" cy="1066800"/>
          </a:xfrm>
          <a:prstGeom prst="rect">
            <a:avLst/>
          </a:prstGeom>
          <a:noFill/>
        </p:spPr>
      </p:pic>
      <p:sp>
        <p:nvSpPr>
          <p:cNvPr id="7" name="TextBox 6"/>
          <p:cNvSpPr txBox="1"/>
          <p:nvPr/>
        </p:nvSpPr>
        <p:spPr>
          <a:xfrm>
            <a:off x="2492704" y="152400"/>
            <a:ext cx="3984296" cy="769441"/>
          </a:xfrm>
          <a:prstGeom prst="rect">
            <a:avLst/>
          </a:prstGeom>
          <a:noFill/>
        </p:spPr>
        <p:txBody>
          <a:bodyPr wrap="none" rtlCol="0">
            <a:spAutoFit/>
          </a:bodyPr>
          <a:lstStyle/>
          <a:p>
            <a:r>
              <a:rPr lang="en-US" sz="4400" dirty="0">
                <a:effectLst>
                  <a:outerShdw blurRad="38100" dist="38100" dir="2700000" algn="tl">
                    <a:srgbClr val="000000">
                      <a:alpha val="43137"/>
                    </a:srgbClr>
                  </a:outerShdw>
                </a:effectLst>
              </a:rPr>
              <a:t>Raindrop Impact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0"/>
            <a:ext cx="8229600" cy="1143000"/>
          </a:xfrm>
        </p:spPr>
        <p:txBody>
          <a:bodyPr/>
          <a:lstStyle/>
          <a:p>
            <a:pPr eaLnBrk="1" hangingPunct="1">
              <a:defRPr/>
            </a:pPr>
            <a:r>
              <a:rPr lang="en-US" sz="4800" b="1"/>
              <a:t>Sheet Flow Erosion</a:t>
            </a:r>
          </a:p>
        </p:txBody>
      </p:sp>
      <p:pic>
        <p:nvPicPr>
          <p:cNvPr id="11267" name="Picture 4" descr="06 BMPs 2-22 041"/>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0" y="1074738"/>
            <a:ext cx="9144000" cy="5783262"/>
          </a:xfrm>
          <a:noFill/>
          <a:effectLst>
            <a:innerShdw blurRad="114300">
              <a:prstClr val="black"/>
            </a:innerShdw>
          </a:effectLst>
        </p:spPr>
      </p:pic>
      <p:sp>
        <p:nvSpPr>
          <p:cNvPr id="11268" name="Rectangle 6"/>
          <p:cNvSpPr>
            <a:spLocks noChangeArrowheads="1"/>
          </p:cNvSpPr>
          <p:nvPr/>
        </p:nvSpPr>
        <p:spPr bwMode="auto">
          <a:xfrm>
            <a:off x="1066800" y="5943600"/>
            <a:ext cx="7018338" cy="519113"/>
          </a:xfrm>
          <a:prstGeom prst="rect">
            <a:avLst/>
          </a:prstGeom>
          <a:noFill/>
          <a:ln w="9525">
            <a:noFill/>
            <a:miter lim="800000"/>
            <a:headEnd/>
            <a:tailEnd/>
          </a:ln>
        </p:spPr>
        <p:txBody>
          <a:bodyPr wrap="none">
            <a:spAutoFit/>
          </a:bodyPr>
          <a:lstStyle/>
          <a:p>
            <a:r>
              <a:rPr lang="en-US" sz="2800" b="1"/>
              <a:t>Sheet flow is easy to see on pavement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1150</Words>
  <Application>Microsoft Macintosh PowerPoint</Application>
  <PresentationFormat>On-screen Show (4:3)</PresentationFormat>
  <Paragraphs>183</Paragraphs>
  <Slides>28</Slides>
  <Notes>22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7" baseType="lpstr">
      <vt:lpstr>Arial</vt:lpstr>
      <vt:lpstr>Calibri</vt:lpstr>
      <vt:lpstr>Constantia</vt:lpstr>
      <vt:lpstr>Tahoma</vt:lpstr>
      <vt:lpstr>Times New Roman</vt:lpstr>
      <vt:lpstr>Verdana, Arial, Helvetica, sans-serif</vt:lpstr>
      <vt:lpstr>Wingdings</vt:lpstr>
      <vt:lpstr>Office Theme</vt:lpstr>
      <vt:lpstr>Document</vt:lpstr>
      <vt:lpstr>EROSION &amp; SEDIMENTATION PROCESSES</vt:lpstr>
      <vt:lpstr>2.  Erosion and Sedimentation Processes</vt:lpstr>
      <vt:lpstr>PowerPoint Presentation</vt:lpstr>
      <vt:lpstr>PowerPoint Presentation</vt:lpstr>
      <vt:lpstr>PowerPoint Presentation</vt:lpstr>
      <vt:lpstr>PowerPoint Presentation</vt:lpstr>
      <vt:lpstr>Raindrop Impact Erosion</vt:lpstr>
      <vt:lpstr>PowerPoint Presentation</vt:lpstr>
      <vt:lpstr>Sheet Flow Erosion</vt:lpstr>
      <vt:lpstr>“Shiny” Dirt is Sheet 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Water Erosion</vt:lpstr>
      <vt:lpstr>Stream Bank After Mitigation</vt:lpstr>
      <vt:lpstr>Mitigation After Heavy Flows Created Stream Bank Erosion</vt:lpstr>
      <vt:lpstr>PowerPoint Presentation</vt:lpstr>
      <vt:lpstr>PowerPoint Presentation</vt:lpstr>
      <vt:lpstr>PowerPoint Presentation</vt:lpstr>
      <vt:lpstr>PowerPoint Presentation</vt:lpstr>
      <vt:lpstr>It is Difficult to Treat Fine Silts &amp; Clays Suspended in Water</vt:lpstr>
      <vt:lpstr>Wind Erosion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EROSION &amp; SEDIMENTATION PROCESSES</dc:title>
  <dc:creator>alex</dc:creator>
  <cp:lastModifiedBy>Katrina Paul</cp:lastModifiedBy>
  <cp:revision>27</cp:revision>
  <dcterms:created xsi:type="dcterms:W3CDTF">2006-08-16T00:00:00Z</dcterms:created>
  <dcterms:modified xsi:type="dcterms:W3CDTF">2022-01-24T21:02:45Z</dcterms:modified>
</cp:coreProperties>
</file>