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325" r:id="rId4"/>
    <p:sldId id="322" r:id="rId5"/>
    <p:sldId id="324" r:id="rId6"/>
    <p:sldId id="259" r:id="rId7"/>
    <p:sldId id="260" r:id="rId8"/>
    <p:sldId id="261" r:id="rId9"/>
    <p:sldId id="326" r:id="rId10"/>
    <p:sldId id="263" r:id="rId11"/>
    <p:sldId id="264" r:id="rId12"/>
    <p:sldId id="316" r:id="rId13"/>
    <p:sldId id="317"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5" r:id="rId29"/>
    <p:sldId id="321"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2"/>
    <a:srgbClr val="0000CC"/>
    <a:srgbClr val="250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83888" autoAdjust="0"/>
  </p:normalViewPr>
  <p:slideViewPr>
    <p:cSldViewPr>
      <p:cViewPr varScale="1">
        <p:scale>
          <a:sx n="104" d="100"/>
          <a:sy n="104" d="100"/>
        </p:scale>
        <p:origin x="1904"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F8FEE-C22E-4062-9A6A-F7F772D02AAE}" type="datetimeFigureOut">
              <a:rPr lang="en-US" smtClean="0"/>
              <a:pPr/>
              <a:t>1/24/22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042E1-CF8D-4E00-9A35-A47BA925940C}" type="slidenum">
              <a:rPr lang="en-US" smtClean="0"/>
              <a:pPr/>
              <a:t>‹#›</a:t>
            </a:fld>
            <a:endParaRPr lang="en-US"/>
          </a:p>
        </p:txBody>
      </p:sp>
    </p:spTree>
    <p:extLst>
      <p:ext uri="{BB962C8B-B14F-4D97-AF65-F5344CB8AC3E}">
        <p14:creationId xmlns:p14="http://schemas.microsoft.com/office/powerpoint/2010/main" val="391040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D3CD2D3-C761-4A5A-B79C-940693CD2A80}" type="slidenum">
              <a:rPr lang="en-US" smtClean="0"/>
              <a:pPr/>
              <a:t>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dirty="0"/>
              <a:t>Emergency Exits – Bathrooms – Cell Phones</a:t>
            </a:r>
          </a:p>
          <a:p>
            <a:pPr eaLnBrk="1" hangingPunct="1"/>
            <a:r>
              <a:rPr lang="en-US" b="1" dirty="0"/>
              <a:t>Breaks – Lunch</a:t>
            </a:r>
          </a:p>
          <a:p>
            <a:pPr eaLnBrk="1" hangingPunct="1"/>
            <a:r>
              <a:rPr lang="en-US" b="1" dirty="0"/>
              <a:t>Sponsors </a:t>
            </a:r>
          </a:p>
          <a:p>
            <a:pPr eaLnBrk="1" hangingPunct="1"/>
            <a:endParaRPr lang="en-US" b="1" dirty="0"/>
          </a:p>
        </p:txBody>
      </p:sp>
    </p:spTree>
    <p:extLst>
      <p:ext uri="{BB962C8B-B14F-4D97-AF65-F5344CB8AC3E}">
        <p14:creationId xmlns:p14="http://schemas.microsoft.com/office/powerpoint/2010/main" val="167875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202FB05-563A-455D-9865-1372AD6BE238}" type="slidenum">
              <a:rPr lang="en-US" smtClean="0"/>
              <a:pPr/>
              <a:t>17</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b="1"/>
              <a:t>Landscape has been completely denuded with no BMPs anywhere on site</a:t>
            </a:r>
          </a:p>
        </p:txBody>
      </p:sp>
    </p:spTree>
    <p:extLst>
      <p:ext uri="{BB962C8B-B14F-4D97-AF65-F5344CB8AC3E}">
        <p14:creationId xmlns:p14="http://schemas.microsoft.com/office/powerpoint/2010/main" val="3733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31D4563-14BD-4267-AA97-95086AFD6650}" type="slidenum">
              <a:rPr lang="en-US" smtClean="0"/>
              <a:pPr/>
              <a:t>18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b="1"/>
              <a:t>At bottom of slope rills turn into channels of flowing water</a:t>
            </a:r>
          </a:p>
        </p:txBody>
      </p:sp>
    </p:spTree>
    <p:extLst>
      <p:ext uri="{BB962C8B-B14F-4D97-AF65-F5344CB8AC3E}">
        <p14:creationId xmlns:p14="http://schemas.microsoft.com/office/powerpoint/2010/main" val="383923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A5C9896-082E-4404-8122-88B3BEB73D46}" type="slidenum">
              <a:rPr lang="en-US" smtClean="0"/>
              <a:pPr/>
              <a:t>19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b="1"/>
              <a:t>Silty water flows into a culvert underneath rock and the road </a:t>
            </a:r>
          </a:p>
        </p:txBody>
      </p:sp>
    </p:spTree>
    <p:extLst>
      <p:ext uri="{BB962C8B-B14F-4D97-AF65-F5344CB8AC3E}">
        <p14:creationId xmlns:p14="http://schemas.microsoft.com/office/powerpoint/2010/main" val="407464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1260B9F-2536-4174-9B73-688DD4A9974F}" type="slidenum">
              <a:rPr lang="en-US" smtClean="0"/>
              <a:pPr/>
              <a:t>20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b="1" dirty="0"/>
              <a:t>Here the </a:t>
            </a:r>
            <a:r>
              <a:rPr lang="en-US" b="1" dirty="0" err="1"/>
              <a:t>silty</a:t>
            </a:r>
            <a:r>
              <a:rPr lang="en-US" b="1" dirty="0"/>
              <a:t> stormwater flows off of the construction site into a ditch – which is considered US waters – and eventually into the neighborhood ecosystem </a:t>
            </a:r>
            <a:r>
              <a:rPr lang="en-US" b="1" dirty="0" err="1"/>
              <a:t>downslope</a:t>
            </a:r>
            <a:endParaRPr lang="en-US" b="1" dirty="0"/>
          </a:p>
        </p:txBody>
      </p:sp>
    </p:spTree>
    <p:extLst>
      <p:ext uri="{BB962C8B-B14F-4D97-AF65-F5344CB8AC3E}">
        <p14:creationId xmlns:p14="http://schemas.microsoft.com/office/powerpoint/2010/main" val="4129979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14D4E21-D79F-49BE-938C-DE969240ED4D}" type="slidenum">
              <a:rPr lang="en-US" smtClean="0"/>
              <a:pPr/>
              <a:t>21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7619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5F85DD0-417E-4E71-BE58-35CC30E9688C}" type="slidenum">
              <a:rPr lang="en-US" smtClean="0"/>
              <a:pPr/>
              <a:t>24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b="1"/>
              <a:t>Construction sediment is perfect for filling in spawning gravels, deposition in creeks can cause elevated temperatures.</a:t>
            </a:r>
          </a:p>
          <a:p>
            <a:pPr eaLnBrk="1" hangingPunct="1"/>
            <a:r>
              <a:rPr lang="en-US" b="1"/>
              <a:t>The silts and clays that escape are perfect carriers for other pollutants, heavy metals, phosphorous, etc.</a:t>
            </a:r>
          </a:p>
          <a:p>
            <a:pPr eaLnBrk="1" hangingPunct="1"/>
            <a:r>
              <a:rPr lang="en-US" b="1"/>
              <a:t>Salmon and Trout are greatly affected, Fish coughing to clear their gills</a:t>
            </a:r>
          </a:p>
        </p:txBody>
      </p:sp>
    </p:spTree>
    <p:extLst>
      <p:ext uri="{BB962C8B-B14F-4D97-AF65-F5344CB8AC3E}">
        <p14:creationId xmlns:p14="http://schemas.microsoft.com/office/powerpoint/2010/main" val="997651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F267876-A7A2-4DD6-83E6-CE1D9A7AFC00}" type="slidenum">
              <a:rPr lang="en-US" smtClean="0"/>
              <a:pPr/>
              <a:t>25</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Dirt in the aquatic environment is a pollutant. We don’t want this to be the only salmon in our waters. Photo from Ketchikan.</a:t>
            </a:r>
          </a:p>
        </p:txBody>
      </p:sp>
    </p:spTree>
    <p:extLst>
      <p:ext uri="{BB962C8B-B14F-4D97-AF65-F5344CB8AC3E}">
        <p14:creationId xmlns:p14="http://schemas.microsoft.com/office/powerpoint/2010/main" val="1308425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B8EC343-B4E6-45CF-AF45-491085D3C9CE}" type="slidenum">
              <a:rPr lang="en-US" smtClean="0"/>
              <a:pPr/>
              <a:t>26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b="1"/>
              <a:t>EPA can effect many contractors with one action. Wal-Mart builders must take training at company headquarters before doing any work.</a:t>
            </a:r>
          </a:p>
          <a:p>
            <a:pPr eaLnBrk="1" hangingPunct="1"/>
            <a:r>
              <a:rPr lang="en-US" b="1"/>
              <a:t>Wal-Mart figures the cost of initial action was over 5 million. Program implementation over 15 million.</a:t>
            </a:r>
          </a:p>
          <a:p>
            <a:pPr eaLnBrk="1" hangingPunct="1"/>
            <a:r>
              <a:rPr lang="en-US" b="1"/>
              <a:t>Show consent decree. Here is a large part of their stormwater pollution prevention plan signed by the EPA, DOJ, etc.</a:t>
            </a:r>
          </a:p>
          <a:p>
            <a:pPr eaLnBrk="1" hangingPunct="1"/>
            <a:r>
              <a:rPr lang="en-US" b="1"/>
              <a:t>Home Depot takes notice and starts its own compliance program company wide. Home Depot gets fined 1.3 million, Juneau store is a part of the settlement. How many companies are affected with one EPA action?</a:t>
            </a:r>
          </a:p>
        </p:txBody>
      </p:sp>
    </p:spTree>
    <p:extLst>
      <p:ext uri="{BB962C8B-B14F-4D97-AF65-F5344CB8AC3E}">
        <p14:creationId xmlns:p14="http://schemas.microsoft.com/office/powerpoint/2010/main" val="86963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3564722-DDA2-4689-A336-9E9492B3AB5B}" type="slidenum">
              <a:rPr lang="en-US" smtClean="0"/>
              <a:pPr/>
              <a:t>27</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b="1"/>
              <a:t>Just like Wal-Mart, how many contractors can EPA affect with one big action.</a:t>
            </a:r>
          </a:p>
        </p:txBody>
      </p:sp>
    </p:spTree>
    <p:extLst>
      <p:ext uri="{BB962C8B-B14F-4D97-AF65-F5344CB8AC3E}">
        <p14:creationId xmlns:p14="http://schemas.microsoft.com/office/powerpoint/2010/main" val="47363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61EE8AC-5316-4060-81C1-B8AD17B5C9AE}" type="slidenum">
              <a:rPr lang="en-US" smtClean="0"/>
              <a:pPr/>
              <a:t>28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b="1"/>
              <a:t>No one wants to accept a contaminated storm system, as these systems get more complicated the expense of clean up due to sediment increases.</a:t>
            </a:r>
          </a:p>
          <a:p>
            <a:pPr eaLnBrk="1" hangingPunct="1"/>
            <a:r>
              <a:rPr lang="en-US" b="1"/>
              <a:t>Infiltration systems may need to be completely rebuilt</a:t>
            </a:r>
          </a:p>
          <a:p>
            <a:pPr eaLnBrk="1" hangingPunct="1"/>
            <a:r>
              <a:rPr lang="en-US" b="1"/>
              <a:t>GROUT EARLY, GROUT OFTEN</a:t>
            </a:r>
          </a:p>
        </p:txBody>
      </p:sp>
    </p:spTree>
    <p:extLst>
      <p:ext uri="{BB962C8B-B14F-4D97-AF65-F5344CB8AC3E}">
        <p14:creationId xmlns:p14="http://schemas.microsoft.com/office/powerpoint/2010/main" val="70539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9F4A29A-B16B-4800-81EA-00710DFF8137}" type="slidenum">
              <a:rPr lang="en-US" smtClean="0"/>
              <a:pPr/>
              <a:t>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dirty="0"/>
              <a:t>Learn from each other, interactive learning process.</a:t>
            </a:r>
          </a:p>
        </p:txBody>
      </p:sp>
    </p:spTree>
    <p:extLst>
      <p:ext uri="{BB962C8B-B14F-4D97-AF65-F5344CB8AC3E}">
        <p14:creationId xmlns:p14="http://schemas.microsoft.com/office/powerpoint/2010/main" val="413156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21065BA-4EA4-49FF-BAC8-A03BD5042A0A}" type="slidenum">
              <a:rPr lang="en-US" smtClean="0"/>
              <a:pPr/>
              <a:t>30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Highway in Alaska after Heavy Rains Fall 2006 Keystone Canyon</a:t>
            </a:r>
          </a:p>
        </p:txBody>
      </p:sp>
    </p:spTree>
    <p:extLst>
      <p:ext uri="{BB962C8B-B14F-4D97-AF65-F5344CB8AC3E}">
        <p14:creationId xmlns:p14="http://schemas.microsoft.com/office/powerpoint/2010/main" val="3866808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35CA60D-1F74-4C33-A507-B1D85E836347}" type="slidenum">
              <a:rPr lang="en-US" smtClean="0"/>
              <a:pPr/>
              <a:t>31</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b="1"/>
              <a:t>What does your contract require you to deliver?</a:t>
            </a:r>
          </a:p>
          <a:p>
            <a:pPr eaLnBrk="1" hangingPunct="1"/>
            <a:r>
              <a:rPr lang="en-US" b="1"/>
              <a:t>Someone has to fix this</a:t>
            </a:r>
          </a:p>
        </p:txBody>
      </p:sp>
    </p:spTree>
    <p:extLst>
      <p:ext uri="{BB962C8B-B14F-4D97-AF65-F5344CB8AC3E}">
        <p14:creationId xmlns:p14="http://schemas.microsoft.com/office/powerpoint/2010/main" val="2278521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D2D79D5-0D42-4271-8F73-30979EBE1E5F}" type="slidenum">
              <a:rPr lang="en-US" smtClean="0"/>
              <a:pPr/>
              <a:t>33</a:t>
            </a:fld>
            <a:endParaRPr lang="en-US"/>
          </a:p>
        </p:txBody>
      </p:sp>
      <p:sp>
        <p:nvSpPr>
          <p:cNvPr id="94211" name="Rectangle 2"/>
          <p:cNvSpPr>
            <a:spLocks noGrp="1" noRot="1" noChangeAspect="1" noChangeArrowheads="1" noTextEdit="1"/>
          </p:cNvSpPr>
          <p:nvPr>
            <p:ph type="sldImg"/>
          </p:nvPr>
        </p:nvSpPr>
        <p:spPr>
          <a:xfrm>
            <a:off x="1152525" y="692150"/>
            <a:ext cx="4552950" cy="3416300"/>
          </a:xfrm>
          <a:ln/>
        </p:spPr>
      </p:sp>
      <p:sp>
        <p:nvSpPr>
          <p:cNvPr id="94212" name="Rectangle 3"/>
          <p:cNvSpPr>
            <a:spLocks noGrp="1" noChangeArrowheads="1"/>
          </p:cNvSpPr>
          <p:nvPr>
            <p:ph type="body" idx="1"/>
          </p:nvPr>
        </p:nvSpPr>
        <p:spPr>
          <a:xfrm>
            <a:off x="913805" y="4345214"/>
            <a:ext cx="5030391" cy="4112381"/>
          </a:xfrm>
          <a:noFill/>
          <a:ln/>
        </p:spPr>
        <p:txBody>
          <a:bodyPr/>
          <a:lstStyle/>
          <a:p>
            <a:pPr eaLnBrk="1" hangingPunct="1">
              <a:spcBef>
                <a:spcPct val="0"/>
              </a:spcBef>
            </a:pPr>
            <a:r>
              <a:rPr lang="en-US" sz="1500" dirty="0"/>
              <a:t>Low Impact Development practices can help protect the natural hydrology of watersheds.</a:t>
            </a:r>
          </a:p>
          <a:p>
            <a:pPr eaLnBrk="1" hangingPunct="1">
              <a:spcBef>
                <a:spcPct val="0"/>
              </a:spcBef>
            </a:pPr>
            <a:r>
              <a:rPr lang="en-US" sz="1500" dirty="0"/>
              <a:t>Under natural conditions in Alaska, about 75 percent of the water from each rainfall event is either intercepted by the forest and returned to the atmosphere through </a:t>
            </a:r>
            <a:r>
              <a:rPr lang="en-US" sz="1500" dirty="0" err="1"/>
              <a:t>evapotranspiration</a:t>
            </a:r>
            <a:r>
              <a:rPr lang="en-US" sz="1500" dirty="0"/>
              <a:t> or trapped on the forest floor, where it slowly soaks, or infiltrates, into the ground. There is very little surface runoff. The water that infiltrates is critical to maintaining the base flows of streams for fish and other aquatic life. The temperature, volume and quality of this base flow are crucial to maintaining the habitat for species, such as salmon.   </a:t>
            </a:r>
          </a:p>
        </p:txBody>
      </p:sp>
    </p:spTree>
    <p:extLst>
      <p:ext uri="{BB962C8B-B14F-4D97-AF65-F5344CB8AC3E}">
        <p14:creationId xmlns:p14="http://schemas.microsoft.com/office/powerpoint/2010/main" val="241963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18A6A4A-6B69-43D0-9D08-EEA925B89376}" type="slidenum">
              <a:rPr lang="en-US" smtClean="0"/>
              <a:pPr/>
              <a:t>34</a:t>
            </a:fld>
            <a:endParaRPr lang="en-US"/>
          </a:p>
        </p:txBody>
      </p:sp>
      <p:sp>
        <p:nvSpPr>
          <p:cNvPr id="95235" name="Rectangle 2"/>
          <p:cNvSpPr>
            <a:spLocks noGrp="1" noRot="1" noChangeAspect="1" noChangeArrowheads="1" noTextEdit="1"/>
          </p:cNvSpPr>
          <p:nvPr>
            <p:ph type="sldImg"/>
          </p:nvPr>
        </p:nvSpPr>
        <p:spPr>
          <a:xfrm>
            <a:off x="1152525" y="692150"/>
            <a:ext cx="4552950" cy="3416300"/>
          </a:xfrm>
          <a:ln/>
        </p:spPr>
      </p:sp>
      <p:sp>
        <p:nvSpPr>
          <p:cNvPr id="95236" name="Rectangle 3"/>
          <p:cNvSpPr>
            <a:spLocks noGrp="1" noChangeArrowheads="1"/>
          </p:cNvSpPr>
          <p:nvPr>
            <p:ph type="body" idx="1"/>
          </p:nvPr>
        </p:nvSpPr>
        <p:spPr>
          <a:xfrm>
            <a:off x="913805" y="4345214"/>
            <a:ext cx="5030391" cy="4112381"/>
          </a:xfrm>
          <a:noFill/>
          <a:ln/>
        </p:spPr>
        <p:txBody>
          <a:bodyPr/>
          <a:lstStyle/>
          <a:p>
            <a:pPr eaLnBrk="1" hangingPunct="1"/>
            <a:r>
              <a:rPr lang="en-US" sz="1500" dirty="0"/>
              <a:t>When land is developed, the frequency, volume and rate of flow of surface runoff increases dramatically. This is because of increased impervious areas, such as roads, driveways and buildings. The reduction of vegetation from development also decreases the amount of rainfall returning to the atmosphere through </a:t>
            </a:r>
            <a:r>
              <a:rPr lang="en-US" sz="1500" dirty="0" err="1"/>
              <a:t>evapotranspiration</a:t>
            </a:r>
            <a:r>
              <a:rPr lang="en-US" sz="1500" dirty="0"/>
              <a:t> and the amount that infiltrates to the ground. This increased volume of runoff and reduction in groundwater recharge destabilizes stream channels and in-stream habitat. The amount of sediments and pollutants also increases, which further degrades the habitat.  </a:t>
            </a:r>
          </a:p>
        </p:txBody>
      </p:sp>
    </p:spTree>
    <p:extLst>
      <p:ext uri="{BB962C8B-B14F-4D97-AF65-F5344CB8AC3E}">
        <p14:creationId xmlns:p14="http://schemas.microsoft.com/office/powerpoint/2010/main" val="2552764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B97BDD0-E00B-4AB2-9ECB-C6ED4346E77D}" type="slidenum">
              <a:rPr lang="en-US" smtClean="0"/>
              <a:pPr/>
              <a:t>35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b="1"/>
              <a:t>Development increases the impervious surfaces, this increases the runoff, more runoff = more erosion potential</a:t>
            </a:r>
          </a:p>
        </p:txBody>
      </p:sp>
    </p:spTree>
    <p:extLst>
      <p:ext uri="{BB962C8B-B14F-4D97-AF65-F5344CB8AC3E}">
        <p14:creationId xmlns:p14="http://schemas.microsoft.com/office/powerpoint/2010/main" val="1609866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94F8A2B-A17E-4AEC-BE9C-CE5EA12B4655}" type="slidenum">
              <a:rPr lang="en-US" smtClean="0"/>
              <a:pPr/>
              <a:t>36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a:t>Tell about forest conditions – use with hydrograph curve</a:t>
            </a:r>
          </a:p>
        </p:txBody>
      </p:sp>
    </p:spTree>
    <p:extLst>
      <p:ext uri="{BB962C8B-B14F-4D97-AF65-F5344CB8AC3E}">
        <p14:creationId xmlns:p14="http://schemas.microsoft.com/office/powerpoint/2010/main" val="3101546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0157D57-868D-46BC-9691-C9AE66809E5F}" type="slidenum">
              <a:rPr lang="en-US" smtClean="0"/>
              <a:pPr/>
              <a:t>37</a:t>
            </a:fld>
            <a:endParaRPr lang="en-US"/>
          </a:p>
        </p:txBody>
      </p:sp>
      <p:sp>
        <p:nvSpPr>
          <p:cNvPr id="98307" name="Rectangle 2"/>
          <p:cNvSpPr>
            <a:spLocks noGrp="1" noRot="1" noChangeAspect="1" noChangeArrowheads="1" noTextEdit="1"/>
          </p:cNvSpPr>
          <p:nvPr>
            <p:ph type="sldImg"/>
          </p:nvPr>
        </p:nvSpPr>
        <p:spPr>
          <a:xfrm>
            <a:off x="1146175" y="687388"/>
            <a:ext cx="4565650" cy="3425825"/>
          </a:xfrm>
          <a:ln/>
        </p:spPr>
      </p:sp>
      <p:sp>
        <p:nvSpPr>
          <p:cNvPr id="98308" name="Rectangle 3"/>
          <p:cNvSpPr>
            <a:spLocks noGrp="1" noChangeArrowheads="1"/>
          </p:cNvSpPr>
          <p:nvPr>
            <p:ph type="body" idx="1"/>
          </p:nvPr>
        </p:nvSpPr>
        <p:spPr>
          <a:xfrm>
            <a:off x="913805" y="4343704"/>
            <a:ext cx="5030391" cy="4113892"/>
          </a:xfrm>
          <a:noFill/>
          <a:ln/>
        </p:spPr>
        <p:txBody>
          <a:bodyPr/>
          <a:lstStyle/>
          <a:p>
            <a:pPr eaLnBrk="1" hangingPunct="1"/>
            <a:r>
              <a:rPr lang="en-US"/>
              <a:t>Land use is forever changed once development occurs. Consider the Impact of your actions during Construction.</a:t>
            </a:r>
          </a:p>
        </p:txBody>
      </p:sp>
    </p:spTree>
    <p:extLst>
      <p:ext uri="{BB962C8B-B14F-4D97-AF65-F5344CB8AC3E}">
        <p14:creationId xmlns:p14="http://schemas.microsoft.com/office/powerpoint/2010/main" val="688181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0C1EF5D-B577-48DF-9CBC-5B146C939C8D}" type="slidenum">
              <a:rPr lang="en-US" smtClean="0"/>
              <a:pPr/>
              <a:t>38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b="1"/>
              <a:t>Design elements from these structures will give an indication of the runoff potential.</a:t>
            </a:r>
          </a:p>
          <a:p>
            <a:pPr eaLnBrk="1" hangingPunct="1"/>
            <a:r>
              <a:rPr lang="en-US" b="1"/>
              <a:t>STORY SLIDE 1: Construction of detention system, backfill placed to spring line of pipe. Note: Fabric, laser level, finish detail</a:t>
            </a:r>
          </a:p>
        </p:txBody>
      </p:sp>
    </p:spTree>
    <p:extLst>
      <p:ext uri="{BB962C8B-B14F-4D97-AF65-F5344CB8AC3E}">
        <p14:creationId xmlns:p14="http://schemas.microsoft.com/office/powerpoint/2010/main" val="3527979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8EDF80F-CAA6-4978-8584-2AB182912381}" type="slidenum">
              <a:rPr lang="en-US" smtClean="0"/>
              <a:pPr/>
              <a:t>39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b="1"/>
              <a:t>This gully is over 8 feet deep. The increased flows from construction related activities must be managed to prevent offsite and downstream damage.</a:t>
            </a:r>
          </a:p>
        </p:txBody>
      </p:sp>
    </p:spTree>
    <p:extLst>
      <p:ext uri="{BB962C8B-B14F-4D97-AF65-F5344CB8AC3E}">
        <p14:creationId xmlns:p14="http://schemas.microsoft.com/office/powerpoint/2010/main" val="3445069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F236A6A-6534-4E19-8A4C-E787B1A96D6C}" type="slidenum">
              <a:rPr lang="en-US" smtClean="0"/>
              <a:pPr/>
              <a:t>40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b="1"/>
              <a:t>When erosion control takes over the focus of your job who bears the cost?</a:t>
            </a:r>
          </a:p>
        </p:txBody>
      </p:sp>
    </p:spTree>
    <p:extLst>
      <p:ext uri="{BB962C8B-B14F-4D97-AF65-F5344CB8AC3E}">
        <p14:creationId xmlns:p14="http://schemas.microsoft.com/office/powerpoint/2010/main" val="223651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214A09D-1970-41B5-883C-C2C94687710B}" type="slidenum">
              <a:rPr lang="en-US" smtClean="0">
                <a:solidFill>
                  <a:prstClr val="black"/>
                </a:solidFill>
              </a:rPr>
              <a:pPr/>
              <a:t>3</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dirty="0"/>
              <a:t>All through the day we will have opportunities to talk about the pictures, please ask questions</a:t>
            </a:r>
          </a:p>
        </p:txBody>
      </p:sp>
    </p:spTree>
    <p:extLst>
      <p:ext uri="{BB962C8B-B14F-4D97-AF65-F5344CB8AC3E}">
        <p14:creationId xmlns:p14="http://schemas.microsoft.com/office/powerpoint/2010/main" val="3615820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62CAF2D-BF3E-4B9D-83ED-A29674961C81}" type="slidenum">
              <a:rPr lang="en-US" smtClean="0"/>
              <a:pPr/>
              <a:t>41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b="1"/>
              <a:t>Stop Work Orders cost everybody, employees, developers, delays prevent payments.</a:t>
            </a:r>
          </a:p>
        </p:txBody>
      </p:sp>
    </p:spTree>
    <p:extLst>
      <p:ext uri="{BB962C8B-B14F-4D97-AF65-F5344CB8AC3E}">
        <p14:creationId xmlns:p14="http://schemas.microsoft.com/office/powerpoint/2010/main" val="2251421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343C51-AC24-4060-B32E-651487F3D2C1}" type="slidenum">
              <a:rPr lang="en-US" smtClean="0"/>
              <a:pPr/>
              <a:t>42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1"/>
              <a:t>Once the enforcement line has been crossed the costs escalate at an alarming rate.</a:t>
            </a:r>
          </a:p>
        </p:txBody>
      </p:sp>
    </p:spTree>
    <p:extLst>
      <p:ext uri="{BB962C8B-B14F-4D97-AF65-F5344CB8AC3E}">
        <p14:creationId xmlns:p14="http://schemas.microsoft.com/office/powerpoint/2010/main" val="1105777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E5CB45E-9A90-4D16-B03F-2E08A73E1527}" type="slidenum">
              <a:rPr lang="en-US" smtClean="0"/>
              <a:pPr/>
              <a:t>43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b="1" dirty="0"/>
              <a:t>There is no cheap way to mitigate the impacts of erosion.</a:t>
            </a:r>
          </a:p>
          <a:p>
            <a:pPr eaLnBrk="1" hangingPunct="1"/>
            <a:r>
              <a:rPr lang="en-US" b="1" dirty="0"/>
              <a:t>Sign Says “Wetland Buffer Please Leave in Natural State.”</a:t>
            </a:r>
          </a:p>
          <a:p>
            <a:pPr eaLnBrk="1" hangingPunct="1"/>
            <a:r>
              <a:rPr lang="en-US" b="1" dirty="0"/>
              <a:t>There may have a mitigation project or cost </a:t>
            </a:r>
            <a:r>
              <a:rPr lang="en-US" b="1"/>
              <a:t>for impacts.</a:t>
            </a:r>
          </a:p>
        </p:txBody>
      </p:sp>
    </p:spTree>
    <p:extLst>
      <p:ext uri="{BB962C8B-B14F-4D97-AF65-F5344CB8AC3E}">
        <p14:creationId xmlns:p14="http://schemas.microsoft.com/office/powerpoint/2010/main" val="1882988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63C0CD6-F447-4E0E-AB74-E01EC4D928FF}" type="slidenum">
              <a:rPr lang="en-US" smtClean="0"/>
              <a:pPr/>
              <a:t>44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b="1"/>
              <a:t>Think about what the following situations should do to prevent erosion related costs.</a:t>
            </a:r>
          </a:p>
        </p:txBody>
      </p:sp>
    </p:spTree>
    <p:extLst>
      <p:ext uri="{BB962C8B-B14F-4D97-AF65-F5344CB8AC3E}">
        <p14:creationId xmlns:p14="http://schemas.microsoft.com/office/powerpoint/2010/main" val="3870754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E9C20C8-948F-4076-AF41-DFF181B291D8}" type="slidenum">
              <a:rPr lang="en-US" smtClean="0"/>
              <a:pPr/>
              <a:t>45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b="1"/>
              <a:t>Bare Soil, perimeter controls, do they change when we build new roads?, inlet protection, construction access.</a:t>
            </a:r>
          </a:p>
        </p:txBody>
      </p:sp>
    </p:spTree>
    <p:extLst>
      <p:ext uri="{BB962C8B-B14F-4D97-AF65-F5344CB8AC3E}">
        <p14:creationId xmlns:p14="http://schemas.microsoft.com/office/powerpoint/2010/main" val="1937765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03993F2-24B5-4172-A441-8628C39454E3}" type="slidenum">
              <a:rPr lang="en-US" smtClean="0"/>
              <a:pPr/>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b="1"/>
              <a:t>Perimeter control, construction entrance, bare soil, inlet protection</a:t>
            </a:r>
          </a:p>
        </p:txBody>
      </p:sp>
    </p:spTree>
    <p:extLst>
      <p:ext uri="{BB962C8B-B14F-4D97-AF65-F5344CB8AC3E}">
        <p14:creationId xmlns:p14="http://schemas.microsoft.com/office/powerpoint/2010/main" val="1840955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4FD714C-C770-4A61-AC2C-BE40D208E894}" type="slidenum">
              <a:rPr lang="en-US" smtClean="0"/>
              <a:pPr/>
              <a:t>47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b="1"/>
              <a:t>Is there any effort to prevent erosion or control sediment</a:t>
            </a:r>
          </a:p>
        </p:txBody>
      </p:sp>
    </p:spTree>
    <p:extLst>
      <p:ext uri="{BB962C8B-B14F-4D97-AF65-F5344CB8AC3E}">
        <p14:creationId xmlns:p14="http://schemas.microsoft.com/office/powerpoint/2010/main" val="1733219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18704D1-FFAD-45CF-8144-2D08BABDDFBF}" type="slidenum">
              <a:rPr lang="en-US" smtClean="0"/>
              <a:pPr/>
              <a:t>48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t>Linear Construction Poses special problems</a:t>
            </a:r>
          </a:p>
        </p:txBody>
      </p:sp>
    </p:spTree>
    <p:extLst>
      <p:ext uri="{BB962C8B-B14F-4D97-AF65-F5344CB8AC3E}">
        <p14:creationId xmlns:p14="http://schemas.microsoft.com/office/powerpoint/2010/main" val="3472191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E3DC05B-684A-417A-9519-4AAC732F8900}" type="slidenum">
              <a:rPr lang="en-US" smtClean="0"/>
              <a:pPr/>
              <a:t>50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b="1"/>
              <a:t>Just so you all know. Some questions we will not be able to answer</a:t>
            </a:r>
          </a:p>
        </p:txBody>
      </p:sp>
    </p:spTree>
    <p:extLst>
      <p:ext uri="{BB962C8B-B14F-4D97-AF65-F5344CB8AC3E}">
        <p14:creationId xmlns:p14="http://schemas.microsoft.com/office/powerpoint/2010/main" val="863747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E7FBB22-912C-46D5-94C9-41D5FE93B06A}" type="slidenum">
              <a:rPr lang="en-US" smtClean="0"/>
              <a:pPr/>
              <a:t>52</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b="1"/>
              <a:t>We hope to learn how to make better decisions and avoid unnecessary oversight and costs.</a:t>
            </a:r>
          </a:p>
        </p:txBody>
      </p:sp>
    </p:spTree>
    <p:extLst>
      <p:ext uri="{BB962C8B-B14F-4D97-AF65-F5344CB8AC3E}">
        <p14:creationId xmlns:p14="http://schemas.microsoft.com/office/powerpoint/2010/main" val="8535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FBA1B5E-AFE5-4EB6-8DCE-8E3DE7DBF334}" type="slidenum">
              <a:rPr lang="en-US" smtClean="0"/>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Keep in mind it all goes somewhere, the smaller the soil particle the farther it goes</a:t>
            </a:r>
          </a:p>
        </p:txBody>
      </p:sp>
    </p:spTree>
    <p:extLst>
      <p:ext uri="{BB962C8B-B14F-4D97-AF65-F5344CB8AC3E}">
        <p14:creationId xmlns:p14="http://schemas.microsoft.com/office/powerpoint/2010/main" val="3178416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216964F-69A2-487C-AC9F-34A0B43030A4}" type="slidenum">
              <a:rPr lang="en-US" smtClean="0"/>
              <a:pPr/>
              <a:t>54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b="1"/>
              <a:t>Multiple failures &amp; photo documentation</a:t>
            </a:r>
          </a:p>
        </p:txBody>
      </p:sp>
    </p:spTree>
    <p:extLst>
      <p:ext uri="{BB962C8B-B14F-4D97-AF65-F5344CB8AC3E}">
        <p14:creationId xmlns:p14="http://schemas.microsoft.com/office/powerpoint/2010/main" val="4046016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1EEEDDA-0B51-42A7-95A2-78404D3C8C47}" type="slidenum">
              <a:rPr lang="en-US" smtClean="0"/>
              <a:pPr/>
              <a:t>56</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a:t>Erosion prevention began years ago to protect our ability to grow food. We have been doing this for years.</a:t>
            </a:r>
          </a:p>
        </p:txBody>
      </p:sp>
    </p:spTree>
    <p:extLst>
      <p:ext uri="{BB962C8B-B14F-4D97-AF65-F5344CB8AC3E}">
        <p14:creationId xmlns:p14="http://schemas.microsoft.com/office/powerpoint/2010/main" val="61239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E8E99FA-3BFE-4115-AC1A-1862F17E4C89}" type="slidenum">
              <a:rPr lang="en-US" smtClean="0"/>
              <a:pPr/>
              <a:t>10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t>Who will fix it? Does this cost someone money?</a:t>
            </a:r>
          </a:p>
        </p:txBody>
      </p:sp>
    </p:spTree>
    <p:extLst>
      <p:ext uri="{BB962C8B-B14F-4D97-AF65-F5344CB8AC3E}">
        <p14:creationId xmlns:p14="http://schemas.microsoft.com/office/powerpoint/2010/main" val="135759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372CCEF-A966-4429-AA9B-1EA3C1E70107}" type="slidenum">
              <a:rPr lang="en-US" smtClean="0"/>
              <a:pPr/>
              <a:t>11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a:t>This is definitely going to cost someone some money.</a:t>
            </a:r>
          </a:p>
        </p:txBody>
      </p:sp>
    </p:spTree>
    <p:extLst>
      <p:ext uri="{BB962C8B-B14F-4D97-AF65-F5344CB8AC3E}">
        <p14:creationId xmlns:p14="http://schemas.microsoft.com/office/powerpoint/2010/main" val="132249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AE238EB-6EA4-452E-9DDE-4535362EEF5B}" type="slidenum">
              <a:rPr lang="en-US" smtClean="0"/>
              <a:pPr/>
              <a:t>14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a:t>Studies have consistently shown that construction is a huge sediment contributor</a:t>
            </a:r>
          </a:p>
          <a:p>
            <a:pPr eaLnBrk="1" hangingPunct="1"/>
            <a:r>
              <a:rPr lang="en-US" b="1"/>
              <a:t>The silts and clays that erode from sites are perfect carriers fro other pollutants i.e.. Heavy metals, Phosphorus, etc.</a:t>
            </a:r>
          </a:p>
        </p:txBody>
      </p:sp>
    </p:spTree>
    <p:extLst>
      <p:ext uri="{BB962C8B-B14F-4D97-AF65-F5344CB8AC3E}">
        <p14:creationId xmlns:p14="http://schemas.microsoft.com/office/powerpoint/2010/main" val="366038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D34B2AB-1DCF-4F7A-ADAA-1B6152807591}" type="slidenum">
              <a:rPr lang="en-US" smtClean="0"/>
              <a:pPr/>
              <a:t>15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b="1"/>
              <a:t>Uncontrolled erosion &amp; runoff crossed the road and filled this wetland along a nature trail</a:t>
            </a:r>
          </a:p>
          <a:p>
            <a:pPr eaLnBrk="1" hangingPunct="1"/>
            <a:endParaRPr lang="en-US" b="1"/>
          </a:p>
        </p:txBody>
      </p:sp>
    </p:spTree>
    <p:extLst>
      <p:ext uri="{BB962C8B-B14F-4D97-AF65-F5344CB8AC3E}">
        <p14:creationId xmlns:p14="http://schemas.microsoft.com/office/powerpoint/2010/main" val="227324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A19B5F9-C7F1-4C01-91FA-15CC22F1E59B}" type="slidenum">
              <a:rPr lang="en-US" smtClean="0"/>
              <a:pPr/>
              <a:t>16</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b="1"/>
              <a:t>The wetland discharged to this lake, DOE Fine</a:t>
            </a:r>
          </a:p>
        </p:txBody>
      </p:sp>
    </p:spTree>
    <p:extLst>
      <p:ext uri="{BB962C8B-B14F-4D97-AF65-F5344CB8AC3E}">
        <p14:creationId xmlns:p14="http://schemas.microsoft.com/office/powerpoint/2010/main" val="226220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5C7F3B-432B-4288-B532-441F7B912A7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8B8435-B80E-45AD-B5F8-9BA3A0422B29}"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34487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p:txBody>
          <a:bodyPr/>
          <a:lstStyle/>
          <a:p>
            <a:pPr eaLnBrk="1" hangingPunct="1">
              <a:defRPr/>
            </a:pPr>
            <a:endParaRPr lang="en-US"/>
          </a:p>
        </p:txBody>
      </p:sp>
      <p:pic>
        <p:nvPicPr>
          <p:cNvPr id="3075" name="Picture 4" descr="water_drops_on_metal_3020602"/>
          <p:cNvPicPr>
            <a:picLocks noChangeAspect="1" noChangeArrowheads="1"/>
          </p:cNvPicPr>
          <p:nvPr/>
        </p:nvPicPr>
        <p:blipFill>
          <a:blip r:embed="rId3" cstate="print"/>
          <a:srcRect/>
          <a:stretch>
            <a:fillRect/>
          </a:stretch>
        </p:blipFill>
        <p:spPr bwMode="auto">
          <a:xfrm>
            <a:off x="0" y="-19050"/>
            <a:ext cx="9220200" cy="6915150"/>
          </a:xfrm>
          <a:prstGeom prst="rect">
            <a:avLst/>
          </a:prstGeom>
          <a:noFill/>
          <a:ln w="9525">
            <a:noFill/>
            <a:miter lim="800000"/>
            <a:headEnd/>
            <a:tailEnd/>
          </a:ln>
        </p:spPr>
      </p:pic>
      <p:sp>
        <p:nvSpPr>
          <p:cNvPr id="4101" name="Text Box 5"/>
          <p:cNvSpPr txBox="1">
            <a:spLocks noChangeArrowheads="1"/>
          </p:cNvSpPr>
          <p:nvPr/>
        </p:nvSpPr>
        <p:spPr bwMode="auto">
          <a:xfrm>
            <a:off x="381000" y="457200"/>
            <a:ext cx="8020050" cy="3751263"/>
          </a:xfrm>
          <a:prstGeom prst="rect">
            <a:avLst/>
          </a:prstGeom>
          <a:noFill/>
          <a:ln w="9525">
            <a:noFill/>
            <a:miter lim="800000"/>
            <a:headEnd/>
            <a:tailEnd/>
          </a:ln>
          <a:effectLst/>
        </p:spPr>
        <p:txBody>
          <a:bodyPr>
            <a:spAutoFit/>
          </a:bodyPr>
          <a:lstStyle/>
          <a:p>
            <a:pPr algn="ctr" eaLnBrk="1" hangingPunct="1">
              <a:defRPr/>
            </a:pPr>
            <a:r>
              <a:rPr lang="en-US" sz="4800" b="1" dirty="0">
                <a:effectLst>
                  <a:outerShdw blurRad="38100" dist="38100" dir="2700000" algn="tl">
                    <a:srgbClr val="000000"/>
                  </a:outerShdw>
                </a:effectLst>
                <a:latin typeface="Tahoma" pitchFamily="34" charset="0"/>
              </a:rPr>
              <a:t>ALASKA CERTIFIED</a:t>
            </a:r>
          </a:p>
          <a:p>
            <a:pPr algn="ctr" eaLnBrk="1" hangingPunct="1">
              <a:defRPr/>
            </a:pPr>
            <a:r>
              <a:rPr lang="en-US" sz="4800" b="1" dirty="0">
                <a:effectLst>
                  <a:outerShdw blurRad="38100" dist="38100" dir="2700000" algn="tl">
                    <a:srgbClr val="000000"/>
                  </a:outerShdw>
                </a:effectLst>
                <a:latin typeface="Tahoma" pitchFamily="34" charset="0"/>
              </a:rPr>
              <a:t>EROSION &amp; SEDIMENT</a:t>
            </a:r>
          </a:p>
          <a:p>
            <a:pPr algn="ctr" eaLnBrk="1" hangingPunct="1">
              <a:defRPr/>
            </a:pPr>
            <a:r>
              <a:rPr lang="en-US" sz="4800" b="1" dirty="0">
                <a:effectLst>
                  <a:outerShdw blurRad="38100" dist="38100" dir="2700000" algn="tl">
                    <a:srgbClr val="000000"/>
                  </a:outerShdw>
                </a:effectLst>
                <a:latin typeface="Tahoma" pitchFamily="34" charset="0"/>
              </a:rPr>
              <a:t>CONTROL LEAD</a:t>
            </a:r>
          </a:p>
          <a:p>
            <a:pPr algn="ctr" eaLnBrk="1" hangingPunct="1">
              <a:defRPr/>
            </a:pPr>
            <a:r>
              <a:rPr lang="en-US" sz="4800" b="1" dirty="0">
                <a:effectLst>
                  <a:outerShdw blurRad="38100" dist="38100" dir="2700000" algn="tl">
                    <a:srgbClr val="000000"/>
                  </a:outerShdw>
                </a:effectLst>
                <a:latin typeface="Tahoma" pitchFamily="34" charset="0"/>
              </a:rPr>
              <a:t>TRAINING</a:t>
            </a:r>
          </a:p>
          <a:p>
            <a:pPr algn="ctr" eaLnBrk="1" hangingPunct="1">
              <a:defRPr/>
            </a:pPr>
            <a:r>
              <a:rPr lang="en-US" sz="4800" b="1" dirty="0">
                <a:effectLst>
                  <a:outerShdw blurRad="38100" dist="38100" dir="2700000" algn="tl">
                    <a:srgbClr val="000000"/>
                  </a:outerShdw>
                </a:effectLst>
                <a:latin typeface="Tahoma" pitchFamily="34" charset="0"/>
              </a:rPr>
              <a:t>AK-CESCL</a:t>
            </a:r>
          </a:p>
        </p:txBody>
      </p:sp>
      <p:sp>
        <p:nvSpPr>
          <p:cNvPr id="4103" name="Text Box 7"/>
          <p:cNvSpPr txBox="1">
            <a:spLocks noChangeArrowheads="1"/>
          </p:cNvSpPr>
          <p:nvPr/>
        </p:nvSpPr>
        <p:spPr bwMode="auto">
          <a:xfrm>
            <a:off x="3456196" y="4953000"/>
            <a:ext cx="2123658" cy="461665"/>
          </a:xfrm>
          <a:prstGeom prst="rect">
            <a:avLst/>
          </a:prstGeom>
          <a:noFill/>
          <a:ln w="9525">
            <a:noFill/>
            <a:miter lim="800000"/>
            <a:headEnd/>
            <a:tailEnd/>
          </a:ln>
          <a:effectLst/>
        </p:spPr>
        <p:txBody>
          <a:bodyPr wrap="none">
            <a:spAutoFit/>
          </a:bodyPr>
          <a:lstStyle/>
          <a:p>
            <a:pPr algn="ctr" eaLnBrk="1" hangingPunct="1">
              <a:defRPr/>
            </a:pPr>
            <a:r>
              <a:rPr lang="en-US" sz="2400" dirty="0">
                <a:effectLst>
                  <a:outerShdw blurRad="38100" dist="38100" dir="2700000" algn="tl">
                    <a:srgbClr val="000000"/>
                  </a:outerShdw>
                </a:effectLst>
                <a:latin typeface="Tahoma" pitchFamily="34" charset="0"/>
              </a:rPr>
              <a:t>INSTRUCTOR:</a:t>
            </a:r>
          </a:p>
        </p:txBody>
      </p:sp>
      <p:sp>
        <p:nvSpPr>
          <p:cNvPr id="3078" name="Text Box 13"/>
          <p:cNvSpPr txBox="1">
            <a:spLocks noChangeArrowheads="1"/>
          </p:cNvSpPr>
          <p:nvPr/>
        </p:nvSpPr>
        <p:spPr bwMode="auto">
          <a:xfrm>
            <a:off x="152400" y="6172200"/>
            <a:ext cx="5640327" cy="646331"/>
          </a:xfrm>
          <a:prstGeom prst="rect">
            <a:avLst/>
          </a:prstGeom>
          <a:noFill/>
          <a:ln w="9525">
            <a:noFill/>
            <a:miter lim="800000"/>
            <a:headEnd/>
            <a:tailEnd/>
          </a:ln>
        </p:spPr>
        <p:txBody>
          <a:bodyPr wrap="none">
            <a:spAutoFit/>
          </a:bodyPr>
          <a:lstStyle/>
          <a:p>
            <a:r>
              <a:rPr lang="en-US" dirty="0"/>
              <a:t>Copyright</a:t>
            </a:r>
          </a:p>
          <a:p>
            <a:r>
              <a:rPr lang="en-US" dirty="0"/>
              <a:t>Alaska Stormwater Steering Committee &amp; Creative Courses</a:t>
            </a:r>
          </a:p>
        </p:txBody>
      </p:sp>
      <p:sp>
        <p:nvSpPr>
          <p:cNvPr id="3" name="TextBox 2"/>
          <p:cNvSpPr txBox="1"/>
          <p:nvPr/>
        </p:nvSpPr>
        <p:spPr>
          <a:xfrm>
            <a:off x="7772400" y="6521212"/>
            <a:ext cx="1371600" cy="276999"/>
          </a:xfrm>
          <a:prstGeom prst="rect">
            <a:avLst/>
          </a:prstGeom>
          <a:noFill/>
        </p:spPr>
        <p:txBody>
          <a:bodyPr wrap="square" rtlCol="0">
            <a:spAutoFit/>
          </a:bodyPr>
          <a:lstStyle/>
          <a:p>
            <a:r>
              <a:rPr lang="en-US" sz="1200" dirty="0"/>
              <a:t>January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ex\Desktop\Sam Flash Drive\WINTER09\Barrow 09\BARROW rain and slopes and such\P9040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innerShdw blurRad="114300">
              <a:prstClr val="black"/>
            </a:innerShdw>
          </a:effectLst>
        </p:spPr>
      </p:pic>
      <p:sp>
        <p:nvSpPr>
          <p:cNvPr id="198661" name="Text Box 5"/>
          <p:cNvSpPr txBox="1">
            <a:spLocks noChangeArrowheads="1"/>
          </p:cNvSpPr>
          <p:nvPr/>
        </p:nvSpPr>
        <p:spPr bwMode="auto">
          <a:xfrm>
            <a:off x="609600" y="914400"/>
            <a:ext cx="7902933" cy="461665"/>
          </a:xfrm>
          <a:prstGeom prst="rect">
            <a:avLst/>
          </a:prstGeom>
          <a:noFill/>
          <a:ln w="9525">
            <a:noFill/>
            <a:miter lim="800000"/>
            <a:headEnd/>
            <a:tailEnd/>
          </a:ln>
          <a:effectLst/>
        </p:spPr>
        <p:txBody>
          <a:bodyPr wrap="none">
            <a:spAutoFit/>
          </a:bodyPr>
          <a:lstStyle/>
          <a:p>
            <a:pPr>
              <a:defRPr/>
            </a:pPr>
            <a:r>
              <a:rPr lang="en-US" sz="2400" dirty="0">
                <a:solidFill>
                  <a:srgbClr val="0000CC"/>
                </a:solidFill>
                <a:latin typeface="Tahoma" pitchFamily="34" charset="0"/>
              </a:rPr>
              <a:t>&amp; Impacts to the Environment, Production, &amp; Profitability</a:t>
            </a:r>
          </a:p>
        </p:txBody>
      </p:sp>
      <p:sp>
        <p:nvSpPr>
          <p:cNvPr id="5" name="TextBox 4"/>
          <p:cNvSpPr txBox="1"/>
          <p:nvPr/>
        </p:nvSpPr>
        <p:spPr>
          <a:xfrm>
            <a:off x="447108" y="152400"/>
            <a:ext cx="8239692" cy="646331"/>
          </a:xfrm>
          <a:prstGeom prst="rect">
            <a:avLst/>
          </a:prstGeom>
          <a:noFill/>
        </p:spPr>
        <p:txBody>
          <a:bodyPr wrap="none" rtlCol="0">
            <a:spAutoFit/>
          </a:bodyPr>
          <a:lstStyle/>
          <a:p>
            <a:r>
              <a:rPr lang="en-US" sz="3600" b="1" dirty="0">
                <a:solidFill>
                  <a:srgbClr val="0000A2"/>
                </a:solidFill>
                <a:effectLst>
                  <a:outerShdw blurRad="38100" dist="38100" dir="2700000" algn="tl">
                    <a:srgbClr val="000000">
                      <a:alpha val="43137"/>
                    </a:srgbClr>
                  </a:outerShdw>
                </a:effectLst>
              </a:rPr>
              <a:t>Our focus will be construction site erosion</a:t>
            </a:r>
          </a:p>
        </p:txBody>
      </p:sp>
      <p:sp>
        <p:nvSpPr>
          <p:cNvPr id="6" name="TextBox 5"/>
          <p:cNvSpPr txBox="1"/>
          <p:nvPr/>
        </p:nvSpPr>
        <p:spPr>
          <a:xfrm>
            <a:off x="7784603" y="6324600"/>
            <a:ext cx="1206997" cy="369332"/>
          </a:xfrm>
          <a:prstGeom prst="rect">
            <a:avLst/>
          </a:prstGeom>
          <a:noFill/>
        </p:spPr>
        <p:txBody>
          <a:bodyPr wrap="none" rtlCol="0">
            <a:spAutoFit/>
          </a:bodyPr>
          <a:lstStyle/>
          <a:p>
            <a:r>
              <a:rPr lang="en-US" dirty="0"/>
              <a:t>Barrow, 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8661"/>
                                        </p:tgtEl>
                                        <p:attrNameLst>
                                          <p:attrName>style.visibility</p:attrName>
                                        </p:attrNameLst>
                                      </p:cBhvr>
                                      <p:to>
                                        <p:strVal val="visible"/>
                                      </p:to>
                                    </p:set>
                                    <p:animEffect transition="in" filter="fade">
                                      <p:cBhvr>
                                        <p:cTn id="7" dur="3000"/>
                                        <p:tgtEl>
                                          <p:spTgt spid="19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Road Const erosion SWRO1"/>
          <p:cNvPicPr>
            <a:picLocks noChangeAspect="1" noChangeArrowheads="1"/>
          </p:cNvPicPr>
          <p:nvPr/>
        </p:nvPicPr>
        <p:blipFill>
          <a:blip r:embed="rId3" cstate="email">
            <a:lum bright="-11000"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11267" name="Text Box 5"/>
          <p:cNvSpPr txBox="1">
            <a:spLocks noChangeArrowheads="1"/>
          </p:cNvSpPr>
          <p:nvPr/>
        </p:nvSpPr>
        <p:spPr bwMode="auto">
          <a:xfrm>
            <a:off x="0" y="0"/>
            <a:ext cx="9064625" cy="641350"/>
          </a:xfrm>
          <a:prstGeom prst="rect">
            <a:avLst/>
          </a:prstGeom>
          <a:noFill/>
          <a:ln w="9525">
            <a:noFill/>
            <a:miter lim="800000"/>
            <a:headEnd/>
            <a:tailEnd/>
          </a:ln>
        </p:spPr>
        <p:txBody>
          <a:bodyPr wrap="none">
            <a:spAutoFit/>
          </a:bodyPr>
          <a:lstStyle/>
          <a:p>
            <a:r>
              <a:rPr lang="en-US" sz="3600" b="1" dirty="0">
                <a:effectLst>
                  <a:outerShdw blurRad="38100" dist="38100" dir="2700000" algn="tl">
                    <a:srgbClr val="000000">
                      <a:alpha val="43137"/>
                    </a:srgbClr>
                  </a:outerShdw>
                </a:effectLst>
                <a:latin typeface="Tahoma" pitchFamily="34" charset="0"/>
              </a:rPr>
              <a:t>Extreme Impacts to Construction Sites</a:t>
            </a:r>
          </a:p>
        </p:txBody>
      </p:sp>
      <p:sp>
        <p:nvSpPr>
          <p:cNvPr id="11268" name="Text Box 6"/>
          <p:cNvSpPr txBox="1">
            <a:spLocks noChangeArrowheads="1"/>
          </p:cNvSpPr>
          <p:nvPr/>
        </p:nvSpPr>
        <p:spPr bwMode="auto">
          <a:xfrm>
            <a:off x="6934200" y="6477000"/>
            <a:ext cx="2043112" cy="304800"/>
          </a:xfrm>
          <a:prstGeom prst="rect">
            <a:avLst/>
          </a:prstGeom>
          <a:noFill/>
          <a:ln w="9525">
            <a:noFill/>
            <a:miter lim="800000"/>
            <a:headEnd/>
            <a:tailEnd/>
          </a:ln>
        </p:spPr>
        <p:txBody>
          <a:bodyPr wrap="none">
            <a:spAutoFit/>
          </a:bodyPr>
          <a:lstStyle/>
          <a:p>
            <a:r>
              <a:rPr lang="en-US" sz="1400" i="1" dirty="0">
                <a:effectLst>
                  <a:outerShdw blurRad="38100" dist="38100" dir="2700000" algn="tl">
                    <a:srgbClr val="000000">
                      <a:alpha val="43137"/>
                    </a:srgbClr>
                  </a:outerShdw>
                </a:effectLst>
                <a:latin typeface="Tahoma" pitchFamily="34" charset="0"/>
              </a:rPr>
              <a:t>Photo Courtesy WADOE</a:t>
            </a:r>
          </a:p>
        </p:txBody>
      </p:sp>
      <p:sp>
        <p:nvSpPr>
          <p:cNvPr id="5" name="TextBox 4"/>
          <p:cNvSpPr txBox="1"/>
          <p:nvPr/>
        </p:nvSpPr>
        <p:spPr>
          <a:xfrm>
            <a:off x="5715000" y="1413808"/>
            <a:ext cx="3393301" cy="1938992"/>
          </a:xfrm>
          <a:prstGeom prst="rect">
            <a:avLst/>
          </a:prstGeom>
          <a:noFill/>
        </p:spPr>
        <p:txBody>
          <a:bodyPr wrap="none" rtlCol="0">
            <a:spAutoFit/>
          </a:bodyPr>
          <a:lstStyle/>
          <a:p>
            <a:pPr>
              <a:buFont typeface="Arial" pitchFamily="34" charset="0"/>
              <a:buChar char="•"/>
            </a:pPr>
            <a:r>
              <a:rPr lang="en-US" sz="4000" dirty="0">
                <a:effectLst>
                  <a:outerShdw blurRad="38100" dist="38100" dir="2700000" algn="tl">
                    <a:srgbClr val="000000">
                      <a:alpha val="43137"/>
                    </a:srgbClr>
                  </a:outerShdw>
                </a:effectLst>
              </a:rPr>
              <a:t>Environmental</a:t>
            </a:r>
          </a:p>
          <a:p>
            <a:pPr>
              <a:buFont typeface="Arial" pitchFamily="34" charset="0"/>
              <a:buChar char="•"/>
            </a:pPr>
            <a:r>
              <a:rPr lang="en-US" sz="4000" dirty="0">
                <a:effectLst>
                  <a:outerShdw blurRad="38100" dist="38100" dir="2700000" algn="tl">
                    <a:srgbClr val="000000">
                      <a:alpha val="43137"/>
                    </a:srgbClr>
                  </a:outerShdw>
                </a:effectLst>
              </a:rPr>
              <a:t>Production</a:t>
            </a:r>
          </a:p>
          <a:p>
            <a:pPr>
              <a:buFont typeface="Arial" pitchFamily="34" charset="0"/>
              <a:buChar char="•"/>
            </a:pPr>
            <a:r>
              <a:rPr lang="en-US" sz="4000" dirty="0">
                <a:effectLst>
                  <a:outerShdw blurRad="38100" dist="38100" dir="2700000" algn="tl">
                    <a:srgbClr val="000000">
                      <a:alpha val="43137"/>
                    </a:srgbClr>
                  </a:outerShdw>
                </a:effectLst>
              </a:rPr>
              <a:t>Profitability</a:t>
            </a:r>
          </a:p>
        </p:txBody>
      </p:sp>
      <p:sp>
        <p:nvSpPr>
          <p:cNvPr id="6" name="TextBox 5"/>
          <p:cNvSpPr txBox="1"/>
          <p:nvPr/>
        </p:nvSpPr>
        <p:spPr>
          <a:xfrm>
            <a:off x="2362200" y="533400"/>
            <a:ext cx="4491551" cy="707886"/>
          </a:xfrm>
          <a:prstGeom prst="rect">
            <a:avLst/>
          </a:prstGeom>
          <a:noFill/>
        </p:spPr>
        <p:txBody>
          <a:bodyPr wrap="none" rtlCol="0">
            <a:spAutoFit/>
          </a:bodyPr>
          <a:lstStyle/>
          <a:p>
            <a:r>
              <a:rPr lang="en-US" sz="4000" b="1" dirty="0">
                <a:effectLst>
                  <a:outerShdw blurRad="38100" dist="38100" dir="2700000" algn="tl">
                    <a:srgbClr val="000000">
                      <a:alpha val="43137"/>
                    </a:srgbClr>
                  </a:outerShdw>
                </a:effectLst>
              </a:rPr>
              <a:t>Have extreme costs!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DSC007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9146"/>
          </a:xfrm>
          <a:prstGeom prst="rect">
            <a:avLst/>
          </a:prstGeom>
          <a:noFill/>
          <a:effectLst>
            <a:innerShdw blurRad="114300">
              <a:prstClr val="black"/>
            </a:innerShdw>
          </a:effectLst>
        </p:spPr>
      </p:pic>
      <p:sp>
        <p:nvSpPr>
          <p:cNvPr id="2" name="TextBox 1"/>
          <p:cNvSpPr txBox="1"/>
          <p:nvPr/>
        </p:nvSpPr>
        <p:spPr>
          <a:xfrm>
            <a:off x="4191000" y="76200"/>
            <a:ext cx="4811830" cy="769441"/>
          </a:xfrm>
          <a:prstGeom prst="rect">
            <a:avLst/>
          </a:prstGeom>
          <a:noFill/>
        </p:spPr>
        <p:txBody>
          <a:bodyPr wrap="none" rtlCol="0">
            <a:spAutoFit/>
          </a:bodyPr>
          <a:lstStyle/>
          <a:p>
            <a:r>
              <a:rPr lang="en-US" sz="4400" dirty="0">
                <a:solidFill>
                  <a:srgbClr val="0000A2"/>
                </a:solidFill>
                <a:effectLst>
                  <a:outerShdw blurRad="38100" dist="38100" dir="2700000" algn="tl">
                    <a:srgbClr val="000000">
                      <a:alpha val="43137"/>
                    </a:srgbClr>
                  </a:outerShdw>
                </a:effectLst>
              </a:rPr>
              <a:t>Impacts to Schedule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ex\Desktop\Sam Flash Drive\WINTER09\BMP EXAMPLES\10-26-2006 5-51-57 PM_034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effectLst>
            <a:innerShdw blurRad="114300">
              <a:prstClr val="black"/>
            </a:innerShdw>
          </a:effectLst>
        </p:spPr>
      </p:pic>
      <p:sp>
        <p:nvSpPr>
          <p:cNvPr id="3" name="TextBox 2"/>
          <p:cNvSpPr txBox="1"/>
          <p:nvPr/>
        </p:nvSpPr>
        <p:spPr>
          <a:xfrm>
            <a:off x="228600" y="5334000"/>
            <a:ext cx="8180766" cy="1323439"/>
          </a:xfrm>
          <a:prstGeom prst="rect">
            <a:avLst/>
          </a:prstGeom>
          <a:solidFill>
            <a:schemeClr val="tx1">
              <a:alpha val="60000"/>
            </a:schemeClr>
          </a:solidFill>
        </p:spPr>
        <p:txBody>
          <a:bodyPr wrap="none" rtlCol="0">
            <a:spAutoFit/>
          </a:bodyPr>
          <a:lstStyle/>
          <a:p>
            <a:r>
              <a:rPr lang="en-US" sz="4000" b="1" dirty="0">
                <a:solidFill>
                  <a:schemeClr val="bg2">
                    <a:lumMod val="10000"/>
                  </a:schemeClr>
                </a:solidFill>
              </a:rPr>
              <a:t>Erosion is the same everywhere.</a:t>
            </a:r>
          </a:p>
          <a:p>
            <a:r>
              <a:rPr lang="en-US" sz="4000" b="1" dirty="0">
                <a:solidFill>
                  <a:schemeClr val="bg2">
                    <a:lumMod val="10000"/>
                  </a:schemeClr>
                </a:solidFill>
              </a:rPr>
              <a:t>Just different, depending on the soils.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0"/>
            <a:ext cx="8382000" cy="5029200"/>
          </a:xfrm>
          <a:prstGeom prst="rect">
            <a:avLst/>
          </a:prstGeom>
          <a:noFill/>
          <a:ln w="12700">
            <a:noFill/>
            <a:miter lim="800000"/>
            <a:headEnd type="none" w="sm" len="sm"/>
            <a:tailEnd type="none" w="sm" len="sm"/>
          </a:ln>
        </p:spPr>
      </p:pic>
      <p:sp>
        <p:nvSpPr>
          <p:cNvPr id="63491" name="Text Box 3"/>
          <p:cNvSpPr txBox="1">
            <a:spLocks noChangeArrowheads="1"/>
          </p:cNvSpPr>
          <p:nvPr/>
        </p:nvSpPr>
        <p:spPr bwMode="auto">
          <a:xfrm>
            <a:off x="1633538" y="141288"/>
            <a:ext cx="5684837" cy="1066800"/>
          </a:xfrm>
          <a:prstGeom prst="rect">
            <a:avLst/>
          </a:prstGeom>
          <a:noFill/>
          <a:ln w="9525">
            <a:noFill/>
            <a:miter lim="800000"/>
            <a:headEnd/>
            <a:tailEnd/>
          </a:ln>
          <a:effectLst/>
        </p:spPr>
        <p:txBody>
          <a:bodyPr wrap="none">
            <a:spAutoFit/>
          </a:bodyPr>
          <a:lstStyle/>
          <a:p>
            <a:pPr algn="ctr" eaLnBrk="1" hangingPunct="1">
              <a:defRPr/>
            </a:pPr>
            <a:r>
              <a:rPr lang="en-US" sz="3200" b="1">
                <a:solidFill>
                  <a:schemeClr val="tx2"/>
                </a:solidFill>
                <a:effectLst>
                  <a:outerShdw blurRad="38100" dist="38100" dir="2700000" algn="tl">
                    <a:srgbClr val="000000"/>
                  </a:outerShdw>
                </a:effectLst>
                <a:latin typeface="Tahoma" pitchFamily="34" charset="0"/>
              </a:rPr>
              <a:t>Why is this Erosion Control</a:t>
            </a:r>
          </a:p>
          <a:p>
            <a:pPr algn="ctr" eaLnBrk="1" hangingPunct="1">
              <a:defRPr/>
            </a:pPr>
            <a:r>
              <a:rPr lang="en-US" sz="3200" b="1">
                <a:solidFill>
                  <a:schemeClr val="tx2"/>
                </a:solidFill>
                <a:effectLst>
                  <a:outerShdw blurRad="38100" dist="38100" dir="2700000" algn="tl">
                    <a:srgbClr val="000000"/>
                  </a:outerShdw>
                </a:effectLst>
                <a:latin typeface="Tahoma" pitchFamily="34" charset="0"/>
              </a:rPr>
              <a:t>Stuff such a Big Deal?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DSCF001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a:noFill/>
          <a:effectLst>
            <a:innerShdw blurRad="114300">
              <a:prstClr val="black"/>
            </a:innerShdw>
          </a:effectLst>
        </p:spPr>
      </p:pic>
      <p:sp>
        <p:nvSpPr>
          <p:cNvPr id="140290" name="Rectangle 2"/>
          <p:cNvSpPr>
            <a:spLocks noGrp="1" noChangeArrowheads="1"/>
          </p:cNvSpPr>
          <p:nvPr>
            <p:ph type="title"/>
          </p:nvPr>
        </p:nvSpPr>
        <p:spPr>
          <a:xfrm>
            <a:off x="838200" y="5562600"/>
            <a:ext cx="7620000" cy="1295400"/>
          </a:xfrm>
          <a:solidFill>
            <a:srgbClr val="250E0D">
              <a:alpha val="67000"/>
            </a:srgbClr>
          </a:solidFill>
        </p:spPr>
        <p:txBody>
          <a:bodyPr>
            <a:normAutofit fontScale="90000"/>
          </a:bodyPr>
          <a:lstStyle/>
          <a:p>
            <a:pPr eaLnBrk="1" hangingPunct="1">
              <a:defRPr/>
            </a:pPr>
            <a:r>
              <a:rPr lang="en-US" sz="4000" b="1" dirty="0">
                <a:effectLst>
                  <a:outerShdw blurRad="38100" dist="38100" dir="2700000" algn="tl">
                    <a:srgbClr val="000000">
                      <a:alpha val="43137"/>
                    </a:srgbClr>
                  </a:outerShdw>
                </a:effectLst>
              </a:rPr>
              <a:t>Wetland Filled With 8+ inches of Sediment from Construction Activity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SCF0010a"/>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a:noFill/>
          <a:effectLst>
            <a:innerShdw blurRad="114300">
              <a:prstClr val="black"/>
            </a:innerShdw>
          </a:effectLst>
        </p:spPr>
      </p:pic>
      <p:sp>
        <p:nvSpPr>
          <p:cNvPr id="143362" name="Rectangle 2"/>
          <p:cNvSpPr>
            <a:spLocks noGrp="1" noChangeArrowheads="1"/>
          </p:cNvSpPr>
          <p:nvPr>
            <p:ph type="title"/>
          </p:nvPr>
        </p:nvSpPr>
        <p:spPr>
          <a:xfrm>
            <a:off x="457200" y="914400"/>
            <a:ext cx="8229600" cy="1371600"/>
          </a:xfrm>
        </p:spPr>
        <p:txBody>
          <a:bodyPr/>
          <a:lstStyle/>
          <a:p>
            <a:pPr eaLnBrk="1" hangingPunct="1">
              <a:defRPr/>
            </a:pPr>
            <a:r>
              <a:rPr lang="en-US" sz="4000" dirty="0"/>
              <a:t>Sediment Plume from Construction Site - $$$$ &amp; Stop Work Order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Stripping Everything"/>
          <p:cNvPicPr>
            <a:picLocks noGrp="1" noChangeAspect="1" noChangeArrowheads="1"/>
          </p:cNvPicPr>
          <p:nvPr>
            <p:ph idx="1"/>
          </p:nvPr>
        </p:nvPicPr>
        <p:blipFill>
          <a:blip r:embed="rId3" cstate="email">
            <a:lum bright="6000" contrast="24000"/>
            <a:extLst>
              <a:ext uri="{28A0092B-C50C-407E-A947-70E740481C1C}">
                <a14:useLocalDpi xmlns:a14="http://schemas.microsoft.com/office/drawing/2010/main"/>
              </a:ext>
            </a:extLst>
          </a:blip>
          <a:srcRect/>
          <a:stretch>
            <a:fillRect/>
          </a:stretch>
        </p:blipFill>
        <p:spPr>
          <a:xfrm>
            <a:off x="0" y="-27781"/>
            <a:ext cx="9144000" cy="6885781"/>
          </a:xfrm>
          <a:noFill/>
          <a:effectLst>
            <a:innerShdw blurRad="114300">
              <a:prstClr val="black"/>
            </a:innerShdw>
          </a:effectLst>
        </p:spPr>
      </p:pic>
      <p:sp>
        <p:nvSpPr>
          <p:cNvPr id="149506" name="Rectangle 2"/>
          <p:cNvSpPr>
            <a:spLocks noGrp="1" noChangeArrowheads="1"/>
          </p:cNvSpPr>
          <p:nvPr>
            <p:ph type="title"/>
          </p:nvPr>
        </p:nvSpPr>
        <p:spPr>
          <a:xfrm>
            <a:off x="1143000" y="5334000"/>
            <a:ext cx="6781800" cy="1371600"/>
          </a:xfrm>
          <a:solidFill>
            <a:schemeClr val="tx1">
              <a:lumMod val="85000"/>
              <a:alpha val="64000"/>
            </a:schemeClr>
          </a:solidFill>
        </p:spPr>
        <p:txBody>
          <a:bodyPr/>
          <a:lstStyle/>
          <a:p>
            <a:pPr eaLnBrk="1" hangingPunct="1">
              <a:defRPr/>
            </a:pPr>
            <a:r>
              <a:rPr lang="en-US" sz="4000" b="1" dirty="0">
                <a:solidFill>
                  <a:schemeClr val="bg1"/>
                </a:solidFill>
              </a:rPr>
              <a:t>Sediment Plumes Come from Construction Sites Like this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C220009"/>
          <p:cNvPicPr preferRelativeResize="0">
            <a:picLocks noGrp="1" noChangeArrowheads="1"/>
          </p:cNvPicPr>
          <p:nvPr>
            <p:ph/>
          </p:nvPr>
        </p:nvPicPr>
        <p:blipFill>
          <a:blip r:embed="rId3" cstate="email">
            <a:lum bright="12000" contrast="24000"/>
            <a:extLst>
              <a:ext uri="{28A0092B-C50C-407E-A947-70E740481C1C}">
                <a14:useLocalDpi xmlns:a14="http://schemas.microsoft.com/office/drawing/2010/main"/>
              </a:ext>
            </a:extLst>
          </a:blip>
          <a:srcRect/>
          <a:stretch>
            <a:fillRect/>
          </a:stretch>
        </p:blipFill>
        <p:spPr>
          <a:xfrm>
            <a:off x="0" y="0"/>
            <a:ext cx="9144000" cy="6858000"/>
          </a:xfrm>
          <a:noFill/>
          <a:effectLst>
            <a:innerShdw blurRad="114300">
              <a:prstClr val="black"/>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C220007"/>
          <p:cNvPicPr preferRelativeResize="0">
            <a:picLocks noGrp="1" noChangeArrowheads="1"/>
          </p:cNvPicPr>
          <p:nvPr>
            <p:ph/>
          </p:nvPr>
        </p:nvPicPr>
        <p:blipFill>
          <a:blip r:embed="rId3" cstate="print">
            <a:lum bright="18000" contrast="18000"/>
          </a:blip>
          <a:srcRect/>
          <a:stretch>
            <a:fillRect/>
          </a:stretch>
        </p:blipFill>
        <p:spPr>
          <a:xfrm>
            <a:off x="0" y="0"/>
            <a:ext cx="9144000" cy="6858000"/>
          </a:xfrm>
          <a:noFill/>
          <a:effectLst>
            <a:innerShdw blurRad="114300">
              <a:prstClr val="black"/>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cstate="email">
            <a:lum bright="-28000" contrast="-53000"/>
            <a:extLst>
              <a:ext uri="{28A0092B-C50C-407E-A947-70E740481C1C}">
                <a14:useLocalDpi xmlns:a14="http://schemas.microsoft.com/office/drawing/2010/main"/>
              </a:ext>
            </a:extLst>
          </a:blip>
          <a:srcRect/>
          <a:stretch>
            <a:fillRect/>
          </a:stretch>
        </p:blipFill>
        <p:spPr bwMode="auto">
          <a:xfrm>
            <a:off x="-6350" y="0"/>
            <a:ext cx="9142413" cy="6864350"/>
          </a:xfrm>
          <a:prstGeom prst="rect">
            <a:avLst/>
          </a:prstGeom>
          <a:noFill/>
          <a:ln w="9525">
            <a:noFill/>
            <a:miter lim="800000"/>
            <a:headEnd/>
            <a:tailEnd/>
          </a:ln>
        </p:spPr>
      </p:pic>
      <p:sp>
        <p:nvSpPr>
          <p:cNvPr id="64514" name="Rectangle 2"/>
          <p:cNvSpPr>
            <a:spLocks noGrp="1" noChangeArrowheads="1"/>
          </p:cNvSpPr>
          <p:nvPr>
            <p:ph type="ctrTitle" sz="quarter"/>
          </p:nvPr>
        </p:nvSpPr>
        <p:spPr>
          <a:xfrm>
            <a:off x="762000" y="304800"/>
            <a:ext cx="7772400" cy="990600"/>
          </a:xfrm>
        </p:spPr>
        <p:txBody>
          <a:bodyPr/>
          <a:lstStyle/>
          <a:p>
            <a:pPr eaLnBrk="1" hangingPunct="1">
              <a:defRPr/>
            </a:pPr>
            <a:r>
              <a:rPr lang="en-US" b="1" dirty="0"/>
              <a:t>COURSE OBJECTIVES</a:t>
            </a:r>
          </a:p>
        </p:txBody>
      </p:sp>
      <p:sp>
        <p:nvSpPr>
          <p:cNvPr id="64515" name="Rectangle 3"/>
          <p:cNvSpPr>
            <a:spLocks noGrp="1" noChangeArrowheads="1"/>
          </p:cNvSpPr>
          <p:nvPr>
            <p:ph type="subTitle" sz="quarter" idx="1"/>
          </p:nvPr>
        </p:nvSpPr>
        <p:spPr>
          <a:xfrm>
            <a:off x="0" y="1676400"/>
            <a:ext cx="7162800" cy="5410200"/>
          </a:xfrm>
        </p:spPr>
        <p:txBody>
          <a:bodyPr>
            <a:noAutofit/>
          </a:bodyPr>
          <a:lstStyle/>
          <a:p>
            <a:pPr marL="457200" indent="-457200" algn="l" eaLnBrk="1" hangingPunct="1">
              <a:lnSpc>
                <a:spcPct val="150000"/>
              </a:lnSpc>
              <a:buClr>
                <a:schemeClr val="tx1"/>
              </a:buClr>
              <a:buFont typeface="Arial" pitchFamily="34" charset="0"/>
              <a:buChar char="•"/>
              <a:defRPr/>
            </a:pPr>
            <a:r>
              <a:rPr lang="en-US" sz="2700" dirty="0">
                <a:solidFill>
                  <a:schemeClr val="tx1"/>
                </a:solidFill>
              </a:rPr>
              <a:t>Assess and manage risks of erosion and sedimentation on construction sites</a:t>
            </a:r>
          </a:p>
          <a:p>
            <a:pPr marL="457200" indent="-457200" algn="l" eaLnBrk="1" hangingPunct="1">
              <a:lnSpc>
                <a:spcPct val="150000"/>
              </a:lnSpc>
              <a:buClr>
                <a:schemeClr val="tx1"/>
              </a:buClr>
              <a:buFont typeface="Arial" pitchFamily="34" charset="0"/>
              <a:buChar char="•"/>
              <a:defRPr/>
            </a:pPr>
            <a:r>
              <a:rPr lang="en-US" sz="2700" dirty="0">
                <a:solidFill>
                  <a:schemeClr val="tx1"/>
                </a:solidFill>
              </a:rPr>
              <a:t>Obtain  and comply with the APDES general  permit for construction activities</a:t>
            </a:r>
          </a:p>
          <a:p>
            <a:pPr marL="457200" indent="-457200" algn="l" eaLnBrk="1" hangingPunct="1">
              <a:lnSpc>
                <a:spcPct val="150000"/>
              </a:lnSpc>
              <a:buClr>
                <a:schemeClr val="tx1"/>
              </a:buClr>
              <a:buFont typeface="Arial" pitchFamily="34" charset="0"/>
              <a:buChar char="•"/>
              <a:defRPr/>
            </a:pPr>
            <a:r>
              <a:rPr lang="en-US" sz="2700" dirty="0">
                <a:solidFill>
                  <a:schemeClr val="tx1"/>
                </a:solidFill>
              </a:rPr>
              <a:t>Plan, install, monitor and maintain BMPs that comply with the Clean Water Act, EPA, &amp; ADEC</a:t>
            </a:r>
          </a:p>
          <a:p>
            <a:pPr marL="457200" indent="-457200" algn="l" eaLnBrk="1" hangingPunct="1">
              <a:lnSpc>
                <a:spcPct val="150000"/>
              </a:lnSpc>
              <a:buClr>
                <a:schemeClr val="tx1"/>
              </a:buClr>
              <a:buFont typeface="Arial" pitchFamily="34" charset="0"/>
              <a:buChar char="•"/>
              <a:defRPr/>
            </a:pPr>
            <a:r>
              <a:rPr lang="en-US" sz="2700" dirty="0">
                <a:solidFill>
                  <a:schemeClr val="tx1"/>
                </a:solidFill>
              </a:rPr>
              <a:t>AK-CESCL certification with passing test score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C220008"/>
          <p:cNvPicPr preferRelativeResize="0">
            <a:picLocks noGrp="1" noChangeArrowheads="1"/>
          </p:cNvPicPr>
          <p:nvPr>
            <p:ph/>
          </p:nvPr>
        </p:nvPicPr>
        <p:blipFill>
          <a:blip r:embed="rId3" cstate="print">
            <a:lum bright="18000" contrast="18000"/>
          </a:blip>
          <a:srcRect/>
          <a:stretch>
            <a:fillRect/>
          </a:stretch>
        </p:blipFill>
        <p:spPr>
          <a:xfrm>
            <a:off x="0" y="0"/>
            <a:ext cx="9144000" cy="6858000"/>
          </a:xfrm>
          <a:noFill/>
          <a:effectLst>
            <a:innerShdw blurRad="114300">
              <a:prstClr val="black"/>
            </a:inn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04800"/>
            <a:ext cx="8229600" cy="1371600"/>
          </a:xfrm>
        </p:spPr>
        <p:txBody>
          <a:bodyPr>
            <a:noAutofit/>
          </a:bodyPr>
          <a:lstStyle/>
          <a:p>
            <a:pPr eaLnBrk="1" hangingPunct="1">
              <a:defRPr/>
            </a:pPr>
            <a:r>
              <a:rPr lang="en-US" sz="5400" b="1" dirty="0">
                <a:effectLst>
                  <a:outerShdw blurRad="38100" dist="38100" dir="2700000" algn="tl">
                    <a:srgbClr val="000000">
                      <a:alpha val="43137"/>
                    </a:srgbClr>
                  </a:outerShdw>
                </a:effectLst>
              </a:rPr>
              <a:t>Where Will Sediment</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From Your Site Go?</a:t>
            </a:r>
          </a:p>
        </p:txBody>
      </p:sp>
      <p:pic>
        <p:nvPicPr>
          <p:cNvPr id="21507" name="Picture 3" descr="Super Muddy SW"/>
          <p:cNvPicPr>
            <a:picLocks noGrp="1" noChangeAspect="1" noChangeArrowheads="1"/>
          </p:cNvPicPr>
          <p:nvPr>
            <p:ph sz="half" idx="1"/>
          </p:nvPr>
        </p:nvPicPr>
        <p:blipFill>
          <a:blip r:embed="rId3" cstate="email">
            <a:lum bright="6000" contrast="12000"/>
            <a:extLst>
              <a:ext uri="{28A0092B-C50C-407E-A947-70E740481C1C}">
                <a14:useLocalDpi xmlns:a14="http://schemas.microsoft.com/office/drawing/2010/main"/>
              </a:ext>
            </a:extLst>
          </a:blip>
          <a:srcRect/>
          <a:stretch>
            <a:fillRect/>
          </a:stretch>
        </p:blipFill>
        <p:spPr>
          <a:xfrm>
            <a:off x="241300" y="2524124"/>
            <a:ext cx="4254500" cy="3190875"/>
          </a:xfrm>
          <a:noFill/>
          <a:effectLst>
            <a:innerShdw blurRad="114300">
              <a:prstClr val="black"/>
            </a:innerShdw>
          </a:effectLst>
        </p:spPr>
      </p:pic>
      <p:pic>
        <p:nvPicPr>
          <p:cNvPr id="21508" name="Picture 4" descr="Turbid SW in Inlet"/>
          <p:cNvPicPr>
            <a:picLocks noGrp="1" noChangeAspect="1" noChangeArrowheads="1"/>
          </p:cNvPicPr>
          <p:nvPr>
            <p:ph sz="half" idx="2"/>
          </p:nvPr>
        </p:nvPicPr>
        <p:blipFill>
          <a:blip r:embed="rId4" cstate="email">
            <a:lum bright="12000" contrast="18000"/>
            <a:extLst>
              <a:ext uri="{28A0092B-C50C-407E-A947-70E740481C1C}">
                <a14:useLocalDpi xmlns:a14="http://schemas.microsoft.com/office/drawing/2010/main"/>
              </a:ext>
            </a:extLst>
          </a:blip>
          <a:srcRect/>
          <a:stretch>
            <a:fillRect/>
          </a:stretch>
        </p:blipFill>
        <p:spPr>
          <a:xfrm>
            <a:off x="4648200" y="2524125"/>
            <a:ext cx="4267200" cy="3200400"/>
          </a:xfrm>
          <a:noFill/>
          <a:effectLst>
            <a:innerShdw blurRad="114300">
              <a:prstClr val="black"/>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Muddy Outlet"/>
          <p:cNvPicPr>
            <a:picLocks noGrp="1" noChangeAspect="1" noChangeArrowheads="1"/>
          </p:cNvPicPr>
          <p:nvPr>
            <p:ph sz="half" idx="1"/>
          </p:nvPr>
        </p:nvPicPr>
        <p:blipFill>
          <a:blip r:embed="rId2" cstate="print">
            <a:lum/>
          </a:blip>
          <a:srcRect/>
          <a:stretch>
            <a:fillRect/>
          </a:stretch>
        </p:blipFill>
        <p:spPr>
          <a:xfrm>
            <a:off x="0" y="0"/>
            <a:ext cx="9144000" cy="6858000"/>
          </a:xfrm>
          <a:noFill/>
          <a:effectLst>
            <a:innerShdw blurRad="114300">
              <a:prstClr val="black"/>
            </a:innerShdw>
          </a:effectLst>
        </p:spPr>
      </p:pic>
      <p:sp>
        <p:nvSpPr>
          <p:cNvPr id="165890" name="Rectangle 2"/>
          <p:cNvSpPr>
            <a:spLocks noGrp="1" noChangeArrowheads="1"/>
          </p:cNvSpPr>
          <p:nvPr>
            <p:ph type="title"/>
          </p:nvPr>
        </p:nvSpPr>
        <p:spPr>
          <a:xfrm>
            <a:off x="457200" y="0"/>
            <a:ext cx="8229600" cy="1371600"/>
          </a:xfrm>
        </p:spPr>
        <p:txBody>
          <a:bodyPr>
            <a:normAutofit/>
          </a:bodyPr>
          <a:lstStyle/>
          <a:p>
            <a:pPr eaLnBrk="1" hangingPunct="1">
              <a:defRPr/>
            </a:pPr>
            <a:r>
              <a:rPr lang="en-US" sz="6600" b="1" dirty="0">
                <a:effectLst>
                  <a:outerShdw blurRad="38100" dist="38100" dir="2700000" algn="tl">
                    <a:srgbClr val="000000">
                      <a:alpha val="43137"/>
                    </a:srgbClr>
                  </a:outerShdw>
                </a:effectLst>
              </a:rPr>
              <a:t>Turbidity in Stream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2"/>
          <p:cNvPicPr>
            <a:picLocks noChangeAspect="1" noChangeArrowheads="1"/>
          </p:cNvPicPr>
          <p:nvPr/>
        </p:nvPicPr>
        <p:blipFill>
          <a:blip r:embed="rId2" cstate="email">
            <a:lum bright="4000" contrast="3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23555" name="Text Box 5"/>
          <p:cNvSpPr txBox="1">
            <a:spLocks noChangeArrowheads="1"/>
          </p:cNvSpPr>
          <p:nvPr/>
        </p:nvSpPr>
        <p:spPr bwMode="auto">
          <a:xfrm>
            <a:off x="0" y="4495800"/>
            <a:ext cx="9144000" cy="1373188"/>
          </a:xfrm>
          <a:prstGeom prst="rect">
            <a:avLst/>
          </a:prstGeom>
          <a:noFill/>
          <a:ln w="9525">
            <a:noFill/>
            <a:miter lim="800000"/>
            <a:headEnd/>
            <a:tailEnd/>
          </a:ln>
        </p:spPr>
        <p:txBody>
          <a:bodyPr>
            <a:spAutoFit/>
          </a:bodyPr>
          <a:lstStyle/>
          <a:p>
            <a:pPr algn="ctr"/>
            <a:r>
              <a:rPr lang="en-US" sz="2800" i="1"/>
              <a:t>“Water is the most critical resource issue of our lifetime</a:t>
            </a:r>
          </a:p>
          <a:p>
            <a:pPr algn="ctr"/>
            <a:r>
              <a:rPr lang="en-US" sz="2800" i="1"/>
              <a:t>&amp; our children’s lifetime. The health of our waters</a:t>
            </a:r>
          </a:p>
          <a:p>
            <a:pPr algn="ctr"/>
            <a:r>
              <a:rPr lang="en-US" sz="2800" i="1"/>
              <a:t>is the principal measure of how we live on the land.”</a:t>
            </a:r>
          </a:p>
        </p:txBody>
      </p:sp>
      <p:sp>
        <p:nvSpPr>
          <p:cNvPr id="23556" name="Text Box 6"/>
          <p:cNvSpPr txBox="1">
            <a:spLocks noChangeArrowheads="1"/>
          </p:cNvSpPr>
          <p:nvPr/>
        </p:nvSpPr>
        <p:spPr bwMode="auto">
          <a:xfrm>
            <a:off x="5410200" y="5946775"/>
            <a:ext cx="2035175" cy="457200"/>
          </a:xfrm>
          <a:prstGeom prst="rect">
            <a:avLst/>
          </a:prstGeom>
          <a:noFill/>
          <a:ln w="9525">
            <a:noFill/>
            <a:miter lim="800000"/>
            <a:headEnd/>
            <a:tailEnd/>
          </a:ln>
        </p:spPr>
        <p:txBody>
          <a:bodyPr wrap="none">
            <a:spAutoFit/>
          </a:bodyPr>
          <a:lstStyle/>
          <a:p>
            <a:r>
              <a:rPr lang="en-US" sz="2400"/>
              <a:t>Luna Leopold</a:t>
            </a:r>
          </a:p>
        </p:txBody>
      </p:sp>
      <p:sp>
        <p:nvSpPr>
          <p:cNvPr id="23557" name="Text Box 7"/>
          <p:cNvSpPr txBox="1">
            <a:spLocks noChangeArrowheads="1"/>
          </p:cNvSpPr>
          <p:nvPr/>
        </p:nvSpPr>
        <p:spPr bwMode="auto">
          <a:xfrm>
            <a:off x="5410200" y="6400800"/>
            <a:ext cx="3419475" cy="304800"/>
          </a:xfrm>
          <a:prstGeom prst="rect">
            <a:avLst/>
          </a:prstGeom>
          <a:noFill/>
          <a:ln w="9525">
            <a:noFill/>
            <a:miter lim="800000"/>
            <a:headEnd/>
            <a:tailEnd/>
          </a:ln>
        </p:spPr>
        <p:txBody>
          <a:bodyPr wrap="none">
            <a:spAutoFit/>
          </a:bodyPr>
          <a:lstStyle/>
          <a:p>
            <a:r>
              <a:rPr lang="en-US" sz="1400"/>
              <a:t>Chief Hydrologist U.S. Geological Survey</a:t>
            </a:r>
          </a:p>
        </p:txBody>
      </p:sp>
      <p:sp>
        <p:nvSpPr>
          <p:cNvPr id="23558" name="Text Box 8"/>
          <p:cNvSpPr txBox="1">
            <a:spLocks noChangeArrowheads="1"/>
          </p:cNvSpPr>
          <p:nvPr/>
        </p:nvSpPr>
        <p:spPr bwMode="auto">
          <a:xfrm>
            <a:off x="304800" y="990600"/>
            <a:ext cx="2387600" cy="701675"/>
          </a:xfrm>
          <a:prstGeom prst="rect">
            <a:avLst/>
          </a:prstGeom>
          <a:noFill/>
          <a:ln w="9525">
            <a:noFill/>
            <a:miter lim="800000"/>
            <a:headEnd/>
            <a:tailEnd/>
          </a:ln>
        </p:spPr>
        <p:txBody>
          <a:bodyPr wrap="none">
            <a:spAutoFit/>
          </a:bodyPr>
          <a:lstStyle/>
          <a:p>
            <a:r>
              <a:rPr lang="en-US" sz="4000" b="1">
                <a:solidFill>
                  <a:srgbClr val="000000"/>
                </a:solidFill>
              </a:rPr>
              <a:t>Water…..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chemeClr val="tx1"/>
            </a:solidFill>
            <a:miter lim="800000"/>
            <a:headEnd/>
            <a:tailEnd/>
          </a:ln>
        </p:spPr>
      </p:pic>
      <p:sp>
        <p:nvSpPr>
          <p:cNvPr id="62466" name="Rectangle 2"/>
          <p:cNvSpPr>
            <a:spLocks noChangeArrowheads="1"/>
          </p:cNvSpPr>
          <p:nvPr/>
        </p:nvSpPr>
        <p:spPr bwMode="auto">
          <a:xfrm>
            <a:off x="838200" y="1981200"/>
            <a:ext cx="7543800" cy="4114800"/>
          </a:xfrm>
          <a:prstGeom prst="rect">
            <a:avLst/>
          </a:prstGeom>
          <a:noFill/>
          <a:ln w="9525">
            <a:noFill/>
            <a:miter lim="800000"/>
            <a:headEnd/>
            <a:tailEnd/>
          </a:ln>
          <a:effectLst/>
        </p:spPr>
        <p:txBody>
          <a:bodyPr/>
          <a:lstStyle/>
          <a:p>
            <a:pPr marL="342900" indent="-342900" eaLnBrk="1" hangingPunct="1">
              <a:lnSpc>
                <a:spcPct val="120000"/>
              </a:lnSpc>
              <a:spcBef>
                <a:spcPct val="40000"/>
              </a:spcBef>
              <a:buClr>
                <a:schemeClr val="tx2"/>
              </a:buClr>
              <a:buSzPct val="80000"/>
              <a:buFont typeface="Wingdings" pitchFamily="2" charset="2"/>
              <a:buChar char="§"/>
              <a:defRPr/>
            </a:pPr>
            <a:r>
              <a:rPr lang="en-US" sz="2800" b="1">
                <a:solidFill>
                  <a:schemeClr val="tx2"/>
                </a:solidFill>
                <a:effectLst>
                  <a:outerShdw blurRad="38100" dist="38100" dir="2700000" algn="tl">
                    <a:srgbClr val="000000"/>
                  </a:outerShdw>
                </a:effectLst>
                <a:latin typeface="Tahoma" pitchFamily="34" charset="0"/>
              </a:rPr>
              <a:t>Decrease Food-Chain Organisms</a:t>
            </a:r>
          </a:p>
          <a:p>
            <a:pPr marL="342900" indent="-342900" eaLnBrk="1" hangingPunct="1">
              <a:lnSpc>
                <a:spcPct val="120000"/>
              </a:lnSpc>
              <a:spcBef>
                <a:spcPct val="40000"/>
              </a:spcBef>
              <a:buClr>
                <a:schemeClr val="tx2"/>
              </a:buClr>
              <a:buSzPct val="80000"/>
              <a:buFont typeface="Wingdings" pitchFamily="2" charset="2"/>
              <a:buChar char="§"/>
              <a:defRPr/>
            </a:pPr>
            <a:r>
              <a:rPr lang="en-US" sz="2800" b="1">
                <a:solidFill>
                  <a:schemeClr val="tx2"/>
                </a:solidFill>
                <a:effectLst>
                  <a:outerShdw blurRad="38100" dist="38100" dir="2700000" algn="tl">
                    <a:srgbClr val="000000"/>
                  </a:outerShdw>
                </a:effectLst>
                <a:latin typeface="Tahoma" pitchFamily="34" charset="0"/>
              </a:rPr>
              <a:t>Impair Feeding</a:t>
            </a:r>
          </a:p>
          <a:p>
            <a:pPr marL="342900" indent="-342900" eaLnBrk="1" hangingPunct="1">
              <a:lnSpc>
                <a:spcPct val="120000"/>
              </a:lnSpc>
              <a:spcBef>
                <a:spcPct val="40000"/>
              </a:spcBef>
              <a:buClr>
                <a:schemeClr val="tx2"/>
              </a:buClr>
              <a:buSzPct val="80000"/>
              <a:buFont typeface="Wingdings" pitchFamily="2" charset="2"/>
              <a:buChar char="§"/>
              <a:defRPr/>
            </a:pPr>
            <a:r>
              <a:rPr lang="en-US" sz="2800" b="1">
                <a:solidFill>
                  <a:schemeClr val="tx2"/>
                </a:solidFill>
                <a:effectLst>
                  <a:outerShdw blurRad="38100" dist="38100" dir="2700000" algn="tl">
                    <a:srgbClr val="000000"/>
                  </a:outerShdw>
                </a:effectLst>
                <a:latin typeface="Tahoma" pitchFamily="34" charset="0"/>
              </a:rPr>
              <a:t>Clog Gills</a:t>
            </a:r>
          </a:p>
          <a:p>
            <a:pPr marL="342900" indent="-342900" eaLnBrk="1" hangingPunct="1">
              <a:lnSpc>
                <a:spcPct val="120000"/>
              </a:lnSpc>
              <a:spcBef>
                <a:spcPct val="40000"/>
              </a:spcBef>
              <a:buClr>
                <a:schemeClr val="tx2"/>
              </a:buClr>
              <a:buSzPct val="80000"/>
              <a:buFont typeface="Wingdings" pitchFamily="2" charset="2"/>
              <a:buChar char="§"/>
              <a:defRPr/>
            </a:pPr>
            <a:r>
              <a:rPr lang="en-US" sz="2800" b="1">
                <a:solidFill>
                  <a:schemeClr val="tx2"/>
                </a:solidFill>
                <a:effectLst>
                  <a:outerShdw blurRad="38100" dist="38100" dir="2700000" algn="tl">
                    <a:srgbClr val="000000"/>
                  </a:outerShdw>
                </a:effectLst>
                <a:latin typeface="Tahoma" pitchFamily="34" charset="0"/>
              </a:rPr>
              <a:t>Reduce Photosynthesis</a:t>
            </a:r>
          </a:p>
          <a:p>
            <a:pPr marL="342900" indent="-342900" eaLnBrk="1" hangingPunct="1">
              <a:lnSpc>
                <a:spcPct val="120000"/>
              </a:lnSpc>
              <a:spcBef>
                <a:spcPct val="40000"/>
              </a:spcBef>
              <a:buClr>
                <a:schemeClr val="tx2"/>
              </a:buClr>
              <a:buSzPct val="80000"/>
              <a:buFont typeface="Wingdings" pitchFamily="2" charset="2"/>
              <a:buChar char="§"/>
              <a:defRPr/>
            </a:pPr>
            <a:r>
              <a:rPr lang="en-US" sz="2800" b="1">
                <a:solidFill>
                  <a:schemeClr val="tx2"/>
                </a:solidFill>
                <a:effectLst>
                  <a:outerShdw blurRad="38100" dist="38100" dir="2700000" algn="tl">
                    <a:srgbClr val="000000"/>
                  </a:outerShdw>
                </a:effectLst>
                <a:latin typeface="Tahoma" pitchFamily="34" charset="0"/>
              </a:rPr>
              <a:t>Diminished Spawning</a:t>
            </a:r>
          </a:p>
          <a:p>
            <a:pPr marL="342900" indent="-342900" eaLnBrk="1" hangingPunct="1">
              <a:lnSpc>
                <a:spcPct val="120000"/>
              </a:lnSpc>
              <a:spcBef>
                <a:spcPct val="40000"/>
              </a:spcBef>
              <a:buClr>
                <a:schemeClr val="tx2"/>
              </a:buClr>
              <a:buSzPct val="80000"/>
              <a:buFont typeface="Wingdings" pitchFamily="2" charset="2"/>
              <a:buChar char="§"/>
              <a:defRPr/>
            </a:pPr>
            <a:r>
              <a:rPr lang="en-US" sz="2800" b="1">
                <a:solidFill>
                  <a:schemeClr val="tx2"/>
                </a:solidFill>
                <a:effectLst>
                  <a:outerShdw blurRad="38100" dist="38100" dir="2700000" algn="tl">
                    <a:srgbClr val="000000"/>
                  </a:outerShdw>
                </a:effectLst>
                <a:latin typeface="Tahoma" pitchFamily="34" charset="0"/>
              </a:rPr>
              <a:t>Smothered Eggs and Fry</a:t>
            </a:r>
          </a:p>
        </p:txBody>
      </p:sp>
      <p:sp>
        <p:nvSpPr>
          <p:cNvPr id="62467" name="Rectangle 3"/>
          <p:cNvSpPr>
            <a:spLocks noChangeArrowheads="1"/>
          </p:cNvSpPr>
          <p:nvPr/>
        </p:nvSpPr>
        <p:spPr bwMode="auto">
          <a:xfrm>
            <a:off x="228600" y="457200"/>
            <a:ext cx="8610600" cy="1219200"/>
          </a:xfrm>
          <a:prstGeom prst="rect">
            <a:avLst/>
          </a:prstGeom>
          <a:noFill/>
          <a:ln w="9525">
            <a:noFill/>
            <a:miter lim="800000"/>
            <a:headEnd/>
            <a:tailEnd/>
          </a:ln>
          <a:effectLst/>
        </p:spPr>
        <p:txBody>
          <a:bodyPr anchor="ctr"/>
          <a:lstStyle/>
          <a:p>
            <a:pPr algn="ctr" eaLnBrk="1" hangingPunct="1">
              <a:defRPr/>
            </a:pPr>
            <a:r>
              <a:rPr lang="en-US" sz="4400" b="1">
                <a:solidFill>
                  <a:schemeClr val="tx2"/>
                </a:solidFill>
                <a:effectLst>
                  <a:outerShdw blurRad="38100" dist="38100" dir="2700000" algn="tl">
                    <a:srgbClr val="000000"/>
                  </a:outerShdw>
                </a:effectLst>
                <a:latin typeface="Tahoma" pitchFamily="34" charset="0"/>
              </a:rPr>
              <a:t>Impacts to Aquatic Environment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7-7-07 2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222213" name="Picture 5" descr="7-7-07 nikon 07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8800" y="2473325"/>
            <a:ext cx="6045200" cy="4346575"/>
          </a:xfrm>
          <a:prstGeom prst="rect">
            <a:avLst/>
          </a:prstGeom>
          <a:noFill/>
          <a:ln w="9525">
            <a:noFill/>
            <a:miter lim="800000"/>
            <a:headEnd/>
            <a:tailEnd/>
          </a:ln>
        </p:spPr>
      </p:pic>
      <p:sp>
        <p:nvSpPr>
          <p:cNvPr id="26628" name="Text Box 6"/>
          <p:cNvSpPr txBox="1">
            <a:spLocks noChangeArrowheads="1"/>
          </p:cNvSpPr>
          <p:nvPr/>
        </p:nvSpPr>
        <p:spPr bwMode="auto">
          <a:xfrm>
            <a:off x="1828800" y="152400"/>
            <a:ext cx="7081838" cy="579438"/>
          </a:xfrm>
          <a:prstGeom prst="rect">
            <a:avLst/>
          </a:prstGeom>
          <a:solidFill>
            <a:schemeClr val="tx1">
              <a:alpha val="50195"/>
            </a:schemeClr>
          </a:solidFill>
          <a:ln w="9525">
            <a:noFill/>
            <a:miter lim="800000"/>
            <a:headEnd/>
            <a:tailEnd/>
          </a:ln>
        </p:spPr>
        <p:txBody>
          <a:bodyPr wrap="none">
            <a:spAutoFit/>
          </a:bodyPr>
          <a:lstStyle/>
          <a:p>
            <a:r>
              <a:rPr lang="en-US" sz="3200" b="1">
                <a:solidFill>
                  <a:srgbClr val="0000CC"/>
                </a:solidFill>
              </a:rPr>
              <a:t>What is this worth to our economy?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213"/>
                                        </p:tgtEl>
                                        <p:attrNameLst>
                                          <p:attrName>style.visibility</p:attrName>
                                        </p:attrNameLst>
                                      </p:cBhvr>
                                      <p:to>
                                        <p:strVal val="visible"/>
                                      </p:to>
                                    </p:set>
                                    <p:animEffect transition="in" filter="fade">
                                      <p:cBhvr>
                                        <p:cTn id="7" dur="2000"/>
                                        <p:tgtEl>
                                          <p:spTgt spid="22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3-7-06 004"/>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27651" name="Text Box 3"/>
          <p:cNvSpPr txBox="1">
            <a:spLocks noChangeArrowheads="1"/>
          </p:cNvSpPr>
          <p:nvPr/>
        </p:nvSpPr>
        <p:spPr bwMode="auto">
          <a:xfrm>
            <a:off x="3733800" y="1905000"/>
            <a:ext cx="5360987" cy="1373188"/>
          </a:xfrm>
          <a:prstGeom prst="rect">
            <a:avLst/>
          </a:prstGeom>
          <a:noFill/>
          <a:ln w="9525">
            <a:noFill/>
            <a:miter lim="800000"/>
            <a:headEnd/>
            <a:tailEnd/>
          </a:ln>
        </p:spPr>
        <p:txBody>
          <a:bodyPr wrap="none">
            <a:spAutoFit/>
          </a:bodyPr>
          <a:lstStyle/>
          <a:p>
            <a:pPr algn="ctr" eaLnBrk="1" hangingPunct="1"/>
            <a:r>
              <a:rPr lang="en-US" sz="2800" b="1" u="sng" dirty="0">
                <a:solidFill>
                  <a:schemeClr val="tx2"/>
                </a:solidFill>
                <a:latin typeface="Tahoma" pitchFamily="34" charset="0"/>
              </a:rPr>
              <a:t>DOJ Consent Decree</a:t>
            </a:r>
          </a:p>
          <a:p>
            <a:pPr algn="ctr" eaLnBrk="1" hangingPunct="1"/>
            <a:r>
              <a:rPr lang="en-US" sz="2800" b="1" dirty="0">
                <a:solidFill>
                  <a:schemeClr val="tx2"/>
                </a:solidFill>
                <a:latin typeface="Tahoma" pitchFamily="34" charset="0"/>
              </a:rPr>
              <a:t>Details in no uncertain terms</a:t>
            </a:r>
          </a:p>
          <a:p>
            <a:pPr algn="ctr" eaLnBrk="1" hangingPunct="1"/>
            <a:r>
              <a:rPr lang="en-US" sz="2800" b="1" dirty="0">
                <a:solidFill>
                  <a:schemeClr val="tx2"/>
                </a:solidFill>
                <a:latin typeface="Tahoma" pitchFamily="34" charset="0"/>
              </a:rPr>
              <a:t> what </a:t>
            </a:r>
            <a:r>
              <a:rPr lang="en-US" sz="2800" b="1" u="sng" dirty="0">
                <a:solidFill>
                  <a:schemeClr val="tx2"/>
                </a:solidFill>
                <a:latin typeface="Tahoma" pitchFamily="34" charset="0"/>
              </a:rPr>
              <a:t>will</a:t>
            </a:r>
            <a:r>
              <a:rPr lang="en-US" sz="2800" b="1" dirty="0">
                <a:solidFill>
                  <a:schemeClr val="tx2"/>
                </a:solidFill>
                <a:latin typeface="Tahoma" pitchFamily="34" charset="0"/>
              </a:rPr>
              <a:t> be done</a:t>
            </a:r>
          </a:p>
        </p:txBody>
      </p:sp>
      <p:sp>
        <p:nvSpPr>
          <p:cNvPr id="27652" name="Text Box 4"/>
          <p:cNvSpPr txBox="1">
            <a:spLocks noChangeArrowheads="1"/>
          </p:cNvSpPr>
          <p:nvPr/>
        </p:nvSpPr>
        <p:spPr bwMode="auto">
          <a:xfrm>
            <a:off x="3962400" y="228600"/>
            <a:ext cx="4937125" cy="1077913"/>
          </a:xfrm>
          <a:prstGeom prst="rect">
            <a:avLst/>
          </a:prstGeom>
          <a:noFill/>
          <a:ln w="9525">
            <a:noFill/>
            <a:miter lim="800000"/>
            <a:headEnd/>
            <a:tailEnd/>
          </a:ln>
        </p:spPr>
        <p:txBody>
          <a:bodyPr wrap="none">
            <a:spAutoFit/>
          </a:bodyPr>
          <a:lstStyle/>
          <a:p>
            <a:pPr algn="ctr" eaLnBrk="1" hangingPunct="1"/>
            <a:r>
              <a:rPr lang="en-US" sz="3200" b="1">
                <a:solidFill>
                  <a:schemeClr val="tx2"/>
                </a:solidFill>
                <a:latin typeface="Tahoma" pitchFamily="34" charset="0"/>
              </a:rPr>
              <a:t>WAL MART</a:t>
            </a:r>
          </a:p>
          <a:p>
            <a:pPr algn="ctr" eaLnBrk="1" hangingPunct="1"/>
            <a:r>
              <a:rPr lang="en-US" sz="3200" b="1">
                <a:solidFill>
                  <a:schemeClr val="tx2"/>
                </a:solidFill>
                <a:latin typeface="Tahoma" pitchFamily="34" charset="0"/>
              </a:rPr>
              <a:t>$3.1 Million Dollar Fine</a:t>
            </a:r>
          </a:p>
        </p:txBody>
      </p:sp>
      <p:sp>
        <p:nvSpPr>
          <p:cNvPr id="27653" name="Text Box 5"/>
          <p:cNvSpPr txBox="1">
            <a:spLocks noChangeArrowheads="1"/>
          </p:cNvSpPr>
          <p:nvPr/>
        </p:nvSpPr>
        <p:spPr bwMode="auto">
          <a:xfrm>
            <a:off x="4114800" y="5321300"/>
            <a:ext cx="4749800" cy="1384300"/>
          </a:xfrm>
          <a:prstGeom prst="rect">
            <a:avLst/>
          </a:prstGeom>
          <a:noFill/>
          <a:ln w="9525">
            <a:noFill/>
            <a:miter lim="800000"/>
            <a:headEnd/>
            <a:tailEnd/>
          </a:ln>
        </p:spPr>
        <p:txBody>
          <a:bodyPr wrap="none">
            <a:spAutoFit/>
          </a:bodyPr>
          <a:lstStyle/>
          <a:p>
            <a:pPr algn="ctr" eaLnBrk="1" hangingPunct="1"/>
            <a:r>
              <a:rPr lang="en-US" sz="2800" b="1" dirty="0">
                <a:solidFill>
                  <a:schemeClr val="tx2"/>
                </a:solidFill>
                <a:latin typeface="Tahoma" pitchFamily="34" charset="0"/>
              </a:rPr>
              <a:t>Home Depot</a:t>
            </a:r>
          </a:p>
          <a:p>
            <a:pPr algn="ctr" eaLnBrk="1" hangingPunct="1"/>
            <a:r>
              <a:rPr lang="en-US" sz="2800" b="1" dirty="0">
                <a:solidFill>
                  <a:schemeClr val="tx2"/>
                </a:solidFill>
                <a:latin typeface="Tahoma" pitchFamily="34" charset="0"/>
              </a:rPr>
              <a:t>Starts their own program</a:t>
            </a:r>
          </a:p>
          <a:p>
            <a:pPr algn="ctr" eaLnBrk="1" hangingPunct="1"/>
            <a:r>
              <a:rPr lang="en-US" sz="2800" b="1" dirty="0">
                <a:solidFill>
                  <a:schemeClr val="tx2"/>
                </a:solidFill>
                <a:latin typeface="Tahoma" pitchFamily="34" charset="0"/>
              </a:rPr>
              <a:t>1.3 Million Dollar Fine</a:t>
            </a:r>
          </a:p>
        </p:txBody>
      </p:sp>
      <p:sp>
        <p:nvSpPr>
          <p:cNvPr id="27654" name="Rectangle 6"/>
          <p:cNvSpPr>
            <a:spLocks noChangeArrowheads="1"/>
          </p:cNvSpPr>
          <p:nvPr/>
        </p:nvSpPr>
        <p:spPr bwMode="auto">
          <a:xfrm>
            <a:off x="1143000" y="4572000"/>
            <a:ext cx="1981200" cy="609600"/>
          </a:xfrm>
          <a:prstGeom prst="rect">
            <a:avLst/>
          </a:prstGeom>
          <a:solidFill>
            <a:srgbClr val="B2B2B2"/>
          </a:solidFill>
          <a:ln w="9525">
            <a:solidFill>
              <a:schemeClr val="tx1"/>
            </a:solidFill>
            <a:miter lim="800000"/>
            <a:headEnd/>
            <a:tailEnd/>
          </a:ln>
        </p:spPr>
        <p:txBody>
          <a:bodyPr wrap="none" anchor="ctr"/>
          <a:lstStyle/>
          <a:p>
            <a:endParaRPr lang="en-US"/>
          </a:p>
        </p:txBody>
      </p:sp>
      <p:sp>
        <p:nvSpPr>
          <p:cNvPr id="27655" name="Rectangle 7"/>
          <p:cNvSpPr>
            <a:spLocks noChangeArrowheads="1"/>
          </p:cNvSpPr>
          <p:nvPr/>
        </p:nvSpPr>
        <p:spPr bwMode="auto">
          <a:xfrm rot="-214580">
            <a:off x="1143000" y="6172200"/>
            <a:ext cx="2057400" cy="304800"/>
          </a:xfrm>
          <a:prstGeom prst="rect">
            <a:avLst/>
          </a:prstGeom>
          <a:solidFill>
            <a:srgbClr val="B2B2B2"/>
          </a:solidFill>
          <a:ln w="9525">
            <a:solidFill>
              <a:schemeClr val="tx1"/>
            </a:solid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3-7-06 0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28676" name="Text Box 6"/>
          <p:cNvSpPr txBox="1">
            <a:spLocks noChangeArrowheads="1"/>
          </p:cNvSpPr>
          <p:nvPr/>
        </p:nvSpPr>
        <p:spPr bwMode="auto">
          <a:xfrm>
            <a:off x="293688" y="5600700"/>
            <a:ext cx="8493125" cy="946150"/>
          </a:xfrm>
          <a:prstGeom prst="rect">
            <a:avLst/>
          </a:prstGeom>
          <a:noFill/>
          <a:ln w="9525">
            <a:noFill/>
            <a:miter lim="800000"/>
            <a:headEnd/>
            <a:tailEnd/>
          </a:ln>
        </p:spPr>
        <p:txBody>
          <a:bodyPr wrap="none">
            <a:spAutoFit/>
          </a:bodyPr>
          <a:lstStyle/>
          <a:p>
            <a:pPr algn="ctr" eaLnBrk="1" hangingPunct="1"/>
            <a:r>
              <a:rPr lang="en-US" sz="2800" b="1">
                <a:latin typeface="Tahoma" pitchFamily="34" charset="0"/>
              </a:rPr>
              <a:t>Some national home builders already have</a:t>
            </a:r>
          </a:p>
          <a:p>
            <a:pPr algn="ctr" eaLnBrk="1" hangingPunct="1"/>
            <a:r>
              <a:rPr lang="en-US" sz="2800" b="1">
                <a:latin typeface="Tahoma" pitchFamily="34" charset="0"/>
              </a:rPr>
              <a:t>their own consent decrees with the EPA &amp; DOJ</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02-07-06 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32771" name="Text Box 4"/>
          <p:cNvSpPr txBox="1">
            <a:spLocks noChangeArrowheads="1"/>
          </p:cNvSpPr>
          <p:nvPr/>
        </p:nvSpPr>
        <p:spPr bwMode="auto">
          <a:xfrm>
            <a:off x="0" y="5667375"/>
            <a:ext cx="9144000" cy="1190625"/>
          </a:xfrm>
          <a:prstGeom prst="rect">
            <a:avLst/>
          </a:prstGeom>
          <a:solidFill>
            <a:schemeClr val="tx1">
              <a:alpha val="38823"/>
            </a:schemeClr>
          </a:solidFill>
          <a:ln w="9525">
            <a:noFill/>
            <a:miter lim="800000"/>
            <a:headEnd/>
            <a:tailEnd/>
          </a:ln>
        </p:spPr>
        <p:txBody>
          <a:bodyPr>
            <a:spAutoFit/>
          </a:bodyPr>
          <a:lstStyle/>
          <a:p>
            <a:pPr algn="ctr" eaLnBrk="1" hangingPunct="1"/>
            <a:r>
              <a:rPr lang="en-US" sz="3600" b="1" dirty="0">
                <a:solidFill>
                  <a:schemeClr val="bg1"/>
                </a:solidFill>
                <a:latin typeface="Tahoma" pitchFamily="34" charset="0"/>
              </a:rPr>
              <a:t>Cleanup Costs : </a:t>
            </a:r>
          </a:p>
          <a:p>
            <a:pPr algn="ctr" eaLnBrk="1" hangingPunct="1"/>
            <a:r>
              <a:rPr lang="en-US" sz="3600" b="1" dirty="0">
                <a:solidFill>
                  <a:schemeClr val="bg1"/>
                </a:solidFill>
                <a:latin typeface="Tahoma" pitchFamily="34" charset="0"/>
              </a:rPr>
              <a:t>Storm System Clean-out &amp; Repair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lex\Desktop\Sam Flash Drive\WINTER09\Barrow 09\September Visit\P91503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innerShdw blurRad="114300">
              <a:prstClr val="black"/>
            </a:innerShdw>
          </a:effectLst>
        </p:spPr>
      </p:pic>
      <p:sp>
        <p:nvSpPr>
          <p:cNvPr id="3" name="TextBox 2"/>
          <p:cNvSpPr txBox="1"/>
          <p:nvPr/>
        </p:nvSpPr>
        <p:spPr>
          <a:xfrm>
            <a:off x="304800" y="152400"/>
            <a:ext cx="6024983" cy="1015663"/>
          </a:xfrm>
          <a:prstGeom prst="rect">
            <a:avLst/>
          </a:prstGeom>
          <a:noFill/>
        </p:spPr>
        <p:txBody>
          <a:bodyPr wrap="none" rtlCol="0">
            <a:spAutoFit/>
          </a:bodyPr>
          <a:lstStyle/>
          <a:p>
            <a:r>
              <a:rPr lang="en-US" sz="6000" dirty="0">
                <a:solidFill>
                  <a:schemeClr val="bg1"/>
                </a:solidFill>
              </a:rPr>
              <a:t>Visualize Drainage </a:t>
            </a:r>
          </a:p>
        </p:txBody>
      </p:sp>
      <p:sp>
        <p:nvSpPr>
          <p:cNvPr id="4" name="TextBox 3"/>
          <p:cNvSpPr txBox="1"/>
          <p:nvPr/>
        </p:nvSpPr>
        <p:spPr>
          <a:xfrm>
            <a:off x="8204871" y="6412468"/>
            <a:ext cx="862929" cy="369332"/>
          </a:xfrm>
          <a:prstGeom prst="rect">
            <a:avLst/>
          </a:prstGeom>
          <a:noFill/>
        </p:spPr>
        <p:txBody>
          <a:bodyPr wrap="none" rtlCol="0">
            <a:spAutoFit/>
          </a:bodyPr>
          <a:lstStyle/>
          <a:p>
            <a:r>
              <a:rPr lang="en-US" dirty="0"/>
              <a:t>Barrow</a:t>
            </a:r>
          </a:p>
        </p:txBody>
      </p:sp>
      <p:sp>
        <p:nvSpPr>
          <p:cNvPr id="5" name="Freeform 4"/>
          <p:cNvSpPr/>
          <p:nvPr/>
        </p:nvSpPr>
        <p:spPr>
          <a:xfrm>
            <a:off x="3103809" y="2395470"/>
            <a:ext cx="2704563" cy="1017431"/>
          </a:xfrm>
          <a:custGeom>
            <a:avLst/>
            <a:gdLst>
              <a:gd name="connsiteX0" fmla="*/ 2704563 w 2704563"/>
              <a:gd name="connsiteY0" fmla="*/ 0 h 1017431"/>
              <a:gd name="connsiteX1" fmla="*/ 283335 w 2704563"/>
              <a:gd name="connsiteY1" fmla="*/ 77274 h 1017431"/>
              <a:gd name="connsiteX2" fmla="*/ 1004552 w 2704563"/>
              <a:gd name="connsiteY2" fmla="*/ 283336 h 1017431"/>
              <a:gd name="connsiteX3" fmla="*/ 515154 w 2704563"/>
              <a:gd name="connsiteY3" fmla="*/ 631065 h 1017431"/>
              <a:gd name="connsiteX4" fmla="*/ 244698 w 2704563"/>
              <a:gd name="connsiteY4" fmla="*/ 1017431 h 101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4563" h="1017431">
                <a:moveTo>
                  <a:pt x="2704563" y="0"/>
                </a:moveTo>
                <a:cubicBezTo>
                  <a:pt x="1635616" y="15025"/>
                  <a:pt x="566670" y="30051"/>
                  <a:pt x="283335" y="77274"/>
                </a:cubicBezTo>
                <a:cubicBezTo>
                  <a:pt x="0" y="124497"/>
                  <a:pt x="965916" y="191038"/>
                  <a:pt x="1004552" y="283336"/>
                </a:cubicBezTo>
                <a:cubicBezTo>
                  <a:pt x="1043188" y="375634"/>
                  <a:pt x="641796" y="508716"/>
                  <a:pt x="515154" y="631065"/>
                </a:cubicBezTo>
                <a:cubicBezTo>
                  <a:pt x="388512" y="753414"/>
                  <a:pt x="316605" y="885422"/>
                  <a:pt x="244698" y="1017431"/>
                </a:cubicBezTo>
              </a:path>
            </a:pathLst>
          </a:custGeom>
          <a:ln w="44450">
            <a:solidFill>
              <a:srgbClr val="0000A2"/>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8229600" cy="1066800"/>
          </a:xfrm>
        </p:spPr>
        <p:txBody>
          <a:bodyPr>
            <a:normAutofit/>
          </a:bodyPr>
          <a:lstStyle/>
          <a:p>
            <a:pPr eaLnBrk="1" hangingPunct="1">
              <a:defRPr/>
            </a:pPr>
            <a:r>
              <a:rPr lang="en-US" b="1" dirty="0"/>
              <a:t>What We’ll Cover:</a:t>
            </a:r>
          </a:p>
        </p:txBody>
      </p:sp>
      <p:sp>
        <p:nvSpPr>
          <p:cNvPr id="68611" name="Rectangle 3"/>
          <p:cNvSpPr>
            <a:spLocks noGrp="1" noChangeArrowheads="1"/>
          </p:cNvSpPr>
          <p:nvPr>
            <p:ph type="body" sz="half" idx="1"/>
          </p:nvPr>
        </p:nvSpPr>
        <p:spPr>
          <a:xfrm>
            <a:off x="381000" y="1143000"/>
            <a:ext cx="8305800" cy="5410200"/>
          </a:xfrm>
        </p:spPr>
        <p:txBody>
          <a:bodyPr>
            <a:noAutofit/>
          </a:bodyPr>
          <a:lstStyle/>
          <a:p>
            <a:pPr marL="0" indent="0">
              <a:buClr>
                <a:schemeClr val="tx2"/>
              </a:buClr>
              <a:buNone/>
              <a:defRPr/>
            </a:pPr>
            <a:r>
              <a:rPr lang="en-US" b="1" dirty="0">
                <a:solidFill>
                  <a:schemeClr val="tx2"/>
                </a:solidFill>
              </a:rPr>
              <a:t>1. Erosion and Sedimentation Impacts</a:t>
            </a:r>
          </a:p>
          <a:p>
            <a:pPr marL="0" indent="0">
              <a:buClr>
                <a:schemeClr val="tx2"/>
              </a:buClr>
              <a:buNone/>
              <a:defRPr/>
            </a:pPr>
            <a:r>
              <a:rPr lang="en-US" b="1" dirty="0">
                <a:solidFill>
                  <a:schemeClr val="tx2"/>
                </a:solidFill>
              </a:rPr>
              <a:t>2. Erosion &amp; Sedimentation Processes</a:t>
            </a:r>
          </a:p>
          <a:p>
            <a:pPr marL="0" indent="0">
              <a:buClr>
                <a:schemeClr val="tx2"/>
              </a:buClr>
              <a:buNone/>
              <a:defRPr/>
            </a:pPr>
            <a:r>
              <a:rPr lang="en-US" b="1" dirty="0">
                <a:solidFill>
                  <a:schemeClr val="tx2"/>
                </a:solidFill>
              </a:rPr>
              <a:t>3. Factors that Influence Erosion </a:t>
            </a:r>
          </a:p>
          <a:p>
            <a:pPr marL="0" indent="0">
              <a:buClr>
                <a:schemeClr val="tx2"/>
              </a:buClr>
              <a:buNone/>
              <a:defRPr/>
            </a:pPr>
            <a:r>
              <a:rPr lang="en-US" b="1" dirty="0">
                <a:solidFill>
                  <a:schemeClr val="tx2"/>
                </a:solidFill>
              </a:rPr>
              <a:t>4. Regulations</a:t>
            </a:r>
          </a:p>
          <a:p>
            <a:pPr marL="0" indent="0">
              <a:buClr>
                <a:schemeClr val="tx2"/>
              </a:buClr>
              <a:buNone/>
              <a:defRPr/>
            </a:pPr>
            <a:r>
              <a:rPr lang="en-US" b="1" dirty="0">
                <a:solidFill>
                  <a:schemeClr val="tx2"/>
                </a:solidFill>
              </a:rPr>
              <a:t>5. SWPPP Introduction</a:t>
            </a:r>
          </a:p>
          <a:p>
            <a:pPr marL="0" indent="0">
              <a:buClr>
                <a:schemeClr val="tx2"/>
              </a:buClr>
              <a:buNone/>
              <a:defRPr/>
            </a:pPr>
            <a:r>
              <a:rPr lang="en-US" b="1" dirty="0">
                <a:solidFill>
                  <a:schemeClr val="tx2"/>
                </a:solidFill>
              </a:rPr>
              <a:t>6. Alaska Permit Requirements - Erosion</a:t>
            </a:r>
          </a:p>
          <a:p>
            <a:pPr marL="0" indent="0">
              <a:buClr>
                <a:schemeClr val="tx2"/>
              </a:buClr>
              <a:buNone/>
              <a:defRPr/>
            </a:pPr>
            <a:r>
              <a:rPr lang="en-US" b="1" dirty="0">
                <a:solidFill>
                  <a:schemeClr val="tx2"/>
                </a:solidFill>
              </a:rPr>
              <a:t>7. Requirements - Sediment </a:t>
            </a:r>
          </a:p>
          <a:p>
            <a:pPr marL="0" indent="0">
              <a:buClr>
                <a:schemeClr val="tx2"/>
              </a:buClr>
              <a:buNone/>
              <a:defRPr/>
            </a:pPr>
            <a:r>
              <a:rPr lang="en-US" b="1" dirty="0">
                <a:solidFill>
                  <a:schemeClr val="tx2"/>
                </a:solidFill>
              </a:rPr>
              <a:t>8. Requirements - Good Housekeeping</a:t>
            </a:r>
          </a:p>
          <a:p>
            <a:pPr marL="0" indent="0">
              <a:buClr>
                <a:schemeClr val="tx2"/>
              </a:buClr>
              <a:buNone/>
              <a:defRPr/>
            </a:pPr>
            <a:r>
              <a:rPr lang="en-US" b="1" dirty="0">
                <a:solidFill>
                  <a:schemeClr val="tx2"/>
                </a:solidFill>
              </a:rPr>
              <a:t>9. Inspections</a:t>
            </a:r>
          </a:p>
          <a:p>
            <a:pPr marL="0" indent="0">
              <a:buClr>
                <a:schemeClr val="tx2"/>
              </a:buClr>
              <a:buNone/>
              <a:defRPr/>
            </a:pPr>
            <a:endParaRPr lang="en-US" b="1" dirty="0">
              <a:solidFill>
                <a:schemeClr val="tx2"/>
              </a:solidFill>
            </a:endParaRPr>
          </a:p>
        </p:txBody>
      </p:sp>
    </p:spTree>
    <p:extLst>
      <p:ext uri="{BB962C8B-B14F-4D97-AF65-F5344CB8AC3E}">
        <p14:creationId xmlns:p14="http://schemas.microsoft.com/office/powerpoint/2010/main" val="393794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MG_2290"/>
          <p:cNvPicPr>
            <a:picLocks noChangeAspect="1" noChangeArrowheads="1"/>
          </p:cNvPicPr>
          <p:nvPr/>
        </p:nvPicPr>
        <p:blipFill>
          <a:blip r:embed="rId3" cstate="print"/>
          <a:srcRect/>
          <a:stretch>
            <a:fillRect/>
          </a:stretch>
        </p:blipFill>
        <p:spPr bwMode="auto">
          <a:xfrm>
            <a:off x="0" y="757238"/>
            <a:ext cx="9144000" cy="6100762"/>
          </a:xfrm>
          <a:prstGeom prst="rect">
            <a:avLst/>
          </a:prstGeom>
          <a:noFill/>
          <a:ln w="9525">
            <a:noFill/>
            <a:miter lim="800000"/>
            <a:headEnd/>
            <a:tailEnd/>
          </a:ln>
          <a:effectLst>
            <a:innerShdw blurRad="114300">
              <a:prstClr val="black"/>
            </a:innerShdw>
          </a:effectLst>
        </p:spPr>
      </p:pic>
      <p:sp>
        <p:nvSpPr>
          <p:cNvPr id="34819" name="Text Box 5"/>
          <p:cNvSpPr txBox="1">
            <a:spLocks noChangeArrowheads="1"/>
          </p:cNvSpPr>
          <p:nvPr/>
        </p:nvSpPr>
        <p:spPr bwMode="auto">
          <a:xfrm>
            <a:off x="609600" y="106362"/>
            <a:ext cx="7924800" cy="579438"/>
          </a:xfrm>
          <a:prstGeom prst="rect">
            <a:avLst/>
          </a:prstGeom>
          <a:noFill/>
          <a:ln w="9525">
            <a:noFill/>
            <a:miter lim="800000"/>
            <a:headEnd/>
            <a:tailEnd/>
          </a:ln>
        </p:spPr>
        <p:txBody>
          <a:bodyPr>
            <a:spAutoFit/>
          </a:bodyPr>
          <a:lstStyle/>
          <a:p>
            <a:r>
              <a:rPr lang="en-US" sz="3200" dirty="0">
                <a:latin typeface="Tahoma" pitchFamily="34" charset="0"/>
              </a:rPr>
              <a:t>Moving Water is a Powerful Thing Indeed</a:t>
            </a:r>
          </a:p>
        </p:txBody>
      </p:sp>
      <p:pic>
        <p:nvPicPr>
          <p:cNvPr id="34820" name="Picture 6" descr="dot_sea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5673725"/>
            <a:ext cx="1219200" cy="11842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orest II 7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10243" name="Text Box 3"/>
          <p:cNvSpPr txBox="1">
            <a:spLocks noChangeArrowheads="1"/>
          </p:cNvSpPr>
          <p:nvPr/>
        </p:nvSpPr>
        <p:spPr bwMode="auto">
          <a:xfrm>
            <a:off x="19050" y="168275"/>
            <a:ext cx="9151938" cy="427038"/>
          </a:xfrm>
          <a:prstGeom prst="rect">
            <a:avLst/>
          </a:prstGeom>
          <a:noFill/>
          <a:ln w="9525" algn="ctr">
            <a:noFill/>
            <a:miter lim="800000"/>
            <a:headEnd/>
            <a:tailEnd/>
          </a:ln>
          <a:effectLst/>
        </p:spPr>
        <p:txBody>
          <a:bodyPr wrap="none">
            <a:spAutoFit/>
          </a:bodyPr>
          <a:lstStyle/>
          <a:p>
            <a:pPr algn="ctr" eaLnBrk="1" hangingPunct="1">
              <a:defRPr/>
            </a:pPr>
            <a:r>
              <a:rPr lang="en-US" sz="2200" b="1" dirty="0">
                <a:solidFill>
                  <a:srgbClr val="0000CC"/>
                </a:solidFill>
                <a:latin typeface="Tahoma" pitchFamily="34" charset="0"/>
              </a:rPr>
              <a:t>Construction Site Repairs, Retainer Release, Owner Satisfaction</a:t>
            </a:r>
          </a:p>
        </p:txBody>
      </p:sp>
      <p:sp>
        <p:nvSpPr>
          <p:cNvPr id="10244" name="Text Box 4"/>
          <p:cNvSpPr txBox="1">
            <a:spLocks noChangeArrowheads="1"/>
          </p:cNvSpPr>
          <p:nvPr/>
        </p:nvSpPr>
        <p:spPr bwMode="auto">
          <a:xfrm>
            <a:off x="0" y="5943600"/>
            <a:ext cx="9112250" cy="701675"/>
          </a:xfrm>
          <a:prstGeom prst="rect">
            <a:avLst/>
          </a:prstGeom>
          <a:noFill/>
          <a:ln w="9525" algn="ctr">
            <a:noFill/>
            <a:miter lim="800000"/>
            <a:headEnd/>
            <a:tailEnd/>
          </a:ln>
        </p:spPr>
        <p:txBody>
          <a:bodyPr wrap="none">
            <a:spAutoFit/>
          </a:bodyPr>
          <a:lstStyle/>
          <a:p>
            <a:pPr algn="ctr" eaLnBrk="1" hangingPunct="1"/>
            <a:r>
              <a:rPr lang="en-US" sz="4000" b="1" dirty="0">
                <a:effectLst>
                  <a:outerShdw blurRad="38100" dist="38100" dir="2700000" algn="tl">
                    <a:srgbClr val="000000">
                      <a:alpha val="43137"/>
                    </a:srgbClr>
                  </a:outerShdw>
                </a:effectLst>
                <a:latin typeface="Tahoma" pitchFamily="34" charset="0"/>
              </a:rPr>
              <a:t>Erosion Impacts </a:t>
            </a:r>
            <a:r>
              <a:rPr lang="en-US" sz="4000" b="1" u="sng" dirty="0">
                <a:effectLst>
                  <a:outerShdw blurRad="38100" dist="38100" dir="2700000" algn="tl">
                    <a:srgbClr val="000000">
                      <a:alpha val="43137"/>
                    </a:srgbClr>
                  </a:outerShdw>
                </a:effectLst>
                <a:latin typeface="Tahoma" pitchFamily="34" charset="0"/>
              </a:rPr>
              <a:t>Your</a:t>
            </a:r>
            <a:r>
              <a:rPr lang="en-US" sz="4000" b="1" dirty="0">
                <a:effectLst>
                  <a:outerShdw blurRad="38100" dist="38100" dir="2700000" algn="tl">
                    <a:srgbClr val="000000">
                      <a:alpha val="43137"/>
                    </a:srgbClr>
                  </a:outerShdw>
                </a:effectLst>
                <a:latin typeface="Tahoma" pitchFamily="34" charset="0"/>
              </a:rPr>
              <a:t> Bottom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g2-0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463"/>
            <a:ext cx="9144000" cy="6840537"/>
          </a:xfrm>
          <a:prstGeom prst="rect">
            <a:avLst/>
          </a:prstGeom>
          <a:noFill/>
          <a:ln w="9525">
            <a:noFill/>
            <a:miter lim="800000"/>
            <a:headEnd/>
            <a:tailEnd/>
          </a:ln>
        </p:spPr>
      </p:pic>
      <p:sp>
        <p:nvSpPr>
          <p:cNvPr id="37891" name="Text Box 3"/>
          <p:cNvSpPr txBox="1">
            <a:spLocks noChangeArrowheads="1"/>
          </p:cNvSpPr>
          <p:nvPr/>
        </p:nvSpPr>
        <p:spPr bwMode="auto">
          <a:xfrm>
            <a:off x="381000" y="0"/>
            <a:ext cx="4856163" cy="762000"/>
          </a:xfrm>
          <a:prstGeom prst="rect">
            <a:avLst/>
          </a:prstGeom>
          <a:noFill/>
          <a:ln w="9525">
            <a:noFill/>
            <a:miter lim="800000"/>
            <a:headEnd/>
            <a:tailEnd/>
          </a:ln>
        </p:spPr>
        <p:txBody>
          <a:bodyPr wrap="none">
            <a:spAutoFit/>
          </a:bodyPr>
          <a:lstStyle/>
          <a:p>
            <a:pPr eaLnBrk="1" hangingPunct="1"/>
            <a:r>
              <a:rPr lang="en-US" sz="4400" b="1" dirty="0">
                <a:solidFill>
                  <a:srgbClr val="0000CC"/>
                </a:solidFill>
                <a:latin typeface="Tahoma" pitchFamily="34" charset="0"/>
              </a:rPr>
              <a:t>Hydrologic Cycle</a:t>
            </a:r>
          </a:p>
        </p:txBody>
      </p:sp>
      <p:sp>
        <p:nvSpPr>
          <p:cNvPr id="37892" name="Text Box 4"/>
          <p:cNvSpPr txBox="1">
            <a:spLocks noChangeArrowheads="1"/>
          </p:cNvSpPr>
          <p:nvPr/>
        </p:nvSpPr>
        <p:spPr bwMode="auto">
          <a:xfrm>
            <a:off x="609600" y="685800"/>
            <a:ext cx="4532313" cy="519113"/>
          </a:xfrm>
          <a:prstGeom prst="rect">
            <a:avLst/>
          </a:prstGeom>
          <a:noFill/>
          <a:ln w="9525">
            <a:noFill/>
            <a:miter lim="800000"/>
            <a:headEnd/>
            <a:tailEnd/>
          </a:ln>
        </p:spPr>
        <p:txBody>
          <a:bodyPr wrap="none">
            <a:spAutoFit/>
          </a:bodyPr>
          <a:lstStyle/>
          <a:p>
            <a:pPr algn="ctr" eaLnBrk="1" hangingPunct="1"/>
            <a:r>
              <a:rPr lang="en-US" sz="2800" b="1">
                <a:solidFill>
                  <a:srgbClr val="0000CC"/>
                </a:solidFill>
                <a:latin typeface="Tahoma" pitchFamily="34" charset="0"/>
              </a:rPr>
              <a:t>Pre &amp; Post Development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orestedHydroRegime"/>
          <p:cNvPicPr>
            <a:picLocks noChangeAspect="1" noChangeArrowheads="1"/>
          </p:cNvPicPr>
          <p:nvPr/>
        </p:nvPicPr>
        <p:blipFill>
          <a:blip r:embed="rId3" cstate="print"/>
          <a:srcRect/>
          <a:stretch>
            <a:fillRect/>
          </a:stretch>
        </p:blipFill>
        <p:spPr bwMode="auto">
          <a:xfrm>
            <a:off x="533400" y="1066800"/>
            <a:ext cx="8305800" cy="5141913"/>
          </a:xfrm>
          <a:prstGeom prst="rect">
            <a:avLst/>
          </a:prstGeom>
          <a:noFill/>
          <a:ln w="9525">
            <a:noFill/>
            <a:miter lim="800000"/>
            <a:headEnd/>
            <a:tailEnd/>
          </a:ln>
        </p:spPr>
      </p:pic>
      <p:sp>
        <p:nvSpPr>
          <p:cNvPr id="38915" name="Text Box 3"/>
          <p:cNvSpPr txBox="1">
            <a:spLocks noChangeArrowheads="1"/>
          </p:cNvSpPr>
          <p:nvPr/>
        </p:nvSpPr>
        <p:spPr bwMode="auto">
          <a:xfrm>
            <a:off x="6934200" y="6553200"/>
            <a:ext cx="1919288" cy="304800"/>
          </a:xfrm>
          <a:prstGeom prst="rect">
            <a:avLst/>
          </a:prstGeom>
          <a:noFill/>
          <a:ln w="9525">
            <a:noFill/>
            <a:miter lim="800000"/>
            <a:headEnd/>
            <a:tailEnd/>
          </a:ln>
        </p:spPr>
        <p:txBody>
          <a:bodyPr wrap="none">
            <a:spAutoFit/>
          </a:bodyPr>
          <a:lstStyle/>
          <a:p>
            <a:pPr algn="ctr"/>
            <a:r>
              <a:rPr lang="en-US" sz="1400">
                <a:solidFill>
                  <a:schemeClr val="bg2"/>
                </a:solidFill>
              </a:rPr>
              <a:t>Courtesy May, U of W</a:t>
            </a:r>
            <a:endParaRPr lang="en-US" sz="2400">
              <a:solidFill>
                <a:schemeClr val="bg2"/>
              </a:solidFill>
              <a:latin typeface="Times New Roman" pitchFamily="18" charset="0"/>
            </a:endParaRPr>
          </a:p>
        </p:txBody>
      </p:sp>
      <p:sp>
        <p:nvSpPr>
          <p:cNvPr id="38916" name="Text Box 4"/>
          <p:cNvSpPr txBox="1">
            <a:spLocks noChangeArrowheads="1"/>
          </p:cNvSpPr>
          <p:nvPr/>
        </p:nvSpPr>
        <p:spPr bwMode="auto">
          <a:xfrm>
            <a:off x="1219200" y="228600"/>
            <a:ext cx="6705600" cy="762000"/>
          </a:xfrm>
          <a:prstGeom prst="rect">
            <a:avLst/>
          </a:prstGeom>
          <a:noFill/>
          <a:ln w="9525">
            <a:noFill/>
            <a:miter lim="800000"/>
            <a:headEnd/>
            <a:tailEnd/>
          </a:ln>
        </p:spPr>
        <p:txBody>
          <a:bodyPr>
            <a:spAutoFit/>
          </a:bodyPr>
          <a:lstStyle/>
          <a:p>
            <a:pPr algn="ctr">
              <a:spcBef>
                <a:spcPct val="50000"/>
              </a:spcBef>
            </a:pPr>
            <a:r>
              <a:rPr lang="en-US" sz="4400" b="1">
                <a:solidFill>
                  <a:schemeClr val="tx2"/>
                </a:solidFill>
                <a:latin typeface="Tahoma" pitchFamily="34" charset="0"/>
              </a:rPr>
              <a:t>Natural Conditions</a:t>
            </a:r>
            <a:endParaRPr lang="en-US" sz="4400">
              <a:solidFill>
                <a:schemeClr val="tx2"/>
              </a:solidFill>
              <a:latin typeface="Tahoma" pitchFamily="34" charset="0"/>
            </a:endParaRPr>
          </a:p>
        </p:txBody>
      </p:sp>
      <p:sp>
        <p:nvSpPr>
          <p:cNvPr id="38917" name="Line 5"/>
          <p:cNvSpPr>
            <a:spLocks noChangeShapeType="1"/>
          </p:cNvSpPr>
          <p:nvPr/>
        </p:nvSpPr>
        <p:spPr bwMode="auto">
          <a:xfrm>
            <a:off x="914400" y="914400"/>
            <a:ext cx="7162800" cy="0"/>
          </a:xfrm>
          <a:prstGeom prst="line">
            <a:avLst/>
          </a:prstGeom>
          <a:noFill/>
          <a:ln w="28575">
            <a:solidFill>
              <a:srgbClr val="00FF00"/>
            </a:solidFill>
            <a:round/>
            <a:headEnd/>
            <a:tailEnd/>
          </a:ln>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934200" y="6553200"/>
            <a:ext cx="1919288" cy="304800"/>
          </a:xfrm>
          <a:prstGeom prst="rect">
            <a:avLst/>
          </a:prstGeom>
          <a:noFill/>
          <a:ln w="9525">
            <a:noFill/>
            <a:miter lim="800000"/>
            <a:headEnd/>
            <a:tailEnd/>
          </a:ln>
        </p:spPr>
        <p:txBody>
          <a:bodyPr wrap="none">
            <a:spAutoFit/>
          </a:bodyPr>
          <a:lstStyle/>
          <a:p>
            <a:pPr algn="ctr"/>
            <a:r>
              <a:rPr lang="en-US" sz="1400">
                <a:solidFill>
                  <a:schemeClr val="bg2"/>
                </a:solidFill>
              </a:rPr>
              <a:t>Courtesy May, U of W</a:t>
            </a:r>
            <a:endParaRPr lang="en-US" sz="2400">
              <a:solidFill>
                <a:schemeClr val="bg2"/>
              </a:solidFill>
              <a:latin typeface="Times New Roman" pitchFamily="18" charset="0"/>
            </a:endParaRPr>
          </a:p>
        </p:txBody>
      </p:sp>
      <p:sp>
        <p:nvSpPr>
          <p:cNvPr id="39939" name="Text Box 3"/>
          <p:cNvSpPr txBox="1">
            <a:spLocks noChangeArrowheads="1"/>
          </p:cNvSpPr>
          <p:nvPr/>
        </p:nvSpPr>
        <p:spPr bwMode="auto">
          <a:xfrm>
            <a:off x="1219200" y="152400"/>
            <a:ext cx="6705600" cy="762000"/>
          </a:xfrm>
          <a:prstGeom prst="rect">
            <a:avLst/>
          </a:prstGeom>
          <a:noFill/>
          <a:ln w="9525">
            <a:noFill/>
            <a:miter lim="800000"/>
            <a:headEnd/>
            <a:tailEnd/>
          </a:ln>
        </p:spPr>
        <p:txBody>
          <a:bodyPr>
            <a:spAutoFit/>
          </a:bodyPr>
          <a:lstStyle/>
          <a:p>
            <a:pPr algn="ctr">
              <a:spcBef>
                <a:spcPct val="50000"/>
              </a:spcBef>
            </a:pPr>
            <a:r>
              <a:rPr lang="en-US" sz="4400" b="1">
                <a:solidFill>
                  <a:schemeClr val="tx2"/>
                </a:solidFill>
                <a:latin typeface="Tahoma" pitchFamily="34" charset="0"/>
              </a:rPr>
              <a:t>Developed Conditions</a:t>
            </a:r>
            <a:endParaRPr lang="en-US" sz="2400">
              <a:solidFill>
                <a:schemeClr val="tx2"/>
              </a:solidFill>
              <a:latin typeface="Tahoma" pitchFamily="34" charset="0"/>
            </a:endParaRPr>
          </a:p>
        </p:txBody>
      </p:sp>
      <p:sp>
        <p:nvSpPr>
          <p:cNvPr id="39940" name="Line 4"/>
          <p:cNvSpPr>
            <a:spLocks noChangeShapeType="1"/>
          </p:cNvSpPr>
          <p:nvPr/>
        </p:nvSpPr>
        <p:spPr bwMode="auto">
          <a:xfrm>
            <a:off x="914400" y="990600"/>
            <a:ext cx="7162800" cy="0"/>
          </a:xfrm>
          <a:prstGeom prst="line">
            <a:avLst/>
          </a:prstGeom>
          <a:noFill/>
          <a:ln w="28575">
            <a:solidFill>
              <a:srgbClr val="00FF00"/>
            </a:solidFill>
            <a:round/>
            <a:headEnd/>
            <a:tailEnd/>
          </a:ln>
        </p:spPr>
        <p:txBody>
          <a:bodyPr wrap="none" anchor="ctr"/>
          <a:lstStyle/>
          <a:p>
            <a:endParaRPr lang="en-US"/>
          </a:p>
        </p:txBody>
      </p:sp>
      <p:pic>
        <p:nvPicPr>
          <p:cNvPr id="39941" name="Picture 5" descr="DevelopedHydroRegime"/>
          <p:cNvPicPr>
            <a:picLocks noChangeAspect="1" noChangeArrowheads="1"/>
          </p:cNvPicPr>
          <p:nvPr/>
        </p:nvPicPr>
        <p:blipFill>
          <a:blip r:embed="rId3" cstate="print"/>
          <a:srcRect/>
          <a:stretch>
            <a:fillRect/>
          </a:stretch>
        </p:blipFill>
        <p:spPr bwMode="auto">
          <a:xfrm>
            <a:off x="533400" y="1066800"/>
            <a:ext cx="8001000" cy="52117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3" cstate="print"/>
          <a:srcRect/>
          <a:stretch>
            <a:fillRect/>
          </a:stretch>
        </p:blipFill>
        <p:spPr bwMode="auto">
          <a:xfrm>
            <a:off x="609600" y="914400"/>
            <a:ext cx="7997825" cy="5788025"/>
          </a:xfrm>
          <a:prstGeom prst="rect">
            <a:avLst/>
          </a:prstGeom>
          <a:noFill/>
          <a:ln w="9525">
            <a:noFill/>
            <a:miter lim="800000"/>
            <a:headEnd/>
            <a:tailEnd/>
          </a:ln>
        </p:spPr>
      </p:pic>
      <p:sp>
        <p:nvSpPr>
          <p:cNvPr id="16387" name="Text Box 3"/>
          <p:cNvSpPr txBox="1">
            <a:spLocks noChangeArrowheads="1"/>
          </p:cNvSpPr>
          <p:nvPr/>
        </p:nvSpPr>
        <p:spPr bwMode="auto">
          <a:xfrm>
            <a:off x="2286000" y="0"/>
            <a:ext cx="4584700" cy="641350"/>
          </a:xfrm>
          <a:prstGeom prst="rect">
            <a:avLst/>
          </a:prstGeom>
          <a:noFill/>
          <a:ln w="9525">
            <a:noFill/>
            <a:miter lim="800000"/>
            <a:headEnd/>
            <a:tailEnd/>
          </a:ln>
          <a:effectLst/>
        </p:spPr>
        <p:txBody>
          <a:bodyPr wrap="none">
            <a:spAutoFit/>
          </a:bodyPr>
          <a:lstStyle/>
          <a:p>
            <a:pPr eaLnBrk="1" hangingPunct="1">
              <a:defRPr/>
            </a:pPr>
            <a:r>
              <a:rPr lang="en-US" sz="3600" b="1">
                <a:solidFill>
                  <a:schemeClr val="tx2"/>
                </a:solidFill>
                <a:effectLst>
                  <a:outerShdw blurRad="38100" dist="38100" dir="2700000" algn="tl">
                    <a:srgbClr val="000000"/>
                  </a:outerShdw>
                </a:effectLst>
                <a:latin typeface="Tahoma" pitchFamily="34" charset="0"/>
              </a:rPr>
              <a:t>Runoff Hydrograph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image006"/>
          <p:cNvPicPr>
            <a:picLocks noChangeAspect="1" noChangeArrowheads="1"/>
          </p:cNvPicPr>
          <p:nvPr/>
        </p:nvPicPr>
        <p:blipFill>
          <a:blip r:embed="rId3" cstate="email">
            <a:lum bright="-22000" contrast="2000"/>
            <a:extLst>
              <a:ext uri="{28A0092B-C50C-407E-A947-70E740481C1C}">
                <a14:useLocalDpi xmlns:a14="http://schemas.microsoft.com/office/drawing/2010/main"/>
              </a:ext>
            </a:extLst>
          </a:blip>
          <a:srcRect/>
          <a:stretch>
            <a:fillRect/>
          </a:stretch>
        </p:blipFill>
        <p:spPr bwMode="auto">
          <a:xfrm>
            <a:off x="0" y="1364490"/>
            <a:ext cx="9144000" cy="5493510"/>
          </a:xfrm>
          <a:prstGeom prst="rect">
            <a:avLst/>
          </a:prstGeom>
          <a:noFill/>
          <a:ln w="9525">
            <a:noFill/>
            <a:miter lim="800000"/>
            <a:headEnd/>
            <a:tailEnd/>
          </a:ln>
        </p:spPr>
      </p:pic>
      <p:sp>
        <p:nvSpPr>
          <p:cNvPr id="173058" name="Rectangle 2"/>
          <p:cNvSpPr>
            <a:spLocks noGrp="1" noChangeArrowheads="1"/>
          </p:cNvSpPr>
          <p:nvPr>
            <p:ph type="title"/>
          </p:nvPr>
        </p:nvSpPr>
        <p:spPr>
          <a:xfrm>
            <a:off x="457200" y="152400"/>
            <a:ext cx="8229600" cy="1219200"/>
          </a:xfrm>
        </p:spPr>
        <p:txBody>
          <a:bodyPr>
            <a:normAutofit fontScale="90000"/>
          </a:bodyPr>
          <a:lstStyle/>
          <a:p>
            <a:pPr eaLnBrk="1" hangingPunct="1">
              <a:defRPr/>
            </a:pPr>
            <a:r>
              <a:rPr lang="en-US" b="1" dirty="0"/>
              <a:t>Runoff Calculations</a:t>
            </a:r>
            <a:br>
              <a:rPr lang="en-US" sz="4000" dirty="0"/>
            </a:br>
            <a:r>
              <a:rPr lang="en-US" sz="4000" dirty="0"/>
              <a:t>R </a:t>
            </a:r>
            <a:r>
              <a:rPr lang="en-US" sz="2400" dirty="0"/>
              <a:t>= Vegetated/Non-Vegetated Soils x Precipitation x Area</a:t>
            </a:r>
            <a:br>
              <a:rPr lang="en-US" sz="2400" dirty="0"/>
            </a:br>
            <a:endParaRPr lang="en-US" sz="2400" dirty="0"/>
          </a:p>
        </p:txBody>
      </p:sp>
      <p:sp>
        <p:nvSpPr>
          <p:cNvPr id="173059" name="Rectangle 3"/>
          <p:cNvSpPr>
            <a:spLocks noGrp="1" noChangeArrowheads="1"/>
          </p:cNvSpPr>
          <p:nvPr>
            <p:ph idx="1"/>
          </p:nvPr>
        </p:nvSpPr>
        <p:spPr>
          <a:xfrm>
            <a:off x="228600" y="2667000"/>
            <a:ext cx="8229600" cy="3835400"/>
          </a:xfrm>
        </p:spPr>
        <p:txBody>
          <a:bodyPr>
            <a:normAutofit lnSpcReduction="10000"/>
          </a:bodyPr>
          <a:lstStyle/>
          <a:p>
            <a:pPr eaLnBrk="1" hangingPunct="1">
              <a:buFont typeface="Wingdings" pitchFamily="2" charset="2"/>
              <a:buNone/>
              <a:defRPr/>
            </a:pPr>
            <a:r>
              <a:rPr lang="en-US" b="1" dirty="0"/>
              <a:t>.5” of rain in one hour on 1000 sq. ft. of undisturbed, vegetated area…</a:t>
            </a:r>
          </a:p>
          <a:p>
            <a:pPr eaLnBrk="1" hangingPunct="1">
              <a:buFont typeface="Wingdings" pitchFamily="2" charset="2"/>
              <a:buNone/>
              <a:defRPr/>
            </a:pPr>
            <a:r>
              <a:rPr lang="en-US" b="1" dirty="0"/>
              <a:t>		R = .40 x .5 x 1000 = 200 gallons</a:t>
            </a:r>
          </a:p>
          <a:p>
            <a:pPr eaLnBrk="1" hangingPunct="1">
              <a:buFont typeface="Wingdings" pitchFamily="2" charset="2"/>
              <a:buNone/>
              <a:defRPr/>
            </a:pPr>
            <a:endParaRPr lang="en-US" b="1" dirty="0"/>
          </a:p>
          <a:p>
            <a:pPr eaLnBrk="1" hangingPunct="1">
              <a:buFont typeface="Wingdings" pitchFamily="2" charset="2"/>
              <a:buNone/>
              <a:defRPr/>
            </a:pPr>
            <a:r>
              <a:rPr lang="en-US" b="1" dirty="0"/>
              <a:t>.5” of rain in one hour on 1000 sq. ft. of exposed glacial till… </a:t>
            </a:r>
          </a:p>
          <a:p>
            <a:pPr eaLnBrk="1" hangingPunct="1">
              <a:buFont typeface="Wingdings" pitchFamily="2" charset="2"/>
              <a:buNone/>
              <a:defRPr/>
            </a:pPr>
            <a:r>
              <a:rPr lang="en-US" b="1" dirty="0"/>
              <a:t>		R = .91 x .5 x 1000 = 455 gallons</a:t>
            </a:r>
          </a:p>
        </p:txBody>
      </p:sp>
      <p:sp>
        <p:nvSpPr>
          <p:cNvPr id="5" name="TextBox 4"/>
          <p:cNvSpPr txBox="1"/>
          <p:nvPr/>
        </p:nvSpPr>
        <p:spPr>
          <a:xfrm>
            <a:off x="8046367" y="6488668"/>
            <a:ext cx="1021433" cy="369332"/>
          </a:xfrm>
          <a:prstGeom prst="rect">
            <a:avLst/>
          </a:prstGeom>
          <a:noFill/>
        </p:spPr>
        <p:txBody>
          <a:bodyPr wrap="none" rtlCol="0">
            <a:spAutoFit/>
          </a:bodyPr>
          <a:lstStyle/>
          <a:p>
            <a:r>
              <a:rPr lang="en-US" dirty="0"/>
              <a:t>Mt Hood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p:cTn id="7"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p:cTn id="13" dur="500" fill="hold"/>
                                        <p:tgtEl>
                                          <p:spTgt spid="1730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3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anim calcmode="lin" valueType="num">
                                      <p:cBhvr>
                                        <p:cTn id="19" dur="500" fill="hold"/>
                                        <p:tgtEl>
                                          <p:spTgt spid="17305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730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3059">
                                            <p:txEl>
                                              <p:pRg st="4" end="4"/>
                                            </p:txEl>
                                          </p:spTgt>
                                        </p:tgtEl>
                                        <p:attrNameLst>
                                          <p:attrName>style.visibility</p:attrName>
                                        </p:attrNameLst>
                                      </p:cBhvr>
                                      <p:to>
                                        <p:strVal val="visible"/>
                                      </p:to>
                                    </p:set>
                                    <p:anim calcmode="lin" valueType="num">
                                      <p:cBhvr>
                                        <p:cTn id="25" dur="500" fill="hold"/>
                                        <p:tgtEl>
                                          <p:spTgt spid="17305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7305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IC000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3657600"/>
          </a:xfrm>
          <a:prstGeom prst="rect">
            <a:avLst/>
          </a:prstGeom>
          <a:noFill/>
          <a:ln w="9525">
            <a:noFill/>
            <a:miter lim="800000"/>
            <a:headEnd/>
            <a:tailEnd/>
          </a:ln>
        </p:spPr>
      </p:pic>
      <p:pic>
        <p:nvPicPr>
          <p:cNvPr id="43011" name="Picture 3" descr="p42000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787650"/>
            <a:ext cx="9144000" cy="4070350"/>
          </a:xfrm>
          <a:prstGeom prst="rect">
            <a:avLst/>
          </a:prstGeom>
          <a:noFill/>
          <a:ln w="9525">
            <a:noFill/>
            <a:miter lim="800000"/>
            <a:headEnd/>
            <a:tailEnd/>
          </a:ln>
        </p:spPr>
      </p:pic>
      <p:sp>
        <p:nvSpPr>
          <p:cNvPr id="194564" name="Text Box 4"/>
          <p:cNvSpPr txBox="1">
            <a:spLocks noChangeArrowheads="1"/>
          </p:cNvSpPr>
          <p:nvPr/>
        </p:nvSpPr>
        <p:spPr bwMode="auto">
          <a:xfrm>
            <a:off x="228600" y="228600"/>
            <a:ext cx="3886200" cy="641350"/>
          </a:xfrm>
          <a:prstGeom prst="rect">
            <a:avLst/>
          </a:prstGeom>
          <a:noFill/>
          <a:ln w="12700">
            <a:noFill/>
            <a:miter lim="800000"/>
            <a:headEnd/>
            <a:tailEnd/>
          </a:ln>
        </p:spPr>
        <p:txBody>
          <a:bodyPr>
            <a:spAutoFit/>
          </a:bodyPr>
          <a:lstStyle/>
          <a:p>
            <a:pPr algn="ctr">
              <a:spcBef>
                <a:spcPct val="50000"/>
              </a:spcBef>
            </a:pPr>
            <a:r>
              <a:rPr lang="en-US" sz="3600">
                <a:solidFill>
                  <a:schemeClr val="bg2"/>
                </a:solidFill>
              </a:rPr>
              <a:t>Predevelopment</a:t>
            </a:r>
          </a:p>
        </p:txBody>
      </p:sp>
      <p:sp>
        <p:nvSpPr>
          <p:cNvPr id="194565" name="Text Box 5"/>
          <p:cNvSpPr txBox="1">
            <a:spLocks noChangeArrowheads="1"/>
          </p:cNvSpPr>
          <p:nvPr/>
        </p:nvSpPr>
        <p:spPr bwMode="auto">
          <a:xfrm>
            <a:off x="5638800" y="6216650"/>
            <a:ext cx="3505200" cy="641350"/>
          </a:xfrm>
          <a:prstGeom prst="rect">
            <a:avLst/>
          </a:prstGeom>
          <a:solidFill>
            <a:schemeClr val="tx1">
              <a:alpha val="38039"/>
            </a:schemeClr>
          </a:solidFill>
          <a:ln w="12700">
            <a:noFill/>
            <a:miter lim="800000"/>
            <a:headEnd/>
            <a:tailEnd/>
          </a:ln>
        </p:spPr>
        <p:txBody>
          <a:bodyPr>
            <a:spAutoFit/>
          </a:bodyPr>
          <a:lstStyle/>
          <a:p>
            <a:pPr algn="ctr">
              <a:spcBef>
                <a:spcPct val="50000"/>
              </a:spcBef>
            </a:pPr>
            <a:r>
              <a:rPr lang="en-US" sz="3600">
                <a:solidFill>
                  <a:schemeClr val="bg2"/>
                </a:solidFill>
              </a:rPr>
              <a:t>Construction</a:t>
            </a:r>
          </a:p>
        </p:txBody>
      </p:sp>
      <p:sp>
        <p:nvSpPr>
          <p:cNvPr id="43014" name="Text Box 6"/>
          <p:cNvSpPr txBox="1">
            <a:spLocks noChangeArrowheads="1"/>
          </p:cNvSpPr>
          <p:nvPr/>
        </p:nvSpPr>
        <p:spPr bwMode="auto">
          <a:xfrm>
            <a:off x="0" y="6491288"/>
            <a:ext cx="2297113" cy="366712"/>
          </a:xfrm>
          <a:prstGeom prst="rect">
            <a:avLst/>
          </a:prstGeom>
          <a:noFill/>
          <a:ln w="9525">
            <a:noFill/>
            <a:miter lim="800000"/>
            <a:headEnd/>
            <a:tailEnd/>
          </a:ln>
        </p:spPr>
        <p:txBody>
          <a:bodyPr wrap="none">
            <a:spAutoFit/>
          </a:bodyPr>
          <a:lstStyle/>
          <a:p>
            <a:r>
              <a:rPr lang="en-US">
                <a:latin typeface="Tahoma" pitchFamily="34" charset="0"/>
              </a:rPr>
              <a:t>Courtesy Florida DEP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64"/>
                                        </p:tgtEl>
                                        <p:attrNameLst>
                                          <p:attrName>style.visibility</p:attrName>
                                        </p:attrNameLst>
                                      </p:cBhvr>
                                      <p:to>
                                        <p:strVal val="visible"/>
                                      </p:to>
                                    </p:set>
                                    <p:animEffect transition="in" filter="dissolve">
                                      <p:cBhvr>
                                        <p:cTn id="7" dur="500"/>
                                        <p:tgtEl>
                                          <p:spTgt spid="19456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65"/>
                                        </p:tgtEl>
                                        <p:attrNameLst>
                                          <p:attrName>style.visibility</p:attrName>
                                        </p:attrNameLst>
                                      </p:cBhvr>
                                      <p:to>
                                        <p:strVal val="visible"/>
                                      </p:to>
                                    </p:set>
                                    <p:animEffect transition="in" filter="dissolve">
                                      <p:cBhvr>
                                        <p:cTn id="11" dur="500"/>
                                        <p:tgtEl>
                                          <p:spTgt spid="19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utoUpdateAnimBg="0"/>
      <p:bldP spid="19456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DSCF0029"/>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0" y="-38100"/>
            <a:ext cx="9220200" cy="6915150"/>
          </a:xfrm>
          <a:prstGeom prst="rect">
            <a:avLst/>
          </a:prstGeom>
          <a:noFill/>
          <a:ln w="9525">
            <a:noFill/>
            <a:miter lim="800000"/>
            <a:headEnd/>
            <a:tailEnd/>
          </a:ln>
          <a:effectLst>
            <a:innerShdw blurRad="114300">
              <a:prstClr val="black"/>
            </a:innerShdw>
          </a:effectLst>
        </p:spPr>
      </p:pic>
      <p:sp>
        <p:nvSpPr>
          <p:cNvPr id="44035" name="Text Box 5"/>
          <p:cNvSpPr txBox="1">
            <a:spLocks noChangeArrowheads="1"/>
          </p:cNvSpPr>
          <p:nvPr/>
        </p:nvSpPr>
        <p:spPr bwMode="auto">
          <a:xfrm>
            <a:off x="228600" y="61913"/>
            <a:ext cx="5921375" cy="701675"/>
          </a:xfrm>
          <a:prstGeom prst="rect">
            <a:avLst/>
          </a:prstGeom>
          <a:noFill/>
          <a:ln w="9525">
            <a:noFill/>
            <a:miter lim="800000"/>
            <a:headEnd/>
            <a:tailEnd/>
          </a:ln>
        </p:spPr>
        <p:txBody>
          <a:bodyPr wrap="none">
            <a:spAutoFit/>
          </a:bodyPr>
          <a:lstStyle/>
          <a:p>
            <a:pPr eaLnBrk="1" hangingPunct="1"/>
            <a:r>
              <a:rPr lang="en-US" sz="4000" b="1">
                <a:solidFill>
                  <a:schemeClr val="tx2"/>
                </a:solidFill>
                <a:latin typeface="Tahoma" pitchFamily="34" charset="0"/>
              </a:rPr>
              <a:t>Detention &amp; Retention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8-18-05 004"/>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45059" name="Text Box 3"/>
          <p:cNvSpPr txBox="1">
            <a:spLocks noChangeArrowheads="1"/>
          </p:cNvSpPr>
          <p:nvPr/>
        </p:nvSpPr>
        <p:spPr bwMode="auto">
          <a:xfrm>
            <a:off x="3657600" y="838200"/>
            <a:ext cx="4819650" cy="579438"/>
          </a:xfrm>
          <a:prstGeom prst="rect">
            <a:avLst/>
          </a:prstGeom>
          <a:noFill/>
          <a:ln w="9525">
            <a:noFill/>
            <a:miter lim="800000"/>
            <a:headEnd/>
            <a:tailEnd/>
          </a:ln>
        </p:spPr>
        <p:txBody>
          <a:bodyPr wrap="none">
            <a:spAutoFit/>
          </a:bodyPr>
          <a:lstStyle/>
          <a:p>
            <a:pPr eaLnBrk="1" hangingPunct="1"/>
            <a:r>
              <a:rPr lang="en-US" sz="3200" b="1">
                <a:latin typeface="Tahoma" pitchFamily="34" charset="0"/>
              </a:rPr>
              <a:t>Extreme Down-cutting</a:t>
            </a:r>
          </a:p>
        </p:txBody>
      </p:sp>
      <p:sp>
        <p:nvSpPr>
          <p:cNvPr id="45060" name="AutoShape 4"/>
          <p:cNvSpPr>
            <a:spLocks noChangeArrowheads="1"/>
          </p:cNvSpPr>
          <p:nvPr/>
        </p:nvSpPr>
        <p:spPr bwMode="auto">
          <a:xfrm>
            <a:off x="2286000" y="152400"/>
            <a:ext cx="304800" cy="5410200"/>
          </a:xfrm>
          <a:prstGeom prst="upDownArrow">
            <a:avLst>
              <a:gd name="adj1" fmla="val 50000"/>
              <a:gd name="adj2" fmla="val 355000"/>
            </a:avLst>
          </a:prstGeom>
          <a:solidFill>
            <a:schemeClr val="tx2"/>
          </a:solidFill>
          <a:ln w="9525">
            <a:solidFill>
              <a:schemeClr val="tx1"/>
            </a:solidFill>
            <a:miter lim="800000"/>
            <a:headEnd/>
            <a:tailEnd/>
          </a:ln>
        </p:spPr>
        <p:txBody>
          <a:bodyPr wrap="none" anchor="ctr"/>
          <a:lstStyle/>
          <a:p>
            <a:pPr algn="ctr"/>
            <a:endParaRPr lang="en-US">
              <a:solidFill>
                <a:schemeClr val="tx2"/>
              </a:solidFill>
              <a:latin typeface="Tahoma" pitchFamily="34" charset="0"/>
            </a:endParaRPr>
          </a:p>
        </p:txBody>
      </p:sp>
      <p:sp>
        <p:nvSpPr>
          <p:cNvPr id="45061" name="Text Box 5"/>
          <p:cNvSpPr txBox="1">
            <a:spLocks noChangeArrowheads="1"/>
          </p:cNvSpPr>
          <p:nvPr/>
        </p:nvSpPr>
        <p:spPr bwMode="auto">
          <a:xfrm>
            <a:off x="4059238" y="5075237"/>
            <a:ext cx="5133136" cy="1569660"/>
          </a:xfrm>
          <a:prstGeom prst="rect">
            <a:avLst/>
          </a:prstGeom>
          <a:noFill/>
          <a:ln w="9525">
            <a:noFill/>
            <a:miter lim="800000"/>
            <a:headEnd/>
            <a:tailEnd/>
          </a:ln>
        </p:spPr>
        <p:txBody>
          <a:bodyPr wrap="none">
            <a:spAutoFit/>
          </a:bodyPr>
          <a:lstStyle/>
          <a:p>
            <a:pPr eaLnBrk="1" hangingPunct="1"/>
            <a:r>
              <a:rPr lang="en-US" sz="3200" b="1" dirty="0">
                <a:latin typeface="Tahoma" pitchFamily="34" charset="0"/>
              </a:rPr>
              <a:t>Increased Flows</a:t>
            </a:r>
          </a:p>
          <a:p>
            <a:pPr eaLnBrk="1" hangingPunct="1"/>
            <a:r>
              <a:rPr lang="en-US" sz="3200" b="1" dirty="0">
                <a:latin typeface="Tahoma" pitchFamily="34" charset="0"/>
              </a:rPr>
              <a:t>From Construction Sites</a:t>
            </a:r>
          </a:p>
          <a:p>
            <a:pPr eaLnBrk="1" hangingPunct="1"/>
            <a:r>
              <a:rPr lang="en-US" sz="3200" b="1" dirty="0">
                <a:latin typeface="Tahoma" pitchFamily="34" charset="0"/>
              </a:rPr>
              <a:t>Must be Controlled</a:t>
            </a:r>
          </a:p>
        </p:txBody>
      </p:sp>
      <p:sp>
        <p:nvSpPr>
          <p:cNvPr id="45062" name="Text Box 6"/>
          <p:cNvSpPr txBox="1">
            <a:spLocks noChangeArrowheads="1"/>
          </p:cNvSpPr>
          <p:nvPr/>
        </p:nvSpPr>
        <p:spPr bwMode="auto">
          <a:xfrm>
            <a:off x="536575" y="217488"/>
            <a:ext cx="1260475" cy="1066800"/>
          </a:xfrm>
          <a:prstGeom prst="rect">
            <a:avLst/>
          </a:prstGeom>
          <a:noFill/>
          <a:ln w="9525">
            <a:noFill/>
            <a:miter lim="800000"/>
            <a:headEnd/>
            <a:tailEnd/>
          </a:ln>
        </p:spPr>
        <p:txBody>
          <a:bodyPr wrap="none">
            <a:spAutoFit/>
          </a:bodyPr>
          <a:lstStyle/>
          <a:p>
            <a:pPr algn="ctr" eaLnBrk="1" hangingPunct="1"/>
            <a:r>
              <a:rPr lang="en-US" sz="3200" b="1">
                <a:latin typeface="Tahoma" pitchFamily="34" charset="0"/>
              </a:rPr>
              <a:t>8’</a:t>
            </a:r>
          </a:p>
          <a:p>
            <a:pPr algn="ctr" eaLnBrk="1" hangingPunct="1"/>
            <a:r>
              <a:rPr lang="en-US" sz="3200" b="1">
                <a:latin typeface="Tahoma" pitchFamily="34" charset="0"/>
              </a:rPr>
              <a:t>DEEP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Workbook</a:t>
            </a:r>
          </a:p>
        </p:txBody>
      </p:sp>
      <p:sp>
        <p:nvSpPr>
          <p:cNvPr id="3" name="Content Placeholder 2"/>
          <p:cNvSpPr>
            <a:spLocks noGrp="1"/>
          </p:cNvSpPr>
          <p:nvPr>
            <p:ph idx="1"/>
          </p:nvPr>
        </p:nvSpPr>
        <p:spPr/>
        <p:txBody>
          <a:bodyPr/>
          <a:lstStyle/>
          <a:p>
            <a:r>
              <a:rPr lang="en-US" dirty="0"/>
              <a:t>For use as a reference later on</a:t>
            </a:r>
          </a:p>
          <a:p>
            <a:r>
              <a:rPr lang="en-US" dirty="0"/>
              <a:t>Contains text of most slides</a:t>
            </a:r>
          </a:p>
          <a:p>
            <a:endParaRPr lang="en-US" dirty="0"/>
          </a:p>
          <a:p>
            <a:r>
              <a:rPr lang="en-US" dirty="0"/>
              <a:t>If you want a copy of the actual slides, download from:  ak-cescl.com</a:t>
            </a:r>
          </a:p>
          <a:p>
            <a:pPr marL="0" indent="0">
              <a:buNone/>
            </a:pPr>
            <a:r>
              <a:rPr lang="en-US" dirty="0"/>
              <a:t>	see Course Materials</a:t>
            </a:r>
          </a:p>
          <a:p>
            <a:endParaRPr lang="en-US" dirty="0"/>
          </a:p>
        </p:txBody>
      </p:sp>
    </p:spTree>
    <p:extLst>
      <p:ext uri="{BB962C8B-B14F-4D97-AF65-F5344CB8AC3E}">
        <p14:creationId xmlns:p14="http://schemas.microsoft.com/office/powerpoint/2010/main" val="3785699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Pics 2 356"/>
          <p:cNvPicPr>
            <a:picLocks noChangeAspect="1" noChangeArrowheads="1"/>
          </p:cNvPicPr>
          <p:nvPr/>
        </p:nvPicPr>
        <p:blipFill>
          <a:blip r:embed="rId3" cstate="email">
            <a:lum brigh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30722" name="Rectangle 2"/>
          <p:cNvSpPr>
            <a:spLocks noChangeArrowheads="1"/>
          </p:cNvSpPr>
          <p:nvPr/>
        </p:nvSpPr>
        <p:spPr bwMode="auto">
          <a:xfrm>
            <a:off x="0" y="838200"/>
            <a:ext cx="9144000" cy="1504950"/>
          </a:xfrm>
          <a:prstGeom prst="rect">
            <a:avLst/>
          </a:prstGeom>
          <a:noFill/>
          <a:ln w="9525">
            <a:noFill/>
            <a:miter lim="800000"/>
            <a:headEnd/>
            <a:tailEnd/>
          </a:ln>
          <a:effectLst/>
        </p:spPr>
        <p:txBody>
          <a:bodyPr lIns="92075" tIns="46038" rIns="92075" bIns="46038" anchor="ctr"/>
          <a:lstStyle/>
          <a:p>
            <a:pPr algn="ctr">
              <a:defRPr/>
            </a:pPr>
            <a:r>
              <a:rPr lang="en-US" sz="4000" b="1" dirty="0">
                <a:effectLst>
                  <a:outerShdw blurRad="38100" dist="38100" dir="2700000" algn="tl">
                    <a:srgbClr val="000000"/>
                  </a:outerShdw>
                </a:effectLst>
                <a:latin typeface="Tahoma" pitchFamily="34" charset="0"/>
              </a:rPr>
              <a:t>Erosion Impacts to Construction </a:t>
            </a:r>
            <a:br>
              <a:rPr lang="en-US" sz="4000" b="1" dirty="0">
                <a:effectLst>
                  <a:outerShdw blurRad="38100" dist="38100" dir="2700000" algn="tl">
                    <a:srgbClr val="000000"/>
                  </a:outerShdw>
                </a:effectLst>
                <a:latin typeface="Tahoma" pitchFamily="34" charset="0"/>
              </a:rPr>
            </a:br>
            <a:r>
              <a:rPr lang="en-US" sz="4000" b="1" dirty="0">
                <a:effectLst>
                  <a:outerShdw blurRad="38100" dist="38100" dir="2700000" algn="tl">
                    <a:srgbClr val="000000"/>
                  </a:outerShdw>
                </a:effectLst>
                <a:latin typeface="Tahoma" pitchFamily="34" charset="0"/>
              </a:rPr>
              <a:t>Schedules and Costs</a:t>
            </a:r>
          </a:p>
        </p:txBody>
      </p:sp>
      <p:sp>
        <p:nvSpPr>
          <p:cNvPr id="30723" name="Rectangle 3"/>
          <p:cNvSpPr>
            <a:spLocks noChangeArrowheads="1"/>
          </p:cNvSpPr>
          <p:nvPr/>
        </p:nvSpPr>
        <p:spPr bwMode="auto">
          <a:xfrm>
            <a:off x="381000" y="1905000"/>
            <a:ext cx="8342313" cy="442595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Font typeface="Wingdings" pitchFamily="2" charset="2"/>
              <a:buNone/>
              <a:defRPr/>
            </a:pPr>
            <a:endParaRPr lang="en-US" sz="2400" b="1" dirty="0">
              <a:solidFill>
                <a:srgbClr val="FF0000"/>
              </a:solidFill>
              <a:effectLst>
                <a:outerShdw blurRad="38100" dist="38100" dir="2700000" algn="tl">
                  <a:srgbClr val="000000">
                    <a:alpha val="43137"/>
                  </a:srgbClr>
                </a:outerShdw>
              </a:effectLst>
              <a:latin typeface="Times New Roman" pitchFamily="18" charset="0"/>
            </a:endParaRPr>
          </a:p>
          <a:p>
            <a:pPr marL="342900" indent="-342900">
              <a:lnSpc>
                <a:spcPct val="140000"/>
              </a:lnSpc>
              <a:spcBef>
                <a:spcPct val="20000"/>
              </a:spcBef>
              <a:buClr>
                <a:schemeClr val="tx2"/>
              </a:buClr>
              <a:buFont typeface="Wingdings" pitchFamily="2" charset="2"/>
              <a:buChar char="Ø"/>
              <a:defRPr/>
            </a:pPr>
            <a:r>
              <a:rPr lang="en-US" sz="2400" b="1" u="sng" dirty="0">
                <a:effectLst>
                  <a:outerShdw blurRad="38100" dist="38100" dir="2700000" algn="tl">
                    <a:srgbClr val="000000">
                      <a:alpha val="43137"/>
                    </a:srgbClr>
                  </a:outerShdw>
                </a:effectLst>
                <a:latin typeface="Tahoma" pitchFamily="34" charset="0"/>
              </a:rPr>
              <a:t>Diversion of Resources</a:t>
            </a:r>
            <a:r>
              <a:rPr lang="en-US" sz="2400" b="1" dirty="0">
                <a:effectLst>
                  <a:outerShdw blurRad="38100" dist="38100" dir="2700000" algn="tl">
                    <a:srgbClr val="000000">
                      <a:alpha val="43137"/>
                    </a:srgbClr>
                  </a:outerShdw>
                </a:effectLst>
                <a:latin typeface="Tahoma" pitchFamily="34" charset="0"/>
              </a:rPr>
              <a:t> </a:t>
            </a:r>
            <a:r>
              <a:rPr lang="en-US" sz="2400" b="1" dirty="0">
                <a:solidFill>
                  <a:schemeClr val="tx2"/>
                </a:solidFill>
                <a:effectLst>
                  <a:outerShdw blurRad="38100" dist="38100" dir="2700000" algn="tl">
                    <a:srgbClr val="000000">
                      <a:alpha val="43137"/>
                    </a:srgbClr>
                  </a:outerShdw>
                </a:effectLst>
                <a:latin typeface="Tahoma" pitchFamily="34" charset="0"/>
              </a:rPr>
              <a:t>- Erosion damages forces materials, manpower, and equipment to be diverted from construction (money making) activities</a:t>
            </a:r>
          </a:p>
          <a:p>
            <a:pPr marL="342900" indent="-342900">
              <a:lnSpc>
                <a:spcPct val="140000"/>
              </a:lnSpc>
              <a:spcBef>
                <a:spcPct val="20000"/>
              </a:spcBef>
              <a:buClr>
                <a:schemeClr val="tx2"/>
              </a:buClr>
              <a:buFont typeface="Wingdings" pitchFamily="2" charset="2"/>
              <a:buChar char="Ø"/>
              <a:defRPr/>
            </a:pPr>
            <a:r>
              <a:rPr lang="en-US" sz="2400" b="1" u="sng" dirty="0">
                <a:effectLst>
                  <a:outerShdw blurRad="38100" dist="38100" dir="2700000" algn="tl">
                    <a:srgbClr val="000000">
                      <a:alpha val="43137"/>
                    </a:srgbClr>
                  </a:outerShdw>
                </a:effectLst>
                <a:latin typeface="Tahoma" pitchFamily="34" charset="0"/>
              </a:rPr>
              <a:t>Stop Work Orders</a:t>
            </a:r>
            <a:r>
              <a:rPr lang="en-US" sz="2400" b="1" dirty="0">
                <a:effectLst>
                  <a:outerShdw blurRad="38100" dist="38100" dir="2700000" algn="tl">
                    <a:srgbClr val="000000">
                      <a:alpha val="43137"/>
                    </a:srgbClr>
                  </a:outerShdw>
                </a:effectLst>
                <a:latin typeface="Tahoma" pitchFamily="34" charset="0"/>
              </a:rPr>
              <a:t> </a:t>
            </a:r>
            <a:r>
              <a:rPr lang="en-US" sz="2400" b="1" dirty="0">
                <a:solidFill>
                  <a:schemeClr val="tx2"/>
                </a:solidFill>
                <a:effectLst>
                  <a:outerShdw blurRad="38100" dist="38100" dir="2700000" algn="tl">
                    <a:srgbClr val="000000">
                      <a:alpha val="43137"/>
                    </a:srgbClr>
                  </a:outerShdw>
                </a:effectLst>
                <a:latin typeface="Tahoma" pitchFamily="34" charset="0"/>
              </a:rPr>
              <a:t>- Water quality violations lead to stop work orders from cities and boroughs and fines which delay construction and increase costs</a:t>
            </a:r>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Forest II 3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47107" name="Text Box 5"/>
          <p:cNvSpPr txBox="1">
            <a:spLocks noChangeArrowheads="1"/>
          </p:cNvSpPr>
          <p:nvPr/>
        </p:nvSpPr>
        <p:spPr bwMode="auto">
          <a:xfrm>
            <a:off x="381000" y="609600"/>
            <a:ext cx="8067675" cy="823913"/>
          </a:xfrm>
          <a:prstGeom prst="rect">
            <a:avLst/>
          </a:prstGeom>
          <a:noFill/>
          <a:ln w="9525">
            <a:noFill/>
            <a:miter lim="800000"/>
            <a:headEnd/>
            <a:tailEnd/>
          </a:ln>
        </p:spPr>
        <p:txBody>
          <a:bodyPr wrap="none">
            <a:spAutoFit/>
          </a:bodyPr>
          <a:lstStyle/>
          <a:p>
            <a:pPr eaLnBrk="1" hangingPunct="1"/>
            <a:r>
              <a:rPr lang="en-US" sz="4800" b="1">
                <a:solidFill>
                  <a:schemeClr val="tx2"/>
                </a:solidFill>
                <a:latin typeface="Tahoma" pitchFamily="34" charset="0"/>
              </a:rPr>
              <a:t>What Does this Cost You?</a:t>
            </a:r>
          </a:p>
        </p:txBody>
      </p:sp>
      <p:pic>
        <p:nvPicPr>
          <p:cNvPr id="120838" name="Picture 6" descr="MONEY_BURNING[1]"/>
          <p:cNvPicPr>
            <a:picLocks noChangeAspect="1" noChangeArrowheads="1"/>
          </p:cNvPicPr>
          <p:nvPr/>
        </p:nvPicPr>
        <p:blipFill>
          <a:blip r:embed="rId4" cstate="print"/>
          <a:srcRect/>
          <a:stretch>
            <a:fillRect/>
          </a:stretch>
        </p:blipFill>
        <p:spPr bwMode="auto">
          <a:xfrm>
            <a:off x="3429000" y="2693988"/>
            <a:ext cx="2362200" cy="1801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fade">
                                      <p:cBhvr>
                                        <p:cTn id="7" dur="2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inking-Feeling[1]"/>
          <p:cNvPicPr>
            <a:picLocks noChangeAspect="1" noChangeArrowheads="1"/>
          </p:cNvPicPr>
          <p:nvPr/>
        </p:nvPicPr>
        <p:blipFill>
          <a:blip r:embed="rId3" cstate="print">
            <a:lum bright="15000"/>
          </a:blip>
          <a:srcRect/>
          <a:stretch>
            <a:fillRect/>
          </a:stretch>
        </p:blipFill>
        <p:spPr bwMode="auto">
          <a:xfrm>
            <a:off x="0" y="-84138"/>
            <a:ext cx="9296400" cy="6942138"/>
          </a:xfrm>
          <a:prstGeom prst="rect">
            <a:avLst/>
          </a:prstGeom>
          <a:noFill/>
          <a:ln w="9525">
            <a:noFill/>
            <a:miter lim="800000"/>
            <a:headEnd/>
            <a:tailEnd/>
          </a:ln>
          <a:effectLst>
            <a:innerShdw blurRad="114300">
              <a:prstClr val="black"/>
            </a:innerShdw>
          </a:effectLst>
        </p:spPr>
      </p:pic>
      <p:sp>
        <p:nvSpPr>
          <p:cNvPr id="83971" name="Rectangle 3"/>
          <p:cNvSpPr>
            <a:spLocks noChangeArrowheads="1"/>
          </p:cNvSpPr>
          <p:nvPr/>
        </p:nvSpPr>
        <p:spPr bwMode="auto">
          <a:xfrm>
            <a:off x="0" y="1676400"/>
            <a:ext cx="4843463" cy="4876800"/>
          </a:xfrm>
          <a:prstGeom prst="rect">
            <a:avLst/>
          </a:prstGeom>
          <a:noFill/>
          <a:ln w="9525">
            <a:noFill/>
            <a:miter lim="800000"/>
            <a:headEnd/>
            <a:tailEnd/>
          </a:ln>
          <a:effectLst/>
        </p:spPr>
        <p:txBody>
          <a:bodyPr lIns="92075" tIns="46038" rIns="92075" bIns="46038"/>
          <a:lstStyle/>
          <a:p>
            <a:pPr marL="342900" indent="-342900">
              <a:lnSpc>
                <a:spcPct val="130000"/>
              </a:lnSpc>
              <a:spcBef>
                <a:spcPct val="20000"/>
              </a:spcBef>
              <a:buClr>
                <a:srgbClr val="0000CC"/>
              </a:buClr>
              <a:buSzPct val="85000"/>
              <a:buFont typeface="Wingdings" pitchFamily="2" charset="2"/>
              <a:buChar char="Ø"/>
              <a:defRPr/>
            </a:pPr>
            <a:r>
              <a:rPr lang="en-US" sz="3200" b="1" dirty="0">
                <a:solidFill>
                  <a:srgbClr val="0000CC"/>
                </a:solidFill>
                <a:effectLst>
                  <a:outerShdw blurRad="38100" dist="38100" dir="2700000" algn="tl">
                    <a:srgbClr val="000000">
                      <a:alpha val="43137"/>
                    </a:srgbClr>
                  </a:outerShdw>
                </a:effectLst>
                <a:latin typeface="Tahoma" pitchFamily="34" charset="0"/>
              </a:rPr>
              <a:t>Construction Delays &amp; Increased Costs  </a:t>
            </a:r>
            <a:endParaRPr lang="en-US" sz="3200" b="1" u="sng" dirty="0">
              <a:solidFill>
                <a:srgbClr val="0000CC"/>
              </a:solidFill>
              <a:effectLst>
                <a:outerShdw blurRad="38100" dist="38100" dir="2700000" algn="tl">
                  <a:srgbClr val="000000">
                    <a:alpha val="43137"/>
                  </a:srgbClr>
                </a:outerShdw>
              </a:effectLst>
              <a:latin typeface="Tahoma" pitchFamily="34" charset="0"/>
            </a:endParaRPr>
          </a:p>
          <a:p>
            <a:pPr marL="342900" indent="-342900">
              <a:lnSpc>
                <a:spcPct val="160000"/>
              </a:lnSpc>
              <a:spcBef>
                <a:spcPct val="20000"/>
              </a:spcBef>
              <a:buClr>
                <a:srgbClr val="0000CC"/>
              </a:buClr>
              <a:buSzPct val="85000"/>
              <a:buFont typeface="Wingdings" pitchFamily="2" charset="2"/>
              <a:buChar char="Ø"/>
              <a:defRPr/>
            </a:pPr>
            <a:r>
              <a:rPr lang="en-US" sz="3200" b="1" dirty="0">
                <a:solidFill>
                  <a:srgbClr val="0000CC"/>
                </a:solidFill>
                <a:effectLst>
                  <a:outerShdw blurRad="38100" dist="38100" dir="2700000" algn="tl">
                    <a:srgbClr val="000000">
                      <a:alpha val="43137"/>
                    </a:srgbClr>
                  </a:outerShdw>
                </a:effectLst>
                <a:latin typeface="Tahoma" pitchFamily="34" charset="0"/>
              </a:rPr>
              <a:t>Legal Costs</a:t>
            </a:r>
          </a:p>
          <a:p>
            <a:pPr marL="342900" indent="-342900">
              <a:lnSpc>
                <a:spcPct val="160000"/>
              </a:lnSpc>
              <a:spcBef>
                <a:spcPct val="20000"/>
              </a:spcBef>
              <a:buClr>
                <a:srgbClr val="0000CC"/>
              </a:buClr>
              <a:buSzPct val="85000"/>
              <a:buFont typeface="Wingdings" pitchFamily="2" charset="2"/>
              <a:buChar char="Ø"/>
              <a:defRPr/>
            </a:pPr>
            <a:r>
              <a:rPr lang="en-US" sz="3200" b="1" dirty="0">
                <a:solidFill>
                  <a:srgbClr val="0000CC"/>
                </a:solidFill>
                <a:effectLst>
                  <a:outerShdw blurRad="38100" dist="38100" dir="2700000" algn="tl">
                    <a:srgbClr val="000000">
                      <a:alpha val="43137"/>
                    </a:srgbClr>
                  </a:outerShdw>
                </a:effectLst>
                <a:latin typeface="Tahoma" pitchFamily="34" charset="0"/>
              </a:rPr>
              <a:t>Mitigation Costs</a:t>
            </a:r>
          </a:p>
          <a:p>
            <a:pPr marL="342900" indent="-342900">
              <a:lnSpc>
                <a:spcPct val="160000"/>
              </a:lnSpc>
              <a:spcBef>
                <a:spcPct val="20000"/>
              </a:spcBef>
              <a:buClr>
                <a:srgbClr val="0000CC"/>
              </a:buClr>
              <a:buSzPct val="85000"/>
              <a:buFont typeface="Wingdings" pitchFamily="2" charset="2"/>
              <a:buChar char="Ø"/>
              <a:defRPr/>
            </a:pPr>
            <a:r>
              <a:rPr lang="en-US" sz="3200" b="1" dirty="0">
                <a:solidFill>
                  <a:srgbClr val="0000CC"/>
                </a:solidFill>
                <a:effectLst>
                  <a:outerShdw blurRad="38100" dist="38100" dir="2700000" algn="tl">
                    <a:srgbClr val="000000">
                      <a:alpha val="43137"/>
                    </a:srgbClr>
                  </a:outerShdw>
                </a:effectLst>
                <a:latin typeface="Tahoma" pitchFamily="34" charset="0"/>
              </a:rPr>
              <a:t>Fisheries Impacts</a:t>
            </a:r>
          </a:p>
          <a:p>
            <a:pPr marL="342900" indent="-342900">
              <a:lnSpc>
                <a:spcPct val="160000"/>
              </a:lnSpc>
              <a:spcBef>
                <a:spcPct val="20000"/>
              </a:spcBef>
              <a:buClr>
                <a:srgbClr val="0000CC"/>
              </a:buClr>
              <a:buSzPct val="85000"/>
              <a:buFont typeface="Wingdings" pitchFamily="2" charset="2"/>
              <a:buChar char="Ø"/>
              <a:defRPr/>
            </a:pPr>
            <a:r>
              <a:rPr lang="en-US" sz="3200" b="1" dirty="0">
                <a:solidFill>
                  <a:srgbClr val="0000CC"/>
                </a:solidFill>
                <a:effectLst>
                  <a:outerShdw blurRad="38100" dist="38100" dir="2700000" algn="tl">
                    <a:srgbClr val="000000">
                      <a:alpha val="43137"/>
                    </a:srgbClr>
                  </a:outerShdw>
                </a:effectLst>
                <a:latin typeface="Tahoma" pitchFamily="34" charset="0"/>
              </a:rPr>
              <a:t>Profitability Impacts</a:t>
            </a:r>
          </a:p>
        </p:txBody>
      </p:sp>
      <p:sp>
        <p:nvSpPr>
          <p:cNvPr id="83972" name="Rectangle 4"/>
          <p:cNvSpPr>
            <a:spLocks noChangeArrowheads="1"/>
          </p:cNvSpPr>
          <p:nvPr/>
        </p:nvSpPr>
        <p:spPr bwMode="auto">
          <a:xfrm>
            <a:off x="1066800" y="152400"/>
            <a:ext cx="6705600" cy="1219200"/>
          </a:xfrm>
          <a:prstGeom prst="rect">
            <a:avLst/>
          </a:prstGeom>
          <a:noFill/>
          <a:ln w="9525">
            <a:noFill/>
            <a:miter lim="800000"/>
            <a:headEnd/>
            <a:tailEnd/>
          </a:ln>
          <a:effectLst/>
        </p:spPr>
        <p:txBody>
          <a:bodyPr lIns="92075" tIns="46038" rIns="92075" bIns="46038" anchor="ctr"/>
          <a:lstStyle/>
          <a:p>
            <a:pPr algn="ctr">
              <a:defRPr/>
            </a:pPr>
            <a:r>
              <a:rPr lang="en-US" sz="4400" b="1" dirty="0">
                <a:solidFill>
                  <a:srgbClr val="0000CC"/>
                </a:solidFill>
                <a:effectLst>
                  <a:outerShdw blurRad="38100" dist="38100" dir="2700000" algn="tl">
                    <a:srgbClr val="000000"/>
                  </a:outerShdw>
                </a:effectLst>
                <a:latin typeface="Tahoma" pitchFamily="34" charset="0"/>
              </a:rPr>
              <a:t>Impacts of Erosion and Sedimentation</a:t>
            </a:r>
          </a:p>
        </p:txBody>
      </p:sp>
      <p:sp>
        <p:nvSpPr>
          <p:cNvPr id="83973" name="Text Box 5"/>
          <p:cNvSpPr txBox="1">
            <a:spLocks noChangeArrowheads="1"/>
          </p:cNvSpPr>
          <p:nvPr/>
        </p:nvSpPr>
        <p:spPr bwMode="auto">
          <a:xfrm>
            <a:off x="4772025" y="5181600"/>
            <a:ext cx="4371975" cy="1311275"/>
          </a:xfrm>
          <a:prstGeom prst="rect">
            <a:avLst/>
          </a:prstGeom>
          <a:noFill/>
          <a:ln w="9525">
            <a:noFill/>
            <a:miter lim="800000"/>
            <a:headEnd/>
            <a:tailEnd/>
          </a:ln>
        </p:spPr>
        <p:txBody>
          <a:bodyPr wrap="none">
            <a:spAutoFit/>
          </a:bodyPr>
          <a:lstStyle/>
          <a:p>
            <a:pPr algn="ctr"/>
            <a:r>
              <a:rPr lang="en-US" sz="4000" b="1" dirty="0">
                <a:solidFill>
                  <a:srgbClr val="0000CC"/>
                </a:solidFill>
                <a:effectLst>
                  <a:outerShdw blurRad="38100" dist="38100" dir="2700000" algn="tl">
                    <a:srgbClr val="000000">
                      <a:alpha val="43137"/>
                    </a:srgbClr>
                  </a:outerShdw>
                </a:effectLst>
                <a:latin typeface="Tahoma" pitchFamily="34" charset="0"/>
              </a:rPr>
              <a:t>Digging yourself</a:t>
            </a:r>
          </a:p>
          <a:p>
            <a:pPr algn="ctr"/>
            <a:r>
              <a:rPr lang="en-US" sz="4000" b="1" dirty="0">
                <a:solidFill>
                  <a:srgbClr val="0000CC"/>
                </a:solidFill>
                <a:effectLst>
                  <a:outerShdw blurRad="38100" dist="38100" dir="2700000" algn="tl">
                    <a:srgbClr val="000000">
                      <a:alpha val="43137"/>
                    </a:srgbClr>
                  </a:outerShdw>
                </a:effectLst>
                <a:latin typeface="Tahoma" pitchFamily="34" charset="0"/>
              </a:rPr>
              <a:t>Out of a hole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1000" fill="hold"/>
                                        <p:tgtEl>
                                          <p:spTgt spid="83973"/>
                                        </p:tgtEl>
                                        <p:attrNameLst>
                                          <p:attrName>ppt_w</p:attrName>
                                        </p:attrNameLst>
                                      </p:cBhvr>
                                      <p:tavLst>
                                        <p:tav tm="0">
                                          <p:val>
                                            <p:strVal val="#ppt_w*0.70"/>
                                          </p:val>
                                        </p:tav>
                                        <p:tav tm="100000">
                                          <p:val>
                                            <p:strVal val="#ppt_w"/>
                                          </p:val>
                                        </p:tav>
                                      </p:tavLst>
                                    </p:anim>
                                    <p:anim calcmode="lin" valueType="num">
                                      <p:cBhvr>
                                        <p:cTn id="8" dur="1000" fill="hold"/>
                                        <p:tgtEl>
                                          <p:spTgt spid="83973"/>
                                        </p:tgtEl>
                                        <p:attrNameLst>
                                          <p:attrName>ppt_h</p:attrName>
                                        </p:attrNameLst>
                                      </p:cBhvr>
                                      <p:tavLst>
                                        <p:tav tm="0">
                                          <p:val>
                                            <p:strVal val="#ppt_h"/>
                                          </p:val>
                                        </p:tav>
                                        <p:tav tm="100000">
                                          <p:val>
                                            <p:strVal val="#ppt_h"/>
                                          </p:val>
                                        </p:tav>
                                      </p:tavLst>
                                    </p:anim>
                                    <p:animEffect transition="in" filter="fade">
                                      <p:cBhvr>
                                        <p:cTn id="9"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SCF0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81923" name="Rectangle 3"/>
          <p:cNvSpPr>
            <a:spLocks noChangeArrowheads="1"/>
          </p:cNvSpPr>
          <p:nvPr/>
        </p:nvSpPr>
        <p:spPr bwMode="auto">
          <a:xfrm>
            <a:off x="0" y="2346325"/>
            <a:ext cx="7267575" cy="4740275"/>
          </a:xfrm>
          <a:prstGeom prst="rect">
            <a:avLst/>
          </a:prstGeom>
          <a:noFill/>
          <a:ln w="9525">
            <a:noFill/>
            <a:miter lim="800000"/>
            <a:headEnd/>
            <a:tailEnd/>
          </a:ln>
          <a:effectLst/>
        </p:spPr>
        <p:txBody>
          <a:bodyPr lIns="92075" tIns="46038" rIns="92075" bIns="46038"/>
          <a:lstStyle/>
          <a:p>
            <a:pPr marL="342900" indent="-342900">
              <a:lnSpc>
                <a:spcPct val="140000"/>
              </a:lnSpc>
              <a:spcBef>
                <a:spcPct val="20000"/>
              </a:spcBef>
              <a:buClr>
                <a:schemeClr val="tx2"/>
              </a:buClr>
              <a:buFont typeface="Wingdings 2" pitchFamily="18" charset="2"/>
              <a:buChar char="®"/>
              <a:defRPr/>
            </a:pPr>
            <a:r>
              <a:rPr lang="en-US" sz="2400" b="1" dirty="0">
                <a:effectLst>
                  <a:outerShdw blurRad="38100" dist="38100" dir="2700000" algn="tl">
                    <a:srgbClr val="000000"/>
                  </a:outerShdw>
                </a:effectLst>
                <a:latin typeface="Tahoma" pitchFamily="34" charset="0"/>
              </a:rPr>
              <a:t>Offsite Damage to Private Property</a:t>
            </a:r>
          </a:p>
          <a:p>
            <a:pPr marL="742950" lvl="1" indent="-285750">
              <a:lnSpc>
                <a:spcPct val="140000"/>
              </a:lnSpc>
              <a:spcBef>
                <a:spcPct val="20000"/>
              </a:spcBef>
              <a:buClr>
                <a:schemeClr val="tx2"/>
              </a:buClr>
              <a:buFont typeface="Braggadocio" charset="0"/>
              <a:buChar char="–"/>
              <a:defRPr/>
            </a:pPr>
            <a:r>
              <a:rPr lang="en-US" sz="2400" b="1" dirty="0">
                <a:effectLst>
                  <a:outerShdw blurRad="38100" dist="38100" dir="2700000" algn="tl">
                    <a:srgbClr val="000000"/>
                  </a:outerShdw>
                </a:effectLst>
                <a:latin typeface="Tahoma" pitchFamily="34" charset="0"/>
              </a:rPr>
              <a:t>Remove Sediments</a:t>
            </a:r>
          </a:p>
          <a:p>
            <a:pPr marL="742950" lvl="1" indent="-285750">
              <a:lnSpc>
                <a:spcPct val="140000"/>
              </a:lnSpc>
              <a:spcBef>
                <a:spcPct val="20000"/>
              </a:spcBef>
              <a:buClr>
                <a:schemeClr val="tx2"/>
              </a:buClr>
              <a:buFont typeface="Braggadocio" charset="0"/>
              <a:buChar char="–"/>
              <a:defRPr/>
            </a:pPr>
            <a:r>
              <a:rPr lang="en-US" sz="2400" b="1" dirty="0">
                <a:effectLst>
                  <a:outerShdw blurRad="38100" dist="38100" dir="2700000" algn="tl">
                    <a:srgbClr val="000000"/>
                  </a:outerShdw>
                </a:effectLst>
                <a:latin typeface="Tahoma" pitchFamily="34" charset="0"/>
              </a:rPr>
              <a:t>Repair Slopes/ Grades</a:t>
            </a:r>
          </a:p>
          <a:p>
            <a:pPr marL="342900" indent="-342900">
              <a:lnSpc>
                <a:spcPct val="180000"/>
              </a:lnSpc>
              <a:spcBef>
                <a:spcPct val="20000"/>
              </a:spcBef>
              <a:buClr>
                <a:schemeClr val="tx2"/>
              </a:buClr>
              <a:buFont typeface="Wingdings 2" pitchFamily="18" charset="2"/>
              <a:buChar char="®"/>
              <a:defRPr/>
            </a:pPr>
            <a:r>
              <a:rPr lang="en-US" sz="2400" b="1" dirty="0">
                <a:effectLst>
                  <a:outerShdw blurRad="38100" dist="38100" dir="2700000" algn="tl">
                    <a:srgbClr val="000000"/>
                  </a:outerShdw>
                </a:effectLst>
                <a:latin typeface="Tahoma" pitchFamily="34" charset="0"/>
              </a:rPr>
              <a:t>Offsite Damage to Water Resources</a:t>
            </a:r>
          </a:p>
          <a:p>
            <a:pPr marL="742950" lvl="1" indent="-285750">
              <a:lnSpc>
                <a:spcPct val="140000"/>
              </a:lnSpc>
              <a:spcBef>
                <a:spcPct val="20000"/>
              </a:spcBef>
              <a:buClr>
                <a:schemeClr val="tx2"/>
              </a:buClr>
              <a:buFont typeface="Braggadocio" charset="0"/>
              <a:buChar char="–"/>
              <a:defRPr/>
            </a:pPr>
            <a:r>
              <a:rPr lang="en-US" sz="2400" b="1" dirty="0">
                <a:effectLst>
                  <a:outerShdw blurRad="38100" dist="38100" dir="2700000" algn="tl">
                    <a:srgbClr val="000000"/>
                  </a:outerShdw>
                </a:effectLst>
                <a:latin typeface="Tahoma" pitchFamily="34" charset="0"/>
              </a:rPr>
              <a:t>Wetland Mitigation 	</a:t>
            </a:r>
          </a:p>
          <a:p>
            <a:pPr marL="742950" lvl="1" indent="-285750">
              <a:lnSpc>
                <a:spcPct val="140000"/>
              </a:lnSpc>
              <a:spcBef>
                <a:spcPct val="20000"/>
              </a:spcBef>
              <a:buClr>
                <a:schemeClr val="tx2"/>
              </a:buClr>
              <a:buFont typeface="Braggadocio" charset="0"/>
              <a:buChar char="–"/>
              <a:defRPr/>
            </a:pPr>
            <a:r>
              <a:rPr lang="en-US" sz="2400" b="1" dirty="0">
                <a:effectLst>
                  <a:outerShdw blurRad="38100" dist="38100" dir="2700000" algn="tl">
                    <a:srgbClr val="000000"/>
                  </a:outerShdw>
                </a:effectLst>
                <a:latin typeface="Tahoma" pitchFamily="34" charset="0"/>
              </a:rPr>
              <a:t>Natural Resource Damage Assessments</a:t>
            </a:r>
          </a:p>
        </p:txBody>
      </p:sp>
      <p:sp>
        <p:nvSpPr>
          <p:cNvPr id="81924" name="Rectangle 4"/>
          <p:cNvSpPr>
            <a:spLocks noChangeArrowheads="1"/>
          </p:cNvSpPr>
          <p:nvPr/>
        </p:nvSpPr>
        <p:spPr bwMode="auto">
          <a:xfrm>
            <a:off x="381000" y="152400"/>
            <a:ext cx="8205788" cy="1143000"/>
          </a:xfrm>
          <a:prstGeom prst="rect">
            <a:avLst/>
          </a:prstGeom>
          <a:noFill/>
          <a:ln w="9525">
            <a:noFill/>
            <a:miter lim="800000"/>
            <a:headEnd/>
            <a:tailEnd/>
          </a:ln>
          <a:effectLst/>
        </p:spPr>
        <p:txBody>
          <a:bodyPr lIns="92075" tIns="46038" rIns="92075" bIns="46038" anchor="ctr"/>
          <a:lstStyle/>
          <a:p>
            <a:pPr algn="ctr">
              <a:defRPr/>
            </a:pPr>
            <a:r>
              <a:rPr lang="en-US" sz="7200" b="1" dirty="0">
                <a:effectLst>
                  <a:outerShdw blurRad="38100" dist="38100" dir="2700000" algn="tl">
                    <a:srgbClr val="000000"/>
                  </a:outerShdw>
                </a:effectLst>
                <a:latin typeface="Tahoma" pitchFamily="34" charset="0"/>
              </a:rPr>
              <a:t>Mitigation Costs</a:t>
            </a:r>
          </a:p>
        </p:txBody>
      </p:sp>
      <p:sp>
        <p:nvSpPr>
          <p:cNvPr id="49157" name="Line 5"/>
          <p:cNvSpPr>
            <a:spLocks noChangeShapeType="1"/>
          </p:cNvSpPr>
          <p:nvPr/>
        </p:nvSpPr>
        <p:spPr bwMode="auto">
          <a:xfrm flipH="1" flipV="1">
            <a:off x="7848600" y="5486400"/>
            <a:ext cx="685800" cy="381000"/>
          </a:xfrm>
          <a:prstGeom prst="line">
            <a:avLst/>
          </a:prstGeom>
          <a:noFill/>
          <a:ln w="76200">
            <a:solidFill>
              <a:srgbClr val="FFCC00"/>
            </a:solidFill>
            <a:round/>
            <a:headEnd/>
            <a:tailEnd type="triangle" w="med" len="med"/>
          </a:ln>
        </p:spPr>
        <p:txBody>
          <a:bodyPr/>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Forest II 7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49155" name="Text Box 3"/>
          <p:cNvSpPr txBox="1">
            <a:spLocks noChangeArrowheads="1"/>
          </p:cNvSpPr>
          <p:nvPr/>
        </p:nvSpPr>
        <p:spPr bwMode="auto">
          <a:xfrm>
            <a:off x="222250" y="242888"/>
            <a:ext cx="8797925" cy="1006475"/>
          </a:xfrm>
          <a:prstGeom prst="rect">
            <a:avLst/>
          </a:prstGeom>
          <a:noFill/>
          <a:ln w="9525">
            <a:noFill/>
            <a:miter lim="800000"/>
            <a:headEnd/>
            <a:tailEnd/>
          </a:ln>
          <a:effectLst/>
        </p:spPr>
        <p:txBody>
          <a:bodyPr wrap="none">
            <a:spAutoFit/>
          </a:bodyPr>
          <a:lstStyle/>
          <a:p>
            <a:pPr algn="ctr" eaLnBrk="1" hangingPunct="1">
              <a:defRPr/>
            </a:pPr>
            <a:r>
              <a:rPr lang="en-US" sz="3000" b="1">
                <a:effectLst>
                  <a:outerShdw blurRad="38100" dist="38100" dir="2700000" algn="tl">
                    <a:srgbClr val="000000"/>
                  </a:outerShdw>
                </a:effectLst>
                <a:latin typeface="Tahoma" pitchFamily="34" charset="0"/>
              </a:rPr>
              <a:t>What needs to be done to ensure compliance</a:t>
            </a:r>
          </a:p>
          <a:p>
            <a:pPr algn="ctr" eaLnBrk="1" hangingPunct="1">
              <a:defRPr/>
            </a:pPr>
            <a:r>
              <a:rPr lang="en-US" sz="3000" b="1">
                <a:effectLst>
                  <a:outerShdw blurRad="38100" dist="38100" dir="2700000" algn="tl">
                    <a:srgbClr val="000000"/>
                  </a:outerShdw>
                </a:effectLst>
                <a:latin typeface="Tahoma" pitchFamily="34" charset="0"/>
              </a:rPr>
              <a:t>and avoid regulatory enforcement action?</a:t>
            </a:r>
          </a:p>
        </p:txBody>
      </p:sp>
      <p:sp>
        <p:nvSpPr>
          <p:cNvPr id="50180" name="Text Box 5"/>
          <p:cNvSpPr txBox="1">
            <a:spLocks noChangeArrowheads="1"/>
          </p:cNvSpPr>
          <p:nvPr/>
        </p:nvSpPr>
        <p:spPr bwMode="auto">
          <a:xfrm>
            <a:off x="0" y="4937125"/>
            <a:ext cx="9144000" cy="1920875"/>
          </a:xfrm>
          <a:prstGeom prst="rect">
            <a:avLst/>
          </a:prstGeom>
          <a:solidFill>
            <a:srgbClr val="000000">
              <a:alpha val="47842"/>
            </a:srgbClr>
          </a:solidFill>
          <a:ln w="9525">
            <a:noFill/>
            <a:miter lim="800000"/>
            <a:headEnd/>
            <a:tailEnd/>
          </a:ln>
        </p:spPr>
        <p:txBody>
          <a:bodyPr>
            <a:spAutoFit/>
          </a:bodyPr>
          <a:lstStyle/>
          <a:p>
            <a:pPr algn="ctr" eaLnBrk="1" hangingPunct="1"/>
            <a:r>
              <a:rPr lang="en-US" sz="3000" b="1" u="sng">
                <a:latin typeface="Tahoma" pitchFamily="34" charset="0"/>
              </a:rPr>
              <a:t>The Million Dollar Questions</a:t>
            </a:r>
          </a:p>
          <a:p>
            <a:pPr algn="ctr" eaLnBrk="1" hangingPunct="1"/>
            <a:r>
              <a:rPr lang="en-US" sz="3000" b="1">
                <a:latin typeface="Tahoma" pitchFamily="34" charset="0"/>
              </a:rPr>
              <a:t>How much will it rain? What will the duration</a:t>
            </a:r>
          </a:p>
          <a:p>
            <a:pPr algn="ctr" eaLnBrk="1" hangingPunct="1"/>
            <a:r>
              <a:rPr lang="en-US" sz="3000" b="1">
                <a:latin typeface="Tahoma" pitchFamily="34" charset="0"/>
              </a:rPr>
              <a:t>and intensity be? When will it happen?</a:t>
            </a:r>
          </a:p>
          <a:p>
            <a:pPr algn="ctr" eaLnBrk="1" hangingPunct="1"/>
            <a:r>
              <a:rPr lang="en-US" sz="3000" b="1">
                <a:latin typeface="Tahoma" pitchFamily="34" charset="0"/>
              </a:rPr>
              <a:t>What’s on the schedule while it’s raining?</a:t>
            </a:r>
          </a:p>
        </p:txBody>
      </p:sp>
      <p:sp>
        <p:nvSpPr>
          <p:cNvPr id="49158" name="Text Box 6"/>
          <p:cNvSpPr txBox="1">
            <a:spLocks noChangeArrowheads="1"/>
          </p:cNvSpPr>
          <p:nvPr/>
        </p:nvSpPr>
        <p:spPr bwMode="auto">
          <a:xfrm>
            <a:off x="1524000" y="2971800"/>
            <a:ext cx="6019800" cy="701675"/>
          </a:xfrm>
          <a:prstGeom prst="rect">
            <a:avLst/>
          </a:prstGeom>
          <a:noFill/>
          <a:ln w="9525">
            <a:noFill/>
            <a:miter lim="800000"/>
            <a:headEnd/>
            <a:tailEnd/>
          </a:ln>
          <a:effectLst/>
        </p:spPr>
        <p:txBody>
          <a:bodyPr>
            <a:spAutoFit/>
          </a:bodyPr>
          <a:lstStyle/>
          <a:p>
            <a:pPr eaLnBrk="1" hangingPunct="1">
              <a:defRPr/>
            </a:pPr>
            <a:r>
              <a:rPr lang="en-US" sz="4000" b="1">
                <a:effectLst>
                  <a:outerShdw blurRad="38100" dist="38100" dir="2700000" algn="tl">
                    <a:srgbClr val="000000"/>
                  </a:outerShdw>
                </a:effectLst>
                <a:latin typeface="Tahoma" pitchFamily="34" charset="0"/>
              </a:rPr>
              <a:t>How much will it 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91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3-1-06 003"/>
          <p:cNvPicPr>
            <a:picLocks noChangeAspect="1" noChangeArrowheads="1"/>
          </p:cNvPicPr>
          <p:nvPr/>
        </p:nvPicPr>
        <p:blipFill>
          <a:blip r:embed="rId3" cstate="email">
            <a:lum/>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48131" name="Text Box 3"/>
          <p:cNvSpPr txBox="1">
            <a:spLocks noChangeArrowheads="1"/>
          </p:cNvSpPr>
          <p:nvPr/>
        </p:nvSpPr>
        <p:spPr bwMode="auto">
          <a:xfrm>
            <a:off x="2209800" y="381000"/>
            <a:ext cx="4584700" cy="641350"/>
          </a:xfrm>
          <a:prstGeom prst="rect">
            <a:avLst/>
          </a:prstGeom>
          <a:noFill/>
          <a:ln w="9525">
            <a:noFill/>
            <a:miter lim="800000"/>
            <a:headEnd/>
            <a:tailEnd/>
          </a:ln>
          <a:effectLst/>
        </p:spPr>
        <p:txBody>
          <a:bodyPr wrap="none">
            <a:spAutoFit/>
          </a:bodyPr>
          <a:lstStyle/>
          <a:p>
            <a:pPr eaLnBrk="1" hangingPunct="1">
              <a:defRPr/>
            </a:pPr>
            <a:r>
              <a:rPr lang="en-US" sz="3600" b="1" dirty="0">
                <a:solidFill>
                  <a:srgbClr val="0000CC"/>
                </a:solidFill>
                <a:latin typeface="Tahoma" pitchFamily="34" charset="0"/>
              </a:rPr>
              <a:t>Typical Subdivision</a:t>
            </a:r>
          </a:p>
        </p:txBody>
      </p:sp>
      <p:sp>
        <p:nvSpPr>
          <p:cNvPr id="48132" name="Text Box 4"/>
          <p:cNvSpPr txBox="1">
            <a:spLocks noChangeArrowheads="1"/>
          </p:cNvSpPr>
          <p:nvPr/>
        </p:nvSpPr>
        <p:spPr bwMode="auto">
          <a:xfrm>
            <a:off x="304800" y="5562600"/>
            <a:ext cx="8240713" cy="442913"/>
          </a:xfrm>
          <a:prstGeom prst="rect">
            <a:avLst/>
          </a:prstGeom>
          <a:noFill/>
          <a:ln w="9525">
            <a:noFill/>
            <a:miter lim="800000"/>
            <a:headEnd/>
            <a:tailEnd/>
          </a:ln>
          <a:effectLst/>
        </p:spPr>
        <p:txBody>
          <a:bodyPr wrap="none">
            <a:spAutoFit/>
          </a:bodyPr>
          <a:lstStyle/>
          <a:p>
            <a:pPr eaLnBrk="1" hangingPunct="1">
              <a:defRPr/>
            </a:pPr>
            <a:r>
              <a:rPr lang="en-US" sz="2300" b="1">
                <a:effectLst>
                  <a:outerShdw blurRad="38100" dist="38100" dir="2700000" algn="tl">
                    <a:srgbClr val="000000"/>
                  </a:outerShdw>
                </a:effectLst>
                <a:latin typeface="Tahoma" pitchFamily="34" charset="0"/>
              </a:rPr>
              <a:t>What erosion or sediment controls </a:t>
            </a:r>
            <a:r>
              <a:rPr lang="en-US" sz="2300" b="1" u="sng">
                <a:effectLst>
                  <a:outerShdw blurRad="38100" dist="38100" dir="2700000" algn="tl">
                    <a:srgbClr val="000000"/>
                  </a:outerShdw>
                </a:effectLst>
                <a:latin typeface="Tahoma" pitchFamily="34" charset="0"/>
              </a:rPr>
              <a:t>should</a:t>
            </a:r>
            <a:r>
              <a:rPr lang="en-US" sz="2300" b="1">
                <a:effectLst>
                  <a:outerShdw blurRad="38100" dist="38100" dir="2700000" algn="tl">
                    <a:srgbClr val="000000"/>
                  </a:outerShdw>
                </a:effectLst>
                <a:latin typeface="Tahoma" pitchFamily="34" charset="0"/>
              </a:rPr>
              <a:t> be in place?</a:t>
            </a:r>
            <a:r>
              <a:rPr lang="en-US" sz="2300">
                <a:latin typeface="Tahoma" pitchFamily="34" charset="0"/>
              </a:rPr>
              <a:t> </a:t>
            </a:r>
          </a:p>
        </p:txBody>
      </p:sp>
      <p:sp>
        <p:nvSpPr>
          <p:cNvPr id="48133" name="Text Box 5"/>
          <p:cNvSpPr txBox="1">
            <a:spLocks noChangeArrowheads="1"/>
          </p:cNvSpPr>
          <p:nvPr/>
        </p:nvSpPr>
        <p:spPr bwMode="auto">
          <a:xfrm>
            <a:off x="304800" y="6110288"/>
            <a:ext cx="7696200" cy="457200"/>
          </a:xfrm>
          <a:prstGeom prst="rect">
            <a:avLst/>
          </a:prstGeom>
          <a:noFill/>
          <a:ln w="9525">
            <a:noFill/>
            <a:miter lim="800000"/>
            <a:headEnd/>
            <a:tailEnd/>
          </a:ln>
          <a:effectLst/>
        </p:spPr>
        <p:txBody>
          <a:bodyPr wrap="none">
            <a:spAutoFit/>
          </a:bodyPr>
          <a:lstStyle/>
          <a:p>
            <a:pPr eaLnBrk="1" hangingPunct="1">
              <a:defRPr/>
            </a:pPr>
            <a:r>
              <a:rPr lang="en-US" sz="2400" b="1">
                <a:effectLst>
                  <a:outerShdw blurRad="38100" dist="38100" dir="2700000" algn="tl">
                    <a:srgbClr val="000000"/>
                  </a:outerShdw>
                </a:effectLst>
                <a:latin typeface="Tahoma" pitchFamily="34" charset="0"/>
              </a:rPr>
              <a:t>What controls “</a:t>
            </a:r>
            <a:r>
              <a:rPr lang="en-US" sz="2400" b="1" u="sng">
                <a:effectLst>
                  <a:outerShdw blurRad="38100" dist="38100" dir="2700000" algn="tl">
                    <a:srgbClr val="000000"/>
                  </a:outerShdw>
                </a:effectLst>
                <a:latin typeface="Tahoma" pitchFamily="34" charset="0"/>
              </a:rPr>
              <a:t>shall</a:t>
            </a:r>
            <a:r>
              <a:rPr lang="en-US" sz="2400" b="1">
                <a:effectLst>
                  <a:outerShdw blurRad="38100" dist="38100" dir="2700000" algn="tl">
                    <a:srgbClr val="000000"/>
                  </a:outerShdw>
                </a:effectLst>
                <a:latin typeface="Tahoma" pitchFamily="34" charset="0"/>
              </a:rPr>
              <a:t>” be in place for compliance?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ssolve">
                                      <p:cBhvr>
                                        <p:cTn id="7"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title"/>
          </p:nvPr>
        </p:nvSpPr>
        <p:spPr/>
        <p:txBody>
          <a:bodyPr/>
          <a:lstStyle/>
          <a:p>
            <a:pPr eaLnBrk="1" hangingPunct="1">
              <a:defRPr/>
            </a:pPr>
            <a:endParaRPr lang="en-US"/>
          </a:p>
        </p:txBody>
      </p:sp>
      <p:pic>
        <p:nvPicPr>
          <p:cNvPr id="53251" name="Picture 4" descr="02-07-06 034"/>
          <p:cNvPicPr>
            <a:picLocks noGrp="1" noChangeAspect="1" noChangeArrowheads="1"/>
          </p:cNvPicPr>
          <p:nvPr>
            <p:ph idx="1"/>
          </p:nvPr>
        </p:nvPicPr>
        <p:blipFill>
          <a:blip r:embed="rId3" cstate="email">
            <a:lum/>
            <a:extLst>
              <a:ext uri="{28A0092B-C50C-407E-A947-70E740481C1C}">
                <a14:useLocalDpi xmlns:a14="http://schemas.microsoft.com/office/drawing/2010/main"/>
              </a:ext>
            </a:extLst>
          </a:blip>
          <a:srcRect/>
          <a:stretch>
            <a:fillRect/>
          </a:stretch>
        </p:blipFill>
        <p:spPr>
          <a:xfrm>
            <a:off x="0" y="0"/>
            <a:ext cx="9144000" cy="6858000"/>
          </a:xfrm>
          <a:noFill/>
          <a:effectLst>
            <a:innerShdw blurRad="114300">
              <a:prstClr val="black"/>
            </a:innerShdw>
          </a:effectLst>
        </p:spPr>
      </p:pic>
      <p:sp>
        <p:nvSpPr>
          <p:cNvPr id="44039" name="Text Box 7"/>
          <p:cNvSpPr txBox="1">
            <a:spLocks noChangeArrowheads="1"/>
          </p:cNvSpPr>
          <p:nvPr/>
        </p:nvSpPr>
        <p:spPr bwMode="auto">
          <a:xfrm>
            <a:off x="384175" y="762000"/>
            <a:ext cx="2954338" cy="1431925"/>
          </a:xfrm>
          <a:prstGeom prst="rect">
            <a:avLst/>
          </a:prstGeom>
          <a:noFill/>
          <a:ln w="9525">
            <a:noFill/>
            <a:miter lim="800000"/>
            <a:headEnd/>
            <a:tailEnd/>
          </a:ln>
          <a:effectLst/>
        </p:spPr>
        <p:txBody>
          <a:bodyPr wrap="none">
            <a:spAutoFit/>
          </a:bodyPr>
          <a:lstStyle/>
          <a:p>
            <a:pPr algn="ctr" eaLnBrk="1" hangingPunct="1">
              <a:defRPr/>
            </a:pPr>
            <a:r>
              <a:rPr lang="en-US" sz="4400" b="1">
                <a:solidFill>
                  <a:schemeClr val="tx2"/>
                </a:solidFill>
                <a:effectLst>
                  <a:outerShdw blurRad="38100" dist="38100" dir="2700000" algn="tl">
                    <a:srgbClr val="000000"/>
                  </a:outerShdw>
                </a:effectLst>
                <a:latin typeface="Tahoma" pitchFamily="34" charset="0"/>
              </a:rPr>
              <a:t>Light</a:t>
            </a:r>
          </a:p>
          <a:p>
            <a:pPr algn="ctr" eaLnBrk="1" hangingPunct="1">
              <a:defRPr/>
            </a:pPr>
            <a:r>
              <a:rPr lang="en-US" sz="4400" b="1">
                <a:solidFill>
                  <a:schemeClr val="tx2"/>
                </a:solidFill>
                <a:effectLst>
                  <a:outerShdw blurRad="38100" dist="38100" dir="2700000" algn="tl">
                    <a:srgbClr val="000000"/>
                  </a:outerShdw>
                </a:effectLst>
                <a:latin typeface="Tahoma" pitchFamily="34" charset="0"/>
              </a:rPr>
              <a:t>Industrial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icture 1 027"/>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46083" name="Text Box 3"/>
          <p:cNvSpPr txBox="1">
            <a:spLocks noChangeArrowheads="1"/>
          </p:cNvSpPr>
          <p:nvPr/>
        </p:nvSpPr>
        <p:spPr bwMode="auto">
          <a:xfrm>
            <a:off x="609600" y="5867400"/>
            <a:ext cx="5948363" cy="641350"/>
          </a:xfrm>
          <a:prstGeom prst="rect">
            <a:avLst/>
          </a:prstGeom>
          <a:noFill/>
          <a:ln w="9525">
            <a:noFill/>
            <a:miter lim="800000"/>
            <a:headEnd/>
            <a:tailEnd/>
          </a:ln>
          <a:effectLst/>
        </p:spPr>
        <p:txBody>
          <a:bodyPr wrap="none">
            <a:spAutoFit/>
          </a:bodyPr>
          <a:lstStyle/>
          <a:p>
            <a:pPr eaLnBrk="1" hangingPunct="1">
              <a:defRPr/>
            </a:pPr>
            <a:r>
              <a:rPr lang="en-US" sz="3600" b="1">
                <a:solidFill>
                  <a:schemeClr val="tx2"/>
                </a:solidFill>
                <a:effectLst>
                  <a:outerShdw blurRad="38100" dist="38100" dir="2700000" algn="tl">
                    <a:srgbClr val="000000"/>
                  </a:outerShdw>
                </a:effectLst>
                <a:latin typeface="Tahoma" pitchFamily="34" charset="0"/>
              </a:rPr>
              <a:t>Single Family Residential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Picture 07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55299" name="Text Box 5"/>
          <p:cNvSpPr txBox="1">
            <a:spLocks noChangeArrowheads="1"/>
          </p:cNvSpPr>
          <p:nvPr/>
        </p:nvSpPr>
        <p:spPr bwMode="auto">
          <a:xfrm>
            <a:off x="4724400" y="0"/>
            <a:ext cx="4192588" cy="579438"/>
          </a:xfrm>
          <a:prstGeom prst="rect">
            <a:avLst/>
          </a:prstGeom>
          <a:noFill/>
          <a:ln w="9525">
            <a:noFill/>
            <a:miter lim="800000"/>
            <a:headEnd/>
            <a:tailEnd/>
          </a:ln>
        </p:spPr>
        <p:txBody>
          <a:bodyPr wrap="none">
            <a:spAutoFit/>
          </a:bodyPr>
          <a:lstStyle/>
          <a:p>
            <a:r>
              <a:rPr lang="en-US" sz="3200" b="1">
                <a:solidFill>
                  <a:schemeClr val="bg2"/>
                </a:solidFill>
                <a:latin typeface="Tahoma" pitchFamily="34" charset="0"/>
              </a:rPr>
              <a:t>Linear Construction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6-28-07 Alaska Hicks 10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35013"/>
            <a:ext cx="9144000" cy="6122987"/>
          </a:xfrm>
          <a:prstGeom prst="rect">
            <a:avLst/>
          </a:prstGeom>
          <a:noFill/>
          <a:ln w="9525">
            <a:noFill/>
            <a:miter lim="800000"/>
            <a:headEnd/>
            <a:tailEnd/>
          </a:ln>
          <a:effectLst>
            <a:innerShdw blurRad="114300">
              <a:prstClr val="black"/>
            </a:innerShdw>
          </a:effectLst>
        </p:spPr>
      </p:pic>
      <p:sp>
        <p:nvSpPr>
          <p:cNvPr id="56323" name="Text Box 5"/>
          <p:cNvSpPr txBox="1">
            <a:spLocks noChangeArrowheads="1"/>
          </p:cNvSpPr>
          <p:nvPr/>
        </p:nvSpPr>
        <p:spPr bwMode="auto">
          <a:xfrm>
            <a:off x="1676400" y="106362"/>
            <a:ext cx="5062155" cy="584775"/>
          </a:xfrm>
          <a:prstGeom prst="rect">
            <a:avLst/>
          </a:prstGeom>
          <a:noFill/>
          <a:ln w="9525">
            <a:noFill/>
            <a:miter lim="800000"/>
            <a:headEnd/>
            <a:tailEnd/>
          </a:ln>
        </p:spPr>
        <p:txBody>
          <a:bodyPr wrap="none">
            <a:spAutoFit/>
          </a:bodyPr>
          <a:lstStyle/>
          <a:p>
            <a:r>
              <a:rPr lang="en-US" sz="3200" b="1" dirty="0">
                <a:effectLst>
                  <a:outerShdw blurRad="38100" dist="38100" dir="2700000" algn="tl">
                    <a:srgbClr val="000000">
                      <a:alpha val="43137"/>
                    </a:srgbClr>
                  </a:outerShdw>
                </a:effectLst>
              </a:rPr>
              <a:t>Linear Highway Construction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dirty="0"/>
          </a:p>
          <a:p>
            <a:pPr marL="0" indent="0">
              <a:buNone/>
            </a:pPr>
            <a:endParaRPr lang="en-US" dirty="0"/>
          </a:p>
          <a:p>
            <a:pPr marL="0" indent="0">
              <a:buNone/>
            </a:pPr>
            <a:r>
              <a:rPr lang="en-US" dirty="0"/>
              <a:t>Is your name spelled correctly on the sign-in sheet?</a:t>
            </a:r>
          </a:p>
          <a:p>
            <a:pPr marL="0" indent="0">
              <a:buNone/>
            </a:pPr>
            <a:endParaRPr lang="en-US" dirty="0"/>
          </a:p>
          <a:p>
            <a:pPr marL="0" indent="0">
              <a:buNone/>
            </a:pPr>
            <a:r>
              <a:rPr lang="en-US" dirty="0"/>
              <a:t>If there is an error, you must correct it with the training sponsor prior to the end of class.</a:t>
            </a:r>
          </a:p>
        </p:txBody>
      </p:sp>
    </p:spTree>
    <p:extLst>
      <p:ext uri="{BB962C8B-B14F-4D97-AF65-F5344CB8AC3E}">
        <p14:creationId xmlns:p14="http://schemas.microsoft.com/office/powerpoint/2010/main" val="2107161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crape3[1]"/>
          <p:cNvPicPr>
            <a:picLocks noChangeAspect="1" noChangeArrowheads="1"/>
          </p:cNvPicPr>
          <p:nvPr/>
        </p:nvPicPr>
        <p:blipFill>
          <a:blip r:embed="rId3" cstate="print"/>
          <a:srcRect/>
          <a:stretch>
            <a:fillRect/>
          </a:stretch>
        </p:blipFill>
        <p:spPr bwMode="auto">
          <a:xfrm>
            <a:off x="0" y="1249363"/>
            <a:ext cx="9144000" cy="5608637"/>
          </a:xfrm>
          <a:prstGeom prst="rect">
            <a:avLst/>
          </a:prstGeom>
          <a:noFill/>
          <a:ln w="9525">
            <a:noFill/>
            <a:miter lim="800000"/>
            <a:headEnd/>
            <a:tailEnd/>
          </a:ln>
          <a:effectLst>
            <a:innerShdw blurRad="114300">
              <a:prstClr val="black"/>
            </a:innerShdw>
          </a:effectLst>
        </p:spPr>
      </p:pic>
      <p:sp>
        <p:nvSpPr>
          <p:cNvPr id="87043" name="Text Box 3"/>
          <p:cNvSpPr txBox="1">
            <a:spLocks noChangeArrowheads="1"/>
          </p:cNvSpPr>
          <p:nvPr/>
        </p:nvSpPr>
        <p:spPr bwMode="auto">
          <a:xfrm>
            <a:off x="304800" y="0"/>
            <a:ext cx="8532813" cy="427038"/>
          </a:xfrm>
          <a:prstGeom prst="rect">
            <a:avLst/>
          </a:prstGeom>
          <a:noFill/>
          <a:ln w="9525">
            <a:noFill/>
            <a:miter lim="800000"/>
            <a:headEnd/>
            <a:tailEnd/>
          </a:ln>
          <a:effectLst/>
        </p:spPr>
        <p:txBody>
          <a:bodyPr wrap="none">
            <a:spAutoFit/>
          </a:bodyPr>
          <a:lstStyle/>
          <a:p>
            <a:pPr eaLnBrk="1" hangingPunct="1">
              <a:defRPr/>
            </a:pPr>
            <a:r>
              <a:rPr lang="en-US" sz="2200" b="1">
                <a:solidFill>
                  <a:schemeClr val="tx2"/>
                </a:solidFill>
                <a:effectLst>
                  <a:outerShdw blurRad="38100" dist="38100" dir="2700000" algn="tl">
                    <a:srgbClr val="000000"/>
                  </a:outerShdw>
                </a:effectLst>
                <a:latin typeface="Tahoma" pitchFamily="34" charset="0"/>
              </a:rPr>
              <a:t>How do I work (make money) when my site looks like this?</a:t>
            </a:r>
          </a:p>
        </p:txBody>
      </p:sp>
      <p:sp>
        <p:nvSpPr>
          <p:cNvPr id="87045" name="Text Box 5"/>
          <p:cNvSpPr txBox="1">
            <a:spLocks noChangeArrowheads="1"/>
          </p:cNvSpPr>
          <p:nvPr/>
        </p:nvSpPr>
        <p:spPr bwMode="auto">
          <a:xfrm>
            <a:off x="685800" y="533400"/>
            <a:ext cx="7820025" cy="579438"/>
          </a:xfrm>
          <a:prstGeom prst="rect">
            <a:avLst/>
          </a:prstGeom>
          <a:noFill/>
          <a:ln w="9525">
            <a:noFill/>
            <a:miter lim="800000"/>
            <a:headEnd/>
            <a:tailEnd/>
          </a:ln>
        </p:spPr>
        <p:txBody>
          <a:bodyPr wrap="none">
            <a:spAutoFit/>
          </a:bodyPr>
          <a:lstStyle/>
          <a:p>
            <a:pPr eaLnBrk="1" hangingPunct="1"/>
            <a:r>
              <a:rPr lang="en-US" sz="3200" b="1" dirty="0">
                <a:solidFill>
                  <a:schemeClr val="tx2"/>
                </a:solidFill>
                <a:effectLst>
                  <a:outerShdw blurRad="38100" dist="38100" dir="2700000" algn="tl">
                    <a:srgbClr val="000000">
                      <a:alpha val="43137"/>
                    </a:srgbClr>
                  </a:outerShdw>
                </a:effectLst>
                <a:latin typeface="Tahoma" pitchFamily="34" charset="0"/>
              </a:rPr>
              <a:t>There are questions we can’t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0"/>
            <a:ext cx="8229600" cy="1371600"/>
          </a:xfrm>
        </p:spPr>
        <p:txBody>
          <a:bodyPr/>
          <a:lstStyle/>
          <a:p>
            <a:pPr eaLnBrk="1" hangingPunct="1">
              <a:defRPr/>
            </a:pPr>
            <a:r>
              <a:rPr lang="en-US" sz="4000" b="1" dirty="0">
                <a:effectLst>
                  <a:outerShdw blurRad="38100" dist="38100" dir="2700000" algn="tl">
                    <a:srgbClr val="000000">
                      <a:alpha val="43137"/>
                    </a:srgbClr>
                  </a:outerShdw>
                </a:effectLst>
              </a:rPr>
              <a:t>Every Task Must be Assessed for Water Quality Impacts</a:t>
            </a:r>
          </a:p>
        </p:txBody>
      </p:sp>
      <p:grpSp>
        <p:nvGrpSpPr>
          <p:cNvPr id="2" name="Group 4"/>
          <p:cNvGrpSpPr>
            <a:grpSpLocks/>
          </p:cNvGrpSpPr>
          <p:nvPr/>
        </p:nvGrpSpPr>
        <p:grpSpPr bwMode="auto">
          <a:xfrm>
            <a:off x="685800" y="1447800"/>
            <a:ext cx="7924800" cy="5029200"/>
            <a:chOff x="1872" y="2112"/>
            <a:chExt cx="3552" cy="2049"/>
          </a:xfrm>
        </p:grpSpPr>
        <p:pic>
          <p:nvPicPr>
            <p:cNvPr id="58372" name="Picture 5" descr="pavement cut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2" y="2112"/>
              <a:ext cx="3552" cy="2049"/>
            </a:xfrm>
            <a:prstGeom prst="rect">
              <a:avLst/>
            </a:prstGeom>
            <a:noFill/>
            <a:ln w="9525">
              <a:noFill/>
              <a:miter lim="800000"/>
              <a:headEnd/>
              <a:tailEnd/>
            </a:ln>
          </p:spPr>
        </p:pic>
        <p:sp>
          <p:nvSpPr>
            <p:cNvPr id="58373" name="Text Box 6"/>
            <p:cNvSpPr txBox="1">
              <a:spLocks noChangeArrowheads="1"/>
            </p:cNvSpPr>
            <p:nvPr/>
          </p:nvSpPr>
          <p:spPr bwMode="auto">
            <a:xfrm>
              <a:off x="1872" y="3888"/>
              <a:ext cx="2304" cy="112"/>
            </a:xfrm>
            <a:prstGeom prst="rect">
              <a:avLst/>
            </a:prstGeom>
            <a:noFill/>
            <a:ln w="9525">
              <a:noFill/>
              <a:miter lim="800000"/>
              <a:headEnd/>
              <a:tailEnd/>
            </a:ln>
          </p:spPr>
          <p:txBody>
            <a:bodyPr>
              <a:spAutoFit/>
            </a:bodyPr>
            <a:lstStyle/>
            <a:p>
              <a:pPr eaLnBrk="1" hangingPunct="1">
                <a:spcBef>
                  <a:spcPct val="50000"/>
                </a:spcBef>
              </a:pPr>
              <a:r>
                <a:rPr lang="en-US" sz="1200"/>
                <a:t>Photo: Puget Sound Clean Air Agency</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11-22-05 002"/>
          <p:cNvPicPr>
            <a:picLocks noChangeAspect="1" noChangeArrowheads="1"/>
          </p:cNvPicPr>
          <p:nvPr/>
        </p:nvPicPr>
        <p:blipFill>
          <a:blip r:embed="rId3" cstate="email">
            <a:lum bright="-6000" contrast="2000"/>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w="9525">
            <a:noFill/>
            <a:miter lim="800000"/>
            <a:headEnd/>
            <a:tailEnd/>
          </a:ln>
          <a:effectLst>
            <a:innerShdw blurRad="114300">
              <a:prstClr val="black"/>
            </a:innerShdw>
          </a:effectLst>
        </p:spPr>
      </p:pic>
      <p:sp>
        <p:nvSpPr>
          <p:cNvPr id="80899" name="Text Box 3"/>
          <p:cNvSpPr txBox="1">
            <a:spLocks noChangeArrowheads="1"/>
          </p:cNvSpPr>
          <p:nvPr/>
        </p:nvSpPr>
        <p:spPr bwMode="auto">
          <a:xfrm>
            <a:off x="838200" y="5156200"/>
            <a:ext cx="4797425" cy="1190625"/>
          </a:xfrm>
          <a:prstGeom prst="rect">
            <a:avLst/>
          </a:prstGeom>
          <a:noFill/>
          <a:ln w="9525">
            <a:noFill/>
            <a:miter lim="800000"/>
            <a:headEnd/>
            <a:tailEnd/>
          </a:ln>
          <a:effectLst/>
        </p:spPr>
        <p:txBody>
          <a:bodyPr wrap="none">
            <a:spAutoFit/>
          </a:bodyPr>
          <a:lstStyle/>
          <a:p>
            <a:pPr eaLnBrk="1" hangingPunct="1">
              <a:defRPr/>
            </a:pPr>
            <a:r>
              <a:rPr lang="en-US" sz="3600" b="1">
                <a:solidFill>
                  <a:schemeClr val="tx2"/>
                </a:solidFill>
                <a:effectLst>
                  <a:outerShdw blurRad="38100" dist="38100" dir="2700000" algn="tl">
                    <a:srgbClr val="000000"/>
                  </a:outerShdw>
                </a:effectLst>
                <a:latin typeface="Tahoma" pitchFamily="34" charset="0"/>
              </a:rPr>
              <a:t>Identify Problems &amp;</a:t>
            </a:r>
          </a:p>
          <a:p>
            <a:pPr eaLnBrk="1" hangingPunct="1">
              <a:defRPr/>
            </a:pPr>
            <a:r>
              <a:rPr lang="en-US" sz="3600" b="1">
                <a:solidFill>
                  <a:schemeClr val="tx2"/>
                </a:solidFill>
                <a:effectLst>
                  <a:outerShdw blurRad="38100" dist="38100" dir="2700000" algn="tl">
                    <a:srgbClr val="000000"/>
                  </a:outerShdw>
                </a:effectLst>
                <a:latin typeface="Tahoma" pitchFamily="34" charset="0"/>
              </a:rPr>
              <a:t>Suggest Remedies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381000"/>
            <a:ext cx="8229600" cy="1133475"/>
          </a:xfrm>
        </p:spPr>
        <p:txBody>
          <a:bodyPr/>
          <a:lstStyle/>
          <a:p>
            <a:pPr eaLnBrk="1" hangingPunct="1">
              <a:defRPr/>
            </a:pPr>
            <a:r>
              <a:rPr lang="en-US" sz="3300" b="1" dirty="0">
                <a:effectLst>
                  <a:outerShdw blurRad="38100" dist="38100" dir="2700000" algn="tl">
                    <a:srgbClr val="000000">
                      <a:alpha val="43137"/>
                    </a:srgbClr>
                  </a:outerShdw>
                </a:effectLst>
              </a:rPr>
              <a:t>Erosion Prevention is Far Better &amp; Far Cheaper Than Sediment Treatment</a:t>
            </a:r>
          </a:p>
        </p:txBody>
      </p:sp>
      <p:pic>
        <p:nvPicPr>
          <p:cNvPr id="60419" name="Picture 4" descr="P5020020"/>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4419600" y="1828800"/>
            <a:ext cx="4443413" cy="4718050"/>
          </a:xfrm>
          <a:noFill/>
          <a:effectLst>
            <a:innerShdw blurRad="114300">
              <a:prstClr val="black"/>
            </a:innerShdw>
          </a:effectLst>
        </p:spPr>
      </p:pic>
      <p:pic>
        <p:nvPicPr>
          <p:cNvPr id="60420" name="Picture 3" descr="PC220020"/>
          <p:cNvPicPr>
            <a:picLocks noGrp="1" noChangeAspect="1" noChangeArrowheads="1"/>
          </p:cNvPicPr>
          <p:nvPr>
            <p:ph sz="half" idx="2"/>
          </p:nvPr>
        </p:nvPicPr>
        <p:blipFill>
          <a:blip r:embed="rId3" cstate="email">
            <a:lum bright="12000" contrast="12000"/>
            <a:extLst>
              <a:ext uri="{28A0092B-C50C-407E-A947-70E740481C1C}">
                <a14:useLocalDpi xmlns:a14="http://schemas.microsoft.com/office/drawing/2010/main"/>
              </a:ext>
            </a:extLst>
          </a:blip>
          <a:srcRect/>
          <a:stretch>
            <a:fillRect/>
          </a:stretch>
        </p:blipFill>
        <p:spPr>
          <a:xfrm>
            <a:off x="304800" y="1828800"/>
            <a:ext cx="3935413" cy="4800600"/>
          </a:xfrm>
          <a:noFill/>
          <a:effectLst>
            <a:innerShdw blurRad="114300">
              <a:prstClr val="black"/>
            </a:inn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Grp="1" noChangeArrowheads="1"/>
          </p:cNvSpPr>
          <p:nvPr>
            <p:ph type="title"/>
          </p:nvPr>
        </p:nvSpPr>
        <p:spPr/>
        <p:txBody>
          <a:bodyPr/>
          <a:lstStyle/>
          <a:p>
            <a:pPr eaLnBrk="1" hangingPunct="1">
              <a:defRPr/>
            </a:pPr>
            <a:endParaRPr lang="en-US"/>
          </a:p>
        </p:txBody>
      </p:sp>
      <p:pic>
        <p:nvPicPr>
          <p:cNvPr id="61443" name="Picture 4" descr="Picture1"/>
          <p:cNvPicPr>
            <a:picLocks noGrp="1" noChangeAspect="1" noChangeArrowheads="1"/>
          </p:cNvPicPr>
          <p:nvPr>
            <p:ph idx="1"/>
          </p:nvPr>
        </p:nvPicPr>
        <p:blipFill>
          <a:blip r:embed="rId3" cstate="email">
            <a:lum bright="6000"/>
            <a:extLst>
              <a:ext uri="{28A0092B-C50C-407E-A947-70E740481C1C}">
                <a14:useLocalDpi xmlns:a14="http://schemas.microsoft.com/office/drawing/2010/main"/>
              </a:ext>
            </a:extLst>
          </a:blip>
          <a:srcRect/>
          <a:stretch>
            <a:fillRect/>
          </a:stretch>
        </p:blipFill>
        <p:spPr>
          <a:xfrm>
            <a:off x="0" y="0"/>
            <a:ext cx="9144000" cy="6851650"/>
          </a:xfrm>
          <a:noFill/>
          <a:effectLst>
            <a:innerShdw blurRad="114300">
              <a:prstClr val="black"/>
            </a:innerShdw>
          </a:effectLst>
        </p:spPr>
      </p:pic>
      <p:sp>
        <p:nvSpPr>
          <p:cNvPr id="58375" name="Text Box 7"/>
          <p:cNvSpPr txBox="1">
            <a:spLocks noChangeArrowheads="1"/>
          </p:cNvSpPr>
          <p:nvPr/>
        </p:nvSpPr>
        <p:spPr bwMode="auto">
          <a:xfrm>
            <a:off x="0" y="304800"/>
            <a:ext cx="4076700" cy="914400"/>
          </a:xfrm>
          <a:prstGeom prst="rect">
            <a:avLst/>
          </a:prstGeom>
          <a:noFill/>
          <a:ln w="9525">
            <a:noFill/>
            <a:miter lim="800000"/>
            <a:headEnd/>
            <a:tailEnd/>
          </a:ln>
          <a:effectLst/>
        </p:spPr>
        <p:txBody>
          <a:bodyPr wrap="none">
            <a:spAutoFit/>
          </a:bodyPr>
          <a:lstStyle/>
          <a:p>
            <a:pPr eaLnBrk="1" hangingPunct="1">
              <a:defRPr/>
            </a:pPr>
            <a:r>
              <a:rPr lang="en-US" sz="5400" b="1">
                <a:solidFill>
                  <a:schemeClr val="tx2"/>
                </a:solidFill>
                <a:effectLst>
                  <a:outerShdw blurRad="38100" dist="38100" dir="2700000" algn="tl">
                    <a:srgbClr val="000000"/>
                  </a:outerShdw>
                </a:effectLst>
                <a:latin typeface="Tahoma" pitchFamily="34" charset="0"/>
              </a:rPr>
              <a:t>This is bad!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mudslid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53251" name="Text Box 3"/>
          <p:cNvSpPr txBox="1">
            <a:spLocks noChangeArrowheads="1"/>
          </p:cNvSpPr>
          <p:nvPr/>
        </p:nvSpPr>
        <p:spPr bwMode="auto">
          <a:xfrm>
            <a:off x="3657600" y="381000"/>
            <a:ext cx="4938713" cy="701675"/>
          </a:xfrm>
          <a:prstGeom prst="rect">
            <a:avLst/>
          </a:prstGeom>
          <a:noFill/>
          <a:ln w="9525">
            <a:noFill/>
            <a:miter lim="800000"/>
            <a:headEnd/>
            <a:tailEnd/>
          </a:ln>
          <a:effectLst/>
        </p:spPr>
        <p:txBody>
          <a:bodyPr wrap="none">
            <a:spAutoFit/>
          </a:bodyPr>
          <a:lstStyle/>
          <a:p>
            <a:pPr eaLnBrk="1" hangingPunct="1">
              <a:defRPr/>
            </a:pPr>
            <a:r>
              <a:rPr lang="en-US" sz="4000" b="1" dirty="0">
                <a:solidFill>
                  <a:srgbClr val="0000CC"/>
                </a:solidFill>
                <a:effectLst>
                  <a:outerShdw blurRad="38100" dist="38100" dir="2700000" algn="tl">
                    <a:srgbClr val="000000"/>
                  </a:outerShdw>
                </a:effectLst>
                <a:latin typeface="Tahoma" pitchFamily="34" charset="0"/>
              </a:rPr>
              <a:t>This is Hard to Fix!</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IMG_01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63491" name="Text Box 4"/>
          <p:cNvSpPr txBox="1">
            <a:spLocks noChangeArrowheads="1"/>
          </p:cNvSpPr>
          <p:nvPr/>
        </p:nvSpPr>
        <p:spPr bwMode="auto">
          <a:xfrm>
            <a:off x="1219200" y="0"/>
            <a:ext cx="6664325" cy="2308324"/>
          </a:xfrm>
          <a:prstGeom prst="rect">
            <a:avLst/>
          </a:prstGeom>
          <a:noFill/>
          <a:ln w="9525">
            <a:noFill/>
            <a:miter lim="800000"/>
            <a:headEnd/>
            <a:tailEnd/>
          </a:ln>
        </p:spPr>
        <p:txBody>
          <a:bodyPr>
            <a:spAutoFit/>
          </a:bodyPr>
          <a:lstStyle/>
          <a:p>
            <a:pPr algn="ctr" eaLnBrk="1" hangingPunct="1"/>
            <a:r>
              <a:rPr lang="en-US" sz="2400" b="1" i="1" dirty="0">
                <a:solidFill>
                  <a:srgbClr val="0000CC"/>
                </a:solidFill>
                <a:latin typeface="Tahoma" pitchFamily="34" charset="0"/>
              </a:rPr>
              <a:t>"Man - despite his artistic pretensions, his sophistication, and his many accomplishments - owes his existence to a six inch layer of topsoil and the fact that it rains."</a:t>
            </a:r>
            <a:r>
              <a:rPr lang="en-US" sz="2400" dirty="0">
                <a:solidFill>
                  <a:srgbClr val="0000CC"/>
                </a:solidFill>
                <a:latin typeface="Tahoma" pitchFamily="34" charset="0"/>
              </a:rPr>
              <a:t> </a:t>
            </a:r>
          </a:p>
          <a:p>
            <a:pPr algn="ctr" eaLnBrk="1" hangingPunct="1"/>
            <a:r>
              <a:rPr lang="en-US" sz="2400" dirty="0">
                <a:solidFill>
                  <a:srgbClr val="0000CC"/>
                </a:solidFill>
                <a:latin typeface="Tahoma" pitchFamily="34" charset="0"/>
              </a:rPr>
              <a:t>	</a:t>
            </a:r>
            <a:r>
              <a:rPr lang="en-US" sz="2400" i="1" dirty="0">
                <a:solidFill>
                  <a:srgbClr val="0000CC"/>
                </a:solidFill>
                <a:latin typeface="Tahoma" pitchFamily="34" charset="0"/>
              </a:rPr>
              <a:t>-Unknown author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8-10-05 005"/>
          <p:cNvPicPr>
            <a:picLocks noChangeAspect="1" noChangeArrowheads="1"/>
          </p:cNvPicPr>
          <p:nvPr/>
        </p:nvPicPr>
        <p:blipFill>
          <a:blip r:embed="rId2" cstate="email">
            <a:lum bright="25000"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129028" name="Text Box 4"/>
          <p:cNvSpPr txBox="1">
            <a:spLocks noChangeArrowheads="1"/>
          </p:cNvSpPr>
          <p:nvPr/>
        </p:nvSpPr>
        <p:spPr bwMode="auto">
          <a:xfrm>
            <a:off x="152400" y="1647825"/>
            <a:ext cx="8839200" cy="4524375"/>
          </a:xfrm>
          <a:prstGeom prst="rect">
            <a:avLst/>
          </a:prstGeom>
          <a:noFill/>
          <a:ln w="9525">
            <a:noFill/>
            <a:miter lim="800000"/>
            <a:headEnd/>
            <a:tailEnd/>
          </a:ln>
        </p:spPr>
        <p:txBody>
          <a:bodyPr>
            <a:spAutoFit/>
          </a:bodyPr>
          <a:lstStyle/>
          <a:p>
            <a:pPr eaLnBrk="1" hangingPunct="1"/>
            <a:r>
              <a:rPr lang="en-US" sz="3200" dirty="0">
                <a:solidFill>
                  <a:srgbClr val="0000A2"/>
                </a:solidFill>
                <a:latin typeface="Tahoma" pitchFamily="34" charset="0"/>
              </a:rPr>
              <a:t>Alaska Dept. of Environmental Conservation</a:t>
            </a:r>
          </a:p>
          <a:p>
            <a:pPr eaLnBrk="1" hangingPunct="1"/>
            <a:r>
              <a:rPr lang="en-US" sz="3200" dirty="0">
                <a:solidFill>
                  <a:srgbClr val="0000A2"/>
                </a:solidFill>
                <a:latin typeface="Tahoma" pitchFamily="34" charset="0"/>
              </a:rPr>
              <a:t>Alaska Army Corps of Engineers</a:t>
            </a:r>
          </a:p>
          <a:p>
            <a:pPr eaLnBrk="1" hangingPunct="1"/>
            <a:r>
              <a:rPr lang="en-US" sz="3200" dirty="0">
                <a:solidFill>
                  <a:srgbClr val="0000A2"/>
                </a:solidFill>
                <a:latin typeface="Tahoma" pitchFamily="34" charset="0"/>
              </a:rPr>
              <a:t>Alaska DOT &amp; PF</a:t>
            </a:r>
          </a:p>
          <a:p>
            <a:pPr eaLnBrk="1" hangingPunct="1"/>
            <a:r>
              <a:rPr lang="en-US" sz="3200" dirty="0">
                <a:solidFill>
                  <a:srgbClr val="0000A2"/>
                </a:solidFill>
                <a:latin typeface="Tahoma" pitchFamily="34" charset="0"/>
              </a:rPr>
              <a:t>Creative Courses</a:t>
            </a:r>
          </a:p>
          <a:p>
            <a:pPr eaLnBrk="1" hangingPunct="1"/>
            <a:r>
              <a:rPr lang="en-US" sz="3200" dirty="0">
                <a:solidFill>
                  <a:srgbClr val="0000A2"/>
                </a:solidFill>
                <a:latin typeface="Tahoma" pitchFamily="34" charset="0"/>
              </a:rPr>
              <a:t>Alaska AGC</a:t>
            </a:r>
          </a:p>
          <a:p>
            <a:pPr eaLnBrk="1" hangingPunct="1"/>
            <a:r>
              <a:rPr lang="en-US" sz="3200" dirty="0">
                <a:solidFill>
                  <a:srgbClr val="0000A2"/>
                </a:solidFill>
                <a:latin typeface="Tahoma" pitchFamily="34" charset="0"/>
              </a:rPr>
              <a:t>Port of Seattle</a:t>
            </a:r>
          </a:p>
          <a:p>
            <a:pPr eaLnBrk="1" hangingPunct="1"/>
            <a:r>
              <a:rPr lang="en-US" sz="3200" dirty="0">
                <a:solidFill>
                  <a:srgbClr val="0000A2"/>
                </a:solidFill>
                <a:latin typeface="Tahoma" pitchFamily="34" charset="0"/>
              </a:rPr>
              <a:t>Pacific Northwest IECA</a:t>
            </a:r>
          </a:p>
          <a:p>
            <a:pPr eaLnBrk="1" hangingPunct="1"/>
            <a:r>
              <a:rPr lang="en-US" sz="3200" dirty="0">
                <a:solidFill>
                  <a:srgbClr val="0000A2"/>
                </a:solidFill>
                <a:latin typeface="Tahoma" pitchFamily="34" charset="0"/>
              </a:rPr>
              <a:t>Soil Conservation Society</a:t>
            </a:r>
          </a:p>
          <a:p>
            <a:pPr eaLnBrk="1" hangingPunct="1"/>
            <a:r>
              <a:rPr lang="en-US" sz="3200" dirty="0">
                <a:solidFill>
                  <a:srgbClr val="0000A2"/>
                </a:solidFill>
                <a:latin typeface="Tahoma" pitchFamily="34" charset="0"/>
              </a:rPr>
              <a:t>National Aeronautical &amp; Space Administration</a:t>
            </a:r>
          </a:p>
        </p:txBody>
      </p:sp>
      <p:sp>
        <p:nvSpPr>
          <p:cNvPr id="6148" name="Text Box 7"/>
          <p:cNvSpPr txBox="1">
            <a:spLocks noChangeArrowheads="1"/>
          </p:cNvSpPr>
          <p:nvPr/>
        </p:nvSpPr>
        <p:spPr bwMode="auto">
          <a:xfrm>
            <a:off x="914400" y="533400"/>
            <a:ext cx="6673430" cy="646331"/>
          </a:xfrm>
          <a:prstGeom prst="rect">
            <a:avLst/>
          </a:prstGeom>
          <a:noFill/>
          <a:ln w="9525">
            <a:noFill/>
            <a:miter lim="800000"/>
            <a:headEnd/>
            <a:tailEnd/>
          </a:ln>
        </p:spPr>
        <p:txBody>
          <a:bodyPr wrap="none">
            <a:spAutoFit/>
          </a:bodyPr>
          <a:lstStyle/>
          <a:p>
            <a:pPr eaLnBrk="1" hangingPunct="1"/>
            <a:r>
              <a:rPr lang="en-US" sz="3600" dirty="0">
                <a:solidFill>
                  <a:srgbClr val="0000A2"/>
                </a:solidFill>
              </a:rPr>
              <a:t>Special Thanks to the </a:t>
            </a:r>
            <a:r>
              <a:rPr lang="en-US" sz="3600" u="sng" dirty="0">
                <a:solidFill>
                  <a:srgbClr val="0000A2"/>
                </a:solidFill>
              </a:rPr>
              <a:t>people</a:t>
            </a:r>
            <a:r>
              <a:rPr lang="en-US" sz="3600" dirty="0">
                <a:solidFill>
                  <a:srgbClr val="0000A2"/>
                </a:solidFill>
              </a:rPr>
              <a:t> from: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2300147"/>
            <a:ext cx="1524328" cy="2493379"/>
          </a:xfrm>
          <a:prstGeom prst="rect">
            <a:avLst/>
          </a:prstGeom>
          <a:noFill/>
          <a:ln w="9525">
            <a:noFill/>
            <a:miter lim="800000"/>
            <a:headEnd/>
            <a:tailEnd/>
          </a:ln>
          <a:effectLst/>
        </p:spPr>
      </p:pic>
      <p:pic>
        <p:nvPicPr>
          <p:cNvPr id="7173" name="Picture 9" descr="dot_se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4038600"/>
            <a:ext cx="2667000" cy="2589213"/>
          </a:xfrm>
          <a:prstGeom prst="rect">
            <a:avLst/>
          </a:prstGeom>
          <a:noFill/>
          <a:ln w="9525">
            <a:noFill/>
            <a:miter lim="800000"/>
            <a:headEnd/>
            <a:tailEnd/>
          </a:ln>
        </p:spPr>
      </p:pic>
      <p:sp>
        <p:nvSpPr>
          <p:cNvPr id="7174" name="Text Box 10"/>
          <p:cNvSpPr txBox="1">
            <a:spLocks noChangeArrowheads="1"/>
          </p:cNvSpPr>
          <p:nvPr/>
        </p:nvSpPr>
        <p:spPr bwMode="auto">
          <a:xfrm>
            <a:off x="1828800" y="136525"/>
            <a:ext cx="5222875" cy="1006475"/>
          </a:xfrm>
          <a:prstGeom prst="rect">
            <a:avLst/>
          </a:prstGeom>
          <a:noFill/>
          <a:ln w="9525">
            <a:noFill/>
            <a:miter lim="800000"/>
            <a:headEnd/>
            <a:tailEnd/>
          </a:ln>
        </p:spPr>
        <p:txBody>
          <a:bodyPr wrap="none">
            <a:spAutoFit/>
          </a:bodyPr>
          <a:lstStyle/>
          <a:p>
            <a:r>
              <a:rPr lang="en-US" sz="6000" b="1" dirty="0">
                <a:solidFill>
                  <a:srgbClr val="0000A2"/>
                </a:solidFill>
                <a:effectLst>
                  <a:outerShdw blurRad="38100" dist="38100" dir="2700000" algn="tl">
                    <a:srgbClr val="000000">
                      <a:alpha val="43137"/>
                    </a:srgbClr>
                  </a:outerShdw>
                </a:effectLst>
                <a:latin typeface="Tahoma" pitchFamily="34" charset="0"/>
              </a:rPr>
              <a:t>&amp; Many More</a:t>
            </a:r>
          </a:p>
        </p:txBody>
      </p:sp>
      <p:pic>
        <p:nvPicPr>
          <p:cNvPr id="7175" name="Picture 11" descr="PNWCIEC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44931"/>
            <a:ext cx="1447800" cy="1589713"/>
          </a:xfrm>
          <a:prstGeom prst="rect">
            <a:avLst/>
          </a:prstGeom>
          <a:noFill/>
          <a:ln w="9525">
            <a:noFill/>
            <a:miter lim="800000"/>
            <a:headEnd/>
            <a:tailEnd/>
          </a:ln>
          <a:effectLst/>
        </p:spPr>
      </p:pic>
      <p:pic>
        <p:nvPicPr>
          <p:cNvPr id="7178" name="Picture 12" descr="F:\MOA ANC\Picture2.jpg"/>
          <p:cNvPicPr>
            <a:picLocks noChangeAspect="1" noChangeArrowheads="1"/>
          </p:cNvPicPr>
          <p:nvPr/>
        </p:nvPicPr>
        <p:blipFill>
          <a:blip r:embed="rId5" cstate="print"/>
          <a:srcRect/>
          <a:stretch>
            <a:fillRect/>
          </a:stretch>
        </p:blipFill>
        <p:spPr bwMode="auto">
          <a:xfrm>
            <a:off x="228600" y="1671734"/>
            <a:ext cx="2362200" cy="2217546"/>
          </a:xfrm>
          <a:prstGeom prst="rect">
            <a:avLst/>
          </a:prstGeom>
          <a:noFill/>
          <a:ln w="9525">
            <a:noFill/>
            <a:miter lim="800000"/>
            <a:headEnd/>
            <a:tailEnd/>
          </a:ln>
          <a:effectLst/>
        </p:spPr>
      </p:pic>
      <p:sp>
        <p:nvSpPr>
          <p:cNvPr id="89092" name="AutoShape 4" descr="data:image/jpg;base64,/9j/4AAQSkZJRgABAQAAAQABAAD/2wCEAAkGBhQSERQUExQVFRMUGRoaGBYYFxcaGhUYGBYZFxgXGRcXHCcgGhkkHBYZHy8gIycpLCwsGB4yNTAtNSYrLCkBCQoKDgwOGg8PGjElHyQ1LDUzLSkqKiwqKi0sNDApLCwwLS4sLCw1LS0vMikyNCwxLywtKio0KiwvLCw0LC0vKf/AABEIAOEA4QMBIgACEQEDEQH/xAAcAAABBAMBAAAAAAAAAAAAAAAABAUGBwECAwj/xABJEAACAQMABgUHBwgKAwEBAAABAgMABBEFBhIhMUETIlFhcQcUMkJSgZEjM2JykqGxFzRDU4OissEVFiRUc4KTwtHSRGPx8CX/xAAbAQACAwEBAQAAAAAAAAAAAAAABQMEBgIHAf/EAD8RAAECAwUECAMECwEBAQAAAAECAwAEEQUSITFBUWFxgQYTIpGhsdHwMkLBFFKC4RUjMzQ1U2KissLxFpJy/9oADAMBAAIRAxEAPwC8aKKKIIKKKKIIKKKKIIKK1kkCgkkAAZJO4ADiSeyoPpXynBnMWj4jdyjcZM7MEZ75PW8Bx5GvhISCpRoBqcAOcfN0TlmAGTuAqKaW8p9jC2wshuJf1cC9IfiOr99RWfQE92drSFy0o49BETHCO4gb38Tv76cVit7OMkCOCMcTuUe88WPxNIZi35dtVxkFxW7Aep7ucW0SjihVXZG/OMy686Rm/N7KOBfbuZCT49GmCPvpJJb6Sl+d0iUHswRKuPBz1q6xaywmSOPLq0ozGWjdVkGM9VmG/d/LtFaHSbS3MkETBBCqmR8Bm2n3qiA7huGSTnkMc6Uu2xaKiaJDYAr8OlaVxqc8MNYnTLMDUq0z1z0pCV9TQ/zt3ey/WuGx8AK0/J5Znijt4yyH/dXS20vLFeC1nIcSqWhlC7JOzksjqN2QAd4xy7dybSunHjvYjtYtg/QOuf0kiBw57hlBnl1u2q/XWm4u6Hjim8CFEAjdSmJOFKDGO7sslNSjWmIyjr+TuyHCNx4SyD/dW6alInzVxeRfUuGH41nXa4dII+jd0dpo0BViD1jgjdx3DnWNP3klkizLI0kQdVkjfDHZY42kfG0GBxuJIPdXLEzaC0oKX1VWSACSakU4jGuG+Pq22EkgoFBmRHeOx0hF8zpKRvozxpJnxY76VQ64aUh+etYLlR60DmNvHZkzk9wFOANNUGskcjMIlllVDhnRMoCOIDEjaP1c13LW5aBqaBYGdUgU5innA5KMDUjn9DWHnR3lVs3YJMZLST2LhCn7+9ceJFS+GdXUMrBlO8EEEEdoI3GoAjw3UZ3LImSpVl9FhxUqwyrDsIBpqTVZrdi9hcSWrcSmS8LfWjbPx347Kdy/SFhSrkwktnvHqO4xVXJuAVQbw7j6Ra9FV/YeUqSAiPScPRZ3C5iy0LfWHpJ9/gKndrdJIivGyujDKspBDDtBG40/SpK0haCCDqMRFTI0OcdaKKK6ggooooggooooggooooggooooggooooggpk1o1vgsUDSkl23RxJvklPYq9ned34U3a468ebMLe3UTXsg6sfqxj9ZKeS88bs9w31HND6vFJDcXDme7f0pW4L9GMeqo4bse4bqXz9osyKKuYqOSRmd+4b+6JGmVPGie/wB6xwura60kdq+YxW+crZxsd45GZxvY938NLru+t7KJQdmNOCIoAyexVH4n3muen9YRadEXRmjcsGZd/RgDO0V5jj7gfCu13BFe2zLtB4pV3Mu/wI7wcHxFYqZmn5tSHpuvVE/LkNDTPHjiYaNtobCktfGNuf8AzwhDrVpOa3EcoIEAkQTYXrqhOCQxJGM4HDO/jTxd2yyxuh3rIpU+DDH86jehbsT28tnc754g0Tr6zqB1ZFB47sHPaAedKdC6MuvN4op2ROj2M7GWdhGwZQzeivogHG1kcxXL0ulpASohKkHP7yTilQ1OXcUwIcKiSBUEdx1HvfEbsJp+htneMTJYSvHIiZ6VWQbKv2MFBG4dm/ueLNit215bq01vcKokVRh43QABth8ZGOIG/ee6pBaaKhgLyKoVnJZ3JOSTvJJJwPupHca42qtsiXpX9mJWlP7gI++rK51UypXUNFQIIOBpRRvEECuSsQqo0qDEaWQ2BfXT1GHlpHOaxee6inKFVt1fYVyFaR3GN4GdlABz35PDdvT3Wqpls5I3SLzmQsxkHJ2k2w23sbWBwxjgMUo/rHM3zVjcN3ydHF/G2fuo/pO+PCzjH1rlf9qVCDNou3SlN2lO2kEUJNMVVzJJ38o7IaVWtTXcdcNkcdL6IuZo7YHoS8MiSP13AkMfIfJ7s5zv4d9ddL6IlvNiOULHArBnAcu8mzwX0QFXtOSfCs/0lfDjZxHwuR/NKP6wzr85YzjvjaKX7gwNfEmZTdKLlU1pRaKiuwXu7DDSA9Wa1rjngdOUOOmYXe3mWP02jcL9YqQKQalBRYwBN2yuGHNZATthhyO1ncaItc7bOy7NC3szI8f3sNn76VzaLt5wWKo4fiykgOPpFCNoeOarFLjLJYfSpIJBrTYCNaA57cOcS1Std9BBNKZwyG6e4vXt4HMUEYEk0kZG1K8gBUK+/ZBGN47D3UvmvjbXVvCWZ47jbA2ztMjoAwIY7ypzjBzg4weVdjotop3nhVW6VVWSPOz83uRkOMZx1SpwOG8Y3selXaKbz27KKYkK29ur7TMzbsk4GSc+qDgY7N95vq5hQQml27QDC8pZFONb2NcgkUywiBV5sEnOuegTXuy02xJhfwyPJAWUuo68bcSCAc7J9JcEbxkU1poaeycy6OfZBOXtXJMMnbs5PUbvHxA3VGoreYpLAsTNpCRkmkm2kCxbRDIQxO0NkZXZA5txG4znSOlEt4w8zbK5VS3IFt2cccZ7M48ASPtHrNdT9lXUq+XA3sBjQaKJN35qQVRMJPWilNcqbuI10h+1U15ivcxkGG6T5y3fcy9pX217x3ZAyKklVnpjQMd0EkVikyYaKeM9ZeYII9Je7PPdTrqlrw5lFnfgJdfo5BujuR2ryD9q/DHAayzrTank0GCxmn6jaPEeML3mVMnHEbYm9FFFM4igooooggooooggooooggqJ68a4m22be3AkvZ/m05RrzlfsUYOM8cHkDTjrfrQljbmVhtOTsxRjjJIfRUfie4duKher2h3QvcXB27ufrSt7I5Rr2Ku4buzsApfaM+iRZ6w4qPwjadvAa90SNNF5V0cz71jbQuhVtUeSR9uZ8vNO53seJOTwQdlJpdamDQsIGNtMyos4ZeLnCnoxvCk9pB7s7qfZ4FdSrqGU8QwBBwc7wdxqDaZ0L5qQjGU6PkcHZjJ2raUnqkYBJTa4Ac8cSBnFSZbnXlKmTeWdtcR/TQjtD5QcDlshm9eZSA3gke8d205xJ9ZhiHpA2yYmV9oAEqudiQ4YEH5N347t1ILHVYRSrJaTNHC4zImQ4kO7ZZQwIUnflvDApXorQJQdeeeZCARHNs7uY2hjJI7DwPLPDOldPlX6CBOmuSM7OcLGPblb1R3cT764bW4kfZ5c3s6mnZpvvD5TU1OAJwjpSUn9Y4KZU213U2+MLLmaG3V5XKRhjl3O7aPLJ4scbgPhTWNL3Nz+bRdFGf084IyO1IRvPcWwK62GrQ2xNct5xPyJHycXdFHwH1jv8KdL7SEcKF5XVFHNjj3DtPcKgvNNqutjrF7TWnJOZ54f0x3RRFVdkePM6cu+GhNUI3Ia5kkum/8AYcID9GJcKB45p6t7ZIxsoqovYoCj4CoJpjyrouVto9v6cmQvuQbz7yKh+kNdbybO1Myj2U6g/dwT7yaetWBac6AXzdTsOnBIwHDCKK5+WZPYFTu9TF2Szqm9mVR3kD8aSjTdvkDp4cncB0iZJ7MZqg3csckkntO8/E1gUzT0NRTtPGu5P5xWNsHRHjHoS7vY4l2pHVFzjLMFGezJ50ni07bt6M8J8JEP86iXlZP9ng/xD/Aaq+l1ldG256VD6nCCa6bMIsTVoqYduBNY9EOiuuCAynkQCD8d1M02p8OS8Be2k9qFtkHxT0CO7FUvaX8kRzHI6H6LFfwNSfRXlNuosCTZmX6Qw3udf5g1Zc6Mz0sCZV2u74a8sUnnEabTYc/app4/nE9N5eW3zqC6iH6SIbMoHa0PBv8AKaX213b3sfVKypkZHNGHDIPWRh27j2Ug0DrzbXWFDdHIfUfAJP0W4N+PdSrSmriSt0sbGG4HCZOJ7nXhIvcfjWdeR1blyZQWl/eAoOJSPNP/AMmGCDeTVs3k7D6+vfGDo0x3clznKPEFdQCWBQ5DKACWBG4jju553MkDveS+dvE728JIt4Rs7TsCQZmDsAcEYAzn4HLtYaedJBBdqI5TuSQfNT/VJ9F/oH3U9RxBc4AGTk43ZJ4k99BfclfjTVRAAVXC5lhTaMK1qBUUrWANpc+E4VqRv96RFtC6bW3VxdssLyys8cGdpo0bBAIQHGTk+89tO+ktGw30GMhl4pIh3ow9ZTyIPEe403alaJCq9xINq5lkk22PFdlyuwOwdX8OQFb6K0oJL+6Ee+JEQOw3gzAtkjHE7PVPbsDsFTzKR17jkvUKbxKh8NahNAM88iSSrZjEbZ7CUryVprtx/wCYQ/6k63SdJ5jen+0oMxS8rmMesP8A2ADeOeD2GpzVZ6b0St3CpR9mRcSQTKd6NuKsCPVO7Pu5gVJNRNbDdxMkw2Lu3OxMnfykX6LcfHPLBOvsy0RPN1OC0/EPqNx8Dyhe8yWVU0OR+kSiiiimcRQUUUUQQVrJIFBJIAAySdwAHEk9lbVBfKdpVmWKwhOJbsnpCP0cC/OH/N6PfhhXwkJBUo0AxJ2AZx84Qx210dJXjXr583hJS0U88HDz47SRu8Po04aeE3QObdgJVwwyobaAOSuDzIzjvxXYQdFEI4QoKrsxqxwMheqDjfyycb9xrXRFwWt4mYnOwNon2gMPnv2ga83nJ1cy/wDaiBdBACTjhiQCN9DXaaw7aaDaOq1OZ3xHbbW+4QEy24mjUAtNbEsoBXaBKNvB2cEjO4EZ41JrWYTRo5QgHDKHA2h7LEb8HG/tGe2kGi4sSzCMo1sTtduJWz0iKQcbPBj3uR2410/pV1KQQYNzNnZJ4RIPSlbuHIcz8KH0tvOhtlAScyamgFKmoOVNaYbN/wAbKkJKlqqPrujnpXSskkhtrUgSD52XGVt1P4yHkvvPc4aJ0PHbJsRg7zlnY5aRubO3MmjRGiUtohGmTzZj6TufSdjzJqIa9699EWt7dvlOEkg9T6K/T7Ty8eHbDDk64JSUHZ1J1/qVu2DTeSSfjjiWU9a7n5bh6w462a/R2uY48ST8x6sf1iOJ+iPfiqr0ppeW4fbmcu3LPBR2KBuA8KSE1ivSrMseXs9PYFVaqOfLYN3fWM3MzjkwcctkFFFFOIpwUCigUQRaHlY/N4P8Q/wGqvq0PKx+bwf4h/gNVfWc6Mfw5PFXmYY2n+8HlBRRRWjhdBU01V8o0kGI7gmSLgG4unv9Ze47+w8qhdFVJySYnG+reTUeI3gxMy8tlV5Bi/ZYYLyDB2ZYZBkEcPEHiGHxBprs76S0kWC5YvE5xBcHjnlFKfb7G9aq21S1teyk5tCx66f7l7G/HgeRFvOkN3b43SQyr8R29xB94IrzS0LPXZi+qd7TKsjqDtGxQ2ZKHhpJeYTMi+jBY8fy8vPhpXQaSBzmZSR1hDIyGTAxgjOyTgYyd/AZqGyXA6JUiV7TRxk6NnAPTzscg4G9sZXB4nxwVEo0JevFIbSdizqMwyn9NEO3/wBi8D2jf31tpzRyma1lYqsMDu75wAHYdRzy9Pn2t41FKvql3OpdN4ZpNTTAGhAyvHAJqDdNRSuXTqA4m+nA69+Nd2p2wn1PulYzJAji1jKCIsGGWwekC7e/GQDv5se2umn1e1mTSEAy8IxMg/TQH0ge9eIPdn1RS7+sluThZVc8cR7Uhx2/Jg7q66K0vFdRl4iWTJUkqwBI4+kBkb6gTMzEvM/bEtqAFK1rjhQ1NBUqoTXbjEnVtrb6oqBO76DdE60dpBJ4kljbajkUMp7QRn3HupTVdeT6980updHMfk2zNa59kn5SIeByQPrHnVi16IhxLiA4g1BFRwPvvhPQg0OYgooorqCMM2Bk7gKqrQE5u7m5v24St0cGeUEZwCOzaIye8GpV5TtLNDo+RU+duCsEf1pTg/u7VNujLEQRRxLwjUKO/A3n3nJ99Z7pDNdTKhpOaz4DE95p4xbk277t4/L5mGrSuj1u2zDdNHLbkgdGVIRzkHpF4nI3YJHA9pqNJobE+xfWzzPM52JI5G6FmOWIKAjo9wLH3nFOvmN+UW32o7eGMYa4RsvIo5qp9BjxJPPO/kXPVxCDKnTG4jjYBJGIZgSvXTbHpYyN/wBIjlSVD6pRlQQsEAYXSbwFcDfTTMmtwk4VyMTlAdWKpIO/I8j5wqYw2VscDZhhXhz8O9iT8TSXVvRzgNcTD+0XGGYfq09SIdgUce/PZXHSY85vI7fjFb4mm7Gc/Mxn73I7AKeNI36wxPK5wqAk9+OQ7yd3iaWLvpbCBi47idtCeyPxHtHb2YtChVe+VOX1PLLviOa/a2eaxdHGfl5BuP6teBfx5D3nlVQE0r0vpR7iZ5X9JznHIDko7gMCkdepWPZibPlwj5jio79nAad+sZecmTMOV00gooqytRtQQAtxcrljvSIjh2M47exeXPfuFi0LRZkGutdPAak++6I5eXW+u6n/AJDBoDydz3MZkYiFSMptAkv2HHJe8+4GooRXouvOrcTSbo/az1oreLlABdoBpWuuuQ/KLk/KIl0oCczWvhGKBRQK1MK4tDysfm8H+If4DVX1aHlY/N4P8Q/wGqvrOdGP4cnirzMMbT/eDygpxm1fnWBLgxnoXGQ4wQN5HWxvXeOdN1XbqSoOjrcEZBQgg8CNttxHZU9t2muzmkOpSDVVCDsoThv744kpYTCikmmEUlRU+141A6MNPbDqDe8Y9TtZPo9o5eHCA1fkZ9meaDrJw1GoOwxA+wthd1cFTHye61+by9DIfkZTuJ/RudwPcp4H3HtqHUV3OSjc4yplwYHwOhHCOWXVMrC06RfGsGiDPH1DszRnbif2XHDP0TwI7D3VnROkFu7fLLgkMksZ9Vx1XQ//ALgRTV5P9YfObbZc5lhwrdrL6je8DB71PbXeQebXwbhFedVuxZ1HVP8AnXI7yK8lcl3GyuTc+NupTyxI4Edobx/VGsS4lQDyclZ/T0/5CPTdtJd3ItlVoool+WlBwXjk4Rpjk2xvzwKns6z1cHzZIxGsawIVVhvBRSdkFeW4kE57zvrGnTcBVNtsbZYIdsEgKxwGyu/qn3YZt1NqamCQ7d5LJcsN+xnYjX6qKRv7810lxtxpHWqCUJ+UVUonU6Cp0JOAyBxjkpUlSroqo65Cmg9iO2uELokd1F89ZuJV70HziHuK8e4GrM0bfrPDHKhykiq6nuYZHv31BdFh2gVZl64Gy4JDZGMdYruyVwSO+lPkpuisM9mxy1nKVXviky8Z/i+6tF0efJbXLKNSg1HA503Vx5xUnE9oOD5vP35ROqKKK0kU4rvXmbptKWUHqwI9ww7ydiP4EZ99aaevZootuCISkHrKSQQvtAAEnHYN9J4JOl0rpGXlGYoF7thMuPtU81hLemB9vAULwQAKGtDXtHLjDWTRVkkGhJPpERi01fzBgkNoyhQT8ozqwYHC7txOBw7x21IrFeht129ldhMvsqFUHG0+FXcBnNIb212LiMxFojM/X2QDHLsgswYerIVU9fAyAQSd2NdcpT5q0anDTskI/aMAf3dqqblyYW002kJSojKtRoSak5Y5aZx2mrYUpRJI/wC+kGqEJMLTuPlLpzKe5TujXwCAfGoz5V9NYWO2U+l8o/gDhB8QT7hVgRRBVCruCgADuAwKozWvSXT3k0mcjaKr9VOqv3DPvpt0eZE7aKphQwTiBs0SOQy4RVtBfUy4bGZ9mGmiilOjbFppUiT0pGCjuyePgBv91emKUEJKlZCM0ASaCJh5N9VBM/nMozGh6ing7jme1V+8+Bq06T6PsVhiSJBhEAA93M954nvNKK8Xta0Vz8wXT8OQGwep1jZSsuGGwkZ68YxXnVuJr0VXnVuJrVdDM3/wf7Qrtn5Of0jFAooFb+EEWh5WPzeD/EP8Bqr6tDysfm8H+If4DVX1nOjH8OTxV5mGNp/vB5QVINHa93UESxRuoRBgAopOMk8SO+o/RTx+WZmE3XkhQ3isUkOLbNUGnCJT+Uq99tP9NP8Aiou7ZJPb7vuHCsUVyxKMS9epQE1zoAKx9ceW58ZJ4wUUUVZiKJH5P9KGG9jHqy/JsPreifc2Pvq1NZtHGa2kVfnFG3GeYkQ7SY94x76qLU2yMt9bgD0XDnuCHbJ+7HvFXjXm/SlYZnmnUfEAD3HD3sjR2WCthSVZQk0TpAXEEcq7ukQN4EjePccj3VH2udISqWZ7ezjGQXPXc4JUkB+qoJG7O+luqvyZubflDMxUdkco6VP4mrnf6BS7un84JaKAJsRZIUs4JaRsbz7I+qaSthpiYcBAujEEpvEJOVATQk1TngIuKKltppnlnTHWpzwocoVauaPEYdhcm5EhBZyVbrgYOCp3DAUY5bNb6Jl6DTcZ9W8gZD3yQ9cHx2Rj30lk0ZBaSwtCoieVxGUXIEqkHOVzv2fS2uWMc6xrZJ0T2Vx+ouoyT9Bzsv8Ayq9Zr9LRQ4CSHARiAk7BgMMwMoifT+oKaYpxzr71i1qKxiitxC2Kp1NfbF3L+tu52920AKLjQF10kkkV4Y9ti3RmNXQbgo9I5zhRnvrTyeb7FD7TyH4yNSPTunr1DKNmG2RAxWR9p+kwCQEIGwGOPRbB386wjwedtJ8NFOZHaCTgDTIg1y0BIhmkoTLoKq5aV8xSHDR9reecJ5y8UkaK7K0alTt9VBtA7vRdsY763071ruxj5bckp/ZxHZ+966aE0NJE5kluWnd0A6wACjaz1FXcFP34Fc7nfpOAezbyn4yItVL4VMEpIN1C8Ui6K3VZCg1OwRLdIboa4kZmuohy0vd9FbzSexG7DxCkj768/wBXdrzJs6PuD9ED7Tqv86pGtb0ObAl3HNqqdwr9YU2wr9YlO6Cpr5K9H7d08h4RJu+s52R+6GqFVZvkji+SuG7XUfBSf91OOkLxas50jWg7yAfCsU7PRemE1if0UUV49GvjFedW4mvRVedW4mt/0Mzf/B/tCG2fk5/SMUCigVv4QRaHlY/N4P8AEP8AAaq+rT8qkLNbw7KlsSHgCcdQ9lVl5lJ7D/Zb/is10ZWkWekE6q8zDO0kkzB5Rxpx0bq9cXAzDC7rnG0B1c9m0d2aSeZSew/2W/4q2fJlEVssMCD0j8QRuwvbVu2bTMjLdc3QmoGO/hEMnLde5cVgIrq41LvEGTbyY+iA33ITTPJGVJDAgjiCMEeINeiaQ6W0FBcrszRq/Y3Bl8GG8VmJbpiq9SYbFNqfQ18xDNyxxT9WrvigqKl+tHk7lt8vDmWLuGXTxA9Id494FRbzKT9W/wBlv+K2srPS802HGlAj3mISusONKuqESvyc6xQ20jpMAvS4Al9nGeqx5Kc5z2jf2i2gc7xwrz15m/sP9k/8VafkvuJTbOkgbZjfEe0DwIyVGeQP8VYzpTZjdDOoVjgCK56Aj058XNlzKv2Khwh1g6mk5Rymt0f3xyFPwYVjWWOHaj25pbeVgwSSMtkhcEowAO0OtkAjtwRzze7tJWx9qGZfg0bUt03piK1j6aU4wCFHrMTg7K+OyPhk8KzIK+uZUgElSRgMzSqBmCNBocIZEC4sHIHXviL27WlmTcSSzzzkFUeVJeJHooWTAJ7cndmnjX+La0fP2qFYf5XU00aNv4Xfzy8miMigmKEOrCBeO4A75T2//hINaCGsLg8jCx/dyKvPlSJxhSrxUFCpPw4EdlNABQbQKEnDChMLdFMrApShw14nE5w4flDHbRVI/wBMHtrFel/ZxGe68xaXk7/MIx2NIPhI1SQjO48DUe1KTYjuIv1V1OnwYH+dSKvILXF2ee//AET3msaqVxZRwEIbLQ0ULs8ahNsAFRuXcWOQvBc7W/GOApvuN2k4e+2kHwlQ0/Uw6Y6t9ZPybpoz/mjDL96VzKuKddVfNSUrz3JNPKPrqQlIoNR5xrr6udH3Hgp+EiGqTq+tY7XpLSdBxaN8eIUkfeBVC1uuhywZZxGxVe8D0hHbCf1iTugp71e1vmsw6xbBVyCQ6k4IGMjBHKmSita+w3MILbqag6GFKHFNm8k0MTP8q137EH2H/wC9H5Vrv2IPsP8A96hlFL/0JZ/8lMWPtsx98xMX8ql2QRswjPMI2R3jL4qHE0UVblpKXla9QgJrnTWkQuPOO0vmsFAooFW4ii7NadbVsVjJRnMm1gAhcbOM5Jz7QqPfleT+7v8A6g/61y8rno2v7X8I6rmsPYthyU1JIeeRVRrqRkSNDDudnnmnihBwFNBsiy/yvJ/d3/1B/wBaPyup/d3/ANQf9arSim//AJmzf5f9yvWKn6SmPveAiy/yup/dm/1B/wBaPyup/dm/1B/1qtKKP/M2b/L/ALlesH6SmfveAiy/yup/d2/1B/1rZPK8md9u+O6QH7sCqyoo/wDM2b/L/uV6wfpKY+94CLz0Frfb3e6NyH/Vtub3DOG9xNPNedopSrBlJVlOQQcEEcCCOBq7NTNOm7tVkb5xSUfvZcdb3gg+Oax1vWAJBIeZNUE0ocwfSHEjP9ebixj5xi/36RtR2RTn49GKfGQHiAfEUxjraUPZFbAeBklz+CU/Uhm+yGk7EjxJV5GL7WJUd/lQRjG7HLspp1pwtjc43AQuAOzqkAU70wa+TbOj7jvUL9p1X+dcyAK5ppO1SfMR9fIDajuMVF/Rhoq4/wAnZ7KK9o68RkOpMa2MfRaT0lD7UiTL3iVMsfjT3TdrhF0Ol7WXgt1C8J+vGdtc95yB7qca8s6RtXJ0r+8Af9T4iNNIKq1TYT6wUw65dWFJv7vNHL/lDbL/ALrmn6k9/ZiWJ429GRWU+DDH86TyroaeStWQOPDXwi06m8ggR3+8fjVB6e0d0FzLF7DkD6vFT9kirk1TvDJaoH+cizFIOx4jsn4gA++ob5VtC4aO5Ubm6j+IyUPvGR/lFaro299jn1yqz8WHNOXeK+EK7SR1zAcGnkYr6iiivS4zUFFTnybRWs23DNFG8udpGYZLLgAqM9mM+89lTz+qNn/dofsCsxP9I2pF8suNqqNcKHeMYZsWcp5AWlQiiqKvC61Rs9h/7NEOqd4UAjceBHCqPFXrKtdu0gstpIu0zprX0iCalFS1LxrWCgUUCnMU4sbyueja/tfwjquasbyueja/tfwjquaQdG/4a3+L/IxftH95Vy8hBRRVq6sakWktpDJJFtO6AsduQZJJ5BgKuWlabVnNhx0EgmmFOOpEQy0suYUUophtiqqKtnTWqWjLaIySoVUcAJJMsfZUFt5qqZmUsxUEKScAnJAzuBPM4518s21G7QSVtJUANVAAHhQmPszKqlyAoiu6NKKKKaRVgq2PJVCRZuTwaViPcqL+IPwqqooizBVGWYgADmScAfGrsRV0fo/t6GP7Uh/5dvvrJdKnay6JZOKlqFBw/OkNrLR+sLhyAjXV35Se9m5NKIl+rAuycd20Wp/ps1c0cYLWKNvTC5fvdjtP+8TTnXnU6tK31XchQDgkXR4CNEykhArnn34wVHdco+kFrb/3i5iQ/VDZb+VSKmiyi6fTVsnFbSKSZvrP8mo8d4NX7Ba6yeQfu1PcMPGkQTqqMkbcIsvNFZor0eE0Q7yqaOZ7EzRj5W0dZ18EPX92ySf8tJbS6WSNJF9F1DDwYZH41OJ4Q6srAFWBBB4EEYI+FVZqsht3uLBz1rVzsE+tC52o2+/3ZArOdI5XrZYPDNBx4H0NO+Lkk5dcunXzESGiiisBDmI8D5tfnlFejd2LPGN4/wA6fErTppfRi3ELwv6LjGfZPEMO8EA+6uentFecQsmdlxho39iRd6N8fuJrXV/S3nEWWGzKhKSp7Ei7mHgeI7jTNa1LbRMoPaRQHl8Ku4U4jfFYABRbVkcvqPf0ijtI2DwSvFIMOhwf+R3Ebx3Gk9Wz5QtUvOE6eIZmjG8DjIg3472HEdoyOyqmr1aybSRaEuHB8QwUNh9DpGWm5Yy7l3TSOtrdNG6ujFXU5UjiCKujVDWpb2LONmVMCReW/gy/ROD4cO80lVheSL07n6sf4vSzpRJtOySnlDtIpQ8SARw+sWbMeUl4IGRixbr0H+qfwNeeBXoe69B/qn8DXngUr6GfC9+H/aLVs5o5/SCgUUCt5CGLG8rno2v7X8I6rmrG8rno2v7X8I6rmkHRv+Gt/i/yMX7R/eVcvIQVO9H+UsQWkUKQlpEXZ2mbq7uBwN58N1QSimU5IMTqUpfTUA1zP0isy+tkkoNKwu0tpqW5fbmcseQ4BR2KOAFIaKKtNtpbSEIFANBlEalFRqc4KK72dk8rhI1Lu3BQMn/531OdDeSlzhrmQKOaJvbwL8B7s1TnbSlpIVfXTdmTy9iJmZZx49gekJvJhq/0kxuHHUh3L3yEf7Qc+JWpppg+cXcNsN6RYnm7OqfkkPi3Wx2Cl1zNDY2xIULHGMKg4sTwUcyzE8e/NctW9GtHGzy/Pzt0kvcT6KDuRd3xrzWdtBU06ueVgB2UD68ga7lFMaRmXDSQyOJ97/KsPFFFFZqGMYJrh5LLfpfO74j85l2Y/wDCh6ikeJz9mmrXC9ZYOii3z3LCGMd77ifAAnfyyKsTQeiVtbeKBPRiQKD24G9vEnJ99bno1K3GlzB+bAcBifGncYUTzl5YQNMfSF1FFFamKMFV/wCUqwMEkOkowT0XydwB60Dnc3fssfvHZVgVyu7VZUaN1DI6lWU8CrDBB9xrlSUrSULFQcDwMGOYziGRyBgGUgqQCCOBB3gjureo9oZGsrh9HzEkJl7Zz+khJJ2c+0u8e48gKkNeWz8muTfU0rkdo0PvXCH7DodQFD2YKj2m7dreXzyIFhgC4jHF4xwkUe2n3ipDWKhl3yyutKg4EbRs95Gh0jtxF8U9iOdtcrIiujBkYAqw4EGq+191FOWubde+SMfe6j8R7+2n+eJtHu0kYLWbnMkYGTbseMiDnGeajhxFSO3uFdQ6MGVhkMDkEdoNM5eYds10TMuaoPjtSrYR+Ywiq42mZQW3BQj3Ubo871YXki9O5+rH+L0v1w8nYl2prYBZDvaPgrntXkrd3A93NJ5KbdkluldSrKIwQRgg5fcQa2do2oxaFkuraOPZqNR2h4b4Ty8quXm0hWWOPIxYNyOo31T+BrzwK9EXHoN9U/hXncVT6GfC9+H/AGia2c0c/pBQKKBW8hDFjeVz0bX9r+EdVzVjeVz0bX9r+EdVzSDo3/DW/wAX+Ri/aP7yrl5CCiinfQuqtxdb4o+r7bdVPDJ4nuGadPPNspvuKAG0mkU0IUs0SKmGiiut1atG7I4KupIIPEEU76t6oTXjdQbMWd8rDqjtA9o9w95FcvTLTLfWuKATt9+zH1Da1qupGMPHksvmW6aMJtLIvWYD0NneCTyU8PErVrMwAJJwBvJPIdtNug9Aw2cWxGMDi7nGWIHFj2Ds4CmuSRtItsJlbFT134G5IPoJ2RZ4tz4CvKrSebtObVMIF1sUqo601ptOQG7GmJGplkKlmg2cVaD3pvjexBvpxOfzWEnoAf0sg3GYj2RvC+81Ja1jjCgBQAAMADcABuAA7K2pNMP9aoXRRIwA2D1OZO2LjaLoxzOcFFFMOst5Ixjs7f8AObrqg/qo/XlOOAAz9+OFfZSVXNPJZRmfDaeUDrgaQVGFWpdp57pCS8O+C0zFB2NIfnZB4A4B7x2VZNINBaGjtLeOCIYSNcDtJ4lj3kkk+NL69UaaQy2lpGSRQe9+fGM8SVEqVmYKKKKkggoooogiN686qeewgxnYuYTtwSey49Un2WwAfceWKjGr2m/OEIdejniOxNEdxRxuO72Tg4+HKrLqEa8apSGQX1kB50gxJHyuYx6p+mANx7gOQwstOzkz7V3JY+E/Q7j4HnErDxZVe0OfrG1FN+hNNx3Ue3HuI3Mh9KNhxVh204V5o60tpZQsUIzBh8lQULycoxUdm0TLasZLMBo2OZLUnAJ5tCfUb6PA/CpHRUjEwpkmmIOYOR96EYjQxytsL47YQaJ03FcKTGTtLudGGy8Z7GQ7x+FLsU2aV1ejnYP1o5l9GaM7LjuJ9Ze45pENJXVtuuIvOIx+mgHXA7Xh/mu6rH2dt7GXOP3VHHkcAfA7jnHHWKR+0HMemnlD9MMqwHMH8K88zQMh2XUqw4qwII9xq+tG6cguB8lIrnmucMPFD1h8K73mj45hsyxpIOxlBx4Z4U1se1lWQtaHWyb1K6EUroRv3RVm5UTYBSrLmI890CrivfJrZvwV4z9Bzj4PtCm1vJJDndPIB2FVP37vwrYt9KrPWKqJTxHpWE6rLfGVDzhL5XPRtf2v4R1XNXdrPqkl6Iw7snR7WNkA52tnOc/VFNlt5LbRfSMr+LAD90A/fSqyLfk5ORQ04TeFcANpJ4Ram5B558rTkaa7oqSrk8mw/wD58f1n/jNOdjqvaw/NwRgjmV2j9p8mlV/pSKBdqWRIxy2iBnwHE+6l1s26m02xLstnMHecxSgrt2xYk5Eyyi4tQy94wh0lqlbXEyzSx7TqMYzhWxw2gPSx/wDc7qWX2kYbWPakZY0G5R29ioo4nuApr/pye43WkJVD+nnBVcdqR+k/3ClGjtWkR+llZp7j9Y+Or3RoNyDw399JVpUlKUzazROSAakbtQnnj/SYuggklpOeun5+W+Efmc18czhobXiIOEk3YZSPRX6A39tSKOMKAqgBQMAAYAA4AAcBW9FUn5lTtEgUSMkjIep2k4+ETIbCccztgoopLpLSUcEbSysFReJ/AAcyeyoEIUtQSkVJ0jskAVMctN6ZS1haV+W5VHF2PBV7z/yacvJ/qu8Qe7uh/bLniP1MfqxDs5E94A5ZLbqdq3JdzLf3ilVXfa259QHhM49s7iOzceQxYlekWTZgkW6q/aKz3D7o+u/hCKYfLysPhGXrBRRRTiIIKKKKIIKKKKIIKKKKIIg2t2pMnSm8sMLc/pIjuS5HYeQk7G593Gm7QesCXIYAGOZN0kL7njYbiCDxGef4HdVlVF9bNRI7siaNjBdp6E6cfqyD115b9/u3FXaNltT6ccFjJX0O0eI8ImZfUycMRs9IRUVHl09LayCDSKCFzuScfMTd4b1T3H344VIA2d44GvPZuRfk13Hk02HQ8DDpp5DoqkxmiisVTiWG3SGgLa4J6SNGcesNzr2dZcMPjSP+r08fzF5KB7MwWZfDLYYD30zz3Mb6QuZpEkaO3RYVKBjh87R3oQQ2Tsg8N+8injS2kWs4oV28mSXozLLlhGrMzAtvG1hcKMnfjJNP+rmGuraSut4DsqAKRUXjStRgKVwBxwrFC82q8oilNQaHOm6Mh9IpxW0lHc0kZ+BDCj+l70cbEH6tzH/NRSsTXChhsJIdpAjAlAVIyxf0tnZweGc5G6ksGsEjSzxCAFoApbZlGDtrtALtIMnA54qFIKwT1TaqYk1KcMBWgWnUgZZ4R2SBQXlDlX6GMf0xeHhY48bmL+QNBn0g3CK1i+tJJIfgigU828pZFYqVLKCVPFSRnHiOFN1vrGjLcsUdRbZ2wwAY4Tb3AE8uFRIWVV6thOGfxHM0GayM46KaUvLOPD6CE39B3Mnz144HswIsX752mpVYar28LbSxhpP1jku/jtPkj3YpFb6yPt2wkRAl2uY2Uk7DbIYI+fSyCN4xv5c66aD0nJ0t3HcOGaFwwYLsjonQMMDJ3DZPM8eNTupnAhVSAKVomgqL135QAaKwNcY4SWbwwrvONMK67oeYblXLhTko2y31tlWxnnuYV1qGaE06y3MSZMiXSFwFAwkxcyONs4DYRt+CSNkDFTOqM7KKllhJyIqPLzB/OJ2XQ4mogoophvNZS0nm9lGbm55hfm4uW1I/AAdme7IriVlHppdxlNT4DidI6cdQ0KqML9M6bitY9uVsclUb2c+yo5mjVvU6W7lW70guyqnMFoeCdjyjm/0Tw59gctV/J+IpBc3j+cXnJv0cP0Yl5Y9rGewDfmZV6BZlktyIvHtObdBuHrnwhK/MKeNMk7PX0gooopxEEFFFFEEFFFFEEFFFFEEFFFFEEFFFFEEJtIaOjnjaOZFkjbirAEH48+/lUDvfJ9cWhLaNl2o+Pmk5JXwjk4r4H3mrForlxCHElDgBB0OI974BUGowMVVDrgiP0V3G9pN7Mo6rd6yeiR37hT5kMvVbcw3MpB94O8H76mF/o2KdCk0aSIfVdQw+B599Q668lMSktZTzWjH1VbbiPjG5/nWamejbKzel1XTsOI78/OLqJ5acFivgfTyhms9BS2yyCF0k6RzIemU522xklk3MN2cbI8a7aSBJMU8Rmt3jGSqbR6QFtrKr1hkbJBHAg762l0TpeDjHb3ijmjdFIfEP1c+GaSSa2NF+c2V5D2kxF0+2vGlr1mWild9SAs7UkV3EUoaimyJUvsUoDTccvTxjtqhZSQ2ipLkFS2yGILJHtHYViN2QPhw5Uh1XuVe80gwZTtSR4wQcqqFcjtGedKItfrFv04U9jK6/itK11ssz/wCTD9tf51ScTN1eLjCgXP6SAO0FZU3bYmSWuxdWKJ37qQti0jG0rxBsyRhSy4O4N6JzjHwph0RKhv75CQVk6IgcQxERWRewkcxTidabMb/OYPtr/I0mm19sV/8AIU9yh2/hWo2WH0haUMrN4AZHAghVfh2jLZrHS1oJBUsYH1G3fCSHQcZuIFgDCC1ZnYl3ZekxhYo9ongSS2zuG4HfwcDomTz0zqUEbRCN1OSXw21tYAABAOzvJpPHrkJPze1u5+wpCwX7R4D3UristLT+hbQ2qn1ppNtvckfPuIpmmRtN84ooKEVWccTUk1xJruww2RX62XTka41wHKFV7oqOVkaQbXRb1GSAp9rA547d1N17rjCr9HDtXM54RQDbPvI3AfHHZTtb+SzpcG+u5rn/ANa/JReGym8+ORUv0ToOC2TYgiSJexVAz4nix7zmmMv0dSAPtLhVTJKcAOZx7gOMRLnFGvVppXU5xBLXUu9vd95J5rAf/HhIMjDskl4DwGfAVOtDaCgtIxHbxrGg5Abye1mO9j3kml9FaJpptlFxpISNg948TFIkqN5RqYKKKKkggooooggooooggooooggooooggooooggooooggooooggooooggrAooogiCeUPgao/TPpGiimEvlFF7OOOjPSq5PJ3xFFFdP5R8ZzizTWaKKWxfgooooggooooggooooggooooggooooggoooogj//2Q=="/>
          <p:cNvSpPr>
            <a:spLocks noChangeAspect="1" noChangeArrowheads="1"/>
          </p:cNvSpPr>
          <p:nvPr/>
        </p:nvSpPr>
        <p:spPr bwMode="auto">
          <a:xfrm>
            <a:off x="120650" y="-11779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4" name="AutoShape 6" descr="data:image/jpg;base64,/9j/4AAQSkZJRgABAQAAAQABAAD/2wCEAAkGBhQSERQUExQVFRMUGRoaGBYYFxcaGhUYGBYZFxgXGRcXHCcgGhkkHBYZHy8gIycpLCwsGB4yNTAtNSYrLCkBCQoKDgwOGg8PGjElHyQ1LDUzLSkqKiwqKi0sNDApLCwwLS4sLCw1LS0vMikyNCwxLywtKio0KiwvLCw0LC0vKf/AABEIAOEA4QMBIgACEQEDEQH/xAAcAAABBAMBAAAAAAAAAAAAAAAABAUGBwECAwj/xABJEAACAQMABgUHBwgKAwEBAAABAgMABBEFBhIhMUETIlFhcQcUMkJSgZEjM2JykqGxFzRDU4OissEVFiRUc4KTwtHSRGPx8CX/xAAbAQACAwEBAQAAAAAAAAAAAAAABQMEBgIHAf/EAD8RAAECAwUECAMECwEBAQAAAAECAwAEEQUSITFBUWFxgQYTIpGhsdHwMkLBFFKC4RUjMzQ1U2KissLxFpJy/9oADAMBAAIRAxEAPwC8aKKKIIKKKKIIKKKKIIKK1kkCgkkAAZJO4ADiSeyoPpXynBnMWj4jdyjcZM7MEZ75PW8Bx5GvhISCpRoBqcAOcfN0TlmAGTuAqKaW8p9jC2wshuJf1cC9IfiOr99RWfQE92drSFy0o49BETHCO4gb38Tv76cVit7OMkCOCMcTuUe88WPxNIZi35dtVxkFxW7Aep7ucW0SjihVXZG/OMy686Rm/N7KOBfbuZCT49GmCPvpJJb6Sl+d0iUHswRKuPBz1q6xaywmSOPLq0ozGWjdVkGM9VmG/d/LtFaHSbS3MkETBBCqmR8Bm2n3qiA7huGSTnkMc6Uu2xaKiaJDYAr8OlaVxqc8MNYnTLMDUq0z1z0pCV9TQ/zt3ey/WuGx8AK0/J5Znijt4yyH/dXS20vLFeC1nIcSqWhlC7JOzksjqN2QAd4xy7dybSunHjvYjtYtg/QOuf0kiBw57hlBnl1u2q/XWm4u6Hjim8CFEAjdSmJOFKDGO7sslNSjWmIyjr+TuyHCNx4SyD/dW6alInzVxeRfUuGH41nXa4dII+jd0dpo0BViD1jgjdx3DnWNP3klkizLI0kQdVkjfDHZY42kfG0GBxuJIPdXLEzaC0oKX1VWSACSakU4jGuG+Pq22EkgoFBmRHeOx0hF8zpKRvozxpJnxY76VQ64aUh+etYLlR60DmNvHZkzk9wFOANNUGskcjMIlllVDhnRMoCOIDEjaP1c13LW5aBqaBYGdUgU5innA5KMDUjn9DWHnR3lVs3YJMZLST2LhCn7+9ceJFS+GdXUMrBlO8EEEEdoI3GoAjw3UZ3LImSpVl9FhxUqwyrDsIBpqTVZrdi9hcSWrcSmS8LfWjbPx347Kdy/SFhSrkwktnvHqO4xVXJuAVQbw7j6Ra9FV/YeUqSAiPScPRZ3C5iy0LfWHpJ9/gKndrdJIivGyujDKspBDDtBG40/SpK0haCCDqMRFTI0OcdaKKK6ggooooggooooggooooggooooggooooggpk1o1vgsUDSkl23RxJvklPYq9ned34U3a468ebMLe3UTXsg6sfqxj9ZKeS88bs9w31HND6vFJDcXDme7f0pW4L9GMeqo4bse4bqXz9osyKKuYqOSRmd+4b+6JGmVPGie/wB6xwura60kdq+YxW+crZxsd45GZxvY938NLru+t7KJQdmNOCIoAyexVH4n3muen9YRadEXRmjcsGZd/RgDO0V5jj7gfCu13BFe2zLtB4pV3Mu/wI7wcHxFYqZmn5tSHpuvVE/LkNDTPHjiYaNtobCktfGNuf8AzwhDrVpOa3EcoIEAkQTYXrqhOCQxJGM4HDO/jTxd2yyxuh3rIpU+DDH86jehbsT28tnc754g0Tr6zqB1ZFB47sHPaAedKdC6MuvN4op2ROj2M7GWdhGwZQzeivogHG1kcxXL0ulpASohKkHP7yTilQ1OXcUwIcKiSBUEdx1HvfEbsJp+htneMTJYSvHIiZ6VWQbKv2MFBG4dm/ueLNit215bq01vcKokVRh43QABth8ZGOIG/ee6pBaaKhgLyKoVnJZ3JOSTvJJJwPupHca42qtsiXpX9mJWlP7gI++rK51UypXUNFQIIOBpRRvEECuSsQqo0qDEaWQ2BfXT1GHlpHOaxee6inKFVt1fYVyFaR3GN4GdlABz35PDdvT3Wqpls5I3SLzmQsxkHJ2k2w23sbWBwxjgMUo/rHM3zVjcN3ydHF/G2fuo/pO+PCzjH1rlf9qVCDNou3SlN2lO2kEUJNMVVzJJ38o7IaVWtTXcdcNkcdL6IuZo7YHoS8MiSP13AkMfIfJ7s5zv4d9ddL6IlvNiOULHArBnAcu8mzwX0QFXtOSfCs/0lfDjZxHwuR/NKP6wzr85YzjvjaKX7gwNfEmZTdKLlU1pRaKiuwXu7DDSA9Wa1rjngdOUOOmYXe3mWP02jcL9YqQKQalBRYwBN2yuGHNZATthhyO1ncaItc7bOy7NC3szI8f3sNn76VzaLt5wWKo4fiykgOPpFCNoeOarFLjLJYfSpIJBrTYCNaA57cOcS1Std9BBNKZwyG6e4vXt4HMUEYEk0kZG1K8gBUK+/ZBGN47D3UvmvjbXVvCWZ47jbA2ztMjoAwIY7ypzjBzg4weVdjotop3nhVW6VVWSPOz83uRkOMZx1SpwOG8Y3selXaKbz27KKYkK29ur7TMzbsk4GSc+qDgY7N95vq5hQQml27QDC8pZFONb2NcgkUywiBV5sEnOuegTXuy02xJhfwyPJAWUuo68bcSCAc7J9JcEbxkU1poaeycy6OfZBOXtXJMMnbs5PUbvHxA3VGoreYpLAsTNpCRkmkm2kCxbRDIQxO0NkZXZA5txG4znSOlEt4w8zbK5VS3IFt2cccZ7M48ASPtHrNdT9lXUq+XA3sBjQaKJN35qQVRMJPWilNcqbuI10h+1U15ivcxkGG6T5y3fcy9pX217x3ZAyKklVnpjQMd0EkVikyYaKeM9ZeYII9Je7PPdTrqlrw5lFnfgJdfo5BujuR2ryD9q/DHAayzrTank0GCxmn6jaPEeML3mVMnHEbYm9FFFM4igooooggooooggooooggqJ68a4m22be3AkvZ/m05RrzlfsUYOM8cHkDTjrfrQljbmVhtOTsxRjjJIfRUfie4duKher2h3QvcXB27ufrSt7I5Rr2Ku4buzsApfaM+iRZ6w4qPwjadvAa90SNNF5V0cz71jbQuhVtUeSR9uZ8vNO53seJOTwQdlJpdamDQsIGNtMyos4ZeLnCnoxvCk9pB7s7qfZ4FdSrqGU8QwBBwc7wdxqDaZ0L5qQjGU6PkcHZjJ2raUnqkYBJTa4Ac8cSBnFSZbnXlKmTeWdtcR/TQjtD5QcDlshm9eZSA3gke8d205xJ9ZhiHpA2yYmV9oAEqudiQ4YEH5N347t1ILHVYRSrJaTNHC4zImQ4kO7ZZQwIUnflvDApXorQJQdeeeZCARHNs7uY2hjJI7DwPLPDOldPlX6CBOmuSM7OcLGPblb1R3cT764bW4kfZ5c3s6mnZpvvD5TU1OAJwjpSUn9Y4KZU213U2+MLLmaG3V5XKRhjl3O7aPLJ4scbgPhTWNL3Nz+bRdFGf084IyO1IRvPcWwK62GrQ2xNct5xPyJHycXdFHwH1jv8KdL7SEcKF5XVFHNjj3DtPcKgvNNqutjrF7TWnJOZ54f0x3RRFVdkePM6cu+GhNUI3Ia5kkum/8AYcID9GJcKB45p6t7ZIxsoqovYoCj4CoJpjyrouVto9v6cmQvuQbz7yKh+kNdbybO1Myj2U6g/dwT7yaetWBac6AXzdTsOnBIwHDCKK5+WZPYFTu9TF2Szqm9mVR3kD8aSjTdvkDp4cncB0iZJ7MZqg3csckkntO8/E1gUzT0NRTtPGu5P5xWNsHRHjHoS7vY4l2pHVFzjLMFGezJ50ni07bt6M8J8JEP86iXlZP9ng/xD/Aaq+l1ldG256VD6nCCa6bMIsTVoqYduBNY9EOiuuCAynkQCD8d1M02p8OS8Be2k9qFtkHxT0CO7FUvaX8kRzHI6H6LFfwNSfRXlNuosCTZmX6Qw3udf5g1Zc6Mz0sCZV2u74a8sUnnEabTYc/app4/nE9N5eW3zqC6iH6SIbMoHa0PBv8AKaX213b3sfVKypkZHNGHDIPWRh27j2Ug0DrzbXWFDdHIfUfAJP0W4N+PdSrSmriSt0sbGG4HCZOJ7nXhIvcfjWdeR1blyZQWl/eAoOJSPNP/AMmGCDeTVs3k7D6+vfGDo0x3clznKPEFdQCWBQ5DKACWBG4jju553MkDveS+dvE728JIt4Rs7TsCQZmDsAcEYAzn4HLtYaedJBBdqI5TuSQfNT/VJ9F/oH3U9RxBc4AGTk43ZJ4k99BfclfjTVRAAVXC5lhTaMK1qBUUrWANpc+E4VqRv96RFtC6bW3VxdssLyys8cGdpo0bBAIQHGTk+89tO+ktGw30GMhl4pIh3ow9ZTyIPEe403alaJCq9xINq5lkk22PFdlyuwOwdX8OQFb6K0oJL+6Ee+JEQOw3gzAtkjHE7PVPbsDsFTzKR17jkvUKbxKh8NahNAM88iSSrZjEbZ7CUryVprtx/wCYQ/6k63SdJ5jen+0oMxS8rmMesP8A2ADeOeD2GpzVZ6b0St3CpR9mRcSQTKd6NuKsCPVO7Pu5gVJNRNbDdxMkw2Lu3OxMnfykX6LcfHPLBOvsy0RPN1OC0/EPqNx8Dyhe8yWVU0OR+kSiiiimcRQUUUUQQVrJIFBJIAAySdwAHEk9lbVBfKdpVmWKwhOJbsnpCP0cC/OH/N6PfhhXwkJBUo0AxJ2AZx84Qx210dJXjXr583hJS0U88HDz47SRu8Po04aeE3QObdgJVwwyobaAOSuDzIzjvxXYQdFEI4QoKrsxqxwMheqDjfyycb9xrXRFwWt4mYnOwNon2gMPnv2ga83nJ1cy/wDaiBdBACTjhiQCN9DXaaw7aaDaOq1OZ3xHbbW+4QEy24mjUAtNbEsoBXaBKNvB2cEjO4EZ41JrWYTRo5QgHDKHA2h7LEb8HG/tGe2kGi4sSzCMo1sTtduJWz0iKQcbPBj3uR2410/pV1KQQYNzNnZJ4RIPSlbuHIcz8KH0tvOhtlAScyamgFKmoOVNaYbN/wAbKkJKlqqPrujnpXSskkhtrUgSD52XGVt1P4yHkvvPc4aJ0PHbJsRg7zlnY5aRubO3MmjRGiUtohGmTzZj6TufSdjzJqIa9699EWt7dvlOEkg9T6K/T7Ty8eHbDDk64JSUHZ1J1/qVu2DTeSSfjjiWU9a7n5bh6w462a/R2uY48ST8x6sf1iOJ+iPfiqr0ppeW4fbmcu3LPBR2KBuA8KSE1ivSrMseXs9PYFVaqOfLYN3fWM3MzjkwcctkFFFFOIpwUCigUQRaHlY/N4P8Q/wGqvq0PKx+bwf4h/gNVfWc6Mfw5PFXmYY2n+8HlBRRRWjhdBU01V8o0kGI7gmSLgG4unv9Ze47+w8qhdFVJySYnG+reTUeI3gxMy8tlV5Bi/ZYYLyDB2ZYZBkEcPEHiGHxBprs76S0kWC5YvE5xBcHjnlFKfb7G9aq21S1teyk5tCx66f7l7G/HgeRFvOkN3b43SQyr8R29xB94IrzS0LPXZi+qd7TKsjqDtGxQ2ZKHhpJeYTMi+jBY8fy8vPhpXQaSBzmZSR1hDIyGTAxgjOyTgYyd/AZqGyXA6JUiV7TRxk6NnAPTzscg4G9sZXB4nxwVEo0JevFIbSdizqMwyn9NEO3/wBi8D2jf31tpzRyma1lYqsMDu75wAHYdRzy9Pn2t41FKvql3OpdN4ZpNTTAGhAyvHAJqDdNRSuXTqA4m+nA69+Nd2p2wn1PulYzJAji1jKCIsGGWwekC7e/GQDv5se2umn1e1mTSEAy8IxMg/TQH0ge9eIPdn1RS7+sluThZVc8cR7Uhx2/Jg7q66K0vFdRl4iWTJUkqwBI4+kBkb6gTMzEvM/bEtqAFK1rjhQ1NBUqoTXbjEnVtrb6oqBO76DdE60dpBJ4kljbajkUMp7QRn3HupTVdeT6980updHMfk2zNa59kn5SIeByQPrHnVi16IhxLiA4g1BFRwPvvhPQg0OYgooorqCMM2Bk7gKqrQE5u7m5v24St0cGeUEZwCOzaIye8GpV5TtLNDo+RU+duCsEf1pTg/u7VNujLEQRRxLwjUKO/A3n3nJ99Z7pDNdTKhpOaz4DE95p4xbk277t4/L5mGrSuj1u2zDdNHLbkgdGVIRzkHpF4nI3YJHA9pqNJobE+xfWzzPM52JI5G6FmOWIKAjo9wLH3nFOvmN+UW32o7eGMYa4RsvIo5qp9BjxJPPO/kXPVxCDKnTG4jjYBJGIZgSvXTbHpYyN/wBIjlSVD6pRlQQsEAYXSbwFcDfTTMmtwk4VyMTlAdWKpIO/I8j5wqYw2VscDZhhXhz8O9iT8TSXVvRzgNcTD+0XGGYfq09SIdgUce/PZXHSY85vI7fjFb4mm7Gc/Mxn73I7AKeNI36wxPK5wqAk9+OQ7yd3iaWLvpbCBi47idtCeyPxHtHb2YtChVe+VOX1PLLviOa/a2eaxdHGfl5BuP6teBfx5D3nlVQE0r0vpR7iZ5X9JznHIDko7gMCkdepWPZibPlwj5jio79nAad+sZecmTMOV00gooqytRtQQAtxcrljvSIjh2M47exeXPfuFi0LRZkGutdPAak++6I5eXW+u6n/AJDBoDydz3MZkYiFSMptAkv2HHJe8+4GooRXouvOrcTSbo/az1oreLlABdoBpWuuuQ/KLk/KIl0oCczWvhGKBRQK1MK4tDysfm8H+If4DVX1aHlY/N4P8Q/wGqvrOdGP4cnirzMMbT/eDygpxm1fnWBLgxnoXGQ4wQN5HWxvXeOdN1XbqSoOjrcEZBQgg8CNttxHZU9t2muzmkOpSDVVCDsoThv744kpYTCikmmEUlRU+141A6MNPbDqDe8Y9TtZPo9o5eHCA1fkZ9meaDrJw1GoOwxA+wthd1cFTHye61+by9DIfkZTuJ/RudwPcp4H3HtqHUV3OSjc4yplwYHwOhHCOWXVMrC06RfGsGiDPH1DszRnbif2XHDP0TwI7D3VnROkFu7fLLgkMksZ9Vx1XQ//ALgRTV5P9YfObbZc5lhwrdrL6je8DB71PbXeQebXwbhFedVuxZ1HVP8AnXI7yK8lcl3GyuTc+NupTyxI4Edobx/VGsS4lQDyclZ/T0/5CPTdtJd3ItlVoool+WlBwXjk4Rpjk2xvzwKns6z1cHzZIxGsawIVVhvBRSdkFeW4kE57zvrGnTcBVNtsbZYIdsEgKxwGyu/qn3YZt1NqamCQ7d5LJcsN+xnYjX6qKRv7810lxtxpHWqCUJ+UVUonU6Cp0JOAyBxjkpUlSroqo65Cmg9iO2uELokd1F89ZuJV70HziHuK8e4GrM0bfrPDHKhykiq6nuYZHv31BdFh2gVZl64Gy4JDZGMdYruyVwSO+lPkpuisM9mxy1nKVXviky8Z/i+6tF0efJbXLKNSg1HA503Vx5xUnE9oOD5vP35ROqKKK0kU4rvXmbptKWUHqwI9ww7ydiP4EZ99aaevZootuCISkHrKSQQvtAAEnHYN9J4JOl0rpGXlGYoF7thMuPtU81hLemB9vAULwQAKGtDXtHLjDWTRVkkGhJPpERi01fzBgkNoyhQT8ozqwYHC7txOBw7x21IrFeht129ldhMvsqFUHG0+FXcBnNIb212LiMxFojM/X2QDHLsgswYerIVU9fAyAQSd2NdcpT5q0anDTskI/aMAf3dqqblyYW002kJSojKtRoSak5Y5aZx2mrYUpRJI/wC+kGqEJMLTuPlLpzKe5TujXwCAfGoz5V9NYWO2U+l8o/gDhB8QT7hVgRRBVCruCgADuAwKozWvSXT3k0mcjaKr9VOqv3DPvpt0eZE7aKphQwTiBs0SOQy4RVtBfUy4bGZ9mGmiilOjbFppUiT0pGCjuyePgBv91emKUEJKlZCM0ASaCJh5N9VBM/nMozGh6ing7jme1V+8+Bq06T6PsVhiSJBhEAA93M954nvNKK8Xta0Vz8wXT8OQGwep1jZSsuGGwkZ68YxXnVuJr0VXnVuJrVdDM3/wf7Qrtn5Of0jFAooFb+EEWh5WPzeD/EP8Bqr6tDysfm8H+If4DVX1nOjH8OTxV5mGNp/vB5QVINHa93UESxRuoRBgAopOMk8SO+o/RTx+WZmE3XkhQ3isUkOLbNUGnCJT+Uq99tP9NP8Aiou7ZJPb7vuHCsUVyxKMS9epQE1zoAKx9ceW58ZJ4wUUUVZiKJH5P9KGG9jHqy/JsPreifc2Pvq1NZtHGa2kVfnFG3GeYkQ7SY94x76qLU2yMt9bgD0XDnuCHbJ+7HvFXjXm/SlYZnmnUfEAD3HD3sjR2WCthSVZQk0TpAXEEcq7ukQN4EjePccj3VH2udISqWZ7ezjGQXPXc4JUkB+qoJG7O+luqvyZubflDMxUdkco6VP4mrnf6BS7un84JaKAJsRZIUs4JaRsbz7I+qaSthpiYcBAujEEpvEJOVATQk1TngIuKKltppnlnTHWpzwocoVauaPEYdhcm5EhBZyVbrgYOCp3DAUY5bNb6Jl6DTcZ9W8gZD3yQ9cHx2Rj30lk0ZBaSwtCoieVxGUXIEqkHOVzv2fS2uWMc6xrZJ0T2Vx+ouoyT9Bzsv8Ayq9Zr9LRQ4CSHARiAk7BgMMwMoifT+oKaYpxzr71i1qKxiitxC2Kp1NfbF3L+tu52920AKLjQF10kkkV4Y9ti3RmNXQbgo9I5zhRnvrTyeb7FD7TyH4yNSPTunr1DKNmG2RAxWR9p+kwCQEIGwGOPRbB386wjwedtJ8NFOZHaCTgDTIg1y0BIhmkoTLoKq5aV8xSHDR9reecJ5y8UkaK7K0alTt9VBtA7vRdsY763071ruxj5bckp/ZxHZ+966aE0NJE5kluWnd0A6wACjaz1FXcFP34Fc7nfpOAezbyn4yItVL4VMEpIN1C8Ui6K3VZCg1OwRLdIboa4kZmuohy0vd9FbzSexG7DxCkj768/wBXdrzJs6PuD9ED7Tqv86pGtb0ObAl3HNqqdwr9YU2wr9YlO6Cpr5K9H7d08h4RJu+s52R+6GqFVZvkji+SuG7XUfBSf91OOkLxas50jWg7yAfCsU7PRemE1if0UUV49GvjFedW4mvRVedW4mt/0Mzf/B/tCG2fk5/SMUCigVv4QRaHlY/N4P8AEP8AAaq+rT8qkLNbw7KlsSHgCcdQ9lVl5lJ7D/Zb/is10ZWkWekE6q8zDO0kkzB5Rxpx0bq9cXAzDC7rnG0B1c9m0d2aSeZSew/2W/4q2fJlEVssMCD0j8QRuwvbVu2bTMjLdc3QmoGO/hEMnLde5cVgIrq41LvEGTbyY+iA33ITTPJGVJDAgjiCMEeINeiaQ6W0FBcrszRq/Y3Bl8GG8VmJbpiq9SYbFNqfQ18xDNyxxT9WrvigqKl+tHk7lt8vDmWLuGXTxA9Id494FRbzKT9W/wBlv+K2srPS802HGlAj3mISusONKuqESvyc6xQ20jpMAvS4Al9nGeqx5Kc5z2jf2i2gc7xwrz15m/sP9k/8VafkvuJTbOkgbZjfEe0DwIyVGeQP8VYzpTZjdDOoVjgCK56Aj058XNlzKv2Khwh1g6mk5Rymt0f3xyFPwYVjWWOHaj25pbeVgwSSMtkhcEowAO0OtkAjtwRzze7tJWx9qGZfg0bUt03piK1j6aU4wCFHrMTg7K+OyPhk8KzIK+uZUgElSRgMzSqBmCNBocIZEC4sHIHXviL27WlmTcSSzzzkFUeVJeJHooWTAJ7cndmnjX+La0fP2qFYf5XU00aNv4Xfzy8miMigmKEOrCBeO4A75T2//hINaCGsLg8jCx/dyKvPlSJxhSrxUFCpPw4EdlNABQbQKEnDChMLdFMrApShw14nE5w4flDHbRVI/wBMHtrFel/ZxGe68xaXk7/MIx2NIPhI1SQjO48DUe1KTYjuIv1V1OnwYH+dSKvILXF2ee//AET3msaqVxZRwEIbLQ0ULs8ahNsAFRuXcWOQvBc7W/GOApvuN2k4e+2kHwlQ0/Uw6Y6t9ZPybpoz/mjDL96VzKuKddVfNSUrz3JNPKPrqQlIoNR5xrr6udH3Hgp+EiGqTq+tY7XpLSdBxaN8eIUkfeBVC1uuhywZZxGxVe8D0hHbCf1iTugp71e1vmsw6xbBVyCQ6k4IGMjBHKmSita+w3MILbqag6GFKHFNm8k0MTP8q137EH2H/wC9H5Vrv2IPsP8A96hlFL/0JZ/8lMWPtsx98xMX8ql2QRswjPMI2R3jL4qHE0UVblpKXla9QgJrnTWkQuPOO0vmsFAooFW4ii7NadbVsVjJRnMm1gAhcbOM5Jz7QqPfleT+7v8A6g/61y8rno2v7X8I6rmsPYthyU1JIeeRVRrqRkSNDDudnnmnihBwFNBsiy/yvJ/d3/1B/wBaPyup/d3/ANQf9arSim//AJmzf5f9yvWKn6SmPveAiy/yup/dm/1B/wBaPyup/dm/1B/1qtKKP/M2b/L/ALlesH6SmfveAiy/yup/d2/1B/1rZPK8md9u+O6QH7sCqyoo/wDM2b/L/uV6wfpKY+94CLz0Frfb3e6NyH/Vtub3DOG9xNPNedopSrBlJVlOQQcEEcCCOBq7NTNOm7tVkb5xSUfvZcdb3gg+Oax1vWAJBIeZNUE0ocwfSHEjP9ebixj5xi/36RtR2RTn49GKfGQHiAfEUxjraUPZFbAeBklz+CU/Uhm+yGk7EjxJV5GL7WJUd/lQRjG7HLspp1pwtjc43AQuAOzqkAU70wa+TbOj7jvUL9p1X+dcyAK5ppO1SfMR9fIDajuMVF/Rhoq4/wAnZ7KK9o68RkOpMa2MfRaT0lD7UiTL3iVMsfjT3TdrhF0Ol7WXgt1C8J+vGdtc95yB7qca8s6RtXJ0r+8Af9T4iNNIKq1TYT6wUw65dWFJv7vNHL/lDbL/ALrmn6k9/ZiWJ429GRWU+DDH86TyroaeStWQOPDXwi06m8ggR3+8fjVB6e0d0FzLF7DkD6vFT9kirk1TvDJaoH+cizFIOx4jsn4gA++ob5VtC4aO5Ubm6j+IyUPvGR/lFaro299jn1yqz8WHNOXeK+EK7SR1zAcGnkYr6iiivS4zUFFTnybRWs23DNFG8udpGYZLLgAqM9mM+89lTz+qNn/dofsCsxP9I2pF8suNqqNcKHeMYZsWcp5AWlQiiqKvC61Rs9h/7NEOqd4UAjceBHCqPFXrKtdu0gstpIu0zprX0iCalFS1LxrWCgUUCnMU4sbyueja/tfwjquasbyueja/tfwjquaQdG/4a3+L/IxftH95Vy8hBRRVq6sakWktpDJJFtO6AsduQZJJ5BgKuWlabVnNhx0EgmmFOOpEQy0suYUUophtiqqKtnTWqWjLaIySoVUcAJJMsfZUFt5qqZmUsxUEKScAnJAzuBPM4518s21G7QSVtJUANVAAHhQmPszKqlyAoiu6NKKKKaRVgq2PJVCRZuTwaViPcqL+IPwqqooizBVGWYgADmScAfGrsRV0fo/t6GP7Uh/5dvvrJdKnay6JZOKlqFBw/OkNrLR+sLhyAjXV35Se9m5NKIl+rAuycd20Wp/ps1c0cYLWKNvTC5fvdjtP+8TTnXnU6tK31XchQDgkXR4CNEykhArnn34wVHdco+kFrb/3i5iQ/VDZb+VSKmiyi6fTVsnFbSKSZvrP8mo8d4NX7Ba6yeQfu1PcMPGkQTqqMkbcIsvNFZor0eE0Q7yqaOZ7EzRj5W0dZ18EPX92ySf8tJbS6WSNJF9F1DDwYZH41OJ4Q6srAFWBBB4EEYI+FVZqsht3uLBz1rVzsE+tC52o2+/3ZArOdI5XrZYPDNBx4H0NO+Lkk5dcunXzESGiiisBDmI8D5tfnlFejd2LPGN4/wA6fErTppfRi3ELwv6LjGfZPEMO8EA+6uentFecQsmdlxho39iRd6N8fuJrXV/S3nEWWGzKhKSp7Ei7mHgeI7jTNa1LbRMoPaRQHl8Ku4U4jfFYABRbVkcvqPf0ijtI2DwSvFIMOhwf+R3Ebx3Gk9Wz5QtUvOE6eIZmjG8DjIg3472HEdoyOyqmr1aybSRaEuHB8QwUNh9DpGWm5Yy7l3TSOtrdNG6ujFXU5UjiCKujVDWpb2LONmVMCReW/gy/ROD4cO80lVheSL07n6sf4vSzpRJtOySnlDtIpQ8SARw+sWbMeUl4IGRixbr0H+qfwNeeBXoe69B/qn8DXngUr6GfC9+H/aLVs5o5/SCgUUCt5CGLG8rno2v7X8I6rmrG8rno2v7X8I6rmkHRv+Gt/i/yMX7R/eVcvIQVO9H+UsQWkUKQlpEXZ2mbq7uBwN58N1QSimU5IMTqUpfTUA1zP0isy+tkkoNKwu0tpqW5fbmcseQ4BR2KOAFIaKKtNtpbSEIFANBlEalFRqc4KK72dk8rhI1Lu3BQMn/531OdDeSlzhrmQKOaJvbwL8B7s1TnbSlpIVfXTdmTy9iJmZZx49gekJvJhq/0kxuHHUh3L3yEf7Qc+JWpppg+cXcNsN6RYnm7OqfkkPi3Wx2Cl1zNDY2xIULHGMKg4sTwUcyzE8e/NctW9GtHGzy/Pzt0kvcT6KDuRd3xrzWdtBU06ueVgB2UD68ga7lFMaRmXDSQyOJ97/KsPFFFFZqGMYJrh5LLfpfO74j85l2Y/wDCh6ikeJz9mmrXC9ZYOii3z3LCGMd77ifAAnfyyKsTQeiVtbeKBPRiQKD24G9vEnJ99bno1K3GlzB+bAcBifGncYUTzl5YQNMfSF1FFFamKMFV/wCUqwMEkOkowT0XydwB60Dnc3fssfvHZVgVyu7VZUaN1DI6lWU8CrDBB9xrlSUrSULFQcDwMGOYziGRyBgGUgqQCCOBB3gjureo9oZGsrh9HzEkJl7Zz+khJJ2c+0u8e48gKkNeWz8muTfU0rkdo0PvXCH7DodQFD2YKj2m7dreXzyIFhgC4jHF4xwkUe2n3ipDWKhl3yyutKg4EbRs95Gh0jtxF8U9iOdtcrIiujBkYAqw4EGq+191FOWubde+SMfe6j8R7+2n+eJtHu0kYLWbnMkYGTbseMiDnGeajhxFSO3uFdQ6MGVhkMDkEdoNM5eYds10TMuaoPjtSrYR+Ywiq42mZQW3BQj3Ubo871YXki9O5+rH+L0v1w8nYl2prYBZDvaPgrntXkrd3A93NJ5KbdkluldSrKIwQRgg5fcQa2do2oxaFkuraOPZqNR2h4b4Ty8quXm0hWWOPIxYNyOo31T+BrzwK9EXHoN9U/hXncVT6GfC9+H/AGia2c0c/pBQKKBW8hDFjeVz0bX9r+EdVzVjeVz0bX9r+EdVzSDo3/DW/wAX+Ri/aP7yrl5CCiinfQuqtxdb4o+r7bdVPDJ4nuGadPPNspvuKAG0mkU0IUs0SKmGiiut1atG7I4KupIIPEEU76t6oTXjdQbMWd8rDqjtA9o9w95FcvTLTLfWuKATt9+zH1Da1qupGMPHksvmW6aMJtLIvWYD0NneCTyU8PErVrMwAJJwBvJPIdtNug9Aw2cWxGMDi7nGWIHFj2Ds4CmuSRtItsJlbFT134G5IPoJ2RZ4tz4CvKrSebtObVMIF1sUqo601ptOQG7GmJGplkKlmg2cVaD3pvjexBvpxOfzWEnoAf0sg3GYj2RvC+81Ja1jjCgBQAAMADcABuAA7K2pNMP9aoXRRIwA2D1OZO2LjaLoxzOcFFFMOst5Ixjs7f8AObrqg/qo/XlOOAAz9+OFfZSVXNPJZRmfDaeUDrgaQVGFWpdp57pCS8O+C0zFB2NIfnZB4A4B7x2VZNINBaGjtLeOCIYSNcDtJ4lj3kkk+NL69UaaQy2lpGSRQe9+fGM8SVEqVmYKKKKkggoooogiN686qeewgxnYuYTtwSey49Un2WwAfceWKjGr2m/OEIdejniOxNEdxRxuO72Tg4+HKrLqEa8apSGQX1kB50gxJHyuYx6p+mANx7gOQwstOzkz7V3JY+E/Q7j4HnErDxZVe0OfrG1FN+hNNx3Ue3HuI3Mh9KNhxVh204V5o60tpZQsUIzBh8lQULycoxUdm0TLasZLMBo2OZLUnAJ5tCfUb6PA/CpHRUjEwpkmmIOYOR96EYjQxytsL47YQaJ03FcKTGTtLudGGy8Z7GQ7x+FLsU2aV1ejnYP1o5l9GaM7LjuJ9Ze45pENJXVtuuIvOIx+mgHXA7Xh/mu6rH2dt7GXOP3VHHkcAfA7jnHHWKR+0HMemnlD9MMqwHMH8K88zQMh2XUqw4qwII9xq+tG6cguB8lIrnmucMPFD1h8K73mj45hsyxpIOxlBx4Z4U1se1lWQtaHWyb1K6EUroRv3RVm5UTYBSrLmI890CrivfJrZvwV4z9Bzj4PtCm1vJJDndPIB2FVP37vwrYt9KrPWKqJTxHpWE6rLfGVDzhL5XPRtf2v4R1XNXdrPqkl6Iw7snR7WNkA52tnOc/VFNlt5LbRfSMr+LAD90A/fSqyLfk5ORQ04TeFcANpJ4Ram5B558rTkaa7oqSrk8mw/wD58f1n/jNOdjqvaw/NwRgjmV2j9p8mlV/pSKBdqWRIxy2iBnwHE+6l1s26m02xLstnMHecxSgrt2xYk5Eyyi4tQy94wh0lqlbXEyzSx7TqMYzhWxw2gPSx/wDc7qWX2kYbWPakZY0G5R29ioo4nuApr/pye43WkJVD+nnBVcdqR+k/3ClGjtWkR+llZp7j9Y+Or3RoNyDw399JVpUlKUzazROSAakbtQnnj/SYuggklpOeun5+W+Efmc18czhobXiIOEk3YZSPRX6A39tSKOMKAqgBQMAAYAA4AAcBW9FUn5lTtEgUSMkjIep2k4+ETIbCccztgoopLpLSUcEbSysFReJ/AAcyeyoEIUtQSkVJ0jskAVMctN6ZS1haV+W5VHF2PBV7z/yacvJ/qu8Qe7uh/bLniP1MfqxDs5E94A5ZLbqdq3JdzLf3ilVXfa259QHhM49s7iOzceQxYlekWTZgkW6q/aKz3D7o+u/hCKYfLysPhGXrBRRRTiIIKKKKIIKKKKIIKKKKIIg2t2pMnSm8sMLc/pIjuS5HYeQk7G593Gm7QesCXIYAGOZN0kL7njYbiCDxGef4HdVlVF9bNRI7siaNjBdp6E6cfqyD115b9/u3FXaNltT6ccFjJX0O0eI8ImZfUycMRs9IRUVHl09LayCDSKCFzuScfMTd4b1T3H344VIA2d44GvPZuRfk13Hk02HQ8DDpp5DoqkxmiisVTiWG3SGgLa4J6SNGcesNzr2dZcMPjSP+r08fzF5KB7MwWZfDLYYD30zz3Mb6QuZpEkaO3RYVKBjh87R3oQQ2Tsg8N+8injS2kWs4oV28mSXozLLlhGrMzAtvG1hcKMnfjJNP+rmGuraSut4DsqAKRUXjStRgKVwBxwrFC82q8oilNQaHOm6Mh9IpxW0lHc0kZ+BDCj+l70cbEH6tzH/NRSsTXChhsJIdpAjAlAVIyxf0tnZweGc5G6ksGsEjSzxCAFoApbZlGDtrtALtIMnA54qFIKwT1TaqYk1KcMBWgWnUgZZ4R2SBQXlDlX6GMf0xeHhY48bmL+QNBn0g3CK1i+tJJIfgigU828pZFYqVLKCVPFSRnHiOFN1vrGjLcsUdRbZ2wwAY4Tb3AE8uFRIWVV6thOGfxHM0GayM46KaUvLOPD6CE39B3Mnz144HswIsX752mpVYar28LbSxhpP1jku/jtPkj3YpFb6yPt2wkRAl2uY2Uk7DbIYI+fSyCN4xv5c66aD0nJ0t3HcOGaFwwYLsjonQMMDJ3DZPM8eNTupnAhVSAKVomgqL135QAaKwNcY4SWbwwrvONMK67oeYblXLhTko2y31tlWxnnuYV1qGaE06y3MSZMiXSFwFAwkxcyONs4DYRt+CSNkDFTOqM7KKllhJyIqPLzB/OJ2XQ4mogoophvNZS0nm9lGbm55hfm4uW1I/AAdme7IriVlHppdxlNT4DidI6cdQ0KqML9M6bitY9uVsclUb2c+yo5mjVvU6W7lW70guyqnMFoeCdjyjm/0Tw59gctV/J+IpBc3j+cXnJv0cP0Yl5Y9rGewDfmZV6BZlktyIvHtObdBuHrnwhK/MKeNMk7PX0gooopxEEFFFFEEFFFFEEFFFFEEFFFFEEFFFFEEJtIaOjnjaOZFkjbirAEH48+/lUDvfJ9cWhLaNl2o+Pmk5JXwjk4r4H3mrForlxCHElDgBB0OI974BUGowMVVDrgiP0V3G9pN7Mo6rd6yeiR37hT5kMvVbcw3MpB94O8H76mF/o2KdCk0aSIfVdQw+B599Q668lMSktZTzWjH1VbbiPjG5/nWamejbKzel1XTsOI78/OLqJ5acFivgfTyhms9BS2yyCF0k6RzIemU522xklk3MN2cbI8a7aSBJMU8Rmt3jGSqbR6QFtrKr1hkbJBHAg762l0TpeDjHb3ijmjdFIfEP1c+GaSSa2NF+c2V5D2kxF0+2vGlr1mWild9SAs7UkV3EUoaimyJUvsUoDTccvTxjtqhZSQ2ipLkFS2yGILJHtHYViN2QPhw5Uh1XuVe80gwZTtSR4wQcqqFcjtGedKItfrFv04U9jK6/itK11ssz/wCTD9tf51ScTN1eLjCgXP6SAO0FZU3bYmSWuxdWKJ37qQti0jG0rxBsyRhSy4O4N6JzjHwph0RKhv75CQVk6IgcQxERWRewkcxTidabMb/OYPtr/I0mm19sV/8AIU9yh2/hWo2WH0haUMrN4AZHAghVfh2jLZrHS1oJBUsYH1G3fCSHQcZuIFgDCC1ZnYl3ZekxhYo9ongSS2zuG4HfwcDomTz0zqUEbRCN1OSXw21tYAABAOzvJpPHrkJPze1u5+wpCwX7R4D3UristLT+hbQ2qn1ppNtvckfPuIpmmRtN84ooKEVWccTUk1xJruww2RX62XTka41wHKFV7oqOVkaQbXRb1GSAp9rA547d1N17rjCr9HDtXM54RQDbPvI3AfHHZTtb+SzpcG+u5rn/ANa/JReGym8+ORUv0ToOC2TYgiSJexVAz4nix7zmmMv0dSAPtLhVTJKcAOZx7gOMRLnFGvVppXU5xBLXUu9vd95J5rAf/HhIMjDskl4DwGfAVOtDaCgtIxHbxrGg5Abye1mO9j3kml9FaJpptlFxpISNg948TFIkqN5RqYKKKKkggooooggooooggooooggooooggooooggooooggooooggooooggrAooogiCeUPgao/TPpGiimEvlFF7OOOjPSq5PJ3xFFFdP5R8ZzizTWaKKWxfgooooggooooggooooggooooggooooggoooogj//2Q=="/>
          <p:cNvSpPr>
            <a:spLocks noChangeAspect="1" noChangeArrowheads="1"/>
          </p:cNvSpPr>
          <p:nvPr/>
        </p:nvSpPr>
        <p:spPr bwMode="auto">
          <a:xfrm>
            <a:off x="120650" y="-11779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6" name="Picture 8" descr="http://2.bp.blogspot.com/_c4AMZen-BNE/TEoPwrYvQxI/AAAAAAAAAB4/IbL2gKHz25A/s1600/Logo_PrimaryCol-0302_1468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4114800"/>
            <a:ext cx="2362199" cy="2362200"/>
          </a:xfrm>
          <a:prstGeom prst="rect">
            <a:avLst/>
          </a:prstGeom>
          <a:noFill/>
          <a:effectLst/>
        </p:spPr>
      </p:pic>
      <p:pic>
        <p:nvPicPr>
          <p:cNvPr id="89098" name="Picture 10" descr="http://gator994.hostgator.com/~watmgmt/wp-content/uploads/2009/09/ABC-Alaska-New-Logo.jpg"/>
          <p:cNvPicPr>
            <a:picLocks noChangeAspect="1" noChangeArrowheads="1"/>
          </p:cNvPicPr>
          <p:nvPr/>
        </p:nvPicPr>
        <p:blipFill>
          <a:blip r:embed="rId7" cstate="print"/>
          <a:srcRect/>
          <a:stretch>
            <a:fillRect/>
          </a:stretch>
        </p:blipFill>
        <p:spPr bwMode="auto">
          <a:xfrm>
            <a:off x="5486400" y="5257800"/>
            <a:ext cx="1706380" cy="1486989"/>
          </a:xfrm>
          <a:prstGeom prst="rect">
            <a:avLst/>
          </a:prstGeom>
          <a:noFill/>
          <a:effectLst/>
        </p:spPr>
      </p:pic>
      <p:pic>
        <p:nvPicPr>
          <p:cNvPr id="16" name="Picture 7"/>
          <p:cNvPicPr>
            <a:picLocks noChangeAspect="1" noChangeArrowheads="1"/>
          </p:cNvPicPr>
          <p:nvPr/>
        </p:nvPicPr>
        <p:blipFill>
          <a:blip r:embed="rId8" cstate="print"/>
          <a:srcRect/>
          <a:stretch>
            <a:fillRect/>
          </a:stretch>
        </p:blipFill>
        <p:spPr bwMode="auto">
          <a:xfrm>
            <a:off x="5562600" y="1245523"/>
            <a:ext cx="1532759" cy="2424545"/>
          </a:xfrm>
          <a:prstGeom prst="rect">
            <a:avLst/>
          </a:prstGeom>
          <a:noFill/>
          <a:effectLst/>
        </p:spPr>
      </p:pic>
      <p:pic>
        <p:nvPicPr>
          <p:cNvPr id="89100" name="Picture 12" descr="http://www.theseminargroup.net/logos/Alaska%20AGC%20Logo%20Lg.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15201" y="5020165"/>
            <a:ext cx="1752600" cy="1761635"/>
          </a:xfrm>
          <a:prstGeom prst="rect">
            <a:avLst/>
          </a:prstGeom>
          <a:noFill/>
          <a:effectLst/>
        </p:spPr>
      </p:pic>
      <p:pic>
        <p:nvPicPr>
          <p:cNvPr id="89104" name="Picture 16" descr="http://www.alaskacenters.gov/images/rsz_1rsz_1dnrcolor_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569858" y="3657600"/>
            <a:ext cx="1523998" cy="1600199"/>
          </a:xfrm>
          <a:prstGeom prst="rect">
            <a:avLst/>
          </a:prstGeom>
          <a:noFill/>
          <a:effectLst/>
        </p:spPr>
      </p:pic>
      <p:pic>
        <p:nvPicPr>
          <p:cNvPr id="15" name="Picture 14" descr="DEC Logo 1"/>
          <p:cNvPicPr/>
          <p:nvPr/>
        </p:nvPicPr>
        <p:blipFill>
          <a:blip r:embed="rId11" cstate="print"/>
          <a:srcRect/>
          <a:stretch>
            <a:fillRect/>
          </a:stretch>
        </p:blipFill>
        <p:spPr bwMode="auto">
          <a:xfrm>
            <a:off x="2743200" y="1524000"/>
            <a:ext cx="2438401" cy="2286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burma_erosion_NASA[1]"/>
          <p:cNvPicPr>
            <a:picLocks noChangeAspect="1" noChangeArrowheads="1"/>
          </p:cNvPicPr>
          <p:nvPr/>
        </p:nvPicPr>
        <p:blipFill>
          <a:blip r:embed="rId3" cstate="print">
            <a:lum bright="-10000" contrast="14000"/>
          </a:blip>
          <a:srcRect/>
          <a:stretch>
            <a:fillRect/>
          </a:stretch>
        </p:blipFill>
        <p:spPr bwMode="auto">
          <a:xfrm>
            <a:off x="0" y="0"/>
            <a:ext cx="9144000" cy="6858000"/>
          </a:xfrm>
          <a:prstGeom prst="rect">
            <a:avLst/>
          </a:prstGeom>
          <a:noFill/>
          <a:ln w="9525">
            <a:noFill/>
            <a:miter lim="800000"/>
            <a:headEnd/>
            <a:tailEnd/>
          </a:ln>
        </p:spPr>
      </p:pic>
      <p:sp>
        <p:nvSpPr>
          <p:cNvPr id="137224" name="Text Box 8"/>
          <p:cNvSpPr txBox="1">
            <a:spLocks noChangeArrowheads="1"/>
          </p:cNvSpPr>
          <p:nvPr/>
        </p:nvSpPr>
        <p:spPr bwMode="auto">
          <a:xfrm>
            <a:off x="228600" y="5867400"/>
            <a:ext cx="2749550" cy="457200"/>
          </a:xfrm>
          <a:prstGeom prst="rect">
            <a:avLst/>
          </a:prstGeom>
          <a:noFill/>
          <a:ln w="9525">
            <a:noFill/>
            <a:miter lim="800000"/>
            <a:headEnd/>
            <a:tailEnd/>
          </a:ln>
          <a:effectLst/>
        </p:spPr>
        <p:txBody>
          <a:bodyPr wrap="none">
            <a:spAutoFit/>
          </a:bodyPr>
          <a:lstStyle/>
          <a:p>
            <a:pPr eaLnBrk="1" hangingPunct="1">
              <a:defRPr/>
            </a:pPr>
            <a:r>
              <a:rPr lang="en-US" sz="2400" b="1" dirty="0">
                <a:effectLst>
                  <a:outerShdw blurRad="38100" dist="38100" dir="2700000" algn="tl">
                    <a:srgbClr val="000000"/>
                  </a:outerShdw>
                </a:effectLst>
                <a:latin typeface="Tahoma" pitchFamily="34" charset="0"/>
              </a:rPr>
              <a:t>View from Space</a:t>
            </a:r>
          </a:p>
        </p:txBody>
      </p:sp>
      <p:sp>
        <p:nvSpPr>
          <p:cNvPr id="137218" name="Rectangle 2"/>
          <p:cNvSpPr>
            <a:spLocks noGrp="1" noChangeArrowheads="1"/>
          </p:cNvSpPr>
          <p:nvPr>
            <p:ph type="title"/>
          </p:nvPr>
        </p:nvSpPr>
        <p:spPr>
          <a:xfrm>
            <a:off x="0" y="0"/>
            <a:ext cx="9144000" cy="1143000"/>
          </a:xfrm>
          <a:solidFill>
            <a:schemeClr val="tx1">
              <a:alpha val="80000"/>
            </a:schemeClr>
          </a:solidFill>
        </p:spPr>
        <p:txBody>
          <a:bodyPr>
            <a:normAutofit/>
          </a:bodyPr>
          <a:lstStyle/>
          <a:p>
            <a:pPr eaLnBrk="1" hangingPunct="1">
              <a:defRPr/>
            </a:pPr>
            <a:r>
              <a:rPr lang="en-US" sz="4800" b="1" dirty="0">
                <a:solidFill>
                  <a:srgbClr val="0000A2"/>
                </a:solidFill>
                <a:effectLst>
                  <a:outerShdw blurRad="38100" dist="38100" dir="2700000" algn="tl">
                    <a:srgbClr val="000000">
                      <a:alpha val="43137"/>
                    </a:srgbClr>
                  </a:outerShdw>
                </a:effectLst>
              </a:rPr>
              <a:t>Erosion &amp; Sedimentation Impacts</a:t>
            </a:r>
          </a:p>
        </p:txBody>
      </p:sp>
      <p:sp>
        <p:nvSpPr>
          <p:cNvPr id="137225" name="Rectangle 9"/>
          <p:cNvSpPr>
            <a:spLocks noChangeArrowheads="1"/>
          </p:cNvSpPr>
          <p:nvPr/>
        </p:nvSpPr>
        <p:spPr bwMode="auto">
          <a:xfrm>
            <a:off x="228600" y="6338887"/>
            <a:ext cx="2728913" cy="366713"/>
          </a:xfrm>
          <a:prstGeom prst="rect">
            <a:avLst/>
          </a:prstGeom>
          <a:noFill/>
          <a:ln w="9525">
            <a:noFill/>
            <a:miter lim="800000"/>
            <a:headEnd/>
            <a:tailEnd/>
          </a:ln>
          <a:effectLst/>
        </p:spPr>
        <p:txBody>
          <a:bodyPr wrap="none">
            <a:spAutoFit/>
          </a:bodyPr>
          <a:lstStyle/>
          <a:p>
            <a:pPr eaLnBrk="1" hangingPunct="1">
              <a:defRPr/>
            </a:pPr>
            <a:r>
              <a:rPr lang="en-US" b="1" dirty="0">
                <a:effectLst>
                  <a:outerShdw blurRad="38100" dist="38100" dir="2700000" algn="tl">
                    <a:srgbClr val="000000"/>
                  </a:outerShdw>
                </a:effectLst>
                <a:latin typeface="Tahoma" pitchFamily="34" charset="0"/>
              </a:rPr>
              <a:t>Photo Courtesy: NASA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Erosion and Sedimentation Impacts</a:t>
            </a:r>
          </a:p>
        </p:txBody>
      </p:sp>
      <p:sp>
        <p:nvSpPr>
          <p:cNvPr id="3" name="Content Placeholder 2"/>
          <p:cNvSpPr>
            <a:spLocks noGrp="1"/>
          </p:cNvSpPr>
          <p:nvPr>
            <p:ph idx="1"/>
          </p:nvPr>
        </p:nvSpPr>
        <p:spPr/>
        <p:txBody>
          <a:bodyPr/>
          <a:lstStyle/>
          <a:p>
            <a:pPr marL="0" indent="0">
              <a:buNone/>
            </a:pPr>
            <a:r>
              <a:rPr lang="en-US" i="1" dirty="0"/>
              <a:t>Goal of this section</a:t>
            </a:r>
            <a:r>
              <a:rPr lang="en-US" dirty="0"/>
              <a:t>:</a:t>
            </a:r>
          </a:p>
          <a:p>
            <a:pPr marL="0" indent="0">
              <a:buNone/>
            </a:pPr>
            <a:r>
              <a:rPr lang="en-US" dirty="0"/>
              <a:t>Understand the impacts and consequences of construction site erosion:</a:t>
            </a:r>
          </a:p>
          <a:p>
            <a:pPr marL="0" indent="0">
              <a:buNone/>
            </a:pPr>
            <a:r>
              <a:rPr lang="en-US" dirty="0"/>
              <a:t>	Schedule changes</a:t>
            </a:r>
          </a:p>
          <a:p>
            <a:pPr marL="0" indent="0">
              <a:buNone/>
            </a:pPr>
            <a:r>
              <a:rPr lang="en-US" dirty="0"/>
              <a:t>	Additional costs</a:t>
            </a:r>
          </a:p>
          <a:p>
            <a:pPr marL="0" indent="0">
              <a:buNone/>
            </a:pPr>
            <a:r>
              <a:rPr lang="en-US" dirty="0"/>
              <a:t>	Fish and aquatic environment impacts</a:t>
            </a:r>
          </a:p>
          <a:p>
            <a:pPr marL="0" indent="0">
              <a:buNone/>
            </a:pPr>
            <a:r>
              <a:rPr lang="en-US" dirty="0"/>
              <a:t>	Cleanup and mitigation </a:t>
            </a:r>
          </a:p>
        </p:txBody>
      </p:sp>
    </p:spTree>
    <p:extLst>
      <p:ext uri="{BB962C8B-B14F-4D97-AF65-F5344CB8AC3E}">
        <p14:creationId xmlns:p14="http://schemas.microsoft.com/office/powerpoint/2010/main" val="2124494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1959</Words>
  <Application>Microsoft Macintosh PowerPoint</Application>
  <PresentationFormat>On-screen Show (4:3)</PresentationFormat>
  <Paragraphs>272</Paragraphs>
  <Slides>56</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Braggadocio</vt:lpstr>
      <vt:lpstr>Calibri</vt:lpstr>
      <vt:lpstr>Tahoma</vt:lpstr>
      <vt:lpstr>Times New Roman</vt:lpstr>
      <vt:lpstr>Wingdings</vt:lpstr>
      <vt:lpstr>Wingdings 2</vt:lpstr>
      <vt:lpstr>Office Theme</vt:lpstr>
      <vt:lpstr>PowerPoint Presentation</vt:lpstr>
      <vt:lpstr>COURSE OBJECTIVES</vt:lpstr>
      <vt:lpstr>What We’ll Cover:</vt:lpstr>
      <vt:lpstr>Training Workbook</vt:lpstr>
      <vt:lpstr>PowerPoint Presentation</vt:lpstr>
      <vt:lpstr>PowerPoint Presentation</vt:lpstr>
      <vt:lpstr>PowerPoint Presentation</vt:lpstr>
      <vt:lpstr>Erosion &amp; Sedimentation Impacts</vt:lpstr>
      <vt:lpstr>1. Erosion and Sedimentation Impacts</vt:lpstr>
      <vt:lpstr>PowerPoint Presentation</vt:lpstr>
      <vt:lpstr>PowerPoint Presentation</vt:lpstr>
      <vt:lpstr>PowerPoint Presentation</vt:lpstr>
      <vt:lpstr>PowerPoint Presentation</vt:lpstr>
      <vt:lpstr>PowerPoint Presentation</vt:lpstr>
      <vt:lpstr>Wetland Filled With 8+ inches of Sediment from Construction Activity</vt:lpstr>
      <vt:lpstr>Sediment Plume from Construction Site - $$$$ &amp; Stop Work Order</vt:lpstr>
      <vt:lpstr>Sediment Plumes Come from Construction Sites Like this</vt:lpstr>
      <vt:lpstr>PowerPoint Presentation</vt:lpstr>
      <vt:lpstr>PowerPoint Presentation</vt:lpstr>
      <vt:lpstr>PowerPoint Presentation</vt:lpstr>
      <vt:lpstr>Where Will Sediment From Your Site Go?</vt:lpstr>
      <vt:lpstr>Turbidity in 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Runoff Calculations R = Vegetated/Non-Vegetated Soils x Precipitation x Area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 Task Must be Assessed for Water Quality Impacts</vt:lpstr>
      <vt:lpstr>PowerPoint Presentation</vt:lpstr>
      <vt:lpstr>Erosion Prevention is Far Better &amp; Far Cheaper Than Sediment Treatment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dc:creator>
  <cp:lastModifiedBy>Katrina Paul</cp:lastModifiedBy>
  <cp:revision>29</cp:revision>
  <dcterms:created xsi:type="dcterms:W3CDTF">2006-08-16T00:00:00Z</dcterms:created>
  <dcterms:modified xsi:type="dcterms:W3CDTF">2022-01-24T21:02:07Z</dcterms:modified>
</cp:coreProperties>
</file>