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257" r:id="rId3"/>
    <p:sldId id="259" r:id="rId4"/>
    <p:sldId id="260" r:id="rId5"/>
    <p:sldId id="301" r:id="rId6"/>
    <p:sldId id="265" r:id="rId7"/>
    <p:sldId id="268" r:id="rId8"/>
    <p:sldId id="269" r:id="rId9"/>
    <p:sldId id="271" r:id="rId10"/>
    <p:sldId id="272" r:id="rId11"/>
    <p:sldId id="273" r:id="rId12"/>
    <p:sldId id="274" r:id="rId13"/>
    <p:sldId id="275" r:id="rId14"/>
    <p:sldId id="276" r:id="rId15"/>
    <p:sldId id="277" r:id="rId16"/>
    <p:sldId id="278" r:id="rId17"/>
    <p:sldId id="279"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2410" autoAdjust="0"/>
  </p:normalViewPr>
  <p:slideViewPr>
    <p:cSldViewPr>
      <p:cViewPr varScale="1">
        <p:scale>
          <a:sx n="116" d="100"/>
          <a:sy n="116" d="100"/>
        </p:scale>
        <p:origin x="1968" y="19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2E9897-2477-466A-B5C3-FC61573C4692}" type="datetimeFigureOut">
              <a:rPr lang="en-US" smtClean="0"/>
              <a:t>1/24/22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A9517C-F7E8-4453-B1AD-5E9C21071B33}" type="slidenum">
              <a:rPr lang="en-US" smtClean="0"/>
              <a:t>‹#›</a:t>
            </a:fld>
            <a:endParaRPr lang="en-US"/>
          </a:p>
        </p:txBody>
      </p:sp>
    </p:spTree>
    <p:extLst>
      <p:ext uri="{BB962C8B-B14F-4D97-AF65-F5344CB8AC3E}">
        <p14:creationId xmlns:p14="http://schemas.microsoft.com/office/powerpoint/2010/main" val="2931250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Offer to “yield to any other questions at any time.</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591204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 erosion can transport lots of particles as well. Discuss the difference between wind erosion and fugitive dust.</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94750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Erosion control is simply part of project management, with successful erosion prevention we can avoid</a:t>
            </a:r>
            <a:r>
              <a:rPr lang="en-US" baseline="0" dirty="0"/>
              <a:t> controlling sediment so we can achieve the goals of delivering our projects.</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939747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management principals are simple. The costs will be somewhere between 2 and 10 percent of the budget, how much effort do we put toward effectively managing such a big part of the project budget?</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59309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E46482B-10D4-430F-89A2-EB3FC408C236}" type="slidenum">
              <a:rPr lang="en-US" smtClean="0">
                <a:solidFill>
                  <a:prstClr val="black"/>
                </a:solidFill>
              </a:rPr>
              <a:pPr/>
              <a:t>20</a:t>
            </a:fld>
            <a:endParaRPr lang="en-US">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309086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6BECABC-2D6C-4EAD-B3AA-1AFF7970614C}" type="slidenum">
              <a:rPr lang="en-US" smtClean="0">
                <a:solidFill>
                  <a:prstClr val="black"/>
                </a:solidFill>
              </a:rPr>
              <a:pPr/>
              <a:t>21</a:t>
            </a:fld>
            <a:endParaRPr lang="en-US">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b="1" dirty="0"/>
              <a:t>Soil texture is what the soil is made of, this is different from soil surface texture that can</a:t>
            </a:r>
            <a:r>
              <a:rPr lang="en-US" b="1" baseline="0" dirty="0"/>
              <a:t> reduce the erosion potential by increasing the surface roughness.</a:t>
            </a:r>
            <a:r>
              <a:rPr lang="en-US" b="1" dirty="0"/>
              <a:t> The soil has washed away down to a clay layer that does not erode as fast. Some soils will infiltrate water very effectively.</a:t>
            </a:r>
          </a:p>
        </p:txBody>
      </p:sp>
    </p:spTree>
    <p:extLst>
      <p:ext uri="{BB962C8B-B14F-4D97-AF65-F5344CB8AC3E}">
        <p14:creationId xmlns:p14="http://schemas.microsoft.com/office/powerpoint/2010/main" val="3464347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really a risk management curve note that</a:t>
            </a:r>
            <a:r>
              <a:rPr lang="en-US" baseline="0" dirty="0"/>
              <a:t> planning should be related to the risks or precipitation, if the schedule is not conducive to optimum with regard to the risks then the efforts to control erosion on the site will need to be increased.</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023562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volume is reduced by uptake and evapotranspiration, velocity is reduced by sheet flow interrupted by plants protruding from the soil. </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18036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opportunities to leave existing vegetation in place? The benefits of vegetation may outweigh any perceived production of tearing it all up. This operator left grass in place that was growing on the road fill slope.</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836062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39ACAEAF-875C-420A-B944-C7B085585076}" type="slidenum">
              <a:rPr lang="en-US" smtClean="0">
                <a:solidFill>
                  <a:prstClr val="black"/>
                </a:solidFill>
              </a:rPr>
              <a:pPr/>
              <a:t>26</a:t>
            </a:fld>
            <a:endParaRPr lang="en-US">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dirty="0"/>
              <a:t>Select for success. Use the information for your unique area to help with seed selection and planting methods. There</a:t>
            </a:r>
            <a:r>
              <a:rPr lang="en-US" baseline="0" dirty="0"/>
              <a:t> are great resources that have been published for Alaska.</a:t>
            </a:r>
            <a:endParaRPr lang="en-US" dirty="0"/>
          </a:p>
        </p:txBody>
      </p:sp>
    </p:spTree>
    <p:extLst>
      <p:ext uri="{BB962C8B-B14F-4D97-AF65-F5344CB8AC3E}">
        <p14:creationId xmlns:p14="http://schemas.microsoft.com/office/powerpoint/2010/main" val="2532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6EB6DD76-D760-4CBD-B551-D4D1E0F9A980}" type="slidenum">
              <a:rPr lang="en-US" smtClean="0">
                <a:solidFill>
                  <a:prstClr val="black"/>
                </a:solidFill>
              </a:rPr>
              <a:pPr/>
              <a:t>28</a:t>
            </a:fld>
            <a:endParaRPr lang="en-US">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b="1" dirty="0"/>
              <a:t>How do the surface areas changes of my site affect erosion potential</a:t>
            </a:r>
          </a:p>
          <a:p>
            <a:pPr eaLnBrk="1" hangingPunct="1"/>
            <a:r>
              <a:rPr lang="en-US" b="1" dirty="0"/>
              <a:t>What is the erosion potential for various soils and their condition? RUSLE</a:t>
            </a:r>
          </a:p>
          <a:p>
            <a:pPr eaLnBrk="1" hangingPunct="1"/>
            <a:r>
              <a:rPr lang="en-US" b="1" dirty="0"/>
              <a:t>Note the stabilization that has been initiated and the grass that was seeded in phases</a:t>
            </a:r>
          </a:p>
        </p:txBody>
      </p:sp>
    </p:spTree>
    <p:extLst>
      <p:ext uri="{BB962C8B-B14F-4D97-AF65-F5344CB8AC3E}">
        <p14:creationId xmlns:p14="http://schemas.microsoft.com/office/powerpoint/2010/main" val="2671628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the processes will start and </a:t>
            </a:r>
            <a:r>
              <a:rPr lang="en-US" dirty="0" err="1"/>
              <a:t>evolove</a:t>
            </a:r>
            <a:r>
              <a:rPr lang="en-US" dirty="0"/>
              <a:t> as flows increase and water concentrates. Raindrop</a:t>
            </a:r>
            <a:r>
              <a:rPr lang="en-US" baseline="0" dirty="0"/>
              <a:t> erosion everywhere, sheet erosion on saturated soils and the rapid concentration of flow that will rill and begin to form gullies.</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425821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greater the extent of exposed soil the greater the risk</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95834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F1BE5BF-25E7-4076-913E-C4517F3F4512}" type="slidenum">
              <a:rPr lang="en-US" smtClean="0">
                <a:solidFill>
                  <a:prstClr val="black"/>
                </a:solidFill>
              </a:rPr>
              <a:pPr/>
              <a:t>30</a:t>
            </a:fld>
            <a:endParaRPr lang="en-US">
              <a:solidFill>
                <a:prstClr val="black"/>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b="1"/>
              <a:t>Most of the good, easy ground is gone</a:t>
            </a:r>
          </a:p>
          <a:p>
            <a:pPr eaLnBrk="1" hangingPunct="1"/>
            <a:r>
              <a:rPr lang="en-US" b="1"/>
              <a:t>How will your topography change during the life of your project?</a:t>
            </a:r>
          </a:p>
        </p:txBody>
      </p:sp>
    </p:spTree>
    <p:extLst>
      <p:ext uri="{BB962C8B-B14F-4D97-AF65-F5344CB8AC3E}">
        <p14:creationId xmlns:p14="http://schemas.microsoft.com/office/powerpoint/2010/main" val="2590184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Rough soils reduce both wind and water caused erosion.</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612368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homemade imprinter made in Alaska for Alaska projects.</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000348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895F3CEA-3729-49B4-8867-FC5A4C5079C7}" type="slidenum">
              <a:rPr lang="en-US" smtClean="0">
                <a:solidFill>
                  <a:prstClr val="black"/>
                </a:solidFill>
              </a:rPr>
              <a:pPr/>
              <a:t>33</a:t>
            </a:fld>
            <a:endParaRPr lang="en-US">
              <a:solidFill>
                <a:prstClr val="black"/>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a:t>Discuss the relationship between the factors and the site phasing. If we seed the slopes how much less risk will we have?</a:t>
            </a:r>
          </a:p>
        </p:txBody>
      </p:sp>
    </p:spTree>
    <p:extLst>
      <p:ext uri="{BB962C8B-B14F-4D97-AF65-F5344CB8AC3E}">
        <p14:creationId xmlns:p14="http://schemas.microsoft.com/office/powerpoint/2010/main" val="1625206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ECA2585-49E4-4569-B5D3-041223557E5E}" type="slidenum">
              <a:rPr lang="en-US" smtClean="0">
                <a:solidFill>
                  <a:prstClr val="black"/>
                </a:solidFill>
              </a:rPr>
              <a:pPr/>
              <a:t>34</a:t>
            </a:fld>
            <a:endParaRPr lang="en-US">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dirty="0"/>
              <a:t>Saying prayers and having to fix problems is not effective erosion control and is not productive</a:t>
            </a:r>
            <a:r>
              <a:rPr lang="en-US" baseline="0" dirty="0"/>
              <a:t> or profitable.</a:t>
            </a:r>
            <a:endParaRPr lang="en-US" dirty="0"/>
          </a:p>
        </p:txBody>
      </p:sp>
    </p:spTree>
    <p:extLst>
      <p:ext uri="{BB962C8B-B14F-4D97-AF65-F5344CB8AC3E}">
        <p14:creationId xmlns:p14="http://schemas.microsoft.com/office/powerpoint/2010/main" val="2655527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water due to the construction process discharged faster will contribute to off site stream and channel</a:t>
            </a:r>
            <a:r>
              <a:rPr lang="en-US" baseline="0" dirty="0"/>
              <a:t> erosion. The picture shows vegetation removal, logging, and development in the watershed. Point out the large fan of sediment deposition.</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6512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Most projects through design and construction are efficient</a:t>
            </a:r>
            <a:r>
              <a:rPr lang="en-US" sz="1200" baseline="0" dirty="0"/>
              <a:t> and</a:t>
            </a:r>
            <a:r>
              <a:rPr lang="en-US" sz="1200" dirty="0"/>
              <a:t> drive the water to the toughest point of compliance in the shortest time possible. Usually if  there are more smaller discharges the water quality is better. Construction practices naturally increase the discharge</a:t>
            </a:r>
            <a:r>
              <a:rPr lang="en-US" sz="1200" baseline="0" dirty="0"/>
              <a:t> and thus the risks.</a:t>
            </a:r>
            <a:endParaRPr lang="en-US" sz="1200" dirty="0"/>
          </a:p>
          <a:p>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888908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a:t>
            </a:r>
            <a:r>
              <a:rPr lang="en-US" baseline="0" dirty="0"/>
              <a:t> flowing water there are processes in play. Colloidal suspension is unique in that the particles have a charge, usually negative, and they do not naturally want to agglomerate and stick together. This allows them to stay in suspension even longer.</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18088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larger the particle the faster it will settle.</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95622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erosion processes have been the same forever. Construction simply exasperates the problems and many sites do not manage the processes to limit the damage.</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90290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Pretty easy to manage the risks, stabilize the soil as this is around 80% of the problem, then control how</a:t>
            </a:r>
            <a:r>
              <a:rPr lang="en-US" baseline="0" dirty="0"/>
              <a:t> the water comes onto, moves through and leaves the project so that you prevent it from causing erosion and you are home free.</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903675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detachment areas will be areas that need to be repaired, The deposition areas will need maintenance.</a:t>
            </a:r>
            <a:r>
              <a:rPr lang="en-US" baseline="0" dirty="0"/>
              <a:t> Deposition off site could require remediation and clean up.</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078064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38079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42466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19754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4361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04530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82860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94071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95760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75954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73515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02815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5380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82324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97596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18223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81000"/>
            <a:ext cx="7772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036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8A4A85C-7B6D-43FD-80E8-2602501C18DE}"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867419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506078-D574-4182-B7A2-CDB903510A72}"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140881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DAA24C-221B-4541-A4A3-9527A4AE835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97869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549F8C-FFDC-4C77-8FB5-DC109E62B1D8}"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4190265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31333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9263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21822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97945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58098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8092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252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287619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6430212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6iixHsP7xXZcuM&amp;tbnid=e_ivun9GZlfMUM:&amp;ved=0CAUQjRw&amp;url=http://en.wikipedia.org/wiki/Sediment_transport&amp;ei=FCT3UaOPIZCUigKw0IHQCA&amp;psig=AFQjCNFTEcNIEsTtsqDWZjMtCE-8w8s-iQ&amp;ust=1375237142059805" TargetMode="External"/><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www.google.com/url?sa=i&amp;rct=j&amp;q=&amp;esrc=s&amp;frm=1&amp;source=images&amp;cd=&amp;cad=rja&amp;docid=WrSCNWDcZ6re9M&amp;tbnid=uv7KYvOXeLP6uM:&amp;ved=0CAUQjRw&amp;url=http://geography.unt.edu/~williams/geog_3350/examreviews/stream_erosion.htm&amp;ei=TyT3UaLXL6WVjAKrqIBw&amp;psig=AFQjCNFTEcNIEsTtsqDWZjMtCE-8w8s-iQ&amp;ust=1375237142059805" TargetMode="External"/><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m58ZIPDWHPhvkM&amp;tbnid=JB1w7EC7WWZMLM:&amp;ved=0CAUQjRw&amp;url=http://crust.outlookalaska.com/Blog/Blog_2012.htm&amp;ei=bZBRUp2tOqasigLAzIH4BQ&amp;bvm=bv.53537100,d.cGE&amp;psig=AFQjCNGXQX8filKzFODBt9NVgyZ-9uhDqA&amp;ust=1381163320095813" TargetMode="External"/><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hyperlink" Target="http://www.google.com/url?sa=i&amp;source=images&amp;cd=&amp;cad=rja&amp;docid=ZW4syNEr4Tp4tM&amp;tbnid=aaDhYdKW1M2PmM:&amp;ved=0CAgQjRwwAA&amp;url=http://www.environment.nsw.gov.au/soildegradation/winder.htm&amp;ei=FJJRUuizNMycigLDq4DoCg&amp;psig=AFQjCNF2f4OwtHFGMYSl0lyEhdwBjbWqUg&amp;ust=1381163924891698" TargetMode="Externa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3.xml"/><Relationship Id="rId5" Type="http://schemas.openxmlformats.org/officeDocument/2006/relationships/image" Target="../media/image37.jpe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www.google.com/url?sa=i&amp;rct=j&amp;q=&amp;esrc=s&amp;frm=1&amp;source=images&amp;cd=&amp;cad=rja&amp;docid=FVTGGnvIjlIn1M&amp;tbnid=w6w5TNxfnIe7OM:&amp;ved=0CAUQjRw&amp;url=http://www.ecy.wa.gov/programs/sea/pubs/93-31/chap1.html&amp;ei=DR_3UeKfMaiYiQKLkYHYAQ&amp;bvm=bv.49967636,d.cGE&amp;psig=AFQjCNFHZoXLQ_KnILDHPGyyckhX08lCZg&amp;ust=1375236229429735"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9800"/>
            <a:ext cx="7772400" cy="838201"/>
          </a:xfrm>
        </p:spPr>
        <p:txBody>
          <a:bodyPr/>
          <a:lstStyle/>
          <a:p>
            <a:r>
              <a:rPr lang="en-US" dirty="0">
                <a:latin typeface="Arial Black" pitchFamily="34" charset="0"/>
              </a:rPr>
              <a:t>Recertification Training</a:t>
            </a:r>
          </a:p>
        </p:txBody>
      </p:sp>
      <p:sp>
        <p:nvSpPr>
          <p:cNvPr id="5" name="TextBox 4"/>
          <p:cNvSpPr txBox="1"/>
          <p:nvPr/>
        </p:nvSpPr>
        <p:spPr>
          <a:xfrm>
            <a:off x="76200" y="6412468"/>
            <a:ext cx="6240491" cy="369332"/>
          </a:xfrm>
          <a:prstGeom prst="rect">
            <a:avLst/>
          </a:prstGeom>
          <a:noFill/>
        </p:spPr>
        <p:txBody>
          <a:bodyPr wrap="none" rtlCol="0">
            <a:spAutoFit/>
          </a:bodyPr>
          <a:lstStyle/>
          <a:p>
            <a:r>
              <a:rPr lang="en-US" dirty="0">
                <a:solidFill>
                  <a:prstClr val="black"/>
                </a:solidFill>
              </a:rPr>
              <a:t>In Cooperation with the Alaska Storm Water Steering Committee</a:t>
            </a:r>
          </a:p>
        </p:txBody>
      </p:sp>
      <p:pic>
        <p:nvPicPr>
          <p:cNvPr id="1026" name="Picture 2" descr="C:\Users\zimzeke\Desktop\Hoonah pictures\hnh16.jpg"/>
          <p:cNvPicPr>
            <a:picLocks noChangeAspect="1" noChangeArrowheads="1"/>
          </p:cNvPicPr>
          <p:nvPr/>
        </p:nvPicPr>
        <p:blipFill rotWithShape="1">
          <a:blip r:embed="rId2">
            <a:extLst>
              <a:ext uri="{28A0092B-C50C-407E-A947-70E740481C1C}">
                <a14:useLocalDpi xmlns:a14="http://schemas.microsoft.com/office/drawing/2010/main" val="0"/>
              </a:ext>
            </a:extLst>
          </a:blip>
          <a:srcRect t="-3" b="58002"/>
          <a:stretch/>
        </p:blipFill>
        <p:spPr bwMode="auto">
          <a:xfrm>
            <a:off x="0" y="3444240"/>
            <a:ext cx="9144000" cy="288036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27" name="Picture 3" descr="AK-CESCL-logo-for-certs-cards"/>
          <p:cNvPicPr>
            <a:picLocks noChangeAspect="1" noChangeArrowheads="1"/>
          </p:cNvPicPr>
          <p:nvPr/>
        </p:nvPicPr>
        <p:blipFill>
          <a:blip r:embed="rId3">
            <a:extLst>
              <a:ext uri="{28A0092B-C50C-407E-A947-70E740481C1C}">
                <a14:useLocalDpi xmlns:a14="http://schemas.microsoft.com/office/drawing/2010/main" val="0"/>
              </a:ext>
            </a:extLst>
          </a:blip>
          <a:srcRect l="-665" r="156" b="-2879"/>
          <a:stretch>
            <a:fillRect/>
          </a:stretch>
        </p:blipFill>
        <p:spPr bwMode="auto">
          <a:xfrm>
            <a:off x="42823" y="0"/>
            <a:ext cx="8948777"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TextBox 2"/>
          <p:cNvSpPr txBox="1"/>
          <p:nvPr/>
        </p:nvSpPr>
        <p:spPr>
          <a:xfrm>
            <a:off x="8217143" y="5955268"/>
            <a:ext cx="926857" cy="369332"/>
          </a:xfrm>
          <a:prstGeom prst="rect">
            <a:avLst/>
          </a:prstGeom>
          <a:noFill/>
        </p:spPr>
        <p:txBody>
          <a:bodyPr wrap="none" rtlCol="0">
            <a:spAutoFit/>
          </a:bodyPr>
          <a:lstStyle/>
          <a:p>
            <a:r>
              <a:rPr lang="en-US" dirty="0">
                <a:solidFill>
                  <a:prstClr val="white"/>
                </a:solidFill>
              </a:rPr>
              <a:t>Hoonah</a:t>
            </a:r>
          </a:p>
        </p:txBody>
      </p:sp>
      <p:sp>
        <p:nvSpPr>
          <p:cNvPr id="7" name="TextBox 2"/>
          <p:cNvSpPr txBox="1"/>
          <p:nvPr/>
        </p:nvSpPr>
        <p:spPr>
          <a:xfrm>
            <a:off x="8077200" y="6504801"/>
            <a:ext cx="16002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January 2022</a:t>
            </a:r>
          </a:p>
        </p:txBody>
      </p:sp>
    </p:spTree>
    <p:extLst>
      <p:ext uri="{BB962C8B-B14F-4D97-AF65-F5344CB8AC3E}">
        <p14:creationId xmlns:p14="http://schemas.microsoft.com/office/powerpoint/2010/main" val="199034263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08-25-09\08-25-09 19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dirty="0"/>
              <a:t>3 best ways to reduce volume &amp; velocity?</a:t>
            </a:r>
          </a:p>
        </p:txBody>
      </p:sp>
      <p:sp>
        <p:nvSpPr>
          <p:cNvPr id="3" name="Content Placeholder 2"/>
          <p:cNvSpPr>
            <a:spLocks noGrp="1"/>
          </p:cNvSpPr>
          <p:nvPr>
            <p:ph idx="1"/>
          </p:nvPr>
        </p:nvSpPr>
        <p:spPr>
          <a:xfrm>
            <a:off x="4606506" y="2667000"/>
            <a:ext cx="4495800" cy="2438400"/>
          </a:xfrm>
        </p:spPr>
        <p:txBody>
          <a:bodyPr>
            <a:normAutofit/>
          </a:bodyPr>
          <a:lstStyle/>
          <a:p>
            <a:r>
              <a:rPr lang="en-US" dirty="0"/>
              <a:t>Maintain vegetation</a:t>
            </a:r>
          </a:p>
          <a:p>
            <a:r>
              <a:rPr lang="en-US" dirty="0"/>
              <a:t>Preservation of topsoil</a:t>
            </a:r>
          </a:p>
          <a:p>
            <a:r>
              <a:rPr lang="en-US" u="sng" dirty="0"/>
              <a:t>Surface roughening</a:t>
            </a:r>
          </a:p>
          <a:p>
            <a:pPr marL="0" indent="0">
              <a:buNone/>
            </a:pPr>
            <a:r>
              <a:rPr lang="en-US" dirty="0"/>
              <a:t>    Construction 101</a:t>
            </a:r>
          </a:p>
        </p:txBody>
      </p:sp>
      <p:sp>
        <p:nvSpPr>
          <p:cNvPr id="4" name="TextBox 3"/>
          <p:cNvSpPr txBox="1"/>
          <p:nvPr/>
        </p:nvSpPr>
        <p:spPr>
          <a:xfrm>
            <a:off x="88533" y="6368533"/>
            <a:ext cx="184731" cy="384721"/>
          </a:xfrm>
          <a:prstGeom prst="rect">
            <a:avLst/>
          </a:prstGeom>
          <a:noFill/>
        </p:spPr>
        <p:txBody>
          <a:bodyPr wrap="none" rtlCol="0">
            <a:spAutoFit/>
          </a:bodyPr>
          <a:lstStyle/>
          <a:p>
            <a:endParaRPr lang="en-US" sz="1900" dirty="0">
              <a:solidFill>
                <a:prstClr val="white"/>
              </a:solidFill>
            </a:endParaRPr>
          </a:p>
        </p:txBody>
      </p:sp>
    </p:spTree>
    <p:extLst>
      <p:ext uri="{BB962C8B-B14F-4D97-AF65-F5344CB8AC3E}">
        <p14:creationId xmlns:p14="http://schemas.microsoft.com/office/powerpoint/2010/main" val="1329911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0"/>
            <a:ext cx="8229600" cy="2895600"/>
          </a:xfrm>
        </p:spPr>
        <p:txBody>
          <a:bodyPr>
            <a:normAutofit/>
          </a:bodyPr>
          <a:lstStyle/>
          <a:p>
            <a:r>
              <a:rPr lang="en-US" sz="5400" dirty="0"/>
              <a:t>Bed Load</a:t>
            </a:r>
          </a:p>
          <a:p>
            <a:r>
              <a:rPr lang="en-US" sz="5400" dirty="0"/>
              <a:t>Suspension</a:t>
            </a:r>
          </a:p>
          <a:p>
            <a:r>
              <a:rPr lang="en-US" sz="5400" dirty="0"/>
              <a:t>Colloidal Suspension</a:t>
            </a:r>
          </a:p>
        </p:txBody>
      </p:sp>
      <p:pic>
        <p:nvPicPr>
          <p:cNvPr id="6146" name="Picture 2" descr="http://upload.wikimedia.org/wikipedia/commons/thumb/9/9c/Stream_Load.gif/500px-Stream_Load.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5688" y="3353715"/>
            <a:ext cx="4689712" cy="25136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geography.unt.edu/~williams/geog_3350/examreviews/exam2images/Fg14_012.jpg">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15000"/>
                    </a14:imgEffect>
                  </a14:imgLayer>
                </a14:imgProps>
              </a:ext>
              <a:ext uri="{28A0092B-C50C-407E-A947-70E740481C1C}">
                <a14:useLocalDpi xmlns:a14="http://schemas.microsoft.com/office/drawing/2010/main" val="0"/>
              </a:ext>
            </a:extLst>
          </a:blip>
          <a:srcRect/>
          <a:stretch>
            <a:fillRect/>
          </a:stretch>
        </p:blipFill>
        <p:spPr bwMode="auto">
          <a:xfrm>
            <a:off x="152400" y="152400"/>
            <a:ext cx="5804044"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320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1143000"/>
          </a:xfrm>
        </p:spPr>
        <p:txBody>
          <a:bodyPr>
            <a:normAutofit/>
          </a:bodyPr>
          <a:lstStyle/>
          <a:p>
            <a:r>
              <a:rPr lang="en-US" sz="5400" dirty="0"/>
              <a:t>Size matters in settling time!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2791932"/>
            <a:ext cx="4267200" cy="3799367"/>
          </a:xfrm>
          <a:effectLst>
            <a:innerShdw blurRad="114300">
              <a:prstClr val="black"/>
            </a:innerShdw>
          </a:effectLst>
        </p:spPr>
      </p:pic>
      <p:sp>
        <p:nvSpPr>
          <p:cNvPr id="3" name="TextBox 2"/>
          <p:cNvSpPr txBox="1"/>
          <p:nvPr/>
        </p:nvSpPr>
        <p:spPr>
          <a:xfrm>
            <a:off x="457200" y="2057400"/>
            <a:ext cx="3975768" cy="646331"/>
          </a:xfrm>
          <a:prstGeom prst="rect">
            <a:avLst/>
          </a:prstGeom>
          <a:noFill/>
        </p:spPr>
        <p:txBody>
          <a:bodyPr wrap="none" rtlCol="0">
            <a:spAutoFit/>
          </a:bodyPr>
          <a:lstStyle/>
          <a:p>
            <a:r>
              <a:rPr lang="en-US" sz="3600" dirty="0">
                <a:solidFill>
                  <a:prstClr val="white"/>
                </a:solidFill>
              </a:rPr>
              <a:t>Clay       Silt	 Sand</a:t>
            </a:r>
          </a:p>
        </p:txBody>
      </p:sp>
      <p:pic>
        <p:nvPicPr>
          <p:cNvPr id="2050" name="Picture 2" descr="L:\Backup3\pictures\Kongiganak 2010\DSC_07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03" r="37995" b="14178"/>
          <a:stretch/>
        </p:blipFill>
        <p:spPr bwMode="auto">
          <a:xfrm>
            <a:off x="4740618" y="1752600"/>
            <a:ext cx="4105754" cy="487558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990600"/>
            <a:ext cx="4186211" cy="707886"/>
          </a:xfrm>
          <a:prstGeom prst="rect">
            <a:avLst/>
          </a:prstGeom>
          <a:noFill/>
        </p:spPr>
        <p:txBody>
          <a:bodyPr wrap="none" rtlCol="0">
            <a:spAutoFit/>
          </a:bodyPr>
          <a:lstStyle/>
          <a:p>
            <a:r>
              <a:rPr lang="en-US" sz="4000" dirty="0">
                <a:solidFill>
                  <a:prstClr val="white"/>
                </a:solidFill>
              </a:rPr>
              <a:t>&amp; sediment control</a:t>
            </a:r>
          </a:p>
        </p:txBody>
      </p:sp>
      <p:sp>
        <p:nvSpPr>
          <p:cNvPr id="6" name="TextBox 5"/>
          <p:cNvSpPr txBox="1"/>
          <p:nvPr/>
        </p:nvSpPr>
        <p:spPr>
          <a:xfrm>
            <a:off x="7448978" y="3352800"/>
            <a:ext cx="1379672" cy="2308324"/>
          </a:xfrm>
          <a:prstGeom prst="rect">
            <a:avLst/>
          </a:prstGeom>
          <a:noFill/>
        </p:spPr>
        <p:txBody>
          <a:bodyPr wrap="none" rtlCol="0">
            <a:spAutoFit/>
          </a:bodyPr>
          <a:lstStyle/>
          <a:p>
            <a:pPr algn="r"/>
            <a:r>
              <a:rPr lang="en-US" sz="3600" dirty="0">
                <a:solidFill>
                  <a:prstClr val="white"/>
                </a:solidFill>
              </a:rPr>
              <a:t>Clay</a:t>
            </a:r>
          </a:p>
          <a:p>
            <a:pPr algn="r"/>
            <a:r>
              <a:rPr lang="en-US" sz="3600" dirty="0">
                <a:solidFill>
                  <a:prstClr val="white"/>
                </a:solidFill>
              </a:rPr>
              <a:t>Silt</a:t>
            </a:r>
          </a:p>
          <a:p>
            <a:pPr algn="r"/>
            <a:r>
              <a:rPr lang="en-US" sz="3600" dirty="0">
                <a:solidFill>
                  <a:prstClr val="white"/>
                </a:solidFill>
              </a:rPr>
              <a:t>Sand</a:t>
            </a:r>
          </a:p>
          <a:p>
            <a:pPr algn="r"/>
            <a:r>
              <a:rPr lang="en-US" sz="3600" dirty="0">
                <a:solidFill>
                  <a:prstClr val="white"/>
                </a:solidFill>
              </a:rPr>
              <a:t>Gravel</a:t>
            </a:r>
          </a:p>
        </p:txBody>
      </p:sp>
      <p:sp>
        <p:nvSpPr>
          <p:cNvPr id="7" name="TextBox 6"/>
          <p:cNvSpPr txBox="1"/>
          <p:nvPr/>
        </p:nvSpPr>
        <p:spPr>
          <a:xfrm>
            <a:off x="7570420" y="6179956"/>
            <a:ext cx="1258230" cy="369332"/>
          </a:xfrm>
          <a:prstGeom prst="rect">
            <a:avLst/>
          </a:prstGeom>
          <a:noFill/>
        </p:spPr>
        <p:txBody>
          <a:bodyPr wrap="none" rtlCol="0">
            <a:spAutoFit/>
          </a:bodyPr>
          <a:lstStyle/>
          <a:p>
            <a:r>
              <a:rPr lang="en-US" dirty="0" err="1">
                <a:solidFill>
                  <a:prstClr val="white"/>
                </a:solidFill>
              </a:rPr>
              <a:t>Kongiganak</a:t>
            </a:r>
            <a:endParaRPr lang="en-US" dirty="0">
              <a:solidFill>
                <a:prstClr val="white"/>
              </a:solidFill>
            </a:endParaRPr>
          </a:p>
        </p:txBody>
      </p:sp>
    </p:spTree>
    <p:extLst>
      <p:ext uri="{BB962C8B-B14F-4D97-AF65-F5344CB8AC3E}">
        <p14:creationId xmlns:p14="http://schemas.microsoft.com/office/powerpoint/2010/main" val="860358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34362"/>
            <a:ext cx="4953000" cy="639503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0" y="304800"/>
            <a:ext cx="3657600" cy="2554545"/>
          </a:xfrm>
          <a:prstGeom prst="rect">
            <a:avLst/>
          </a:prstGeom>
          <a:noFill/>
        </p:spPr>
        <p:txBody>
          <a:bodyPr wrap="square" rtlCol="0">
            <a:spAutoFit/>
          </a:bodyPr>
          <a:lstStyle/>
          <a:p>
            <a:r>
              <a:rPr lang="en-US" sz="3200" dirty="0">
                <a:solidFill>
                  <a:prstClr val="white"/>
                </a:solidFill>
              </a:rPr>
              <a:t>Nothing new….</a:t>
            </a:r>
          </a:p>
          <a:p>
            <a:r>
              <a:rPr lang="en-US" sz="3200" dirty="0">
                <a:solidFill>
                  <a:prstClr val="white"/>
                </a:solidFill>
              </a:rPr>
              <a:t>Erosion processes have been studied extensively for years.</a:t>
            </a:r>
          </a:p>
          <a:p>
            <a:endParaRPr lang="en-US" sz="3200" dirty="0">
              <a:solidFill>
                <a:prstClr val="white"/>
              </a:solidFill>
            </a:endParaRPr>
          </a:p>
        </p:txBody>
      </p:sp>
      <p:sp>
        <p:nvSpPr>
          <p:cNvPr id="5" name="TextBox 4"/>
          <p:cNvSpPr txBox="1"/>
          <p:nvPr/>
        </p:nvSpPr>
        <p:spPr>
          <a:xfrm>
            <a:off x="5334000" y="3124200"/>
            <a:ext cx="3810000" cy="3539430"/>
          </a:xfrm>
          <a:prstGeom prst="rect">
            <a:avLst/>
          </a:prstGeom>
          <a:noFill/>
        </p:spPr>
        <p:txBody>
          <a:bodyPr wrap="square" rtlCol="0">
            <a:spAutoFit/>
          </a:bodyPr>
          <a:lstStyle/>
          <a:p>
            <a:r>
              <a:rPr lang="en-US" sz="3200" dirty="0">
                <a:solidFill>
                  <a:prstClr val="white"/>
                </a:solidFill>
              </a:rPr>
              <a:t>However,</a:t>
            </a:r>
          </a:p>
          <a:p>
            <a:r>
              <a:rPr lang="en-US" sz="3200" dirty="0">
                <a:solidFill>
                  <a:prstClr val="white"/>
                </a:solidFill>
              </a:rPr>
              <a:t>Planning construction activities to minimize erosion and sediment transport; that may be new to many people. </a:t>
            </a:r>
          </a:p>
        </p:txBody>
      </p:sp>
    </p:spTree>
    <p:extLst>
      <p:ext uri="{BB962C8B-B14F-4D97-AF65-F5344CB8AC3E}">
        <p14:creationId xmlns:p14="http://schemas.microsoft.com/office/powerpoint/2010/main" val="1238843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72" y="76200"/>
            <a:ext cx="8541328" cy="1143000"/>
          </a:xfrm>
        </p:spPr>
        <p:txBody>
          <a:bodyPr>
            <a:noAutofit/>
          </a:bodyPr>
          <a:lstStyle/>
          <a:p>
            <a:r>
              <a:rPr lang="en-US" sz="4800" dirty="0"/>
              <a:t>Stabilize Soils &amp; Control the Flow</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43000" y="2514600"/>
            <a:ext cx="1114279" cy="461665"/>
          </a:xfrm>
          <a:prstGeom prst="rect">
            <a:avLst/>
          </a:prstGeom>
          <a:noFill/>
        </p:spPr>
        <p:txBody>
          <a:bodyPr wrap="none" rtlCol="0">
            <a:spAutoFit/>
          </a:bodyPr>
          <a:lstStyle/>
          <a:p>
            <a:r>
              <a:rPr lang="en-US" sz="2400" dirty="0">
                <a:solidFill>
                  <a:prstClr val="black"/>
                </a:solidFill>
              </a:rPr>
              <a:t>Erosion</a:t>
            </a:r>
          </a:p>
        </p:txBody>
      </p:sp>
      <p:sp>
        <p:nvSpPr>
          <p:cNvPr id="5" name="TextBox 4"/>
          <p:cNvSpPr txBox="1"/>
          <p:nvPr/>
        </p:nvSpPr>
        <p:spPr>
          <a:xfrm>
            <a:off x="2514600" y="3043535"/>
            <a:ext cx="1380763" cy="461665"/>
          </a:xfrm>
          <a:prstGeom prst="rect">
            <a:avLst/>
          </a:prstGeom>
          <a:noFill/>
        </p:spPr>
        <p:txBody>
          <a:bodyPr wrap="none" rtlCol="0">
            <a:spAutoFit/>
          </a:bodyPr>
          <a:lstStyle/>
          <a:p>
            <a:r>
              <a:rPr lang="en-US" sz="2400" dirty="0">
                <a:solidFill>
                  <a:prstClr val="black"/>
                </a:solidFill>
              </a:rPr>
              <a:t>Transport</a:t>
            </a:r>
          </a:p>
        </p:txBody>
      </p:sp>
      <p:sp>
        <p:nvSpPr>
          <p:cNvPr id="6" name="TextBox 5"/>
          <p:cNvSpPr txBox="1"/>
          <p:nvPr/>
        </p:nvSpPr>
        <p:spPr>
          <a:xfrm>
            <a:off x="5410200" y="3274367"/>
            <a:ext cx="2010550" cy="461665"/>
          </a:xfrm>
          <a:prstGeom prst="rect">
            <a:avLst/>
          </a:prstGeom>
          <a:noFill/>
        </p:spPr>
        <p:txBody>
          <a:bodyPr wrap="none" rtlCol="0">
            <a:spAutoFit/>
          </a:bodyPr>
          <a:lstStyle/>
          <a:p>
            <a:r>
              <a:rPr lang="en-US" sz="2400" dirty="0">
                <a:solidFill>
                  <a:prstClr val="black"/>
                </a:solidFill>
              </a:rPr>
              <a:t>Sedimentation</a:t>
            </a:r>
          </a:p>
        </p:txBody>
      </p:sp>
    </p:spTree>
    <p:extLst>
      <p:ext uri="{BB962C8B-B14F-4D97-AF65-F5344CB8AC3E}">
        <p14:creationId xmlns:p14="http://schemas.microsoft.com/office/powerpoint/2010/main" val="1724154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Steese Hwy\4-25-2006 4-15-39 PM_00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228600"/>
            <a:ext cx="8229600" cy="1447800"/>
          </a:xfrm>
        </p:spPr>
        <p:txBody>
          <a:bodyPr/>
          <a:lstStyle/>
          <a:p>
            <a:r>
              <a:rPr lang="en-US" dirty="0">
                <a:solidFill>
                  <a:schemeClr val="bg1"/>
                </a:solidFill>
              </a:rPr>
              <a:t>Where will soil detach on your project?</a:t>
            </a:r>
          </a:p>
          <a:p>
            <a:r>
              <a:rPr lang="en-US" dirty="0">
                <a:solidFill>
                  <a:schemeClr val="bg1"/>
                </a:solidFill>
              </a:rPr>
              <a:t>Where will it deposit?</a:t>
            </a:r>
          </a:p>
        </p:txBody>
      </p:sp>
    </p:spTree>
    <p:extLst>
      <p:ext uri="{BB962C8B-B14F-4D97-AF65-F5344CB8AC3E}">
        <p14:creationId xmlns:p14="http://schemas.microsoft.com/office/powerpoint/2010/main" val="2884447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435" y="76200"/>
            <a:ext cx="4094454" cy="923330"/>
          </a:xfrm>
          <a:prstGeom prst="rect">
            <a:avLst/>
          </a:prstGeom>
          <a:noFill/>
        </p:spPr>
        <p:txBody>
          <a:bodyPr wrap="none" rtlCol="0">
            <a:spAutoFit/>
          </a:bodyPr>
          <a:lstStyle/>
          <a:p>
            <a:r>
              <a:rPr lang="en-US" sz="5400" dirty="0">
                <a:solidFill>
                  <a:prstClr val="white"/>
                </a:solidFill>
              </a:rPr>
              <a:t>Wind Erosion </a:t>
            </a:r>
          </a:p>
        </p:txBody>
      </p:sp>
      <p:pic>
        <p:nvPicPr>
          <p:cNvPr id="2050" name="Picture 2" descr="http://crust.outlookalaska.com/Blog/Kelley_Flag_2012_IMG_5397_smal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257175"/>
            <a:ext cx="3264566" cy="244842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2052" name="Picture 4" descr="http://www.environment.nsw.gov.au/images/soils/winderjohnleysdeccw1.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4257175"/>
            <a:ext cx="5502076" cy="244842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2053" name="Picture 5" descr="L:\Backup3\pictures\AK 2010 Site Audit\Tanana Bridge #505\IMG_019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1332" b="32173"/>
          <a:stretch/>
        </p:blipFill>
        <p:spPr bwMode="auto">
          <a:xfrm>
            <a:off x="91876" y="999530"/>
            <a:ext cx="8915400" cy="310896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13018" y="3745468"/>
            <a:ext cx="502382" cy="369332"/>
          </a:xfrm>
          <a:prstGeom prst="rect">
            <a:avLst/>
          </a:prstGeom>
          <a:noFill/>
        </p:spPr>
        <p:txBody>
          <a:bodyPr wrap="none" rtlCol="0">
            <a:spAutoFit/>
          </a:bodyPr>
          <a:lstStyle/>
          <a:p>
            <a:r>
              <a:rPr lang="en-US" dirty="0" err="1">
                <a:solidFill>
                  <a:prstClr val="white"/>
                </a:solidFill>
              </a:rPr>
              <a:t>Tok</a:t>
            </a:r>
            <a:endParaRPr lang="en-US" dirty="0">
              <a:solidFill>
                <a:prstClr val="white"/>
              </a:solidFill>
            </a:endParaRPr>
          </a:p>
        </p:txBody>
      </p:sp>
    </p:spTree>
    <p:extLst>
      <p:ext uri="{BB962C8B-B14F-4D97-AF65-F5344CB8AC3E}">
        <p14:creationId xmlns:p14="http://schemas.microsoft.com/office/powerpoint/2010/main" val="1320854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Alaska Audit 2012 Seward HWY\DSC_18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7" r="8855"/>
          <a:stretch/>
        </p:blipFill>
        <p:spPr bwMode="auto">
          <a:xfrm>
            <a:off x="-14377"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86380"/>
            <a:ext cx="8885253" cy="523220"/>
          </a:xfrm>
          <a:prstGeom prst="rect">
            <a:avLst/>
          </a:prstGeom>
          <a:solidFill>
            <a:srgbClr val="D1EEF7">
              <a:alpha val="80784"/>
            </a:srgbClr>
          </a:solidFill>
        </p:spPr>
        <p:txBody>
          <a:bodyPr wrap="none" rtlCol="0">
            <a:spAutoFit/>
          </a:bodyPr>
          <a:lstStyle/>
          <a:p>
            <a:r>
              <a:rPr lang="en-US" sz="2800" dirty="0">
                <a:solidFill>
                  <a:prstClr val="black"/>
                </a:solidFill>
              </a:rPr>
              <a:t>What do we need to do to successfully deliver our projects?</a:t>
            </a:r>
          </a:p>
        </p:txBody>
      </p:sp>
      <p:sp>
        <p:nvSpPr>
          <p:cNvPr id="4" name="TextBox 3"/>
          <p:cNvSpPr txBox="1"/>
          <p:nvPr/>
        </p:nvSpPr>
        <p:spPr>
          <a:xfrm>
            <a:off x="228600" y="609600"/>
            <a:ext cx="3206327" cy="1938992"/>
          </a:xfrm>
          <a:prstGeom prst="rect">
            <a:avLst/>
          </a:prstGeom>
          <a:noFill/>
        </p:spPr>
        <p:txBody>
          <a:bodyPr wrap="none" rtlCol="0">
            <a:spAutoFit/>
          </a:bodyPr>
          <a:lstStyle/>
          <a:p>
            <a:pPr marL="571500" indent="-571500">
              <a:buFont typeface="Wingdings" panose="05000000000000000000" pitchFamily="2" charset="2"/>
              <a:buChar char="ü"/>
            </a:pPr>
            <a:r>
              <a:rPr lang="en-US" sz="4000" dirty="0">
                <a:solidFill>
                  <a:prstClr val="black"/>
                </a:solidFill>
              </a:rPr>
              <a:t>Production</a:t>
            </a:r>
          </a:p>
          <a:p>
            <a:pPr marL="571500" indent="-571500">
              <a:buFont typeface="Wingdings" panose="05000000000000000000" pitchFamily="2" charset="2"/>
              <a:buChar char="ü"/>
            </a:pPr>
            <a:r>
              <a:rPr lang="en-US" sz="4000" dirty="0">
                <a:solidFill>
                  <a:prstClr val="black"/>
                </a:solidFill>
              </a:rPr>
              <a:t>Profitability</a:t>
            </a:r>
          </a:p>
          <a:p>
            <a:pPr marL="571500" indent="-571500">
              <a:buFont typeface="Wingdings" panose="05000000000000000000" pitchFamily="2" charset="2"/>
              <a:buChar char="ü"/>
            </a:pPr>
            <a:r>
              <a:rPr lang="en-US" sz="4000" dirty="0">
                <a:solidFill>
                  <a:prstClr val="black"/>
                </a:solidFill>
              </a:rPr>
              <a:t>Compliance</a:t>
            </a:r>
          </a:p>
        </p:txBody>
      </p:sp>
    </p:spTree>
    <p:extLst>
      <p:ext uri="{BB962C8B-B14F-4D97-AF65-F5344CB8AC3E}">
        <p14:creationId xmlns:p14="http://schemas.microsoft.com/office/powerpoint/2010/main" val="3940663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Tokatna\DSC_11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09" r="-43"/>
          <a:stretch/>
        </p:blipFill>
        <p:spPr bwMode="auto">
          <a:xfrm>
            <a:off x="0" y="0"/>
            <a:ext cx="9144000" cy="685977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152400"/>
            <a:ext cx="8473795" cy="1323439"/>
          </a:xfrm>
          <a:prstGeom prst="rect">
            <a:avLst/>
          </a:prstGeom>
          <a:noFill/>
        </p:spPr>
        <p:txBody>
          <a:bodyPr wrap="none" rtlCol="0">
            <a:spAutoFit/>
          </a:bodyPr>
          <a:lstStyle/>
          <a:p>
            <a:r>
              <a:rPr lang="en-US" sz="4000" dirty="0">
                <a:solidFill>
                  <a:prstClr val="black"/>
                </a:solidFill>
              </a:rPr>
              <a:t>What do we need to do to succeed with</a:t>
            </a:r>
          </a:p>
          <a:p>
            <a:r>
              <a:rPr lang="en-US" sz="4000" dirty="0">
                <a:solidFill>
                  <a:prstClr val="black"/>
                </a:solidFill>
              </a:rPr>
              <a:t>erosion and sediment control?</a:t>
            </a:r>
          </a:p>
        </p:txBody>
      </p:sp>
      <p:sp>
        <p:nvSpPr>
          <p:cNvPr id="3" name="TextBox 2"/>
          <p:cNvSpPr txBox="1"/>
          <p:nvPr/>
        </p:nvSpPr>
        <p:spPr>
          <a:xfrm>
            <a:off x="304800" y="4114800"/>
            <a:ext cx="4949881" cy="2554545"/>
          </a:xfrm>
          <a:prstGeom prst="rect">
            <a:avLst/>
          </a:prstGeom>
          <a:solidFill>
            <a:schemeClr val="tx2">
              <a:lumMod val="75000"/>
              <a:alpha val="56000"/>
            </a:schemeClr>
          </a:solidFill>
        </p:spPr>
        <p:txBody>
          <a:bodyPr wrap="none" rtlCol="0">
            <a:spAutoFit/>
          </a:bodyPr>
          <a:lstStyle/>
          <a:p>
            <a:pPr marL="571500" indent="-571500">
              <a:buFont typeface="Wingdings" panose="05000000000000000000" pitchFamily="2" charset="2"/>
              <a:buChar char="ü"/>
            </a:pPr>
            <a:r>
              <a:rPr lang="en-US" sz="4000" dirty="0">
                <a:solidFill>
                  <a:prstClr val="black"/>
                </a:solidFill>
              </a:rPr>
              <a:t>Stabilize Soils</a:t>
            </a:r>
          </a:p>
          <a:p>
            <a:pPr marL="571500" indent="-571500">
              <a:buFont typeface="Wingdings" panose="05000000000000000000" pitchFamily="2" charset="2"/>
              <a:buChar char="ü"/>
            </a:pPr>
            <a:r>
              <a:rPr lang="en-US" sz="4000" dirty="0">
                <a:solidFill>
                  <a:prstClr val="black"/>
                </a:solidFill>
              </a:rPr>
              <a:t>Manage Flows</a:t>
            </a:r>
          </a:p>
          <a:p>
            <a:pPr marL="571500" indent="-571500">
              <a:buFont typeface="Wingdings" panose="05000000000000000000" pitchFamily="2" charset="2"/>
              <a:buChar char="ü"/>
            </a:pPr>
            <a:r>
              <a:rPr lang="en-US" sz="4000" dirty="0">
                <a:solidFill>
                  <a:prstClr val="black"/>
                </a:solidFill>
              </a:rPr>
              <a:t>Control Sediment</a:t>
            </a:r>
          </a:p>
          <a:p>
            <a:pPr marL="571500" indent="-571500">
              <a:buFont typeface="Wingdings" panose="05000000000000000000" pitchFamily="2" charset="2"/>
              <a:buChar char="ü"/>
            </a:pPr>
            <a:r>
              <a:rPr lang="en-US" sz="4000" dirty="0">
                <a:solidFill>
                  <a:prstClr val="black"/>
                </a:solidFill>
              </a:rPr>
              <a:t>Good Housekeeping</a:t>
            </a:r>
          </a:p>
        </p:txBody>
      </p:sp>
      <p:sp>
        <p:nvSpPr>
          <p:cNvPr id="4" name="TextBox 3"/>
          <p:cNvSpPr txBox="1"/>
          <p:nvPr/>
        </p:nvSpPr>
        <p:spPr>
          <a:xfrm>
            <a:off x="8193219" y="6400800"/>
            <a:ext cx="917111" cy="369332"/>
          </a:xfrm>
          <a:prstGeom prst="rect">
            <a:avLst/>
          </a:prstGeom>
          <a:noFill/>
        </p:spPr>
        <p:txBody>
          <a:bodyPr wrap="none" rtlCol="0">
            <a:spAutoFit/>
          </a:bodyPr>
          <a:lstStyle/>
          <a:p>
            <a:r>
              <a:rPr lang="en-US" dirty="0" err="1">
                <a:solidFill>
                  <a:prstClr val="white"/>
                </a:solidFill>
              </a:rPr>
              <a:t>Takotna</a:t>
            </a:r>
            <a:endParaRPr lang="en-US" dirty="0">
              <a:solidFill>
                <a:prstClr val="white"/>
              </a:solidFill>
            </a:endParaRPr>
          </a:p>
        </p:txBody>
      </p:sp>
    </p:spTree>
    <p:extLst>
      <p:ext uri="{BB962C8B-B14F-4D97-AF65-F5344CB8AC3E}">
        <p14:creationId xmlns:p14="http://schemas.microsoft.com/office/powerpoint/2010/main" val="1988459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Bethal AK\08-25-09 4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5" r="1374" b="2175"/>
          <a:stretch/>
        </p:blipFill>
        <p:spPr bwMode="auto">
          <a:xfrm>
            <a:off x="-228600" y="0"/>
            <a:ext cx="93472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599" y="3124200"/>
            <a:ext cx="8307659" cy="830997"/>
          </a:xfrm>
          <a:prstGeom prst="rect">
            <a:avLst/>
          </a:prstGeom>
          <a:noFill/>
        </p:spPr>
        <p:txBody>
          <a:bodyPr wrap="none" rtlCol="0">
            <a:spAutoFit/>
          </a:bodyPr>
          <a:lstStyle/>
          <a:p>
            <a:r>
              <a:rPr lang="en-US" sz="4800" dirty="0">
                <a:solidFill>
                  <a:prstClr val="white"/>
                </a:solidFill>
                <a:effectLst>
                  <a:outerShdw blurRad="38100" dist="38100" dir="2700000" algn="tl">
                    <a:srgbClr val="000000">
                      <a:alpha val="43137"/>
                    </a:srgbClr>
                  </a:outerShdw>
                </a:effectLst>
              </a:rPr>
              <a:t>2. Factors That Influence Erosion</a:t>
            </a:r>
          </a:p>
        </p:txBody>
      </p:sp>
      <p:pic>
        <p:nvPicPr>
          <p:cNvPr id="5" name="Picture 4" descr="AK-CESCL-logo-for-certs-cards"/>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5" r="156" b="-2879"/>
          <a:stretch>
            <a:fillRect/>
          </a:stretch>
        </p:blipFill>
        <p:spPr bwMode="auto">
          <a:xfrm>
            <a:off x="109484" y="152401"/>
            <a:ext cx="5300716" cy="1263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TextBox 2"/>
          <p:cNvSpPr txBox="1"/>
          <p:nvPr/>
        </p:nvSpPr>
        <p:spPr>
          <a:xfrm>
            <a:off x="2971800" y="5854987"/>
            <a:ext cx="5832109" cy="584775"/>
          </a:xfrm>
          <a:prstGeom prst="rect">
            <a:avLst/>
          </a:prstGeom>
          <a:noFill/>
        </p:spPr>
        <p:txBody>
          <a:bodyPr wrap="none" rtlCol="0">
            <a:spAutoFit/>
          </a:bodyPr>
          <a:lstStyle/>
          <a:p>
            <a:r>
              <a:rPr lang="en-US" sz="3200" dirty="0">
                <a:solidFill>
                  <a:prstClr val="white"/>
                </a:solidFill>
                <a:effectLst>
                  <a:outerShdw blurRad="38100" dist="38100" dir="2700000" algn="tl">
                    <a:srgbClr val="000000">
                      <a:alpha val="43137"/>
                    </a:srgbClr>
                  </a:outerShdw>
                </a:effectLst>
              </a:rPr>
              <a:t>What affects the rates of erosion?</a:t>
            </a:r>
          </a:p>
        </p:txBody>
      </p:sp>
    </p:spTree>
    <p:extLst>
      <p:ext uri="{BB962C8B-B14F-4D97-AF65-F5344CB8AC3E}">
        <p14:creationId xmlns:p14="http://schemas.microsoft.com/office/powerpoint/2010/main" val="2200233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800599"/>
          </a:xfrm>
        </p:spPr>
        <p:txBody>
          <a:bodyPr>
            <a:normAutofit/>
          </a:bodyPr>
          <a:lstStyle/>
          <a:p>
            <a:r>
              <a:rPr lang="en-US" dirty="0"/>
              <a:t>Increase awareness of storm water impacts.</a:t>
            </a:r>
          </a:p>
          <a:p>
            <a:r>
              <a:rPr lang="en-US" dirty="0"/>
              <a:t>Provide training for Qualified Personnel.</a:t>
            </a:r>
          </a:p>
          <a:p>
            <a:pPr lvl="1"/>
            <a:r>
              <a:rPr lang="en-US" dirty="0"/>
              <a:t>Reporting &amp; Recordkeeping</a:t>
            </a:r>
          </a:p>
          <a:p>
            <a:r>
              <a:rPr lang="en-US" dirty="0"/>
              <a:t>Increase understanding of BMPs.</a:t>
            </a:r>
          </a:p>
          <a:p>
            <a:r>
              <a:rPr lang="en-US" dirty="0"/>
              <a:t>Standardize expectations statewide.</a:t>
            </a:r>
          </a:p>
          <a:p>
            <a:r>
              <a:rPr lang="en-US" dirty="0"/>
              <a:t>Answer your questions.</a:t>
            </a:r>
          </a:p>
          <a:p>
            <a:r>
              <a:rPr lang="en-US" dirty="0"/>
              <a:t>Assist project development while protecting what makes this such a great place to live!</a:t>
            </a:r>
          </a:p>
          <a:p>
            <a:endParaRPr lang="en-US" dirty="0"/>
          </a:p>
        </p:txBody>
      </p:sp>
      <p:pic>
        <p:nvPicPr>
          <p:cNvPr id="4" name="Picture 3" descr="AK-CESCL-logo-for-certs-cards"/>
          <p:cNvPicPr>
            <a:picLocks noChangeAspect="1" noChangeArrowheads="1"/>
          </p:cNvPicPr>
          <p:nvPr/>
        </p:nvPicPr>
        <p:blipFill>
          <a:blip r:embed="rId2" cstate="print">
            <a:extLst>
              <a:ext uri="{28A0092B-C50C-407E-A947-70E740481C1C}">
                <a14:useLocalDpi xmlns:a14="http://schemas.microsoft.com/office/drawing/2010/main" val="0"/>
              </a:ext>
            </a:extLst>
          </a:blip>
          <a:srcRect l="-665" r="156" b="-2879"/>
          <a:stretch>
            <a:fillRect/>
          </a:stretch>
        </p:blipFill>
        <p:spPr bwMode="auto">
          <a:xfrm>
            <a:off x="3276600" y="304800"/>
            <a:ext cx="5550788"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extBox 1"/>
          <p:cNvSpPr txBox="1"/>
          <p:nvPr/>
        </p:nvSpPr>
        <p:spPr>
          <a:xfrm>
            <a:off x="228600" y="228600"/>
            <a:ext cx="2776722" cy="1323439"/>
          </a:xfrm>
          <a:prstGeom prst="rect">
            <a:avLst/>
          </a:prstGeom>
          <a:noFill/>
        </p:spPr>
        <p:txBody>
          <a:bodyPr wrap="none" rtlCol="0">
            <a:spAutoFit/>
          </a:bodyPr>
          <a:lstStyle/>
          <a:p>
            <a:r>
              <a:rPr lang="en-US" sz="8000" dirty="0">
                <a:solidFill>
                  <a:prstClr val="black"/>
                </a:solidFill>
                <a:effectLst>
                  <a:outerShdw blurRad="38100" dist="38100" dir="2700000" algn="tl">
                    <a:srgbClr val="000000">
                      <a:alpha val="43137"/>
                    </a:srgbClr>
                  </a:outerShdw>
                </a:effectLst>
              </a:rPr>
              <a:t>Goals:</a:t>
            </a:r>
          </a:p>
        </p:txBody>
      </p:sp>
    </p:spTree>
    <p:extLst>
      <p:ext uri="{BB962C8B-B14F-4D97-AF65-F5344CB8AC3E}">
        <p14:creationId xmlns:p14="http://schemas.microsoft.com/office/powerpoint/2010/main" val="185220824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C:\Users\alex\Pictures\best\111- Good ones\Grayling August 087 (3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a:innerShdw blurRad="114300">
              <a:prstClr val="black"/>
            </a:innerShdw>
          </a:effectLst>
        </p:spPr>
      </p:pic>
      <p:sp>
        <p:nvSpPr>
          <p:cNvPr id="91138" name="Rectangle 2"/>
          <p:cNvSpPr>
            <a:spLocks noGrp="1" noChangeArrowheads="1"/>
          </p:cNvSpPr>
          <p:nvPr>
            <p:ph type="title"/>
          </p:nvPr>
        </p:nvSpPr>
        <p:spPr>
          <a:xfrm>
            <a:off x="76200" y="685800"/>
            <a:ext cx="7086600" cy="914400"/>
          </a:xfrm>
        </p:spPr>
        <p:txBody>
          <a:bodyPr>
            <a:normAutofit fontScale="90000"/>
          </a:bodyPr>
          <a:lstStyle/>
          <a:p>
            <a:pPr eaLnBrk="1" hangingPunct="1">
              <a:defRPr/>
            </a:pPr>
            <a:r>
              <a:rPr lang="en-US" b="1" dirty="0">
                <a:effectLst>
                  <a:outerShdw blurRad="38100" dist="38100" dir="2700000" algn="tl">
                    <a:srgbClr val="000000">
                      <a:alpha val="43137"/>
                    </a:srgbClr>
                  </a:outerShdw>
                </a:effectLst>
              </a:rPr>
              <a:t>Factors That Influence Erosion</a:t>
            </a:r>
          </a:p>
        </p:txBody>
      </p:sp>
      <p:sp>
        <p:nvSpPr>
          <p:cNvPr id="91140" name="Rectangle 4"/>
          <p:cNvSpPr>
            <a:spLocks noChangeArrowheads="1"/>
          </p:cNvSpPr>
          <p:nvPr/>
        </p:nvSpPr>
        <p:spPr bwMode="auto">
          <a:xfrm>
            <a:off x="304800" y="2692400"/>
            <a:ext cx="3886200" cy="3937000"/>
          </a:xfrm>
          <a:prstGeom prst="rect">
            <a:avLst/>
          </a:prstGeom>
          <a:noFill/>
          <a:ln w="9525">
            <a:noFill/>
            <a:miter lim="800000"/>
            <a:headEnd/>
            <a:tailEnd/>
          </a:ln>
          <a:effectLst/>
        </p:spPr>
        <p:txBody>
          <a:bodyPr>
            <a:spAutoFit/>
          </a:bodyPr>
          <a:lstStyle/>
          <a:p>
            <a:pPr>
              <a:buFontTx/>
              <a:buChar char="•"/>
              <a:defRPr/>
            </a:pPr>
            <a:r>
              <a:rPr lang="en-US" sz="3600" dirty="0">
                <a:solidFill>
                  <a:prstClr val="white"/>
                </a:solidFill>
                <a:effectLst>
                  <a:outerShdw blurRad="38100" dist="38100" dir="2700000" algn="tl">
                    <a:srgbClr val="000000"/>
                  </a:outerShdw>
                </a:effectLst>
              </a:rPr>
              <a:t> Soils</a:t>
            </a:r>
          </a:p>
          <a:p>
            <a:pPr>
              <a:buFontTx/>
              <a:buChar char="•"/>
              <a:defRPr/>
            </a:pPr>
            <a:r>
              <a:rPr lang="en-US" sz="3600" dirty="0">
                <a:solidFill>
                  <a:prstClr val="white"/>
                </a:solidFill>
                <a:effectLst>
                  <a:outerShdw blurRad="38100" dist="38100" dir="2700000" algn="tl">
                    <a:srgbClr val="000000"/>
                  </a:outerShdw>
                </a:effectLst>
              </a:rPr>
              <a:t> Precipitation</a:t>
            </a:r>
          </a:p>
          <a:p>
            <a:pPr>
              <a:buFontTx/>
              <a:buChar char="•"/>
              <a:defRPr/>
            </a:pPr>
            <a:r>
              <a:rPr lang="en-US" sz="3600" dirty="0">
                <a:solidFill>
                  <a:prstClr val="white"/>
                </a:solidFill>
                <a:effectLst>
                  <a:outerShdw blurRad="38100" dist="38100" dir="2700000" algn="tl">
                    <a:srgbClr val="000000"/>
                  </a:outerShdw>
                </a:effectLst>
              </a:rPr>
              <a:t> Vegetation</a:t>
            </a:r>
          </a:p>
          <a:p>
            <a:pPr>
              <a:buFontTx/>
              <a:buChar char="•"/>
              <a:defRPr/>
            </a:pPr>
            <a:r>
              <a:rPr lang="en-US" sz="3600" dirty="0">
                <a:solidFill>
                  <a:prstClr val="white"/>
                </a:solidFill>
                <a:effectLst>
                  <a:outerShdw blurRad="38100" dist="38100" dir="2700000" algn="tl">
                    <a:srgbClr val="000000"/>
                  </a:outerShdw>
                </a:effectLst>
              </a:rPr>
              <a:t> Surface Area</a:t>
            </a:r>
          </a:p>
          <a:p>
            <a:pPr>
              <a:buFontTx/>
              <a:buChar char="•"/>
              <a:defRPr/>
            </a:pPr>
            <a:r>
              <a:rPr lang="en-US" sz="3600" dirty="0">
                <a:solidFill>
                  <a:prstClr val="white"/>
                </a:solidFill>
                <a:effectLst>
                  <a:outerShdw blurRad="38100" dist="38100" dir="2700000" algn="tl">
                    <a:srgbClr val="000000"/>
                  </a:outerShdw>
                </a:effectLst>
              </a:rPr>
              <a:t> Slope Length</a:t>
            </a:r>
          </a:p>
          <a:p>
            <a:pPr>
              <a:buFontTx/>
              <a:buChar char="•"/>
              <a:defRPr/>
            </a:pPr>
            <a:r>
              <a:rPr lang="en-US" sz="3600" dirty="0">
                <a:solidFill>
                  <a:prstClr val="white"/>
                </a:solidFill>
                <a:effectLst>
                  <a:outerShdw blurRad="38100" dist="38100" dir="2700000" algn="tl">
                    <a:srgbClr val="000000"/>
                  </a:outerShdw>
                </a:effectLst>
              </a:rPr>
              <a:t> Slope Gradient</a:t>
            </a:r>
          </a:p>
          <a:p>
            <a:pPr>
              <a:buFontTx/>
              <a:buChar char="•"/>
              <a:defRPr/>
            </a:pPr>
            <a:r>
              <a:rPr lang="en-US" sz="3600" dirty="0">
                <a:solidFill>
                  <a:prstClr val="white"/>
                </a:solidFill>
                <a:effectLst>
                  <a:outerShdw blurRad="38100" dist="38100" dir="2700000" algn="tl">
                    <a:srgbClr val="000000"/>
                  </a:outerShdw>
                </a:effectLst>
              </a:rPr>
              <a:t> Surface Texture</a:t>
            </a:r>
          </a:p>
        </p:txBody>
      </p:sp>
      <p:sp>
        <p:nvSpPr>
          <p:cNvPr id="7" name="TextBox 6"/>
          <p:cNvSpPr txBox="1"/>
          <p:nvPr/>
        </p:nvSpPr>
        <p:spPr>
          <a:xfrm>
            <a:off x="8001000" y="6336268"/>
            <a:ext cx="953081" cy="369332"/>
          </a:xfrm>
          <a:prstGeom prst="rect">
            <a:avLst/>
          </a:prstGeom>
          <a:noFill/>
        </p:spPr>
        <p:txBody>
          <a:bodyPr wrap="none" rtlCol="0">
            <a:spAutoFit/>
          </a:bodyPr>
          <a:lstStyle/>
          <a:p>
            <a:r>
              <a:rPr lang="en-US" dirty="0">
                <a:solidFill>
                  <a:prstClr val="white"/>
                </a:solidFill>
              </a:rPr>
              <a:t>Grayling</a:t>
            </a:r>
          </a:p>
        </p:txBody>
      </p:sp>
    </p:spTree>
    <p:extLst>
      <p:ext uri="{BB962C8B-B14F-4D97-AF65-F5344CB8AC3E}">
        <p14:creationId xmlns:p14="http://schemas.microsoft.com/office/powerpoint/2010/main" val="1022509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2002_0622AE"/>
          <p:cNvPicPr>
            <a:picLocks noChangeAspect="1" noChangeArrowheads="1"/>
          </p:cNvPicPr>
          <p:nvPr/>
        </p:nvPicPr>
        <p:blipFill>
          <a:blip r:embed="rId3" cstate="print">
            <a:lum bright="-6000" contrast="3000"/>
          </a:blip>
          <a:srcRect/>
          <a:stretch>
            <a:fillRect/>
          </a:stretch>
        </p:blipFill>
        <p:spPr bwMode="auto">
          <a:xfrm>
            <a:off x="4000500" y="0"/>
            <a:ext cx="5143500" cy="6858000"/>
          </a:xfrm>
          <a:prstGeom prst="rect">
            <a:avLst/>
          </a:prstGeom>
          <a:noFill/>
          <a:ln w="9525">
            <a:noFill/>
            <a:miter lim="800000"/>
            <a:headEnd/>
            <a:tailEnd/>
          </a:ln>
          <a:effectLst>
            <a:innerShdw blurRad="114300">
              <a:prstClr val="black"/>
            </a:innerShdw>
          </a:effectLst>
        </p:spPr>
      </p:pic>
      <p:sp>
        <p:nvSpPr>
          <p:cNvPr id="18435" name="Text Box 4"/>
          <p:cNvSpPr txBox="1">
            <a:spLocks noChangeArrowheads="1"/>
          </p:cNvSpPr>
          <p:nvPr/>
        </p:nvSpPr>
        <p:spPr bwMode="auto">
          <a:xfrm>
            <a:off x="148444" y="2709863"/>
            <a:ext cx="3740126" cy="4031873"/>
          </a:xfrm>
          <a:prstGeom prst="rect">
            <a:avLst/>
          </a:prstGeom>
          <a:noFill/>
          <a:ln w="9525">
            <a:noFill/>
            <a:miter lim="800000"/>
            <a:headEnd/>
            <a:tailEnd/>
          </a:ln>
        </p:spPr>
        <p:txBody>
          <a:bodyPr wrap="none">
            <a:spAutoFit/>
          </a:bodyPr>
          <a:lstStyle/>
          <a:p>
            <a:pPr algn="ctr"/>
            <a:r>
              <a:rPr lang="en-US" sz="3200" b="1">
                <a:solidFill>
                  <a:prstClr val="white"/>
                </a:solidFill>
                <a:effectLst>
                  <a:outerShdw blurRad="38100" dist="38100" dir="2700000" algn="tl">
                    <a:srgbClr val="000000">
                      <a:alpha val="43137"/>
                    </a:srgbClr>
                  </a:outerShdw>
                </a:effectLst>
              </a:rPr>
              <a:t>Erodibility Increases</a:t>
            </a:r>
          </a:p>
          <a:p>
            <a:pPr algn="ctr"/>
            <a:r>
              <a:rPr lang="en-US" sz="3200" b="1">
                <a:solidFill>
                  <a:prstClr val="white"/>
                </a:solidFill>
                <a:effectLst>
                  <a:outerShdw blurRad="38100" dist="38100" dir="2700000" algn="tl">
                    <a:srgbClr val="000000">
                      <a:alpha val="43137"/>
                    </a:srgbClr>
                  </a:outerShdw>
                </a:effectLst>
              </a:rPr>
              <a:t>as the % of Silt &amp;</a:t>
            </a:r>
          </a:p>
          <a:p>
            <a:pPr algn="ctr"/>
            <a:r>
              <a:rPr lang="en-US" sz="3200" b="1">
                <a:solidFill>
                  <a:prstClr val="white"/>
                </a:solidFill>
                <a:effectLst>
                  <a:outerShdw blurRad="38100" dist="38100" dir="2700000" algn="tl">
                    <a:srgbClr val="000000">
                      <a:alpha val="43137"/>
                    </a:srgbClr>
                  </a:outerShdw>
                </a:effectLst>
              </a:rPr>
              <a:t>Sand Increases</a:t>
            </a:r>
          </a:p>
          <a:p>
            <a:pPr algn="ctr"/>
            <a:endParaRPr lang="en-US" sz="3200" b="1">
              <a:solidFill>
                <a:prstClr val="white"/>
              </a:solidFill>
              <a:effectLst>
                <a:outerShdw blurRad="38100" dist="38100" dir="2700000" algn="tl">
                  <a:srgbClr val="000000">
                    <a:alpha val="43137"/>
                  </a:srgbClr>
                </a:outerShdw>
              </a:effectLst>
            </a:endParaRPr>
          </a:p>
          <a:p>
            <a:pPr algn="ctr"/>
            <a:r>
              <a:rPr lang="en-US" sz="3200" b="1">
                <a:solidFill>
                  <a:prstClr val="white"/>
                </a:solidFill>
                <a:effectLst>
                  <a:outerShdw blurRad="38100" dist="38100" dir="2700000" algn="tl">
                    <a:srgbClr val="000000">
                      <a:alpha val="43137"/>
                    </a:srgbClr>
                  </a:outerShdw>
                </a:effectLst>
              </a:rPr>
              <a:t>Erodibility Decreases</a:t>
            </a:r>
          </a:p>
          <a:p>
            <a:pPr algn="ctr"/>
            <a:r>
              <a:rPr lang="en-US" sz="3200" b="1">
                <a:solidFill>
                  <a:prstClr val="white"/>
                </a:solidFill>
                <a:effectLst>
                  <a:outerShdw blurRad="38100" dist="38100" dir="2700000" algn="tl">
                    <a:srgbClr val="000000">
                      <a:alpha val="43137"/>
                    </a:srgbClr>
                  </a:outerShdw>
                </a:effectLst>
              </a:rPr>
              <a:t>as the % of Clay</a:t>
            </a:r>
          </a:p>
          <a:p>
            <a:pPr algn="ctr"/>
            <a:r>
              <a:rPr lang="en-US" sz="3200" b="1">
                <a:solidFill>
                  <a:prstClr val="white"/>
                </a:solidFill>
                <a:effectLst>
                  <a:outerShdw blurRad="38100" dist="38100" dir="2700000" algn="tl">
                    <a:srgbClr val="000000">
                      <a:alpha val="43137"/>
                    </a:srgbClr>
                  </a:outerShdw>
                </a:effectLst>
              </a:rPr>
              <a:t>&amp; Organic Material</a:t>
            </a:r>
          </a:p>
          <a:p>
            <a:pPr algn="ctr"/>
            <a:r>
              <a:rPr lang="en-US" sz="3200" b="1">
                <a:solidFill>
                  <a:prstClr val="white"/>
                </a:solidFill>
                <a:effectLst>
                  <a:outerShdw blurRad="38100" dist="38100" dir="2700000" algn="tl">
                    <a:srgbClr val="000000">
                      <a:alpha val="43137"/>
                    </a:srgbClr>
                  </a:outerShdw>
                </a:effectLst>
              </a:rPr>
              <a:t>Increases</a:t>
            </a:r>
          </a:p>
        </p:txBody>
      </p:sp>
      <p:sp>
        <p:nvSpPr>
          <p:cNvPr id="18436" name="Text Box 5"/>
          <p:cNvSpPr txBox="1">
            <a:spLocks noChangeArrowheads="1"/>
          </p:cNvSpPr>
          <p:nvPr/>
        </p:nvSpPr>
        <p:spPr bwMode="auto">
          <a:xfrm>
            <a:off x="126295" y="152400"/>
            <a:ext cx="3770135" cy="1754326"/>
          </a:xfrm>
          <a:prstGeom prst="rect">
            <a:avLst/>
          </a:prstGeom>
          <a:noFill/>
          <a:ln w="9525">
            <a:noFill/>
            <a:miter lim="800000"/>
            <a:headEnd/>
            <a:tailEnd/>
          </a:ln>
        </p:spPr>
        <p:txBody>
          <a:bodyPr wrap="none">
            <a:spAutoFit/>
          </a:bodyPr>
          <a:lstStyle/>
          <a:p>
            <a:pPr algn="ctr"/>
            <a:r>
              <a:rPr lang="en-US" sz="5400" b="1" dirty="0">
                <a:solidFill>
                  <a:srgbClr val="EEECE1"/>
                </a:solidFill>
                <a:effectLst>
                  <a:outerShdw blurRad="38100" dist="38100" dir="2700000" algn="tl">
                    <a:srgbClr val="000000">
                      <a:alpha val="43137"/>
                    </a:srgbClr>
                  </a:outerShdw>
                </a:effectLst>
              </a:rPr>
              <a:t>Soil Texture</a:t>
            </a:r>
          </a:p>
          <a:p>
            <a:pPr algn="ctr"/>
            <a:r>
              <a:rPr lang="en-US" sz="5400" b="1" dirty="0">
                <a:solidFill>
                  <a:srgbClr val="EEECE1"/>
                </a:solidFill>
                <a:effectLst>
                  <a:outerShdw blurRad="38100" dist="38100" dir="2700000" algn="tl">
                    <a:srgbClr val="000000">
                      <a:alpha val="43137"/>
                    </a:srgbClr>
                  </a:outerShdw>
                </a:effectLst>
              </a:rPr>
              <a:t>&amp; </a:t>
            </a:r>
            <a:r>
              <a:rPr lang="en-US" sz="5400" b="1" dirty="0" err="1">
                <a:solidFill>
                  <a:srgbClr val="EEECE1"/>
                </a:solidFill>
                <a:effectLst>
                  <a:outerShdw blurRad="38100" dist="38100" dir="2700000" algn="tl">
                    <a:srgbClr val="000000">
                      <a:alpha val="43137"/>
                    </a:srgbClr>
                  </a:outerShdw>
                </a:effectLst>
              </a:rPr>
              <a:t>Erodibility</a:t>
            </a:r>
            <a:endParaRPr lang="en-US" sz="5400" b="1" dirty="0">
              <a:solidFill>
                <a:srgbClr val="EEECE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3340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ak_ppt_in"/>
          <p:cNvPicPr>
            <a:picLocks noChangeAspect="1" noChangeArrowheads="1"/>
          </p:cNvPicPr>
          <p:nvPr/>
        </p:nvPicPr>
        <p:blipFill>
          <a:blip r:embed="rId2" cstate="print"/>
          <a:srcRect/>
          <a:stretch>
            <a:fillRect/>
          </a:stretch>
        </p:blipFill>
        <p:spPr bwMode="auto">
          <a:xfrm>
            <a:off x="914400" y="914400"/>
            <a:ext cx="7315200" cy="5605463"/>
          </a:xfrm>
          <a:prstGeom prst="rect">
            <a:avLst/>
          </a:prstGeom>
          <a:noFill/>
          <a:ln w="9525">
            <a:noFill/>
            <a:miter lim="800000"/>
            <a:headEnd/>
            <a:tailEnd/>
          </a:ln>
        </p:spPr>
      </p:pic>
      <p:sp>
        <p:nvSpPr>
          <p:cNvPr id="123909" name="Rectangle 5"/>
          <p:cNvSpPr>
            <a:spLocks noChangeArrowheads="1"/>
          </p:cNvSpPr>
          <p:nvPr/>
        </p:nvSpPr>
        <p:spPr bwMode="auto">
          <a:xfrm>
            <a:off x="1219200" y="0"/>
            <a:ext cx="6751638" cy="838200"/>
          </a:xfrm>
          <a:prstGeom prst="rect">
            <a:avLst/>
          </a:prstGeom>
          <a:noFill/>
          <a:ln w="9525">
            <a:noFill/>
            <a:miter lim="800000"/>
            <a:headEnd/>
            <a:tailEnd/>
          </a:ln>
          <a:effectLst/>
        </p:spPr>
        <p:txBody>
          <a:bodyPr lIns="92075" tIns="46038" rIns="92075" bIns="46038" anchor="ctr"/>
          <a:lstStyle/>
          <a:p>
            <a:pPr algn="ctr">
              <a:defRPr/>
            </a:pPr>
            <a:r>
              <a:rPr lang="en-US" sz="4800" b="1" dirty="0">
                <a:solidFill>
                  <a:srgbClr val="EEECE1"/>
                </a:solidFill>
                <a:effectLst>
                  <a:outerShdw blurRad="38100" dist="38100" dir="2700000" algn="tl">
                    <a:srgbClr val="000000"/>
                  </a:outerShdw>
                </a:effectLst>
              </a:rPr>
              <a:t>Precipitation &amp; Climate</a:t>
            </a:r>
          </a:p>
        </p:txBody>
      </p:sp>
    </p:spTree>
    <p:extLst>
      <p:ext uri="{BB962C8B-B14F-4D97-AF65-F5344CB8AC3E}">
        <p14:creationId xmlns:p14="http://schemas.microsoft.com/office/powerpoint/2010/main" val="1440901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1371600" y="381000"/>
            <a:ext cx="6461125" cy="823913"/>
          </a:xfrm>
          <a:prstGeom prst="rect">
            <a:avLst/>
          </a:prstGeom>
          <a:noFill/>
          <a:ln w="9525">
            <a:noFill/>
            <a:miter lim="800000"/>
            <a:headEnd/>
            <a:tailEnd/>
          </a:ln>
        </p:spPr>
        <p:txBody>
          <a:bodyPr wrap="none">
            <a:spAutoFit/>
          </a:bodyPr>
          <a:lstStyle/>
          <a:p>
            <a:r>
              <a:rPr lang="en-US" sz="4800">
                <a:solidFill>
                  <a:prstClr val="white"/>
                </a:solidFill>
                <a:latin typeface="Arial" charset="0"/>
              </a:rPr>
              <a:t>Preparation &amp; Planning</a:t>
            </a:r>
          </a:p>
        </p:txBody>
      </p:sp>
      <p:pic>
        <p:nvPicPr>
          <p:cNvPr id="714754" name="Picture 2" descr="http://www.wrcc.dri.edu/cgi-bin/cliPCPNqty.pl?500285+29+22+1+8+10+12+14"/>
          <p:cNvPicPr>
            <a:picLocks noChangeAspect="1" noChangeArrowheads="1"/>
          </p:cNvPicPr>
          <p:nvPr/>
        </p:nvPicPr>
        <p:blipFill>
          <a:blip r:embed="rId3" cstate="print"/>
          <a:srcRect/>
          <a:stretch>
            <a:fillRect/>
          </a:stretch>
        </p:blipFill>
        <p:spPr bwMode="auto">
          <a:xfrm>
            <a:off x="228600" y="1676400"/>
            <a:ext cx="8743950" cy="4972050"/>
          </a:xfrm>
          <a:prstGeom prst="rect">
            <a:avLst/>
          </a:prstGeom>
          <a:noFill/>
        </p:spPr>
      </p:pic>
    </p:spTree>
    <p:extLst>
      <p:ext uri="{BB962C8B-B14F-4D97-AF65-F5344CB8AC3E}">
        <p14:creationId xmlns:p14="http://schemas.microsoft.com/office/powerpoint/2010/main" val="135741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685800" y="-76200"/>
            <a:ext cx="7772400" cy="1143000"/>
          </a:xfrm>
          <a:prstGeom prst="rect">
            <a:avLst/>
          </a:prstGeom>
          <a:noFill/>
          <a:ln w="9525">
            <a:noFill/>
            <a:miter lim="800000"/>
            <a:headEnd/>
            <a:tailEnd/>
          </a:ln>
          <a:effectLst/>
        </p:spPr>
        <p:txBody>
          <a:bodyPr lIns="92075" tIns="46038" rIns="92075" bIns="46038" anchor="ctr"/>
          <a:lstStyle/>
          <a:p>
            <a:pPr algn="ctr">
              <a:defRPr/>
            </a:pPr>
            <a:r>
              <a:rPr lang="en-US" sz="4400" b="1">
                <a:solidFill>
                  <a:srgbClr val="EEECE1"/>
                </a:solidFill>
                <a:effectLst>
                  <a:outerShdw blurRad="38100" dist="38100" dir="2700000" algn="tl">
                    <a:srgbClr val="000000"/>
                  </a:outerShdw>
                </a:effectLst>
              </a:rPr>
              <a:t>Benefits of Vegetation</a:t>
            </a:r>
          </a:p>
        </p:txBody>
      </p:sp>
      <p:sp>
        <p:nvSpPr>
          <p:cNvPr id="17411" name="Rectangle 3"/>
          <p:cNvSpPr>
            <a:spLocks noChangeArrowheads="1"/>
          </p:cNvSpPr>
          <p:nvPr/>
        </p:nvSpPr>
        <p:spPr bwMode="auto">
          <a:xfrm>
            <a:off x="76200" y="1752600"/>
            <a:ext cx="4114800" cy="4035425"/>
          </a:xfrm>
          <a:prstGeom prst="rect">
            <a:avLst/>
          </a:prstGeom>
          <a:noFill/>
          <a:ln w="9525">
            <a:noFill/>
            <a:miter lim="800000"/>
            <a:headEnd/>
            <a:tailEnd/>
          </a:ln>
          <a:effectLst/>
        </p:spPr>
        <p:txBody>
          <a:bodyPr lIns="92075" tIns="46038" rIns="92075" bIns="46038"/>
          <a:lstStyle/>
          <a:p>
            <a:pPr marL="342900" indent="-342900">
              <a:lnSpc>
                <a:spcPct val="150000"/>
              </a:lnSpc>
              <a:spcBef>
                <a:spcPct val="20000"/>
              </a:spcBef>
              <a:buClr>
                <a:srgbClr val="EEECE1"/>
              </a:buClr>
              <a:buSzPct val="85000"/>
              <a:buFont typeface="Wingdings" pitchFamily="2" charset="2"/>
              <a:buChar char="Ø"/>
              <a:defRPr/>
            </a:pPr>
            <a:r>
              <a:rPr lang="en-US" sz="2800" b="1" dirty="0">
                <a:solidFill>
                  <a:prstClr val="white"/>
                </a:solidFill>
                <a:effectLst>
                  <a:outerShdw blurRad="38100" dist="38100" dir="2700000" algn="tl">
                    <a:srgbClr val="000000"/>
                  </a:outerShdw>
                </a:effectLst>
              </a:rPr>
              <a:t>Reduces Runoff Volume </a:t>
            </a:r>
          </a:p>
          <a:p>
            <a:pPr marL="342900" indent="-342900">
              <a:lnSpc>
                <a:spcPct val="150000"/>
              </a:lnSpc>
              <a:spcBef>
                <a:spcPct val="20000"/>
              </a:spcBef>
              <a:buClr>
                <a:srgbClr val="EEECE1"/>
              </a:buClr>
              <a:buSzPct val="85000"/>
              <a:buFont typeface="Wingdings" pitchFamily="2" charset="2"/>
              <a:buChar char="Ø"/>
              <a:defRPr/>
            </a:pPr>
            <a:r>
              <a:rPr lang="en-US" sz="2800" b="1" dirty="0">
                <a:solidFill>
                  <a:prstClr val="white"/>
                </a:solidFill>
                <a:effectLst>
                  <a:outerShdw blurRad="38100" dist="38100" dir="2700000" algn="tl">
                    <a:srgbClr val="000000"/>
                  </a:outerShdw>
                </a:effectLst>
              </a:rPr>
              <a:t>Reduces Flow Velocity</a:t>
            </a:r>
          </a:p>
          <a:p>
            <a:pPr marL="342900" indent="-342900">
              <a:lnSpc>
                <a:spcPct val="150000"/>
              </a:lnSpc>
              <a:spcBef>
                <a:spcPct val="20000"/>
              </a:spcBef>
              <a:buClr>
                <a:srgbClr val="EEECE1"/>
              </a:buClr>
              <a:buSzPct val="85000"/>
              <a:buFont typeface="Wingdings" pitchFamily="2" charset="2"/>
              <a:buChar char="Ø"/>
              <a:defRPr/>
            </a:pPr>
            <a:r>
              <a:rPr lang="en-US" sz="2800" b="1" dirty="0">
                <a:solidFill>
                  <a:prstClr val="white"/>
                </a:solidFill>
                <a:effectLst>
                  <a:outerShdw blurRad="38100" dist="38100" dir="2700000" algn="tl">
                    <a:srgbClr val="000000"/>
                  </a:outerShdw>
                </a:effectLst>
              </a:rPr>
              <a:t>Sediment Filtration</a:t>
            </a:r>
          </a:p>
          <a:p>
            <a:pPr marL="342900" indent="-342900">
              <a:lnSpc>
                <a:spcPct val="150000"/>
              </a:lnSpc>
              <a:spcBef>
                <a:spcPct val="20000"/>
              </a:spcBef>
              <a:buClr>
                <a:srgbClr val="EEECE1"/>
              </a:buClr>
              <a:buSzPct val="85000"/>
              <a:buFont typeface="Wingdings" pitchFamily="2" charset="2"/>
              <a:buChar char="Ø"/>
              <a:defRPr/>
            </a:pPr>
            <a:r>
              <a:rPr lang="en-US" sz="2800" b="1" dirty="0">
                <a:solidFill>
                  <a:prstClr val="white"/>
                </a:solidFill>
                <a:effectLst>
                  <a:outerShdw blurRad="38100" dist="38100" dir="2700000" algn="tl">
                    <a:srgbClr val="000000"/>
                  </a:outerShdw>
                </a:effectLst>
              </a:rPr>
              <a:t>Energy Absorption</a:t>
            </a:r>
          </a:p>
          <a:p>
            <a:pPr marL="342900" indent="-342900">
              <a:lnSpc>
                <a:spcPct val="150000"/>
              </a:lnSpc>
              <a:spcBef>
                <a:spcPct val="20000"/>
              </a:spcBef>
              <a:buClr>
                <a:srgbClr val="EEECE1"/>
              </a:buClr>
              <a:buSzPct val="85000"/>
              <a:buFont typeface="Wingdings" pitchFamily="2" charset="2"/>
              <a:buChar char="Ø"/>
              <a:defRPr/>
            </a:pPr>
            <a:r>
              <a:rPr lang="en-US" sz="2800" b="1" dirty="0">
                <a:solidFill>
                  <a:prstClr val="white"/>
                </a:solidFill>
                <a:effectLst>
                  <a:outerShdw blurRad="38100" dist="38100" dir="2700000" algn="tl">
                    <a:srgbClr val="000000"/>
                  </a:outerShdw>
                </a:effectLst>
              </a:rPr>
              <a:t>Pollution Reduction</a:t>
            </a:r>
          </a:p>
          <a:p>
            <a:pPr marL="342900" indent="-342900">
              <a:lnSpc>
                <a:spcPct val="150000"/>
              </a:lnSpc>
              <a:spcBef>
                <a:spcPct val="20000"/>
              </a:spcBef>
              <a:buClr>
                <a:srgbClr val="EEECE1"/>
              </a:buClr>
              <a:buSzPct val="85000"/>
              <a:buFont typeface="Wingdings" pitchFamily="2" charset="2"/>
              <a:buChar char="Ø"/>
              <a:defRPr/>
            </a:pPr>
            <a:r>
              <a:rPr lang="en-US" sz="2800" b="1" dirty="0">
                <a:solidFill>
                  <a:prstClr val="white"/>
                </a:solidFill>
                <a:effectLst>
                  <a:outerShdw blurRad="38100" dist="38100" dir="2700000" algn="tl">
                    <a:srgbClr val="000000"/>
                  </a:outerShdw>
                </a:effectLst>
              </a:rPr>
              <a:t>Soil Retention</a:t>
            </a:r>
          </a:p>
        </p:txBody>
      </p:sp>
      <p:pic>
        <p:nvPicPr>
          <p:cNvPr id="2050" name="Picture 2" descr="C:\Users\Alex Zimmerman\Desktop\Pics for Buffalo driv\Lake Hood Bags\DSCN69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014" t="22669" r="-16" b="-3"/>
          <a:stretch/>
        </p:blipFill>
        <p:spPr bwMode="auto">
          <a:xfrm>
            <a:off x="4358640" y="1249680"/>
            <a:ext cx="4480560" cy="530352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71316" y="6183868"/>
            <a:ext cx="1167884" cy="369332"/>
          </a:xfrm>
          <a:prstGeom prst="rect">
            <a:avLst/>
          </a:prstGeom>
          <a:noFill/>
        </p:spPr>
        <p:txBody>
          <a:bodyPr wrap="none" rtlCol="0">
            <a:spAutoFit/>
          </a:bodyPr>
          <a:lstStyle/>
          <a:p>
            <a:r>
              <a:rPr lang="en-US" dirty="0">
                <a:solidFill>
                  <a:prstClr val="white"/>
                </a:solidFill>
              </a:rPr>
              <a:t>Lake Hood</a:t>
            </a:r>
          </a:p>
        </p:txBody>
      </p:sp>
    </p:spTree>
    <p:extLst>
      <p:ext uri="{BB962C8B-B14F-4D97-AF65-F5344CB8AC3E}">
        <p14:creationId xmlns:p14="http://schemas.microsoft.com/office/powerpoint/2010/main" val="580633901"/>
      </p:ext>
    </p:extLst>
  </p:cSld>
  <p:clrMapOvr>
    <a:masterClrMapping/>
  </p:clrMapOvr>
  <p:transition spd="slow">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Anchorage AK\5-6-08 2 0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7834" y="228600"/>
            <a:ext cx="8188332" cy="646331"/>
          </a:xfrm>
          <a:prstGeom prst="rect">
            <a:avLst/>
          </a:prstGeom>
          <a:noFill/>
        </p:spPr>
        <p:txBody>
          <a:bodyPr wrap="none" rtlCol="0">
            <a:spAutoFit/>
          </a:bodyPr>
          <a:lstStyle/>
          <a:p>
            <a:r>
              <a:rPr lang="en-US" sz="3600" dirty="0">
                <a:solidFill>
                  <a:prstClr val="black"/>
                </a:solidFill>
              </a:rPr>
              <a:t>Can you leave existing vegetation in place?</a:t>
            </a:r>
          </a:p>
        </p:txBody>
      </p:sp>
      <p:sp>
        <p:nvSpPr>
          <p:cNvPr id="3" name="TextBox 2"/>
          <p:cNvSpPr txBox="1"/>
          <p:nvPr/>
        </p:nvSpPr>
        <p:spPr>
          <a:xfrm>
            <a:off x="7848600" y="6368534"/>
            <a:ext cx="1189493" cy="369332"/>
          </a:xfrm>
          <a:prstGeom prst="rect">
            <a:avLst/>
          </a:prstGeom>
          <a:noFill/>
        </p:spPr>
        <p:txBody>
          <a:bodyPr wrap="none" rtlCol="0">
            <a:spAutoFit/>
          </a:bodyPr>
          <a:lstStyle/>
          <a:p>
            <a:r>
              <a:rPr lang="en-US" dirty="0">
                <a:solidFill>
                  <a:prstClr val="white"/>
                </a:solidFill>
              </a:rPr>
              <a:t>Anchorage</a:t>
            </a:r>
          </a:p>
        </p:txBody>
      </p:sp>
    </p:spTree>
    <p:extLst>
      <p:ext uri="{BB962C8B-B14F-4D97-AF65-F5344CB8AC3E}">
        <p14:creationId xmlns:p14="http://schemas.microsoft.com/office/powerpoint/2010/main" val="2537571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20120" y="110490"/>
            <a:ext cx="3272563" cy="461665"/>
          </a:xfrm>
          <a:prstGeom prst="rect">
            <a:avLst/>
          </a:prstGeom>
        </p:spPr>
        <p:txBody>
          <a:bodyPr wrap="none">
            <a:spAutoFit/>
          </a:bodyPr>
          <a:lstStyle/>
          <a:p>
            <a:r>
              <a:rPr lang="en-US" sz="2400" dirty="0">
                <a:solidFill>
                  <a:prstClr val="white"/>
                </a:solidFill>
              </a:rPr>
              <a:t>http://plants.alaska.gov/</a:t>
            </a:r>
          </a:p>
        </p:txBody>
      </p:sp>
      <p:pic>
        <p:nvPicPr>
          <p:cNvPr id="62466" name="Picture 2"/>
          <p:cNvPicPr>
            <a:picLocks noChangeAspect="1" noChangeArrowheads="1"/>
          </p:cNvPicPr>
          <p:nvPr/>
        </p:nvPicPr>
        <p:blipFill>
          <a:blip r:embed="rId3" cstate="print"/>
          <a:srcRect l="33000" t="16800" r="30750" b="8400"/>
          <a:stretch>
            <a:fillRect/>
          </a:stretch>
        </p:blipFill>
        <p:spPr bwMode="auto">
          <a:xfrm>
            <a:off x="6096000" y="3733800"/>
            <a:ext cx="2309286" cy="2978182"/>
          </a:xfrm>
          <a:prstGeom prst="rect">
            <a:avLst/>
          </a:prstGeom>
          <a:noFill/>
          <a:ln w="9525">
            <a:noFill/>
            <a:miter lim="800000"/>
            <a:headEnd/>
            <a:tailEnd/>
          </a:ln>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5294" t="12371" r="15706" b="112"/>
          <a:stretch/>
        </p:blipFill>
        <p:spPr bwMode="auto">
          <a:xfrm>
            <a:off x="-1" y="7196"/>
            <a:ext cx="5288421" cy="6850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plants.alaska.gov/reveg/flip/interior/IARECG_Page_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609600"/>
            <a:ext cx="2309286" cy="298848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4648200" y="4495800"/>
            <a:ext cx="1371600" cy="304800"/>
          </a:xfrm>
          <a:prstGeom prst="straightConnector1">
            <a:avLst/>
          </a:prstGeom>
          <a:ln w="539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876800" y="3521889"/>
            <a:ext cx="1185480" cy="745311"/>
          </a:xfrm>
          <a:prstGeom prst="straightConnector1">
            <a:avLst/>
          </a:prstGeom>
          <a:ln w="539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520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plants.alaska.gov/reveg/flip/coastal/ACRECG_2011_sec00_Page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044" y="2794863"/>
            <a:ext cx="3010156" cy="389549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plants.alaska.gov/reveg/flip/interior/IARECG_Page_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9618" y="2794862"/>
            <a:ext cx="2981862" cy="385888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4916" t="18069" r="10331" b="2818"/>
          <a:stretch/>
        </p:blipFill>
        <p:spPr bwMode="auto">
          <a:xfrm>
            <a:off x="6400800" y="2794861"/>
            <a:ext cx="2582409" cy="3895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https://encrypted-tbn3.gstatic.com/images?q=tbn:ANd9GcQw8lamrm_RHHbsj95nhNKfv2Nptlnfts3f7wen07aX3rcAIQ8t3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89" y="215411"/>
            <a:ext cx="2245811" cy="23586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92141" y="152400"/>
            <a:ext cx="5970160" cy="2554545"/>
          </a:xfrm>
          <a:prstGeom prst="rect">
            <a:avLst/>
          </a:prstGeom>
          <a:noFill/>
        </p:spPr>
        <p:txBody>
          <a:bodyPr wrap="none" rtlCol="0">
            <a:spAutoFit/>
          </a:bodyPr>
          <a:lstStyle/>
          <a:p>
            <a:r>
              <a:rPr lang="en-US" sz="3200" dirty="0">
                <a:solidFill>
                  <a:prstClr val="white"/>
                </a:solidFill>
              </a:rPr>
              <a:t>Plant Material Center</a:t>
            </a:r>
          </a:p>
          <a:p>
            <a:r>
              <a:rPr lang="en-US" sz="3200" dirty="0">
                <a:solidFill>
                  <a:prstClr val="white"/>
                </a:solidFill>
              </a:rPr>
              <a:t>5310 S </a:t>
            </a:r>
            <a:r>
              <a:rPr lang="en-US" sz="3200" dirty="0" err="1">
                <a:solidFill>
                  <a:prstClr val="white"/>
                </a:solidFill>
              </a:rPr>
              <a:t>Bodenburg</a:t>
            </a:r>
            <a:r>
              <a:rPr lang="en-US" sz="3200" dirty="0">
                <a:solidFill>
                  <a:prstClr val="white"/>
                </a:solidFill>
              </a:rPr>
              <a:t> Spur</a:t>
            </a:r>
          </a:p>
          <a:p>
            <a:r>
              <a:rPr lang="en-US" sz="3200" dirty="0">
                <a:solidFill>
                  <a:prstClr val="white"/>
                </a:solidFill>
              </a:rPr>
              <a:t>Palmer, AK 99645</a:t>
            </a:r>
          </a:p>
          <a:p>
            <a:r>
              <a:rPr lang="en-US" sz="3200" dirty="0">
                <a:solidFill>
                  <a:prstClr val="white"/>
                </a:solidFill>
              </a:rPr>
              <a:t>Soil Erosion Control / </a:t>
            </a:r>
            <a:r>
              <a:rPr lang="en-US" sz="3200" dirty="0" err="1">
                <a:solidFill>
                  <a:prstClr val="white"/>
                </a:solidFill>
              </a:rPr>
              <a:t>Revegetation</a:t>
            </a:r>
            <a:endParaRPr lang="en-US" sz="3200" dirty="0">
              <a:solidFill>
                <a:prstClr val="white"/>
              </a:solidFill>
            </a:endParaRPr>
          </a:p>
          <a:p>
            <a:r>
              <a:rPr lang="en-US" sz="3200" dirty="0">
                <a:solidFill>
                  <a:prstClr val="white"/>
                </a:solidFill>
              </a:rPr>
              <a:t>907-745-4469</a:t>
            </a:r>
          </a:p>
        </p:txBody>
      </p:sp>
    </p:spTree>
    <p:extLst>
      <p:ext uri="{BB962C8B-B14F-4D97-AF65-F5344CB8AC3E}">
        <p14:creationId xmlns:p14="http://schemas.microsoft.com/office/powerpoint/2010/main" val="994464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Goodnews Bay\10-1-08 2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9701" name="Text Box 5"/>
          <p:cNvSpPr txBox="1">
            <a:spLocks noChangeArrowheads="1"/>
          </p:cNvSpPr>
          <p:nvPr/>
        </p:nvSpPr>
        <p:spPr bwMode="auto">
          <a:xfrm>
            <a:off x="2667000" y="0"/>
            <a:ext cx="3423501" cy="830997"/>
          </a:xfrm>
          <a:prstGeom prst="rect">
            <a:avLst/>
          </a:prstGeom>
          <a:noFill/>
          <a:ln w="9525">
            <a:noFill/>
            <a:miter lim="800000"/>
            <a:headEnd/>
            <a:tailEnd/>
          </a:ln>
          <a:effectLst/>
        </p:spPr>
        <p:txBody>
          <a:bodyPr wrap="none">
            <a:spAutoFit/>
          </a:bodyPr>
          <a:lstStyle/>
          <a:p>
            <a:pPr>
              <a:defRPr/>
            </a:pPr>
            <a:r>
              <a:rPr lang="en-US" sz="4800" b="1" dirty="0">
                <a:solidFill>
                  <a:srgbClr val="1006DC"/>
                </a:solidFill>
                <a:effectLst>
                  <a:outerShdw blurRad="38100" dist="38100" dir="2700000" algn="tl">
                    <a:srgbClr val="000000"/>
                  </a:outerShdw>
                </a:effectLst>
              </a:rPr>
              <a:t>Surface Area</a:t>
            </a:r>
          </a:p>
        </p:txBody>
      </p:sp>
      <p:sp>
        <p:nvSpPr>
          <p:cNvPr id="29702" name="Text Box 6"/>
          <p:cNvSpPr txBox="1">
            <a:spLocks noChangeArrowheads="1"/>
          </p:cNvSpPr>
          <p:nvPr/>
        </p:nvSpPr>
        <p:spPr bwMode="auto">
          <a:xfrm>
            <a:off x="304800" y="4648200"/>
            <a:ext cx="8527271" cy="1200329"/>
          </a:xfrm>
          <a:prstGeom prst="rect">
            <a:avLst/>
          </a:prstGeom>
          <a:noFill/>
          <a:ln w="9525">
            <a:noFill/>
            <a:miter lim="800000"/>
            <a:headEnd/>
            <a:tailEnd/>
          </a:ln>
          <a:effectLst/>
        </p:spPr>
        <p:txBody>
          <a:bodyPr wrap="none">
            <a:spAutoFit/>
          </a:bodyPr>
          <a:lstStyle/>
          <a:p>
            <a:pPr algn="ctr">
              <a:defRPr/>
            </a:pPr>
            <a:r>
              <a:rPr lang="en-US" sz="3600" b="1" dirty="0">
                <a:solidFill>
                  <a:srgbClr val="EEECE1"/>
                </a:solidFill>
                <a:effectLst>
                  <a:outerShdw blurRad="38100" dist="38100" dir="2700000" algn="tl">
                    <a:srgbClr val="000000"/>
                  </a:outerShdw>
                </a:effectLst>
              </a:rPr>
              <a:t>Larger bare areas contribute larger volumes</a:t>
            </a:r>
          </a:p>
          <a:p>
            <a:pPr algn="ctr">
              <a:defRPr/>
            </a:pPr>
            <a:r>
              <a:rPr lang="en-US" sz="3600" b="1" dirty="0">
                <a:solidFill>
                  <a:srgbClr val="EEECE1"/>
                </a:solidFill>
                <a:effectLst>
                  <a:outerShdw blurRad="38100" dist="38100" dir="2700000" algn="tl">
                    <a:srgbClr val="000000"/>
                  </a:outerShdw>
                </a:effectLst>
              </a:rPr>
              <a:t>&amp; greater velocities of runoff</a:t>
            </a:r>
          </a:p>
        </p:txBody>
      </p:sp>
      <p:sp>
        <p:nvSpPr>
          <p:cNvPr id="2" name="TextBox 1"/>
          <p:cNvSpPr txBox="1"/>
          <p:nvPr/>
        </p:nvSpPr>
        <p:spPr>
          <a:xfrm>
            <a:off x="7494421" y="6427674"/>
            <a:ext cx="1573379" cy="369332"/>
          </a:xfrm>
          <a:prstGeom prst="rect">
            <a:avLst/>
          </a:prstGeom>
          <a:noFill/>
        </p:spPr>
        <p:txBody>
          <a:bodyPr wrap="none" rtlCol="0">
            <a:spAutoFit/>
          </a:bodyPr>
          <a:lstStyle/>
          <a:p>
            <a:r>
              <a:rPr lang="en-US" dirty="0" err="1">
                <a:solidFill>
                  <a:prstClr val="white"/>
                </a:solidFill>
              </a:rPr>
              <a:t>Goodnews</a:t>
            </a:r>
            <a:r>
              <a:rPr lang="en-US" dirty="0">
                <a:solidFill>
                  <a:prstClr val="white"/>
                </a:solidFill>
              </a:rPr>
              <a:t> Bay</a:t>
            </a:r>
          </a:p>
        </p:txBody>
      </p:sp>
      <p:sp>
        <p:nvSpPr>
          <p:cNvPr id="3" name="TextBox 2"/>
          <p:cNvSpPr txBox="1"/>
          <p:nvPr/>
        </p:nvSpPr>
        <p:spPr>
          <a:xfrm>
            <a:off x="1143000" y="1676400"/>
            <a:ext cx="1192955" cy="369332"/>
          </a:xfrm>
          <a:prstGeom prst="rect">
            <a:avLst/>
          </a:prstGeom>
          <a:noFill/>
        </p:spPr>
        <p:txBody>
          <a:bodyPr wrap="none" rtlCol="0">
            <a:spAutoFit/>
          </a:bodyPr>
          <a:lstStyle/>
          <a:p>
            <a:r>
              <a:rPr lang="en-US" dirty="0" err="1">
                <a:solidFill>
                  <a:prstClr val="white"/>
                </a:solidFill>
              </a:rPr>
              <a:t>Hydroseed</a:t>
            </a:r>
            <a:endParaRPr lang="en-US" dirty="0">
              <a:solidFill>
                <a:prstClr val="white"/>
              </a:solidFill>
            </a:endParaRPr>
          </a:p>
        </p:txBody>
      </p:sp>
      <p:sp>
        <p:nvSpPr>
          <p:cNvPr id="4" name="TextBox 3"/>
          <p:cNvSpPr txBox="1"/>
          <p:nvPr/>
        </p:nvSpPr>
        <p:spPr>
          <a:xfrm>
            <a:off x="152400" y="2133600"/>
            <a:ext cx="696088" cy="369332"/>
          </a:xfrm>
          <a:prstGeom prst="rect">
            <a:avLst/>
          </a:prstGeom>
          <a:noFill/>
        </p:spPr>
        <p:txBody>
          <a:bodyPr wrap="none" rtlCol="0">
            <a:spAutoFit/>
          </a:bodyPr>
          <a:lstStyle/>
          <a:p>
            <a:r>
              <a:rPr lang="en-US" dirty="0">
                <a:solidFill>
                  <a:prstClr val="white"/>
                </a:solidFill>
              </a:rPr>
              <a:t>Grass</a:t>
            </a:r>
          </a:p>
        </p:txBody>
      </p:sp>
      <p:sp>
        <p:nvSpPr>
          <p:cNvPr id="5" name="TextBox 4"/>
          <p:cNvSpPr txBox="1"/>
          <p:nvPr/>
        </p:nvSpPr>
        <p:spPr>
          <a:xfrm>
            <a:off x="2438400" y="2895600"/>
            <a:ext cx="1427378" cy="369332"/>
          </a:xfrm>
          <a:prstGeom prst="rect">
            <a:avLst/>
          </a:prstGeom>
          <a:noFill/>
        </p:spPr>
        <p:txBody>
          <a:bodyPr wrap="none" rtlCol="0">
            <a:spAutoFit/>
          </a:bodyPr>
          <a:lstStyle/>
          <a:p>
            <a:r>
              <a:rPr lang="en-US" dirty="0">
                <a:solidFill>
                  <a:prstClr val="white"/>
                </a:solidFill>
              </a:rPr>
              <a:t>Gravel Mulch</a:t>
            </a:r>
          </a:p>
        </p:txBody>
      </p:sp>
      <p:sp>
        <p:nvSpPr>
          <p:cNvPr id="6" name="TextBox 5"/>
          <p:cNvSpPr txBox="1"/>
          <p:nvPr/>
        </p:nvSpPr>
        <p:spPr>
          <a:xfrm>
            <a:off x="7239000" y="2895600"/>
            <a:ext cx="1192955" cy="369332"/>
          </a:xfrm>
          <a:prstGeom prst="rect">
            <a:avLst/>
          </a:prstGeom>
          <a:noFill/>
        </p:spPr>
        <p:txBody>
          <a:bodyPr wrap="none" rtlCol="0">
            <a:spAutoFit/>
          </a:bodyPr>
          <a:lstStyle/>
          <a:p>
            <a:r>
              <a:rPr lang="en-US" dirty="0" err="1">
                <a:solidFill>
                  <a:prstClr val="white"/>
                </a:solidFill>
              </a:rPr>
              <a:t>Hydroseed</a:t>
            </a:r>
            <a:endParaRPr lang="en-US" dirty="0">
              <a:solidFill>
                <a:prstClr val="white"/>
              </a:solidFill>
            </a:endParaRPr>
          </a:p>
        </p:txBody>
      </p:sp>
    </p:spTree>
    <p:extLst>
      <p:ext uri="{BB962C8B-B14F-4D97-AF65-F5344CB8AC3E}">
        <p14:creationId xmlns:p14="http://schemas.microsoft.com/office/powerpoint/2010/main" val="3448463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Alaska Audit Photos\Tanana\6-24-07 0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354" y="152400"/>
            <a:ext cx="8885446" cy="707886"/>
          </a:xfrm>
          <a:prstGeom prst="rect">
            <a:avLst/>
          </a:prstGeom>
          <a:noFill/>
        </p:spPr>
        <p:txBody>
          <a:bodyPr wrap="none" rtlCol="0">
            <a:spAutoFit/>
          </a:bodyPr>
          <a:lstStyle/>
          <a:p>
            <a:r>
              <a:rPr lang="en-US" sz="4000" dirty="0">
                <a:solidFill>
                  <a:prstClr val="black"/>
                </a:solidFill>
              </a:rPr>
              <a:t>How soon can you stabilize exposed soils?</a:t>
            </a:r>
          </a:p>
        </p:txBody>
      </p:sp>
      <p:sp>
        <p:nvSpPr>
          <p:cNvPr id="3" name="TextBox 2"/>
          <p:cNvSpPr txBox="1"/>
          <p:nvPr/>
        </p:nvSpPr>
        <p:spPr>
          <a:xfrm>
            <a:off x="8289664" y="6435341"/>
            <a:ext cx="854336" cy="369332"/>
          </a:xfrm>
          <a:prstGeom prst="rect">
            <a:avLst/>
          </a:prstGeom>
          <a:noFill/>
        </p:spPr>
        <p:txBody>
          <a:bodyPr wrap="none" rtlCol="0">
            <a:spAutoFit/>
          </a:bodyPr>
          <a:lstStyle/>
          <a:p>
            <a:r>
              <a:rPr lang="en-US" dirty="0">
                <a:solidFill>
                  <a:prstClr val="white"/>
                </a:solidFill>
              </a:rPr>
              <a:t>Tanana</a:t>
            </a:r>
          </a:p>
        </p:txBody>
      </p:sp>
      <p:sp>
        <p:nvSpPr>
          <p:cNvPr id="4" name="TextBox 3"/>
          <p:cNvSpPr txBox="1"/>
          <p:nvPr/>
        </p:nvSpPr>
        <p:spPr>
          <a:xfrm>
            <a:off x="501867" y="5638800"/>
            <a:ext cx="8184933" cy="584775"/>
          </a:xfrm>
          <a:prstGeom prst="rect">
            <a:avLst/>
          </a:prstGeom>
          <a:noFill/>
        </p:spPr>
        <p:txBody>
          <a:bodyPr wrap="none" rtlCol="0">
            <a:spAutoFit/>
          </a:bodyPr>
          <a:lstStyle/>
          <a:p>
            <a:r>
              <a:rPr lang="en-US" sz="3200" dirty="0">
                <a:solidFill>
                  <a:prstClr val="white"/>
                </a:solidFill>
              </a:rPr>
              <a:t>Can you take areas out of sediment production?</a:t>
            </a:r>
          </a:p>
        </p:txBody>
      </p:sp>
    </p:spTree>
    <p:extLst>
      <p:ext uri="{BB962C8B-B14F-4D97-AF65-F5344CB8AC3E}">
        <p14:creationId xmlns:p14="http://schemas.microsoft.com/office/powerpoint/2010/main" val="2157580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ex Zimmerman\Desktop\Pics for Buffalo driv\104NIKON\DSCN74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6600" dirty="0">
                <a:effectLst>
                  <a:outerShdw blurRad="38100" dist="38100" dir="2700000" algn="tl">
                    <a:srgbClr val="000000">
                      <a:alpha val="43137"/>
                    </a:srgbClr>
                  </a:outerShdw>
                </a:effectLst>
              </a:rPr>
              <a:t>Course Overview</a:t>
            </a:r>
          </a:p>
        </p:txBody>
      </p:sp>
      <p:sp>
        <p:nvSpPr>
          <p:cNvPr id="3" name="Content Placeholder 2"/>
          <p:cNvSpPr>
            <a:spLocks noGrp="1"/>
          </p:cNvSpPr>
          <p:nvPr>
            <p:ph idx="1"/>
          </p:nvPr>
        </p:nvSpPr>
        <p:spPr>
          <a:xfrm>
            <a:off x="457200" y="1524000"/>
            <a:ext cx="8458200" cy="4495800"/>
          </a:xfrm>
        </p:spPr>
        <p:txBody>
          <a:bodyPr>
            <a:noAutofit/>
          </a:bodyPr>
          <a:lstStyle/>
          <a:p>
            <a:pPr marL="742950" indent="-742950">
              <a:buFont typeface="+mj-lt"/>
              <a:buAutoNum type="arabicPeriod"/>
            </a:pPr>
            <a:r>
              <a:rPr lang="en-US" dirty="0">
                <a:effectLst>
                  <a:outerShdw blurRad="38100" dist="38100" dir="2700000" algn="tl">
                    <a:srgbClr val="000000">
                      <a:alpha val="43137"/>
                    </a:srgbClr>
                  </a:outerShdw>
                </a:effectLst>
              </a:rPr>
              <a:t>Erosion Processes</a:t>
            </a:r>
          </a:p>
          <a:p>
            <a:pPr marL="742950" indent="-742950">
              <a:buFont typeface="+mj-lt"/>
              <a:buAutoNum type="arabicPeriod"/>
            </a:pPr>
            <a:r>
              <a:rPr lang="en-US" dirty="0">
                <a:effectLst>
                  <a:outerShdw blurRad="38100" dist="38100" dir="2700000" algn="tl">
                    <a:srgbClr val="000000">
                      <a:alpha val="43137"/>
                    </a:srgbClr>
                  </a:outerShdw>
                </a:effectLst>
              </a:rPr>
              <a:t>Factors That Influence Erosion</a:t>
            </a:r>
          </a:p>
          <a:p>
            <a:pPr marL="742950" indent="-742950">
              <a:buFont typeface="+mj-lt"/>
              <a:buAutoNum type="arabicPeriod"/>
            </a:pPr>
            <a:r>
              <a:rPr lang="en-US" dirty="0">
                <a:effectLst>
                  <a:outerShdw blurRad="38100" dist="38100" dir="2700000" algn="tl">
                    <a:srgbClr val="000000">
                      <a:alpha val="43137"/>
                    </a:srgbClr>
                  </a:outerShdw>
                </a:effectLst>
              </a:rPr>
              <a:t>Regulations &amp; Permitting</a:t>
            </a:r>
          </a:p>
          <a:p>
            <a:pPr marL="742950" indent="-742950">
              <a:buFont typeface="+mj-lt"/>
              <a:buAutoNum type="arabicPeriod"/>
            </a:pPr>
            <a:r>
              <a:rPr lang="en-US" dirty="0">
                <a:effectLst>
                  <a:outerShdw blurRad="38100" dist="38100" dir="2700000" algn="tl">
                    <a:srgbClr val="000000">
                      <a:alpha val="43137"/>
                    </a:srgbClr>
                  </a:outerShdw>
                </a:effectLst>
              </a:rPr>
              <a:t>Risk Management</a:t>
            </a:r>
          </a:p>
          <a:p>
            <a:pPr marL="742950" indent="-742950">
              <a:buFont typeface="+mj-lt"/>
              <a:buAutoNum type="arabicPeriod"/>
            </a:pPr>
            <a:r>
              <a:rPr lang="en-US" dirty="0">
                <a:effectLst>
                  <a:outerShdw blurRad="38100" dist="38100" dir="2700000" algn="tl">
                    <a:srgbClr val="000000">
                      <a:alpha val="43137"/>
                    </a:srgbClr>
                  </a:outerShdw>
                </a:effectLst>
              </a:rPr>
              <a:t>Inspections &amp; Recordkeeping</a:t>
            </a:r>
          </a:p>
          <a:p>
            <a:pPr marL="742950" indent="-742950">
              <a:buFont typeface="+mj-lt"/>
              <a:buAutoNum type="arabicPeriod"/>
            </a:pPr>
            <a:r>
              <a:rPr lang="en-US" dirty="0">
                <a:effectLst>
                  <a:outerShdw blurRad="38100" dist="38100" dir="2700000" algn="tl">
                    <a:srgbClr val="000000">
                      <a:alpha val="43137"/>
                    </a:srgbClr>
                  </a:outerShdw>
                </a:effectLst>
              </a:rPr>
              <a:t>SWPPP Basics for Inspectors</a:t>
            </a:r>
          </a:p>
          <a:p>
            <a:pPr marL="742950" indent="-742950">
              <a:buFont typeface="+mj-lt"/>
              <a:buAutoNum type="arabicPeriod"/>
            </a:pPr>
            <a:r>
              <a:rPr lang="en-US" dirty="0">
                <a:effectLst>
                  <a:outerShdw blurRad="38100" dist="38100" dir="2700000" algn="tl">
                    <a:srgbClr val="000000">
                      <a:alpha val="43137"/>
                    </a:srgbClr>
                  </a:outerShdw>
                </a:effectLst>
              </a:rPr>
              <a:t>Erosion Control</a:t>
            </a:r>
          </a:p>
          <a:p>
            <a:pPr marL="742950" indent="-742950">
              <a:buFont typeface="+mj-lt"/>
              <a:buAutoNum type="arabicPeriod"/>
            </a:pPr>
            <a:r>
              <a:rPr lang="en-US" dirty="0">
                <a:effectLst>
                  <a:outerShdw blurRad="38100" dist="38100" dir="2700000" algn="tl">
                    <a:srgbClr val="000000">
                      <a:alpha val="43137"/>
                    </a:srgbClr>
                  </a:outerShdw>
                </a:effectLst>
              </a:rPr>
              <a:t>Sediment Control</a:t>
            </a:r>
          </a:p>
          <a:p>
            <a:pPr marL="742950" indent="-742950">
              <a:buFont typeface="+mj-lt"/>
              <a:buAutoNum type="arabicPeriod"/>
            </a:pPr>
            <a:r>
              <a:rPr lang="en-US" dirty="0">
                <a:effectLst>
                  <a:outerShdw blurRad="38100" dist="38100" dir="2700000" algn="tl">
                    <a:srgbClr val="000000">
                      <a:alpha val="43137"/>
                    </a:srgbClr>
                  </a:outerShdw>
                </a:effectLst>
              </a:rPr>
              <a:t>Good Housekeeping</a:t>
            </a:r>
          </a:p>
          <a:p>
            <a:pPr marL="742950" indent="-742950">
              <a:buFont typeface="+mj-lt"/>
              <a:buAutoNum type="arabicPeriod"/>
            </a:pPr>
            <a:endParaRPr lang="en-US" dirty="0">
              <a:effectLst>
                <a:outerShdw blurRad="38100" dist="38100" dir="2700000" algn="tl">
                  <a:srgbClr val="000000">
                    <a:alpha val="43137"/>
                  </a:srgbClr>
                </a:outerShdw>
              </a:effectLst>
            </a:endParaRPr>
          </a:p>
          <a:p>
            <a:pPr marL="742950" indent="-742950">
              <a:buFont typeface="+mj-lt"/>
              <a:buAutoNum type="arabicPeriod"/>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1984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My Pictures\Slopes\6-6-07 0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93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21859" name="Text Box 3"/>
          <p:cNvSpPr txBox="1">
            <a:spLocks noChangeArrowheads="1"/>
          </p:cNvSpPr>
          <p:nvPr/>
        </p:nvSpPr>
        <p:spPr bwMode="auto">
          <a:xfrm>
            <a:off x="189931" y="152400"/>
            <a:ext cx="4229684" cy="923330"/>
          </a:xfrm>
          <a:prstGeom prst="rect">
            <a:avLst/>
          </a:prstGeom>
          <a:noFill/>
          <a:ln w="9525">
            <a:noFill/>
            <a:miter lim="800000"/>
            <a:headEnd/>
            <a:tailEnd/>
          </a:ln>
          <a:effectLst/>
        </p:spPr>
        <p:txBody>
          <a:bodyPr wrap="none">
            <a:spAutoFit/>
          </a:bodyPr>
          <a:lstStyle/>
          <a:p>
            <a:pPr>
              <a:defRPr/>
            </a:pPr>
            <a:r>
              <a:rPr lang="en-US" sz="5400" b="1" dirty="0">
                <a:solidFill>
                  <a:srgbClr val="130993"/>
                </a:solidFill>
              </a:rPr>
              <a:t>TOPOGRAPHY</a:t>
            </a:r>
          </a:p>
        </p:txBody>
      </p:sp>
      <p:sp>
        <p:nvSpPr>
          <p:cNvPr id="121860" name="Rectangle 4"/>
          <p:cNvSpPr>
            <a:spLocks noChangeArrowheads="1"/>
          </p:cNvSpPr>
          <p:nvPr/>
        </p:nvSpPr>
        <p:spPr bwMode="auto">
          <a:xfrm>
            <a:off x="152400" y="4495800"/>
            <a:ext cx="8991600" cy="2362200"/>
          </a:xfrm>
          <a:prstGeom prst="rect">
            <a:avLst/>
          </a:prstGeom>
          <a:noFill/>
          <a:ln w="9525">
            <a:noFill/>
            <a:miter lim="800000"/>
            <a:headEnd/>
            <a:tailEnd/>
          </a:ln>
          <a:effectLst/>
        </p:spPr>
        <p:txBody>
          <a:bodyPr lIns="92075" tIns="46038" rIns="92075" bIns="46038"/>
          <a:lstStyle/>
          <a:p>
            <a:pPr marL="342900" indent="-342900">
              <a:spcBef>
                <a:spcPct val="20000"/>
              </a:spcBef>
              <a:buClr>
                <a:srgbClr val="FFFF00"/>
              </a:buClr>
              <a:buSzPct val="65000"/>
              <a:buFont typeface="Wingdings" pitchFamily="2" charset="2"/>
              <a:buChar char="ü"/>
              <a:defRPr/>
            </a:pPr>
            <a:r>
              <a:rPr lang="en-US" sz="3200" b="1" dirty="0">
                <a:solidFill>
                  <a:srgbClr val="FFFF00"/>
                </a:solidFill>
                <a:effectLst>
                  <a:outerShdw blurRad="38100" dist="38100" dir="2700000" algn="tl">
                    <a:srgbClr val="000000"/>
                  </a:outerShdw>
                </a:effectLst>
              </a:rPr>
              <a:t>Doubling  the slope length increases erosion potential by 4 times.</a:t>
            </a:r>
          </a:p>
          <a:p>
            <a:pPr marL="342900" indent="-342900">
              <a:spcBef>
                <a:spcPct val="20000"/>
              </a:spcBef>
              <a:buClr>
                <a:srgbClr val="FFFF00"/>
              </a:buClr>
              <a:buSzPct val="65000"/>
              <a:buFont typeface="Wingdings" pitchFamily="2" charset="2"/>
              <a:buChar char="ü"/>
              <a:defRPr/>
            </a:pPr>
            <a:r>
              <a:rPr lang="en-US" sz="3200" b="1" dirty="0">
                <a:solidFill>
                  <a:srgbClr val="FFFF00"/>
                </a:solidFill>
                <a:effectLst>
                  <a:outerShdw blurRad="38100" dist="38100" dir="2700000" algn="tl">
                    <a:srgbClr val="000000"/>
                  </a:outerShdw>
                </a:effectLst>
              </a:rPr>
              <a:t>Doubling the slope gradient increases erosion potential by 5 times.</a:t>
            </a:r>
          </a:p>
        </p:txBody>
      </p:sp>
      <p:sp>
        <p:nvSpPr>
          <p:cNvPr id="50181" name="Text Box 5"/>
          <p:cNvSpPr txBox="1">
            <a:spLocks noChangeArrowheads="1"/>
          </p:cNvSpPr>
          <p:nvPr/>
        </p:nvSpPr>
        <p:spPr bwMode="auto">
          <a:xfrm>
            <a:off x="4548187" y="838200"/>
            <a:ext cx="4333430" cy="584775"/>
          </a:xfrm>
          <a:prstGeom prst="rect">
            <a:avLst/>
          </a:prstGeom>
          <a:noFill/>
          <a:ln w="9525">
            <a:noFill/>
            <a:miter lim="800000"/>
            <a:headEnd/>
            <a:tailEnd/>
          </a:ln>
        </p:spPr>
        <p:txBody>
          <a:bodyPr wrap="none">
            <a:spAutoFit/>
          </a:bodyPr>
          <a:lstStyle/>
          <a:p>
            <a:r>
              <a:rPr lang="en-US" sz="3200" b="1" dirty="0">
                <a:solidFill>
                  <a:srgbClr val="130993"/>
                </a:solidFill>
              </a:rPr>
              <a:t>Slope Length &amp; Gradient</a:t>
            </a:r>
          </a:p>
        </p:txBody>
      </p:sp>
    </p:spTree>
    <p:extLst>
      <p:ext uri="{BB962C8B-B14F-4D97-AF65-F5344CB8AC3E}">
        <p14:creationId xmlns:p14="http://schemas.microsoft.com/office/powerpoint/2010/main" val="20548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animEffect transition="in" filter="fade">
                                      <p:cBhvr>
                                        <p:cTn id="9" dur="500"/>
                                        <p:tgtEl>
                                          <p:spTgt spid="121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DCIM\102NCD90\DSC_327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7000" contrast="10000"/>
                    </a14:imgEffect>
                  </a14:imgLayer>
                </a14:imgProps>
              </a:ext>
              <a:ext uri="{28A0092B-C50C-407E-A947-70E740481C1C}">
                <a14:useLocalDpi xmlns:a14="http://schemas.microsoft.com/office/drawing/2010/main" val="0"/>
              </a:ext>
            </a:extLst>
          </a:blip>
          <a:srcRect l="18743" t="-1" r="17250" b="27727"/>
          <a:stretch/>
        </p:blipFill>
        <p:spPr bwMode="auto">
          <a:xfrm>
            <a:off x="0" y="0"/>
            <a:ext cx="9144000" cy="685686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1447800"/>
            <a:ext cx="6249403" cy="646331"/>
          </a:xfrm>
          <a:prstGeom prst="rect">
            <a:avLst/>
          </a:prstGeom>
          <a:noFill/>
        </p:spPr>
        <p:txBody>
          <a:bodyPr wrap="none" rtlCol="0">
            <a:spAutoFit/>
          </a:bodyPr>
          <a:lstStyle/>
          <a:p>
            <a:r>
              <a:rPr lang="en-US" sz="3600" dirty="0">
                <a:solidFill>
                  <a:prstClr val="white"/>
                </a:solidFill>
                <a:effectLst>
                  <a:outerShdw blurRad="38100" dist="38100" dir="2700000" algn="tl">
                    <a:srgbClr val="000000">
                      <a:alpha val="43137"/>
                    </a:srgbClr>
                  </a:outerShdw>
                </a:effectLst>
              </a:rPr>
              <a:t>Roughened Soils Reduce Erosion</a:t>
            </a:r>
          </a:p>
        </p:txBody>
      </p:sp>
      <p:sp>
        <p:nvSpPr>
          <p:cNvPr id="4" name="TextBox 3"/>
          <p:cNvSpPr txBox="1"/>
          <p:nvPr/>
        </p:nvSpPr>
        <p:spPr>
          <a:xfrm>
            <a:off x="7386211" y="6368534"/>
            <a:ext cx="1661545" cy="369332"/>
          </a:xfrm>
          <a:prstGeom prst="rect">
            <a:avLst/>
          </a:prstGeom>
          <a:noFill/>
        </p:spPr>
        <p:txBody>
          <a:bodyPr wrap="none" rtlCol="0">
            <a:spAutoFit/>
          </a:bodyPr>
          <a:lstStyle/>
          <a:p>
            <a:r>
              <a:rPr lang="en-US" dirty="0">
                <a:solidFill>
                  <a:prstClr val="white"/>
                </a:solidFill>
              </a:rPr>
              <a:t>Dalton Highway</a:t>
            </a:r>
          </a:p>
        </p:txBody>
      </p:sp>
      <p:sp>
        <p:nvSpPr>
          <p:cNvPr id="5" name="TextBox 4"/>
          <p:cNvSpPr txBox="1"/>
          <p:nvPr/>
        </p:nvSpPr>
        <p:spPr>
          <a:xfrm>
            <a:off x="228600" y="685800"/>
            <a:ext cx="4034438" cy="830997"/>
          </a:xfrm>
          <a:prstGeom prst="rect">
            <a:avLst/>
          </a:prstGeom>
          <a:noFill/>
        </p:spPr>
        <p:txBody>
          <a:bodyPr wrap="none" rtlCol="0">
            <a:spAutoFit/>
          </a:bodyPr>
          <a:lstStyle/>
          <a:p>
            <a:r>
              <a:rPr lang="en-US" sz="4800" dirty="0">
                <a:solidFill>
                  <a:prstClr val="white"/>
                </a:solidFill>
                <a:effectLst>
                  <a:outerShdw blurRad="38100" dist="38100" dir="2700000" algn="tl">
                    <a:srgbClr val="000000">
                      <a:alpha val="43137"/>
                    </a:srgbClr>
                  </a:outerShdw>
                </a:effectLst>
              </a:rPr>
              <a:t>Surface Texture</a:t>
            </a:r>
          </a:p>
        </p:txBody>
      </p:sp>
    </p:spTree>
    <p:extLst>
      <p:ext uri="{BB962C8B-B14F-4D97-AF65-F5344CB8AC3E}">
        <p14:creationId xmlns:p14="http://schemas.microsoft.com/office/powerpoint/2010/main" val="1005490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E:\DCIM\102NCD90\DSC_32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245"/>
          <a:stretch/>
        </p:blipFill>
        <p:spPr bwMode="auto">
          <a:xfrm>
            <a:off x="0" y="0"/>
            <a:ext cx="9144000" cy="684276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4745" y="454223"/>
            <a:ext cx="5434565" cy="1446550"/>
          </a:xfrm>
          <a:prstGeom prst="rect">
            <a:avLst/>
          </a:prstGeom>
          <a:noFill/>
        </p:spPr>
        <p:txBody>
          <a:bodyPr wrap="none" rtlCol="0">
            <a:spAutoFit/>
          </a:bodyPr>
          <a:lstStyle/>
          <a:p>
            <a:r>
              <a:rPr lang="en-US" sz="4400" dirty="0">
                <a:solidFill>
                  <a:prstClr val="white"/>
                </a:solidFill>
              </a:rPr>
              <a:t>Alaska style innovation</a:t>
            </a:r>
          </a:p>
          <a:p>
            <a:r>
              <a:rPr lang="en-US" sz="4400" dirty="0">
                <a:solidFill>
                  <a:prstClr val="white"/>
                </a:solidFill>
              </a:rPr>
              <a:t>from the front lines</a:t>
            </a:r>
          </a:p>
        </p:txBody>
      </p:sp>
      <p:sp>
        <p:nvSpPr>
          <p:cNvPr id="5" name="TextBox 4"/>
          <p:cNvSpPr txBox="1"/>
          <p:nvPr/>
        </p:nvSpPr>
        <p:spPr>
          <a:xfrm>
            <a:off x="7378032" y="6400800"/>
            <a:ext cx="1661545" cy="369332"/>
          </a:xfrm>
          <a:prstGeom prst="rect">
            <a:avLst/>
          </a:prstGeom>
          <a:noFill/>
        </p:spPr>
        <p:txBody>
          <a:bodyPr wrap="none" rtlCol="0">
            <a:spAutoFit/>
          </a:bodyPr>
          <a:lstStyle/>
          <a:p>
            <a:r>
              <a:rPr lang="en-US" dirty="0">
                <a:solidFill>
                  <a:prstClr val="white"/>
                </a:solidFill>
              </a:rPr>
              <a:t>Dalton Highway</a:t>
            </a:r>
          </a:p>
        </p:txBody>
      </p:sp>
    </p:spTree>
    <p:extLst>
      <p:ext uri="{BB962C8B-B14F-4D97-AF65-F5344CB8AC3E}">
        <p14:creationId xmlns:p14="http://schemas.microsoft.com/office/powerpoint/2010/main" val="1316466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8-10-07 059"/>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52227" name="Text Box 5"/>
          <p:cNvSpPr txBox="1">
            <a:spLocks noChangeArrowheads="1"/>
          </p:cNvSpPr>
          <p:nvPr/>
        </p:nvSpPr>
        <p:spPr bwMode="auto">
          <a:xfrm>
            <a:off x="3352800" y="4953000"/>
            <a:ext cx="2519985" cy="461665"/>
          </a:xfrm>
          <a:prstGeom prst="rect">
            <a:avLst/>
          </a:prstGeom>
          <a:noFill/>
          <a:ln w="9525">
            <a:noFill/>
            <a:miter lim="800000"/>
            <a:headEnd/>
            <a:tailEnd/>
          </a:ln>
        </p:spPr>
        <p:txBody>
          <a:bodyPr wrap="none">
            <a:spAutoFit/>
          </a:bodyPr>
          <a:lstStyle/>
          <a:p>
            <a:r>
              <a:rPr lang="en-US" sz="2400" dirty="0">
                <a:solidFill>
                  <a:prstClr val="white"/>
                </a:solidFill>
              </a:rPr>
              <a:t>Soil Characteristics</a:t>
            </a:r>
          </a:p>
        </p:txBody>
      </p:sp>
      <p:sp>
        <p:nvSpPr>
          <p:cNvPr id="52228" name="Text Box 6"/>
          <p:cNvSpPr txBox="1">
            <a:spLocks noChangeArrowheads="1"/>
          </p:cNvSpPr>
          <p:nvPr/>
        </p:nvSpPr>
        <p:spPr bwMode="auto">
          <a:xfrm>
            <a:off x="152400" y="2133600"/>
            <a:ext cx="1935163" cy="822325"/>
          </a:xfrm>
          <a:prstGeom prst="rect">
            <a:avLst/>
          </a:prstGeom>
          <a:noFill/>
          <a:ln w="9525">
            <a:noFill/>
            <a:miter lim="800000"/>
            <a:headEnd/>
            <a:tailEnd/>
          </a:ln>
        </p:spPr>
        <p:txBody>
          <a:bodyPr wrap="none">
            <a:spAutoFit/>
          </a:bodyPr>
          <a:lstStyle/>
          <a:p>
            <a:r>
              <a:rPr lang="en-US" sz="2400">
                <a:solidFill>
                  <a:prstClr val="black"/>
                </a:solidFill>
              </a:rPr>
              <a:t>Slope Length</a:t>
            </a:r>
          </a:p>
          <a:p>
            <a:r>
              <a:rPr lang="en-US" sz="2400">
                <a:solidFill>
                  <a:prstClr val="black"/>
                </a:solidFill>
              </a:rPr>
              <a:t>&amp; Gradient</a:t>
            </a:r>
          </a:p>
        </p:txBody>
      </p:sp>
      <p:sp>
        <p:nvSpPr>
          <p:cNvPr id="52229" name="Text Box 7"/>
          <p:cNvSpPr txBox="1">
            <a:spLocks noChangeArrowheads="1"/>
          </p:cNvSpPr>
          <p:nvPr/>
        </p:nvSpPr>
        <p:spPr bwMode="auto">
          <a:xfrm>
            <a:off x="4191000" y="5562600"/>
            <a:ext cx="2317750" cy="457200"/>
          </a:xfrm>
          <a:prstGeom prst="rect">
            <a:avLst/>
          </a:prstGeom>
          <a:noFill/>
          <a:ln w="9525">
            <a:noFill/>
            <a:miter lim="800000"/>
            <a:headEnd/>
            <a:tailEnd/>
          </a:ln>
        </p:spPr>
        <p:txBody>
          <a:bodyPr wrap="none">
            <a:spAutoFit/>
          </a:bodyPr>
          <a:lstStyle/>
          <a:p>
            <a:r>
              <a:rPr lang="en-US" sz="2400">
                <a:solidFill>
                  <a:prstClr val="white"/>
                </a:solidFill>
              </a:rPr>
              <a:t>Surface Texture</a:t>
            </a:r>
          </a:p>
        </p:txBody>
      </p:sp>
      <p:sp>
        <p:nvSpPr>
          <p:cNvPr id="52230" name="Text Box 8"/>
          <p:cNvSpPr txBox="1">
            <a:spLocks noChangeArrowheads="1"/>
          </p:cNvSpPr>
          <p:nvPr/>
        </p:nvSpPr>
        <p:spPr bwMode="auto">
          <a:xfrm>
            <a:off x="5470525" y="2243138"/>
            <a:ext cx="1624013" cy="457200"/>
          </a:xfrm>
          <a:prstGeom prst="rect">
            <a:avLst/>
          </a:prstGeom>
          <a:noFill/>
          <a:ln w="9525">
            <a:noFill/>
            <a:miter lim="800000"/>
            <a:headEnd/>
            <a:tailEnd/>
          </a:ln>
        </p:spPr>
        <p:txBody>
          <a:bodyPr wrap="none">
            <a:spAutoFit/>
          </a:bodyPr>
          <a:lstStyle/>
          <a:p>
            <a:r>
              <a:rPr lang="en-US" sz="2400">
                <a:solidFill>
                  <a:prstClr val="black"/>
                </a:solidFill>
              </a:rPr>
              <a:t>Vegetation</a:t>
            </a:r>
          </a:p>
        </p:txBody>
      </p:sp>
      <p:sp>
        <p:nvSpPr>
          <p:cNvPr id="52231" name="Text Box 9"/>
          <p:cNvSpPr txBox="1">
            <a:spLocks noChangeArrowheads="1"/>
          </p:cNvSpPr>
          <p:nvPr/>
        </p:nvSpPr>
        <p:spPr bwMode="auto">
          <a:xfrm>
            <a:off x="7086600" y="1219200"/>
            <a:ext cx="1839913" cy="457200"/>
          </a:xfrm>
          <a:prstGeom prst="rect">
            <a:avLst/>
          </a:prstGeom>
          <a:noFill/>
          <a:ln w="9525">
            <a:noFill/>
            <a:miter lim="800000"/>
            <a:headEnd/>
            <a:tailEnd/>
          </a:ln>
        </p:spPr>
        <p:txBody>
          <a:bodyPr wrap="none">
            <a:spAutoFit/>
          </a:bodyPr>
          <a:lstStyle/>
          <a:p>
            <a:r>
              <a:rPr lang="en-US" sz="2400">
                <a:solidFill>
                  <a:prstClr val="black"/>
                </a:solidFill>
              </a:rPr>
              <a:t>Precipitation</a:t>
            </a:r>
          </a:p>
        </p:txBody>
      </p:sp>
      <p:sp>
        <p:nvSpPr>
          <p:cNvPr id="52232" name="Text Box 10"/>
          <p:cNvSpPr txBox="1">
            <a:spLocks noChangeArrowheads="1"/>
          </p:cNvSpPr>
          <p:nvPr/>
        </p:nvSpPr>
        <p:spPr bwMode="auto">
          <a:xfrm>
            <a:off x="1981200" y="1371600"/>
            <a:ext cx="1608138" cy="457200"/>
          </a:xfrm>
          <a:prstGeom prst="rect">
            <a:avLst/>
          </a:prstGeom>
          <a:noFill/>
          <a:ln w="9525">
            <a:noFill/>
            <a:miter lim="800000"/>
            <a:headEnd/>
            <a:tailEnd/>
          </a:ln>
        </p:spPr>
        <p:txBody>
          <a:bodyPr wrap="none">
            <a:spAutoFit/>
          </a:bodyPr>
          <a:lstStyle/>
          <a:p>
            <a:r>
              <a:rPr lang="en-US" sz="2400">
                <a:solidFill>
                  <a:prstClr val="black"/>
                </a:solidFill>
              </a:rPr>
              <a:t>Basin Area</a:t>
            </a:r>
          </a:p>
        </p:txBody>
      </p:sp>
      <p:sp>
        <p:nvSpPr>
          <p:cNvPr id="52233" name="Text Box 11"/>
          <p:cNvSpPr txBox="1">
            <a:spLocks noChangeArrowheads="1"/>
          </p:cNvSpPr>
          <p:nvPr/>
        </p:nvSpPr>
        <p:spPr bwMode="auto">
          <a:xfrm>
            <a:off x="6477000" y="6172200"/>
            <a:ext cx="2471738" cy="457200"/>
          </a:xfrm>
          <a:prstGeom prst="rect">
            <a:avLst/>
          </a:prstGeom>
          <a:noFill/>
          <a:ln w="9525">
            <a:noFill/>
            <a:miter lim="800000"/>
            <a:headEnd/>
            <a:tailEnd/>
          </a:ln>
        </p:spPr>
        <p:txBody>
          <a:bodyPr wrap="none">
            <a:spAutoFit/>
          </a:bodyPr>
          <a:lstStyle/>
          <a:p>
            <a:r>
              <a:rPr lang="en-US" sz="2400">
                <a:solidFill>
                  <a:prstClr val="white"/>
                </a:solidFill>
              </a:rPr>
              <a:t>= Erosion Losses</a:t>
            </a:r>
          </a:p>
        </p:txBody>
      </p:sp>
      <p:sp>
        <p:nvSpPr>
          <p:cNvPr id="52234" name="Text Box 12"/>
          <p:cNvSpPr txBox="1">
            <a:spLocks noChangeArrowheads="1"/>
          </p:cNvSpPr>
          <p:nvPr/>
        </p:nvSpPr>
        <p:spPr bwMode="auto">
          <a:xfrm>
            <a:off x="0" y="0"/>
            <a:ext cx="7905750" cy="701675"/>
          </a:xfrm>
          <a:prstGeom prst="rect">
            <a:avLst/>
          </a:prstGeom>
          <a:noFill/>
          <a:ln w="9525">
            <a:noFill/>
            <a:miter lim="800000"/>
            <a:headEnd/>
            <a:tailEnd/>
          </a:ln>
        </p:spPr>
        <p:txBody>
          <a:bodyPr wrap="none">
            <a:spAutoFit/>
          </a:bodyPr>
          <a:lstStyle/>
          <a:p>
            <a:r>
              <a:rPr lang="en-US" sz="4000" b="1">
                <a:solidFill>
                  <a:prstClr val="black"/>
                </a:solidFill>
              </a:rPr>
              <a:t>Factors that Influence Erosion</a:t>
            </a:r>
          </a:p>
        </p:txBody>
      </p:sp>
      <p:sp>
        <p:nvSpPr>
          <p:cNvPr id="11" name="Ribbon: Tilted Down 10">
            <a:extLst>
              <a:ext uri="{FF2B5EF4-FFF2-40B4-BE49-F238E27FC236}">
                <a16:creationId xmlns:a16="http://schemas.microsoft.com/office/drawing/2014/main" id="{7B795D90-E5BF-4254-84BE-BF481C261EC4}"/>
              </a:ext>
            </a:extLst>
          </p:cNvPr>
          <p:cNvSpPr/>
          <p:nvPr/>
        </p:nvSpPr>
        <p:spPr>
          <a:xfrm>
            <a:off x="281781" y="6248400"/>
            <a:ext cx="838200" cy="304800"/>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bg1"/>
                </a:solidFill>
              </a:rPr>
              <a:t>39</a:t>
            </a:r>
          </a:p>
        </p:txBody>
      </p:sp>
    </p:spTree>
    <p:extLst>
      <p:ext uri="{BB962C8B-B14F-4D97-AF65-F5344CB8AC3E}">
        <p14:creationId xmlns:p14="http://schemas.microsoft.com/office/powerpoint/2010/main" val="3665187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streamtour 11-6 024"/>
          <p:cNvPicPr>
            <a:picLocks noChangeAspect="1" noChangeArrowheads="1"/>
          </p:cNvPicPr>
          <p:nvPr/>
        </p:nvPicPr>
        <p:blipFill>
          <a:blip r:embed="rId3" cstate="print">
            <a:lum bright="-22000"/>
          </a:blip>
          <a:srcRect/>
          <a:stretch>
            <a:fillRect/>
          </a:stretch>
        </p:blipFill>
        <p:spPr bwMode="auto">
          <a:xfrm>
            <a:off x="0" y="0"/>
            <a:ext cx="9140825" cy="6854825"/>
          </a:xfrm>
          <a:prstGeom prst="rect">
            <a:avLst/>
          </a:prstGeom>
          <a:noFill/>
          <a:ln w="9525">
            <a:noFill/>
            <a:miter lim="800000"/>
            <a:headEnd/>
            <a:tailEnd/>
          </a:ln>
          <a:effectLst>
            <a:innerShdw blurRad="114300">
              <a:prstClr val="black"/>
            </a:innerShdw>
          </a:effectLst>
        </p:spPr>
      </p:pic>
      <p:sp>
        <p:nvSpPr>
          <p:cNvPr id="48131" name="Rectangle 3"/>
          <p:cNvSpPr>
            <a:spLocks noGrp="1" noChangeArrowheads="1"/>
          </p:cNvSpPr>
          <p:nvPr>
            <p:ph type="title"/>
          </p:nvPr>
        </p:nvSpPr>
        <p:spPr>
          <a:xfrm>
            <a:off x="0" y="1752600"/>
            <a:ext cx="6324600" cy="1143000"/>
          </a:xfrm>
        </p:spPr>
        <p:txBody>
          <a:bodyPr>
            <a:normAutofit fontScale="90000"/>
          </a:bodyPr>
          <a:lstStyle/>
          <a:p>
            <a:pPr eaLnBrk="1" hangingPunct="1">
              <a:defRPr/>
            </a:pPr>
            <a:r>
              <a:rPr lang="en-US" sz="4600" b="1"/>
              <a:t>Erosion Risk</a:t>
            </a:r>
            <a:br>
              <a:rPr lang="en-US" sz="4600" b="1"/>
            </a:br>
            <a:r>
              <a:rPr lang="en-US" sz="4600" b="1"/>
              <a:t>Assessment</a:t>
            </a:r>
          </a:p>
        </p:txBody>
      </p:sp>
      <p:sp>
        <p:nvSpPr>
          <p:cNvPr id="48132" name="Rectangle 4"/>
          <p:cNvSpPr>
            <a:spLocks noGrp="1" noChangeArrowheads="1"/>
          </p:cNvSpPr>
          <p:nvPr>
            <p:ph type="body" idx="1"/>
          </p:nvPr>
        </p:nvSpPr>
        <p:spPr>
          <a:xfrm>
            <a:off x="0" y="3581400"/>
            <a:ext cx="9144000" cy="3276600"/>
          </a:xfrm>
        </p:spPr>
        <p:txBody>
          <a:bodyPr/>
          <a:lstStyle/>
          <a:p>
            <a:pPr eaLnBrk="1" hangingPunct="1">
              <a:lnSpc>
                <a:spcPct val="90000"/>
              </a:lnSpc>
              <a:buFont typeface="Wingdings" pitchFamily="2" charset="2"/>
              <a:buNone/>
              <a:defRPr/>
            </a:pPr>
            <a:r>
              <a:rPr lang="en-US" sz="2400" b="1" dirty="0"/>
              <a:t>How much risk does </a:t>
            </a:r>
            <a:r>
              <a:rPr lang="en-US" sz="2400" b="1" u="sng" dirty="0"/>
              <a:t>your</a:t>
            </a:r>
            <a:r>
              <a:rPr lang="en-US" sz="2400" b="1" dirty="0"/>
              <a:t> site pose?</a:t>
            </a:r>
          </a:p>
          <a:p>
            <a:pPr eaLnBrk="1" hangingPunct="1">
              <a:lnSpc>
                <a:spcPct val="90000"/>
              </a:lnSpc>
              <a:buFont typeface="Wingdings" pitchFamily="2" charset="2"/>
              <a:buNone/>
              <a:defRPr/>
            </a:pPr>
            <a:r>
              <a:rPr lang="en-US" sz="2400" b="1" dirty="0"/>
              <a:t>Consider:</a:t>
            </a:r>
          </a:p>
          <a:p>
            <a:pPr eaLnBrk="1" hangingPunct="1">
              <a:lnSpc>
                <a:spcPct val="90000"/>
              </a:lnSpc>
              <a:buClr>
                <a:schemeClr val="tx2"/>
              </a:buClr>
              <a:defRPr/>
            </a:pPr>
            <a:r>
              <a:rPr lang="en-US" sz="2400" b="1" dirty="0"/>
              <a:t>Soil type- above and below the surface</a:t>
            </a:r>
          </a:p>
          <a:p>
            <a:pPr eaLnBrk="1" hangingPunct="1">
              <a:lnSpc>
                <a:spcPct val="90000"/>
              </a:lnSpc>
              <a:buClr>
                <a:schemeClr val="tx2"/>
              </a:buClr>
              <a:defRPr/>
            </a:pPr>
            <a:r>
              <a:rPr lang="en-US" sz="2400" b="1" dirty="0"/>
              <a:t>Climate- frequency, intensity, and duration of rainfall</a:t>
            </a:r>
          </a:p>
          <a:p>
            <a:pPr eaLnBrk="1" hangingPunct="1">
              <a:lnSpc>
                <a:spcPct val="90000"/>
              </a:lnSpc>
              <a:buClr>
                <a:schemeClr val="tx2"/>
              </a:buClr>
              <a:defRPr/>
            </a:pPr>
            <a:r>
              <a:rPr lang="en-US" sz="2400" b="1" dirty="0"/>
              <a:t>Vegetation</a:t>
            </a:r>
          </a:p>
          <a:p>
            <a:pPr eaLnBrk="1" hangingPunct="1">
              <a:lnSpc>
                <a:spcPct val="90000"/>
              </a:lnSpc>
              <a:buClr>
                <a:schemeClr val="tx2"/>
              </a:buClr>
              <a:defRPr/>
            </a:pPr>
            <a:r>
              <a:rPr lang="en-US" sz="2400" b="1" dirty="0"/>
              <a:t>Surface Area</a:t>
            </a:r>
          </a:p>
          <a:p>
            <a:pPr eaLnBrk="1" hangingPunct="1">
              <a:lnSpc>
                <a:spcPct val="90000"/>
              </a:lnSpc>
              <a:buClr>
                <a:schemeClr val="tx2"/>
              </a:buClr>
              <a:defRPr/>
            </a:pPr>
            <a:r>
              <a:rPr lang="en-US" sz="2400" b="1" dirty="0"/>
              <a:t>Slope Length &amp; Gradient</a:t>
            </a:r>
          </a:p>
          <a:p>
            <a:pPr eaLnBrk="1" hangingPunct="1">
              <a:lnSpc>
                <a:spcPct val="90000"/>
              </a:lnSpc>
              <a:buClr>
                <a:schemeClr val="tx2"/>
              </a:buClr>
              <a:defRPr/>
            </a:pPr>
            <a:r>
              <a:rPr lang="en-US" sz="2400" b="1" dirty="0"/>
              <a:t>Surface Texture</a:t>
            </a:r>
          </a:p>
          <a:p>
            <a:pPr eaLnBrk="1" hangingPunct="1">
              <a:lnSpc>
                <a:spcPct val="90000"/>
              </a:lnSpc>
              <a:buClr>
                <a:schemeClr val="tx2"/>
              </a:buClr>
              <a:defRPr/>
            </a:pPr>
            <a:endParaRPr lang="en-US" sz="2400" b="1" dirty="0"/>
          </a:p>
        </p:txBody>
      </p:sp>
    </p:spTree>
    <p:extLst>
      <p:ext uri="{BB962C8B-B14F-4D97-AF65-F5344CB8AC3E}">
        <p14:creationId xmlns:p14="http://schemas.microsoft.com/office/powerpoint/2010/main" val="2137618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101214"/>
            <a:ext cx="5334000" cy="1143000"/>
          </a:xfrm>
        </p:spPr>
        <p:txBody>
          <a:bodyPr>
            <a:normAutofit fontScale="90000"/>
          </a:bodyPr>
          <a:lstStyle/>
          <a:p>
            <a:r>
              <a:rPr lang="en-US" u="sng" dirty="0"/>
              <a:t>Recertification Requires</a:t>
            </a:r>
          </a:p>
        </p:txBody>
      </p:sp>
      <p:sp>
        <p:nvSpPr>
          <p:cNvPr id="3" name="Content Placeholder 2"/>
          <p:cNvSpPr>
            <a:spLocks noGrp="1"/>
          </p:cNvSpPr>
          <p:nvPr>
            <p:ph idx="1"/>
          </p:nvPr>
        </p:nvSpPr>
        <p:spPr>
          <a:xfrm>
            <a:off x="3628528" y="1586467"/>
            <a:ext cx="5286872" cy="2352969"/>
          </a:xfrm>
        </p:spPr>
        <p:txBody>
          <a:bodyPr/>
          <a:lstStyle/>
          <a:p>
            <a:r>
              <a:rPr lang="en-US" dirty="0"/>
              <a:t>Passing test score is required to avoid retaking the two day AK-CESCL training.</a:t>
            </a:r>
          </a:p>
        </p:txBody>
      </p:sp>
      <p:pic>
        <p:nvPicPr>
          <p:cNvPr id="4" name="Picture 3"/>
          <p:cNvPicPr>
            <a:picLocks noChangeAspect="1"/>
          </p:cNvPicPr>
          <p:nvPr/>
        </p:nvPicPr>
        <p:blipFill>
          <a:blip r:embed="rId2"/>
          <a:stretch>
            <a:fillRect/>
          </a:stretch>
        </p:blipFill>
        <p:spPr>
          <a:xfrm>
            <a:off x="228600" y="413249"/>
            <a:ext cx="3154362" cy="3154362"/>
          </a:xfrm>
          <a:prstGeom prst="rect">
            <a:avLst/>
          </a:prstGeom>
        </p:spPr>
      </p:pic>
      <p:pic>
        <p:nvPicPr>
          <p:cNvPr id="5" name="Picture 4"/>
          <p:cNvPicPr>
            <a:picLocks noChangeAspect="1"/>
          </p:cNvPicPr>
          <p:nvPr/>
        </p:nvPicPr>
        <p:blipFill>
          <a:blip r:embed="rId3"/>
          <a:stretch>
            <a:fillRect/>
          </a:stretch>
        </p:blipFill>
        <p:spPr>
          <a:xfrm>
            <a:off x="228600" y="3778435"/>
            <a:ext cx="8686800" cy="2893829"/>
          </a:xfrm>
          <a:prstGeom prst="rect">
            <a:avLst/>
          </a:prstGeom>
        </p:spPr>
      </p:pic>
    </p:spTree>
    <p:extLst>
      <p:ext uri="{BB962C8B-B14F-4D97-AF65-F5344CB8AC3E}">
        <p14:creationId xmlns:p14="http://schemas.microsoft.com/office/powerpoint/2010/main" val="2647242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 y="5581471"/>
            <a:ext cx="4034181" cy="1200329"/>
          </a:xfrm>
          <a:prstGeom prst="rect">
            <a:avLst/>
          </a:prstGeom>
          <a:noFill/>
        </p:spPr>
        <p:txBody>
          <a:bodyPr wrap="none" rtlCol="0">
            <a:spAutoFit/>
          </a:bodyPr>
          <a:lstStyle/>
          <a:p>
            <a:r>
              <a:rPr lang="en-US" sz="3600" dirty="0">
                <a:solidFill>
                  <a:prstClr val="black"/>
                </a:solidFill>
              </a:rPr>
              <a:t>*This training will</a:t>
            </a:r>
          </a:p>
          <a:p>
            <a:r>
              <a:rPr lang="en-US" sz="3600" dirty="0">
                <a:solidFill>
                  <a:prstClr val="black"/>
                </a:solidFill>
              </a:rPr>
              <a:t>  Yield to Questions!</a:t>
            </a:r>
          </a:p>
        </p:txBody>
      </p:sp>
      <p:sp>
        <p:nvSpPr>
          <p:cNvPr id="5" name="TextBox 4"/>
          <p:cNvSpPr txBox="1"/>
          <p:nvPr/>
        </p:nvSpPr>
        <p:spPr>
          <a:xfrm>
            <a:off x="381000" y="152400"/>
            <a:ext cx="3794629" cy="2123658"/>
          </a:xfrm>
          <a:prstGeom prst="rect">
            <a:avLst/>
          </a:prstGeom>
          <a:noFill/>
        </p:spPr>
        <p:txBody>
          <a:bodyPr wrap="none" rtlCol="0">
            <a:spAutoFit/>
          </a:bodyPr>
          <a:lstStyle/>
          <a:p>
            <a:r>
              <a:rPr lang="en-US" sz="6600" dirty="0">
                <a:solidFill>
                  <a:prstClr val="black"/>
                </a:solidFill>
              </a:rPr>
              <a:t>Please Ask</a:t>
            </a:r>
          </a:p>
          <a:p>
            <a:r>
              <a:rPr lang="en-US" sz="6600" dirty="0">
                <a:solidFill>
                  <a:prstClr val="black"/>
                </a:solidFill>
              </a:rPr>
              <a:t>Questions</a:t>
            </a:r>
          </a:p>
        </p:txBody>
      </p:sp>
    </p:spTree>
    <p:extLst>
      <p:ext uri="{BB962C8B-B14F-4D97-AF65-F5344CB8AC3E}">
        <p14:creationId xmlns:p14="http://schemas.microsoft.com/office/powerpoint/2010/main" val="1492736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Bethal AK\08-25-09 4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5" r="1374" b="2175"/>
          <a:stretch/>
        </p:blipFill>
        <p:spPr bwMode="auto">
          <a:xfrm>
            <a:off x="-228600" y="0"/>
            <a:ext cx="93472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599" y="3124200"/>
            <a:ext cx="5235087" cy="830997"/>
          </a:xfrm>
          <a:prstGeom prst="rect">
            <a:avLst/>
          </a:prstGeom>
          <a:noFill/>
        </p:spPr>
        <p:txBody>
          <a:bodyPr wrap="none" rtlCol="0">
            <a:spAutoFit/>
          </a:bodyPr>
          <a:lstStyle/>
          <a:p>
            <a:r>
              <a:rPr lang="en-US" sz="4800" dirty="0">
                <a:solidFill>
                  <a:prstClr val="white"/>
                </a:solidFill>
                <a:effectLst>
                  <a:outerShdw blurRad="38100" dist="38100" dir="2700000" algn="tl">
                    <a:srgbClr val="000000">
                      <a:alpha val="43137"/>
                    </a:srgbClr>
                  </a:outerShdw>
                </a:effectLst>
              </a:rPr>
              <a:t>1. Erosion Processes</a:t>
            </a:r>
          </a:p>
        </p:txBody>
      </p:sp>
      <p:pic>
        <p:nvPicPr>
          <p:cNvPr id="5" name="Picture 4" descr="AK-CESCL-logo-for-certs-cards"/>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5" r="156" b="-2879"/>
          <a:stretch>
            <a:fillRect/>
          </a:stretch>
        </p:blipFill>
        <p:spPr bwMode="auto">
          <a:xfrm>
            <a:off x="109484" y="152401"/>
            <a:ext cx="5300716" cy="1263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TextBox 2"/>
          <p:cNvSpPr txBox="1"/>
          <p:nvPr/>
        </p:nvSpPr>
        <p:spPr>
          <a:xfrm>
            <a:off x="3124200" y="5486400"/>
            <a:ext cx="5805372" cy="1077218"/>
          </a:xfrm>
          <a:prstGeom prst="rect">
            <a:avLst/>
          </a:prstGeom>
          <a:noFill/>
        </p:spPr>
        <p:txBody>
          <a:bodyPr wrap="none" rtlCol="0">
            <a:spAutoFit/>
          </a:bodyPr>
          <a:lstStyle/>
          <a:p>
            <a:r>
              <a:rPr lang="en-US" sz="3200" dirty="0">
                <a:solidFill>
                  <a:prstClr val="white"/>
                </a:solidFill>
                <a:effectLst>
                  <a:outerShdw blurRad="38100" dist="38100" dir="2700000" algn="tl">
                    <a:srgbClr val="000000">
                      <a:alpha val="43137"/>
                    </a:srgbClr>
                  </a:outerShdw>
                </a:effectLst>
              </a:rPr>
              <a:t>Can we better understand</a:t>
            </a:r>
          </a:p>
          <a:p>
            <a:r>
              <a:rPr lang="en-US" sz="3200" dirty="0">
                <a:solidFill>
                  <a:prstClr val="white"/>
                </a:solidFill>
                <a:effectLst>
                  <a:outerShdw blurRad="38100" dist="38100" dir="2700000" algn="tl">
                    <a:srgbClr val="000000">
                      <a:alpha val="43137"/>
                    </a:srgbClr>
                  </a:outerShdw>
                </a:effectLst>
              </a:rPr>
              <a:t>erosion to make better decisions?</a:t>
            </a:r>
          </a:p>
        </p:txBody>
      </p:sp>
    </p:spTree>
    <p:extLst>
      <p:ext uri="{BB962C8B-B14F-4D97-AF65-F5344CB8AC3E}">
        <p14:creationId xmlns:p14="http://schemas.microsoft.com/office/powerpoint/2010/main" val="445568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7200" dirty="0"/>
              <a:t>Erosion Processes</a:t>
            </a:r>
          </a:p>
        </p:txBody>
      </p:sp>
      <p:sp>
        <p:nvSpPr>
          <p:cNvPr id="3" name="Content Placeholder 2"/>
          <p:cNvSpPr>
            <a:spLocks noGrp="1"/>
          </p:cNvSpPr>
          <p:nvPr>
            <p:ph idx="1"/>
          </p:nvPr>
        </p:nvSpPr>
        <p:spPr>
          <a:xfrm>
            <a:off x="152400" y="1874837"/>
            <a:ext cx="8229600" cy="4525963"/>
          </a:xfrm>
        </p:spPr>
        <p:txBody>
          <a:bodyPr>
            <a:noAutofit/>
          </a:bodyPr>
          <a:lstStyle/>
          <a:p>
            <a:r>
              <a:rPr lang="en-US" sz="5400" dirty="0"/>
              <a:t>Raindrop</a:t>
            </a:r>
          </a:p>
          <a:p>
            <a:r>
              <a:rPr lang="en-US" sz="5400" dirty="0"/>
              <a:t>Sheet</a:t>
            </a:r>
          </a:p>
          <a:p>
            <a:r>
              <a:rPr lang="en-US" sz="5400" dirty="0"/>
              <a:t>Rill</a:t>
            </a:r>
          </a:p>
          <a:p>
            <a:r>
              <a:rPr lang="en-US" sz="5400" dirty="0"/>
              <a:t>Gully</a:t>
            </a:r>
          </a:p>
          <a:p>
            <a:r>
              <a:rPr lang="en-US" sz="5400" dirty="0"/>
              <a:t>Stream &amp; Channel</a:t>
            </a:r>
          </a:p>
          <a:p>
            <a:pPr marL="0" indent="0">
              <a:buNone/>
            </a:pPr>
            <a:endParaRPr lang="en-US" sz="5400" dirty="0"/>
          </a:p>
        </p:txBody>
      </p:sp>
      <p:pic>
        <p:nvPicPr>
          <p:cNvPr id="4098" name="Picture 2" descr="http://www.ecy.wa.gov/programs/sea/pubs/93-31/images/ill3.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371600"/>
            <a:ext cx="4953000" cy="434651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886200" y="4800600"/>
            <a:ext cx="1600200" cy="533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ounded Rectangle 5"/>
          <p:cNvSpPr/>
          <p:nvPr/>
        </p:nvSpPr>
        <p:spPr>
          <a:xfrm>
            <a:off x="4495800" y="5029200"/>
            <a:ext cx="1600200" cy="266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6019800" y="5067300"/>
            <a:ext cx="121919" cy="266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67222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L:\Backup3\pictures\AK 2010 Site Audit\Border Project\DSC_06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20" r="291"/>
          <a:stretch/>
        </p:blipFill>
        <p:spPr bwMode="auto">
          <a:xfrm>
            <a:off x="-26796" y="1"/>
            <a:ext cx="9144000" cy="685799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798" y="1148323"/>
            <a:ext cx="3416513" cy="1323439"/>
          </a:xfrm>
          <a:prstGeom prst="rect">
            <a:avLst/>
          </a:prstGeom>
          <a:noFill/>
        </p:spPr>
        <p:txBody>
          <a:bodyPr wrap="none" rtlCol="0">
            <a:spAutoFit/>
          </a:bodyPr>
          <a:lstStyle/>
          <a:p>
            <a:r>
              <a:rPr lang="en-US" sz="4000" dirty="0">
                <a:solidFill>
                  <a:prstClr val="black"/>
                </a:solidFill>
              </a:rPr>
              <a:t>Raindrop-Sheet</a:t>
            </a:r>
          </a:p>
          <a:p>
            <a:r>
              <a:rPr lang="en-US" sz="4000" dirty="0">
                <a:solidFill>
                  <a:prstClr val="black"/>
                </a:solidFill>
              </a:rPr>
              <a:t>Rill-Gully</a:t>
            </a:r>
          </a:p>
        </p:txBody>
      </p:sp>
      <p:sp>
        <p:nvSpPr>
          <p:cNvPr id="5" name="TextBox 4"/>
          <p:cNvSpPr txBox="1"/>
          <p:nvPr/>
        </p:nvSpPr>
        <p:spPr>
          <a:xfrm rot="18515582">
            <a:off x="542098" y="5259130"/>
            <a:ext cx="1949573" cy="923330"/>
          </a:xfrm>
          <a:prstGeom prst="rect">
            <a:avLst/>
          </a:prstGeom>
          <a:noFill/>
        </p:spPr>
        <p:txBody>
          <a:bodyPr wrap="none" rtlCol="0">
            <a:spAutoFit/>
          </a:bodyPr>
          <a:lstStyle/>
          <a:p>
            <a:r>
              <a:rPr lang="en-US" sz="5400" dirty="0">
                <a:solidFill>
                  <a:prstClr val="white"/>
                </a:solidFill>
                <a:effectLst>
                  <a:outerShdw blurRad="38100" dist="38100" dir="2700000" algn="tl">
                    <a:srgbClr val="000000">
                      <a:alpha val="43137"/>
                    </a:srgbClr>
                  </a:outerShdw>
                </a:effectLst>
                <a:latin typeface="Segoe Print" pitchFamily="2" charset="0"/>
              </a:rPr>
              <a:t>Gully</a:t>
            </a:r>
          </a:p>
        </p:txBody>
      </p:sp>
      <p:sp>
        <p:nvSpPr>
          <p:cNvPr id="6" name="TextBox 5"/>
          <p:cNvSpPr txBox="1"/>
          <p:nvPr/>
        </p:nvSpPr>
        <p:spPr>
          <a:xfrm rot="19227242">
            <a:off x="7395496" y="2159235"/>
            <a:ext cx="954962" cy="584775"/>
          </a:xfrm>
          <a:prstGeom prst="rect">
            <a:avLst/>
          </a:prstGeom>
          <a:noFill/>
        </p:spPr>
        <p:txBody>
          <a:bodyPr wrap="square" rtlCol="0">
            <a:spAutoFit/>
          </a:bodyPr>
          <a:lstStyle/>
          <a:p>
            <a:r>
              <a:rPr lang="en-US" sz="3200" dirty="0">
                <a:solidFill>
                  <a:prstClr val="white"/>
                </a:solidFill>
                <a:latin typeface="Segoe Print" pitchFamily="2" charset="0"/>
                <a:cs typeface="Aparajita" pitchFamily="34" charset="0"/>
              </a:rPr>
              <a:t>Rill</a:t>
            </a:r>
          </a:p>
        </p:txBody>
      </p:sp>
      <p:sp>
        <p:nvSpPr>
          <p:cNvPr id="8" name="TextBox 7"/>
          <p:cNvSpPr txBox="1"/>
          <p:nvPr/>
        </p:nvSpPr>
        <p:spPr>
          <a:xfrm rot="19227242">
            <a:off x="3276143" y="2803476"/>
            <a:ext cx="793613" cy="307777"/>
          </a:xfrm>
          <a:prstGeom prst="rect">
            <a:avLst/>
          </a:prstGeom>
          <a:noFill/>
        </p:spPr>
        <p:txBody>
          <a:bodyPr wrap="square" rtlCol="0">
            <a:spAutoFit/>
          </a:bodyPr>
          <a:lstStyle/>
          <a:p>
            <a:r>
              <a:rPr lang="en-US" sz="1400" dirty="0">
                <a:solidFill>
                  <a:prstClr val="white"/>
                </a:solidFill>
                <a:latin typeface="Segoe Print" pitchFamily="2" charset="0"/>
                <a:cs typeface="Aparajita" pitchFamily="34" charset="0"/>
              </a:rPr>
              <a:t>Rill</a:t>
            </a:r>
          </a:p>
        </p:txBody>
      </p:sp>
      <p:sp>
        <p:nvSpPr>
          <p:cNvPr id="9" name="TextBox 8"/>
          <p:cNvSpPr txBox="1"/>
          <p:nvPr/>
        </p:nvSpPr>
        <p:spPr>
          <a:xfrm rot="19227242">
            <a:off x="4495343" y="2479510"/>
            <a:ext cx="793613" cy="369332"/>
          </a:xfrm>
          <a:prstGeom prst="rect">
            <a:avLst/>
          </a:prstGeom>
          <a:noFill/>
        </p:spPr>
        <p:txBody>
          <a:bodyPr wrap="square" rtlCol="0">
            <a:spAutoFit/>
          </a:bodyPr>
          <a:lstStyle/>
          <a:p>
            <a:r>
              <a:rPr lang="en-US" dirty="0">
                <a:solidFill>
                  <a:prstClr val="white"/>
                </a:solidFill>
                <a:latin typeface="Segoe Print" pitchFamily="2" charset="0"/>
                <a:cs typeface="Aparajita" pitchFamily="34" charset="0"/>
              </a:rPr>
              <a:t>Rill</a:t>
            </a:r>
          </a:p>
        </p:txBody>
      </p:sp>
      <p:sp>
        <p:nvSpPr>
          <p:cNvPr id="7" name="Freeform 6"/>
          <p:cNvSpPr/>
          <p:nvPr/>
        </p:nvSpPr>
        <p:spPr>
          <a:xfrm>
            <a:off x="3933645" y="2001328"/>
            <a:ext cx="3881887" cy="1889185"/>
          </a:xfrm>
          <a:custGeom>
            <a:avLst/>
            <a:gdLst>
              <a:gd name="connsiteX0" fmla="*/ 379563 w 3881887"/>
              <a:gd name="connsiteY0" fmla="*/ 1268083 h 1889185"/>
              <a:gd name="connsiteX1" fmla="*/ 310551 w 3881887"/>
              <a:gd name="connsiteY1" fmla="*/ 1475117 h 1889185"/>
              <a:gd name="connsiteX2" fmla="*/ 94891 w 3881887"/>
              <a:gd name="connsiteY2" fmla="*/ 1526876 h 1889185"/>
              <a:gd name="connsiteX3" fmla="*/ 0 w 3881887"/>
              <a:gd name="connsiteY3" fmla="*/ 1639019 h 1889185"/>
              <a:gd name="connsiteX4" fmla="*/ 17253 w 3881887"/>
              <a:gd name="connsiteY4" fmla="*/ 1811547 h 1889185"/>
              <a:gd name="connsiteX5" fmla="*/ 138023 w 3881887"/>
              <a:gd name="connsiteY5" fmla="*/ 1889185 h 1889185"/>
              <a:gd name="connsiteX6" fmla="*/ 310551 w 3881887"/>
              <a:gd name="connsiteY6" fmla="*/ 1871932 h 1889185"/>
              <a:gd name="connsiteX7" fmla="*/ 491706 w 3881887"/>
              <a:gd name="connsiteY7" fmla="*/ 1820174 h 1889185"/>
              <a:gd name="connsiteX8" fmla="*/ 681487 w 3881887"/>
              <a:gd name="connsiteY8" fmla="*/ 1846053 h 1889185"/>
              <a:gd name="connsiteX9" fmla="*/ 888521 w 3881887"/>
              <a:gd name="connsiteY9" fmla="*/ 1889185 h 1889185"/>
              <a:gd name="connsiteX10" fmla="*/ 1078302 w 3881887"/>
              <a:gd name="connsiteY10" fmla="*/ 1863306 h 1889185"/>
              <a:gd name="connsiteX11" fmla="*/ 1250830 w 3881887"/>
              <a:gd name="connsiteY11" fmla="*/ 1828800 h 1889185"/>
              <a:gd name="connsiteX12" fmla="*/ 1509623 w 3881887"/>
              <a:gd name="connsiteY12" fmla="*/ 1854680 h 1889185"/>
              <a:gd name="connsiteX13" fmla="*/ 1837427 w 3881887"/>
              <a:gd name="connsiteY13" fmla="*/ 1880559 h 1889185"/>
              <a:gd name="connsiteX14" fmla="*/ 2061713 w 3881887"/>
              <a:gd name="connsiteY14" fmla="*/ 1811547 h 1889185"/>
              <a:gd name="connsiteX15" fmla="*/ 2113472 w 3881887"/>
              <a:gd name="connsiteY15" fmla="*/ 1699404 h 1889185"/>
              <a:gd name="connsiteX16" fmla="*/ 2139351 w 3881887"/>
              <a:gd name="connsiteY16" fmla="*/ 1613140 h 1889185"/>
              <a:gd name="connsiteX17" fmla="*/ 2389517 w 3881887"/>
              <a:gd name="connsiteY17" fmla="*/ 1526876 h 1889185"/>
              <a:gd name="connsiteX18" fmla="*/ 2631057 w 3881887"/>
              <a:gd name="connsiteY18" fmla="*/ 1285336 h 1889185"/>
              <a:gd name="connsiteX19" fmla="*/ 2941608 w 3881887"/>
              <a:gd name="connsiteY19" fmla="*/ 931653 h 1889185"/>
              <a:gd name="connsiteX20" fmla="*/ 3303917 w 3881887"/>
              <a:gd name="connsiteY20" fmla="*/ 612476 h 1889185"/>
              <a:gd name="connsiteX21" fmla="*/ 3881887 w 3881887"/>
              <a:gd name="connsiteY21" fmla="*/ 0 h 1889185"/>
              <a:gd name="connsiteX22" fmla="*/ 3407434 w 3881887"/>
              <a:gd name="connsiteY22" fmla="*/ 94891 h 1889185"/>
              <a:gd name="connsiteX23" fmla="*/ 3200400 w 3881887"/>
              <a:gd name="connsiteY23" fmla="*/ 172529 h 1889185"/>
              <a:gd name="connsiteX24" fmla="*/ 3071004 w 3881887"/>
              <a:gd name="connsiteY24" fmla="*/ 155276 h 1889185"/>
              <a:gd name="connsiteX25" fmla="*/ 2984740 w 3881887"/>
              <a:gd name="connsiteY25" fmla="*/ 112144 h 1889185"/>
              <a:gd name="connsiteX26" fmla="*/ 2898476 w 3881887"/>
              <a:gd name="connsiteY26" fmla="*/ 112144 h 1889185"/>
              <a:gd name="connsiteX27" fmla="*/ 2812212 w 3881887"/>
              <a:gd name="connsiteY27" fmla="*/ 189781 h 1889185"/>
              <a:gd name="connsiteX28" fmla="*/ 2717321 w 3881887"/>
              <a:gd name="connsiteY28" fmla="*/ 258793 h 1889185"/>
              <a:gd name="connsiteX29" fmla="*/ 2553419 w 3881887"/>
              <a:gd name="connsiteY29" fmla="*/ 276046 h 1889185"/>
              <a:gd name="connsiteX30" fmla="*/ 2389517 w 3881887"/>
              <a:gd name="connsiteY30" fmla="*/ 284672 h 1889185"/>
              <a:gd name="connsiteX31" fmla="*/ 2225615 w 3881887"/>
              <a:gd name="connsiteY31" fmla="*/ 310551 h 1889185"/>
              <a:gd name="connsiteX32" fmla="*/ 2035834 w 3881887"/>
              <a:gd name="connsiteY32" fmla="*/ 327804 h 1889185"/>
              <a:gd name="connsiteX33" fmla="*/ 1846053 w 3881887"/>
              <a:gd name="connsiteY33" fmla="*/ 336430 h 1889185"/>
              <a:gd name="connsiteX34" fmla="*/ 1604513 w 3881887"/>
              <a:gd name="connsiteY34" fmla="*/ 353683 h 1889185"/>
              <a:gd name="connsiteX35" fmla="*/ 1561381 w 3881887"/>
              <a:gd name="connsiteY35" fmla="*/ 388189 h 1889185"/>
              <a:gd name="connsiteX36" fmla="*/ 379563 w 3881887"/>
              <a:gd name="connsiteY36" fmla="*/ 1268083 h 188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81887" h="1889185">
                <a:moveTo>
                  <a:pt x="379563" y="1268083"/>
                </a:moveTo>
                <a:lnTo>
                  <a:pt x="310551" y="1475117"/>
                </a:lnTo>
                <a:lnTo>
                  <a:pt x="94891" y="1526876"/>
                </a:lnTo>
                <a:lnTo>
                  <a:pt x="0" y="1639019"/>
                </a:lnTo>
                <a:lnTo>
                  <a:pt x="17253" y="1811547"/>
                </a:lnTo>
                <a:lnTo>
                  <a:pt x="138023" y="1889185"/>
                </a:lnTo>
                <a:lnTo>
                  <a:pt x="310551" y="1871932"/>
                </a:lnTo>
                <a:lnTo>
                  <a:pt x="491706" y="1820174"/>
                </a:lnTo>
                <a:lnTo>
                  <a:pt x="681487" y="1846053"/>
                </a:lnTo>
                <a:lnTo>
                  <a:pt x="888521" y="1889185"/>
                </a:lnTo>
                <a:lnTo>
                  <a:pt x="1078302" y="1863306"/>
                </a:lnTo>
                <a:lnTo>
                  <a:pt x="1250830" y="1828800"/>
                </a:lnTo>
                <a:lnTo>
                  <a:pt x="1509623" y="1854680"/>
                </a:lnTo>
                <a:lnTo>
                  <a:pt x="1837427" y="1880559"/>
                </a:lnTo>
                <a:lnTo>
                  <a:pt x="2061713" y="1811547"/>
                </a:lnTo>
                <a:lnTo>
                  <a:pt x="2113472" y="1699404"/>
                </a:lnTo>
                <a:lnTo>
                  <a:pt x="2139351" y="1613140"/>
                </a:lnTo>
                <a:lnTo>
                  <a:pt x="2389517" y="1526876"/>
                </a:lnTo>
                <a:lnTo>
                  <a:pt x="2631057" y="1285336"/>
                </a:lnTo>
                <a:lnTo>
                  <a:pt x="2941608" y="931653"/>
                </a:lnTo>
                <a:lnTo>
                  <a:pt x="3303917" y="612476"/>
                </a:lnTo>
                <a:lnTo>
                  <a:pt x="3881887" y="0"/>
                </a:lnTo>
                <a:lnTo>
                  <a:pt x="3407434" y="94891"/>
                </a:lnTo>
                <a:lnTo>
                  <a:pt x="3200400" y="172529"/>
                </a:lnTo>
                <a:lnTo>
                  <a:pt x="3071004" y="155276"/>
                </a:lnTo>
                <a:lnTo>
                  <a:pt x="2984740" y="112144"/>
                </a:lnTo>
                <a:lnTo>
                  <a:pt x="2898476" y="112144"/>
                </a:lnTo>
                <a:lnTo>
                  <a:pt x="2812212" y="189781"/>
                </a:lnTo>
                <a:lnTo>
                  <a:pt x="2717321" y="258793"/>
                </a:lnTo>
                <a:lnTo>
                  <a:pt x="2553419" y="276046"/>
                </a:lnTo>
                <a:lnTo>
                  <a:pt x="2389517" y="284672"/>
                </a:lnTo>
                <a:lnTo>
                  <a:pt x="2225615" y="310551"/>
                </a:lnTo>
                <a:lnTo>
                  <a:pt x="2035834" y="327804"/>
                </a:lnTo>
                <a:lnTo>
                  <a:pt x="1846053" y="336430"/>
                </a:lnTo>
                <a:lnTo>
                  <a:pt x="1604513" y="353683"/>
                </a:lnTo>
                <a:lnTo>
                  <a:pt x="1561381" y="388189"/>
                </a:lnTo>
                <a:lnTo>
                  <a:pt x="379563" y="1268083"/>
                </a:lnTo>
                <a:close/>
              </a:path>
            </a:pathLst>
          </a:custGeom>
          <a:solidFill>
            <a:srgbClr val="1006DC">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rot="2827407">
            <a:off x="1076024" y="3406363"/>
            <a:ext cx="1099981" cy="523220"/>
          </a:xfrm>
          <a:prstGeom prst="rect">
            <a:avLst/>
          </a:prstGeom>
          <a:noFill/>
        </p:spPr>
        <p:txBody>
          <a:bodyPr wrap="none" rtlCol="0">
            <a:spAutoFit/>
          </a:bodyPr>
          <a:lstStyle/>
          <a:p>
            <a:r>
              <a:rPr lang="en-US" sz="2800" dirty="0">
                <a:solidFill>
                  <a:prstClr val="white"/>
                </a:solidFill>
                <a:effectLst>
                  <a:outerShdw blurRad="38100" dist="38100" dir="2700000" algn="tl">
                    <a:srgbClr val="000000">
                      <a:alpha val="43137"/>
                    </a:srgbClr>
                  </a:outerShdw>
                </a:effectLst>
                <a:latin typeface="Segoe Print" pitchFamily="2" charset="0"/>
              </a:rPr>
              <a:t>Gully</a:t>
            </a:r>
          </a:p>
        </p:txBody>
      </p:sp>
      <p:sp>
        <p:nvSpPr>
          <p:cNvPr id="10" name="TextBox 9"/>
          <p:cNvSpPr txBox="1"/>
          <p:nvPr/>
        </p:nvSpPr>
        <p:spPr>
          <a:xfrm rot="21234661">
            <a:off x="5275655" y="2676362"/>
            <a:ext cx="1057031" cy="461665"/>
          </a:xfrm>
          <a:prstGeom prst="rect">
            <a:avLst/>
          </a:prstGeom>
          <a:noFill/>
        </p:spPr>
        <p:txBody>
          <a:bodyPr wrap="square" rtlCol="0">
            <a:spAutoFit/>
          </a:bodyPr>
          <a:lstStyle/>
          <a:p>
            <a:r>
              <a:rPr lang="en-US" sz="2400" dirty="0">
                <a:solidFill>
                  <a:prstClr val="white"/>
                </a:solidFill>
                <a:latin typeface="Segoe Print" pitchFamily="2" charset="0"/>
                <a:cs typeface="Aparajita" pitchFamily="34" charset="0"/>
              </a:rPr>
              <a:t>Sheet</a:t>
            </a:r>
          </a:p>
        </p:txBody>
      </p:sp>
      <p:sp>
        <p:nvSpPr>
          <p:cNvPr id="13" name="TextBox 12"/>
          <p:cNvSpPr txBox="1"/>
          <p:nvPr/>
        </p:nvSpPr>
        <p:spPr>
          <a:xfrm rot="16911989">
            <a:off x="3579792" y="5721414"/>
            <a:ext cx="954962" cy="584775"/>
          </a:xfrm>
          <a:prstGeom prst="rect">
            <a:avLst/>
          </a:prstGeom>
          <a:noFill/>
        </p:spPr>
        <p:txBody>
          <a:bodyPr wrap="square" rtlCol="0">
            <a:spAutoFit/>
          </a:bodyPr>
          <a:lstStyle/>
          <a:p>
            <a:r>
              <a:rPr lang="en-US" sz="3200" dirty="0">
                <a:solidFill>
                  <a:prstClr val="white"/>
                </a:solidFill>
                <a:latin typeface="Segoe Print" pitchFamily="2" charset="0"/>
                <a:cs typeface="Aparajita" pitchFamily="34" charset="0"/>
              </a:rPr>
              <a:t>Rill</a:t>
            </a:r>
          </a:p>
        </p:txBody>
      </p:sp>
      <p:sp>
        <p:nvSpPr>
          <p:cNvPr id="14" name="TextBox 13"/>
          <p:cNvSpPr txBox="1"/>
          <p:nvPr/>
        </p:nvSpPr>
        <p:spPr>
          <a:xfrm rot="1469349">
            <a:off x="5797008" y="4686019"/>
            <a:ext cx="954962" cy="584775"/>
          </a:xfrm>
          <a:prstGeom prst="rect">
            <a:avLst/>
          </a:prstGeom>
          <a:noFill/>
        </p:spPr>
        <p:txBody>
          <a:bodyPr wrap="square" rtlCol="0">
            <a:spAutoFit/>
          </a:bodyPr>
          <a:lstStyle/>
          <a:p>
            <a:r>
              <a:rPr lang="en-US" sz="3200" dirty="0">
                <a:solidFill>
                  <a:prstClr val="white"/>
                </a:solidFill>
                <a:latin typeface="Segoe Print" pitchFamily="2" charset="0"/>
                <a:cs typeface="Aparajita" pitchFamily="34" charset="0"/>
              </a:rPr>
              <a:t>Rill</a:t>
            </a:r>
          </a:p>
        </p:txBody>
      </p:sp>
      <p:sp>
        <p:nvSpPr>
          <p:cNvPr id="12" name="TextBox 11"/>
          <p:cNvSpPr txBox="1"/>
          <p:nvPr/>
        </p:nvSpPr>
        <p:spPr>
          <a:xfrm>
            <a:off x="8441187" y="6356537"/>
            <a:ext cx="502382" cy="369332"/>
          </a:xfrm>
          <a:prstGeom prst="rect">
            <a:avLst/>
          </a:prstGeom>
          <a:noFill/>
        </p:spPr>
        <p:txBody>
          <a:bodyPr wrap="none" rtlCol="0">
            <a:spAutoFit/>
          </a:bodyPr>
          <a:lstStyle/>
          <a:p>
            <a:r>
              <a:rPr lang="en-US" dirty="0" err="1">
                <a:solidFill>
                  <a:prstClr val="white"/>
                </a:solidFill>
              </a:rPr>
              <a:t>Tok</a:t>
            </a:r>
            <a:endParaRPr lang="en-US" dirty="0">
              <a:solidFill>
                <a:prstClr val="white"/>
              </a:solidFill>
            </a:endParaRPr>
          </a:p>
        </p:txBody>
      </p:sp>
      <p:sp>
        <p:nvSpPr>
          <p:cNvPr id="15" name="TextBox 14"/>
          <p:cNvSpPr txBox="1"/>
          <p:nvPr/>
        </p:nvSpPr>
        <p:spPr>
          <a:xfrm>
            <a:off x="807931" y="76200"/>
            <a:ext cx="6583469" cy="584775"/>
          </a:xfrm>
          <a:prstGeom prst="rect">
            <a:avLst/>
          </a:prstGeom>
          <a:noFill/>
        </p:spPr>
        <p:txBody>
          <a:bodyPr wrap="none" rtlCol="0">
            <a:spAutoFit/>
          </a:bodyPr>
          <a:lstStyle/>
          <a:p>
            <a:r>
              <a:rPr lang="en-US" sz="3100" dirty="0">
                <a:solidFill>
                  <a:prstClr val="black"/>
                </a:solidFill>
              </a:rPr>
              <a:t>Where will erosion on your site occur?</a:t>
            </a:r>
          </a:p>
        </p:txBody>
      </p:sp>
    </p:spTree>
    <p:extLst>
      <p:ext uri="{BB962C8B-B14F-4D97-AF65-F5344CB8AC3E}">
        <p14:creationId xmlns:p14="http://schemas.microsoft.com/office/powerpoint/2010/main" val="3590810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L:\Backup3\pictures\7-7-07\7-7-07 0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76200"/>
            <a:ext cx="6103850" cy="646331"/>
          </a:xfrm>
          <a:prstGeom prst="rect">
            <a:avLst/>
          </a:prstGeom>
          <a:noFill/>
        </p:spPr>
        <p:txBody>
          <a:bodyPr wrap="none" rtlCol="0">
            <a:spAutoFit/>
          </a:bodyPr>
          <a:lstStyle/>
          <a:p>
            <a:r>
              <a:rPr lang="en-US" sz="3600" dirty="0">
                <a:solidFill>
                  <a:prstClr val="white"/>
                </a:solidFill>
              </a:rPr>
              <a:t>Stream &amp; Channel Bank Erosion</a:t>
            </a:r>
          </a:p>
        </p:txBody>
      </p:sp>
      <p:sp>
        <p:nvSpPr>
          <p:cNvPr id="5" name="TextBox 4"/>
          <p:cNvSpPr txBox="1"/>
          <p:nvPr/>
        </p:nvSpPr>
        <p:spPr>
          <a:xfrm>
            <a:off x="228600" y="5158686"/>
            <a:ext cx="2284472" cy="1569660"/>
          </a:xfrm>
          <a:prstGeom prst="rect">
            <a:avLst/>
          </a:prstGeom>
          <a:noFill/>
        </p:spPr>
        <p:txBody>
          <a:bodyPr wrap="none" rtlCol="0">
            <a:spAutoFit/>
          </a:bodyPr>
          <a:lstStyle/>
          <a:p>
            <a:pPr algn="r"/>
            <a:r>
              <a:rPr lang="en-US" sz="2400" dirty="0">
                <a:solidFill>
                  <a:prstClr val="white"/>
                </a:solidFill>
              </a:rPr>
              <a:t>More Volume</a:t>
            </a:r>
          </a:p>
          <a:p>
            <a:pPr algn="r"/>
            <a:r>
              <a:rPr lang="en-US" sz="2400" u="sng" dirty="0">
                <a:solidFill>
                  <a:prstClr val="white"/>
                </a:solidFill>
              </a:rPr>
              <a:t>-                  Time</a:t>
            </a:r>
          </a:p>
          <a:p>
            <a:pPr algn="r"/>
            <a:r>
              <a:rPr lang="en-US" sz="2400" dirty="0">
                <a:solidFill>
                  <a:prstClr val="white"/>
                </a:solidFill>
              </a:rPr>
              <a:t>=   More Velocity</a:t>
            </a:r>
          </a:p>
          <a:p>
            <a:pPr algn="r"/>
            <a:r>
              <a:rPr lang="en-US" sz="2400" dirty="0">
                <a:solidFill>
                  <a:prstClr val="white"/>
                </a:solidFill>
              </a:rPr>
              <a:t>&amp;  Scour Erosion</a:t>
            </a:r>
          </a:p>
        </p:txBody>
      </p:sp>
      <p:sp>
        <p:nvSpPr>
          <p:cNvPr id="6" name="TextBox 5"/>
          <p:cNvSpPr txBox="1"/>
          <p:nvPr/>
        </p:nvSpPr>
        <p:spPr>
          <a:xfrm>
            <a:off x="7696200" y="6390305"/>
            <a:ext cx="1310743" cy="369332"/>
          </a:xfrm>
          <a:prstGeom prst="rect">
            <a:avLst/>
          </a:prstGeom>
          <a:noFill/>
        </p:spPr>
        <p:txBody>
          <a:bodyPr wrap="none" rtlCol="0">
            <a:spAutoFit/>
          </a:bodyPr>
          <a:lstStyle/>
          <a:p>
            <a:r>
              <a:rPr lang="en-US" dirty="0" err="1">
                <a:solidFill>
                  <a:prstClr val="white"/>
                </a:solidFill>
              </a:rPr>
              <a:t>Brinnon</a:t>
            </a:r>
            <a:r>
              <a:rPr lang="en-US" dirty="0">
                <a:solidFill>
                  <a:prstClr val="white"/>
                </a:solidFill>
              </a:rPr>
              <a:t> WA</a:t>
            </a:r>
          </a:p>
        </p:txBody>
      </p:sp>
    </p:spTree>
    <p:extLst>
      <p:ext uri="{BB962C8B-B14F-4D97-AF65-F5344CB8AC3E}">
        <p14:creationId xmlns:p14="http://schemas.microsoft.com/office/powerpoint/2010/main" val="265062548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TotalTime>
  <Words>1318</Words>
  <Application>Microsoft Macintosh PowerPoint</Application>
  <PresentationFormat>On-screen Show (4:3)</PresentationFormat>
  <Paragraphs>225</Paragraphs>
  <Slides>34</Slides>
  <Notes>25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Arial Black</vt:lpstr>
      <vt:lpstr>Calibri</vt:lpstr>
      <vt:lpstr>Segoe Print</vt:lpstr>
      <vt:lpstr>Wingdings</vt:lpstr>
      <vt:lpstr>1_Office Theme</vt:lpstr>
      <vt:lpstr>2_Office Theme</vt:lpstr>
      <vt:lpstr>Recertification Training</vt:lpstr>
      <vt:lpstr>PowerPoint Presentation</vt:lpstr>
      <vt:lpstr>Course Overview</vt:lpstr>
      <vt:lpstr>Recertification Requires</vt:lpstr>
      <vt:lpstr>PowerPoint Presentation</vt:lpstr>
      <vt:lpstr>PowerPoint Presentation</vt:lpstr>
      <vt:lpstr>Erosion Processes</vt:lpstr>
      <vt:lpstr>PowerPoint Presentation</vt:lpstr>
      <vt:lpstr>PowerPoint Presentation</vt:lpstr>
      <vt:lpstr>3 best ways to reduce volume &amp; velocity?</vt:lpstr>
      <vt:lpstr>PowerPoint Presentation</vt:lpstr>
      <vt:lpstr>Size matters in settling time!</vt:lpstr>
      <vt:lpstr>PowerPoint Presentation</vt:lpstr>
      <vt:lpstr>Stabilize Soils &amp; Control the Flow</vt:lpstr>
      <vt:lpstr>PowerPoint Presentation</vt:lpstr>
      <vt:lpstr>PowerPoint Presentation</vt:lpstr>
      <vt:lpstr>PowerPoint Presentation</vt:lpstr>
      <vt:lpstr>PowerPoint Presentation</vt:lpstr>
      <vt:lpstr>PowerPoint Presentation</vt:lpstr>
      <vt:lpstr>Factors That Influence Erosion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Erosion Risk Assessment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Recertification Training</dc:title>
  <dc:creator>AZimm</dc:creator>
  <cp:lastModifiedBy>Katrina Paul</cp:lastModifiedBy>
  <cp:revision>22</cp:revision>
  <dcterms:created xsi:type="dcterms:W3CDTF">2014-06-12T16:16:39Z</dcterms:created>
  <dcterms:modified xsi:type="dcterms:W3CDTF">2022-01-24T21:26:28Z</dcterms:modified>
</cp:coreProperties>
</file>